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0" r:id="rId2"/>
    <p:sldId id="257" r:id="rId3"/>
    <p:sldId id="269" r:id="rId4"/>
    <p:sldId id="261" r:id="rId5"/>
    <p:sldId id="263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AFAD6-354A-481C-AD67-2B3E3E96A80B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7DBC9-5C61-4B8C-985F-10C27BE6E6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3414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9ED57B-5A08-4CAA-BF7D-46C67F2E2FA3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51825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Kerro oma tapa tarkkailla pelaajaa</a:t>
            </a:r>
          </a:p>
          <a:p>
            <a:pPr marL="228600" indent="-228600">
              <a:buAutoNum type="arabicPeriod"/>
            </a:pPr>
            <a:r>
              <a:rPr lang="fi-FI" dirty="0"/>
              <a:t>Taktinen </a:t>
            </a:r>
            <a:r>
              <a:rPr lang="fi-FI" dirty="0">
                <a:sym typeface="Wingdings" panose="05000000000000000000" pitchFamily="2" charset="2"/>
              </a:rPr>
              <a:t> sijoittuminen ja päätöksen teko  Havainnointi/pelin ymmärrys</a:t>
            </a:r>
          </a:p>
          <a:p>
            <a:pPr marL="228600" indent="-228600">
              <a:buAutoNum type="arabicPeriod"/>
            </a:pPr>
            <a:r>
              <a:rPr lang="fi-FI" dirty="0">
                <a:sym typeface="Wingdings" panose="05000000000000000000" pitchFamily="2" charset="2"/>
              </a:rPr>
              <a:t>Heittäytyminen peliin ja kommunikointi  Kehonkieli</a:t>
            </a:r>
          </a:p>
          <a:p>
            <a:pPr marL="228600" indent="-228600">
              <a:buAutoNum type="arabicPeriod"/>
            </a:pPr>
            <a:r>
              <a:rPr lang="fi-FI" dirty="0">
                <a:sym typeface="Wingdings" panose="05000000000000000000" pitchFamily="2" charset="2"/>
              </a:rPr>
              <a:t>Tekniset ominaisuudet ja niiden käyttäminen</a:t>
            </a:r>
          </a:p>
          <a:p>
            <a:pPr marL="228600" indent="-228600">
              <a:buAutoNum type="arabicPeriod"/>
            </a:pPr>
            <a:r>
              <a:rPr lang="fi-FI" dirty="0">
                <a:sym typeface="Wingdings" panose="05000000000000000000" pitchFamily="2" charset="2"/>
              </a:rPr>
              <a:t>Fyysiset ominaisuudet ja niiden käyttäminen</a:t>
            </a:r>
          </a:p>
          <a:p>
            <a:pPr marL="0" indent="0">
              <a:buNone/>
            </a:pPr>
            <a:endParaRPr lang="fi-FI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i-FI" dirty="0">
                <a:sym typeface="Wingdings" panose="05000000000000000000" pitchFamily="2" charset="2"/>
              </a:rPr>
              <a:t>Työkalut täytyy järjestää oman seuraympäristön mukaisesti. Videomateriaalit onnistunee, vaaditaan lisää resursseja kuormituksen seurantaan sekä henkisen puolen kyselyihin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976A7B-BDA0-49BC-995F-B11EC0FF5BD6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6500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82CB-00A6-4063-AA92-BC4688B111FD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AB039-612C-4682-A431-E8A60B089E5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7127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82CB-00A6-4063-AA92-BC4688B111FD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AB039-612C-4682-A431-E8A60B089E5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0480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82CB-00A6-4063-AA92-BC4688B111FD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AB039-612C-4682-A431-E8A60B089E5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3532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82CB-00A6-4063-AA92-BC4688B111FD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AB039-612C-4682-A431-E8A60B089E5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5552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82CB-00A6-4063-AA92-BC4688B111FD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AB039-612C-4682-A431-E8A60B089E5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8994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82CB-00A6-4063-AA92-BC4688B111FD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AB039-612C-4682-A431-E8A60B089E5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9646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82CB-00A6-4063-AA92-BC4688B111FD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AB039-612C-4682-A431-E8A60B089E5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3437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82CB-00A6-4063-AA92-BC4688B111FD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AB039-612C-4682-A431-E8A60B089E5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5435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82CB-00A6-4063-AA92-BC4688B111FD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AB039-612C-4682-A431-E8A60B089E5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2237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82CB-00A6-4063-AA92-BC4688B111FD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AB039-612C-4682-A431-E8A60B089E5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442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82CB-00A6-4063-AA92-BC4688B111FD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AB039-612C-4682-A431-E8A60B089E5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5025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382CB-00A6-4063-AA92-BC4688B111FD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AB039-612C-4682-A431-E8A60B089E5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2589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kstiruutu 4"/>
          <p:cNvSpPr txBox="1"/>
          <p:nvPr/>
        </p:nvSpPr>
        <p:spPr>
          <a:xfrm>
            <a:off x="2823493" y="3730274"/>
            <a:ext cx="85526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7200" dirty="0">
                <a:solidFill>
                  <a:schemeClr val="bg1"/>
                </a:solidFill>
                <a:latin typeface="Comic Sans MS" panose="030F0702030302020204" pitchFamily="66" charset="0"/>
              </a:rPr>
              <a:t>FC Espoo</a:t>
            </a:r>
          </a:p>
          <a:p>
            <a:r>
              <a:rPr lang="fi-FI" sz="4267" dirty="0">
                <a:solidFill>
                  <a:schemeClr val="bg1"/>
                </a:solidFill>
                <a:latin typeface="Comic Sans MS" panose="030F0702030302020204" pitchFamily="66" charset="0"/>
              </a:rPr>
              <a:t>U12 ennakkoinfo </a:t>
            </a:r>
            <a:r>
              <a:rPr lang="fi-FI" sz="4267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2022</a:t>
            </a:r>
            <a:r>
              <a:rPr lang="fi-FI" sz="72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endParaRPr lang="fi-FI" sz="72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pic>
        <p:nvPicPr>
          <p:cNvPr id="7" name="Kuva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382" y="3979972"/>
            <a:ext cx="1480300" cy="1808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842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5861" y="524645"/>
            <a:ext cx="11155679" cy="5247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000" b="1" dirty="0">
                <a:solidFill>
                  <a:prstClr val="black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FC Espoo U12 muodostumisprosessi:</a:t>
            </a:r>
            <a:r>
              <a:rPr lang="fi-FI" b="1" dirty="0">
                <a:solidFill>
                  <a:prstClr val="black"/>
                </a:solidFill>
                <a:latin typeface="Comic Sans MS" panose="030F0702030302020204" pitchFamily="66" charset="0"/>
              </a:rPr>
              <a:t/>
            </a:r>
            <a:br>
              <a:rPr lang="fi-FI" b="1" dirty="0">
                <a:solidFill>
                  <a:prstClr val="black"/>
                </a:solidFill>
                <a:latin typeface="Comic Sans MS" panose="030F0702030302020204" pitchFamily="66" charset="0"/>
              </a:rPr>
            </a:br>
            <a:endParaRPr lang="fi-FI" dirty="0">
              <a:latin typeface="Comic Sans MS" panose="030F0702030302020204" pitchFamily="66" charset="0"/>
              <a:ea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i-FI" dirty="0">
                <a:latin typeface="Comic Sans MS" panose="030F0702030302020204" pitchFamily="66" charset="0"/>
                <a:ea typeface="Calibri" panose="020F0502020204030204" pitchFamily="34" charset="0"/>
              </a:rPr>
              <a:t>Yhteistreenit 1krt/vko marraskuu - huhtikuu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i-FI" dirty="0">
                <a:latin typeface="Comic Sans MS" panose="030F0702030302020204" pitchFamily="66" charset="0"/>
                <a:ea typeface="Calibri" panose="020F0502020204030204" pitchFamily="34" charset="0"/>
              </a:rPr>
              <a:t>Pelaajatilanne palaverit 3kk välein </a:t>
            </a:r>
            <a:r>
              <a:rPr lang="fi-FI" b="1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helmi-touko-elokuussa</a:t>
            </a:r>
            <a:endParaRPr lang="fi-FI" b="1" dirty="0">
              <a:latin typeface="Comic Sans MS" panose="030F0702030302020204" pitchFamily="66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fi-FI" b="1" dirty="0">
                <a:latin typeface="Comic Sans MS" panose="030F0702030302020204" pitchFamily="66" charset="0"/>
                <a:ea typeface="Calibri" panose="020F0502020204030204" pitchFamily="34" charset="0"/>
                <a:sym typeface="Wingdings" panose="05000000000000000000" pitchFamily="2" charset="2"/>
              </a:rPr>
              <a:t> Päätökset yhteistyössä VP:t ja valmentajat, FC Espoo johtaa keskustelua</a:t>
            </a:r>
            <a:endParaRPr lang="fi-FI" dirty="0">
              <a:latin typeface="Comic Sans MS" panose="030F0702030302020204" pitchFamily="66" charset="0"/>
              <a:ea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i-FI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Toukokuussa </a:t>
            </a:r>
            <a:r>
              <a:rPr lang="fi-FI" dirty="0">
                <a:latin typeface="Comic Sans MS" panose="030F0702030302020204" pitchFamily="66" charset="0"/>
                <a:ea typeface="Calibri" panose="020F0502020204030204" pitchFamily="34" charset="0"/>
              </a:rPr>
              <a:t>infokirje 1 kasvattajaseuroille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i-FI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Elokuussa </a:t>
            </a:r>
            <a:r>
              <a:rPr lang="fi-FI" dirty="0">
                <a:latin typeface="Comic Sans MS" panose="030F0702030302020204" pitchFamily="66" charset="0"/>
                <a:ea typeface="Calibri" panose="020F0502020204030204" pitchFamily="34" charset="0"/>
              </a:rPr>
              <a:t>infokirje2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i-FI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Syyskuun vk 38 avoimet harjoitukset ma,ke,pe Laaksolahden hallissa, </a:t>
            </a:r>
            <a:r>
              <a:rPr lang="fi-FI" u="sng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joihin voi osallistua myös  seurayhteisön ulkopuoliset pelaajat.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i-FI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Lokakuun </a:t>
            </a:r>
            <a:r>
              <a:rPr lang="fi-FI" dirty="0">
                <a:latin typeface="Comic Sans MS" panose="030F0702030302020204" pitchFamily="66" charset="0"/>
                <a:ea typeface="Calibri" panose="020F0502020204030204" pitchFamily="34" charset="0"/>
              </a:rPr>
              <a:t>alussa valinnat ja infokirje3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i-FI" dirty="0">
                <a:latin typeface="Comic Sans MS" panose="030F0702030302020204" pitchFamily="66" charset="0"/>
                <a:ea typeface="Calibri" panose="020F0502020204030204" pitchFamily="34" charset="0"/>
              </a:rPr>
              <a:t>Lokakuun alussa </a:t>
            </a:r>
            <a:r>
              <a:rPr lang="fi-FI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U12-infotilaisuus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i-FI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Lokakuun </a:t>
            </a:r>
            <a:r>
              <a:rPr lang="fi-FI" dirty="0">
                <a:latin typeface="Comic Sans MS" panose="030F0702030302020204" pitchFamily="66" charset="0"/>
                <a:ea typeface="Calibri" panose="020F0502020204030204" pitchFamily="34" charset="0"/>
              </a:rPr>
              <a:t>puolivälin jälkeen toiminnan aloitus, virallinen startti </a:t>
            </a:r>
            <a:r>
              <a:rPr lang="fi-FI" dirty="0" smtClean="0">
                <a:latin typeface="Comic Sans MS" panose="030F0702030302020204" pitchFamily="66" charset="0"/>
                <a:ea typeface="Calibri" panose="020F0502020204030204" pitchFamily="34" charset="0"/>
              </a:rPr>
              <a:t>11/2022 </a:t>
            </a:r>
            <a:r>
              <a:rPr lang="fi-FI" dirty="0">
                <a:latin typeface="Comic Sans MS" panose="030F0702030302020204" pitchFamily="66" charset="0"/>
                <a:ea typeface="Calibri" panose="020F0502020204030204" pitchFamily="34" charset="0"/>
              </a:rPr>
              <a:t>uuden tili- ja futiskauden alkaessa FC Espoossa</a:t>
            </a:r>
          </a:p>
        </p:txBody>
      </p:sp>
      <p:pic>
        <p:nvPicPr>
          <p:cNvPr id="3" name="Kuva 3">
            <a:extLst>
              <a:ext uri="{FF2B5EF4-FFF2-40B4-BE49-F238E27FC236}">
                <a16:creationId xmlns:a16="http://schemas.microsoft.com/office/drawing/2014/main" id="{3918FC30-D5C4-40DD-9923-08C69E131F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5835" y="144574"/>
            <a:ext cx="1252330" cy="1530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08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FD8281A-9B5D-40B8-BE0E-015AF19CE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7541" y="274637"/>
            <a:ext cx="9614859" cy="1143000"/>
          </a:xfrm>
        </p:spPr>
        <p:txBody>
          <a:bodyPr>
            <a:normAutofit/>
          </a:bodyPr>
          <a:lstStyle/>
          <a:p>
            <a:r>
              <a:rPr lang="fi-FI" sz="3600" dirty="0">
                <a:latin typeface="Comic Sans MS" panose="030F0702030302020204" pitchFamily="66" charset="0"/>
              </a:rPr>
              <a:t>Kriteerit kilpajoukkuevalintoihin U12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B9EB1E3F-F752-4C3B-9A3A-34E5B6E6C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FC Espoo ry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5660AB37-0A66-421A-AA72-C1B3155EC28A}"/>
              </a:ext>
            </a:extLst>
          </p:cNvPr>
          <p:cNvSpPr txBox="1"/>
          <p:nvPr/>
        </p:nvSpPr>
        <p:spPr>
          <a:xfrm>
            <a:off x="1021792" y="1599823"/>
            <a:ext cx="10465163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b="1" dirty="0">
                <a:latin typeface="Comic Sans MS" panose="030F0702030302020204" pitchFamily="66" charset="0"/>
              </a:rPr>
              <a:t>Valintakriteerit:</a:t>
            </a:r>
            <a:endParaRPr lang="fi-FI" sz="2000" dirty="0">
              <a:latin typeface="Comic Sans MS" panose="030F0702030302020204" pitchFamily="66" charset="0"/>
            </a:endParaRPr>
          </a:p>
          <a:p>
            <a:pPr marL="457189" indent="-457189">
              <a:buAutoNum type="arabicPeriod"/>
            </a:pPr>
            <a:r>
              <a:rPr lang="fi-FI" sz="2000" dirty="0">
                <a:latin typeface="Comic Sans MS" panose="030F0702030302020204" pitchFamily="66" charset="0"/>
              </a:rPr>
              <a:t>Peliin heittäytyminen</a:t>
            </a:r>
          </a:p>
          <a:p>
            <a:pPr marL="457189" indent="-457189">
              <a:buAutoNum type="arabicPeriod"/>
            </a:pPr>
            <a:r>
              <a:rPr lang="fi-FI" sz="2000" dirty="0">
                <a:latin typeface="Comic Sans MS" panose="030F0702030302020204" pitchFamily="66" charset="0"/>
              </a:rPr>
              <a:t>Urheilullisuus</a:t>
            </a:r>
          </a:p>
          <a:p>
            <a:pPr marL="457189" indent="-457189">
              <a:buAutoNum type="arabicPeriod"/>
            </a:pPr>
            <a:r>
              <a:rPr lang="fi-FI" sz="2000" dirty="0">
                <a:latin typeface="Comic Sans MS" panose="030F0702030302020204" pitchFamily="66" charset="0"/>
              </a:rPr>
              <a:t>Havainnointi</a:t>
            </a:r>
          </a:p>
          <a:p>
            <a:pPr marL="457189" indent="-457189">
              <a:buAutoNum type="arabicPeriod"/>
            </a:pPr>
            <a:r>
              <a:rPr lang="fi-FI" sz="2000" dirty="0">
                <a:latin typeface="Comic Sans MS" panose="030F0702030302020204" pitchFamily="66" charset="0"/>
              </a:rPr>
              <a:t>1v1 puolustaminen </a:t>
            </a:r>
          </a:p>
          <a:p>
            <a:pPr marL="457189" indent="-457189">
              <a:buAutoNum type="arabicPeriod"/>
            </a:pPr>
            <a:r>
              <a:rPr lang="fi-FI" sz="2000" dirty="0">
                <a:latin typeface="Comic Sans MS" panose="030F0702030302020204" pitchFamily="66" charset="0"/>
              </a:rPr>
              <a:t>Pallosta huolehtiminen (kuljettaminen, käännökset, suojaaminen)</a:t>
            </a:r>
          </a:p>
          <a:p>
            <a:pPr marL="457189" indent="-457189">
              <a:buAutoNum type="arabicPeriod"/>
            </a:pPr>
            <a:r>
              <a:rPr lang="fi-FI" sz="2000" dirty="0">
                <a:latin typeface="Comic Sans MS" panose="030F0702030302020204" pitchFamily="66" charset="0"/>
              </a:rPr>
              <a:t>Potkutekniikka </a:t>
            </a:r>
            <a:r>
              <a:rPr lang="fi-FI" sz="2000" dirty="0">
                <a:latin typeface="Comic Sans MS" panose="030F0702030302020204" pitchFamily="66" charset="0"/>
                <a:sym typeface="Wingdings" panose="05000000000000000000" pitchFamily="2" charset="2"/>
              </a:rPr>
              <a:t></a:t>
            </a:r>
            <a:r>
              <a:rPr lang="fi-FI" sz="2000" dirty="0">
                <a:latin typeface="Comic Sans MS" panose="030F0702030302020204" pitchFamily="66" charset="0"/>
              </a:rPr>
              <a:t> Molempien jalkojen eri osien käyttö</a:t>
            </a:r>
          </a:p>
          <a:p>
            <a:pPr marL="457189" indent="-457189">
              <a:buAutoNum type="arabicPeriod"/>
            </a:pPr>
            <a:r>
              <a:rPr lang="fi-FI" sz="2000" dirty="0">
                <a:latin typeface="Comic Sans MS" panose="030F0702030302020204" pitchFamily="66" charset="0"/>
              </a:rPr>
              <a:t>Pujotteluaika</a:t>
            </a:r>
          </a:p>
          <a:p>
            <a:endParaRPr lang="fi-FI" sz="2000" dirty="0">
              <a:latin typeface="Comic Sans MS" panose="030F0702030302020204" pitchFamily="66" charset="0"/>
            </a:endParaRPr>
          </a:p>
          <a:p>
            <a:r>
              <a:rPr lang="fi-FI" sz="2000" b="1" dirty="0">
                <a:latin typeface="Comic Sans MS" panose="030F0702030302020204" pitchFamily="66" charset="0"/>
                <a:sym typeface="Wingdings" panose="05000000000000000000" pitchFamily="2" charset="2"/>
              </a:rPr>
              <a:t>Mittaaminen: </a:t>
            </a:r>
          </a:p>
          <a:p>
            <a:r>
              <a:rPr lang="fi-FI" sz="2000" dirty="0">
                <a:latin typeface="Comic Sans MS" panose="030F0702030302020204" pitchFamily="66" charset="0"/>
                <a:sym typeface="Wingdings" panose="05000000000000000000" pitchFamily="2" charset="2"/>
              </a:rPr>
              <a:t>Taso 1 Mahdollinen este pelaamiselle (tekninen ja </a:t>
            </a:r>
            <a:r>
              <a:rPr lang="fi-FI" sz="20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teknis-takninen </a:t>
            </a:r>
            <a:r>
              <a:rPr lang="fi-FI" sz="2000" dirty="0">
                <a:latin typeface="Comic Sans MS" panose="030F0702030302020204" pitchFamily="66" charset="0"/>
                <a:sym typeface="Wingdings" panose="05000000000000000000" pitchFamily="2" charset="2"/>
              </a:rPr>
              <a:t>ei onnistu)</a:t>
            </a:r>
          </a:p>
          <a:p>
            <a:r>
              <a:rPr lang="fi-FI" sz="2000" dirty="0">
                <a:latin typeface="Comic Sans MS" panose="030F0702030302020204" pitchFamily="66" charset="0"/>
                <a:sym typeface="Wingdings" panose="05000000000000000000" pitchFamily="2" charset="2"/>
              </a:rPr>
              <a:t>Taso 2 Vaihtelevaa (tekninen onnistuu, mutta teknis-taktinen ei)</a:t>
            </a:r>
          </a:p>
          <a:p>
            <a:r>
              <a:rPr lang="fi-FI" sz="2000" dirty="0">
                <a:latin typeface="Comic Sans MS" panose="030F0702030302020204" pitchFamily="66" charset="0"/>
                <a:sym typeface="Wingdings" panose="05000000000000000000" pitchFamily="2" charset="2"/>
              </a:rPr>
              <a:t>Taso 3 Vahvuus (tekninen ja teknis-taktinen onnistuu pääsääntöisesti)</a:t>
            </a:r>
          </a:p>
          <a:p>
            <a:r>
              <a:rPr lang="fi-FI" sz="2000" b="1" dirty="0">
                <a:latin typeface="Comic Sans MS" panose="030F0702030302020204" pitchFamily="66" charset="0"/>
                <a:sym typeface="Wingdings" panose="05000000000000000000" pitchFamily="2" charset="2"/>
              </a:rPr>
              <a:t>Erityishuomio: </a:t>
            </a:r>
          </a:p>
          <a:p>
            <a:r>
              <a:rPr lang="fi-FI" sz="2000" dirty="0">
                <a:latin typeface="Comic Sans MS" panose="030F0702030302020204" pitchFamily="66" charset="0"/>
                <a:sym typeface="Wingdings" panose="05000000000000000000" pitchFamily="2" charset="2"/>
              </a:rPr>
              <a:t>0-1p</a:t>
            </a:r>
          </a:p>
          <a:p>
            <a:endParaRPr lang="fi-FI" sz="2400" dirty="0">
              <a:sym typeface="Wingdings" panose="05000000000000000000" pitchFamily="2" charset="2"/>
            </a:endParaRPr>
          </a:p>
          <a:p>
            <a:pPr marL="457189" indent="-457189">
              <a:buAutoNum type="arabicPeriod"/>
            </a:pPr>
            <a:endParaRPr lang="fi-FI" sz="2400" dirty="0"/>
          </a:p>
          <a:p>
            <a:endParaRPr lang="fi-FI" sz="2400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4DC85740-960B-4103-B3F6-142C35026A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2747" y="979057"/>
            <a:ext cx="1390289" cy="1651000"/>
          </a:xfrm>
          <a:prstGeom prst="rect">
            <a:avLst/>
          </a:prstGeo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id="{29F03C3C-CA39-4299-A25E-E7AB8B2379C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8455" y="2807566"/>
            <a:ext cx="1397000" cy="1600611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04C8F807-7736-44E4-BC0B-0D6C6DA2387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0767" y="4697729"/>
            <a:ext cx="1390291" cy="1518511"/>
          </a:xfrm>
          <a:prstGeom prst="rect">
            <a:avLst/>
          </a:prstGeom>
        </p:spPr>
      </p:pic>
      <p:pic>
        <p:nvPicPr>
          <p:cNvPr id="9" name="Kuva 8">
            <a:extLst>
              <a:ext uri="{FF2B5EF4-FFF2-40B4-BE49-F238E27FC236}">
                <a16:creationId xmlns:a16="http://schemas.microsoft.com/office/drawing/2014/main" id="{9A9F8230-F6AA-4CE1-97C4-A6A2AD98067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069" y="166569"/>
            <a:ext cx="1027615" cy="1255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333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AA5713E-A6CB-4702-84BD-27B62442A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7377" y="2447607"/>
            <a:ext cx="10317246" cy="23625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i-FI" sz="2000" i="1" dirty="0">
                <a:latin typeface="Comic Sans MS" panose="030F0702030302020204" pitchFamily="66" charset="0"/>
                <a:sym typeface="Wingdings" panose="05000000000000000000" pitchFamily="2" charset="2"/>
              </a:rPr>
              <a:t>1. Tärkeintä on pelaajan luonne ja omistautuminen lajille eli peliin heittäytyminen</a:t>
            </a:r>
          </a:p>
          <a:p>
            <a:pPr marL="0" indent="0">
              <a:buNone/>
            </a:pPr>
            <a:endParaRPr lang="fi-FI" sz="2000" i="1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i-FI" sz="2000" i="1" dirty="0">
                <a:latin typeface="Comic Sans MS" panose="030F0702030302020204" pitchFamily="66" charset="0"/>
                <a:sym typeface="Wingdings" panose="05000000000000000000" pitchFamily="2" charset="2"/>
              </a:rPr>
              <a:t>2. Toimintaympäristö ja valmennus  määrätietoinen harjoittelu</a:t>
            </a:r>
          </a:p>
          <a:p>
            <a:pPr marL="0" indent="0">
              <a:buNone/>
            </a:pPr>
            <a:endParaRPr lang="fi-FI" sz="2000" i="1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i-FI" sz="2000" i="1" dirty="0">
                <a:latin typeface="Comic Sans MS" panose="030F0702030302020204" pitchFamily="66" charset="0"/>
                <a:sym typeface="Wingdings" panose="05000000000000000000" pitchFamily="2" charset="2"/>
              </a:rPr>
              <a:t>3. Erityisosaamisen kehittäminen (Pelipaikkakohtainen harjoittelu)</a:t>
            </a:r>
            <a:endParaRPr lang="fi-FI" sz="2000" dirty="0"/>
          </a:p>
          <a:p>
            <a:pPr marL="0" indent="0">
              <a:buNone/>
            </a:pPr>
            <a:endParaRPr lang="fi-FI" sz="2000" dirty="0"/>
          </a:p>
        </p:txBody>
      </p:sp>
      <p:sp>
        <p:nvSpPr>
          <p:cNvPr id="4" name="Otsikko 1">
            <a:extLst>
              <a:ext uri="{FF2B5EF4-FFF2-40B4-BE49-F238E27FC236}">
                <a16:creationId xmlns:a16="http://schemas.microsoft.com/office/drawing/2014/main" id="{9C6F38F7-469E-4AE9-8BB8-64EE63878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575" y="559437"/>
            <a:ext cx="8795061" cy="1130300"/>
          </a:xfrm>
        </p:spPr>
        <p:txBody>
          <a:bodyPr>
            <a:normAutofit/>
          </a:bodyPr>
          <a:lstStyle/>
          <a:p>
            <a:r>
              <a:rPr lang="fi-FI" sz="3200" b="1" dirty="0">
                <a:latin typeface="Comic Sans MS" panose="030F0702030302020204" pitchFamily="66" charset="0"/>
              </a:rPr>
              <a:t>Hyväksi pelaajaksi FC Espoon näkökulmasta</a:t>
            </a:r>
          </a:p>
        </p:txBody>
      </p:sp>
      <p:pic>
        <p:nvPicPr>
          <p:cNvPr id="6" name="Kuva 3">
            <a:extLst>
              <a:ext uri="{FF2B5EF4-FFF2-40B4-BE49-F238E27FC236}">
                <a16:creationId xmlns:a16="http://schemas.microsoft.com/office/drawing/2014/main" id="{3918FC30-D5C4-40DD-9923-08C69E131F2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5348" y="112769"/>
            <a:ext cx="1252330" cy="1530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331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97335" y="384592"/>
            <a:ext cx="10972800" cy="1143000"/>
          </a:xfrm>
        </p:spPr>
        <p:txBody>
          <a:bodyPr>
            <a:normAutofit/>
          </a:bodyPr>
          <a:lstStyle/>
          <a:p>
            <a:r>
              <a:rPr lang="fi-FI" sz="3600" dirty="0">
                <a:latin typeface="Comic Sans MS" panose="030F0702030302020204" pitchFamily="66" charset="0"/>
              </a:rPr>
              <a:t>FC Espoo – joukkueiden muodostus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97335" y="1424518"/>
            <a:ext cx="10972800" cy="4525963"/>
          </a:xfrm>
        </p:spPr>
        <p:txBody>
          <a:bodyPr>
            <a:normAutofit fontScale="92500" lnSpcReduction="20000"/>
          </a:bodyPr>
          <a:lstStyle/>
          <a:p>
            <a:pPr marL="1828754" lvl="3" indent="0">
              <a:buClr>
                <a:srgbClr val="000099"/>
              </a:buClr>
              <a:buNone/>
            </a:pPr>
            <a:endParaRPr lang="fi-FI" sz="2133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fi-FI" sz="2000" dirty="0">
                <a:latin typeface="Comic Sans MS" panose="030F0702030302020204" pitchFamily="66" charset="0"/>
              </a:rPr>
              <a:t>Pelaajat on valittu kriteerien ja prosessin perusteella</a:t>
            </a:r>
          </a:p>
          <a:p>
            <a:pPr marL="0" indent="0">
              <a:buNone/>
            </a:pPr>
            <a:endParaRPr lang="fi-FI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fi-FI" sz="2000" dirty="0" smtClean="0">
                <a:latin typeface="Comic Sans MS" panose="030F0702030302020204" pitchFamily="66" charset="0"/>
              </a:rPr>
              <a:t>Pojat: Joukkue </a:t>
            </a:r>
            <a:r>
              <a:rPr lang="fi-FI" sz="2000" dirty="0">
                <a:latin typeface="Comic Sans MS" panose="030F0702030302020204" pitchFamily="66" charset="0"/>
              </a:rPr>
              <a:t>koostuu pääsääntöisesti kahdesta peliryhmästä, jotka harjoittelevat yhdessä (sininen ja valkoinen)</a:t>
            </a:r>
          </a:p>
          <a:p>
            <a:pPr marL="0" indent="0">
              <a:buNone/>
            </a:pPr>
            <a:r>
              <a:rPr lang="fi-FI" sz="2000" dirty="0" smtClean="0">
                <a:latin typeface="Comic Sans MS" panose="030F0702030302020204" pitchFamily="66" charset="0"/>
              </a:rPr>
              <a:t>Tytöt: Joukkue koostuu yhdestä peliryhmästä</a:t>
            </a:r>
          </a:p>
          <a:p>
            <a:pPr marL="0" indent="0">
              <a:buNone/>
            </a:pPr>
            <a:endParaRPr lang="fi-FI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fi-FI" sz="2000" dirty="0">
                <a:latin typeface="Comic Sans MS" panose="030F0702030302020204" pitchFamily="66" charset="0"/>
              </a:rPr>
              <a:t>Peliryhmät muodostuvat harjoitusten sekä pelien perusteella, kun joukkue pääsee alkuun ja peliryhmien välillä on pelaajaliikennettä</a:t>
            </a:r>
          </a:p>
          <a:p>
            <a:pPr marL="0" indent="0">
              <a:buNone/>
            </a:pPr>
            <a:endParaRPr lang="fi-FI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fi-FI" sz="2000" dirty="0">
                <a:latin typeface="Comic Sans MS" panose="030F0702030302020204" pitchFamily="66" charset="0"/>
              </a:rPr>
              <a:t>Jokaiselle pelaajalle tarjotaan tasokkaita pelejä omien taitotasojen ja tilanteen </a:t>
            </a:r>
            <a:r>
              <a:rPr lang="fi-FI" sz="2000" dirty="0" smtClean="0">
                <a:latin typeface="Comic Sans MS" panose="030F0702030302020204" pitchFamily="66" charset="0"/>
              </a:rPr>
              <a:t>mukaisesti</a:t>
            </a:r>
          </a:p>
          <a:p>
            <a:pPr marL="0" indent="0">
              <a:buNone/>
            </a:pPr>
            <a:endParaRPr lang="fi-FI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fi-FI" sz="2000" dirty="0" smtClean="0">
                <a:latin typeface="Comic Sans MS" panose="030F0702030302020204" pitchFamily="66" charset="0"/>
              </a:rPr>
              <a:t>FC Espoon kilpajoukkueet tekevät tiivistä yhteistyötä kasvattajaseurojen </a:t>
            </a:r>
            <a:r>
              <a:rPr lang="fi-FI" sz="2000" dirty="0" smtClean="0">
                <a:latin typeface="Comic Sans MS" panose="030F0702030302020204" pitchFamily="66" charset="0"/>
              </a:rPr>
              <a:t>kanssa </a:t>
            </a:r>
            <a:r>
              <a:rPr lang="fi-FI" sz="2000" dirty="0" smtClean="0">
                <a:latin typeface="Comic Sans MS" panose="030F0702030302020204" pitchFamily="66" charset="0"/>
              </a:rPr>
              <a:t>(pelaajaliikenne, valmentajien tuki, olosuhteet)</a:t>
            </a:r>
            <a:endParaRPr lang="fi-FI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endParaRPr lang="fi-FI" sz="2400" dirty="0"/>
          </a:p>
          <a:p>
            <a:pPr marL="0" indent="0">
              <a:buNone/>
            </a:pPr>
            <a:endParaRPr lang="fi-FI" sz="2400" dirty="0"/>
          </a:p>
          <a:p>
            <a:endParaRPr lang="fi-FI" dirty="0"/>
          </a:p>
          <a:p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7D368848-6401-4BD8-8FDD-4A19D97518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7723" y="122845"/>
            <a:ext cx="1149544" cy="1404745"/>
          </a:xfrm>
          <a:prstGeom prst="rect">
            <a:avLst/>
          </a:prstGeom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B7E5EB2E-6FB6-4D47-90F4-2AB5027B8394}"/>
              </a:ext>
            </a:extLst>
          </p:cNvPr>
          <p:cNvSpPr txBox="1"/>
          <p:nvPr/>
        </p:nvSpPr>
        <p:spPr>
          <a:xfrm>
            <a:off x="10239029" y="1527590"/>
            <a:ext cx="22342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/>
              <a:t>Kilpailullisuus</a:t>
            </a:r>
          </a:p>
          <a:p>
            <a:r>
              <a:rPr lang="fi-FI" sz="1000" dirty="0"/>
              <a:t>Yksilön tukeminen</a:t>
            </a:r>
          </a:p>
        </p:txBody>
      </p:sp>
    </p:spTree>
    <p:extLst>
      <p:ext uri="{BB962C8B-B14F-4D97-AF65-F5344CB8AC3E}">
        <p14:creationId xmlns:p14="http://schemas.microsoft.com/office/powerpoint/2010/main" val="611476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243</Words>
  <Application>Microsoft Office PowerPoint</Application>
  <PresentationFormat>Widescreen</PresentationFormat>
  <Paragraphs>62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Wingdings</vt:lpstr>
      <vt:lpstr>Office Theme</vt:lpstr>
      <vt:lpstr>PowerPoint Presentation</vt:lpstr>
      <vt:lpstr>PowerPoint Presentation</vt:lpstr>
      <vt:lpstr>Kriteerit kilpajoukkuevalintoihin U12</vt:lpstr>
      <vt:lpstr>Hyväksi pelaajaksi FC Espoon näkökulmasta</vt:lpstr>
      <vt:lpstr>FC Espoo – joukkueiden muodostus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Elina Kuronen</dc:creator>
  <cp:lastModifiedBy>Elina Kuronen</cp:lastModifiedBy>
  <cp:revision>5</cp:revision>
  <dcterms:created xsi:type="dcterms:W3CDTF">2022-05-24T09:36:45Z</dcterms:created>
  <dcterms:modified xsi:type="dcterms:W3CDTF">2022-05-30T09:04:51Z</dcterms:modified>
</cp:coreProperties>
</file>