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15"/>
  </p:notesMasterIdLst>
  <p:handoutMasterIdLst>
    <p:handoutMasterId r:id="rId16"/>
  </p:handoutMasterIdLst>
  <p:sldIdLst>
    <p:sldId id="256" r:id="rId3"/>
    <p:sldId id="538" r:id="rId4"/>
    <p:sldId id="567" r:id="rId5"/>
    <p:sldId id="520" r:id="rId6"/>
    <p:sldId id="302" r:id="rId7"/>
    <p:sldId id="559" r:id="rId8"/>
    <p:sldId id="562" r:id="rId9"/>
    <p:sldId id="561" r:id="rId10"/>
    <p:sldId id="563" r:id="rId11"/>
    <p:sldId id="566" r:id="rId12"/>
    <p:sldId id="474" r:id="rId13"/>
    <p:sldId id="514" r:id="rId14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38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AE6"/>
    <a:srgbClr val="CF0360"/>
    <a:srgbClr val="2199C8"/>
    <a:srgbClr val="080360"/>
    <a:srgbClr val="2DA2BF"/>
    <a:srgbClr val="33CC33"/>
    <a:srgbClr val="009900"/>
    <a:srgbClr val="1E0576"/>
    <a:srgbClr val="003399"/>
    <a:srgbClr val="FBE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eematyyli 2 - Korostu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27F97BB-C833-4FB7-BDE5-3F7075034690}" styleName="Teematyyli 2 - Korostu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eematyyli 2 - Korostu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ematyyli 2 - Korostu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929F9F4-4A8F-4326-A1B4-22849713DDAB}" styleName="Tumma tyyli 1 - Korostu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umma tyyli 1 - Korostu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Tumma tyyli 1 - Korostu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Tumma tyyli 1 - Korostu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75628" autoAdjust="0"/>
  </p:normalViewPr>
  <p:slideViewPr>
    <p:cSldViewPr>
      <p:cViewPr varScale="1">
        <p:scale>
          <a:sx n="65" d="100"/>
          <a:sy n="65" d="100"/>
        </p:scale>
        <p:origin x="2054" y="38"/>
      </p:cViewPr>
      <p:guideLst>
        <p:guide pos="5738"/>
        <p:guide orient="horz" pos="4110"/>
      </p:guideLst>
    </p:cSldViewPr>
  </p:slideViewPr>
  <p:outlineViewPr>
    <p:cViewPr>
      <p:scale>
        <a:sx n="33" d="100"/>
        <a:sy n="33" d="100"/>
      </p:scale>
      <p:origin x="0" y="-5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31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83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902598" y="0"/>
            <a:ext cx="2985558" cy="50283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8D24DDD7-9B0A-402A-BAE6-06B479EAE769}" type="datetimeFigureOut">
              <a:rPr lang="fi-FI" smtClean="0"/>
              <a:t>11.6.2021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519055"/>
            <a:ext cx="2985558" cy="502834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902598" y="9519055"/>
            <a:ext cx="2985558" cy="502834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BDD88159-A3DD-4FC2-B956-4F4B1971A8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1434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109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 latinLnBrk="0">
              <a:defRPr lang="fi-FI" sz="1200"/>
            </a:lvl1pPr>
          </a:lstStyle>
          <a:p>
            <a:endParaRPr lang="fi-FI" dirty="0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109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 latinLnBrk="0">
              <a:defRPr lang="fi-FI" sz="1200"/>
            </a:lvl1pPr>
          </a:lstStyle>
          <a:p>
            <a:fld id="{3842907C-D0AA-4C58-9F94-58B40AD65B29}" type="datetimeFigureOut">
              <a:rPr lang="fi-FI"/>
              <a:pPr/>
              <a:t>11.6.2021</a:t>
            </a:fld>
            <a:endParaRPr lang="fi-FI" dirty="0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fi-FI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8976" y="4760398"/>
            <a:ext cx="5511800" cy="4509849"/>
          </a:xfrm>
          <a:prstGeom prst="rect">
            <a:avLst/>
          </a:prstGeom>
        </p:spPr>
        <p:txBody>
          <a:bodyPr vert="horz" lIns="92464" tIns="46232" rIns="92464" bIns="46232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1" y="9519054"/>
            <a:ext cx="2985558" cy="50109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 latinLnBrk="0">
              <a:defRPr lang="fi-FI" sz="1200"/>
            </a:lvl1pPr>
          </a:lstStyle>
          <a:p>
            <a:endParaRPr lang="fi-FI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902598" y="9519054"/>
            <a:ext cx="2985558" cy="50109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 latinLnBrk="0">
              <a:defRPr lang="fi-FI" sz="1200"/>
            </a:lvl1pPr>
          </a:lstStyle>
          <a:p>
            <a:fld id="{1D76769E-C829-4283-B80E-CB90D995C291}" type="slidenum">
              <a:rPr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142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i-F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i-F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i-F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i-F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i-F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i-F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i-F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i-F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i-F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563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C6F71-FE95-451B-A536-9FB6E65B4294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836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931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r>
              <a:rPr lang="fi-FI" sz="1800" b="0" i="0" u="none" strike="noStrike" kern="120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</a:rPr>
              <a:t>Urheilijat​ </a:t>
            </a:r>
            <a:r>
              <a:rPr lang="fi-FI" sz="1800" b="1" i="0" u="none" strike="noStrike" kern="1200" dirty="0">
                <a:solidFill>
                  <a:srgbClr val="00B050"/>
                </a:solidFill>
                <a:effectLst/>
                <a:latin typeface="Lucida Sans Unicode" panose="020B0602030504020204" pitchFamily="34" charset="0"/>
              </a:rPr>
              <a:t>n. +27%​, </a:t>
            </a:r>
            <a:r>
              <a:rPr lang="fi-FI" sz="1800" b="0" i="0" u="none" strike="noStrike" kern="120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</a:rPr>
              <a:t>Valmentajat ja toimitsijat​ </a:t>
            </a:r>
            <a:r>
              <a:rPr lang="fi-FI" sz="1800" b="1" i="0" u="none" strike="noStrike" kern="1200" dirty="0">
                <a:solidFill>
                  <a:srgbClr val="00B050"/>
                </a:solidFill>
                <a:effectLst/>
                <a:latin typeface="Lucida Sans Unicode" panose="020B0602030504020204" pitchFamily="34" charset="0"/>
              </a:rPr>
              <a:t>n. +150%​, </a:t>
            </a:r>
            <a:r>
              <a:rPr lang="fi-FI" sz="1800" b="0" i="0" u="none" strike="noStrike" kern="120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</a:rPr>
              <a:t>Ohjaajat​ </a:t>
            </a:r>
            <a:r>
              <a:rPr lang="fi-FI" sz="1800" b="1" i="0" u="none" strike="noStrike" kern="1200" dirty="0">
                <a:solidFill>
                  <a:srgbClr val="00B050"/>
                </a:solidFill>
                <a:effectLst/>
                <a:latin typeface="Lucida Sans Unicode" panose="020B0602030504020204" pitchFamily="34" charset="0"/>
              </a:rPr>
              <a:t>n. +41%​</a:t>
            </a:r>
          </a:p>
          <a:p>
            <a:pPr marL="0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endParaRPr lang="fi-FI" sz="1800" b="1" i="0" u="none" strike="noStrike" kern="1200" dirty="0">
              <a:solidFill>
                <a:srgbClr val="00B050"/>
              </a:solidFill>
              <a:effectLst/>
              <a:latin typeface="Lucida Sans Unicode" panose="020B0602030504020204" pitchFamily="34" charset="0"/>
            </a:endParaRPr>
          </a:p>
          <a:p>
            <a:pPr marL="0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r>
              <a:rPr lang="fi-FI" sz="1800" b="1" i="0" u="none" strike="noStrike" kern="1200" dirty="0">
                <a:solidFill>
                  <a:srgbClr val="00B050"/>
                </a:solidFill>
                <a:effectLst/>
                <a:latin typeface="Lucida Sans Unicode" panose="020B0602030504020204" pitchFamily="34" charset="0"/>
              </a:rPr>
              <a:t>Työsuhteessa olevien määrä tuplaantunut 10 vuoden aikana. Yksi </a:t>
            </a:r>
            <a:r>
              <a:rPr lang="fi-FI" sz="1800" b="1" i="0" u="none" strike="noStrike" kern="1200" dirty="0" err="1">
                <a:solidFill>
                  <a:srgbClr val="00B050"/>
                </a:solidFill>
                <a:effectLst/>
                <a:latin typeface="Lucida Sans Unicode" panose="020B0602030504020204" pitchFamily="34" charset="0"/>
              </a:rPr>
              <a:t>nopeiten</a:t>
            </a:r>
            <a:r>
              <a:rPr lang="fi-FI" sz="1800" b="1" i="0" u="none" strike="noStrike" kern="1200" dirty="0">
                <a:solidFill>
                  <a:srgbClr val="00B050"/>
                </a:solidFill>
                <a:effectLst/>
                <a:latin typeface="Lucida Sans Unicode" panose="020B0602030504020204" pitchFamily="34" charset="0"/>
              </a:rPr>
              <a:t> ammattimaistuvista toimialoista.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2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Iso kasvatuksellinen tehtävä tai s</a:t>
            </a: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eurojen hoidettavat yhteiskunnalliset roolit?</a:t>
            </a:r>
            <a:endParaRPr lang="fi-FI" sz="2800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fi-FI" sz="2800" dirty="0"/>
            </a:br>
            <a:r>
              <a:rPr lang="fi-FI" sz="2800" dirty="0"/>
              <a:t>Suomessa toimii yhteensä yli 80 000 vapaaehtoista- ja ammattivalmentajaa.</a:t>
            </a:r>
            <a:br>
              <a:rPr lang="fi-FI" sz="2800" dirty="0"/>
            </a:br>
            <a:r>
              <a:rPr lang="fi-FI" sz="2800" dirty="0"/>
              <a:t>Ammattivalmentajien osuus kaikista valmentajista murto-osa.</a:t>
            </a:r>
            <a:endParaRPr lang="fi-FI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2603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2869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Julkinen sektori: Valtio ja kunnat</a:t>
            </a:r>
          </a:p>
          <a:p>
            <a:r>
              <a:rPr lang="fi-FI" dirty="0"/>
              <a:t>Yksityinen: Yritykset</a:t>
            </a:r>
          </a:p>
          <a:p>
            <a:r>
              <a:rPr lang="fi-FI" dirty="0"/>
              <a:t>Kolmas sektori: </a:t>
            </a:r>
            <a:r>
              <a:rPr lang="fi-FI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Vapaaehtoissektori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4879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4A4A4A"/>
                </a:solidFill>
                <a:effectLst/>
                <a:latin typeface="open_sansregular"/>
              </a:rPr>
              <a:t>Valmentajan työaika levittäytyy usein koko viikolle. </a:t>
            </a:r>
          </a:p>
          <a:p>
            <a:r>
              <a:rPr lang="fi-FI" b="0" i="0" dirty="0">
                <a:solidFill>
                  <a:srgbClr val="4A4A4A"/>
                </a:solidFill>
                <a:effectLst/>
                <a:latin typeface="open_sansregular"/>
              </a:rPr>
              <a:t>Työn rasituksesta palautumisella on suora yhteys työtyytyväisyyteen sekä innostukseen työssä. </a:t>
            </a:r>
          </a:p>
          <a:p>
            <a:r>
              <a:rPr lang="fi-FI" b="0" i="0" dirty="0">
                <a:solidFill>
                  <a:srgbClr val="4A4A4A"/>
                </a:solidFill>
                <a:effectLst/>
                <a:latin typeface="open_sansregular"/>
              </a:rPr>
              <a:t>Asiaa tulee tarkastella myös työnantajien toimesta ja hoidettava työnantajavelvoitteena todellinen työaika vastaamaan työaikalakia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8372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871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i-FI" dirty="0"/>
          </a:p>
        </p:txBody>
      </p:sp>
      <p:sp>
        <p:nvSpPr>
          <p:cNvPr id="9" name="Shap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latinLnBrk="0">
              <a:defRPr lang="fi-FI" sz="40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7" name="Shap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 latinLnBrk="0">
              <a:buNone/>
              <a:defRPr lang="fi-FI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Shape 6"/>
          <p:cNvSpPr>
            <a:spLocks/>
          </p:cNvSpPr>
          <p:nvPr/>
        </p:nvSpPr>
        <p:spPr bwMode="auto">
          <a:xfrm>
            <a:off x="1687513" y="5029078"/>
            <a:ext cx="7456487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CF03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fi-FI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35443" y="5237744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AACA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fi-FI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3765" y="5014962"/>
            <a:ext cx="9147765" cy="790302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hap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fi-FI">
                <a:solidFill>
                  <a:srgbClr val="FFFFFF"/>
                </a:solidFill>
              </a:defRPr>
            </a:lvl1pPr>
            <a:extLst/>
          </a:lstStyle>
          <a:p>
            <a:fld id="{7A05C2B5-D0BA-465B-B768-77C2CE777E47}" type="datetime1">
              <a:rPr lang="fi-FI" smtClean="0"/>
              <a:t>11.6.2021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27" name="Shap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i-FI"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/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3" y="235336"/>
            <a:ext cx="859634" cy="859634"/>
          </a:xfrm>
          <a:prstGeom prst="rect">
            <a:avLst/>
          </a:prstGeom>
        </p:spPr>
      </p:pic>
      <p:cxnSp>
        <p:nvCxnSpPr>
          <p:cNvPr id="13" name="Straight Connector 11"/>
          <p:cNvCxnSpPr/>
          <p:nvPr userDrawn="1"/>
        </p:nvCxnSpPr>
        <p:spPr>
          <a:xfrm>
            <a:off x="0" y="5237109"/>
            <a:ext cx="9151087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hape 10"/>
          <p:cNvSpPr>
            <a:spLocks/>
          </p:cNvSpPr>
          <p:nvPr/>
        </p:nvSpPr>
        <p:spPr bwMode="auto">
          <a:xfrm>
            <a:off x="0" y="5029078"/>
            <a:ext cx="9144000" cy="185630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1E0576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fi-F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Vertai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 latinLnBrk="0">
              <a:defRPr lang="fi-FI"/>
            </a:lvl1pPr>
            <a:extLst/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rgbClr val="CF0360"/>
          </a:solidFill>
          <a:ln w="9652">
            <a:solidFill>
              <a:schemeClr val="tx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i-FI" sz="2400" b="0">
                <a:solidFill>
                  <a:schemeClr val="bg1"/>
                </a:solidFill>
              </a:defRPr>
            </a:lvl1pPr>
            <a:lvl2pPr>
              <a:buNone/>
              <a:defRPr lang="fi-FI" sz="2000" b="1"/>
            </a:lvl2pPr>
            <a:lvl3pPr>
              <a:buNone/>
              <a:defRPr lang="fi-FI" sz="1800" b="1"/>
            </a:lvl3pPr>
            <a:lvl4pPr>
              <a:buNone/>
              <a:defRPr lang="fi-FI" sz="1600" b="1"/>
            </a:lvl4pPr>
            <a:lvl5pPr>
              <a:buNone/>
              <a:defRPr lang="fi-FI" sz="1600" b="1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rgbClr val="CF0360"/>
          </a:solidFill>
          <a:ln w="9652">
            <a:solidFill>
              <a:schemeClr val="tx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i-FI" sz="2400" b="0">
                <a:solidFill>
                  <a:schemeClr val="bg1"/>
                </a:solidFill>
              </a:defRPr>
            </a:lvl1pPr>
            <a:lvl2pPr>
              <a:buNone/>
              <a:defRPr lang="fi-FI" sz="2000" b="1"/>
            </a:lvl2pPr>
            <a:lvl3pPr>
              <a:buNone/>
              <a:defRPr lang="fi-FI" sz="1800" b="1"/>
            </a:lvl3pPr>
            <a:lvl4pPr>
              <a:buNone/>
              <a:defRPr lang="fi-FI" sz="1600" b="1"/>
            </a:lvl4pPr>
            <a:lvl5pPr>
              <a:buNone/>
              <a:defRPr lang="fi-FI" sz="1600" b="1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hape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defRPr lang="fi-FI" sz="2400"/>
            </a:lvl1pPr>
            <a:lvl2pPr>
              <a:defRPr lang="fi-FI" sz="2000"/>
            </a:lvl2pPr>
            <a:lvl3pPr>
              <a:buClr>
                <a:srgbClr val="1E0576"/>
              </a:buClr>
              <a:defRPr lang="fi-FI" sz="1800"/>
            </a:lvl3pPr>
            <a:lvl4pPr>
              <a:defRPr lang="fi-FI" sz="1600"/>
            </a:lvl4pPr>
            <a:lvl5pPr>
              <a:defRPr lang="fi-FI" sz="16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spcBef>
                <a:spcPts val="0"/>
              </a:spcBef>
              <a:defRPr lang="fi-FI" sz="2400"/>
            </a:lvl1pPr>
            <a:lvl2pPr>
              <a:defRPr lang="fi-FI" sz="2000"/>
            </a:lvl2pPr>
            <a:lvl3pPr>
              <a:buClr>
                <a:srgbClr val="1E0576"/>
              </a:buClr>
              <a:defRPr lang="fi-FI" sz="1800"/>
            </a:lvl3pPr>
            <a:lvl4pPr>
              <a:defRPr lang="fi-FI" sz="1600"/>
            </a:lvl4pPr>
            <a:lvl5pPr>
              <a:defRPr lang="fi-FI" sz="16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6693-6005-441C-B5ED-967160DD9F3C}" type="datetime1">
              <a:rPr lang="fi-FI" smtClean="0"/>
              <a:t>11.6.2021</a:t>
            </a:fld>
            <a:endParaRPr lang="fi-FI" dirty="0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i-FI" dirty="0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111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_Vertai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 latinLnBrk="0">
              <a:defRPr lang="fi-FI"/>
            </a:lvl1pPr>
            <a:extLst/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rgbClr val="1E0576"/>
          </a:solidFill>
          <a:ln w="9652">
            <a:solidFill>
              <a:schemeClr val="tx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i-FI" sz="2400" b="0">
                <a:solidFill>
                  <a:schemeClr val="bg1"/>
                </a:solidFill>
              </a:defRPr>
            </a:lvl1pPr>
            <a:lvl2pPr>
              <a:buNone/>
              <a:defRPr lang="fi-FI" sz="2000" b="1"/>
            </a:lvl2pPr>
            <a:lvl3pPr>
              <a:buNone/>
              <a:defRPr lang="fi-FI" sz="1800" b="1"/>
            </a:lvl3pPr>
            <a:lvl4pPr>
              <a:buNone/>
              <a:defRPr lang="fi-FI" sz="1600" b="1"/>
            </a:lvl4pPr>
            <a:lvl5pPr>
              <a:buNone/>
              <a:defRPr lang="fi-FI" sz="1600" b="1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rgbClr val="1E0576"/>
          </a:solidFill>
          <a:ln w="9652">
            <a:solidFill>
              <a:schemeClr val="tx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i-FI" sz="2400" b="0">
                <a:solidFill>
                  <a:schemeClr val="bg1"/>
                </a:solidFill>
              </a:defRPr>
            </a:lvl1pPr>
            <a:lvl2pPr>
              <a:buNone/>
              <a:defRPr lang="fi-FI" sz="2000" b="1"/>
            </a:lvl2pPr>
            <a:lvl3pPr>
              <a:buNone/>
              <a:defRPr lang="fi-FI" sz="1800" b="1"/>
            </a:lvl3pPr>
            <a:lvl4pPr>
              <a:buNone/>
              <a:defRPr lang="fi-FI" sz="1600" b="1"/>
            </a:lvl4pPr>
            <a:lvl5pPr>
              <a:buNone/>
              <a:defRPr lang="fi-FI" sz="1600" b="1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hape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defRPr lang="fi-FI" sz="2400"/>
            </a:lvl1pPr>
            <a:lvl2pPr>
              <a:defRPr lang="fi-FI" sz="2000"/>
            </a:lvl2pPr>
            <a:lvl3pPr>
              <a:buClr>
                <a:srgbClr val="1E0576"/>
              </a:buClr>
              <a:defRPr lang="fi-FI" sz="1800"/>
            </a:lvl3pPr>
            <a:lvl4pPr>
              <a:defRPr lang="fi-FI" sz="1600"/>
            </a:lvl4pPr>
            <a:lvl5pPr>
              <a:defRPr lang="fi-FI" sz="16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spcBef>
                <a:spcPts val="0"/>
              </a:spcBef>
              <a:defRPr lang="fi-FI" sz="2400"/>
            </a:lvl1pPr>
            <a:lvl2pPr>
              <a:defRPr lang="fi-FI" sz="2000"/>
            </a:lvl2pPr>
            <a:lvl3pPr>
              <a:buClr>
                <a:srgbClr val="1E0576"/>
              </a:buClr>
              <a:defRPr lang="fi-FI" sz="1800"/>
            </a:lvl3pPr>
            <a:lvl4pPr>
              <a:defRPr lang="fi-FI" sz="1600"/>
            </a:lvl4pPr>
            <a:lvl5pPr>
              <a:defRPr lang="fi-FI" sz="16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6693-6005-441C-B5ED-967160DD9F3C}" type="datetime1">
              <a:rPr lang="fi-FI" smtClean="0"/>
              <a:t>11.6.2021</a:t>
            </a:fld>
            <a:endParaRPr lang="fi-FI" dirty="0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i-FI" dirty="0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5938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_Vertai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 latinLnBrk="0">
              <a:defRPr lang="fi-FI"/>
            </a:lvl1pPr>
            <a:extLst/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rgbClr val="1E0576"/>
          </a:solidFill>
          <a:ln w="9652">
            <a:solidFill>
              <a:schemeClr val="tx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i-FI" sz="2400" b="0">
                <a:solidFill>
                  <a:srgbClr val="CF0360"/>
                </a:solidFill>
              </a:defRPr>
            </a:lvl1pPr>
            <a:lvl2pPr>
              <a:buNone/>
              <a:defRPr lang="fi-FI" sz="2000" b="1"/>
            </a:lvl2pPr>
            <a:lvl3pPr>
              <a:buNone/>
              <a:defRPr lang="fi-FI" sz="1800" b="1"/>
            </a:lvl3pPr>
            <a:lvl4pPr>
              <a:buNone/>
              <a:defRPr lang="fi-FI" sz="1600" b="1"/>
            </a:lvl4pPr>
            <a:lvl5pPr>
              <a:buNone/>
              <a:defRPr lang="fi-FI" sz="1600" b="1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rgbClr val="1E0576"/>
          </a:solidFill>
          <a:ln w="9652">
            <a:solidFill>
              <a:schemeClr val="tx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i-FI" sz="2400" b="0">
                <a:solidFill>
                  <a:srgbClr val="CF0360"/>
                </a:solidFill>
              </a:defRPr>
            </a:lvl1pPr>
            <a:lvl2pPr>
              <a:buNone/>
              <a:defRPr lang="fi-FI" sz="2000" b="1"/>
            </a:lvl2pPr>
            <a:lvl3pPr>
              <a:buNone/>
              <a:defRPr lang="fi-FI" sz="1800" b="1"/>
            </a:lvl3pPr>
            <a:lvl4pPr>
              <a:buNone/>
              <a:defRPr lang="fi-FI" sz="1600" b="1"/>
            </a:lvl4pPr>
            <a:lvl5pPr>
              <a:buNone/>
              <a:defRPr lang="fi-FI" sz="1600" b="1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hape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defRPr lang="fi-FI" sz="2400"/>
            </a:lvl1pPr>
            <a:lvl2pPr>
              <a:defRPr lang="fi-FI" sz="2000"/>
            </a:lvl2pPr>
            <a:lvl3pPr>
              <a:buClr>
                <a:srgbClr val="1E0576"/>
              </a:buClr>
              <a:defRPr lang="fi-FI" sz="1800"/>
            </a:lvl3pPr>
            <a:lvl4pPr>
              <a:defRPr lang="fi-FI" sz="1600"/>
            </a:lvl4pPr>
            <a:lvl5pPr>
              <a:defRPr lang="fi-FI" sz="16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spcBef>
                <a:spcPts val="0"/>
              </a:spcBef>
              <a:defRPr lang="fi-FI" sz="2400"/>
            </a:lvl1pPr>
            <a:lvl2pPr>
              <a:defRPr lang="fi-FI" sz="2000"/>
            </a:lvl2pPr>
            <a:lvl3pPr>
              <a:buClr>
                <a:srgbClr val="1E0576"/>
              </a:buClr>
              <a:defRPr lang="fi-FI" sz="1800"/>
            </a:lvl3pPr>
            <a:lvl4pPr>
              <a:defRPr lang="fi-FI" sz="1600"/>
            </a:lvl4pPr>
            <a:lvl5pPr>
              <a:defRPr lang="fi-FI" sz="16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6693-6005-441C-B5ED-967160DD9F3C}" type="datetime1">
              <a:rPr lang="fi-FI" smtClean="0"/>
              <a:t>11.6.2021</a:t>
            </a:fld>
            <a:endParaRPr lang="fi-FI" dirty="0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i-FI" dirty="0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4196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_Vertai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 latinLnBrk="0">
              <a:defRPr lang="fi-FI"/>
            </a:lvl1pPr>
            <a:extLst/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rgbClr val="007A94"/>
          </a:solidFill>
          <a:ln w="9652">
            <a:solidFill>
              <a:schemeClr val="tx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i-FI" sz="2400" b="0">
                <a:solidFill>
                  <a:schemeClr val="bg1"/>
                </a:solidFill>
              </a:defRPr>
            </a:lvl1pPr>
            <a:lvl2pPr>
              <a:buNone/>
              <a:defRPr lang="fi-FI" sz="2000" b="1"/>
            </a:lvl2pPr>
            <a:lvl3pPr>
              <a:buNone/>
              <a:defRPr lang="fi-FI" sz="1800" b="1"/>
            </a:lvl3pPr>
            <a:lvl4pPr>
              <a:buNone/>
              <a:defRPr lang="fi-FI" sz="1600" b="1"/>
            </a:lvl4pPr>
            <a:lvl5pPr>
              <a:buNone/>
              <a:defRPr lang="fi-FI" sz="1600" b="1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rgbClr val="007A94"/>
          </a:solidFill>
          <a:ln w="9652">
            <a:solidFill>
              <a:schemeClr val="tx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i-FI" sz="2400" b="0">
                <a:solidFill>
                  <a:schemeClr val="bg1"/>
                </a:solidFill>
              </a:defRPr>
            </a:lvl1pPr>
            <a:lvl2pPr>
              <a:buNone/>
              <a:defRPr lang="fi-FI" sz="2000" b="1"/>
            </a:lvl2pPr>
            <a:lvl3pPr>
              <a:buNone/>
              <a:defRPr lang="fi-FI" sz="1800" b="1"/>
            </a:lvl3pPr>
            <a:lvl4pPr>
              <a:buNone/>
              <a:defRPr lang="fi-FI" sz="1600" b="1"/>
            </a:lvl4pPr>
            <a:lvl5pPr>
              <a:buNone/>
              <a:defRPr lang="fi-FI" sz="1600" b="1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hape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defRPr lang="fi-FI" sz="2400"/>
            </a:lvl1pPr>
            <a:lvl2pPr>
              <a:defRPr lang="fi-FI" sz="2000"/>
            </a:lvl2pPr>
            <a:lvl3pPr>
              <a:buClr>
                <a:srgbClr val="1E0576"/>
              </a:buClr>
              <a:defRPr lang="fi-FI" sz="1800"/>
            </a:lvl3pPr>
            <a:lvl4pPr>
              <a:defRPr lang="fi-FI" sz="1600"/>
            </a:lvl4pPr>
            <a:lvl5pPr>
              <a:defRPr lang="fi-FI" sz="16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spcBef>
                <a:spcPts val="0"/>
              </a:spcBef>
              <a:defRPr lang="fi-FI" sz="2400"/>
            </a:lvl1pPr>
            <a:lvl2pPr>
              <a:defRPr lang="fi-FI" sz="2000"/>
            </a:lvl2pPr>
            <a:lvl3pPr>
              <a:buClr>
                <a:srgbClr val="1E0576"/>
              </a:buClr>
              <a:defRPr lang="fi-FI" sz="1800"/>
            </a:lvl3pPr>
            <a:lvl4pPr>
              <a:defRPr lang="fi-FI" sz="1600"/>
            </a:lvl4pPr>
            <a:lvl5pPr>
              <a:defRPr lang="fi-FI" sz="16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6693-6005-441C-B5ED-967160DD9F3C}" type="datetime1">
              <a:rPr lang="fi-FI" smtClean="0"/>
              <a:t>11.6.2021</a:t>
            </a:fld>
            <a:endParaRPr lang="fi-FI" dirty="0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i-FI" dirty="0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1974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17.4.2014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6E53C-C151-446F-B3E8-757CC3BA58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Suomen Ammattivalmentajat SAVAL ry</a:t>
            </a:r>
          </a:p>
        </p:txBody>
      </p:sp>
    </p:spTree>
    <p:extLst>
      <p:ext uri="{BB962C8B-B14F-4D97-AF65-F5344CB8AC3E}">
        <p14:creationId xmlns:p14="http://schemas.microsoft.com/office/powerpoint/2010/main" val="79495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rgbClr val="1E0576"/>
              </a:buClr>
              <a:defRPr/>
            </a:lvl3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AFE0-D873-4440-B58E-CC7A09E0E9A5}" type="datetime1">
              <a:rPr lang="fi-FI" smtClean="0"/>
              <a:t>11.6.2021</a:t>
            </a:fld>
            <a:endParaRPr lang="fi-FI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/>
              <a:pPr/>
              <a:t>‹#›</a:t>
            </a:fld>
            <a:endParaRPr lang="fi-FI" dirty="0"/>
          </a:p>
        </p:txBody>
      </p:sp>
      <p:sp>
        <p:nvSpPr>
          <p:cNvPr id="7" name="Shap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67203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rgbClr val="1E0576"/>
              </a:buClr>
              <a:defRPr/>
            </a:lvl3pPr>
            <a:lvl4pPr>
              <a:buClr>
                <a:srgbClr val="1E0576"/>
              </a:buClr>
              <a:defRPr/>
            </a:lvl4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AFE0-D873-4440-B58E-CC7A09E0E9A5}" type="datetime1">
              <a:rPr lang="fi-FI" smtClean="0"/>
              <a:t>11.6.2021</a:t>
            </a:fld>
            <a:endParaRPr lang="fi-FI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/>
              <a:pPr/>
              <a:t>‹#›</a:t>
            </a:fld>
            <a:endParaRPr lang="fi-FI" dirty="0"/>
          </a:p>
        </p:txBody>
      </p:sp>
      <p:sp>
        <p:nvSpPr>
          <p:cNvPr id="7" name="Shap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966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EF5FA"/>
              </a:buClr>
              <a:defRPr/>
            </a:lvl1pPr>
            <a:lvl3pPr>
              <a:buClr>
                <a:srgbClr val="DEF5FA"/>
              </a:buClr>
              <a:defRPr/>
            </a:lvl3pPr>
            <a:lvl4pPr>
              <a:buClr>
                <a:srgbClr val="DEF5FA"/>
              </a:buClr>
              <a:defRPr/>
            </a:lvl4pPr>
            <a:lvl5pPr>
              <a:buClr>
                <a:srgbClr val="DEF5FA"/>
              </a:buClr>
              <a:defRPr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AFE0-D873-4440-B58E-CC7A09E0E9A5}" type="datetime1">
              <a:rPr lang="fi-FI" smtClean="0"/>
              <a:t>11.6.2021</a:t>
            </a:fld>
            <a:endParaRPr lang="fi-FI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i-FI" dirty="0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/>
              <a:pPr/>
              <a:t>‹#›</a:t>
            </a:fld>
            <a:endParaRPr lang="fi-FI" dirty="0"/>
          </a:p>
        </p:txBody>
      </p:sp>
      <p:sp>
        <p:nvSpPr>
          <p:cNvPr id="7" name="Shap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DEF5FA"/>
                </a:solidFill>
              </a:defRPr>
            </a:lvl1pPr>
            <a:extLst/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latinLnBrk="0">
              <a:buNone/>
              <a:defRPr lang="fi-FI"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 latinLnBrk="0">
              <a:buNone/>
              <a:defRPr lang="fi-FI" sz="2300">
                <a:solidFill>
                  <a:schemeClr val="tx1"/>
                </a:solidFill>
              </a:defRPr>
            </a:lvl1pPr>
            <a:lvl2pPr>
              <a:buNone/>
              <a:defRPr lang="fi-FI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DBA8-CB76-48EA-8E00-155AD4ABACB8}" type="datetime1">
              <a:rPr lang="fi-FI" smtClean="0"/>
              <a:t>11.6.2021</a:t>
            </a:fld>
            <a:endParaRPr lang="fi-FI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/>
              <a:pPr/>
              <a:t>‹#›</a:t>
            </a:fld>
            <a:endParaRPr lang="fi-FI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fi-FI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fi-FI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Sisältö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 latinLnBrk="0">
              <a:defRPr lang="fi-FI" sz="2800"/>
            </a:lvl1pPr>
            <a:lvl2pPr>
              <a:defRPr lang="fi-FI" sz="2400"/>
            </a:lvl2pPr>
            <a:lvl3pPr>
              <a:buClr>
                <a:srgbClr val="1E0576"/>
              </a:buClr>
              <a:defRPr lang="fi-FI" sz="2000"/>
            </a:lvl3pPr>
            <a:lvl4pPr>
              <a:defRPr lang="fi-FI" sz="1800"/>
            </a:lvl4pPr>
            <a:lvl5pPr>
              <a:defRPr lang="fi-FI" sz="18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 latinLnBrk="0">
              <a:defRPr lang="fi-FI" sz="2800"/>
            </a:lvl1pPr>
            <a:lvl2pPr>
              <a:defRPr lang="fi-FI" sz="2400"/>
            </a:lvl2pPr>
            <a:lvl3pPr>
              <a:buClr>
                <a:srgbClr val="1E0576"/>
              </a:buClr>
              <a:defRPr lang="fi-FI" sz="2000"/>
            </a:lvl3pPr>
            <a:lvl4pPr>
              <a:defRPr lang="fi-FI" sz="1800"/>
            </a:lvl4pPr>
            <a:lvl5pPr>
              <a:defRPr lang="fi-FI" sz="18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4FF-7470-4B3C-B55C-0CFEBBAFA08C}" type="datetime1">
              <a:rPr lang="fi-FI" smtClean="0"/>
              <a:t>11.6.2021</a:t>
            </a:fld>
            <a:endParaRPr lang="fi-FI" dirty="0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/>
              <a:pPr/>
              <a:t>‹#›</a:t>
            </a:fld>
            <a:endParaRPr lang="fi-FI" dirty="0"/>
          </a:p>
        </p:txBody>
      </p:sp>
      <p:sp>
        <p:nvSpPr>
          <p:cNvPr id="8" name="Shap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92040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Sisältö 2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 latinLnBrk="0">
              <a:defRPr lang="fi-FI" sz="2800"/>
            </a:lvl1pPr>
            <a:lvl2pPr>
              <a:defRPr lang="fi-FI" sz="2400"/>
            </a:lvl2pPr>
            <a:lvl3pPr>
              <a:buClr>
                <a:srgbClr val="1E0576"/>
              </a:buClr>
              <a:defRPr lang="fi-FI" sz="2000"/>
            </a:lvl3pPr>
            <a:lvl4pPr>
              <a:defRPr lang="fi-FI" sz="1800"/>
            </a:lvl4pPr>
            <a:lvl5pPr>
              <a:buClr>
                <a:srgbClr val="1E0576"/>
              </a:buClr>
              <a:defRPr lang="fi-FI" sz="18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 latinLnBrk="0">
              <a:defRPr lang="fi-FI" sz="2800"/>
            </a:lvl1pPr>
            <a:lvl2pPr>
              <a:defRPr lang="fi-FI" sz="2400"/>
            </a:lvl2pPr>
            <a:lvl3pPr>
              <a:buClr>
                <a:srgbClr val="1E0576"/>
              </a:buClr>
              <a:defRPr lang="fi-FI" sz="2000"/>
            </a:lvl3pPr>
            <a:lvl4pPr>
              <a:defRPr lang="fi-FI" sz="1800"/>
            </a:lvl4pPr>
            <a:lvl5pPr>
              <a:defRPr lang="fi-FI" sz="18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4FF-7470-4B3C-B55C-0CFEBBAFA08C}" type="datetime1">
              <a:rPr lang="fi-FI" smtClean="0"/>
              <a:t>11.6.2021</a:t>
            </a:fld>
            <a:endParaRPr lang="fi-FI" dirty="0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/>
              <a:pPr/>
              <a:t>‹#›</a:t>
            </a:fld>
            <a:endParaRPr lang="fi-FI" dirty="0"/>
          </a:p>
        </p:txBody>
      </p:sp>
      <p:sp>
        <p:nvSpPr>
          <p:cNvPr id="8" name="Shap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883921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Sisältö 2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 latinLnBrk="0">
              <a:buClr>
                <a:srgbClr val="DEF5FA"/>
              </a:buClr>
              <a:defRPr lang="fi-FI" sz="2800"/>
            </a:lvl1pPr>
            <a:lvl2pPr>
              <a:defRPr lang="fi-FI" sz="2400"/>
            </a:lvl2pPr>
            <a:lvl3pPr>
              <a:buClr>
                <a:srgbClr val="DEF5FA"/>
              </a:buClr>
              <a:defRPr lang="fi-FI" sz="2000"/>
            </a:lvl3pPr>
            <a:lvl4pPr>
              <a:buClr>
                <a:srgbClr val="DEF5FA"/>
              </a:buClr>
              <a:defRPr lang="fi-FI" sz="1800"/>
            </a:lvl4pPr>
            <a:lvl5pPr>
              <a:buClr>
                <a:srgbClr val="DEF5FA"/>
              </a:buClr>
              <a:defRPr lang="fi-FI" sz="18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 latinLnBrk="0">
              <a:buClr>
                <a:srgbClr val="DEF5FA"/>
              </a:buClr>
              <a:defRPr lang="fi-FI" sz="2800"/>
            </a:lvl1pPr>
            <a:lvl2pPr>
              <a:defRPr lang="fi-FI" sz="2400"/>
            </a:lvl2pPr>
            <a:lvl3pPr>
              <a:buClr>
                <a:srgbClr val="DEF5FA"/>
              </a:buClr>
              <a:defRPr lang="fi-FI" sz="2000"/>
            </a:lvl3pPr>
            <a:lvl4pPr>
              <a:buClr>
                <a:srgbClr val="DEF5FA"/>
              </a:buClr>
              <a:defRPr lang="fi-FI" sz="1800"/>
            </a:lvl4pPr>
            <a:lvl5pPr>
              <a:buClr>
                <a:srgbClr val="DEF5FA"/>
              </a:buClr>
              <a:defRPr lang="fi-FI" sz="18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4FF-7470-4B3C-B55C-0CFEBBAFA08C}" type="datetime1">
              <a:rPr lang="fi-FI" smtClean="0"/>
              <a:t>11.6.2021</a:t>
            </a:fld>
            <a:endParaRPr lang="fi-FI" dirty="0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i-FI" dirty="0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/>
              <a:pPr/>
              <a:t>‹#›</a:t>
            </a:fld>
            <a:endParaRPr lang="fi-FI" dirty="0"/>
          </a:p>
        </p:txBody>
      </p:sp>
      <p:sp>
        <p:nvSpPr>
          <p:cNvPr id="8" name="Shap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DEF5FA"/>
                </a:solidFill>
              </a:defRPr>
            </a:lvl1pPr>
            <a:extLst/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629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 latinLnBrk="0">
              <a:defRPr lang="fi-FI"/>
            </a:lvl1pPr>
            <a:extLst/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rgbClr val="AACAE6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i-FI" sz="2400" b="0">
                <a:solidFill>
                  <a:schemeClr val="tx1"/>
                </a:solidFill>
              </a:defRPr>
            </a:lvl1pPr>
            <a:lvl2pPr>
              <a:buNone/>
              <a:defRPr lang="fi-FI" sz="2000" b="1"/>
            </a:lvl2pPr>
            <a:lvl3pPr>
              <a:buNone/>
              <a:defRPr lang="fi-FI" sz="1800" b="1"/>
            </a:lvl3pPr>
            <a:lvl4pPr>
              <a:buNone/>
              <a:defRPr lang="fi-FI" sz="1600" b="1"/>
            </a:lvl4pPr>
            <a:lvl5pPr>
              <a:buNone/>
              <a:defRPr lang="fi-FI" sz="1600" b="1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rgbClr val="AACAE6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i-FI" sz="2400" b="0">
                <a:solidFill>
                  <a:schemeClr val="tx1"/>
                </a:solidFill>
              </a:defRPr>
            </a:lvl1pPr>
            <a:lvl2pPr>
              <a:buNone/>
              <a:defRPr lang="fi-FI" sz="2000" b="1"/>
            </a:lvl2pPr>
            <a:lvl3pPr>
              <a:buNone/>
              <a:defRPr lang="fi-FI" sz="1800" b="1"/>
            </a:lvl3pPr>
            <a:lvl4pPr>
              <a:buNone/>
              <a:defRPr lang="fi-FI" sz="1600" b="1"/>
            </a:lvl4pPr>
            <a:lvl5pPr>
              <a:buNone/>
              <a:defRPr lang="fi-FI" sz="1600" b="1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hape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defRPr lang="fi-FI" sz="2400"/>
            </a:lvl1pPr>
            <a:lvl2pPr>
              <a:defRPr lang="fi-FI" sz="2000"/>
            </a:lvl2pPr>
            <a:lvl3pPr>
              <a:buClr>
                <a:srgbClr val="1E0576"/>
              </a:buClr>
              <a:defRPr lang="fi-FI" sz="1800"/>
            </a:lvl3pPr>
            <a:lvl4pPr>
              <a:defRPr lang="fi-FI" sz="1600"/>
            </a:lvl4pPr>
            <a:lvl5pPr>
              <a:defRPr lang="fi-FI" sz="16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spcBef>
                <a:spcPts val="0"/>
              </a:spcBef>
              <a:defRPr lang="fi-FI" sz="2400"/>
            </a:lvl1pPr>
            <a:lvl2pPr>
              <a:defRPr lang="fi-FI" sz="2000"/>
            </a:lvl2pPr>
            <a:lvl3pPr>
              <a:buClr>
                <a:srgbClr val="1E0576"/>
              </a:buClr>
              <a:defRPr lang="fi-FI" sz="1800"/>
            </a:lvl3pPr>
            <a:lvl4pPr>
              <a:defRPr lang="fi-FI" sz="1600"/>
            </a:lvl4pPr>
            <a:lvl5pPr>
              <a:defRPr lang="fi-FI" sz="16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6693-6005-441C-B5ED-967160DD9F3C}" type="datetime1">
              <a:rPr lang="fi-FI" smtClean="0"/>
              <a:t>11.6.2021</a:t>
            </a:fld>
            <a:endParaRPr lang="fi-FI" dirty="0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i-FI" dirty="0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/>
              <a:pPr/>
              <a:t>‹#›</a:t>
            </a:fld>
            <a:endParaRPr lang="fi-FI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CF03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fi-FI" dirty="0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AACAE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fi-FI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1E0576"/>
          </a:solidFill>
          <a:ln w="9525" cap="rnd" cmpd="thickThin" algn="ctr">
            <a:solidFill>
              <a:schemeClr val="bg1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fi-FI" dirty="0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i-FI" dirty="0"/>
              <a:t>Muokkaa otsikon perustyyliä napsauttamalla</a:t>
            </a:r>
          </a:p>
        </p:txBody>
      </p:sp>
      <p:sp>
        <p:nvSpPr>
          <p:cNvPr id="30" name="Rectangl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Kuudes taso</a:t>
            </a:r>
          </a:p>
          <a:p>
            <a:pPr lvl="6"/>
            <a:r>
              <a:rPr lang="fi-FI" dirty="0"/>
              <a:t>Seitsemäs taso</a:t>
            </a:r>
          </a:p>
          <a:p>
            <a:pPr lvl="7"/>
            <a:r>
              <a:rPr lang="fi-FI" dirty="0"/>
              <a:t>Kahdeksas taso</a:t>
            </a:r>
          </a:p>
          <a:p>
            <a:pPr lvl="8"/>
            <a:r>
              <a:rPr lang="fi-FI" dirty="0"/>
              <a:t>Yhdeksäs taso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"/>
          </p:nvPr>
        </p:nvSpPr>
        <p:spPr>
          <a:xfrm>
            <a:off x="7714552" y="6407944"/>
            <a:ext cx="932719" cy="365760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fi-FI" sz="1000">
                <a:solidFill>
                  <a:schemeClr val="tx1"/>
                </a:solidFill>
              </a:defRPr>
            </a:lvl1pPr>
            <a:extLst/>
          </a:lstStyle>
          <a:p>
            <a:fld id="{3A0CFA4B-0CC7-4320-B553-4500CA11D59D}" type="datetime1">
              <a:rPr lang="fi-FI" smtClean="0"/>
              <a:t>11.6.2021</a:t>
            </a:fld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>
            <a:spLocks noGrp="1"/>
          </p:cNvSpPr>
          <p:nvPr>
            <p:ph type="ftr" sz="quarter" idx="3"/>
          </p:nvPr>
        </p:nvSpPr>
        <p:spPr>
          <a:xfrm>
            <a:off x="467544" y="6407944"/>
            <a:ext cx="1584176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fi-FI" sz="1000">
                <a:solidFill>
                  <a:schemeClr val="bg1"/>
                </a:solidFill>
              </a:defRPr>
            </a:lvl1pPr>
            <a:extLst/>
          </a:lstStyle>
          <a:p>
            <a:endParaRPr lang="fi-FI" dirty="0"/>
          </a:p>
        </p:txBody>
      </p:sp>
      <p:sp>
        <p:nvSpPr>
          <p:cNvPr id="18" name="Rectangl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fi-FI"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fi-FI" sz="140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fi-FI" sz="10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9" r:id="rId2"/>
    <p:sldLayoutId id="2147483678" r:id="rId3"/>
    <p:sldLayoutId id="2147483660" r:id="rId4"/>
    <p:sldLayoutId id="2147483661" r:id="rId5"/>
    <p:sldLayoutId id="2147483681" r:id="rId6"/>
    <p:sldLayoutId id="2147483677" r:id="rId7"/>
    <p:sldLayoutId id="2147483676" r:id="rId8"/>
    <p:sldLayoutId id="2147483663" r:id="rId9"/>
    <p:sldLayoutId id="2147483671" r:id="rId10"/>
    <p:sldLayoutId id="2147483672" r:id="rId11"/>
    <p:sldLayoutId id="2147483673" r:id="rId12"/>
    <p:sldLayoutId id="2147483674" r:id="rId13"/>
    <p:sldLayoutId id="2147483682" r:id="rId14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lang="fi-FI" sz="36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rgbClr val="1E0576"/>
        </a:buClr>
        <a:buSzPct val="65000"/>
        <a:buFont typeface="Wingdings 3"/>
        <a:buChar char=""/>
        <a:defRPr lang="fi-FI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rgbClr val="CF0360"/>
        </a:buClr>
        <a:buFont typeface="Verdana"/>
        <a:buChar char="◦"/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rgbClr val="AACAE6"/>
        </a:buClr>
        <a:buSzPct val="100000"/>
        <a:buFont typeface="Wingdings 2"/>
        <a:buChar char=""/>
        <a:defRPr lang="fi-FI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rgbClr val="1E0576"/>
        </a:buClr>
        <a:buFont typeface="Wingdings 2"/>
        <a:buChar char="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rgbClr val="1E0576"/>
        </a:buClr>
        <a:buFont typeface="Wingdings 2"/>
        <a:buChar char="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rgbClr val="1E0576"/>
        </a:buClr>
        <a:buFont typeface="Wingdings 2"/>
        <a:buChar char="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rgbClr val="1E0576"/>
        </a:buClr>
        <a:buFont typeface="Wingdings 2"/>
        <a:buChar char="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rgbClr val="1E0576"/>
        </a:buClr>
        <a:buFont typeface="Wingdings 2"/>
        <a:buChar char="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rgbClr val="1E0576"/>
        </a:buClr>
        <a:buFont typeface="Wingdings 2"/>
        <a:buChar char=""/>
        <a:defRPr lang="fi-FI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fi-FI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i-FI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i-FI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i-FI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i-FI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i-FI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i-FI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i-FI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i-FI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ino.nieminen@saval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s.fi/haku/?query=Ari+Pusa+HS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facebook.com/ammattivalmentajat/videos/157590622254186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mmattivalmentajat/videos/15759062225418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rheilututkimukset.fi/web/publications/7366/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0" y="1752601"/>
            <a:ext cx="8458200" cy="1676399"/>
          </a:xfrm>
        </p:spPr>
        <p:txBody>
          <a:bodyPr>
            <a:normAutofit/>
          </a:bodyPr>
          <a:lstStyle/>
          <a:p>
            <a:r>
              <a:rPr lang="fi-FI" sz="3200" b="0" i="0" dirty="0">
                <a:solidFill>
                  <a:srgbClr val="000000"/>
                </a:solidFill>
                <a:effectLst/>
              </a:rPr>
              <a:t>Valmentaminen ammattina</a:t>
            </a:r>
            <a:br>
              <a:rPr lang="fi-FI" sz="3200" b="0" i="0" dirty="0">
                <a:solidFill>
                  <a:srgbClr val="000000"/>
                </a:solidFill>
                <a:effectLst/>
              </a:rPr>
            </a:br>
            <a:r>
              <a:rPr lang="fi-FI" sz="2400" b="0" i="0" dirty="0">
                <a:solidFill>
                  <a:srgbClr val="000000"/>
                </a:solidFill>
                <a:effectLst/>
              </a:rPr>
              <a:t>Päijät-Hämeen Seuraseminaari 11.6.2021</a:t>
            </a:r>
            <a:br>
              <a:rPr lang="fi-FI" sz="2400" b="0" i="0" dirty="0">
                <a:solidFill>
                  <a:srgbClr val="000000"/>
                </a:solidFill>
                <a:effectLst/>
              </a:rPr>
            </a:br>
            <a:endParaRPr lang="fi-FI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8EA1284-8AAD-477F-B53A-C179D3A400B7}"/>
              </a:ext>
            </a:extLst>
          </p:cNvPr>
          <p:cNvSpPr txBox="1">
            <a:spLocks/>
          </p:cNvSpPr>
          <p:nvPr/>
        </p:nvSpPr>
        <p:spPr>
          <a:xfrm>
            <a:off x="711302" y="3068960"/>
            <a:ext cx="7772400" cy="158417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1E0576"/>
              </a:buClr>
              <a:buSzPct val="65000"/>
              <a:buFont typeface="Wingdings 3"/>
              <a:buNone/>
              <a:defRPr lang="fi-FI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rgbClr val="CF0360"/>
              </a:buClr>
              <a:buFont typeface="Verdana"/>
              <a:buNone/>
              <a:defRPr lang="fi-FI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rgbClr val="AACAE6"/>
              </a:buClr>
              <a:buSzPct val="100000"/>
              <a:buFont typeface="Wingdings 2"/>
              <a:buNone/>
              <a:defRPr lang="fi-FI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rgbClr val="1E0576"/>
              </a:buClr>
              <a:buFont typeface="Wingdings 2"/>
              <a:buNone/>
              <a:defRPr lang="fi-FI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rgbClr val="1E0576"/>
              </a:buClr>
              <a:buFont typeface="Wingdings 2"/>
              <a:buNone/>
              <a:defRPr lang="fi-FI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rgbClr val="1E0576"/>
              </a:buClr>
              <a:buFont typeface="Wingdings 2"/>
              <a:buNone/>
              <a:defRPr lang="fi-FI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rgbClr val="1E0576"/>
              </a:buClr>
              <a:buFont typeface="Wingdings 2"/>
              <a:buNone/>
              <a:defRPr lang="fi-FI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rgbClr val="1E0576"/>
              </a:buClr>
              <a:buFont typeface="Wingdings 2"/>
              <a:buNone/>
              <a:defRPr lang="fi-FI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rgbClr val="1E0576"/>
              </a:buClr>
              <a:buFont typeface="Wingdings 2"/>
              <a:buNone/>
              <a:defRPr lang="fi-FI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i-FI" sz="2000" dirty="0"/>
          </a:p>
          <a:p>
            <a:r>
              <a:rPr lang="fi-FI" sz="2000" dirty="0"/>
              <a:t>Raino Nieminen</a:t>
            </a:r>
          </a:p>
          <a:p>
            <a:r>
              <a:rPr lang="fi-FI" sz="2000" dirty="0"/>
              <a:t>Toiminnanjohtaja</a:t>
            </a:r>
          </a:p>
          <a:p>
            <a:r>
              <a:rPr lang="fi-FI" sz="200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Suomen Ammattivalmentajat SAVAL</a:t>
            </a:r>
            <a:endParaRPr lang="fi-FI" sz="2000" dirty="0"/>
          </a:p>
          <a:p>
            <a:r>
              <a:rPr lang="fi-FI" sz="2000" dirty="0">
                <a:hlinkClick r:id="rId3"/>
              </a:rPr>
              <a:t>raino.nieminen@saval.fi</a:t>
            </a:r>
            <a:endParaRPr lang="fi-FI" sz="2000" dirty="0"/>
          </a:p>
          <a:p>
            <a:r>
              <a:rPr lang="fi-FI" sz="2000" dirty="0"/>
              <a:t>p. +358 40 533 2987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2BFD0DD-9F31-4703-B4E6-F5529DE47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61248"/>
            <a:ext cx="1161681" cy="1161681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E78FE006-97D1-47A0-B24C-054577DE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Valmentaminen ammattina - huomenna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E298A16-CB0D-41C2-AFC0-E66E75429BEC}"/>
              </a:ext>
            </a:extLst>
          </p:cNvPr>
          <p:cNvSpPr txBox="1"/>
          <p:nvPr/>
        </p:nvSpPr>
        <p:spPr>
          <a:xfrm>
            <a:off x="539552" y="1268760"/>
            <a:ext cx="7992888" cy="173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Arvostus ja merkitys.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Valmentajien aseman rakentuminen kestävälle pohjalle.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aissa turvatut oikeudet toteutuvat myös käytännön valmennuselämässä.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ACB0971-1F2B-4955-975D-4DC95BE51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406" y="3212976"/>
            <a:ext cx="5083850" cy="296421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F74321C-214E-4F0A-9CCE-7AC20D33E111}"/>
              </a:ext>
            </a:extLst>
          </p:cNvPr>
          <p:cNvSpPr txBox="1"/>
          <p:nvPr/>
        </p:nvSpPr>
        <p:spPr>
          <a:xfrm>
            <a:off x="5350405" y="6079492"/>
            <a:ext cx="334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00" b="1" i="0" dirty="0">
                <a:effectLst/>
                <a:latin typeface="Helsingin"/>
                <a:hlinkClick r:id="rId5"/>
              </a:rPr>
              <a:t>HS.fi </a:t>
            </a:r>
            <a:r>
              <a:rPr lang="fi-FI" sz="1200" b="0" i="0" dirty="0">
                <a:effectLst/>
                <a:latin typeface="Helsingin"/>
              </a:rPr>
              <a:t>19.10.2020 Päivitetty 19.10.2020</a:t>
            </a:r>
          </a:p>
        </p:txBody>
      </p:sp>
    </p:spTree>
    <p:extLst>
      <p:ext uri="{BB962C8B-B14F-4D97-AF65-F5344CB8AC3E}">
        <p14:creationId xmlns:p14="http://schemas.microsoft.com/office/powerpoint/2010/main" val="88648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2BFD0DD-9F31-4703-B4E6-F5529DE47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61248"/>
            <a:ext cx="1161681" cy="1161681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E78FE006-97D1-47A0-B24C-054577DE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Valmentaminen ammattina - huomenna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E298A16-CB0D-41C2-AFC0-E66E75429BEC}"/>
              </a:ext>
            </a:extLst>
          </p:cNvPr>
          <p:cNvSpPr txBox="1"/>
          <p:nvPr/>
        </p:nvSpPr>
        <p:spPr>
          <a:xfrm>
            <a:off x="539552" y="1268760"/>
            <a:ext cx="7992888" cy="4157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Arvostus ja merkitys.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Valmentajien aseman rakentuminen kestävälle pohjalle.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aissa turvatut oikeudet toteutuvat myös käytännössä.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Osaaminen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Ammattimaistuminen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Pandemian vaikutukset?</a:t>
            </a: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Tulorahoituksen monipuolistaminen?</a:t>
            </a:r>
          </a:p>
        </p:txBody>
      </p:sp>
    </p:spTree>
    <p:extLst>
      <p:ext uri="{BB962C8B-B14F-4D97-AF65-F5344CB8AC3E}">
        <p14:creationId xmlns:p14="http://schemas.microsoft.com/office/powerpoint/2010/main" val="14414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0AF6535-DBE2-4593-BCC5-5A95713BC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3" t="3334" r="8705" b="4444"/>
          <a:stretch/>
        </p:blipFill>
        <p:spPr>
          <a:xfrm>
            <a:off x="4860032" y="3013846"/>
            <a:ext cx="4214675" cy="3844154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4C160F0C-476F-443A-A3DF-25D84AD9415F}"/>
              </a:ext>
            </a:extLst>
          </p:cNvPr>
          <p:cNvSpPr txBox="1"/>
          <p:nvPr/>
        </p:nvSpPr>
        <p:spPr>
          <a:xfrm>
            <a:off x="2087724" y="126876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>
                <a:solidFill>
                  <a:srgbClr val="0803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420755267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hlinkClick r:id="rId2"/>
            <a:extLst>
              <a:ext uri="{FF2B5EF4-FFF2-40B4-BE49-F238E27FC236}">
                <a16:creationId xmlns:a16="http://schemas.microsoft.com/office/drawing/2014/main" id="{83D67A57-F10E-4021-ADDB-3924B9B3FF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61248"/>
            <a:ext cx="1161681" cy="1161681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DCF4D96-08DB-4BF9-82CE-0AB703C4B7AA}"/>
              </a:ext>
            </a:extLst>
          </p:cNvPr>
          <p:cNvSpPr txBox="1"/>
          <p:nvPr/>
        </p:nvSpPr>
        <p:spPr>
          <a:xfrm>
            <a:off x="377788" y="1340768"/>
            <a:ext cx="838842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SISÄLTÖ: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Valmentaminen ammattina tänään ja tulevaisuudessa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Miten SAVAL voi tukea ammattivalmentajia työssään?</a:t>
            </a:r>
          </a:p>
        </p:txBody>
      </p:sp>
    </p:spTree>
    <p:extLst>
      <p:ext uri="{BB962C8B-B14F-4D97-AF65-F5344CB8AC3E}">
        <p14:creationId xmlns:p14="http://schemas.microsoft.com/office/powerpoint/2010/main" val="22995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6FE2491-1284-45A9-BB1F-F0FC4451F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86" t="68370" r="21258"/>
          <a:stretch/>
        </p:blipFill>
        <p:spPr>
          <a:xfrm>
            <a:off x="911547" y="1412776"/>
            <a:ext cx="7320905" cy="293535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Kuva 6">
            <a:hlinkClick r:id="rId3"/>
            <a:extLst>
              <a:ext uri="{FF2B5EF4-FFF2-40B4-BE49-F238E27FC236}">
                <a16:creationId xmlns:a16="http://schemas.microsoft.com/office/drawing/2014/main" id="{83D67A57-F10E-4021-ADDB-3924B9B3FF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61248"/>
            <a:ext cx="1161681" cy="11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2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2DC4F45C-35F5-45B5-AE1B-55514535E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5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7883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0"/>
            <a:ext cx="4572000" cy="472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4572000" y="0"/>
            <a:ext cx="4572000" cy="47244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0" y="316047"/>
            <a:ext cx="4598992" cy="463034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54013" lvl="0" indent="-28575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Clr>
                <a:srgbClr val="FFFF00"/>
              </a:buClr>
              <a:buSzPct val="100000"/>
              <a:buNone/>
            </a:pPr>
            <a:r>
              <a:rPr lang="fi-FI" sz="1800" b="1" spc="0" dirty="0">
                <a:latin typeface="Arial Black" panose="020B0A04020102020204" pitchFamily="34" charset="0"/>
                <a:ea typeface="+mj-ea"/>
                <a:cs typeface="Tunga" pitchFamily="2"/>
              </a:rPr>
              <a:t>	</a:t>
            </a:r>
            <a:r>
              <a:rPr lang="fi-FI" sz="2000" b="1" dirty="0">
                <a:latin typeface="Arial Black" panose="020B0A04020102020204" pitchFamily="34" charset="0"/>
                <a:ea typeface="+mj-ea"/>
                <a:cs typeface="Tunga" pitchFamily="2"/>
              </a:rPr>
              <a:t>SAVAL</a:t>
            </a:r>
          </a:p>
          <a:p>
            <a:pPr marL="420688" lvl="1" indent="-285750">
              <a:spcBef>
                <a:spcPts val="24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Henkilökohtainen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apu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työsuhdeasioissa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0688" lvl="1" indent="-285750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Työttömyyskassa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0688" lvl="1" indent="-285750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600" dirty="0" err="1"/>
              <a:t>Oikeusturva</a:t>
            </a:r>
            <a:r>
              <a:rPr lang="en-US" sz="1600" dirty="0"/>
              <a:t>- ja </a:t>
            </a:r>
            <a:r>
              <a:rPr lang="en-US" sz="1600" dirty="0" err="1"/>
              <a:t>vastuuvakuutus</a:t>
            </a:r>
            <a:endParaRPr lang="en-US" sz="1600" dirty="0"/>
          </a:p>
          <a:p>
            <a:pPr marL="420688" lvl="1" indent="-285750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600" dirty="0" err="1"/>
              <a:t>Valmentamisen</a:t>
            </a:r>
            <a:r>
              <a:rPr lang="en-US" sz="1600" dirty="0"/>
              <a:t> </a:t>
            </a:r>
            <a:r>
              <a:rPr lang="en-US" sz="1600" dirty="0" err="1"/>
              <a:t>edistäminen</a:t>
            </a:r>
            <a:r>
              <a:rPr lang="en-US" sz="1600" dirty="0"/>
              <a:t> </a:t>
            </a:r>
            <a:r>
              <a:rPr lang="en-US" sz="1600" dirty="0" err="1"/>
              <a:t>ammattina</a:t>
            </a:r>
            <a:r>
              <a:rPr lang="en-US" sz="1600" dirty="0"/>
              <a:t> </a:t>
            </a:r>
            <a:r>
              <a:rPr lang="en-US" sz="1600" dirty="0" err="1"/>
              <a:t>kohti</a:t>
            </a:r>
            <a:r>
              <a:rPr lang="en-US" sz="1600" dirty="0"/>
              <a:t> </a:t>
            </a:r>
            <a:r>
              <a:rPr lang="en-US" sz="1600" dirty="0" err="1"/>
              <a:t>professiota</a:t>
            </a:r>
            <a:endParaRPr lang="en-US" sz="1600" dirty="0"/>
          </a:p>
          <a:p>
            <a:pPr marL="420688" lvl="1" indent="-285750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600" dirty="0" err="1"/>
              <a:t>Valmentajien</a:t>
            </a:r>
            <a:r>
              <a:rPr lang="en-US" sz="1600" dirty="0"/>
              <a:t> </a:t>
            </a:r>
            <a:r>
              <a:rPr lang="en-US" sz="1600" dirty="0" err="1"/>
              <a:t>ammatillisen</a:t>
            </a:r>
            <a:r>
              <a:rPr lang="en-US" sz="1600" dirty="0"/>
              <a:t> </a:t>
            </a:r>
            <a:r>
              <a:rPr lang="en-US" sz="1600" dirty="0" err="1"/>
              <a:t>koulutuksen</a:t>
            </a:r>
            <a:r>
              <a:rPr lang="en-US" sz="1600" dirty="0"/>
              <a:t> </a:t>
            </a:r>
            <a:r>
              <a:rPr lang="en-US" sz="1600" dirty="0" err="1"/>
              <a:t>kehittämistyö</a:t>
            </a:r>
            <a:endParaRPr lang="en-US" sz="1600" dirty="0"/>
          </a:p>
          <a:p>
            <a:pPr marL="420688" lvl="1" indent="-285750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600" dirty="0" err="1"/>
              <a:t>Työsuhdetaitoihin</a:t>
            </a:r>
            <a:r>
              <a:rPr lang="en-US" sz="1600" dirty="0"/>
              <a:t> </a:t>
            </a:r>
            <a:r>
              <a:rPr lang="en-US" sz="1600" dirty="0" err="1"/>
              <a:t>liittyvän</a:t>
            </a:r>
            <a:r>
              <a:rPr lang="en-US" sz="1600" dirty="0"/>
              <a:t> </a:t>
            </a:r>
            <a:r>
              <a:rPr lang="en-US" sz="1600" dirty="0" err="1"/>
              <a:t>koulutuksen</a:t>
            </a:r>
            <a:r>
              <a:rPr lang="en-US" sz="1600" dirty="0"/>
              <a:t> </a:t>
            </a:r>
            <a:r>
              <a:rPr lang="en-US" sz="1600" dirty="0" err="1"/>
              <a:t>tarjoaminen</a:t>
            </a:r>
            <a:endParaRPr lang="en-US" sz="1600" dirty="0"/>
          </a:p>
          <a:p>
            <a:pPr marL="420688" lvl="1" indent="-285750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Aktiivinen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työmarkkinajärjestöyhteistyö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294967295"/>
          </p:nvPr>
        </p:nvSpPr>
        <p:spPr>
          <a:xfrm>
            <a:off x="0" y="331305"/>
            <a:ext cx="4545008" cy="4406982"/>
          </a:xfrm>
          <a:prstGeom prst="rect">
            <a:avLst/>
          </a:prstGeom>
          <a:noFill/>
        </p:spPr>
        <p:txBody>
          <a:bodyPr>
            <a:normAutofit fontScale="70000" lnSpcReduction="20000"/>
          </a:bodyPr>
          <a:lstStyle/>
          <a:p>
            <a:pPr marL="354013" indent="-285750">
              <a:spcBef>
                <a:spcPts val="0"/>
              </a:spcBef>
              <a:spcAft>
                <a:spcPts val="900"/>
              </a:spcAft>
              <a:buClr>
                <a:srgbClr val="FFFF00"/>
              </a:buClr>
              <a:buSzPct val="100000"/>
              <a:buNone/>
            </a:pPr>
            <a:r>
              <a:rPr lang="fi-FI" sz="2900" b="1" spc="0" dirty="0">
                <a:latin typeface="Arial Black" panose="020B0A04020102020204" pitchFamily="34" charset="0"/>
                <a:ea typeface="+mj-ea"/>
                <a:cs typeface="Tunga" pitchFamily="2"/>
              </a:rPr>
              <a:t>	</a:t>
            </a:r>
            <a:r>
              <a:rPr lang="fi-FI" sz="2900" b="1" spc="0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unga" pitchFamily="2"/>
              </a:rPr>
              <a:t>Suomen Valmentajat </a:t>
            </a:r>
          </a:p>
          <a:p>
            <a:pPr marL="477838" lvl="1" indent="-342900">
              <a:spcBef>
                <a:spcPts val="240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bg1"/>
                </a:solidFill>
              </a:rPr>
              <a:t>Valmentajayhteisön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luominen</a:t>
            </a:r>
            <a:endParaRPr lang="en-US" sz="2300" dirty="0">
              <a:solidFill>
                <a:schemeClr val="bg1"/>
              </a:solidFill>
            </a:endParaRPr>
          </a:p>
          <a:p>
            <a:pPr marL="477838" lvl="1" indent="-342900">
              <a:spcBef>
                <a:spcPts val="120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bg1"/>
                </a:solidFill>
              </a:rPr>
              <a:t>Valmentaja-lehden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julkaiseminen</a:t>
            </a:r>
            <a:endParaRPr lang="en-US" sz="2300" dirty="0">
              <a:solidFill>
                <a:schemeClr val="bg1"/>
              </a:solidFill>
            </a:endParaRPr>
          </a:p>
          <a:p>
            <a:pPr marL="477838" lvl="1" indent="-342900">
              <a:spcBef>
                <a:spcPts val="120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bg1"/>
                </a:solidFill>
              </a:rPr>
              <a:t>Valmentajakoulutuksen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kehittämistyö</a:t>
            </a:r>
            <a:endParaRPr lang="en-US" sz="2300" dirty="0">
              <a:solidFill>
                <a:schemeClr val="bg1"/>
              </a:solidFill>
            </a:endParaRPr>
          </a:p>
          <a:p>
            <a:pPr marL="477838" lvl="1" indent="-342900">
              <a:spcBef>
                <a:spcPts val="120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bg1"/>
                </a:solidFill>
              </a:rPr>
              <a:t>Valmentajien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jatko</a:t>
            </a:r>
            <a:r>
              <a:rPr lang="en-US" sz="2300" dirty="0">
                <a:solidFill>
                  <a:schemeClr val="bg1"/>
                </a:solidFill>
              </a:rPr>
              <a:t>- ja </a:t>
            </a:r>
            <a:r>
              <a:rPr lang="en-US" sz="2300" dirty="0" err="1">
                <a:solidFill>
                  <a:schemeClr val="bg1"/>
                </a:solidFill>
              </a:rPr>
              <a:t>täydennyskoulutuksen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järjestäminen</a:t>
            </a:r>
            <a:r>
              <a:rPr lang="en-US" sz="2300" dirty="0">
                <a:solidFill>
                  <a:schemeClr val="bg1"/>
                </a:solidFill>
              </a:rPr>
              <a:t>, </a:t>
            </a:r>
            <a:r>
              <a:rPr lang="en-US" sz="2300" dirty="0" err="1">
                <a:solidFill>
                  <a:schemeClr val="bg1"/>
                </a:solidFill>
              </a:rPr>
              <a:t>yli</a:t>
            </a:r>
            <a:r>
              <a:rPr lang="en-US" sz="2300" dirty="0">
                <a:solidFill>
                  <a:schemeClr val="bg1"/>
                </a:solidFill>
              </a:rPr>
              <a:t> 60 </a:t>
            </a:r>
            <a:r>
              <a:rPr lang="en-US" sz="2300" dirty="0" err="1">
                <a:solidFill>
                  <a:schemeClr val="bg1"/>
                </a:solidFill>
              </a:rPr>
              <a:t>tapahtumaa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vuodessa</a:t>
            </a:r>
            <a:endParaRPr lang="en-US" sz="2300" dirty="0">
              <a:solidFill>
                <a:schemeClr val="bg1"/>
              </a:solidFill>
            </a:endParaRPr>
          </a:p>
          <a:p>
            <a:pPr marL="477838" lvl="1" indent="-342900">
              <a:spcBef>
                <a:spcPts val="180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bg1"/>
                </a:solidFill>
              </a:rPr>
              <a:t>Erilaisiin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valmennusprojekteihin</a:t>
            </a:r>
            <a:r>
              <a:rPr lang="en-US" sz="2300" dirty="0">
                <a:solidFill>
                  <a:schemeClr val="bg1"/>
                </a:solidFill>
              </a:rPr>
              <a:t> ja </a:t>
            </a:r>
            <a:r>
              <a:rPr lang="en-US" sz="2300" dirty="0" err="1">
                <a:solidFill>
                  <a:schemeClr val="bg1"/>
                </a:solidFill>
              </a:rPr>
              <a:t>hankkeisiin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osallistuminen</a:t>
            </a:r>
            <a:r>
              <a:rPr lang="en-US" sz="2300" dirty="0">
                <a:solidFill>
                  <a:schemeClr val="bg1"/>
                </a:solidFill>
              </a:rPr>
              <a:t>:</a:t>
            </a:r>
          </a:p>
          <a:p>
            <a:pPr marL="825500" lvl="1" indent="-342900">
              <a:spcBef>
                <a:spcPts val="1600"/>
              </a:spcBef>
              <a:buClr>
                <a:schemeClr val="bg1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300" dirty="0" err="1">
                <a:solidFill>
                  <a:schemeClr val="bg1"/>
                </a:solidFill>
              </a:rPr>
              <a:t>tutkimukset</a:t>
            </a:r>
            <a:r>
              <a:rPr lang="en-US" sz="2300" dirty="0">
                <a:solidFill>
                  <a:schemeClr val="bg1"/>
                </a:solidFill>
              </a:rPr>
              <a:t>, </a:t>
            </a:r>
            <a:r>
              <a:rPr lang="en-US" sz="2300" dirty="0" err="1">
                <a:solidFill>
                  <a:schemeClr val="bg1"/>
                </a:solidFill>
              </a:rPr>
              <a:t>kirjat</a:t>
            </a:r>
            <a:r>
              <a:rPr lang="en-US" sz="2300" dirty="0">
                <a:solidFill>
                  <a:schemeClr val="bg1"/>
                </a:solidFill>
              </a:rPr>
              <a:t>, </a:t>
            </a:r>
            <a:r>
              <a:rPr lang="en-US" sz="2300" dirty="0" err="1">
                <a:solidFill>
                  <a:schemeClr val="bg1"/>
                </a:solidFill>
              </a:rPr>
              <a:t>kv.projektit</a:t>
            </a:r>
            <a:r>
              <a:rPr lang="en-US" sz="2300" dirty="0">
                <a:solidFill>
                  <a:schemeClr val="bg1"/>
                </a:solidFill>
              </a:rPr>
              <a:t>, </a:t>
            </a:r>
            <a:r>
              <a:rPr lang="en-US" sz="2300" dirty="0" err="1">
                <a:solidFill>
                  <a:schemeClr val="bg1"/>
                </a:solidFill>
              </a:rPr>
              <a:t>kehittämistyö</a:t>
            </a:r>
            <a:endParaRPr lang="en-US" sz="2300" dirty="0">
              <a:solidFill>
                <a:schemeClr val="bg1"/>
              </a:solidFill>
            </a:endParaRPr>
          </a:p>
          <a:p>
            <a:pPr marL="477838" lvl="1" indent="-342900">
              <a:spcBef>
                <a:spcPts val="22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300" b="1" dirty="0" err="1">
                <a:solidFill>
                  <a:schemeClr val="bg1"/>
                </a:solidFill>
              </a:rPr>
              <a:t>Aktiivinen</a:t>
            </a:r>
            <a:r>
              <a:rPr lang="en-US" sz="2300" b="1" dirty="0">
                <a:solidFill>
                  <a:schemeClr val="bg1"/>
                </a:solidFill>
              </a:rPr>
              <a:t> </a:t>
            </a:r>
            <a:r>
              <a:rPr lang="en-US" sz="2300" b="1" dirty="0" err="1">
                <a:solidFill>
                  <a:schemeClr val="bg1"/>
                </a:solidFill>
              </a:rPr>
              <a:t>yhteistyö</a:t>
            </a:r>
            <a:r>
              <a:rPr lang="en-US" sz="2300" b="1" dirty="0">
                <a:solidFill>
                  <a:schemeClr val="bg1"/>
                </a:solidFill>
              </a:rPr>
              <a:t> </a:t>
            </a:r>
            <a:r>
              <a:rPr lang="en-US" sz="2300" b="1" dirty="0" err="1">
                <a:solidFill>
                  <a:schemeClr val="bg1"/>
                </a:solidFill>
              </a:rPr>
              <a:t>urheiluyhteisössä</a:t>
            </a:r>
            <a:endParaRPr lang="en-US" sz="2300" b="1" dirty="0">
              <a:solidFill>
                <a:schemeClr val="bg1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0" y="4738287"/>
            <a:ext cx="9150695" cy="2137472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144000" bIns="144000" rtlCol="0">
            <a:spAutoFit/>
          </a:bodyPr>
          <a:lstStyle/>
          <a:p>
            <a:pPr marL="420688" lvl="1" indent="-285750">
              <a:spcBef>
                <a:spcPts val="18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Intensiivistä ja käytännönläheistä yhteistyötä ja yhteydenpitoa lähes päivittäin</a:t>
            </a:r>
          </a:p>
          <a:p>
            <a:pPr marL="420688" lvl="1" indent="-285750">
              <a:spcBef>
                <a:spcPts val="12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Ristikkäin läsnä hallitusten kokouksissa ja yhteiset strategiakokoukset</a:t>
            </a:r>
          </a:p>
          <a:p>
            <a:pPr marL="420688" lvl="1" indent="-285750">
              <a:spcBef>
                <a:spcPts val="12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Kehittämisyhteistyö, kuten valmentajien arvostusprosessi ja eettiset ohjeet</a:t>
            </a:r>
          </a:p>
          <a:p>
            <a:pPr marL="420688" lvl="1" indent="-285750">
              <a:spcBef>
                <a:spcPts val="12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Osallistuminen urheilun ja valmennuksen kehittämiseen Suomessa ja kansainvälisesti</a:t>
            </a:r>
          </a:p>
          <a:p>
            <a:pPr marL="420688" lvl="1" indent="-285750">
              <a:spcBef>
                <a:spcPts val="12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sz="1600" dirty="0" err="1">
                <a:solidFill>
                  <a:schemeClr val="tx1"/>
                </a:solidFill>
              </a:rPr>
              <a:t>Valmentajuuden</a:t>
            </a:r>
            <a:r>
              <a:rPr lang="fi-FI" sz="1600" dirty="0">
                <a:solidFill>
                  <a:schemeClr val="tx1"/>
                </a:solidFill>
              </a:rPr>
              <a:t> ja  valmentajien yhteiskunnallisen aseman edistäminen</a:t>
            </a: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099" y="232884"/>
            <a:ext cx="384865" cy="39600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80" y="173402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75977"/>
      </p:ext>
    </p:extLst>
  </p:cSld>
  <p:clrMapOvr>
    <a:masterClrMapping/>
  </p:clrMapOvr>
  <p:transition spd="slow" advClick="0" advTm="8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2BFD0DD-9F31-4703-B4E6-F5529DE47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61248"/>
            <a:ext cx="1161681" cy="1161681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E78FE006-97D1-47A0-B24C-054577DE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Valmentaminen ammattina - tänään</a:t>
            </a:r>
          </a:p>
        </p:txBody>
      </p:sp>
    </p:spTree>
    <p:extLst>
      <p:ext uri="{BB962C8B-B14F-4D97-AF65-F5344CB8AC3E}">
        <p14:creationId xmlns:p14="http://schemas.microsoft.com/office/powerpoint/2010/main" val="245004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2BFD0DD-9F31-4703-B4E6-F5529DE47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61248"/>
            <a:ext cx="1161681" cy="1161681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E78FE006-97D1-47A0-B24C-054577DE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Valmentaminen ammattina - tänään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02CE181-963E-449E-A8A4-8CBC858E8BB5}"/>
              </a:ext>
            </a:extLst>
          </p:cNvPr>
          <p:cNvSpPr txBox="1"/>
          <p:nvPr/>
        </p:nvSpPr>
        <p:spPr>
          <a:xfrm>
            <a:off x="611560" y="1625818"/>
            <a:ext cx="7920880" cy="2660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Urheilutoiminta ja valmentajan ammatti on kehittynyt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Yhä useammin valmentajat ovat työsuhteessa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Valmentajan työ ymmärretään vihdoin oikeaksi ammatiksi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Silti osittainen ammatin kehittymättömyys sekä ammatin arvostuksen kehittämisen tarve olemassa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C4273B3-3392-4894-9A73-6EF91F42C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980728"/>
            <a:ext cx="7536436" cy="475252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5F602EF-0287-4DD3-8766-68DEB5B6CC00}"/>
              </a:ext>
            </a:extLst>
          </p:cNvPr>
          <p:cNvSpPr txBox="1"/>
          <p:nvPr/>
        </p:nvSpPr>
        <p:spPr>
          <a:xfrm>
            <a:off x="4788024" y="5733256"/>
            <a:ext cx="43559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1000" b="0" i="0" dirty="0">
                <a:effectLst/>
                <a:latin typeface="Calibri" panose="020F0502020204030204" pitchFamily="34" charset="0"/>
                <a:hlinkClick r:id="rId5" tooltip="Valmentaminen ammattina suomessa 20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Valmentaminen ammattina suomessa 2016</a:t>
            </a:r>
            <a:r>
              <a:rPr lang="fi-FI" sz="1000" u="sng" dirty="0">
                <a:latin typeface="Calibri" panose="020F0502020204030204" pitchFamily="34" charset="0"/>
              </a:rPr>
              <a:t>, KIHU, SAVAL, Suomen Valmentajat</a:t>
            </a:r>
            <a:endParaRPr lang="fi-FI" sz="1000" b="0" i="0" u="sng" dirty="0">
              <a:effectLst/>
              <a:latin typeface="Calibri" panose="020F0502020204030204" pitchFamily="34" charset="0"/>
            </a:endParaRPr>
          </a:p>
          <a:p>
            <a:br>
              <a:rPr lang="fi-FI" sz="1000" b="0" i="0" dirty="0">
                <a:solidFill>
                  <a:srgbClr val="2D2D2D"/>
                </a:solidFill>
                <a:effectLst/>
                <a:latin typeface="Calibri" panose="020F0502020204030204" pitchFamily="34" charset="0"/>
              </a:rPr>
            </a:br>
            <a:r>
              <a:rPr lang="fi-FI" sz="1000" b="0" i="0" u="sng" dirty="0">
                <a:solidFill>
                  <a:srgbClr val="2D2D2D"/>
                </a:solidFill>
                <a:effectLst/>
                <a:latin typeface="Calibri" panose="020F0502020204030204" pitchFamily="34" charset="0"/>
              </a:rPr>
              <a:t>Valmentajakysely 2019, KIHU</a:t>
            </a:r>
            <a:endParaRPr lang="fi-FI" sz="1000" u="sng" dirty="0"/>
          </a:p>
        </p:txBody>
      </p:sp>
    </p:spTree>
    <p:extLst>
      <p:ext uri="{BB962C8B-B14F-4D97-AF65-F5344CB8AC3E}">
        <p14:creationId xmlns:p14="http://schemas.microsoft.com/office/powerpoint/2010/main" val="388874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2BFD0DD-9F31-4703-B4E6-F5529DE47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61248"/>
            <a:ext cx="1161681" cy="1161681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E78FE006-97D1-47A0-B24C-054577DE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Valmentaminen ammattina - tänään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02CE181-963E-449E-A8A4-8CBC858E8BB5}"/>
              </a:ext>
            </a:extLst>
          </p:cNvPr>
          <p:cNvSpPr txBox="1"/>
          <p:nvPr/>
        </p:nvSpPr>
        <p:spPr>
          <a:xfrm>
            <a:off x="611560" y="1625818"/>
            <a:ext cx="7920880" cy="321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Ammattivalmentajia työskentelee monenlaisissa rooleissa ja työsuhteet voivat vaihdella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tuntiperusteisesta ohjaustyöstä kokopäivätyöhön, 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yhden pelikauden kattavista määräaikaisuuksista koko työuran pituisiin valmennussuhteisiin,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yhden työnantajan alaisuudessa työskentelystä monen eri työnantajan lukuun tehtävään työhön tai 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ammattivalmentaja toimii yrittäjänä.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D228822-2CF0-485E-9CCD-9C9AFA17B2C2}"/>
              </a:ext>
            </a:extLst>
          </p:cNvPr>
          <p:cNvSpPr txBox="1"/>
          <p:nvPr/>
        </p:nvSpPr>
        <p:spPr>
          <a:xfrm>
            <a:off x="457200" y="1199649"/>
            <a:ext cx="807524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fi-FI" sz="2200" i="1" dirty="0"/>
          </a:p>
          <a:p>
            <a:pPr algn="ctr"/>
            <a:r>
              <a:rPr lang="fi-FI" sz="2200" i="1" dirty="0"/>
              <a:t>”Ammattivalmentaja tekee valmennustyötä tai siihen läheisesti liittyviä tehtäviä urheilun parissa.</a:t>
            </a:r>
          </a:p>
          <a:p>
            <a:pPr algn="ctr"/>
            <a:endParaRPr lang="fi-FI" sz="2200" i="1" dirty="0"/>
          </a:p>
          <a:p>
            <a:pPr algn="ctr"/>
            <a:r>
              <a:rPr lang="fi-FI" sz="2200" i="1" dirty="0"/>
              <a:t> Ammattivalmentaja työskentelee palkansaajana tai yrittäjänä ja hän saa tekemästään työstä palkkatuloja tai yritystuloja. Lisäksi hänellä on alaan liittyvä koulutus. </a:t>
            </a:r>
          </a:p>
          <a:p>
            <a:pPr algn="ctr"/>
            <a:endParaRPr lang="fi-FI" sz="2200" i="1" dirty="0"/>
          </a:p>
          <a:p>
            <a:pPr algn="ctr"/>
            <a:r>
              <a:rPr lang="fi-FI" sz="2200" i="1" dirty="0"/>
              <a:t>Ammattivalmentaja kantaa vastuuta urheilijan ja lajin kehityksestä yhteiskunnallisesti hyväksyttävien tapojen mukaan.”</a:t>
            </a:r>
          </a:p>
          <a:p>
            <a:pPr algn="r"/>
            <a:r>
              <a:rPr lang="fi-FI" sz="1000" i="1" dirty="0"/>
              <a:t>KIHU: Valmentaminen ammattina suomessa 2016</a:t>
            </a:r>
          </a:p>
        </p:txBody>
      </p:sp>
    </p:spTree>
    <p:extLst>
      <p:ext uri="{BB962C8B-B14F-4D97-AF65-F5344CB8AC3E}">
        <p14:creationId xmlns:p14="http://schemas.microsoft.com/office/powerpoint/2010/main" val="102440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2BFD0DD-9F31-4703-B4E6-F5529DE47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61248"/>
            <a:ext cx="1161681" cy="1161681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E78FE006-97D1-47A0-B24C-054577DE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Valmentaminen ammattina - tänään</a:t>
            </a:r>
          </a:p>
        </p:txBody>
      </p:sp>
      <p:sp>
        <p:nvSpPr>
          <p:cNvPr id="6" name="Taitettu kulma 11">
            <a:extLst>
              <a:ext uri="{FF2B5EF4-FFF2-40B4-BE49-F238E27FC236}">
                <a16:creationId xmlns:a16="http://schemas.microsoft.com/office/drawing/2014/main" id="{CDB4D02C-36AC-4817-962D-CC79011BFE8B}"/>
              </a:ext>
            </a:extLst>
          </p:cNvPr>
          <p:cNvSpPr/>
          <p:nvPr/>
        </p:nvSpPr>
        <p:spPr>
          <a:xfrm rot="364449">
            <a:off x="2893903" y="4901293"/>
            <a:ext cx="2830111" cy="1534132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0" rtlCol="0" anchor="b" anchorCtr="0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Tunteet, intohimot, sitoutuminen, henkilökohtaisuus, omistautuminen</a:t>
            </a:r>
          </a:p>
        </p:txBody>
      </p:sp>
      <p:sp>
        <p:nvSpPr>
          <p:cNvPr id="7" name="Taitettu kulma 16">
            <a:extLst>
              <a:ext uri="{FF2B5EF4-FFF2-40B4-BE49-F238E27FC236}">
                <a16:creationId xmlns:a16="http://schemas.microsoft.com/office/drawing/2014/main" id="{1F2E575D-2F33-4815-9E26-8588211F5AEF}"/>
              </a:ext>
            </a:extLst>
          </p:cNvPr>
          <p:cNvSpPr/>
          <p:nvPr/>
        </p:nvSpPr>
        <p:spPr>
          <a:xfrm rot="21142999">
            <a:off x="274746" y="1344338"/>
            <a:ext cx="2430089" cy="1570502"/>
          </a:xfrm>
          <a:prstGeom prst="foldedCorner">
            <a:avLst/>
          </a:prstGeom>
          <a:solidFill>
            <a:srgbClr val="FFFFCC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0" rtlCol="0" anchor="b" anchorCtr="0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Ammattilaiset ja vapaaehtoiset yhdessä</a:t>
            </a:r>
          </a:p>
        </p:txBody>
      </p:sp>
      <p:sp>
        <p:nvSpPr>
          <p:cNvPr id="8" name="Taitettu kulma 15">
            <a:extLst>
              <a:ext uri="{FF2B5EF4-FFF2-40B4-BE49-F238E27FC236}">
                <a16:creationId xmlns:a16="http://schemas.microsoft.com/office/drawing/2014/main" id="{F00B5D82-385A-4D43-86B1-59B0D0595FB9}"/>
              </a:ext>
            </a:extLst>
          </p:cNvPr>
          <p:cNvSpPr/>
          <p:nvPr/>
        </p:nvSpPr>
        <p:spPr>
          <a:xfrm rot="595610">
            <a:off x="3137274" y="1472934"/>
            <a:ext cx="2569441" cy="1398483"/>
          </a:xfrm>
          <a:prstGeom prst="foldedCorner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0" rtlCol="0" anchor="b" anchorCtr="0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Yhteistyössä julkinen/yksityinen/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kolmas sektori</a:t>
            </a:r>
          </a:p>
        </p:txBody>
      </p:sp>
      <p:sp>
        <p:nvSpPr>
          <p:cNvPr id="9" name="Taitettu kulma 14">
            <a:extLst>
              <a:ext uri="{FF2B5EF4-FFF2-40B4-BE49-F238E27FC236}">
                <a16:creationId xmlns:a16="http://schemas.microsoft.com/office/drawing/2014/main" id="{C9AB3A91-4E85-4F49-9F7D-2CA0AB8D3B7F}"/>
              </a:ext>
            </a:extLst>
          </p:cNvPr>
          <p:cNvSpPr/>
          <p:nvPr/>
        </p:nvSpPr>
        <p:spPr>
          <a:xfrm rot="21400706">
            <a:off x="6294203" y="1464762"/>
            <a:ext cx="2670285" cy="1447147"/>
          </a:xfrm>
          <a:prstGeom prst="foldedCorner">
            <a:avLst/>
          </a:prstGeom>
          <a:solidFill>
            <a:srgbClr val="92D050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0" rtlCol="0" anchor="b" anchorCtr="0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Laadun, osaamisen ja ammattimaisuuden odotus</a:t>
            </a:r>
          </a:p>
        </p:txBody>
      </p:sp>
      <p:sp>
        <p:nvSpPr>
          <p:cNvPr id="10" name="Taitettu kulma 13">
            <a:extLst>
              <a:ext uri="{FF2B5EF4-FFF2-40B4-BE49-F238E27FC236}">
                <a16:creationId xmlns:a16="http://schemas.microsoft.com/office/drawing/2014/main" id="{9AF1784A-7F4A-42AF-99AA-41CC142AAB3D}"/>
              </a:ext>
            </a:extLst>
          </p:cNvPr>
          <p:cNvSpPr/>
          <p:nvPr/>
        </p:nvSpPr>
        <p:spPr>
          <a:xfrm rot="202054">
            <a:off x="282675" y="3212976"/>
            <a:ext cx="2684781" cy="1656240"/>
          </a:xfrm>
          <a:prstGeom prst="foldedCorner">
            <a:avLst/>
          </a:prstGeom>
          <a:solidFill>
            <a:srgbClr val="FFC000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0" rtlCol="0" anchor="ctr" anchorCtr="0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Ammattimaistumisen kautta mahdollisuus vastata myös vapaaehtoistyön odotuksiin</a:t>
            </a:r>
          </a:p>
        </p:txBody>
      </p:sp>
      <p:sp>
        <p:nvSpPr>
          <p:cNvPr id="11" name="Taitettu kulma 12">
            <a:extLst>
              <a:ext uri="{FF2B5EF4-FFF2-40B4-BE49-F238E27FC236}">
                <a16:creationId xmlns:a16="http://schemas.microsoft.com/office/drawing/2014/main" id="{437704B1-4A65-4477-8602-64AC8A21E23E}"/>
              </a:ext>
            </a:extLst>
          </p:cNvPr>
          <p:cNvSpPr/>
          <p:nvPr/>
        </p:nvSpPr>
        <p:spPr>
          <a:xfrm rot="21204533">
            <a:off x="4698013" y="3111533"/>
            <a:ext cx="2534355" cy="1617578"/>
          </a:xfrm>
          <a:prstGeom prst="foldedCorner">
            <a:avLst/>
          </a:prstGeom>
          <a:solidFill>
            <a:srgbClr val="FF3300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0" rtlCol="0" anchor="b" anchorCtr="0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Median luoma mielikuva valmentajista ja valmennuksesta</a:t>
            </a:r>
          </a:p>
        </p:txBody>
      </p:sp>
      <p:sp>
        <p:nvSpPr>
          <p:cNvPr id="12" name="Taitettu kulma 10">
            <a:extLst>
              <a:ext uri="{FF2B5EF4-FFF2-40B4-BE49-F238E27FC236}">
                <a16:creationId xmlns:a16="http://schemas.microsoft.com/office/drawing/2014/main" id="{9A5D5341-CA27-4794-BD04-5027DC0F095B}"/>
              </a:ext>
            </a:extLst>
          </p:cNvPr>
          <p:cNvSpPr/>
          <p:nvPr/>
        </p:nvSpPr>
        <p:spPr>
          <a:xfrm rot="20802972">
            <a:off x="6253959" y="5026838"/>
            <a:ext cx="2526688" cy="1443559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0" rtlCol="0" anchor="ctr" anchorCtr="0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Organisaatioita johdetaan usein luottamustehtävänä</a:t>
            </a:r>
          </a:p>
        </p:txBody>
      </p:sp>
    </p:spTree>
    <p:extLst>
      <p:ext uri="{BB962C8B-B14F-4D97-AF65-F5344CB8AC3E}">
        <p14:creationId xmlns:p14="http://schemas.microsoft.com/office/powerpoint/2010/main" val="121057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la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3" id="{BEDC3F69-8160-4BCE-BBD1-CDCA37B470BC}" vid="{C5365169-6663-4D32-A3C5-8C1E12F3C6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F1B447-047A-4344-ADC3-ED88098498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Näytössä katseltava diaesitys (4:3)</PresentationFormat>
  <Paragraphs>99</Paragraphs>
  <Slides>12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24" baseType="lpstr">
      <vt:lpstr>Arial</vt:lpstr>
      <vt:lpstr>Arial</vt:lpstr>
      <vt:lpstr>Arial Black</vt:lpstr>
      <vt:lpstr>Calibri</vt:lpstr>
      <vt:lpstr>Courier New</vt:lpstr>
      <vt:lpstr>Helsingin</vt:lpstr>
      <vt:lpstr>Lucida Sans Unicode</vt:lpstr>
      <vt:lpstr>open_sansregular</vt:lpstr>
      <vt:lpstr>Verdana</vt:lpstr>
      <vt:lpstr>Wingdings 2</vt:lpstr>
      <vt:lpstr>Wingdings 3</vt:lpstr>
      <vt:lpstr>Aula</vt:lpstr>
      <vt:lpstr>Valmentaminen ammattina Päijät-Hämeen Seuraseminaari 11.6.2021 </vt:lpstr>
      <vt:lpstr>PowerPoint-esitys</vt:lpstr>
      <vt:lpstr>PowerPoint-esitys</vt:lpstr>
      <vt:lpstr>PowerPoint-esitys</vt:lpstr>
      <vt:lpstr>PowerPoint-esitys</vt:lpstr>
      <vt:lpstr>Valmentaminen ammattina - tänään</vt:lpstr>
      <vt:lpstr>Valmentaminen ammattina - tänään</vt:lpstr>
      <vt:lpstr>Valmentaminen ammattina - tänään</vt:lpstr>
      <vt:lpstr>Valmentaminen ammattina - tänään</vt:lpstr>
      <vt:lpstr>Valmentaminen ammattina - huomenna</vt:lpstr>
      <vt:lpstr>Valmentaminen ammattina - huomenna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TRIVATSUO</cp:keywords>
  <cp:lastModifiedBy/>
  <cp:revision>1</cp:revision>
  <dcterms:created xsi:type="dcterms:W3CDTF">2020-08-14T06:27:17Z</dcterms:created>
  <dcterms:modified xsi:type="dcterms:W3CDTF">2021-06-11T12:46:51Z</dcterms:modified>
</cp:coreProperties>
</file>