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688" r:id="rId6"/>
    <p:sldMasterId id="2147483721" r:id="rId7"/>
  </p:sldMasterIdLst>
  <p:notesMasterIdLst>
    <p:notesMasterId r:id="rId49"/>
  </p:notesMasterIdLst>
  <p:handoutMasterIdLst>
    <p:handoutMasterId r:id="rId50"/>
  </p:handoutMasterIdLst>
  <p:sldIdLst>
    <p:sldId id="2180" r:id="rId8"/>
    <p:sldId id="2223" r:id="rId9"/>
    <p:sldId id="1218" r:id="rId10"/>
    <p:sldId id="2098" r:id="rId11"/>
    <p:sldId id="2110" r:id="rId12"/>
    <p:sldId id="2237" r:id="rId13"/>
    <p:sldId id="2239" r:id="rId14"/>
    <p:sldId id="552" r:id="rId15"/>
    <p:sldId id="380" r:id="rId16"/>
    <p:sldId id="2241" r:id="rId17"/>
    <p:sldId id="2027" r:id="rId18"/>
    <p:sldId id="2169" r:id="rId19"/>
    <p:sldId id="2167" r:id="rId20"/>
    <p:sldId id="481" r:id="rId21"/>
    <p:sldId id="269" r:id="rId22"/>
    <p:sldId id="2263" r:id="rId23"/>
    <p:sldId id="2236" r:id="rId24"/>
    <p:sldId id="2254" r:id="rId25"/>
    <p:sldId id="2255" r:id="rId26"/>
    <p:sldId id="1970" r:id="rId27"/>
    <p:sldId id="2225" r:id="rId28"/>
    <p:sldId id="2221" r:id="rId29"/>
    <p:sldId id="2230" r:id="rId30"/>
    <p:sldId id="2039" r:id="rId31"/>
    <p:sldId id="2231" r:id="rId32"/>
    <p:sldId id="2227" r:id="rId33"/>
    <p:sldId id="2248" r:id="rId34"/>
    <p:sldId id="2258" r:id="rId35"/>
    <p:sldId id="2245" r:id="rId36"/>
    <p:sldId id="2246" r:id="rId37"/>
    <p:sldId id="2249" r:id="rId38"/>
    <p:sldId id="2250" r:id="rId39"/>
    <p:sldId id="2103" r:id="rId40"/>
    <p:sldId id="2104" r:id="rId41"/>
    <p:sldId id="2262" r:id="rId42"/>
    <p:sldId id="2244" r:id="rId43"/>
    <p:sldId id="2251" r:id="rId44"/>
    <p:sldId id="2199" r:id="rId45"/>
    <p:sldId id="2087" r:id="rId46"/>
    <p:sldId id="2240" r:id="rId47"/>
    <p:sldId id="2260" r:id="rId48"/>
  </p:sldIdLst>
  <p:sldSz cx="12192000" cy="6858000"/>
  <p:notesSz cx="6858000"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sola Anne-Sofie" initials="PA" lastIdx="9" clrIdx="0">
    <p:extLst>
      <p:ext uri="{19B8F6BF-5375-455C-9EA6-DF929625EA0E}">
        <p15:presenceInfo xmlns:p15="http://schemas.microsoft.com/office/powerpoint/2012/main" userId="S::anne-sofie.pesola@oph.fi::942fe6e7-3f2a-4e42-81cb-eac66ab667c2" providerId="AD"/>
      </p:ext>
    </p:extLst>
  </p:cmAuthor>
  <p:cmAuthor id="2" name="Pohjonen Hanna" initials="PH" lastIdx="2" clrIdx="1">
    <p:extLst>
      <p:ext uri="{19B8F6BF-5375-455C-9EA6-DF929625EA0E}">
        <p15:presenceInfo xmlns:p15="http://schemas.microsoft.com/office/powerpoint/2012/main" userId="S::hanna.pohjonen@oph.fi::f9e7908c-d96d-4b8b-b465-66a2da85d805" providerId="AD"/>
      </p:ext>
    </p:extLst>
  </p:cmAuthor>
  <p:cmAuthor id="3" name="Harmanen Minna" initials="HM" lastIdx="1" clrIdx="2">
    <p:extLst>
      <p:ext uri="{19B8F6BF-5375-455C-9EA6-DF929625EA0E}">
        <p15:presenceInfo xmlns:p15="http://schemas.microsoft.com/office/powerpoint/2012/main" userId="S::minna.harmanen@oph.fi::1eca4402-e94e-43ab-9b78-3a4ee219ff83" providerId="AD"/>
      </p:ext>
    </p:extLst>
  </p:cmAuthor>
  <p:cmAuthor id="4" name="Kuukka Katri" initials="KK" lastIdx="11" clrIdx="3">
    <p:extLst>
      <p:ext uri="{19B8F6BF-5375-455C-9EA6-DF929625EA0E}">
        <p15:presenceInfo xmlns:p15="http://schemas.microsoft.com/office/powerpoint/2012/main" userId="S::katri.kuukka@oph.fi::dff684a3-d40b-4516-952a-1d72f7b34b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6FF"/>
    <a:srgbClr val="5BC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0653" autoAdjust="0"/>
  </p:normalViewPr>
  <p:slideViewPr>
    <p:cSldViewPr snapToGrid="0">
      <p:cViewPr varScale="1">
        <p:scale>
          <a:sx n="102" d="100"/>
          <a:sy n="102" d="100"/>
        </p:scale>
        <p:origin x="952" y="1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4D4C2-D36B-44A7-86DA-D87337695F5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i-FI"/>
        </a:p>
      </dgm:t>
    </dgm:pt>
    <dgm:pt modelId="{09705C71-9C06-4E73-9B83-E1D9739BFFA3}">
      <dgm:prSet phldrT="[Teksti]" custT="1"/>
      <dgm:spPr>
        <a:ln>
          <a:solidFill>
            <a:schemeClr val="accent6"/>
          </a:solidFill>
        </a:ln>
      </dgm:spPr>
      <dgm:t>
        <a:bodyPr/>
        <a:lstStyle/>
        <a:p>
          <a:r>
            <a:rPr lang="fi-FI" sz="2400"/>
            <a:t>Vuorovaikutustilanteissa toimiminen</a:t>
          </a:r>
        </a:p>
      </dgm:t>
    </dgm:pt>
    <dgm:pt modelId="{47CD6AD6-52B0-41C9-BA16-BC5296404FA5}" type="parTrans" cxnId="{A208BD78-1369-4C7A-B957-82DCDF4467BE}">
      <dgm:prSet/>
      <dgm:spPr/>
      <dgm:t>
        <a:bodyPr/>
        <a:lstStyle/>
        <a:p>
          <a:endParaRPr lang="fi-FI"/>
        </a:p>
      </dgm:t>
    </dgm:pt>
    <dgm:pt modelId="{7E2F5B23-263C-4B2E-A672-92CD768556BE}" type="sibTrans" cxnId="{A208BD78-1369-4C7A-B957-82DCDF4467BE}">
      <dgm:prSet/>
      <dgm:spPr/>
      <dgm:t>
        <a:bodyPr/>
        <a:lstStyle/>
        <a:p>
          <a:endParaRPr lang="fi-FI"/>
        </a:p>
      </dgm:t>
    </dgm:pt>
    <dgm:pt modelId="{01046773-D10C-4E93-942C-443ED3943691}">
      <dgm:prSet phldrT="[Teksti]" custT="1"/>
      <dgm:spPr>
        <a:ln>
          <a:solidFill>
            <a:schemeClr val="accent6"/>
          </a:solidFill>
        </a:ln>
      </dgm:spPr>
      <dgm:t>
        <a:bodyPr/>
        <a:lstStyle/>
        <a:p>
          <a:r>
            <a:rPr lang="fi-FI" sz="2400"/>
            <a:t>Tekstien tuottaminen</a:t>
          </a:r>
        </a:p>
      </dgm:t>
    </dgm:pt>
    <dgm:pt modelId="{D083CB89-227B-42B9-8150-C2673946CE91}" type="parTrans" cxnId="{8A04A83B-684B-41FB-916D-3F0D42A99F84}">
      <dgm:prSet/>
      <dgm:spPr/>
      <dgm:t>
        <a:bodyPr/>
        <a:lstStyle/>
        <a:p>
          <a:endParaRPr lang="fi-FI"/>
        </a:p>
      </dgm:t>
    </dgm:pt>
    <dgm:pt modelId="{D4736750-2A3E-450A-8B04-ACB4ACE246B0}" type="sibTrans" cxnId="{8A04A83B-684B-41FB-916D-3F0D42A99F84}">
      <dgm:prSet/>
      <dgm:spPr/>
      <dgm:t>
        <a:bodyPr/>
        <a:lstStyle/>
        <a:p>
          <a:endParaRPr lang="fi-FI"/>
        </a:p>
      </dgm:t>
    </dgm:pt>
    <dgm:pt modelId="{9D098A13-773A-4086-A466-AE2C1FB823B7}">
      <dgm:prSet phldrT="[Teksti]" custT="1"/>
      <dgm:spPr>
        <a:ln>
          <a:solidFill>
            <a:schemeClr val="accent6"/>
          </a:solidFill>
        </a:ln>
      </dgm:spPr>
      <dgm:t>
        <a:bodyPr/>
        <a:lstStyle/>
        <a:p>
          <a:r>
            <a:rPr lang="fi-FI" sz="2400"/>
            <a:t>Tekstien tulkitseminen</a:t>
          </a:r>
        </a:p>
      </dgm:t>
    </dgm:pt>
    <dgm:pt modelId="{12E0CAE4-C65F-40E5-95FA-F6CDBA43B101}" type="parTrans" cxnId="{45E1E357-18CC-4259-BB5C-8495DE474FAB}">
      <dgm:prSet/>
      <dgm:spPr/>
      <dgm:t>
        <a:bodyPr/>
        <a:lstStyle/>
        <a:p>
          <a:endParaRPr lang="fi-FI"/>
        </a:p>
      </dgm:t>
    </dgm:pt>
    <dgm:pt modelId="{9D017AE2-35E5-4CCD-BB68-A375342E128F}" type="sibTrans" cxnId="{45E1E357-18CC-4259-BB5C-8495DE474FAB}">
      <dgm:prSet/>
      <dgm:spPr/>
      <dgm:t>
        <a:bodyPr/>
        <a:lstStyle/>
        <a:p>
          <a:endParaRPr lang="fi-FI"/>
        </a:p>
      </dgm:t>
    </dgm:pt>
    <dgm:pt modelId="{48C4136B-2941-440F-9FED-99DA4352DC7A}" type="pres">
      <dgm:prSet presAssocID="{1484D4C2-D36B-44A7-86DA-D87337695F55}" presName="compositeShape" presStyleCnt="0">
        <dgm:presLayoutVars>
          <dgm:chMax val="7"/>
          <dgm:dir/>
          <dgm:resizeHandles val="exact"/>
        </dgm:presLayoutVars>
      </dgm:prSet>
      <dgm:spPr/>
    </dgm:pt>
    <dgm:pt modelId="{B8103AE6-4576-42A8-BDD2-F7B62AA88324}" type="pres">
      <dgm:prSet presAssocID="{09705C71-9C06-4E73-9B83-E1D9739BFFA3}" presName="circ1" presStyleLbl="vennNode1" presStyleIdx="0" presStyleCnt="3" custScaleX="174928" custLinFactNeighborX="4374" custLinFactNeighborY="-5602"/>
      <dgm:spPr/>
    </dgm:pt>
    <dgm:pt modelId="{2CB8E908-0D57-4E5C-B3F1-AA061199BAAE}" type="pres">
      <dgm:prSet presAssocID="{09705C71-9C06-4E73-9B83-E1D9739BFFA3}" presName="circ1Tx" presStyleLbl="revTx" presStyleIdx="0" presStyleCnt="0">
        <dgm:presLayoutVars>
          <dgm:chMax val="0"/>
          <dgm:chPref val="0"/>
          <dgm:bulletEnabled val="1"/>
        </dgm:presLayoutVars>
      </dgm:prSet>
      <dgm:spPr/>
    </dgm:pt>
    <dgm:pt modelId="{D9151C0A-9928-41DB-8091-EB3AD9BBA68D}" type="pres">
      <dgm:prSet presAssocID="{01046773-D10C-4E93-942C-443ED3943691}" presName="circ2" presStyleLbl="vennNode1" presStyleIdx="1" presStyleCnt="3" custScaleX="165397" custLinFactNeighborX="13617" custLinFactNeighborY="4502"/>
      <dgm:spPr/>
    </dgm:pt>
    <dgm:pt modelId="{98E80F60-06A0-403C-8AA2-7EABE9B6BA7E}" type="pres">
      <dgm:prSet presAssocID="{01046773-D10C-4E93-942C-443ED3943691}" presName="circ2Tx" presStyleLbl="revTx" presStyleIdx="0" presStyleCnt="0">
        <dgm:presLayoutVars>
          <dgm:chMax val="0"/>
          <dgm:chPref val="0"/>
          <dgm:bulletEnabled val="1"/>
        </dgm:presLayoutVars>
      </dgm:prSet>
      <dgm:spPr/>
    </dgm:pt>
    <dgm:pt modelId="{DDCCCBFC-F780-427C-83B0-F29824851DF4}" type="pres">
      <dgm:prSet presAssocID="{9D098A13-773A-4086-A466-AE2C1FB823B7}" presName="circ3" presStyleLbl="vennNode1" presStyleIdx="2" presStyleCnt="3" custScaleX="165800" custLinFactNeighborX="-22383" custLinFactNeighborY="4842"/>
      <dgm:spPr/>
    </dgm:pt>
    <dgm:pt modelId="{B2805975-CDD2-454C-82D8-31E03CFB0584}" type="pres">
      <dgm:prSet presAssocID="{9D098A13-773A-4086-A466-AE2C1FB823B7}" presName="circ3Tx" presStyleLbl="revTx" presStyleIdx="0" presStyleCnt="0">
        <dgm:presLayoutVars>
          <dgm:chMax val="0"/>
          <dgm:chPref val="0"/>
          <dgm:bulletEnabled val="1"/>
        </dgm:presLayoutVars>
      </dgm:prSet>
      <dgm:spPr/>
    </dgm:pt>
  </dgm:ptLst>
  <dgm:cxnLst>
    <dgm:cxn modelId="{8A04A83B-684B-41FB-916D-3F0D42A99F84}" srcId="{1484D4C2-D36B-44A7-86DA-D87337695F55}" destId="{01046773-D10C-4E93-942C-443ED3943691}" srcOrd="1" destOrd="0" parTransId="{D083CB89-227B-42B9-8150-C2673946CE91}" sibTransId="{D4736750-2A3E-450A-8B04-ACB4ACE246B0}"/>
    <dgm:cxn modelId="{18C58F3C-B163-480A-9DC0-5C20FA31426B}" type="presOf" srcId="{9D098A13-773A-4086-A466-AE2C1FB823B7}" destId="{DDCCCBFC-F780-427C-83B0-F29824851DF4}" srcOrd="0" destOrd="0" presId="urn:microsoft.com/office/officeart/2005/8/layout/venn1"/>
    <dgm:cxn modelId="{45E1E357-18CC-4259-BB5C-8495DE474FAB}" srcId="{1484D4C2-D36B-44A7-86DA-D87337695F55}" destId="{9D098A13-773A-4086-A466-AE2C1FB823B7}" srcOrd="2" destOrd="0" parTransId="{12E0CAE4-C65F-40E5-95FA-F6CDBA43B101}" sibTransId="{9D017AE2-35E5-4CCD-BB68-A375342E128F}"/>
    <dgm:cxn modelId="{E3A61E70-E529-4DA0-896A-B88414CEA589}" type="presOf" srcId="{01046773-D10C-4E93-942C-443ED3943691}" destId="{D9151C0A-9928-41DB-8091-EB3AD9BBA68D}" srcOrd="0" destOrd="0" presId="urn:microsoft.com/office/officeart/2005/8/layout/venn1"/>
    <dgm:cxn modelId="{A208BD78-1369-4C7A-B957-82DCDF4467BE}" srcId="{1484D4C2-D36B-44A7-86DA-D87337695F55}" destId="{09705C71-9C06-4E73-9B83-E1D9739BFFA3}" srcOrd="0" destOrd="0" parTransId="{47CD6AD6-52B0-41C9-BA16-BC5296404FA5}" sibTransId="{7E2F5B23-263C-4B2E-A672-92CD768556BE}"/>
    <dgm:cxn modelId="{4BF40682-E697-44DF-A2D2-792446AEACF1}" type="presOf" srcId="{1484D4C2-D36B-44A7-86DA-D87337695F55}" destId="{48C4136B-2941-440F-9FED-99DA4352DC7A}" srcOrd="0" destOrd="0" presId="urn:microsoft.com/office/officeart/2005/8/layout/venn1"/>
    <dgm:cxn modelId="{AA648E86-9862-4E62-B502-B913E67A1D14}" type="presOf" srcId="{01046773-D10C-4E93-942C-443ED3943691}" destId="{98E80F60-06A0-403C-8AA2-7EABE9B6BA7E}" srcOrd="1" destOrd="0" presId="urn:microsoft.com/office/officeart/2005/8/layout/venn1"/>
    <dgm:cxn modelId="{6A36B0A3-BE22-481F-BC33-746F11DD1258}" type="presOf" srcId="{9D098A13-773A-4086-A466-AE2C1FB823B7}" destId="{B2805975-CDD2-454C-82D8-31E03CFB0584}" srcOrd="1" destOrd="0" presId="urn:microsoft.com/office/officeart/2005/8/layout/venn1"/>
    <dgm:cxn modelId="{45B74DD8-8A45-475A-9BD9-AB8206315146}" type="presOf" srcId="{09705C71-9C06-4E73-9B83-E1D9739BFFA3}" destId="{B8103AE6-4576-42A8-BDD2-F7B62AA88324}" srcOrd="0" destOrd="0" presId="urn:microsoft.com/office/officeart/2005/8/layout/venn1"/>
    <dgm:cxn modelId="{17098EE9-31F8-4C56-9349-AB4F0B057823}" type="presOf" srcId="{09705C71-9C06-4E73-9B83-E1D9739BFFA3}" destId="{2CB8E908-0D57-4E5C-B3F1-AA061199BAAE}" srcOrd="1" destOrd="0" presId="urn:microsoft.com/office/officeart/2005/8/layout/venn1"/>
    <dgm:cxn modelId="{013CE574-B511-4F8E-A26A-B508781E3DFF}" type="presParOf" srcId="{48C4136B-2941-440F-9FED-99DA4352DC7A}" destId="{B8103AE6-4576-42A8-BDD2-F7B62AA88324}" srcOrd="0" destOrd="0" presId="urn:microsoft.com/office/officeart/2005/8/layout/venn1"/>
    <dgm:cxn modelId="{DBCF603D-5718-4EB7-99AD-EBABAF3B904E}" type="presParOf" srcId="{48C4136B-2941-440F-9FED-99DA4352DC7A}" destId="{2CB8E908-0D57-4E5C-B3F1-AA061199BAAE}" srcOrd="1" destOrd="0" presId="urn:microsoft.com/office/officeart/2005/8/layout/venn1"/>
    <dgm:cxn modelId="{2D3ECCC2-C043-47DC-BCB0-77CD5C5F4289}" type="presParOf" srcId="{48C4136B-2941-440F-9FED-99DA4352DC7A}" destId="{D9151C0A-9928-41DB-8091-EB3AD9BBA68D}" srcOrd="2" destOrd="0" presId="urn:microsoft.com/office/officeart/2005/8/layout/venn1"/>
    <dgm:cxn modelId="{A0E1732F-5DF0-40B5-9FB6-0A468B30ED2B}" type="presParOf" srcId="{48C4136B-2941-440F-9FED-99DA4352DC7A}" destId="{98E80F60-06A0-403C-8AA2-7EABE9B6BA7E}" srcOrd="3" destOrd="0" presId="urn:microsoft.com/office/officeart/2005/8/layout/venn1"/>
    <dgm:cxn modelId="{FCE34E51-CA1A-4C0C-974C-14471AAB0860}" type="presParOf" srcId="{48C4136B-2941-440F-9FED-99DA4352DC7A}" destId="{DDCCCBFC-F780-427C-83B0-F29824851DF4}" srcOrd="4" destOrd="0" presId="urn:microsoft.com/office/officeart/2005/8/layout/venn1"/>
    <dgm:cxn modelId="{A0C74403-B7FD-4F91-A7EF-588787D73246}" type="presParOf" srcId="{48C4136B-2941-440F-9FED-99DA4352DC7A}" destId="{B2805975-CDD2-454C-82D8-31E03CFB058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03AE6-4576-42A8-BDD2-F7B62AA88324}">
      <dsp:nvSpPr>
        <dsp:cNvPr id="0" name=""/>
        <dsp:cNvSpPr/>
      </dsp:nvSpPr>
      <dsp:spPr>
        <a:xfrm>
          <a:off x="1107437" y="0"/>
          <a:ext cx="4595609" cy="2627143"/>
        </a:xfrm>
        <a:prstGeom prst="ellipse">
          <a:avLst/>
        </a:prstGeom>
        <a:solidFill>
          <a:schemeClr val="accent1">
            <a:alpha val="5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i-FI" sz="2400" kern="1200"/>
            <a:t>Vuorovaikutustilanteissa toimiminen</a:t>
          </a:r>
        </a:p>
      </dsp:txBody>
      <dsp:txXfrm>
        <a:off x="1720184" y="459750"/>
        <a:ext cx="3370113" cy="1182214"/>
      </dsp:txXfrm>
    </dsp:sp>
    <dsp:sp modelId="{D9151C0A-9928-41DB-8091-EB3AD9BBA68D}">
      <dsp:nvSpPr>
        <dsp:cNvPr id="0" name=""/>
        <dsp:cNvSpPr/>
      </dsp:nvSpPr>
      <dsp:spPr>
        <a:xfrm>
          <a:off x="2230150" y="1887217"/>
          <a:ext cx="4345216" cy="2627143"/>
        </a:xfrm>
        <a:prstGeom prst="ellipse">
          <a:avLst/>
        </a:prstGeom>
        <a:solidFill>
          <a:schemeClr val="accent1">
            <a:alpha val="5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i-FI" sz="2400" kern="1200"/>
            <a:t>Tekstien tuottaminen</a:t>
          </a:r>
        </a:p>
      </dsp:txBody>
      <dsp:txXfrm>
        <a:off x="3559062" y="2565895"/>
        <a:ext cx="2607129" cy="1444928"/>
      </dsp:txXfrm>
    </dsp:sp>
    <dsp:sp modelId="{DDCCCBFC-F780-427C-83B0-F29824851DF4}">
      <dsp:nvSpPr>
        <dsp:cNvPr id="0" name=""/>
        <dsp:cNvSpPr/>
      </dsp:nvSpPr>
      <dsp:spPr>
        <a:xfrm>
          <a:off x="0" y="1895921"/>
          <a:ext cx="4355803" cy="2627143"/>
        </a:xfrm>
        <a:prstGeom prst="ellipse">
          <a:avLst/>
        </a:prstGeom>
        <a:solidFill>
          <a:schemeClr val="accent1">
            <a:alpha val="5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i-FI" sz="2400" kern="1200"/>
            <a:t>Tekstien tulkitseminen</a:t>
          </a:r>
        </a:p>
      </dsp:txBody>
      <dsp:txXfrm>
        <a:off x="410171" y="2574600"/>
        <a:ext cx="2613482" cy="14449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31147873-B102-4514-94B5-8ED60A2BCB51}" type="datetimeFigureOut">
              <a:rPr lang="fi-FI" smtClean="0"/>
              <a:t>9.11.2022</a:t>
            </a:fld>
            <a:endParaRPr lang="fi-FI"/>
          </a:p>
        </p:txBody>
      </p:sp>
      <p:sp>
        <p:nvSpPr>
          <p:cNvPr id="4" name="Alatunnisteen paikkamerkki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86B5F506-64A6-4FE0-831B-F6F4FBCF80DC}" type="slidenum">
              <a:rPr lang="fi-FI" smtClean="0"/>
              <a:t>‹#›</a:t>
            </a:fld>
            <a:endParaRPr lang="fi-FI"/>
          </a:p>
        </p:txBody>
      </p:sp>
    </p:spTree>
    <p:extLst>
      <p:ext uri="{BB962C8B-B14F-4D97-AF65-F5344CB8AC3E}">
        <p14:creationId xmlns:p14="http://schemas.microsoft.com/office/powerpoint/2010/main" val="5838693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6D1287AB-2206-4F77-A423-85FD97404A4D}" type="datetimeFigureOut">
              <a:rPr lang="en-GB" smtClean="0"/>
              <a:t>09/11/2022</a:t>
            </a:fld>
            <a:endParaRPr lang="en-GB"/>
          </a:p>
        </p:txBody>
      </p:sp>
      <p:sp>
        <p:nvSpPr>
          <p:cNvPr id="4" name="Dian kuvan paikkamerkki 3"/>
          <p:cNvSpPr>
            <a:spLocks noGrp="1" noRot="1" noChangeAspect="1"/>
          </p:cNvSpPr>
          <p:nvPr>
            <p:ph type="sldImg" idx="2"/>
          </p:nvPr>
        </p:nvSpPr>
        <p:spPr>
          <a:xfrm>
            <a:off x="450850" y="1241425"/>
            <a:ext cx="59563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1" y="4777194"/>
            <a:ext cx="548640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69C4A3D8-BBC7-401E-A6FA-176965828335}" type="slidenum">
              <a:rPr lang="en-GB" smtClean="0"/>
              <a:t>‹#›</a:t>
            </a:fld>
            <a:endParaRPr lang="en-GB"/>
          </a:p>
        </p:txBody>
      </p:sp>
    </p:spTree>
    <p:extLst>
      <p:ext uri="{BB962C8B-B14F-4D97-AF65-F5344CB8AC3E}">
        <p14:creationId xmlns:p14="http://schemas.microsoft.com/office/powerpoint/2010/main" val="23016419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3.safelinks.protection.outlook.com/?url=https%3A%2F%2Faidinkielenopettajainliitto.creamailer.fi%2Fac3%2Foiqgbr7S%2FMjU4Mzg4ODIzfDUyMDc1MXwxOTE2Njl8Nzk5OA%253D%253D&amp;data=05%7C01%7Cminna.harmanen%40oph.fi%7C8c75191a1b964bc2a05c08dab0e71670%7C7c14dfa4c0fc47259f0476a443deb095%7C0%7C0%7C638016803814416098%7CUnknown%7CTWFpbGZsb3d8eyJWIjoiMC4wLjAwMDAiLCJQIjoiV2luMzIiLCJBTiI6Ik1haWwiLCJXVCI6Mn0%3D%7C3000%7C%7C%7C&amp;sdata=cW%2FsLNPll8Ltkvk%2BlewMIiviHMQheyjG69o3raKhFF0%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solidFill>
                  <a:srgbClr val="555555"/>
                </a:solidFill>
                <a:effectLst/>
                <a:latin typeface="Helvetica" panose="020B0604020202020204" pitchFamily="34" charset="0"/>
                <a:ea typeface="Calibri" panose="020F0502020204030204" pitchFamily="34" charset="0"/>
              </a:rPr>
              <a:t>Kaikille arviointikoulutuksen luennoille pääsee saman, jo lähetetyn, linkin kautta, mutta tässä linkki vielä varmuuden vuoksi: </a:t>
            </a:r>
            <a:r>
              <a:rPr lang="fi-FI" sz="1800" dirty="0">
                <a:solidFill>
                  <a:srgbClr val="1155CC"/>
                </a:solidFill>
                <a:effectLst/>
                <a:latin typeface="Helvetica" panose="020B0604020202020204" pitchFamily="34" charset="0"/>
                <a:ea typeface="Calibri" panose="020F0502020204030204" pitchFamily="34" charset="0"/>
                <a:hlinkClick r:id="rId3"/>
              </a:rPr>
              <a:t>https://us02web.zoom.us/j/81591513426?pwd=aGtxZnZQdWVsQnl4K2xLS2JwNUdxdz09</a:t>
            </a:r>
            <a:endParaRPr lang="fi-FI" sz="1800" dirty="0">
              <a:effectLst/>
              <a:latin typeface="Calibri" panose="020F0502020204030204" pitchFamily="34" charset="0"/>
              <a:ea typeface="Calibri" panose="020F0502020204030204" pitchFamily="34" charset="0"/>
            </a:endParaRPr>
          </a:p>
          <a:p>
            <a:endParaRPr lang="fi-FI" dirty="0"/>
          </a:p>
          <a:p>
            <a:r>
              <a:rPr lang="fi-FI" dirty="0"/>
              <a:t>Kiitos </a:t>
            </a:r>
            <a:r>
              <a:rPr lang="fi-FI" dirty="0" err="1"/>
              <a:t>kiitos</a:t>
            </a:r>
            <a:r>
              <a:rPr lang="fi-FI" dirty="0"/>
              <a:t> </a:t>
            </a:r>
            <a:r>
              <a:rPr lang="fi-FI" dirty="0" err="1"/>
              <a:t>kiitos</a:t>
            </a:r>
            <a:r>
              <a:rPr lang="fi-FI" dirty="0"/>
              <a:t>, että sain mahdollisuuden</a:t>
            </a:r>
          </a:p>
          <a:p>
            <a:r>
              <a:rPr lang="en-GB" sz="1200" dirty="0" err="1">
                <a:latin typeface="+mn-lt"/>
                <a:ea typeface="Verdana"/>
              </a:rPr>
              <a:t>Arvioinnin</a:t>
            </a:r>
            <a:r>
              <a:rPr lang="en-GB" sz="1200" dirty="0">
                <a:latin typeface="+mn-lt"/>
                <a:ea typeface="Verdana"/>
              </a:rPr>
              <a:t> </a:t>
            </a:r>
            <a:r>
              <a:rPr lang="en-GB" sz="1200" dirty="0" err="1">
                <a:latin typeface="+mn-lt"/>
                <a:ea typeface="Verdana"/>
              </a:rPr>
              <a:t>kehittäminen</a:t>
            </a:r>
            <a:r>
              <a:rPr lang="en-GB" sz="1200" dirty="0">
                <a:latin typeface="+mn-lt"/>
                <a:ea typeface="Verdana"/>
              </a:rPr>
              <a:t> </a:t>
            </a:r>
            <a:r>
              <a:rPr lang="en-GB" sz="1200" dirty="0" err="1">
                <a:latin typeface="+mn-lt"/>
                <a:ea typeface="Verdana"/>
              </a:rPr>
              <a:t>perusopetuksessa</a:t>
            </a:r>
            <a:r>
              <a:rPr lang="en-GB" sz="1200" dirty="0">
                <a:latin typeface="+mn-lt"/>
                <a:ea typeface="Verdana"/>
              </a:rPr>
              <a:t>: </a:t>
            </a:r>
            <a:r>
              <a:rPr lang="en-GB" sz="1200" dirty="0" err="1">
                <a:latin typeface="+mn-lt"/>
                <a:ea typeface="Verdana"/>
              </a:rPr>
              <a:t>näkökulmia</a:t>
            </a:r>
            <a:br>
              <a:rPr lang="en-GB" sz="1200" dirty="0">
                <a:latin typeface="+mn-lt"/>
                <a:ea typeface="Verdana"/>
              </a:rPr>
            </a:br>
            <a:r>
              <a:rPr lang="en-GB" sz="1200" dirty="0" err="1">
                <a:latin typeface="+mn-lt"/>
                <a:ea typeface="Verdana"/>
              </a:rPr>
              <a:t>äidinkieli</a:t>
            </a:r>
            <a:r>
              <a:rPr lang="en-GB" sz="1200" dirty="0">
                <a:latin typeface="+mn-lt"/>
                <a:ea typeface="Verdana"/>
              </a:rPr>
              <a:t> ja </a:t>
            </a:r>
            <a:r>
              <a:rPr lang="en-GB" sz="1200" dirty="0" err="1">
                <a:latin typeface="+mn-lt"/>
                <a:ea typeface="Verdana"/>
              </a:rPr>
              <a:t>kirjallisuus</a:t>
            </a:r>
            <a:br>
              <a:rPr lang="en-GB" sz="1200" dirty="0">
                <a:latin typeface="+mn-lt"/>
                <a:ea typeface="Verdana"/>
              </a:rPr>
            </a:br>
            <a:r>
              <a:rPr lang="en-GB" sz="1200" dirty="0">
                <a:latin typeface="+mn-lt"/>
                <a:ea typeface="Verdana"/>
              </a:rPr>
              <a:t>-</a:t>
            </a:r>
            <a:r>
              <a:rPr lang="en-GB" sz="1200" dirty="0" err="1">
                <a:latin typeface="+mn-lt"/>
                <a:ea typeface="Verdana"/>
              </a:rPr>
              <a:t>oppiaineen</a:t>
            </a:r>
            <a:r>
              <a:rPr lang="en-GB" sz="1200" dirty="0">
                <a:latin typeface="+mn-lt"/>
                <a:ea typeface="Verdana"/>
              </a:rPr>
              <a:t> </a:t>
            </a:r>
            <a:r>
              <a:rPr lang="en-GB" sz="1200" dirty="0" err="1">
                <a:latin typeface="+mn-lt"/>
                <a:ea typeface="Verdana"/>
              </a:rPr>
              <a:t>arviointiin</a:t>
            </a:r>
            <a:r>
              <a:rPr lang="fi-FI" sz="1200" dirty="0">
                <a:latin typeface="+mn-lt"/>
              </a:rPr>
              <a:t> </a:t>
            </a:r>
            <a:br>
              <a:rPr lang="fi-FI" sz="1100" dirty="0"/>
            </a:br>
            <a:br>
              <a:rPr lang="fi-FI" sz="1100" dirty="0"/>
            </a:br>
            <a:endParaRPr lang="fi-FI" dirty="0"/>
          </a:p>
        </p:txBody>
      </p:sp>
      <p:sp>
        <p:nvSpPr>
          <p:cNvPr id="4" name="Dian numeron paikkamerkki 3"/>
          <p:cNvSpPr>
            <a:spLocks noGrp="1"/>
          </p:cNvSpPr>
          <p:nvPr>
            <p:ph type="sldNum" sz="quarter" idx="10"/>
          </p:nvPr>
        </p:nvSpPr>
        <p:spPr/>
        <p:txBody>
          <a:bodyPr/>
          <a:lstStyle/>
          <a:p>
            <a:fld id="{69C4A3D8-BBC7-401E-A6FA-176965828335}" type="slidenum">
              <a:rPr lang="en-GB" smtClean="0"/>
              <a:t>1</a:t>
            </a:fld>
            <a:endParaRPr lang="en-GB"/>
          </a:p>
        </p:txBody>
      </p:sp>
    </p:spTree>
    <p:extLst>
      <p:ext uri="{BB962C8B-B14F-4D97-AF65-F5344CB8AC3E}">
        <p14:creationId xmlns:p14="http://schemas.microsoft.com/office/powerpoint/2010/main" val="429266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4A3D8-BBC7-401E-A6FA-1769658283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24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gn="l">
              <a:buNone/>
            </a:pPr>
            <a:r>
              <a:rPr lang="fi-FI" b="0" i="1" dirty="0">
                <a:solidFill>
                  <a:srgbClr val="000A48"/>
                </a:solidFill>
                <a:effectLst/>
                <a:latin typeface="Open Sans" panose="020B0606030504020204" pitchFamily="34" charset="0"/>
              </a:rPr>
              <a:t>Tehtäväkokonaisuus: </a:t>
            </a:r>
            <a:r>
              <a:rPr lang="fi-FI" i="1" dirty="0">
                <a:solidFill>
                  <a:srgbClr val="000A48"/>
                </a:solidFill>
                <a:latin typeface="Open Sans" panose="020B0606030504020204" pitchFamily="34" charset="0"/>
              </a:rPr>
              <a:t>Luetaan ryhmässä yhteinen kirja. Sen </a:t>
            </a:r>
            <a:r>
              <a:rPr lang="fi-FI" b="0" i="1" dirty="0">
                <a:solidFill>
                  <a:srgbClr val="000A48"/>
                </a:solidFill>
                <a:effectLst/>
                <a:latin typeface="Open Sans" panose="020B0606030504020204" pitchFamily="34" charset="0"/>
              </a:rPr>
              <a:t>pohjalta tehdään tehtäviä lukemisen aikana, keskustellaan kirjasta, valmistellaan kirjan esittely koko luokalle ja tehdään itsearviointi omasta työskentelystä.</a:t>
            </a:r>
          </a:p>
          <a:p>
            <a:pPr marL="0" indent="0">
              <a:buNone/>
            </a:pPr>
            <a:r>
              <a:rPr lang="fi-FI" i="1" dirty="0">
                <a:solidFill>
                  <a:srgbClr val="000A48"/>
                </a:solidFill>
                <a:latin typeface="Open Sans" panose="020B0606030504020204" pitchFamily="34" charset="0"/>
              </a:rPr>
              <a:t>T</a:t>
            </a:r>
            <a:r>
              <a:rPr lang="fi-FI" b="0" i="1" dirty="0">
                <a:solidFill>
                  <a:srgbClr val="000A48"/>
                </a:solidFill>
                <a:effectLst/>
                <a:latin typeface="Open Sans" panose="020B0606030504020204" pitchFamily="34" charset="0"/>
              </a:rPr>
              <a:t>yöskentelyn alussa kerrotaan, mihin tässä työssä on tärkeintä keskittyä ja mitä taitoja kehitetään. Tavoitteita eri tavoitealueilta: </a:t>
            </a:r>
            <a:r>
              <a:rPr lang="fi-FI" b="1" i="1" dirty="0">
                <a:solidFill>
                  <a:srgbClr val="000A48"/>
                </a:solidFill>
                <a:effectLst/>
                <a:highlight>
                  <a:srgbClr val="FFFF00"/>
                </a:highlight>
                <a:latin typeface="Open Sans" panose="020B0606030504020204" pitchFamily="34" charset="0"/>
              </a:rPr>
              <a:t>T1</a:t>
            </a:r>
            <a:r>
              <a:rPr lang="fi-FI" b="0" i="1" dirty="0">
                <a:solidFill>
                  <a:srgbClr val="000A48"/>
                </a:solidFill>
                <a:effectLst/>
                <a:highlight>
                  <a:srgbClr val="FFFF00"/>
                </a:highlight>
                <a:latin typeface="Open Sans" panose="020B0606030504020204" pitchFamily="34" charset="0"/>
              </a:rPr>
              <a:t>,</a:t>
            </a:r>
            <a:r>
              <a:rPr lang="fi-FI" b="0" i="1" dirty="0">
                <a:solidFill>
                  <a:srgbClr val="000A48"/>
                </a:solidFill>
                <a:effectLst/>
                <a:latin typeface="Open Sans" panose="020B0606030504020204" pitchFamily="34" charset="0"/>
              </a:rPr>
              <a:t> T2, T4 / T5, T6, </a:t>
            </a:r>
            <a:r>
              <a:rPr lang="fi-FI" b="0" i="1" dirty="0">
                <a:solidFill>
                  <a:srgbClr val="000A48"/>
                </a:solidFill>
                <a:effectLst/>
                <a:highlight>
                  <a:srgbClr val="FFFF00"/>
                </a:highlight>
                <a:latin typeface="Open Sans" panose="020B0606030504020204" pitchFamily="34" charset="0"/>
              </a:rPr>
              <a:t>T9 </a:t>
            </a:r>
            <a:r>
              <a:rPr lang="fi-FI" b="0" i="1" dirty="0">
                <a:solidFill>
                  <a:srgbClr val="000A48"/>
                </a:solidFill>
                <a:effectLst/>
                <a:latin typeface="Open Sans" panose="020B0606030504020204" pitchFamily="34" charset="0"/>
              </a:rPr>
              <a:t>/T16. </a:t>
            </a:r>
          </a:p>
          <a:p>
            <a:pPr marL="0" indent="0" algn="l">
              <a:buNone/>
            </a:pPr>
            <a:r>
              <a:rPr lang="fi-FI" i="1" dirty="0">
                <a:solidFill>
                  <a:srgbClr val="000A48"/>
                </a:solidFill>
                <a:latin typeface="Open Sans" panose="020B0606030504020204" pitchFamily="34" charset="0"/>
              </a:rPr>
              <a:t>HUOM!</a:t>
            </a:r>
            <a:r>
              <a:rPr lang="fi-FI" b="0" i="1" dirty="0">
                <a:solidFill>
                  <a:srgbClr val="000A48"/>
                </a:solidFill>
                <a:effectLst/>
                <a:latin typeface="Open Sans" panose="020B0606030504020204" pitchFamily="34" charset="0"/>
              </a:rPr>
              <a:t> Jos arvioinnin kannalta keskeisintä on antaa näyttö fiktiivisten tekstien erittelyn ja tulkinnan taidoista, siis tavoitteesta T9, voi olla tarpeen tarjota oppilaille myös vaihtoehtoisia tapoja osoittaa osaamistaan – esimerkiksi kirjoitustehtävän avulla, jos ryhmässä toimiminen ei jostakin syystä onnistu. Voi olla, että työskentelytavan valinta voi vaikuttaa osaamisen osoittamiseen – vaikka työskentely tässä tehtävässä on myös osa oppimisen tavoitetta. </a:t>
            </a:r>
            <a:endParaRPr lang="fi-FI" dirty="0"/>
          </a:p>
          <a:p>
            <a:endParaRPr lang="fi-FI" dirty="0"/>
          </a:p>
        </p:txBody>
      </p:sp>
    </p:spTree>
    <p:extLst>
      <p:ext uri="{BB962C8B-B14F-4D97-AF65-F5344CB8AC3E}">
        <p14:creationId xmlns:p14="http://schemas.microsoft.com/office/powerpoint/2010/main" val="351120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Sortavalan lyseo, Pohjois-Karjalan museo</a:t>
            </a:r>
          </a:p>
        </p:txBody>
      </p:sp>
    </p:spTree>
    <p:extLst>
      <p:ext uri="{BB962C8B-B14F-4D97-AF65-F5344CB8AC3E}">
        <p14:creationId xmlns:p14="http://schemas.microsoft.com/office/powerpoint/2010/main" val="2256003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an numeron paikkamerkki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1EDB5-8FA3-46ED-9FF1-5CEF6801F7A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6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703764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67272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Hannan esimerkki tähän – Lue läheisesi suosittelema kirja!</a:t>
            </a:r>
          </a:p>
        </p:txBody>
      </p:sp>
    </p:spTree>
    <p:extLst>
      <p:ext uri="{BB962C8B-B14F-4D97-AF65-F5344CB8AC3E}">
        <p14:creationId xmlns:p14="http://schemas.microsoft.com/office/powerpoint/2010/main" val="3843956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Opettajat arvioivat kirjoitustehtävät valmiiden kriteerien perusteella</a:t>
            </a:r>
            <a:r>
              <a:rPr lang="fi-FI" dirty="0">
                <a:effectLst/>
                <a:latin typeface="Calibri" panose="020F0502020204030204" pitchFamily="34" charset="0"/>
                <a:ea typeface="Calibri" panose="020F0502020204030204" pitchFamily="34" charset="0"/>
                <a:cs typeface="Times New Roman" panose="02020603050405020304" pitchFamily="18" charset="0"/>
              </a:rPr>
              <a:t> ja pisteyttivät ne.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effectLst/>
                <a:latin typeface="Calibri" panose="020F0502020204030204" pitchFamily="34" charset="0"/>
                <a:ea typeface="Calibri" panose="020F0502020204030204" pitchFamily="34" charset="0"/>
                <a:cs typeface="Times New Roman" panose="02020603050405020304" pitchFamily="18" charset="0"/>
              </a:rPr>
              <a:t>https://karvi.fi/wp-content/uploads/2020/09/KARVI_Artikkelikokoelma_2_2020.pdf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effectLst/>
                <a:latin typeface="Calibri" panose="020F0502020204030204" pitchFamily="34" charset="0"/>
                <a:ea typeface="Calibri" panose="020F0502020204030204" pitchFamily="34" charset="0"/>
                <a:cs typeface="Times New Roman" panose="02020603050405020304" pitchFamily="18" charset="0"/>
              </a:rPr>
              <a:t>Lukupäiväkirjatehtävä – pohdintaosuudet </a:t>
            </a:r>
            <a:r>
              <a:rPr lang="fi-FI" dirty="0" err="1">
                <a:effectLst/>
                <a:latin typeface="Calibri" panose="020F0502020204030204" pitchFamily="34" charset="0"/>
                <a:ea typeface="Calibri" panose="020F0502020204030204" pitchFamily="34" charset="0"/>
                <a:cs typeface="Times New Roman" panose="02020603050405020304" pitchFamily="18" charset="0"/>
              </a:rPr>
              <a:t>vaiket</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effectLst/>
                <a:latin typeface="Calibri" panose="020F0502020204030204" pitchFamily="34" charset="0"/>
                <a:ea typeface="Calibri" panose="020F0502020204030204" pitchFamily="34" charset="0"/>
                <a:cs typeface="Times New Roman" panose="02020603050405020304" pitchFamily="18" charset="0"/>
              </a:rPr>
              <a:t> </a:t>
            </a:r>
          </a:p>
          <a:p>
            <a:endParaRPr lang="fi-FI" dirty="0"/>
          </a:p>
        </p:txBody>
      </p:sp>
    </p:spTree>
    <p:extLst>
      <p:ext uri="{BB962C8B-B14F-4D97-AF65-F5344CB8AC3E}">
        <p14:creationId xmlns:p14="http://schemas.microsoft.com/office/powerpoint/2010/main" val="4234288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666843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an numeron paikkamerkki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1EDB5-8FA3-46ED-9FF1-5CEF6801F7A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34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Vähän yleistä, mitä ollaan tekemässä</a:t>
            </a:r>
          </a:p>
          <a:p>
            <a:r>
              <a:rPr lang="fi-FI" dirty="0"/>
              <a:t>Arvioinnin lakipohja – vaikka viime aikoina on näyttänyt siltä, että keskitytään vain summatiiviseen arviointiin</a:t>
            </a:r>
          </a:p>
        </p:txBody>
      </p:sp>
    </p:spTree>
    <p:extLst>
      <p:ext uri="{BB962C8B-B14F-4D97-AF65-F5344CB8AC3E}">
        <p14:creationId xmlns:p14="http://schemas.microsoft.com/office/powerpoint/2010/main" val="1689910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ian numeron paikkamerkki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1EDB5-8FA3-46ED-9FF1-5CEF6801F7A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141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Arviointi on monipuolista ja opettajan tulee antaa monia erilaisia tapoja oppilaalle näyttää sitä osaamista, jota hänellä kyseisestä oppiaineesta on. </a:t>
            </a:r>
          </a:p>
        </p:txBody>
      </p:sp>
      <p:sp>
        <p:nvSpPr>
          <p:cNvPr id="4" name="Dian numeron paikkamerkki 3"/>
          <p:cNvSpPr>
            <a:spLocks noGrp="1"/>
          </p:cNvSpPr>
          <p:nvPr>
            <p:ph type="sldNum" sz="quarter" idx="5"/>
          </p:nvPr>
        </p:nvSpPr>
        <p:spPr/>
        <p:txBody>
          <a:bodyPr/>
          <a:lstStyle/>
          <a:p>
            <a:fld id="{AAF4A843-1982-46D1-9D8E-472E16E6D465}" type="slidenum">
              <a:rPr lang="fi-FI" smtClean="0"/>
              <a:t>38</a:t>
            </a:fld>
            <a:endParaRPr lang="fi-FI"/>
          </a:p>
        </p:txBody>
      </p:sp>
    </p:spTree>
    <p:extLst>
      <p:ext uri="{BB962C8B-B14F-4D97-AF65-F5344CB8AC3E}">
        <p14:creationId xmlns:p14="http://schemas.microsoft.com/office/powerpoint/2010/main" val="3369929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u="none" strike="noStrike" dirty="0">
                <a:solidFill>
                  <a:srgbClr val="4D4D4D"/>
                </a:solidFill>
                <a:effectLst/>
              </a:rPr>
              <a:t>Puukko, M., Huhtanen, M. &amp; Lepola, L. 2020. Perusopetuksen päättöarvioinnin kriteereiden toimivuuden arviointi. Helsinki: Kansallinen koulutuksen arviointikeskus.</a:t>
            </a:r>
            <a:endParaRPr lang="fi-FI" sz="1200" dirty="0"/>
          </a:p>
          <a:p>
            <a:endParaRPr lang="fi-FI" dirty="0"/>
          </a:p>
        </p:txBody>
      </p:sp>
    </p:spTree>
    <p:extLst>
      <p:ext uri="{BB962C8B-B14F-4D97-AF65-F5344CB8AC3E}">
        <p14:creationId xmlns:p14="http://schemas.microsoft.com/office/powerpoint/2010/main" val="293170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9C4A3D8-BBC7-401E-A6FA-176965828335}" type="slidenum">
              <a:rPr lang="en-GB" smtClean="0"/>
              <a:t>3</a:t>
            </a:fld>
            <a:endParaRPr lang="en-GB"/>
          </a:p>
        </p:txBody>
      </p:sp>
    </p:spTree>
    <p:extLst>
      <p:ext uri="{BB962C8B-B14F-4D97-AF65-F5344CB8AC3E}">
        <p14:creationId xmlns:p14="http://schemas.microsoft.com/office/powerpoint/2010/main" val="193728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Arvioinnin yleiset periaatteet </a:t>
            </a:r>
            <a:r>
              <a:rPr lang="fi-FI" dirty="0" err="1"/>
              <a:t>opsin</a:t>
            </a:r>
            <a:r>
              <a:rPr lang="fi-FI" dirty="0"/>
              <a:t> mukaan</a:t>
            </a:r>
          </a:p>
        </p:txBody>
      </p:sp>
    </p:spTree>
    <p:extLst>
      <p:ext uri="{BB962C8B-B14F-4D97-AF65-F5344CB8AC3E}">
        <p14:creationId xmlns:p14="http://schemas.microsoft.com/office/powerpoint/2010/main" val="247322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Itsearviointi ja vertaispalaute osa formatiivista arviointia. </a:t>
            </a:r>
          </a:p>
          <a:p>
            <a:r>
              <a:rPr lang="fi-FI" dirty="0"/>
              <a:t>Oppilaat harjoittelevat opettajan ohjaamana itsearvioinnin sekä vertaispalautteen antamisen ja vastaanottamisen taitoja. Niitä tulee harjoitella osana kaikkien oppiaineiden opiskelua. </a:t>
            </a:r>
          </a:p>
          <a:p>
            <a:r>
              <a:rPr lang="fi-FI" dirty="0"/>
              <a:t>Itsearviointi ja vertaispalaute eivät vaikuta oppiaineesta saatavaan arvosanaan tai sanalliseen arvioon.</a:t>
            </a:r>
          </a:p>
          <a:p>
            <a:r>
              <a:rPr lang="fi-FI" dirty="0"/>
              <a:t>Video </a:t>
            </a:r>
            <a:r>
              <a:rPr lang="fi-FI" dirty="0" err="1"/>
              <a:t>formatiiviseta</a:t>
            </a:r>
            <a:r>
              <a:rPr lang="fi-FI" dirty="0"/>
              <a:t> arvioinnista: https://www.youtube.com/watch?v=h8O0hQ32IIQ&amp;t=143s </a:t>
            </a:r>
          </a:p>
          <a:p>
            <a:endParaRPr lang="fi-FI" dirty="0"/>
          </a:p>
        </p:txBody>
      </p:sp>
    </p:spTree>
    <p:extLst>
      <p:ext uri="{BB962C8B-B14F-4D97-AF65-F5344CB8AC3E}">
        <p14:creationId xmlns:p14="http://schemas.microsoft.com/office/powerpoint/2010/main" val="288101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Hanna mukaan tässä / Tässä vähän muistutusta siitä, että ohjeistusta luetaan aina jossain kontekstissa. Miten arvioinnista on totuttu puhumaan</a:t>
            </a:r>
          </a:p>
          <a:p>
            <a:endParaRPr lang="fi-FI" dirty="0"/>
          </a:p>
          <a:p>
            <a:r>
              <a:rPr lang="fi-FI" dirty="0"/>
              <a:t>Tiedostettu ja tiedostamaton toimintakulttuuri</a:t>
            </a:r>
          </a:p>
          <a:p>
            <a:endParaRPr lang="fi-FI" dirty="0"/>
          </a:p>
          <a:p>
            <a:pPr marL="0" indent="0">
              <a:buNone/>
            </a:pPr>
            <a:r>
              <a:rPr lang="fi-FI" b="1" dirty="0"/>
              <a:t>Toimintakulttuuriin heijastuu</a:t>
            </a:r>
          </a:p>
          <a:p>
            <a:pPr marL="342900" indent="-342900">
              <a:spcAft>
                <a:spcPts val="600"/>
              </a:spcAft>
            </a:pPr>
            <a:r>
              <a:rPr lang="fi-FI" dirty="0"/>
              <a:t>Tiedostettu ja tiedostamaton</a:t>
            </a:r>
          </a:p>
          <a:p>
            <a:pPr marL="342900" indent="-342900">
              <a:spcAft>
                <a:spcPts val="600"/>
              </a:spcAft>
            </a:pPr>
            <a:r>
              <a:rPr lang="fi-FI" dirty="0"/>
              <a:t>Tahallinen ja tahaton</a:t>
            </a:r>
          </a:p>
          <a:p>
            <a:pPr marL="342900" indent="-342900">
              <a:spcAft>
                <a:spcPts val="600"/>
              </a:spcAft>
            </a:pPr>
            <a:r>
              <a:rPr lang="fi-FI" dirty="0"/>
              <a:t>Näkyvä ja näkymätön</a:t>
            </a:r>
          </a:p>
          <a:p>
            <a:pPr marL="342900" indent="-342900">
              <a:spcAft>
                <a:spcPts val="600"/>
              </a:spcAft>
            </a:pPr>
            <a:r>
              <a:rPr lang="fi-FI" dirty="0"/>
              <a:t>Kirjoitettu ja kirjoittamaton </a:t>
            </a:r>
          </a:p>
          <a:p>
            <a:pPr marL="342900" indent="-342900">
              <a:spcAft>
                <a:spcPts val="1200"/>
              </a:spcAft>
            </a:pPr>
            <a:r>
              <a:rPr lang="fi-FI" dirty="0"/>
              <a:t>Virallinen ja epävirallinen</a:t>
            </a:r>
            <a:br>
              <a:rPr lang="fi-FI" dirty="0"/>
            </a:br>
            <a:endParaRPr lang="fi-FI" dirty="0"/>
          </a:p>
          <a:p>
            <a:pPr marL="0" indent="0">
              <a:buNone/>
            </a:pPr>
            <a:r>
              <a:rPr lang="fi-FI" dirty="0">
                <a:solidFill>
                  <a:schemeClr val="accent1"/>
                </a:solidFill>
              </a:rPr>
              <a:t>Toimintakulttuuri vaikuttaa oppilaan kokemukseen opetuksen laadusta riippumatta siitä, tunnistetaanko sen merkitys ja vaikutukset vai ei.</a:t>
            </a: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4A3D8-BBC7-401E-A6FA-1769658283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32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C79D1-87D2-43BD-88B7-08ED6FAB23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520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dirty="0"/>
              <a:t> Ei painotuksia / kaikki tavoitealueet mukaan / miten puhutaan arvioinnista oppilaille/huoltajille – ei matematiikkaa… ”Mikä prosentti / painoarvo on kokeella?”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4A3D8-BBC7-401E-A6FA-1769658283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574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919393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sp>
        <p:nvSpPr>
          <p:cNvPr id="2" name="Otsikko 1"/>
          <p:cNvSpPr>
            <a:spLocks noGrp="1"/>
          </p:cNvSpPr>
          <p:nvPr>
            <p:ph type="ctrTitle"/>
          </p:nvPr>
        </p:nvSpPr>
        <p:spPr>
          <a:xfrm>
            <a:off x="787940" y="2221590"/>
            <a:ext cx="7149830" cy="2387600"/>
          </a:xfrm>
        </p:spPr>
        <p:txBody>
          <a:bodyPr anchor="ctr" anchorCtr="0">
            <a:noAutofit/>
          </a:bodyPr>
          <a:lstStyle>
            <a:lvl1pPr algn="l">
              <a:lnSpc>
                <a:spcPct val="90000"/>
              </a:lnSpc>
              <a:defRPr sz="5000"/>
            </a:lvl1pPr>
          </a:lstStyle>
          <a:p>
            <a:r>
              <a:rPr lang="fi-FI"/>
              <a:t>Muokkaa ots. perustyyl. napsautt.</a:t>
            </a:r>
            <a:endParaRPr lang="en-GB"/>
          </a:p>
        </p:txBody>
      </p:sp>
      <p:sp>
        <p:nvSpPr>
          <p:cNvPr id="3" name="Alaotsikko 2"/>
          <p:cNvSpPr>
            <a:spLocks noGrp="1"/>
          </p:cNvSpPr>
          <p:nvPr>
            <p:ph type="subTitle" idx="1"/>
          </p:nvPr>
        </p:nvSpPr>
        <p:spPr>
          <a:xfrm>
            <a:off x="787940" y="4688731"/>
            <a:ext cx="7149830" cy="162938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Tree>
    <p:extLst>
      <p:ext uri="{BB962C8B-B14F-4D97-AF65-F5344CB8AC3E}">
        <p14:creationId xmlns:p14="http://schemas.microsoft.com/office/powerpoint/2010/main" val="185144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n paikkamerkki 5"/>
          <p:cNvSpPr>
            <a:spLocks noGrp="1"/>
          </p:cNvSpPr>
          <p:nvPr>
            <p:ph type="media" sz="quarter" idx="14"/>
          </p:nvPr>
        </p:nvSpPr>
        <p:spPr>
          <a:xfrm>
            <a:off x="887209" y="612775"/>
            <a:ext cx="10435785" cy="5224463"/>
          </a:xfrm>
          <a:solidFill>
            <a:schemeClr val="bg1">
              <a:lumMod val="85000"/>
            </a:schemeClr>
          </a:solidFill>
        </p:spPr>
        <p:txBody>
          <a:bodyPr/>
          <a:lstStyle>
            <a:lvl1pPr marL="0" indent="0">
              <a:buFontTx/>
              <a:buNone/>
              <a:defRPr/>
            </a:lvl1pPr>
          </a:lstStyle>
          <a:p>
            <a:r>
              <a:rPr lang="fi-FI"/>
              <a:t>Lisää medialeike napsauttamalla kuvaketta</a:t>
            </a:r>
          </a:p>
        </p:txBody>
      </p:sp>
      <p:sp>
        <p:nvSpPr>
          <p:cNvPr id="2" name="Päivämäärän paikkamerkki 1"/>
          <p:cNvSpPr>
            <a:spLocks noGrp="1"/>
          </p:cNvSpPr>
          <p:nvPr>
            <p:ph type="dt" sz="half" idx="10"/>
          </p:nvPr>
        </p:nvSpPr>
        <p:spPr/>
        <p:txBody>
          <a:bodyPr/>
          <a:lstStyle/>
          <a:p>
            <a:fld id="{6305A5A0-AED9-4528-9E99-CDA4AE3CC13B}" type="datetime1">
              <a:rPr lang="en-GB" smtClean="0"/>
              <a:t>09/11/2022</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29517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2304000"/>
            <a:ext cx="3501498"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83330780-476D-468C-98C2-B9EBA4D38CCE}"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9" name="Kaavion paikkamerkki 8"/>
          <p:cNvSpPr>
            <a:spLocks noGrp="1"/>
          </p:cNvSpPr>
          <p:nvPr>
            <p:ph type="chart" sz="quarter" idx="13"/>
          </p:nvPr>
        </p:nvSpPr>
        <p:spPr>
          <a:xfrm>
            <a:off x="4435813" y="2303463"/>
            <a:ext cx="6937442" cy="3870325"/>
          </a:xfrm>
        </p:spPr>
        <p:txBody>
          <a:bodyPr/>
          <a:lstStyle>
            <a:lvl1pPr marL="0" indent="0">
              <a:buFontTx/>
              <a:buNone/>
              <a:defRPr sz="2000"/>
            </a:lvl1pPr>
          </a:lstStyle>
          <a:p>
            <a:r>
              <a:rPr lang="fi-FI"/>
              <a:t>Lisää kaavio napsauttamalla kuvaketta</a:t>
            </a:r>
          </a:p>
        </p:txBody>
      </p:sp>
    </p:spTree>
    <p:extLst>
      <p:ext uri="{BB962C8B-B14F-4D97-AF65-F5344CB8AC3E}">
        <p14:creationId xmlns:p14="http://schemas.microsoft.com/office/powerpoint/2010/main" val="38362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Päivämäärän paikkamerkki 2"/>
          <p:cNvSpPr>
            <a:spLocks noGrp="1"/>
          </p:cNvSpPr>
          <p:nvPr>
            <p:ph type="dt" sz="half" idx="10"/>
          </p:nvPr>
        </p:nvSpPr>
        <p:spPr/>
        <p:txBody>
          <a:bodyPr/>
          <a:lstStyle/>
          <a:p>
            <a:fld id="{26BC0851-22F5-4DF0-B176-7EA2EDBE10B9}" type="datetime1">
              <a:rPr lang="en-GB" smtClean="0"/>
              <a:t>09/11/2022</a:t>
            </a:fld>
            <a:endParaRPr lang="en-GB"/>
          </a:p>
        </p:txBody>
      </p:sp>
      <p:sp>
        <p:nvSpPr>
          <p:cNvPr id="4" name="Alatunnisteen paikkamerkki 3"/>
          <p:cNvSpPr>
            <a:spLocks noGrp="1"/>
          </p:cNvSpPr>
          <p:nvPr>
            <p:ph type="ftr" sz="quarter" idx="11"/>
          </p:nvPr>
        </p:nvSpPr>
        <p:spPr/>
        <p:txBody>
          <a:bodyPr/>
          <a:lstStyle/>
          <a:p>
            <a:r>
              <a:rPr lang="en-GB"/>
              <a:t>Opetushallitus</a:t>
            </a:r>
          </a:p>
        </p:txBody>
      </p:sp>
      <p:sp>
        <p:nvSpPr>
          <p:cNvPr id="5" name="Dian numeron paikkamerkki 4"/>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99266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2AD6284-688B-46C6-AF28-88AD1979BD6D}" type="datetime1">
              <a:rPr lang="en-GB" smtClean="0"/>
              <a:t>09/11/2022</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1972998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älisivu 1">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016"/>
            <a:ext cx="12188388"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ots. perustyyl. napsautt.</a:t>
            </a:r>
            <a:endParaRPr lang="en-GB"/>
          </a:p>
        </p:txBody>
      </p:sp>
    </p:spTree>
    <p:extLst>
      <p:ext uri="{BB962C8B-B14F-4D97-AF65-F5344CB8AC3E}">
        <p14:creationId xmlns:p14="http://schemas.microsoft.com/office/powerpoint/2010/main" val="15531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sivu 2">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788" y="0"/>
            <a:ext cx="5127249"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ots. perustyyl. napsautt.</a:t>
            </a:r>
            <a:endParaRPr lang="en-GB"/>
          </a:p>
        </p:txBody>
      </p:sp>
    </p:spTree>
    <p:extLst>
      <p:ext uri="{BB962C8B-B14F-4D97-AF65-F5344CB8AC3E}">
        <p14:creationId xmlns:p14="http://schemas.microsoft.com/office/powerpoint/2010/main" val="33930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sivu 3">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188388" cy="6858000"/>
          </a:xfrm>
          <a:prstGeom prst="rect">
            <a:avLst/>
          </a:prstGeom>
        </p:spPr>
      </p:pic>
      <p:sp>
        <p:nvSpPr>
          <p:cNvPr id="2" name="Otsikko 1"/>
          <p:cNvSpPr>
            <a:spLocks noGrp="1"/>
          </p:cNvSpPr>
          <p:nvPr>
            <p:ph type="ctrTitle"/>
          </p:nvPr>
        </p:nvSpPr>
        <p:spPr>
          <a:xfrm>
            <a:off x="787940" y="1060315"/>
            <a:ext cx="6391073" cy="2286000"/>
          </a:xfrm>
        </p:spPr>
        <p:txBody>
          <a:bodyPr anchor="ctr" anchorCtr="0">
            <a:noAutofit/>
          </a:bodyPr>
          <a:lstStyle>
            <a:lvl1pPr algn="l">
              <a:lnSpc>
                <a:spcPct val="90000"/>
              </a:lnSpc>
              <a:defRPr sz="5000"/>
            </a:lvl1pPr>
          </a:lstStyle>
          <a:p>
            <a:r>
              <a:rPr lang="fi-FI"/>
              <a:t>Muokkaa ots. perustyyl. napsautt.</a:t>
            </a:r>
            <a:endParaRPr lang="en-GB"/>
          </a:p>
        </p:txBody>
      </p:sp>
    </p:spTree>
    <p:extLst>
      <p:ext uri="{BB962C8B-B14F-4D97-AF65-F5344CB8AC3E}">
        <p14:creationId xmlns:p14="http://schemas.microsoft.com/office/powerpoint/2010/main" val="182324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Lopetu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
        <p:nvSpPr>
          <p:cNvPr id="2" name="Otsikko 1"/>
          <p:cNvSpPr>
            <a:spLocks noGrp="1"/>
          </p:cNvSpPr>
          <p:nvPr>
            <p:ph type="ctrTitle"/>
          </p:nvPr>
        </p:nvSpPr>
        <p:spPr>
          <a:xfrm>
            <a:off x="787940" y="2853888"/>
            <a:ext cx="8239328" cy="930172"/>
          </a:xfrm>
        </p:spPr>
        <p:txBody>
          <a:bodyPr anchor="b" anchorCtr="0">
            <a:noAutofit/>
          </a:bodyPr>
          <a:lstStyle>
            <a:lvl1pPr algn="l">
              <a:lnSpc>
                <a:spcPct val="90000"/>
              </a:lnSpc>
              <a:defRPr sz="5000"/>
            </a:lvl1pPr>
          </a:lstStyle>
          <a:p>
            <a:r>
              <a:rPr lang="fi-FI"/>
              <a:t>Muokkaa ots. perustyyl. napsautt.</a:t>
            </a:r>
            <a:endParaRPr lang="en-GB"/>
          </a:p>
        </p:txBody>
      </p:sp>
      <p:sp>
        <p:nvSpPr>
          <p:cNvPr id="3" name="Alaotsikko 2"/>
          <p:cNvSpPr>
            <a:spLocks noGrp="1"/>
          </p:cNvSpPr>
          <p:nvPr>
            <p:ph type="subTitle" idx="1"/>
          </p:nvPr>
        </p:nvSpPr>
        <p:spPr>
          <a:xfrm>
            <a:off x="787940" y="4027251"/>
            <a:ext cx="8239328" cy="229086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Tree>
    <p:extLst>
      <p:ext uri="{BB962C8B-B14F-4D97-AF65-F5344CB8AC3E}">
        <p14:creationId xmlns:p14="http://schemas.microsoft.com/office/powerpoint/2010/main" val="397975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1047714" y="785794"/>
            <a:ext cx="10458451" cy="1071570"/>
          </a:xfrm>
        </p:spPr>
        <p:txBody>
          <a:bodyPr/>
          <a:lstStyle/>
          <a:p>
            <a:r>
              <a:rPr lang="fi-FI"/>
              <a:t>Muokkaa perustyyl. napsautt.</a:t>
            </a:r>
            <a:endParaRPr lang="en-US"/>
          </a:p>
        </p:txBody>
      </p:sp>
      <p:sp>
        <p:nvSpPr>
          <p:cNvPr id="3" name="Content Placeholder 2"/>
          <p:cNvSpPr>
            <a:spLocks noGrp="1"/>
          </p:cNvSpPr>
          <p:nvPr>
            <p:ph idx="1"/>
          </p:nvPr>
        </p:nvSpPr>
        <p:spPr>
          <a:xfrm>
            <a:off x="1047715" y="1981200"/>
            <a:ext cx="10477573" cy="4114800"/>
          </a:xfrm>
        </p:spPr>
        <p:txBody>
          <a:bodyPr/>
          <a:lstStyle>
            <a:lvl1pPr>
              <a:buFontTx/>
              <a:buBlip>
                <a:blip r:embed="rId2"/>
              </a:buBlip>
              <a:defRPr/>
            </a:lvl1pPr>
            <a:lvl2pPr marL="1188000">
              <a:buClr>
                <a:schemeClr val="accent6"/>
              </a:buClr>
              <a:buFont typeface="Arial" pitchFamily="34" charset="0"/>
              <a:buChar char="•"/>
              <a:defRPr/>
            </a:lvl2pPr>
            <a:lvl3pPr marL="1728000">
              <a:lnSpc>
                <a:spcPct val="100000"/>
              </a:lnSpc>
              <a:spcBef>
                <a:spcPts val="200"/>
              </a:spcBef>
              <a:buClrTx/>
              <a:buFont typeface="Arial" pitchFamily="34" charset="0"/>
              <a:buChar char="–"/>
              <a:defRPr/>
            </a:lvl3pPr>
            <a:lvl4pPr marL="2160000">
              <a:spcBef>
                <a:spcPts val="100"/>
              </a:spcBef>
              <a:buClrTx/>
              <a:buFont typeface="Arial" pitchFamily="34" charset="0"/>
              <a:buChar char="–"/>
              <a:defRPr/>
            </a:lvl4pPr>
            <a:lvl5pPr marL="2592000">
              <a:spcBef>
                <a:spcPts val="100"/>
              </a:spcBef>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Text Placeholder 10"/>
          <p:cNvSpPr>
            <a:spLocks noGrp="1"/>
          </p:cNvSpPr>
          <p:nvPr>
            <p:ph type="body" sz="quarter" idx="13"/>
          </p:nvPr>
        </p:nvSpPr>
        <p:spPr>
          <a:xfrm>
            <a:off x="5905499" y="214290"/>
            <a:ext cx="6000792" cy="357190"/>
          </a:xfrm>
        </p:spPr>
        <p:txBody>
          <a:bodyPr/>
          <a:lstStyle>
            <a:lvl1pPr algn="r">
              <a:buFontTx/>
              <a:buNone/>
              <a:defRPr sz="1400" baseline="0">
                <a:solidFill>
                  <a:srgbClr val="333333"/>
                </a:solidFill>
              </a:defRPr>
            </a:lvl1pPr>
          </a:lstStyle>
          <a:p>
            <a:pPr lvl="0"/>
            <a:r>
              <a:rPr lang="fi-FI"/>
              <a:t>Muokkaa tekstin perustyylejä napsauttamalla</a:t>
            </a:r>
          </a:p>
        </p:txBody>
      </p:sp>
      <p:sp>
        <p:nvSpPr>
          <p:cNvPr id="5" name="Rectangle 4"/>
          <p:cNvSpPr>
            <a:spLocks noGrp="1" noChangeArrowheads="1"/>
          </p:cNvSpPr>
          <p:nvPr>
            <p:ph type="dt" sz="half" idx="14"/>
          </p:nvPr>
        </p:nvSpPr>
        <p:spPr>
          <a:ln/>
        </p:spPr>
        <p:txBody>
          <a:bodyPr/>
          <a:lstStyle>
            <a:lvl1pPr>
              <a:defRPr/>
            </a:lvl1pPr>
          </a:lstStyle>
          <a:p>
            <a:fld id="{2394DF42-8347-4A2A-84C5-12629817085C}" type="datetime1">
              <a:rPr lang="fi-FI" smtClean="0"/>
              <a:t>9.11.2022</a:t>
            </a:fld>
            <a:endParaRPr lang="fi-FI"/>
          </a:p>
        </p:txBody>
      </p:sp>
      <p:sp>
        <p:nvSpPr>
          <p:cNvPr id="6" name="Rectangle 5"/>
          <p:cNvSpPr>
            <a:spLocks noGrp="1" noChangeArrowheads="1"/>
          </p:cNvSpPr>
          <p:nvPr>
            <p:ph type="ftr" sz="quarter" idx="15"/>
          </p:nvPr>
        </p:nvSpPr>
        <p:spPr>
          <a:ln/>
        </p:spPr>
        <p:txBody>
          <a:bodyPr/>
          <a:lstStyle>
            <a:lvl1pPr>
              <a:defRPr/>
            </a:lvl1pPr>
          </a:lstStyle>
          <a:p>
            <a:endParaRPr lang="fi-FI"/>
          </a:p>
        </p:txBody>
      </p:sp>
      <p:sp>
        <p:nvSpPr>
          <p:cNvPr id="8" name="Rectangle 6"/>
          <p:cNvSpPr>
            <a:spLocks noGrp="1" noChangeArrowheads="1"/>
          </p:cNvSpPr>
          <p:nvPr>
            <p:ph type="sldNum" sz="quarter" idx="16"/>
          </p:nvPr>
        </p:nvSpPr>
        <p:spPr>
          <a:ln/>
        </p:spPr>
        <p:txBody>
          <a:bodyPr/>
          <a:lstStyle>
            <a:lvl1pPr>
              <a:defRPr/>
            </a:lvl1pPr>
          </a:lstStyle>
          <a:p>
            <a:fld id="{4C43118D-85AB-45D2-8479-E3E9A7E28A29}" type="slidenum">
              <a:rPr lang="fi-FI" smtClean="0"/>
              <a:t>‹#›</a:t>
            </a:fld>
            <a:endParaRPr lang="fi-FI"/>
          </a:p>
        </p:txBody>
      </p:sp>
    </p:spTree>
    <p:extLst>
      <p:ext uri="{BB962C8B-B14F-4D97-AF65-F5344CB8AC3E}">
        <p14:creationId xmlns:p14="http://schemas.microsoft.com/office/powerpoint/2010/main" val="3500231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sp>
        <p:nvSpPr>
          <p:cNvPr id="2" name="Otsikko 1"/>
          <p:cNvSpPr>
            <a:spLocks noGrp="1"/>
          </p:cNvSpPr>
          <p:nvPr>
            <p:ph type="ctrTitle"/>
          </p:nvPr>
        </p:nvSpPr>
        <p:spPr>
          <a:xfrm>
            <a:off x="787940" y="2221590"/>
            <a:ext cx="7149830" cy="2387600"/>
          </a:xfrm>
        </p:spPr>
        <p:txBody>
          <a:bodyPr anchor="ctr" anchorCtr="0">
            <a:noAutofit/>
          </a:bodyPr>
          <a:lstStyle>
            <a:lvl1pPr algn="l">
              <a:lnSpc>
                <a:spcPct val="90000"/>
              </a:lnSpc>
              <a:defRPr sz="5000"/>
            </a:lvl1pPr>
          </a:lstStyle>
          <a:p>
            <a:r>
              <a:rPr lang="fi-FI"/>
              <a:t>Muokkaa perustyyl. napsautt.</a:t>
            </a:r>
            <a:endParaRPr lang="en-GB"/>
          </a:p>
        </p:txBody>
      </p:sp>
      <p:sp>
        <p:nvSpPr>
          <p:cNvPr id="3" name="Alaotsikko 2"/>
          <p:cNvSpPr>
            <a:spLocks noGrp="1"/>
          </p:cNvSpPr>
          <p:nvPr>
            <p:ph type="subTitle" idx="1"/>
          </p:nvPr>
        </p:nvSpPr>
        <p:spPr>
          <a:xfrm>
            <a:off x="787940" y="4688731"/>
            <a:ext cx="7149830" cy="162938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Tree>
    <p:extLst>
      <p:ext uri="{BB962C8B-B14F-4D97-AF65-F5344CB8AC3E}">
        <p14:creationId xmlns:p14="http://schemas.microsoft.com/office/powerpoint/2010/main" val="266249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787CB327-4C3D-480D-BE81-072FA699EF4B}" type="datetime1">
              <a:rPr lang="en-GB" smtClean="0"/>
              <a:t>09/11/2022</a:t>
            </a:fld>
            <a:endParaRPr lang="en-GB"/>
          </a:p>
        </p:txBody>
      </p:sp>
      <p:sp>
        <p:nvSpPr>
          <p:cNvPr id="5" name="Alatunnisteen paikkamerkki 4"/>
          <p:cNvSpPr>
            <a:spLocks noGrp="1"/>
          </p:cNvSpPr>
          <p:nvPr>
            <p:ph type="ftr" sz="quarter" idx="11"/>
          </p:nvPr>
        </p:nvSpPr>
        <p:spPr/>
        <p:txBody>
          <a:bodyPr/>
          <a:lstStyle/>
          <a:p>
            <a:r>
              <a:rPr lang="en-GB"/>
              <a:t>Opetushallitus</a:t>
            </a:r>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779071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t>09/11/2022</a:t>
            </a:fld>
            <a:endParaRPr lang="en-GB"/>
          </a:p>
        </p:txBody>
      </p:sp>
      <p:sp>
        <p:nvSpPr>
          <p:cNvPr id="5" name="Alatunnisteen paikkamerkki 4"/>
          <p:cNvSpPr>
            <a:spLocks noGrp="1"/>
          </p:cNvSpPr>
          <p:nvPr>
            <p:ph type="ftr" sz="quarter" idx="11"/>
          </p:nvPr>
        </p:nvSpPr>
        <p:spPr/>
        <p:txBody>
          <a:bodyPr/>
          <a:lstStyle/>
          <a:p>
            <a:r>
              <a:rPr lang="en-GB" err="1"/>
              <a:t>Opetushallitus</a:t>
            </a:r>
            <a:endParaRPr lang="en-GB"/>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1159041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kaar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t>09/11/2022</a:t>
            </a:fld>
            <a:endParaRPr lang="en-GB"/>
          </a:p>
        </p:txBody>
      </p:sp>
      <p:sp>
        <p:nvSpPr>
          <p:cNvPr id="5" name="Alatunnisteen paikkamerkki 4"/>
          <p:cNvSpPr>
            <a:spLocks noGrp="1"/>
          </p:cNvSpPr>
          <p:nvPr>
            <p:ph type="ftr" sz="quarter" idx="11"/>
          </p:nvPr>
        </p:nvSpPr>
        <p:spPr/>
        <p:txBody>
          <a:bodyPr/>
          <a:lstStyle/>
          <a:p>
            <a:r>
              <a:rPr lang="en-GB" err="1"/>
              <a:t>Opetushallitus</a:t>
            </a:r>
            <a:endParaRPr lang="en-GB"/>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377375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Numeroitu sisältö kaari">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lvl1pPr marL="355600" indent="-355600">
              <a:buFont typeface="+mj-lt"/>
              <a:buAutoNum type="arabicPeriod"/>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3B4D1DD6-A57F-432F-B3DA-3FB44A7235C5}" type="datetime1">
              <a:rPr lang="en-GB" smtClean="0"/>
              <a:t>09/11/2022</a:t>
            </a:fld>
            <a:endParaRPr lang="en-GB"/>
          </a:p>
        </p:txBody>
      </p:sp>
      <p:sp>
        <p:nvSpPr>
          <p:cNvPr id="5" name="Alatunnisteen paikkamerkki 4"/>
          <p:cNvSpPr>
            <a:spLocks noGrp="1"/>
          </p:cNvSpPr>
          <p:nvPr>
            <p:ph type="ftr" sz="quarter" idx="11"/>
          </p:nvPr>
        </p:nvSpPr>
        <p:spPr/>
        <p:txBody>
          <a:bodyPr/>
          <a:lstStyle/>
          <a:p>
            <a:r>
              <a:rPr lang="en-GB"/>
              <a:t>Opetushallitus</a:t>
            </a:r>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711265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Kaksi sisältöä kaari">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6172200" y="2304000"/>
            <a:ext cx="5530174"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C47398F3-4007-4DAB-AE93-8719731555AB}"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4066015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ni kuva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52F58CC6-DA49-4941-84B4-31EA1C59D22D}"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000625"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1491233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ni kuva 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D36B375B-2A7A-47FC-AFAA-0D464918E174}"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888037"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763688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238B7CE-E7D2-4D7E-BC43-EB944411322E}" type="datetime1">
              <a:rPr lang="en-GB" smtClean="0"/>
              <a:t>09/11/2022</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
        <p:nvSpPr>
          <p:cNvPr id="7" name="Kuvan paikkamerkki 6"/>
          <p:cNvSpPr>
            <a:spLocks noGrp="1"/>
          </p:cNvSpPr>
          <p:nvPr>
            <p:ph type="pic" sz="quarter" idx="13"/>
          </p:nvPr>
        </p:nvSpPr>
        <p:spPr>
          <a:xfrm>
            <a:off x="887209" y="612775"/>
            <a:ext cx="10435785" cy="5224463"/>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2954918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n paikkamerkki 5"/>
          <p:cNvSpPr>
            <a:spLocks noGrp="1"/>
          </p:cNvSpPr>
          <p:nvPr>
            <p:ph type="media" sz="quarter" idx="14"/>
          </p:nvPr>
        </p:nvSpPr>
        <p:spPr>
          <a:xfrm>
            <a:off x="887209" y="612775"/>
            <a:ext cx="10435785" cy="5224463"/>
          </a:xfrm>
          <a:solidFill>
            <a:schemeClr val="bg1">
              <a:lumMod val="85000"/>
            </a:schemeClr>
          </a:solidFill>
        </p:spPr>
        <p:txBody>
          <a:bodyPr/>
          <a:lstStyle>
            <a:lvl1pPr marL="0" indent="0">
              <a:buFontTx/>
              <a:buNone/>
              <a:defRPr/>
            </a:lvl1pPr>
          </a:lstStyle>
          <a:p>
            <a:r>
              <a:rPr lang="fi-FI"/>
              <a:t>Lisää medialeike napsauttamalla kuvaketta</a:t>
            </a:r>
          </a:p>
        </p:txBody>
      </p:sp>
      <p:sp>
        <p:nvSpPr>
          <p:cNvPr id="2" name="Päivämäärän paikkamerkki 1"/>
          <p:cNvSpPr>
            <a:spLocks noGrp="1"/>
          </p:cNvSpPr>
          <p:nvPr>
            <p:ph type="dt" sz="half" idx="10"/>
          </p:nvPr>
        </p:nvSpPr>
        <p:spPr/>
        <p:txBody>
          <a:bodyPr/>
          <a:lstStyle/>
          <a:p>
            <a:fld id="{5238B7CE-E7D2-4D7E-BC43-EB944411322E}" type="datetime1">
              <a:rPr lang="en-GB" smtClean="0"/>
              <a:t>09/11/2022</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3337526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3501498"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1E1B201E-BC91-47F6-BBE7-A638C5C85BC2}"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9" name="Kaavion paikkamerkki 8"/>
          <p:cNvSpPr>
            <a:spLocks noGrp="1"/>
          </p:cNvSpPr>
          <p:nvPr>
            <p:ph type="chart" sz="quarter" idx="13"/>
          </p:nvPr>
        </p:nvSpPr>
        <p:spPr>
          <a:xfrm>
            <a:off x="4435813" y="2303463"/>
            <a:ext cx="6937442" cy="3870325"/>
          </a:xfrm>
        </p:spPr>
        <p:txBody>
          <a:bodyPr/>
          <a:lstStyle>
            <a:lvl1pPr marL="0" indent="0">
              <a:buFontTx/>
              <a:buNone/>
              <a:defRPr sz="2000"/>
            </a:lvl1pPr>
          </a:lstStyle>
          <a:p>
            <a:r>
              <a:rPr lang="fi-FI"/>
              <a:t>Lisää kaavio napsauttamalla kuvaketta</a:t>
            </a:r>
          </a:p>
        </p:txBody>
      </p:sp>
    </p:spTree>
    <p:extLst>
      <p:ext uri="{BB962C8B-B14F-4D97-AF65-F5344CB8AC3E}">
        <p14:creationId xmlns:p14="http://schemas.microsoft.com/office/powerpoint/2010/main" val="2409283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Päivämäärän paikkamerkki 2"/>
          <p:cNvSpPr>
            <a:spLocks noGrp="1"/>
          </p:cNvSpPr>
          <p:nvPr>
            <p:ph type="dt" sz="half" idx="10"/>
          </p:nvPr>
        </p:nvSpPr>
        <p:spPr/>
        <p:txBody>
          <a:bodyPr/>
          <a:lstStyle/>
          <a:p>
            <a:fld id="{B7FF5407-8F7B-4224-8961-BF3EBA368BAE}" type="datetime1">
              <a:rPr lang="en-GB" smtClean="0"/>
              <a:t>09/11/2022</a:t>
            </a:fld>
            <a:endParaRPr lang="en-GB"/>
          </a:p>
        </p:txBody>
      </p:sp>
      <p:sp>
        <p:nvSpPr>
          <p:cNvPr id="4" name="Alatunnisteen paikkamerkki 3"/>
          <p:cNvSpPr>
            <a:spLocks noGrp="1"/>
          </p:cNvSpPr>
          <p:nvPr>
            <p:ph type="ftr" sz="quarter" idx="11"/>
          </p:nvPr>
        </p:nvSpPr>
        <p:spPr/>
        <p:txBody>
          <a:bodyPr/>
          <a:lstStyle/>
          <a:p>
            <a:r>
              <a:rPr lang="en-GB"/>
              <a:t>Opetushallitus</a:t>
            </a:r>
          </a:p>
        </p:txBody>
      </p:sp>
      <p:sp>
        <p:nvSpPr>
          <p:cNvPr id="5" name="Dian numeron paikkamerkki 4"/>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31437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kaar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97FDBF2A-0433-4942-8368-192C4092C9D7}" type="datetime1">
              <a:rPr lang="en-GB" smtClean="0"/>
              <a:t>09/11/2022</a:t>
            </a:fld>
            <a:endParaRPr lang="en-GB"/>
          </a:p>
        </p:txBody>
      </p:sp>
      <p:sp>
        <p:nvSpPr>
          <p:cNvPr id="5" name="Alatunnisteen paikkamerkki 4"/>
          <p:cNvSpPr>
            <a:spLocks noGrp="1"/>
          </p:cNvSpPr>
          <p:nvPr>
            <p:ph type="ftr" sz="quarter" idx="11"/>
          </p:nvPr>
        </p:nvSpPr>
        <p:spPr/>
        <p:txBody>
          <a:bodyPr/>
          <a:lstStyle/>
          <a:p>
            <a:r>
              <a:rPr lang="en-GB"/>
              <a:t>Opetushallitus</a:t>
            </a:r>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262275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709FD6E-9D7D-45BF-8A1B-8D32E89EAEED}" type="datetime1">
              <a:rPr lang="en-GB" smtClean="0"/>
              <a:t>09/11/2022</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3074829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Välisivu 1">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016"/>
            <a:ext cx="12188388"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perustyyl. napsautt.</a:t>
            </a:r>
            <a:endParaRPr lang="en-GB"/>
          </a:p>
        </p:txBody>
      </p:sp>
    </p:spTree>
    <p:extLst>
      <p:ext uri="{BB962C8B-B14F-4D97-AF65-F5344CB8AC3E}">
        <p14:creationId xmlns:p14="http://schemas.microsoft.com/office/powerpoint/2010/main" val="3529486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älisivu 2">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788" y="0"/>
            <a:ext cx="5127249"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perustyyl. napsautt.</a:t>
            </a:r>
            <a:endParaRPr lang="en-GB"/>
          </a:p>
        </p:txBody>
      </p:sp>
    </p:spTree>
    <p:extLst>
      <p:ext uri="{BB962C8B-B14F-4D97-AF65-F5344CB8AC3E}">
        <p14:creationId xmlns:p14="http://schemas.microsoft.com/office/powerpoint/2010/main" val="180407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Välisivu 3">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188388" cy="6858000"/>
          </a:xfrm>
          <a:prstGeom prst="rect">
            <a:avLst/>
          </a:prstGeom>
        </p:spPr>
      </p:pic>
      <p:sp>
        <p:nvSpPr>
          <p:cNvPr id="2" name="Otsikko 1"/>
          <p:cNvSpPr>
            <a:spLocks noGrp="1"/>
          </p:cNvSpPr>
          <p:nvPr>
            <p:ph type="ctrTitle"/>
          </p:nvPr>
        </p:nvSpPr>
        <p:spPr>
          <a:xfrm>
            <a:off x="787940" y="1060315"/>
            <a:ext cx="6391073" cy="2286000"/>
          </a:xfrm>
        </p:spPr>
        <p:txBody>
          <a:bodyPr anchor="ctr" anchorCtr="0">
            <a:noAutofit/>
          </a:bodyPr>
          <a:lstStyle>
            <a:lvl1pPr algn="l">
              <a:lnSpc>
                <a:spcPct val="90000"/>
              </a:lnSpc>
              <a:defRPr sz="5000"/>
            </a:lvl1pPr>
          </a:lstStyle>
          <a:p>
            <a:r>
              <a:rPr lang="fi-FI"/>
              <a:t>Muokkaa perustyyl. napsautt.</a:t>
            </a:r>
            <a:endParaRPr lang="en-GB"/>
          </a:p>
        </p:txBody>
      </p:sp>
    </p:spTree>
    <p:extLst>
      <p:ext uri="{BB962C8B-B14F-4D97-AF65-F5344CB8AC3E}">
        <p14:creationId xmlns:p14="http://schemas.microsoft.com/office/powerpoint/2010/main" val="3535961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Lopetu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
        <p:nvSpPr>
          <p:cNvPr id="2" name="Otsikko 1"/>
          <p:cNvSpPr>
            <a:spLocks noGrp="1"/>
          </p:cNvSpPr>
          <p:nvPr>
            <p:ph type="ctrTitle"/>
          </p:nvPr>
        </p:nvSpPr>
        <p:spPr>
          <a:xfrm>
            <a:off x="787940" y="2853888"/>
            <a:ext cx="8239328" cy="930172"/>
          </a:xfrm>
        </p:spPr>
        <p:txBody>
          <a:bodyPr anchor="b" anchorCtr="0">
            <a:noAutofit/>
          </a:bodyPr>
          <a:lstStyle>
            <a:lvl1pPr algn="l">
              <a:lnSpc>
                <a:spcPct val="90000"/>
              </a:lnSpc>
              <a:defRPr sz="5000"/>
            </a:lvl1pPr>
          </a:lstStyle>
          <a:p>
            <a:r>
              <a:rPr lang="fi-FI"/>
              <a:t>Muokkaa perustyyl. napsautt.</a:t>
            </a:r>
            <a:endParaRPr lang="en-GB"/>
          </a:p>
        </p:txBody>
      </p:sp>
      <p:sp>
        <p:nvSpPr>
          <p:cNvPr id="3" name="Alaotsikko 2"/>
          <p:cNvSpPr>
            <a:spLocks noGrp="1"/>
          </p:cNvSpPr>
          <p:nvPr>
            <p:ph type="subTitle" idx="1"/>
          </p:nvPr>
        </p:nvSpPr>
        <p:spPr>
          <a:xfrm>
            <a:off x="787940" y="4027251"/>
            <a:ext cx="8239328" cy="229086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Tree>
    <p:extLst>
      <p:ext uri="{BB962C8B-B14F-4D97-AF65-F5344CB8AC3E}">
        <p14:creationId xmlns:p14="http://schemas.microsoft.com/office/powerpoint/2010/main" val="204482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sp>
        <p:nvSpPr>
          <p:cNvPr id="2" name="Otsikko 1"/>
          <p:cNvSpPr>
            <a:spLocks noGrp="1"/>
          </p:cNvSpPr>
          <p:nvPr>
            <p:ph type="ctrTitle"/>
          </p:nvPr>
        </p:nvSpPr>
        <p:spPr>
          <a:xfrm>
            <a:off x="787940" y="2221590"/>
            <a:ext cx="7149830" cy="2387600"/>
          </a:xfrm>
        </p:spPr>
        <p:txBody>
          <a:bodyPr anchor="ctr" anchorCtr="0">
            <a:noAutofit/>
          </a:bodyPr>
          <a:lstStyle>
            <a:lvl1pPr algn="l">
              <a:lnSpc>
                <a:spcPct val="90000"/>
              </a:lnSpc>
              <a:defRPr sz="5000"/>
            </a:lvl1pPr>
          </a:lstStyle>
          <a:p>
            <a:r>
              <a:rPr lang="fi-FI"/>
              <a:t>Muokkaa perustyyl. napsautt.</a:t>
            </a:r>
            <a:endParaRPr lang="en-GB" dirty="0"/>
          </a:p>
        </p:txBody>
      </p:sp>
      <p:sp>
        <p:nvSpPr>
          <p:cNvPr id="3" name="Alaotsikko 2"/>
          <p:cNvSpPr>
            <a:spLocks noGrp="1"/>
          </p:cNvSpPr>
          <p:nvPr>
            <p:ph type="subTitle" idx="1"/>
          </p:nvPr>
        </p:nvSpPr>
        <p:spPr>
          <a:xfrm>
            <a:off x="787940" y="4688731"/>
            <a:ext cx="7149830" cy="162938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Tree>
    <p:extLst>
      <p:ext uri="{BB962C8B-B14F-4D97-AF65-F5344CB8AC3E}">
        <p14:creationId xmlns:p14="http://schemas.microsoft.com/office/powerpoint/2010/main" val="3081186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solidFill>
                  <a:srgbClr val="0041DC"/>
                </a:solidFill>
              </a:rPr>
              <a:pPr/>
              <a:t>09/11/2022</a:t>
            </a:fld>
            <a:endParaRPr lang="en-GB">
              <a:solidFill>
                <a:srgbClr val="0041DC"/>
              </a:solidFill>
            </a:endParaRPr>
          </a:p>
        </p:txBody>
      </p:sp>
      <p:sp>
        <p:nvSpPr>
          <p:cNvPr id="5" name="Alatunnisteen paikkamerkki 4"/>
          <p:cNvSpPr>
            <a:spLocks noGrp="1"/>
          </p:cNvSpPr>
          <p:nvPr>
            <p:ph type="ftr" sz="quarter" idx="11"/>
          </p:nvPr>
        </p:nvSpPr>
        <p:spPr/>
        <p:txBody>
          <a:bodyPr/>
          <a:lstStyle/>
          <a:p>
            <a:r>
              <a:rPr lang="en-GB" dirty="0" err="1">
                <a:solidFill>
                  <a:srgbClr val="0041DC"/>
                </a:solidFill>
              </a:rPr>
              <a:t>Opetushallitus</a:t>
            </a:r>
            <a:endParaRPr lang="en-GB" dirty="0">
              <a:solidFill>
                <a:srgbClr val="0041DC"/>
              </a:solidFill>
            </a:endParaRPr>
          </a:p>
        </p:txBody>
      </p:sp>
      <p:sp>
        <p:nvSpPr>
          <p:cNvPr id="6" name="Dian numeron paikkamerkki 5"/>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Tree>
    <p:extLst>
      <p:ext uri="{BB962C8B-B14F-4D97-AF65-F5344CB8AC3E}">
        <p14:creationId xmlns:p14="http://schemas.microsoft.com/office/powerpoint/2010/main" val="3160762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kaar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solidFill>
                  <a:srgbClr val="0041DC"/>
                </a:solidFill>
              </a:rPr>
              <a:pPr/>
              <a:t>09/11/2022</a:t>
            </a:fld>
            <a:endParaRPr lang="en-GB">
              <a:solidFill>
                <a:srgbClr val="0041DC"/>
              </a:solidFill>
            </a:endParaRPr>
          </a:p>
        </p:txBody>
      </p:sp>
      <p:sp>
        <p:nvSpPr>
          <p:cNvPr id="5" name="Alatunnisteen paikkamerkki 4"/>
          <p:cNvSpPr>
            <a:spLocks noGrp="1"/>
          </p:cNvSpPr>
          <p:nvPr>
            <p:ph type="ftr" sz="quarter" idx="11"/>
          </p:nvPr>
        </p:nvSpPr>
        <p:spPr/>
        <p:txBody>
          <a:bodyPr/>
          <a:lstStyle/>
          <a:p>
            <a:r>
              <a:rPr lang="en-GB" dirty="0" err="1">
                <a:solidFill>
                  <a:srgbClr val="0041DC"/>
                </a:solidFill>
              </a:rPr>
              <a:t>Opetushallitus</a:t>
            </a:r>
            <a:endParaRPr lang="en-GB" dirty="0">
              <a:solidFill>
                <a:srgbClr val="0041DC"/>
              </a:solidFill>
            </a:endParaRPr>
          </a:p>
        </p:txBody>
      </p:sp>
      <p:sp>
        <p:nvSpPr>
          <p:cNvPr id="6" name="Dian numeron paikkamerkki 5"/>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Tree>
    <p:extLst>
      <p:ext uri="{BB962C8B-B14F-4D97-AF65-F5344CB8AC3E}">
        <p14:creationId xmlns:p14="http://schemas.microsoft.com/office/powerpoint/2010/main" val="452087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Numeroitu sisältö kaari">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lvl1pPr marL="355600" indent="-355600">
              <a:buFont typeface="+mj-lt"/>
              <a:buAutoNum type="arabicPeriod"/>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Päivämäärän paikkamerkki 3"/>
          <p:cNvSpPr>
            <a:spLocks noGrp="1"/>
          </p:cNvSpPr>
          <p:nvPr>
            <p:ph type="dt" sz="half" idx="10"/>
          </p:nvPr>
        </p:nvSpPr>
        <p:spPr/>
        <p:txBody>
          <a:bodyPr/>
          <a:lstStyle/>
          <a:p>
            <a:fld id="{3B4D1DD6-A57F-432F-B3DA-3FB44A7235C5}" type="datetime1">
              <a:rPr lang="en-GB" smtClean="0">
                <a:solidFill>
                  <a:srgbClr val="0041DC"/>
                </a:solidFill>
              </a:rPr>
              <a:pPr/>
              <a:t>09/11/2022</a:t>
            </a:fld>
            <a:endParaRPr lang="en-GB">
              <a:solidFill>
                <a:srgbClr val="0041DC"/>
              </a:solidFill>
            </a:endParaRPr>
          </a:p>
        </p:txBody>
      </p:sp>
      <p:sp>
        <p:nvSpPr>
          <p:cNvPr id="5" name="Alatunnisteen paikkamerkki 4"/>
          <p:cNvSpPr>
            <a:spLocks noGrp="1"/>
          </p:cNvSpPr>
          <p:nvPr>
            <p:ph type="ftr" sz="quarter" idx="11"/>
          </p:nvPr>
        </p:nvSpPr>
        <p:spPr/>
        <p:txBody>
          <a:bodyPr/>
          <a:lstStyle/>
          <a:p>
            <a:r>
              <a:rPr lang="en-GB">
                <a:solidFill>
                  <a:srgbClr val="0041DC"/>
                </a:solidFill>
              </a:rPr>
              <a:t>Opetushallitus</a:t>
            </a:r>
          </a:p>
        </p:txBody>
      </p:sp>
      <p:sp>
        <p:nvSpPr>
          <p:cNvPr id="6" name="Dian numeron paikkamerkki 5"/>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Tree>
    <p:extLst>
      <p:ext uri="{BB962C8B-B14F-4D97-AF65-F5344CB8AC3E}">
        <p14:creationId xmlns:p14="http://schemas.microsoft.com/office/powerpoint/2010/main" val="2082113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Kaksi sisältöä kaari">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Sisällön paikkamerkki 3"/>
          <p:cNvSpPr>
            <a:spLocks noGrp="1"/>
          </p:cNvSpPr>
          <p:nvPr>
            <p:ph sz="half" idx="2"/>
          </p:nvPr>
        </p:nvSpPr>
        <p:spPr>
          <a:xfrm>
            <a:off x="6172200" y="2304000"/>
            <a:ext cx="5530174"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C47398F3-4007-4DAB-AE93-8719731555AB}" type="datetime1">
              <a:rPr lang="en-GB" smtClean="0">
                <a:solidFill>
                  <a:srgbClr val="0041DC"/>
                </a:solidFill>
              </a:rPr>
              <a:pPr/>
              <a:t>09/11/2022</a:t>
            </a:fld>
            <a:endParaRPr lang="en-GB">
              <a:solidFill>
                <a:srgbClr val="0041DC"/>
              </a:solidFill>
            </a:endParaRPr>
          </a:p>
        </p:txBody>
      </p:sp>
      <p:sp>
        <p:nvSpPr>
          <p:cNvPr id="6" name="Alatunnisteen paikkamerkki 5"/>
          <p:cNvSpPr>
            <a:spLocks noGrp="1"/>
          </p:cNvSpPr>
          <p:nvPr>
            <p:ph type="ftr" sz="quarter" idx="11"/>
          </p:nvPr>
        </p:nvSpPr>
        <p:spPr/>
        <p:txBody>
          <a:bodyPr/>
          <a:lstStyle/>
          <a:p>
            <a:r>
              <a:rPr lang="en-GB">
                <a:solidFill>
                  <a:srgbClr val="0041DC"/>
                </a:solidFill>
              </a:rPr>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Tree>
    <p:extLst>
      <p:ext uri="{BB962C8B-B14F-4D97-AF65-F5344CB8AC3E}">
        <p14:creationId xmlns:p14="http://schemas.microsoft.com/office/powerpoint/2010/main" val="418705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umeroitu sisältö kaari">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idx="1"/>
          </p:nvPr>
        </p:nvSpPr>
        <p:spPr/>
        <p:txBody>
          <a:bodyPr/>
          <a:lstStyle>
            <a:lvl1pPr marL="355600" indent="-355600">
              <a:buFont typeface="+mj-lt"/>
              <a:buAutoNum type="arabicPeriod"/>
              <a:defRPr/>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403A9505-A14E-4F33-B524-B4F3A82BF7D3}" type="datetime1">
              <a:rPr lang="en-GB" smtClean="0"/>
              <a:t>09/11/2022</a:t>
            </a:fld>
            <a:endParaRPr lang="en-GB"/>
          </a:p>
        </p:txBody>
      </p:sp>
      <p:sp>
        <p:nvSpPr>
          <p:cNvPr id="5" name="Alatunnisteen paikkamerkki 4"/>
          <p:cNvSpPr>
            <a:spLocks noGrp="1"/>
          </p:cNvSpPr>
          <p:nvPr>
            <p:ph type="ftr" sz="quarter" idx="11"/>
          </p:nvPr>
        </p:nvSpPr>
        <p:spPr/>
        <p:txBody>
          <a:bodyPr/>
          <a:lstStyle/>
          <a:p>
            <a:r>
              <a:rPr lang="en-GB"/>
              <a:t>Opetushallitus</a:t>
            </a:r>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295108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eni kuva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52F58CC6-DA49-4941-84B4-31EA1C59D22D}" type="datetime1">
              <a:rPr lang="en-GB" smtClean="0">
                <a:solidFill>
                  <a:srgbClr val="0041DC"/>
                </a:solidFill>
              </a:rPr>
              <a:pPr/>
              <a:t>09/11/2022</a:t>
            </a:fld>
            <a:endParaRPr lang="en-GB">
              <a:solidFill>
                <a:srgbClr val="0041DC"/>
              </a:solidFill>
            </a:endParaRPr>
          </a:p>
        </p:txBody>
      </p:sp>
      <p:sp>
        <p:nvSpPr>
          <p:cNvPr id="6" name="Alatunnisteen paikkamerkki 5"/>
          <p:cNvSpPr>
            <a:spLocks noGrp="1"/>
          </p:cNvSpPr>
          <p:nvPr>
            <p:ph type="ftr" sz="quarter" idx="11"/>
          </p:nvPr>
        </p:nvSpPr>
        <p:spPr/>
        <p:txBody>
          <a:bodyPr/>
          <a:lstStyle/>
          <a:p>
            <a:r>
              <a:rPr lang="en-GB">
                <a:solidFill>
                  <a:srgbClr val="0041DC"/>
                </a:solidFill>
              </a:rPr>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
        <p:nvSpPr>
          <p:cNvPr id="10" name="Kuvan paikkamerkki 9"/>
          <p:cNvSpPr>
            <a:spLocks noGrp="1"/>
          </p:cNvSpPr>
          <p:nvPr>
            <p:ph type="pic" sz="quarter" idx="13"/>
          </p:nvPr>
        </p:nvSpPr>
        <p:spPr>
          <a:xfrm>
            <a:off x="6303963" y="2403475"/>
            <a:ext cx="5000625"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855715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eni kuva 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D36B375B-2A7A-47FC-AFAA-0D464918E174}" type="datetime1">
              <a:rPr lang="en-GB" smtClean="0">
                <a:solidFill>
                  <a:srgbClr val="0041DC"/>
                </a:solidFill>
              </a:rPr>
              <a:pPr/>
              <a:t>09/11/2022</a:t>
            </a:fld>
            <a:endParaRPr lang="en-GB">
              <a:solidFill>
                <a:srgbClr val="0041DC"/>
              </a:solidFill>
            </a:endParaRPr>
          </a:p>
        </p:txBody>
      </p:sp>
      <p:sp>
        <p:nvSpPr>
          <p:cNvPr id="6" name="Alatunnisteen paikkamerkki 5"/>
          <p:cNvSpPr>
            <a:spLocks noGrp="1"/>
          </p:cNvSpPr>
          <p:nvPr>
            <p:ph type="ftr" sz="quarter" idx="11"/>
          </p:nvPr>
        </p:nvSpPr>
        <p:spPr/>
        <p:txBody>
          <a:bodyPr/>
          <a:lstStyle/>
          <a:p>
            <a:r>
              <a:rPr lang="en-GB">
                <a:solidFill>
                  <a:srgbClr val="0041DC"/>
                </a:solidFill>
              </a:rPr>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
        <p:nvSpPr>
          <p:cNvPr id="10" name="Kuvan paikkamerkki 9"/>
          <p:cNvSpPr>
            <a:spLocks noGrp="1"/>
          </p:cNvSpPr>
          <p:nvPr>
            <p:ph type="pic" sz="quarter" idx="13"/>
          </p:nvPr>
        </p:nvSpPr>
        <p:spPr>
          <a:xfrm>
            <a:off x="6303963" y="2403475"/>
            <a:ext cx="5888037"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4249343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eni kuva 3">
    <p:spTree>
      <p:nvGrpSpPr>
        <p:cNvPr id="1" name=""/>
        <p:cNvGrpSpPr/>
        <p:nvPr/>
      </p:nvGrpSpPr>
      <p:grpSpPr>
        <a:xfrm>
          <a:off x="0" y="0"/>
          <a:ext cx="0" cy="0"/>
          <a:chOff x="0" y="0"/>
          <a:chExt cx="0" cy="0"/>
        </a:xfrm>
      </p:grpSpPr>
      <p:sp>
        <p:nvSpPr>
          <p:cNvPr id="2" name="Otsikko 1"/>
          <p:cNvSpPr>
            <a:spLocks noGrp="1"/>
          </p:cNvSpPr>
          <p:nvPr>
            <p:ph type="title"/>
          </p:nvPr>
        </p:nvSpPr>
        <p:spPr>
          <a:xfrm>
            <a:off x="789560" y="822328"/>
            <a:ext cx="5319410" cy="1325563"/>
          </a:xfrm>
        </p:spPr>
        <p:txBody>
          <a:bodyPr/>
          <a:lstStyle/>
          <a:p>
            <a:r>
              <a:rPr lang="fi-FI"/>
              <a:t>Muokkaa perustyyl. napsautt.</a:t>
            </a:r>
            <a:endParaRPr lang="en-GB" dirty="0"/>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D36B375B-2A7A-47FC-AFAA-0D464918E174}" type="datetime1">
              <a:rPr lang="en-GB" smtClean="0">
                <a:solidFill>
                  <a:srgbClr val="0041DC"/>
                </a:solidFill>
              </a:rPr>
              <a:pPr/>
              <a:t>09/11/2022</a:t>
            </a:fld>
            <a:endParaRPr lang="en-GB">
              <a:solidFill>
                <a:srgbClr val="0041DC"/>
              </a:solidFill>
            </a:endParaRPr>
          </a:p>
        </p:txBody>
      </p:sp>
      <p:sp>
        <p:nvSpPr>
          <p:cNvPr id="6" name="Alatunnisteen paikkamerkki 5"/>
          <p:cNvSpPr>
            <a:spLocks noGrp="1"/>
          </p:cNvSpPr>
          <p:nvPr>
            <p:ph type="ftr" sz="quarter" idx="11"/>
          </p:nvPr>
        </p:nvSpPr>
        <p:spPr/>
        <p:txBody>
          <a:bodyPr/>
          <a:lstStyle/>
          <a:p>
            <a:r>
              <a:rPr lang="en-GB">
                <a:solidFill>
                  <a:srgbClr val="0041DC"/>
                </a:solidFill>
              </a:rPr>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
        <p:nvSpPr>
          <p:cNvPr id="10" name="Kuvan paikkamerkki 9"/>
          <p:cNvSpPr>
            <a:spLocks noGrp="1"/>
          </p:cNvSpPr>
          <p:nvPr>
            <p:ph type="pic" sz="quarter" idx="13"/>
          </p:nvPr>
        </p:nvSpPr>
        <p:spPr>
          <a:xfrm>
            <a:off x="6303963" y="612775"/>
            <a:ext cx="5019031" cy="52339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345694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238B7CE-E7D2-4D7E-BC43-EB944411322E}" type="datetime1">
              <a:rPr lang="en-GB" smtClean="0">
                <a:solidFill>
                  <a:srgbClr val="0041DC"/>
                </a:solidFill>
              </a:rPr>
              <a:pPr/>
              <a:t>09/11/2022</a:t>
            </a:fld>
            <a:endParaRPr lang="en-GB">
              <a:solidFill>
                <a:srgbClr val="0041DC"/>
              </a:solidFill>
            </a:endParaRPr>
          </a:p>
        </p:txBody>
      </p:sp>
      <p:sp>
        <p:nvSpPr>
          <p:cNvPr id="3" name="Alatunnisteen paikkamerkki 2"/>
          <p:cNvSpPr>
            <a:spLocks noGrp="1"/>
          </p:cNvSpPr>
          <p:nvPr>
            <p:ph type="ftr" sz="quarter" idx="11"/>
          </p:nvPr>
        </p:nvSpPr>
        <p:spPr/>
        <p:txBody>
          <a:bodyPr/>
          <a:lstStyle/>
          <a:p>
            <a:r>
              <a:rPr lang="en-GB">
                <a:solidFill>
                  <a:srgbClr val="0041DC"/>
                </a:solidFill>
              </a:rPr>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
        <p:nvSpPr>
          <p:cNvPr id="7" name="Kuvan paikkamerkki 6"/>
          <p:cNvSpPr>
            <a:spLocks noGrp="1"/>
          </p:cNvSpPr>
          <p:nvPr>
            <p:ph type="pic" sz="quarter" idx="13"/>
          </p:nvPr>
        </p:nvSpPr>
        <p:spPr>
          <a:xfrm>
            <a:off x="887209" y="612775"/>
            <a:ext cx="10435785" cy="5224463"/>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2773301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n paikkamerkki 5"/>
          <p:cNvSpPr>
            <a:spLocks noGrp="1"/>
          </p:cNvSpPr>
          <p:nvPr>
            <p:ph type="media" sz="quarter" idx="14"/>
          </p:nvPr>
        </p:nvSpPr>
        <p:spPr>
          <a:xfrm>
            <a:off x="887209" y="612775"/>
            <a:ext cx="10435785" cy="5224463"/>
          </a:xfrm>
          <a:solidFill>
            <a:schemeClr val="bg1">
              <a:lumMod val="85000"/>
            </a:schemeClr>
          </a:solidFill>
        </p:spPr>
        <p:txBody>
          <a:bodyPr/>
          <a:lstStyle>
            <a:lvl1pPr marL="0" indent="0">
              <a:buFontTx/>
              <a:buNone/>
              <a:defRPr/>
            </a:lvl1pPr>
          </a:lstStyle>
          <a:p>
            <a:r>
              <a:rPr lang="fi-FI"/>
              <a:t>Lisää medialeike napsauttamalla kuvaketta</a:t>
            </a:r>
          </a:p>
        </p:txBody>
      </p:sp>
      <p:sp>
        <p:nvSpPr>
          <p:cNvPr id="2" name="Päivämäärän paikkamerkki 1"/>
          <p:cNvSpPr>
            <a:spLocks noGrp="1"/>
          </p:cNvSpPr>
          <p:nvPr>
            <p:ph type="dt" sz="half" idx="10"/>
          </p:nvPr>
        </p:nvSpPr>
        <p:spPr/>
        <p:txBody>
          <a:bodyPr/>
          <a:lstStyle/>
          <a:p>
            <a:fld id="{5238B7CE-E7D2-4D7E-BC43-EB944411322E}" type="datetime1">
              <a:rPr lang="en-GB" smtClean="0">
                <a:solidFill>
                  <a:srgbClr val="0041DC"/>
                </a:solidFill>
              </a:rPr>
              <a:pPr/>
              <a:t>09/11/2022</a:t>
            </a:fld>
            <a:endParaRPr lang="en-GB">
              <a:solidFill>
                <a:srgbClr val="0041DC"/>
              </a:solidFill>
            </a:endParaRPr>
          </a:p>
        </p:txBody>
      </p:sp>
      <p:sp>
        <p:nvSpPr>
          <p:cNvPr id="3" name="Alatunnisteen paikkamerkki 2"/>
          <p:cNvSpPr>
            <a:spLocks noGrp="1"/>
          </p:cNvSpPr>
          <p:nvPr>
            <p:ph type="ftr" sz="quarter" idx="11"/>
          </p:nvPr>
        </p:nvSpPr>
        <p:spPr/>
        <p:txBody>
          <a:bodyPr/>
          <a:lstStyle/>
          <a:p>
            <a:r>
              <a:rPr lang="en-GB">
                <a:solidFill>
                  <a:srgbClr val="0041DC"/>
                </a:solidFill>
              </a:rPr>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Tree>
    <p:extLst>
      <p:ext uri="{BB962C8B-B14F-4D97-AF65-F5344CB8AC3E}">
        <p14:creationId xmlns:p14="http://schemas.microsoft.com/office/powerpoint/2010/main" val="2704950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3501498"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1E1B201E-BC91-47F6-BBE7-A638C5C85BC2}" type="datetime1">
              <a:rPr lang="en-GB" smtClean="0">
                <a:solidFill>
                  <a:srgbClr val="0041DC"/>
                </a:solidFill>
              </a:rPr>
              <a:pPr/>
              <a:t>09/11/2022</a:t>
            </a:fld>
            <a:endParaRPr lang="en-GB">
              <a:solidFill>
                <a:srgbClr val="0041DC"/>
              </a:solidFill>
            </a:endParaRPr>
          </a:p>
        </p:txBody>
      </p:sp>
      <p:sp>
        <p:nvSpPr>
          <p:cNvPr id="6" name="Alatunnisteen paikkamerkki 5"/>
          <p:cNvSpPr>
            <a:spLocks noGrp="1"/>
          </p:cNvSpPr>
          <p:nvPr>
            <p:ph type="ftr" sz="quarter" idx="11"/>
          </p:nvPr>
        </p:nvSpPr>
        <p:spPr/>
        <p:txBody>
          <a:bodyPr/>
          <a:lstStyle/>
          <a:p>
            <a:r>
              <a:rPr lang="en-GB">
                <a:solidFill>
                  <a:srgbClr val="0041DC"/>
                </a:solidFill>
              </a:rPr>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
        <p:nvSpPr>
          <p:cNvPr id="9" name="Kaavion paikkamerkki 8"/>
          <p:cNvSpPr>
            <a:spLocks noGrp="1"/>
          </p:cNvSpPr>
          <p:nvPr>
            <p:ph type="chart" sz="quarter" idx="13"/>
          </p:nvPr>
        </p:nvSpPr>
        <p:spPr>
          <a:xfrm>
            <a:off x="4435813" y="2303463"/>
            <a:ext cx="6937442" cy="3870325"/>
          </a:xfrm>
        </p:spPr>
        <p:txBody>
          <a:bodyPr/>
          <a:lstStyle>
            <a:lvl1pPr marL="0" indent="0">
              <a:buFontTx/>
              <a:buNone/>
              <a:defRPr sz="2000"/>
            </a:lvl1pPr>
          </a:lstStyle>
          <a:p>
            <a:r>
              <a:rPr lang="fi-FI"/>
              <a:t>Lisää kaavio napsauttamalla kuvaketta</a:t>
            </a:r>
          </a:p>
        </p:txBody>
      </p:sp>
    </p:spTree>
    <p:extLst>
      <p:ext uri="{BB962C8B-B14F-4D97-AF65-F5344CB8AC3E}">
        <p14:creationId xmlns:p14="http://schemas.microsoft.com/office/powerpoint/2010/main" val="2957071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Päivämäärän paikkamerkki 2"/>
          <p:cNvSpPr>
            <a:spLocks noGrp="1"/>
          </p:cNvSpPr>
          <p:nvPr>
            <p:ph type="dt" sz="half" idx="10"/>
          </p:nvPr>
        </p:nvSpPr>
        <p:spPr/>
        <p:txBody>
          <a:bodyPr/>
          <a:lstStyle/>
          <a:p>
            <a:fld id="{B7FF5407-8F7B-4224-8961-BF3EBA368BAE}" type="datetime1">
              <a:rPr lang="en-GB" smtClean="0">
                <a:solidFill>
                  <a:srgbClr val="0041DC"/>
                </a:solidFill>
              </a:rPr>
              <a:pPr/>
              <a:t>09/11/2022</a:t>
            </a:fld>
            <a:endParaRPr lang="en-GB">
              <a:solidFill>
                <a:srgbClr val="0041DC"/>
              </a:solidFill>
            </a:endParaRPr>
          </a:p>
        </p:txBody>
      </p:sp>
      <p:sp>
        <p:nvSpPr>
          <p:cNvPr id="4" name="Alatunnisteen paikkamerkki 3"/>
          <p:cNvSpPr>
            <a:spLocks noGrp="1"/>
          </p:cNvSpPr>
          <p:nvPr>
            <p:ph type="ftr" sz="quarter" idx="11"/>
          </p:nvPr>
        </p:nvSpPr>
        <p:spPr/>
        <p:txBody>
          <a:bodyPr/>
          <a:lstStyle/>
          <a:p>
            <a:r>
              <a:rPr lang="en-GB">
                <a:solidFill>
                  <a:srgbClr val="0041DC"/>
                </a:solidFill>
              </a:rPr>
              <a:t>Opetushallitus</a:t>
            </a:r>
          </a:p>
        </p:txBody>
      </p:sp>
      <p:sp>
        <p:nvSpPr>
          <p:cNvPr id="5" name="Dian numeron paikkamerkki 4"/>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Tree>
    <p:extLst>
      <p:ext uri="{BB962C8B-B14F-4D97-AF65-F5344CB8AC3E}">
        <p14:creationId xmlns:p14="http://schemas.microsoft.com/office/powerpoint/2010/main" val="2642497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709FD6E-9D7D-45BF-8A1B-8D32E89EAEED}" type="datetime1">
              <a:rPr lang="en-GB" smtClean="0">
                <a:solidFill>
                  <a:srgbClr val="0041DC"/>
                </a:solidFill>
              </a:rPr>
              <a:pPr/>
              <a:t>09/11/2022</a:t>
            </a:fld>
            <a:endParaRPr lang="en-GB">
              <a:solidFill>
                <a:srgbClr val="0041DC"/>
              </a:solidFill>
            </a:endParaRPr>
          </a:p>
        </p:txBody>
      </p:sp>
      <p:sp>
        <p:nvSpPr>
          <p:cNvPr id="3" name="Alatunnisteen paikkamerkki 2"/>
          <p:cNvSpPr>
            <a:spLocks noGrp="1"/>
          </p:cNvSpPr>
          <p:nvPr>
            <p:ph type="ftr" sz="quarter" idx="11"/>
          </p:nvPr>
        </p:nvSpPr>
        <p:spPr/>
        <p:txBody>
          <a:bodyPr/>
          <a:lstStyle/>
          <a:p>
            <a:r>
              <a:rPr lang="en-GB">
                <a:solidFill>
                  <a:srgbClr val="0041DC"/>
                </a:solidFill>
              </a:rPr>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solidFill>
                  <a:srgbClr val="0041DC"/>
                </a:solidFill>
              </a:rPr>
              <a:pPr/>
              <a:t>‹#›</a:t>
            </a:fld>
            <a:endParaRPr lang="en-GB">
              <a:solidFill>
                <a:srgbClr val="0041DC"/>
              </a:solidFill>
            </a:endParaRPr>
          </a:p>
        </p:txBody>
      </p:sp>
    </p:spTree>
    <p:extLst>
      <p:ext uri="{BB962C8B-B14F-4D97-AF65-F5344CB8AC3E}">
        <p14:creationId xmlns:p14="http://schemas.microsoft.com/office/powerpoint/2010/main" val="3568758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Välisivu 1">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016"/>
            <a:ext cx="12188388"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3993738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Välisivu 2">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788" y="0"/>
            <a:ext cx="5127249"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6013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ä kaari">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6172200" y="2304000"/>
            <a:ext cx="5530174"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8EACAC42-2AE5-42D1-8054-E82D5509776B}"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70507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älisivu 3">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188388" cy="6858000"/>
          </a:xfrm>
          <a:prstGeom prst="rect">
            <a:avLst/>
          </a:prstGeom>
        </p:spPr>
      </p:pic>
      <p:sp>
        <p:nvSpPr>
          <p:cNvPr id="2" name="Otsikko 1"/>
          <p:cNvSpPr>
            <a:spLocks noGrp="1"/>
          </p:cNvSpPr>
          <p:nvPr>
            <p:ph type="ctrTitle"/>
          </p:nvPr>
        </p:nvSpPr>
        <p:spPr>
          <a:xfrm>
            <a:off x="787940" y="1060315"/>
            <a:ext cx="6391073" cy="2286000"/>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600887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Lopetu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
        <p:nvSpPr>
          <p:cNvPr id="2" name="Otsikko 1"/>
          <p:cNvSpPr>
            <a:spLocks noGrp="1"/>
          </p:cNvSpPr>
          <p:nvPr>
            <p:ph type="ctrTitle"/>
          </p:nvPr>
        </p:nvSpPr>
        <p:spPr>
          <a:xfrm>
            <a:off x="787940" y="2853888"/>
            <a:ext cx="8239328" cy="930172"/>
          </a:xfrm>
        </p:spPr>
        <p:txBody>
          <a:bodyPr anchor="b" anchorCtr="0">
            <a:noAutofit/>
          </a:bodyPr>
          <a:lstStyle>
            <a:lvl1pPr algn="l">
              <a:lnSpc>
                <a:spcPct val="90000"/>
              </a:lnSpc>
              <a:defRPr sz="5000"/>
            </a:lvl1pPr>
          </a:lstStyle>
          <a:p>
            <a:r>
              <a:rPr lang="fi-FI"/>
              <a:t>Muokkaa perustyyl. napsautt.</a:t>
            </a:r>
            <a:endParaRPr lang="en-GB" dirty="0"/>
          </a:p>
        </p:txBody>
      </p:sp>
      <p:sp>
        <p:nvSpPr>
          <p:cNvPr id="3" name="Alaotsikko 2"/>
          <p:cNvSpPr>
            <a:spLocks noGrp="1"/>
          </p:cNvSpPr>
          <p:nvPr>
            <p:ph type="subTitle" idx="1"/>
          </p:nvPr>
        </p:nvSpPr>
        <p:spPr>
          <a:xfrm>
            <a:off x="787940" y="4027251"/>
            <a:ext cx="8239328" cy="229086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spTree>
    <p:extLst>
      <p:ext uri="{BB962C8B-B14F-4D97-AF65-F5344CB8AC3E}">
        <p14:creationId xmlns:p14="http://schemas.microsoft.com/office/powerpoint/2010/main" val="4625711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9" descr="Vaaka_etu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userDrawn="1"/>
        </p:nvSpPr>
        <p:spPr bwMode="auto">
          <a:xfrm>
            <a:off x="285751" y="6581776"/>
            <a:ext cx="571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defRPr/>
            </a:pPr>
            <a:r>
              <a:rPr lang="fi-FI" altLang="fi-FI" sz="1200">
                <a:solidFill>
                  <a:prstClr val="white"/>
                </a:solidFill>
                <a:latin typeface="Arial" charset="0"/>
              </a:rPr>
              <a:t>Osaamisen ja sivistyksen parhaaksi</a:t>
            </a:r>
            <a:endParaRPr lang="en-US" altLang="fi-FI" sz="1200">
              <a:solidFill>
                <a:prstClr val="white"/>
              </a:solidFill>
              <a:latin typeface="Arial" charset="0"/>
            </a:endParaRPr>
          </a:p>
        </p:txBody>
      </p:sp>
      <p:sp>
        <p:nvSpPr>
          <p:cNvPr id="2" name="Title 1"/>
          <p:cNvSpPr>
            <a:spLocks noGrp="1"/>
          </p:cNvSpPr>
          <p:nvPr>
            <p:ph type="ctrTitle"/>
          </p:nvPr>
        </p:nvSpPr>
        <p:spPr>
          <a:xfrm>
            <a:off x="914400" y="2130426"/>
            <a:ext cx="103632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1" name="Text Placeholder 10"/>
          <p:cNvSpPr>
            <a:spLocks noGrp="1"/>
          </p:cNvSpPr>
          <p:nvPr>
            <p:ph type="body" sz="quarter" idx="13"/>
          </p:nvPr>
        </p:nvSpPr>
        <p:spPr>
          <a:xfrm>
            <a:off x="5905499" y="214290"/>
            <a:ext cx="6000792" cy="357190"/>
          </a:xfrm>
        </p:spPr>
        <p:txBody>
          <a:bodyPr/>
          <a:lstStyle>
            <a:lvl1pPr algn="r">
              <a:buFontTx/>
              <a:buNone/>
              <a:defRPr sz="1400" baseline="0">
                <a:solidFill>
                  <a:srgbClr val="333333"/>
                </a:solidFill>
              </a:defRPr>
            </a:lvl1pPr>
          </a:lstStyle>
          <a:p>
            <a:pPr lvl="0"/>
            <a:r>
              <a:rPr lang="en-US" dirty="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solidFill>
                <a:srgbClr val="0041DC"/>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srgbClr val="0041DC"/>
              </a:solidFill>
            </a:endParaRPr>
          </a:p>
        </p:txBody>
      </p:sp>
      <p:sp>
        <p:nvSpPr>
          <p:cNvPr id="9" name="Slide Number Placeholder 5"/>
          <p:cNvSpPr>
            <a:spLocks noGrp="1"/>
          </p:cNvSpPr>
          <p:nvPr>
            <p:ph type="sldNum" sz="quarter" idx="16"/>
          </p:nvPr>
        </p:nvSpPr>
        <p:spPr/>
        <p:txBody>
          <a:bodyPr/>
          <a:lstStyle>
            <a:lvl1pPr>
              <a:defRPr/>
            </a:lvl1pPr>
          </a:lstStyle>
          <a:p>
            <a:pPr>
              <a:defRPr/>
            </a:pPr>
            <a:fld id="{6DA2B6C5-2F42-4B73-89D1-7B68260C57EA}" type="slidenum">
              <a:rPr lang="en-US">
                <a:solidFill>
                  <a:srgbClr val="0041DC"/>
                </a:solidFill>
              </a:rPr>
              <a:pPr>
                <a:defRPr/>
              </a:pPr>
              <a:t>‹#›</a:t>
            </a:fld>
            <a:endParaRPr lang="en-US">
              <a:solidFill>
                <a:srgbClr val="0041DC"/>
              </a:solidFill>
            </a:endParaRPr>
          </a:p>
        </p:txBody>
      </p:sp>
    </p:spTree>
    <p:extLst>
      <p:ext uri="{BB962C8B-B14F-4D97-AF65-F5344CB8AC3E}">
        <p14:creationId xmlns:p14="http://schemas.microsoft.com/office/powerpoint/2010/main" val="30305662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714" y="785794"/>
            <a:ext cx="10458451" cy="1071570"/>
          </a:xfrm>
        </p:spPr>
        <p:txBody>
          <a:bodyPr/>
          <a:lstStyle/>
          <a:p>
            <a:r>
              <a:rPr lang="en-US" dirty="0"/>
              <a:t>Click to edit Master title style</a:t>
            </a:r>
          </a:p>
        </p:txBody>
      </p:sp>
      <p:sp>
        <p:nvSpPr>
          <p:cNvPr id="3" name="Content Placeholder 2"/>
          <p:cNvSpPr>
            <a:spLocks noGrp="1"/>
          </p:cNvSpPr>
          <p:nvPr>
            <p:ph idx="1"/>
          </p:nvPr>
        </p:nvSpPr>
        <p:spPr>
          <a:xfrm>
            <a:off x="1047715" y="1981200"/>
            <a:ext cx="10477573" cy="4114800"/>
          </a:xfrm>
        </p:spPr>
        <p:txBody>
          <a:bodyPr/>
          <a:lstStyle>
            <a:lvl1pPr>
              <a:buFontTx/>
              <a:buBlip>
                <a:blip r:embed="rId2"/>
              </a:buBlip>
              <a:defRPr/>
            </a:lvl1pPr>
            <a:lvl2pPr marL="1188000">
              <a:buClr>
                <a:schemeClr val="accent6"/>
              </a:buClr>
              <a:buFont typeface="Arial" pitchFamily="34" charset="0"/>
              <a:buChar char="•"/>
              <a:defRPr/>
            </a:lvl2pPr>
            <a:lvl3pPr marL="1728000">
              <a:lnSpc>
                <a:spcPct val="100000"/>
              </a:lnSpc>
              <a:spcBef>
                <a:spcPts val="200"/>
              </a:spcBef>
              <a:buClrTx/>
              <a:buFont typeface="Arial" pitchFamily="34" charset="0"/>
              <a:buChar char="–"/>
              <a:defRPr/>
            </a:lvl3pPr>
            <a:lvl4pPr marL="2160000">
              <a:spcBef>
                <a:spcPts val="100"/>
              </a:spcBef>
              <a:buClrTx/>
              <a:buFont typeface="Arial" pitchFamily="34" charset="0"/>
              <a:buChar char="–"/>
              <a:defRPr/>
            </a:lvl4pPr>
            <a:lvl5pPr marL="2592000">
              <a:spcBef>
                <a:spcPts val="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0"/>
          <p:cNvSpPr>
            <a:spLocks noGrp="1"/>
          </p:cNvSpPr>
          <p:nvPr>
            <p:ph type="body" sz="quarter" idx="13"/>
          </p:nvPr>
        </p:nvSpPr>
        <p:spPr>
          <a:xfrm>
            <a:off x="5905499" y="214290"/>
            <a:ext cx="6000792" cy="357190"/>
          </a:xfrm>
        </p:spPr>
        <p:txBody>
          <a:bodyPr/>
          <a:lstStyle>
            <a:lvl1pPr algn="r">
              <a:buFontTx/>
              <a:buNone/>
              <a:defRPr sz="1400" baseline="0">
                <a:solidFill>
                  <a:srgbClr val="333333"/>
                </a:solidFill>
              </a:defRPr>
            </a:lvl1pPr>
          </a:lstStyle>
          <a:p>
            <a:pPr lvl="0"/>
            <a:r>
              <a:rPr lang="en-US" dirty="0"/>
              <a:t>Click to edit Master text styles</a:t>
            </a:r>
          </a:p>
        </p:txBody>
      </p:sp>
      <p:sp>
        <p:nvSpPr>
          <p:cNvPr id="5" name="Rectangle 4"/>
          <p:cNvSpPr>
            <a:spLocks noGrp="1" noChangeArrowheads="1"/>
          </p:cNvSpPr>
          <p:nvPr>
            <p:ph type="dt" sz="half" idx="14"/>
          </p:nvPr>
        </p:nvSpPr>
        <p:spPr>
          <a:ln/>
        </p:spPr>
        <p:txBody>
          <a:bodyPr/>
          <a:lstStyle>
            <a:lvl1pPr>
              <a:defRPr/>
            </a:lvl1pPr>
          </a:lstStyle>
          <a:p>
            <a:pPr>
              <a:defRPr/>
            </a:pPr>
            <a:endParaRPr lang="en-US">
              <a:solidFill>
                <a:srgbClr val="0041DC"/>
              </a:solidFill>
            </a:endParaRPr>
          </a:p>
        </p:txBody>
      </p:sp>
      <p:sp>
        <p:nvSpPr>
          <p:cNvPr id="6" name="Rectangle 5"/>
          <p:cNvSpPr>
            <a:spLocks noGrp="1" noChangeArrowheads="1"/>
          </p:cNvSpPr>
          <p:nvPr>
            <p:ph type="ftr" sz="quarter" idx="15"/>
          </p:nvPr>
        </p:nvSpPr>
        <p:spPr>
          <a:ln/>
        </p:spPr>
        <p:txBody>
          <a:bodyPr/>
          <a:lstStyle>
            <a:lvl1pPr>
              <a:defRPr/>
            </a:lvl1pPr>
          </a:lstStyle>
          <a:p>
            <a:pPr>
              <a:defRPr/>
            </a:pPr>
            <a:endParaRPr lang="en-US">
              <a:solidFill>
                <a:srgbClr val="0041DC"/>
              </a:solidFill>
            </a:endParaRPr>
          </a:p>
        </p:txBody>
      </p:sp>
      <p:sp>
        <p:nvSpPr>
          <p:cNvPr id="8" name="Rectangle 6"/>
          <p:cNvSpPr>
            <a:spLocks noGrp="1" noChangeArrowheads="1"/>
          </p:cNvSpPr>
          <p:nvPr>
            <p:ph type="sldNum" sz="quarter" idx="16"/>
          </p:nvPr>
        </p:nvSpPr>
        <p:spPr>
          <a:ln/>
        </p:spPr>
        <p:txBody>
          <a:bodyPr/>
          <a:lstStyle>
            <a:lvl1pPr>
              <a:defRPr/>
            </a:lvl1pPr>
          </a:lstStyle>
          <a:p>
            <a:pPr>
              <a:defRPr/>
            </a:pPr>
            <a:fld id="{05040C2C-64B5-4FE3-B4CE-D3776CA29448}" type="slidenum">
              <a:rPr lang="en-US">
                <a:solidFill>
                  <a:srgbClr val="0041DC"/>
                </a:solidFill>
              </a:rPr>
              <a:pPr>
                <a:defRPr/>
              </a:pPr>
              <a:t>‹#›</a:t>
            </a:fld>
            <a:endParaRPr lang="en-US">
              <a:solidFill>
                <a:srgbClr val="0041DC"/>
              </a:solidFill>
            </a:endParaRPr>
          </a:p>
        </p:txBody>
      </p:sp>
    </p:spTree>
    <p:extLst>
      <p:ext uri="{BB962C8B-B14F-4D97-AF65-F5344CB8AC3E}">
        <p14:creationId xmlns:p14="http://schemas.microsoft.com/office/powerpoint/2010/main" val="5310733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9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1047714" y="785794"/>
            <a:ext cx="10458451" cy="1071570"/>
          </a:xfrm>
        </p:spPr>
        <p:txBody>
          <a:bodyPr/>
          <a:lstStyle/>
          <a:p>
            <a:r>
              <a:rPr lang="fi-FI"/>
              <a:t>Muokkaa perustyyl. napsautt.</a:t>
            </a:r>
            <a:endParaRPr lang="en-US" dirty="0"/>
          </a:p>
        </p:txBody>
      </p:sp>
      <p:sp>
        <p:nvSpPr>
          <p:cNvPr id="3" name="Content Placeholder 2"/>
          <p:cNvSpPr>
            <a:spLocks noGrp="1"/>
          </p:cNvSpPr>
          <p:nvPr>
            <p:ph idx="1"/>
          </p:nvPr>
        </p:nvSpPr>
        <p:spPr>
          <a:xfrm>
            <a:off x="1047715" y="1981200"/>
            <a:ext cx="10477573" cy="4114800"/>
          </a:xfrm>
        </p:spPr>
        <p:txBody>
          <a:bodyPr/>
          <a:lstStyle>
            <a:lvl1pPr>
              <a:buFontTx/>
              <a:buBlip>
                <a:blip r:embed="rId2"/>
              </a:buBlip>
              <a:defRPr/>
            </a:lvl1pPr>
            <a:lvl2pPr marL="1188000">
              <a:buClr>
                <a:schemeClr val="accent6"/>
              </a:buClr>
              <a:buFont typeface="Arial" pitchFamily="34" charset="0"/>
              <a:buChar char="•"/>
              <a:defRPr/>
            </a:lvl2pPr>
            <a:lvl3pPr marL="1728000">
              <a:lnSpc>
                <a:spcPct val="100000"/>
              </a:lnSpc>
              <a:spcBef>
                <a:spcPts val="200"/>
              </a:spcBef>
              <a:buClrTx/>
              <a:buFont typeface="Arial" pitchFamily="34" charset="0"/>
              <a:buChar char="–"/>
              <a:defRPr/>
            </a:lvl3pPr>
            <a:lvl4pPr marL="2160000">
              <a:spcBef>
                <a:spcPts val="100"/>
              </a:spcBef>
              <a:buClrTx/>
              <a:buFont typeface="Arial" pitchFamily="34" charset="0"/>
              <a:buChar char="–"/>
              <a:defRPr/>
            </a:lvl4pPr>
            <a:lvl5pPr marL="2592000">
              <a:spcBef>
                <a:spcPts val="100"/>
              </a:spcBef>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10"/>
          <p:cNvSpPr>
            <a:spLocks noGrp="1"/>
          </p:cNvSpPr>
          <p:nvPr>
            <p:ph type="body" sz="quarter" idx="13"/>
          </p:nvPr>
        </p:nvSpPr>
        <p:spPr>
          <a:xfrm>
            <a:off x="5905499" y="214290"/>
            <a:ext cx="6000792" cy="357190"/>
          </a:xfrm>
        </p:spPr>
        <p:txBody>
          <a:bodyPr/>
          <a:lstStyle>
            <a:lvl1pPr algn="r">
              <a:buFontTx/>
              <a:buNone/>
              <a:defRPr sz="1400" baseline="0">
                <a:solidFill>
                  <a:srgbClr val="333333"/>
                </a:solidFill>
              </a:defRPr>
            </a:lvl1pPr>
          </a:lstStyle>
          <a:p>
            <a:pPr lvl="0"/>
            <a:r>
              <a:rPr lang="fi-FI"/>
              <a:t>Muokkaa tekstin perustyylejä napsauttamalla</a:t>
            </a:r>
          </a:p>
        </p:txBody>
      </p:sp>
      <p:sp>
        <p:nvSpPr>
          <p:cNvPr id="5" name="Rectangle 4"/>
          <p:cNvSpPr>
            <a:spLocks noGrp="1" noChangeArrowheads="1"/>
          </p:cNvSpPr>
          <p:nvPr>
            <p:ph type="dt" sz="half" idx="14"/>
          </p:nvPr>
        </p:nvSpPr>
        <p:spPr>
          <a:ln/>
        </p:spPr>
        <p:txBody>
          <a:bodyPr/>
          <a:lstStyle>
            <a:lvl1pPr>
              <a:defRPr/>
            </a:lvl1pPr>
          </a:lstStyle>
          <a:p>
            <a:fld id="{8246BD20-754D-42FA-99DA-7188E982349D}" type="datetime1">
              <a:rPr lang="fi-FI" smtClean="0"/>
              <a:t>9.11.2022</a:t>
            </a:fld>
            <a:endParaRPr lang="fi-FI"/>
          </a:p>
        </p:txBody>
      </p:sp>
      <p:sp>
        <p:nvSpPr>
          <p:cNvPr id="6" name="Rectangle 5"/>
          <p:cNvSpPr>
            <a:spLocks noGrp="1" noChangeArrowheads="1"/>
          </p:cNvSpPr>
          <p:nvPr>
            <p:ph type="ftr" sz="quarter" idx="15"/>
          </p:nvPr>
        </p:nvSpPr>
        <p:spPr>
          <a:ln/>
        </p:spPr>
        <p:txBody>
          <a:bodyPr/>
          <a:lstStyle>
            <a:lvl1pPr>
              <a:defRPr/>
            </a:lvl1pPr>
          </a:lstStyle>
          <a:p>
            <a:endParaRPr lang="fi-FI"/>
          </a:p>
        </p:txBody>
      </p:sp>
      <p:sp>
        <p:nvSpPr>
          <p:cNvPr id="8" name="Rectangle 6"/>
          <p:cNvSpPr>
            <a:spLocks noGrp="1" noChangeArrowheads="1"/>
          </p:cNvSpPr>
          <p:nvPr>
            <p:ph type="sldNum" sz="quarter" idx="16"/>
          </p:nvPr>
        </p:nvSpPr>
        <p:spPr>
          <a:ln/>
        </p:spPr>
        <p:txBody>
          <a:bodyPr/>
          <a:lstStyle>
            <a:lvl1pPr>
              <a:defRPr/>
            </a:lvl1pPr>
          </a:lstStyle>
          <a:p>
            <a:fld id="{4C43118D-85AB-45D2-8479-E3E9A7E28A29}" type="slidenum">
              <a:rPr lang="fi-FI" smtClean="0"/>
              <a:t>‹#›</a:t>
            </a:fld>
            <a:endParaRPr lang="fi-FI"/>
          </a:p>
        </p:txBody>
      </p:sp>
    </p:spTree>
    <p:extLst>
      <p:ext uri="{BB962C8B-B14F-4D97-AF65-F5344CB8AC3E}">
        <p14:creationId xmlns:p14="http://schemas.microsoft.com/office/powerpoint/2010/main" val="33716453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sp>
        <p:nvSpPr>
          <p:cNvPr id="2" name="Otsikko 1"/>
          <p:cNvSpPr>
            <a:spLocks noGrp="1"/>
          </p:cNvSpPr>
          <p:nvPr>
            <p:ph type="ctrTitle"/>
          </p:nvPr>
        </p:nvSpPr>
        <p:spPr>
          <a:xfrm>
            <a:off x="787940" y="2221590"/>
            <a:ext cx="7149830" cy="2387600"/>
          </a:xfrm>
        </p:spPr>
        <p:txBody>
          <a:bodyPr anchor="ctr" anchorCtr="0">
            <a:noAutofit/>
          </a:bodyPr>
          <a:lstStyle>
            <a:lvl1pPr algn="l">
              <a:lnSpc>
                <a:spcPct val="90000"/>
              </a:lnSpc>
              <a:defRPr sz="5000"/>
            </a:lvl1pPr>
          </a:lstStyle>
          <a:p>
            <a:r>
              <a:rPr lang="fi-FI"/>
              <a:t>Muokkaa perustyyl. napsautt.</a:t>
            </a:r>
            <a:endParaRPr lang="en-GB" dirty="0"/>
          </a:p>
        </p:txBody>
      </p:sp>
      <p:sp>
        <p:nvSpPr>
          <p:cNvPr id="3" name="Alaotsikko 2"/>
          <p:cNvSpPr>
            <a:spLocks noGrp="1"/>
          </p:cNvSpPr>
          <p:nvPr>
            <p:ph type="subTitle" idx="1"/>
          </p:nvPr>
        </p:nvSpPr>
        <p:spPr>
          <a:xfrm>
            <a:off x="787940" y="4688731"/>
            <a:ext cx="7149830" cy="162938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Tree>
    <p:extLst>
      <p:ext uri="{BB962C8B-B14F-4D97-AF65-F5344CB8AC3E}">
        <p14:creationId xmlns:p14="http://schemas.microsoft.com/office/powerpoint/2010/main" val="3740309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t>09/11/2022</a:t>
            </a:fld>
            <a:endParaRPr lang="en-GB"/>
          </a:p>
        </p:txBody>
      </p:sp>
      <p:sp>
        <p:nvSpPr>
          <p:cNvPr id="5" name="Alatunnisteen paikkamerkki 4"/>
          <p:cNvSpPr>
            <a:spLocks noGrp="1"/>
          </p:cNvSpPr>
          <p:nvPr>
            <p:ph type="ftr" sz="quarter" idx="11"/>
          </p:nvPr>
        </p:nvSpPr>
        <p:spPr/>
        <p:txBody>
          <a:bodyPr/>
          <a:lstStyle/>
          <a:p>
            <a:r>
              <a:rPr lang="en-GB" dirty="0" err="1"/>
              <a:t>Opetushallitus</a:t>
            </a:r>
            <a:endParaRPr lang="en-GB" dirty="0"/>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3687813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kaar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5A93E190-C3B8-4F0D-BC5A-414A6F0316F6}" type="datetime1">
              <a:rPr lang="en-GB" smtClean="0"/>
              <a:t>09/11/2022</a:t>
            </a:fld>
            <a:endParaRPr lang="en-GB"/>
          </a:p>
        </p:txBody>
      </p:sp>
      <p:sp>
        <p:nvSpPr>
          <p:cNvPr id="5" name="Alatunnisteen paikkamerkki 4"/>
          <p:cNvSpPr>
            <a:spLocks noGrp="1"/>
          </p:cNvSpPr>
          <p:nvPr>
            <p:ph type="ftr" sz="quarter" idx="11"/>
          </p:nvPr>
        </p:nvSpPr>
        <p:spPr/>
        <p:txBody>
          <a:bodyPr/>
          <a:lstStyle/>
          <a:p>
            <a:r>
              <a:rPr lang="en-GB" dirty="0" err="1"/>
              <a:t>Opetushallitus</a:t>
            </a:r>
            <a:endParaRPr lang="en-GB" dirty="0"/>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32369711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Numeroitu sisältö kaari">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lvl1pPr marL="355600" indent="-355600">
              <a:buFont typeface="+mj-lt"/>
              <a:buAutoNum type="arabicPeriod"/>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Päivämäärän paikkamerkki 3"/>
          <p:cNvSpPr>
            <a:spLocks noGrp="1"/>
          </p:cNvSpPr>
          <p:nvPr>
            <p:ph type="dt" sz="half" idx="10"/>
          </p:nvPr>
        </p:nvSpPr>
        <p:spPr/>
        <p:txBody>
          <a:bodyPr/>
          <a:lstStyle/>
          <a:p>
            <a:fld id="{3B4D1DD6-A57F-432F-B3DA-3FB44A7235C5}" type="datetime1">
              <a:rPr lang="en-GB" smtClean="0"/>
              <a:t>09/11/2022</a:t>
            </a:fld>
            <a:endParaRPr lang="en-GB"/>
          </a:p>
        </p:txBody>
      </p:sp>
      <p:sp>
        <p:nvSpPr>
          <p:cNvPr id="5" name="Alatunnisteen paikkamerkki 4"/>
          <p:cNvSpPr>
            <a:spLocks noGrp="1"/>
          </p:cNvSpPr>
          <p:nvPr>
            <p:ph type="ftr" sz="quarter" idx="11"/>
          </p:nvPr>
        </p:nvSpPr>
        <p:spPr/>
        <p:txBody>
          <a:bodyPr/>
          <a:lstStyle/>
          <a:p>
            <a:r>
              <a:rPr lang="en-GB"/>
              <a:t>Opetushallitus</a:t>
            </a:r>
          </a:p>
        </p:txBody>
      </p:sp>
      <p:sp>
        <p:nvSpPr>
          <p:cNvPr id="6" name="Dian numeron paikkamerkki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892985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Kaksi sisältöä kaari">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3380" y="5972452"/>
            <a:ext cx="3695374" cy="883285"/>
          </a:xfrm>
          <a:prstGeom prst="rect">
            <a:avLst/>
          </a:prstGeom>
        </p:spPr>
      </p:pic>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4" name="Sisällön paikkamerkki 3"/>
          <p:cNvSpPr>
            <a:spLocks noGrp="1"/>
          </p:cNvSpPr>
          <p:nvPr>
            <p:ph sz="half" idx="2"/>
          </p:nvPr>
        </p:nvSpPr>
        <p:spPr>
          <a:xfrm>
            <a:off x="6172200" y="2304000"/>
            <a:ext cx="5530174"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C47398F3-4007-4DAB-AE93-8719731555AB}"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160051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eni kuva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4032D0DA-5F3A-4F6B-857F-AE028CB6DDCC}"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000625"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12403003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eni kuva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52F58CC6-DA49-4941-84B4-31EA1C59D22D}"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000625"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2694782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eni kuva 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D36B375B-2A7A-47FC-AFAA-0D464918E174}"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888037"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22948529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eni kuva 3">
    <p:spTree>
      <p:nvGrpSpPr>
        <p:cNvPr id="1" name=""/>
        <p:cNvGrpSpPr/>
        <p:nvPr/>
      </p:nvGrpSpPr>
      <p:grpSpPr>
        <a:xfrm>
          <a:off x="0" y="0"/>
          <a:ext cx="0" cy="0"/>
          <a:chOff x="0" y="0"/>
          <a:chExt cx="0" cy="0"/>
        </a:xfrm>
      </p:grpSpPr>
      <p:sp>
        <p:nvSpPr>
          <p:cNvPr id="2" name="Otsikko 1"/>
          <p:cNvSpPr>
            <a:spLocks noGrp="1"/>
          </p:cNvSpPr>
          <p:nvPr>
            <p:ph type="title"/>
          </p:nvPr>
        </p:nvSpPr>
        <p:spPr>
          <a:xfrm>
            <a:off x="789560" y="822328"/>
            <a:ext cx="5319410" cy="1325563"/>
          </a:xfrm>
        </p:spPr>
        <p:txBody>
          <a:bodyPr/>
          <a:lstStyle/>
          <a:p>
            <a:r>
              <a:rPr lang="fi-FI"/>
              <a:t>Muokkaa perustyyl. napsautt.</a:t>
            </a:r>
            <a:endParaRPr lang="en-GB" dirty="0"/>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D36B375B-2A7A-47FC-AFAA-0D464918E174}"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612775"/>
            <a:ext cx="5019031" cy="52339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691733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238B7CE-E7D2-4D7E-BC43-EB944411322E}" type="datetime1">
              <a:rPr lang="en-GB" smtClean="0"/>
              <a:t>09/11/2022</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
        <p:nvSpPr>
          <p:cNvPr id="7" name="Kuvan paikkamerkki 6"/>
          <p:cNvSpPr>
            <a:spLocks noGrp="1"/>
          </p:cNvSpPr>
          <p:nvPr>
            <p:ph type="pic" sz="quarter" idx="13"/>
          </p:nvPr>
        </p:nvSpPr>
        <p:spPr>
          <a:xfrm>
            <a:off x="887209" y="612775"/>
            <a:ext cx="10435785" cy="5224463"/>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1677122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n paikkamerkki 5"/>
          <p:cNvSpPr>
            <a:spLocks noGrp="1"/>
          </p:cNvSpPr>
          <p:nvPr>
            <p:ph type="media" sz="quarter" idx="14"/>
          </p:nvPr>
        </p:nvSpPr>
        <p:spPr>
          <a:xfrm>
            <a:off x="887209" y="612775"/>
            <a:ext cx="10435785" cy="5224463"/>
          </a:xfrm>
          <a:solidFill>
            <a:schemeClr val="bg1">
              <a:lumMod val="85000"/>
            </a:schemeClr>
          </a:solidFill>
        </p:spPr>
        <p:txBody>
          <a:bodyPr/>
          <a:lstStyle>
            <a:lvl1pPr marL="0" indent="0">
              <a:buFontTx/>
              <a:buNone/>
              <a:defRPr/>
            </a:lvl1pPr>
          </a:lstStyle>
          <a:p>
            <a:r>
              <a:rPr lang="fi-FI"/>
              <a:t>Lisää medialeike napsauttamalla kuvaketta</a:t>
            </a:r>
          </a:p>
        </p:txBody>
      </p:sp>
      <p:sp>
        <p:nvSpPr>
          <p:cNvPr id="2" name="Päivämäärän paikkamerkki 1"/>
          <p:cNvSpPr>
            <a:spLocks noGrp="1"/>
          </p:cNvSpPr>
          <p:nvPr>
            <p:ph type="dt" sz="half" idx="10"/>
          </p:nvPr>
        </p:nvSpPr>
        <p:spPr/>
        <p:txBody>
          <a:bodyPr/>
          <a:lstStyle/>
          <a:p>
            <a:fld id="{5238B7CE-E7D2-4D7E-BC43-EB944411322E}" type="datetime1">
              <a:rPr lang="en-GB" smtClean="0"/>
              <a:t>09/11/2022</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416808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3501498" cy="3870000"/>
          </a:xfrm>
        </p:spPr>
        <p:txBody>
          <a:bodyPr/>
          <a:lstStyle>
            <a:lvl1pPr>
              <a:defRPr sz="20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1E1B201E-BC91-47F6-BBE7-A638C5C85BC2}"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9" name="Kaavion paikkamerkki 8"/>
          <p:cNvSpPr>
            <a:spLocks noGrp="1"/>
          </p:cNvSpPr>
          <p:nvPr>
            <p:ph type="chart" sz="quarter" idx="13"/>
          </p:nvPr>
        </p:nvSpPr>
        <p:spPr>
          <a:xfrm>
            <a:off x="4435813" y="2303463"/>
            <a:ext cx="6937442" cy="3870325"/>
          </a:xfrm>
        </p:spPr>
        <p:txBody>
          <a:bodyPr/>
          <a:lstStyle>
            <a:lvl1pPr marL="0" indent="0">
              <a:buFontTx/>
              <a:buNone/>
              <a:defRPr sz="2000"/>
            </a:lvl1pPr>
          </a:lstStyle>
          <a:p>
            <a:r>
              <a:rPr lang="fi-FI"/>
              <a:t>Lisää kaavio napsauttamalla kuvaketta</a:t>
            </a:r>
          </a:p>
        </p:txBody>
      </p:sp>
    </p:spTree>
    <p:extLst>
      <p:ext uri="{BB962C8B-B14F-4D97-AF65-F5344CB8AC3E}">
        <p14:creationId xmlns:p14="http://schemas.microsoft.com/office/powerpoint/2010/main" val="788414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Päivämäärän paikkamerkki 2"/>
          <p:cNvSpPr>
            <a:spLocks noGrp="1"/>
          </p:cNvSpPr>
          <p:nvPr>
            <p:ph type="dt" sz="half" idx="10"/>
          </p:nvPr>
        </p:nvSpPr>
        <p:spPr/>
        <p:txBody>
          <a:bodyPr/>
          <a:lstStyle/>
          <a:p>
            <a:fld id="{B7FF5407-8F7B-4224-8961-BF3EBA368BAE}" type="datetime1">
              <a:rPr lang="en-GB" smtClean="0"/>
              <a:t>09/11/2022</a:t>
            </a:fld>
            <a:endParaRPr lang="en-GB"/>
          </a:p>
        </p:txBody>
      </p:sp>
      <p:sp>
        <p:nvSpPr>
          <p:cNvPr id="4" name="Alatunnisteen paikkamerkki 3"/>
          <p:cNvSpPr>
            <a:spLocks noGrp="1"/>
          </p:cNvSpPr>
          <p:nvPr>
            <p:ph type="ftr" sz="quarter" idx="11"/>
          </p:nvPr>
        </p:nvSpPr>
        <p:spPr/>
        <p:txBody>
          <a:bodyPr/>
          <a:lstStyle/>
          <a:p>
            <a:r>
              <a:rPr lang="en-GB"/>
              <a:t>Opetushallitus</a:t>
            </a:r>
          </a:p>
        </p:txBody>
      </p:sp>
      <p:sp>
        <p:nvSpPr>
          <p:cNvPr id="5" name="Dian numeron paikkamerkki 4"/>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1313641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709FD6E-9D7D-45BF-8A1B-8D32E89EAEED}" type="datetime1">
              <a:rPr lang="en-GB" smtClean="0"/>
              <a:t>09/11/2022</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750053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Välisivu 1">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016"/>
            <a:ext cx="12188388"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34936223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Välisivu 2">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788" y="0"/>
            <a:ext cx="5127249"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97889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eni kuva 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250D91CC-518F-409B-9665-F5EE2F03D822}"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888037"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42060334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Välisivu 3">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188388" cy="6858000"/>
          </a:xfrm>
          <a:prstGeom prst="rect">
            <a:avLst/>
          </a:prstGeom>
        </p:spPr>
      </p:pic>
      <p:sp>
        <p:nvSpPr>
          <p:cNvPr id="2" name="Otsikko 1"/>
          <p:cNvSpPr>
            <a:spLocks noGrp="1"/>
          </p:cNvSpPr>
          <p:nvPr>
            <p:ph type="ctrTitle"/>
          </p:nvPr>
        </p:nvSpPr>
        <p:spPr>
          <a:xfrm>
            <a:off x="787940" y="1060315"/>
            <a:ext cx="6391073" cy="2286000"/>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25510044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Lopetu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
        <p:nvSpPr>
          <p:cNvPr id="2" name="Otsikko 1"/>
          <p:cNvSpPr>
            <a:spLocks noGrp="1"/>
          </p:cNvSpPr>
          <p:nvPr>
            <p:ph type="ctrTitle"/>
          </p:nvPr>
        </p:nvSpPr>
        <p:spPr>
          <a:xfrm>
            <a:off x="787940" y="2853888"/>
            <a:ext cx="8239328" cy="930172"/>
          </a:xfrm>
        </p:spPr>
        <p:txBody>
          <a:bodyPr anchor="b" anchorCtr="0">
            <a:noAutofit/>
          </a:bodyPr>
          <a:lstStyle>
            <a:lvl1pPr algn="l">
              <a:lnSpc>
                <a:spcPct val="90000"/>
              </a:lnSpc>
              <a:defRPr sz="5000"/>
            </a:lvl1pPr>
          </a:lstStyle>
          <a:p>
            <a:r>
              <a:rPr lang="fi-FI"/>
              <a:t>Muokkaa perustyyl. napsautt.</a:t>
            </a:r>
            <a:endParaRPr lang="en-GB" dirty="0"/>
          </a:p>
        </p:txBody>
      </p:sp>
      <p:sp>
        <p:nvSpPr>
          <p:cNvPr id="3" name="Alaotsikko 2"/>
          <p:cNvSpPr>
            <a:spLocks noGrp="1"/>
          </p:cNvSpPr>
          <p:nvPr>
            <p:ph type="subTitle" idx="1"/>
          </p:nvPr>
        </p:nvSpPr>
        <p:spPr>
          <a:xfrm>
            <a:off x="787940" y="4027251"/>
            <a:ext cx="8239328" cy="2290863"/>
          </a:xfrm>
        </p:spPr>
        <p:txBody>
          <a:bodyPr>
            <a:normAutofit/>
          </a:bodyPr>
          <a:lstStyle>
            <a:lvl1pPr marL="0" indent="0" algn="l">
              <a:spcBef>
                <a:spcPts val="0"/>
              </a:spcBef>
              <a:spcAft>
                <a:spcPts val="0"/>
              </a:spcAft>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spTree>
    <p:extLst>
      <p:ext uri="{BB962C8B-B14F-4D97-AF65-F5344CB8AC3E}">
        <p14:creationId xmlns:p14="http://schemas.microsoft.com/office/powerpoint/2010/main" val="340627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eni kuva 3">
    <p:spTree>
      <p:nvGrpSpPr>
        <p:cNvPr id="1" name=""/>
        <p:cNvGrpSpPr/>
        <p:nvPr/>
      </p:nvGrpSpPr>
      <p:grpSpPr>
        <a:xfrm>
          <a:off x="0" y="0"/>
          <a:ext cx="0" cy="0"/>
          <a:chOff x="0" y="0"/>
          <a:chExt cx="0" cy="0"/>
        </a:xfrm>
      </p:grpSpPr>
      <p:sp>
        <p:nvSpPr>
          <p:cNvPr id="2" name="Otsikko 1"/>
          <p:cNvSpPr>
            <a:spLocks noGrp="1"/>
          </p:cNvSpPr>
          <p:nvPr>
            <p:ph type="title"/>
          </p:nvPr>
        </p:nvSpPr>
        <p:spPr>
          <a:xfrm>
            <a:off x="789560" y="822328"/>
            <a:ext cx="5319410" cy="1325563"/>
          </a:xfrm>
        </p:spPr>
        <p:txBody>
          <a:bodyPr/>
          <a:lstStyle/>
          <a:p>
            <a:r>
              <a:rPr lang="fi-FI"/>
              <a:t>Muokkaa ots.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7FE14B0F-527D-4623-9A7E-09CBAF15772D}" type="datetime1">
              <a:rPr lang="en-GB" smtClean="0"/>
              <a:t>09/11/2022</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612775"/>
            <a:ext cx="5019031" cy="52339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12170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0D278BF-43DE-419B-A91A-0DED80E3BB4C}" type="datetime1">
              <a:rPr lang="en-GB" smtClean="0"/>
              <a:t>09/11/2022</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
        <p:nvSpPr>
          <p:cNvPr id="7" name="Kuvan paikkamerkki 6"/>
          <p:cNvSpPr>
            <a:spLocks noGrp="1"/>
          </p:cNvSpPr>
          <p:nvPr>
            <p:ph type="pic" sz="quarter" idx="13"/>
          </p:nvPr>
        </p:nvSpPr>
        <p:spPr>
          <a:xfrm>
            <a:off x="887209" y="612775"/>
            <a:ext cx="10435785" cy="5224463"/>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56000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3.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89560" y="822328"/>
            <a:ext cx="10515600" cy="1325563"/>
          </a:xfrm>
          <a:prstGeom prst="rect">
            <a:avLst/>
          </a:prstGeom>
        </p:spPr>
        <p:txBody>
          <a:bodyPr vert="horz" lIns="91440" tIns="45720" rIns="91440" bIns="45720" rtlCol="0" anchor="t" anchorCtr="0">
            <a:noAutofit/>
          </a:bodyPr>
          <a:lstStyle/>
          <a:p>
            <a:r>
              <a:rPr lang="fi-FI"/>
              <a:t>Muokkaa </a:t>
            </a:r>
            <a:r>
              <a:rPr lang="fi-FI" err="1"/>
              <a:t>perustyyl</a:t>
            </a:r>
            <a:r>
              <a:rPr lang="fi-FI"/>
              <a:t>. </a:t>
            </a:r>
            <a:r>
              <a:rPr lang="fi-FI" err="1"/>
              <a:t>napsautt</a:t>
            </a:r>
            <a:r>
              <a:rPr lang="fi-FI"/>
              <a:t>.</a:t>
            </a:r>
            <a:endParaRPr lang="en-GB"/>
          </a:p>
        </p:txBody>
      </p:sp>
      <p:sp>
        <p:nvSpPr>
          <p:cNvPr id="3" name="Tekstin paikkamerkki 2"/>
          <p:cNvSpPr>
            <a:spLocks noGrp="1"/>
          </p:cNvSpPr>
          <p:nvPr>
            <p:ph type="body" idx="1"/>
          </p:nvPr>
        </p:nvSpPr>
        <p:spPr>
          <a:xfrm>
            <a:off x="789560" y="2305455"/>
            <a:ext cx="10515600" cy="3871507"/>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2"/>
          </p:nvPr>
        </p:nvSpPr>
        <p:spPr>
          <a:xfrm>
            <a:off x="896568" y="6305687"/>
            <a:ext cx="883594"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fld id="{3AA389C2-C020-4AC6-AD08-A962D27A3EB8}" type="datetime1">
              <a:rPr lang="en-GB" smtClean="0"/>
              <a:t>09/11/2022</a:t>
            </a:fld>
            <a:endParaRPr lang="en-GB"/>
          </a:p>
        </p:txBody>
      </p:sp>
      <p:sp>
        <p:nvSpPr>
          <p:cNvPr id="5" name="Alatunnisteen paikkamerkki 4"/>
          <p:cNvSpPr>
            <a:spLocks noGrp="1"/>
          </p:cNvSpPr>
          <p:nvPr>
            <p:ph type="ftr" sz="quarter" idx="3"/>
          </p:nvPr>
        </p:nvSpPr>
        <p:spPr>
          <a:xfrm>
            <a:off x="1780162" y="6305687"/>
            <a:ext cx="4328808"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r>
              <a:rPr lang="en-GB"/>
              <a:t>Opetushallitus</a:t>
            </a:r>
          </a:p>
        </p:txBody>
      </p:sp>
      <p:sp>
        <p:nvSpPr>
          <p:cNvPr id="6" name="Dian numeron paikkamerkki 5"/>
          <p:cNvSpPr>
            <a:spLocks noGrp="1"/>
          </p:cNvSpPr>
          <p:nvPr>
            <p:ph type="sldNum" sz="quarter" idx="4"/>
          </p:nvPr>
        </p:nvSpPr>
        <p:spPr>
          <a:xfrm>
            <a:off x="10554508" y="6305687"/>
            <a:ext cx="818748" cy="262309"/>
          </a:xfrm>
          <a:prstGeom prst="rect">
            <a:avLst/>
          </a:prstGeom>
        </p:spPr>
        <p:txBody>
          <a:bodyPr vert="horz" lIns="0" tIns="0" rIns="0" bIns="0" rtlCol="0" anchor="ctr"/>
          <a:lstStyle>
            <a:lvl1pPr algn="r">
              <a:defRPr sz="1200">
                <a:solidFill>
                  <a:schemeClr val="tx2"/>
                </a:solidFill>
                <a:latin typeface="+mn-lt"/>
                <a:cs typeface="Calibri" panose="020F0502020204030204" pitchFamily="34" charset="0"/>
              </a:defRPr>
            </a:lvl1pPr>
          </a:lstStyle>
          <a:p>
            <a:fld id="{A6E131DE-DA31-4CDF-828A-8EB206A3CD12}" type="slidenum">
              <a:rPr lang="en-GB" smtClean="0"/>
              <a:pPr/>
              <a:t>‹#›</a:t>
            </a:fld>
            <a:endParaRPr lang="en-GB"/>
          </a:p>
        </p:txBody>
      </p:sp>
      <p:cxnSp>
        <p:nvCxnSpPr>
          <p:cNvPr id="10" name="Suora yhdysviiva 9"/>
          <p:cNvCxnSpPr/>
          <p:nvPr userDrawn="1"/>
        </p:nvCxnSpPr>
        <p:spPr>
          <a:xfrm>
            <a:off x="1704975" y="6411384"/>
            <a:ext cx="0" cy="72000"/>
          </a:xfrm>
          <a:prstGeom prst="line">
            <a:avLst/>
          </a:prstGeom>
          <a:ln w="15875">
            <a:solidFill>
              <a:srgbClr val="5BCA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693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6" r:id="rId4"/>
    <p:sldLayoutId id="2147483652" r:id="rId5"/>
    <p:sldLayoutId id="2147483657" r:id="rId6"/>
    <p:sldLayoutId id="2147483658" r:id="rId7"/>
    <p:sldLayoutId id="2147483668" r:id="rId8"/>
    <p:sldLayoutId id="2147483659" r:id="rId9"/>
    <p:sldLayoutId id="2147483666" r:id="rId10"/>
    <p:sldLayoutId id="2147483660" r:id="rId11"/>
    <p:sldLayoutId id="2147483654" r:id="rId12"/>
    <p:sldLayoutId id="2147483655" r:id="rId13"/>
    <p:sldLayoutId id="2147483661" r:id="rId14"/>
    <p:sldLayoutId id="2147483665" r:id="rId15"/>
    <p:sldLayoutId id="2147483662" r:id="rId16"/>
    <p:sldLayoutId id="2147483663" r:id="rId17"/>
    <p:sldLayoutId id="2147483669" r:id="rId18"/>
  </p:sldLayoutIdLst>
  <p:hf sldNum="0" hdr="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360363" indent="-360363"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1pPr>
      <a:lvl2pPr marL="895350" indent="-447675"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2pPr>
      <a:lvl3pPr marL="1439863" indent="-457200"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3pPr>
      <a:lvl4pPr marL="1701800" indent="-2619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974850" indent="-2730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89560" y="822328"/>
            <a:ext cx="10515600" cy="1325563"/>
          </a:xfrm>
          <a:prstGeom prst="rect">
            <a:avLst/>
          </a:prstGeom>
        </p:spPr>
        <p:txBody>
          <a:bodyPr vert="horz" lIns="91440" tIns="45720" rIns="91440" bIns="45720" rtlCol="0" anchor="t" anchorCtr="0">
            <a:noAutofit/>
          </a:bodyPr>
          <a:lstStyle/>
          <a:p>
            <a:r>
              <a:rPr lang="fi-FI"/>
              <a:t>Muokkaa </a:t>
            </a:r>
            <a:r>
              <a:rPr lang="fi-FI" err="1"/>
              <a:t>perustyyl</a:t>
            </a:r>
            <a:r>
              <a:rPr lang="fi-FI"/>
              <a:t>. </a:t>
            </a:r>
            <a:r>
              <a:rPr lang="fi-FI" err="1"/>
              <a:t>napsautt</a:t>
            </a:r>
            <a:r>
              <a:rPr lang="fi-FI"/>
              <a:t>.</a:t>
            </a:r>
            <a:endParaRPr lang="en-GB"/>
          </a:p>
        </p:txBody>
      </p:sp>
      <p:sp>
        <p:nvSpPr>
          <p:cNvPr id="3" name="Tekstin paikkamerkki 2"/>
          <p:cNvSpPr>
            <a:spLocks noGrp="1"/>
          </p:cNvSpPr>
          <p:nvPr>
            <p:ph type="body" idx="1"/>
          </p:nvPr>
        </p:nvSpPr>
        <p:spPr>
          <a:xfrm>
            <a:off x="789560" y="2305455"/>
            <a:ext cx="10515600" cy="3871507"/>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2"/>
          </p:nvPr>
        </p:nvSpPr>
        <p:spPr>
          <a:xfrm>
            <a:off x="896568" y="6305687"/>
            <a:ext cx="883594"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fld id="{01A38EDB-82B5-47B3-B9C1-99B3AA4BAD8E}" type="datetime1">
              <a:rPr lang="en-GB" smtClean="0"/>
              <a:t>09/11/2022</a:t>
            </a:fld>
            <a:endParaRPr lang="en-GB"/>
          </a:p>
        </p:txBody>
      </p:sp>
      <p:sp>
        <p:nvSpPr>
          <p:cNvPr id="5" name="Alatunnisteen paikkamerkki 4"/>
          <p:cNvSpPr>
            <a:spLocks noGrp="1"/>
          </p:cNvSpPr>
          <p:nvPr>
            <p:ph type="ftr" sz="quarter" idx="3"/>
          </p:nvPr>
        </p:nvSpPr>
        <p:spPr>
          <a:xfrm>
            <a:off x="1780162" y="6305687"/>
            <a:ext cx="4328808"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r>
              <a:rPr lang="en-GB"/>
              <a:t>Opetushallitus</a:t>
            </a:r>
          </a:p>
        </p:txBody>
      </p:sp>
      <p:sp>
        <p:nvSpPr>
          <p:cNvPr id="6" name="Dian numeron paikkamerkki 5"/>
          <p:cNvSpPr>
            <a:spLocks noGrp="1"/>
          </p:cNvSpPr>
          <p:nvPr>
            <p:ph type="sldNum" sz="quarter" idx="4"/>
          </p:nvPr>
        </p:nvSpPr>
        <p:spPr>
          <a:xfrm>
            <a:off x="10554508" y="6305687"/>
            <a:ext cx="818748" cy="262309"/>
          </a:xfrm>
          <a:prstGeom prst="rect">
            <a:avLst/>
          </a:prstGeom>
        </p:spPr>
        <p:txBody>
          <a:bodyPr vert="horz" lIns="0" tIns="0" rIns="0" bIns="0" rtlCol="0" anchor="ctr"/>
          <a:lstStyle>
            <a:lvl1pPr algn="r">
              <a:defRPr sz="1200">
                <a:solidFill>
                  <a:schemeClr val="tx2"/>
                </a:solidFill>
                <a:latin typeface="+mn-lt"/>
                <a:cs typeface="Calibri" panose="020F0502020204030204" pitchFamily="34" charset="0"/>
              </a:defRPr>
            </a:lvl1pPr>
          </a:lstStyle>
          <a:p>
            <a:fld id="{A6E131DE-DA31-4CDF-828A-8EB206A3CD12}" type="slidenum">
              <a:rPr lang="en-GB" smtClean="0"/>
              <a:pPr/>
              <a:t>‹#›</a:t>
            </a:fld>
            <a:endParaRPr lang="en-GB"/>
          </a:p>
        </p:txBody>
      </p:sp>
      <p:cxnSp>
        <p:nvCxnSpPr>
          <p:cNvPr id="10" name="Suora yhdysviiva 9"/>
          <p:cNvCxnSpPr/>
          <p:nvPr/>
        </p:nvCxnSpPr>
        <p:spPr>
          <a:xfrm>
            <a:off x="1704975" y="6411384"/>
            <a:ext cx="0" cy="72000"/>
          </a:xfrm>
          <a:prstGeom prst="line">
            <a:avLst/>
          </a:prstGeom>
          <a:ln w="15875">
            <a:solidFill>
              <a:srgbClr val="5BCA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5166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hdr="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360363" indent="-360363"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1pPr>
      <a:lvl2pPr marL="895350" indent="-447675"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2pPr>
      <a:lvl3pPr marL="1439863" indent="-457200"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3pPr>
      <a:lvl4pPr marL="1701800" indent="-2619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974850" indent="-2730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89560" y="822328"/>
            <a:ext cx="10515600" cy="1325563"/>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kstin paikkamerkki 2"/>
          <p:cNvSpPr>
            <a:spLocks noGrp="1"/>
          </p:cNvSpPr>
          <p:nvPr>
            <p:ph type="body" idx="1"/>
          </p:nvPr>
        </p:nvSpPr>
        <p:spPr>
          <a:xfrm>
            <a:off x="789560" y="2305455"/>
            <a:ext cx="10515600" cy="3871507"/>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p:cNvSpPr>
            <a:spLocks noGrp="1"/>
          </p:cNvSpPr>
          <p:nvPr>
            <p:ph type="dt" sz="half" idx="2"/>
          </p:nvPr>
        </p:nvSpPr>
        <p:spPr>
          <a:xfrm>
            <a:off x="896568" y="6305687"/>
            <a:ext cx="883594"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fld id="{01A38EDB-82B5-47B3-B9C1-99B3AA4BAD8E}" type="datetime1">
              <a:rPr lang="en-GB" smtClean="0">
                <a:solidFill>
                  <a:srgbClr val="0041DC"/>
                </a:solidFill>
              </a:rPr>
              <a:pPr/>
              <a:t>09/11/2022</a:t>
            </a:fld>
            <a:endParaRPr lang="en-GB" dirty="0">
              <a:solidFill>
                <a:srgbClr val="0041DC"/>
              </a:solidFill>
            </a:endParaRPr>
          </a:p>
        </p:txBody>
      </p:sp>
      <p:sp>
        <p:nvSpPr>
          <p:cNvPr id="5" name="Alatunnisteen paikkamerkki 4"/>
          <p:cNvSpPr>
            <a:spLocks noGrp="1"/>
          </p:cNvSpPr>
          <p:nvPr>
            <p:ph type="ftr" sz="quarter" idx="3"/>
          </p:nvPr>
        </p:nvSpPr>
        <p:spPr>
          <a:xfrm>
            <a:off x="1780162" y="6305687"/>
            <a:ext cx="4328808"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r>
              <a:rPr lang="en-GB">
                <a:solidFill>
                  <a:srgbClr val="0041DC"/>
                </a:solidFill>
              </a:rPr>
              <a:t>Opetushallitus</a:t>
            </a:r>
          </a:p>
        </p:txBody>
      </p:sp>
      <p:sp>
        <p:nvSpPr>
          <p:cNvPr id="6" name="Dian numeron paikkamerkki 5"/>
          <p:cNvSpPr>
            <a:spLocks noGrp="1"/>
          </p:cNvSpPr>
          <p:nvPr>
            <p:ph type="sldNum" sz="quarter" idx="4"/>
          </p:nvPr>
        </p:nvSpPr>
        <p:spPr>
          <a:xfrm>
            <a:off x="10554508" y="6305687"/>
            <a:ext cx="818748" cy="262309"/>
          </a:xfrm>
          <a:prstGeom prst="rect">
            <a:avLst/>
          </a:prstGeom>
        </p:spPr>
        <p:txBody>
          <a:bodyPr vert="horz" lIns="0" tIns="0" rIns="0" bIns="0" rtlCol="0" anchor="ctr"/>
          <a:lstStyle>
            <a:lvl1pPr algn="r">
              <a:defRPr sz="1200">
                <a:solidFill>
                  <a:schemeClr val="tx2"/>
                </a:solidFill>
                <a:latin typeface="+mn-lt"/>
                <a:cs typeface="Calibri" panose="020F0502020204030204" pitchFamily="34" charset="0"/>
              </a:defRPr>
            </a:lvl1pPr>
          </a:lstStyle>
          <a:p>
            <a:fld id="{A6E131DE-DA31-4CDF-828A-8EB206A3CD12}" type="slidenum">
              <a:rPr lang="en-GB" smtClean="0">
                <a:solidFill>
                  <a:srgbClr val="0041DC"/>
                </a:solidFill>
              </a:rPr>
              <a:pPr/>
              <a:t>‹#›</a:t>
            </a:fld>
            <a:endParaRPr lang="en-GB">
              <a:solidFill>
                <a:srgbClr val="0041DC"/>
              </a:solidFill>
            </a:endParaRPr>
          </a:p>
        </p:txBody>
      </p:sp>
      <p:cxnSp>
        <p:nvCxnSpPr>
          <p:cNvPr id="10" name="Suora yhdysviiva 9"/>
          <p:cNvCxnSpPr/>
          <p:nvPr/>
        </p:nvCxnSpPr>
        <p:spPr>
          <a:xfrm>
            <a:off x="1704975" y="6411384"/>
            <a:ext cx="0" cy="72000"/>
          </a:xfrm>
          <a:prstGeom prst="line">
            <a:avLst/>
          </a:prstGeom>
          <a:ln w="15875">
            <a:solidFill>
              <a:srgbClr val="5BCA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51616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hf hdr="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360363" indent="-360363"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1pPr>
      <a:lvl2pPr marL="895350" indent="-447675"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2pPr>
      <a:lvl3pPr marL="1439863" indent="-457200"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3pPr>
      <a:lvl4pPr marL="1701800" indent="-2619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974850" indent="-2730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89560" y="822328"/>
            <a:ext cx="10515600" cy="1325563"/>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kstin paikkamerkki 2"/>
          <p:cNvSpPr>
            <a:spLocks noGrp="1"/>
          </p:cNvSpPr>
          <p:nvPr>
            <p:ph type="body" idx="1"/>
          </p:nvPr>
        </p:nvSpPr>
        <p:spPr>
          <a:xfrm>
            <a:off x="789560" y="2305455"/>
            <a:ext cx="10515600" cy="3871507"/>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p:cNvSpPr>
            <a:spLocks noGrp="1"/>
          </p:cNvSpPr>
          <p:nvPr>
            <p:ph type="dt" sz="half" idx="2"/>
          </p:nvPr>
        </p:nvSpPr>
        <p:spPr>
          <a:xfrm>
            <a:off x="896568" y="6305687"/>
            <a:ext cx="883594"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fld id="{01A38EDB-82B5-47B3-B9C1-99B3AA4BAD8E}" type="datetime1">
              <a:rPr lang="en-GB" smtClean="0"/>
              <a:t>09/11/2022</a:t>
            </a:fld>
            <a:endParaRPr lang="en-GB" dirty="0"/>
          </a:p>
        </p:txBody>
      </p:sp>
      <p:sp>
        <p:nvSpPr>
          <p:cNvPr id="5" name="Alatunnisteen paikkamerkki 4"/>
          <p:cNvSpPr>
            <a:spLocks noGrp="1"/>
          </p:cNvSpPr>
          <p:nvPr>
            <p:ph type="ftr" sz="quarter" idx="3"/>
          </p:nvPr>
        </p:nvSpPr>
        <p:spPr>
          <a:xfrm>
            <a:off x="1780162" y="6305687"/>
            <a:ext cx="4328808" cy="262309"/>
          </a:xfrm>
          <a:prstGeom prst="rect">
            <a:avLst/>
          </a:prstGeom>
        </p:spPr>
        <p:txBody>
          <a:bodyPr vert="horz" lIns="0" tIns="0" rIns="0" bIns="0" rtlCol="0" anchor="ctr"/>
          <a:lstStyle>
            <a:lvl1pPr algn="l">
              <a:defRPr sz="1200">
                <a:solidFill>
                  <a:schemeClr val="tx2"/>
                </a:solidFill>
                <a:latin typeface="+mn-lt"/>
                <a:cs typeface="Calibri" panose="020F0502020204030204" pitchFamily="34" charset="0"/>
              </a:defRPr>
            </a:lvl1pPr>
          </a:lstStyle>
          <a:p>
            <a:r>
              <a:rPr lang="en-GB"/>
              <a:t>Opetushallitus</a:t>
            </a:r>
          </a:p>
        </p:txBody>
      </p:sp>
      <p:sp>
        <p:nvSpPr>
          <p:cNvPr id="6" name="Dian numeron paikkamerkki 5"/>
          <p:cNvSpPr>
            <a:spLocks noGrp="1"/>
          </p:cNvSpPr>
          <p:nvPr>
            <p:ph type="sldNum" sz="quarter" idx="4"/>
          </p:nvPr>
        </p:nvSpPr>
        <p:spPr>
          <a:xfrm>
            <a:off x="10554508" y="6305687"/>
            <a:ext cx="818748" cy="262309"/>
          </a:xfrm>
          <a:prstGeom prst="rect">
            <a:avLst/>
          </a:prstGeom>
        </p:spPr>
        <p:txBody>
          <a:bodyPr vert="horz" lIns="0" tIns="0" rIns="0" bIns="0" rtlCol="0" anchor="ctr"/>
          <a:lstStyle>
            <a:lvl1pPr algn="r">
              <a:defRPr sz="1200">
                <a:solidFill>
                  <a:schemeClr val="tx2"/>
                </a:solidFill>
                <a:latin typeface="+mn-lt"/>
                <a:cs typeface="Calibri" panose="020F0502020204030204" pitchFamily="34" charset="0"/>
              </a:defRPr>
            </a:lvl1pPr>
          </a:lstStyle>
          <a:p>
            <a:fld id="{A6E131DE-DA31-4CDF-828A-8EB206A3CD12}" type="slidenum">
              <a:rPr lang="en-GB" smtClean="0"/>
              <a:pPr/>
              <a:t>‹#›</a:t>
            </a:fld>
            <a:endParaRPr lang="en-GB"/>
          </a:p>
        </p:txBody>
      </p:sp>
      <p:cxnSp>
        <p:nvCxnSpPr>
          <p:cNvPr id="10" name="Suora yhdysviiva 9"/>
          <p:cNvCxnSpPr/>
          <p:nvPr/>
        </p:nvCxnSpPr>
        <p:spPr>
          <a:xfrm>
            <a:off x="1704975" y="6411384"/>
            <a:ext cx="0" cy="72000"/>
          </a:xfrm>
          <a:prstGeom prst="line">
            <a:avLst/>
          </a:prstGeom>
          <a:ln w="15875">
            <a:solidFill>
              <a:srgbClr val="5BCA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28755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hf hdr="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360363" indent="-360363"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1pPr>
      <a:lvl2pPr marL="895350" indent="-447675"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400" kern="1200">
          <a:solidFill>
            <a:schemeClr val="tx1"/>
          </a:solidFill>
          <a:latin typeface="+mn-lt"/>
          <a:ea typeface="+mn-ea"/>
          <a:cs typeface="+mn-cs"/>
        </a:defRPr>
      </a:lvl2pPr>
      <a:lvl3pPr marL="1439863" indent="-457200"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3pPr>
      <a:lvl4pPr marL="1701800" indent="-2619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974850" indent="-2730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hyperlink" Target="https://padlet.com/shyytiai/arviointikoulutusperuskoulu"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oph.fi/fi/koulutus-ja-tutkinnot/suomen-kieli-ja-kirjallisuus-oppimaaran-kasitteita"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hyperlink" Target="https://www.oph.fi/fi/oppimisen-ja-osaamisen-arviointi-perusopetuksessa" TargetMode="External"/><Relationship Id="rId3" Type="http://schemas.openxmlformats.org/officeDocument/2006/relationships/hyperlink" Target="https://www.oph.fi/fi/koulutus-ja-tutkinnot/perusopetus/aidinkieli-ja-kirjallisuus-perusopetuksessa" TargetMode="External"/><Relationship Id="rId7" Type="http://schemas.openxmlformats.org/officeDocument/2006/relationships/hyperlink" Target="https://www.oph.fi/fi/koulutus-ja-tutkinnot/aidinkielen-ja-kirjallisuuden-paattoarvioinnin-tukimateriaal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oph.fi/fi/koulutus-ja-tutkinnot/aidinkielen-ja-kirjallisuuden-paattoarvioinnin-kriteerit" TargetMode="External"/><Relationship Id="rId5" Type="http://schemas.openxmlformats.org/officeDocument/2006/relationships/hyperlink" Target="https://www.oph.fi/fi/koulutus-ja-tutkinnot/suomi-toisena-kielena-opetus" TargetMode="External"/><Relationship Id="rId10" Type="http://schemas.openxmlformats.org/officeDocument/2006/relationships/image" Target="../media/image9.png"/><Relationship Id="rId4" Type="http://schemas.openxmlformats.org/officeDocument/2006/relationships/hyperlink" Target="https://www.oph.fi/fi/koulutus-ja-tutkinnot/lukiokoulutus/lukion-oppiaineet/aidinkieli-ja-kirjallisuus-lukiossa" TargetMode="External"/><Relationship Id="rId9" Type="http://schemas.openxmlformats.org/officeDocument/2006/relationships/hyperlink" Target="https://www.oph.fi/fi/usein-kysyttya?themes%5BOsaamisen%20arviointi%5D=Osaamisen%20arviointi&amp;themes%5BArviointi%20ja%20todistukset%5D=Arviointi%20ja%20todistukset&amp;sector%5BPerusopetus%5D=Perusopetu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oph.fi/fi/tilastot-ja-julkaisut/julkaisut/kieli-koulun-ytimessa-nakokulmia-kielikasvatuksee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katri.kuukka@oph.fi" TargetMode="External"/><Relationship Id="rId2" Type="http://schemas.openxmlformats.org/officeDocument/2006/relationships/hyperlink" Target="mailto:minna.harmanen@oph.fi"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karvi.fi/publication/etta-tietaa-missa-on-menossa-oppimisen-ja-osaamisen-arviointi-perusopetuksessa-ja-lukiokoulutuksessa/" TargetMode="External"/><Relationship Id="rId7" Type="http://schemas.openxmlformats.org/officeDocument/2006/relationships/hyperlink" Target="https://www.oph.fi/fi/tilastot-ja-julkaisut/julkaisut/kieli-koulun-ytimessa-nakokulmia-kielikasvatuksee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kaaro.fi/" TargetMode="External"/><Relationship Id="rId5" Type="http://schemas.openxmlformats.org/officeDocument/2006/relationships/hyperlink" Target="https://www.kieliverkosto.fi/fi/journals/kieli-koulutus-ja-yhteiskunta-toukokuu-2021/suomen-kielen-ja-kirjallisuuden-osaamista-arvioimassa-tasapainoilua-oppimisen-tavoitteiden-ja-osaamisen-kriteereiden-valilla" TargetMode="External"/><Relationship Id="rId4" Type="http://schemas.openxmlformats.org/officeDocument/2006/relationships/hyperlink" Target="https://www.kieliverkosto.fi/fi/journals/kieli-koulutus-ja-yhteiskunta-maaliskuu-2022/osaamisen-tasojen-kielellistaminen-ja-tulkinnanvaraisuus-uudistetuissa-perusopetuksen-suomen-kieli-ja-kirjallisuus-oppimaaran-paattoarvioinnin-kriteereiss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helda.helsinki.fi/bitstream/handle/10138/316123/Ainedidaktisia%20tutkimuksia%2018_Suomen%20kieli%20ja%20kirjallisuus%20koulussa%202020.pdf?sequence=3&amp;isAllowed=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87940" y="1755920"/>
            <a:ext cx="7306593" cy="3489180"/>
          </a:xfrm>
        </p:spPr>
        <p:txBody>
          <a:bodyPr/>
          <a:lstStyle/>
          <a:p>
            <a:r>
              <a:rPr lang="en-GB" sz="4000" dirty="0">
                <a:latin typeface="+mn-lt"/>
                <a:ea typeface="Verdana"/>
              </a:rPr>
              <a:t>Arviointi </a:t>
            </a:r>
            <a:r>
              <a:rPr lang="fi-FI" sz="4000" dirty="0">
                <a:latin typeface="+mn-lt"/>
                <a:ea typeface="Verdana"/>
              </a:rPr>
              <a:t>oppimisen</a:t>
            </a:r>
            <a:r>
              <a:rPr lang="en-GB" sz="4000" dirty="0">
                <a:latin typeface="+mn-lt"/>
                <a:ea typeface="Verdana"/>
              </a:rPr>
              <a:t> </a:t>
            </a:r>
            <a:r>
              <a:rPr lang="fi-FI" sz="4000" dirty="0">
                <a:latin typeface="+mn-lt"/>
                <a:ea typeface="Verdana"/>
              </a:rPr>
              <a:t>tukena</a:t>
            </a:r>
            <a:r>
              <a:rPr lang="en-GB" sz="4000" dirty="0">
                <a:latin typeface="+mn-lt"/>
                <a:ea typeface="Verdana"/>
              </a:rPr>
              <a:t> – </a:t>
            </a:r>
            <a:r>
              <a:rPr lang="fi-FI" sz="4000" dirty="0">
                <a:latin typeface="+mn-lt"/>
                <a:ea typeface="Verdana"/>
              </a:rPr>
              <a:t>näkökulmia</a:t>
            </a:r>
            <a:r>
              <a:rPr lang="en-GB" sz="4000" dirty="0">
                <a:latin typeface="+mn-lt"/>
                <a:ea typeface="Verdana"/>
              </a:rPr>
              <a:t> </a:t>
            </a:r>
            <a:r>
              <a:rPr lang="fi-FI" sz="4000" dirty="0">
                <a:latin typeface="+mn-lt"/>
                <a:ea typeface="Verdana"/>
              </a:rPr>
              <a:t>suomen kielen ja kirjallisuuden oppimäärän arviointiin</a:t>
            </a:r>
            <a:r>
              <a:rPr lang="fi-FI" sz="4000" dirty="0">
                <a:latin typeface="+mn-lt"/>
              </a:rPr>
              <a:t> vuosiluokilla 7–9 </a:t>
            </a:r>
            <a:br>
              <a:rPr lang="fi-FI" sz="3600" dirty="0"/>
            </a:br>
            <a:br>
              <a:rPr lang="fi-FI" sz="3600" dirty="0"/>
            </a:br>
            <a:r>
              <a:rPr lang="fi-FI" sz="3200" dirty="0"/>
              <a:t>1.11. ja 8.11.2</a:t>
            </a:r>
            <a:r>
              <a:rPr lang="it-IT" sz="3200" dirty="0">
                <a:ea typeface="Verdana"/>
              </a:rPr>
              <a:t>022</a:t>
            </a:r>
            <a:endParaRPr lang="en-GB" sz="3200" dirty="0">
              <a:ea typeface="Verdana"/>
              <a:cs typeface="Calibri"/>
            </a:endParaRPr>
          </a:p>
        </p:txBody>
      </p:sp>
      <p:sp>
        <p:nvSpPr>
          <p:cNvPr id="3" name="Alaotsikko 2"/>
          <p:cNvSpPr>
            <a:spLocks noGrp="1"/>
          </p:cNvSpPr>
          <p:nvPr>
            <p:ph type="subTitle" idx="1"/>
          </p:nvPr>
        </p:nvSpPr>
        <p:spPr>
          <a:xfrm>
            <a:off x="787940" y="5245100"/>
            <a:ext cx="7149830" cy="1294596"/>
          </a:xfrm>
        </p:spPr>
        <p:txBody>
          <a:bodyPr>
            <a:normAutofit fontScale="92500" lnSpcReduction="10000"/>
          </a:bodyPr>
          <a:lstStyle/>
          <a:p>
            <a:r>
              <a:rPr lang="it-IT" sz="2400" dirty="0">
                <a:ea typeface="Verdana" panose="020B0604030504040204" pitchFamily="34" charset="0"/>
              </a:rPr>
              <a:t>Minna Harmanen, opetusneuvos</a:t>
            </a:r>
          </a:p>
          <a:p>
            <a:r>
              <a:rPr lang="it-IT" sz="2400" dirty="0">
                <a:ea typeface="Verdana" panose="020B0604030504040204" pitchFamily="34" charset="0"/>
              </a:rPr>
              <a:t>Opetushallitus</a:t>
            </a:r>
          </a:p>
          <a:p>
            <a:r>
              <a:rPr lang="it-IT" sz="2400" dirty="0">
                <a:ea typeface="Verdana" panose="020B0604030504040204" pitchFamily="34" charset="0"/>
              </a:rPr>
              <a:t>Hanna Rahko, Seinäjoen lyseo</a:t>
            </a:r>
          </a:p>
          <a:p>
            <a:r>
              <a:rPr lang="it-IT" sz="2400" dirty="0">
                <a:ea typeface="Verdana" panose="020B0604030504040204" pitchFamily="34" charset="0"/>
              </a:rPr>
              <a:t>Panu Saarnivaara, Puropellon koulu, Turku</a:t>
            </a:r>
          </a:p>
          <a:p>
            <a:pPr>
              <a:spcAft>
                <a:spcPts val="0"/>
              </a:spcAft>
            </a:pPr>
            <a:endParaRPr lang="it-IT" dirty="0">
              <a:highlight>
                <a:srgbClr val="FFFF00"/>
              </a:highlight>
            </a:endParaRPr>
          </a:p>
        </p:txBody>
      </p:sp>
    </p:spTree>
    <p:extLst>
      <p:ext uri="{BB962C8B-B14F-4D97-AF65-F5344CB8AC3E}">
        <p14:creationId xmlns:p14="http://schemas.microsoft.com/office/powerpoint/2010/main" val="912736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C99839-9672-43BE-B12F-64DF097504DA}"/>
              </a:ext>
            </a:extLst>
          </p:cNvPr>
          <p:cNvSpPr>
            <a:spLocks noGrp="1"/>
          </p:cNvSpPr>
          <p:nvPr>
            <p:ph type="title"/>
          </p:nvPr>
        </p:nvSpPr>
        <p:spPr>
          <a:xfrm>
            <a:off x="461913" y="467361"/>
            <a:ext cx="11821527" cy="1259972"/>
          </a:xfrm>
        </p:spPr>
        <p:txBody>
          <a:bodyPr/>
          <a:lstStyle/>
          <a:p>
            <a:r>
              <a:rPr lang="fi-FI" dirty="0"/>
              <a:t>17 tavoitetta – 17 kriteerikuvausta: </a:t>
            </a:r>
            <a:r>
              <a:rPr lang="fi-FI" sz="2800" dirty="0"/>
              <a:t>Miten lähestyä kuvauksia ja miten hyödyntää niitä oppimisen tukena?</a:t>
            </a:r>
          </a:p>
        </p:txBody>
      </p:sp>
      <p:sp>
        <p:nvSpPr>
          <p:cNvPr id="3" name="Sisällön paikkamerkki 2">
            <a:extLst>
              <a:ext uri="{FF2B5EF4-FFF2-40B4-BE49-F238E27FC236}">
                <a16:creationId xmlns:a16="http://schemas.microsoft.com/office/drawing/2014/main" id="{A32F1DE9-46E6-4618-B666-4A7E84F46307}"/>
              </a:ext>
            </a:extLst>
          </p:cNvPr>
          <p:cNvSpPr>
            <a:spLocks noGrp="1"/>
          </p:cNvSpPr>
          <p:nvPr>
            <p:ph idx="1"/>
          </p:nvPr>
        </p:nvSpPr>
        <p:spPr>
          <a:xfrm>
            <a:off x="76751" y="1608084"/>
            <a:ext cx="6944159" cy="999838"/>
          </a:xfrm>
        </p:spPr>
        <p:txBody>
          <a:bodyPr/>
          <a:lstStyle/>
          <a:p>
            <a:pPr marL="0" indent="0">
              <a:buNone/>
            </a:pPr>
            <a:r>
              <a:rPr lang="fi-FI" dirty="0"/>
              <a:t>Miten opetuksessa toteutetaan opetuksen tavoitteita? Millaisin tehtävin oppimista voi arvioida?</a:t>
            </a:r>
          </a:p>
        </p:txBody>
      </p:sp>
      <p:sp>
        <p:nvSpPr>
          <p:cNvPr id="4" name="Päivämäärän paikkamerkki 3">
            <a:extLst>
              <a:ext uri="{FF2B5EF4-FFF2-40B4-BE49-F238E27FC236}">
                <a16:creationId xmlns:a16="http://schemas.microsoft.com/office/drawing/2014/main" id="{A149F954-9850-4F28-9EF0-7369F34D4561}"/>
              </a:ext>
            </a:extLst>
          </p:cNvPr>
          <p:cNvSpPr>
            <a:spLocks noGrp="1"/>
          </p:cNvSpPr>
          <p:nvPr>
            <p:ph type="dt" sz="half" idx="10"/>
          </p:nvPr>
        </p:nvSpPr>
        <p:spPr/>
        <p:txBody>
          <a:bodyPr/>
          <a:lstStyle/>
          <a:p>
            <a:fld id="{97FDBF2A-0433-4942-8368-192C4092C9D7}" type="datetime1">
              <a:rPr lang="en-GB" smtClean="0"/>
              <a:t>09/11/2022</a:t>
            </a:fld>
            <a:endParaRPr lang="en-GB"/>
          </a:p>
        </p:txBody>
      </p:sp>
      <p:sp>
        <p:nvSpPr>
          <p:cNvPr id="5" name="Alatunnisteen paikkamerkki 4">
            <a:extLst>
              <a:ext uri="{FF2B5EF4-FFF2-40B4-BE49-F238E27FC236}">
                <a16:creationId xmlns:a16="http://schemas.microsoft.com/office/drawing/2014/main" id="{7C0D7E0F-8D95-453A-B296-5AE860173AD5}"/>
              </a:ext>
            </a:extLst>
          </p:cNvPr>
          <p:cNvSpPr>
            <a:spLocks noGrp="1"/>
          </p:cNvSpPr>
          <p:nvPr>
            <p:ph type="ftr" sz="quarter" idx="11"/>
          </p:nvPr>
        </p:nvSpPr>
        <p:spPr/>
        <p:txBody>
          <a:bodyPr/>
          <a:lstStyle/>
          <a:p>
            <a:r>
              <a:rPr lang="en-GB"/>
              <a:t>Opetushallitus</a:t>
            </a:r>
          </a:p>
        </p:txBody>
      </p:sp>
      <p:pic>
        <p:nvPicPr>
          <p:cNvPr id="7" name="Kuva 6">
            <a:extLst>
              <a:ext uri="{FF2B5EF4-FFF2-40B4-BE49-F238E27FC236}">
                <a16:creationId xmlns:a16="http://schemas.microsoft.com/office/drawing/2014/main" id="{000D0BE2-DAEE-457D-BBE7-0C0A92C21732}"/>
              </a:ext>
            </a:extLst>
          </p:cNvPr>
          <p:cNvPicPr>
            <a:picLocks noChangeAspect="1"/>
          </p:cNvPicPr>
          <p:nvPr/>
        </p:nvPicPr>
        <p:blipFill>
          <a:blip r:embed="rId2"/>
          <a:stretch>
            <a:fillRect/>
          </a:stretch>
        </p:blipFill>
        <p:spPr>
          <a:xfrm>
            <a:off x="0" y="2391191"/>
            <a:ext cx="12192000" cy="3999448"/>
          </a:xfrm>
          <a:prstGeom prst="rect">
            <a:avLst/>
          </a:prstGeom>
        </p:spPr>
      </p:pic>
      <p:sp>
        <p:nvSpPr>
          <p:cNvPr id="6" name="Ajatuskupla: Pilvi 5">
            <a:extLst>
              <a:ext uri="{FF2B5EF4-FFF2-40B4-BE49-F238E27FC236}">
                <a16:creationId xmlns:a16="http://schemas.microsoft.com/office/drawing/2014/main" id="{F70CA795-0F80-4B92-BDC6-7631E553D2AD}"/>
              </a:ext>
            </a:extLst>
          </p:cNvPr>
          <p:cNvSpPr/>
          <p:nvPr/>
        </p:nvSpPr>
        <p:spPr>
          <a:xfrm>
            <a:off x="8209122" y="1058613"/>
            <a:ext cx="3058510" cy="125997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t>Tavoitteet ovat tuttuja!</a:t>
            </a:r>
          </a:p>
        </p:txBody>
      </p:sp>
    </p:spTree>
    <p:extLst>
      <p:ext uri="{BB962C8B-B14F-4D97-AF65-F5344CB8AC3E}">
        <p14:creationId xmlns:p14="http://schemas.microsoft.com/office/powerpoint/2010/main" val="401476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D79E62-2578-4FC6-B52C-3830B7546349}"/>
              </a:ext>
            </a:extLst>
          </p:cNvPr>
          <p:cNvSpPr>
            <a:spLocks noGrp="1"/>
          </p:cNvSpPr>
          <p:nvPr>
            <p:ph type="title"/>
          </p:nvPr>
        </p:nvSpPr>
        <p:spPr>
          <a:xfrm>
            <a:off x="867266" y="655162"/>
            <a:ext cx="10588722" cy="749432"/>
          </a:xfrm>
        </p:spPr>
        <p:txBody>
          <a:bodyPr/>
          <a:lstStyle/>
          <a:p>
            <a:r>
              <a:rPr lang="fi-FI" dirty="0"/>
              <a:t>Päättöarvioinnin kriteerien lukuohjeeksi 3 K:ta!</a:t>
            </a:r>
          </a:p>
        </p:txBody>
      </p:sp>
      <p:sp>
        <p:nvSpPr>
          <p:cNvPr id="3" name="Sisällön paikkamerkki 2">
            <a:extLst>
              <a:ext uri="{FF2B5EF4-FFF2-40B4-BE49-F238E27FC236}">
                <a16:creationId xmlns:a16="http://schemas.microsoft.com/office/drawing/2014/main" id="{67820323-99EE-4E3F-B0B8-4489AF0A3A99}"/>
              </a:ext>
            </a:extLst>
          </p:cNvPr>
          <p:cNvSpPr>
            <a:spLocks noGrp="1"/>
          </p:cNvSpPr>
          <p:nvPr>
            <p:ph idx="1"/>
          </p:nvPr>
        </p:nvSpPr>
        <p:spPr>
          <a:xfrm>
            <a:off x="867266" y="1517716"/>
            <a:ext cx="7485624" cy="4543720"/>
          </a:xfrm>
        </p:spPr>
        <p:txBody>
          <a:bodyPr/>
          <a:lstStyle/>
          <a:p>
            <a:r>
              <a:rPr lang="fi-FI" b="1" dirty="0"/>
              <a:t>Kumulatiivisuus: </a:t>
            </a:r>
            <a:r>
              <a:rPr lang="fi-FI" dirty="0"/>
              <a:t>Kriteerikuvauksissa alempien arvosanojen osaamisen kuvaukset sisältyvät ylemmän arvosanan kuvauksiin. </a:t>
            </a:r>
          </a:p>
          <a:p>
            <a:r>
              <a:rPr lang="fi-FI" b="1" dirty="0"/>
              <a:t>Kokonaisarviointi </a:t>
            </a:r>
            <a:r>
              <a:rPr lang="fi-FI" dirty="0"/>
              <a:t>- Päättöarvosana on äidinkielen ja kirjallisuuden oppimäärän tavoitteiden ja kriteerien perusteella muodostettu kokonaisarviointi. </a:t>
            </a:r>
          </a:p>
          <a:p>
            <a:r>
              <a:rPr lang="fi-FI" b="1" dirty="0"/>
              <a:t>Kompensaatio: </a:t>
            </a:r>
            <a:r>
              <a:rPr lang="fi-FI" dirty="0"/>
              <a:t>Paremman osaamisen tason saavuttaminen jonkin tavoitteen osalta voi kompensoida hylätyn tai heikomman suoriutumisen jonkin muun tavoitteen osalta. Työskentelyn arviointi sisältyy äidinkielen ja kirjallisuuden arvosanaan. </a:t>
            </a:r>
          </a:p>
          <a:p>
            <a:pPr marL="0" indent="0">
              <a:buNone/>
            </a:pPr>
            <a:endParaRPr lang="fi-FI" dirty="0"/>
          </a:p>
          <a:p>
            <a:pPr marL="0" indent="0">
              <a:buNone/>
            </a:pPr>
            <a:endParaRPr lang="fi-FI" dirty="0"/>
          </a:p>
          <a:p>
            <a:pPr marL="0" indent="0">
              <a:buNone/>
            </a:pPr>
            <a:endParaRPr lang="fi-FI" dirty="0"/>
          </a:p>
        </p:txBody>
      </p:sp>
      <p:sp>
        <p:nvSpPr>
          <p:cNvPr id="4" name="Dian numeron paikkamerkki 3">
            <a:extLst>
              <a:ext uri="{FF2B5EF4-FFF2-40B4-BE49-F238E27FC236}">
                <a16:creationId xmlns:a16="http://schemas.microsoft.com/office/drawing/2014/main" id="{07482FBB-3470-41EF-8F28-246B88CAFC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97501-BE88-4AE0-80C6-9021B1ADE595}" type="slidenum">
              <a:rPr kumimoji="0" lang="fi-FI" sz="1200" b="0" i="0" u="none" strike="noStrike" kern="1200" cap="none" spc="0" normalizeH="0" baseline="0" noProof="0" dirty="0" smtClean="0">
                <a:ln>
                  <a:noFill/>
                </a:ln>
                <a:solidFill>
                  <a:srgbClr val="0041DC"/>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pic>
        <p:nvPicPr>
          <p:cNvPr id="5" name="Kuva 4">
            <a:extLst>
              <a:ext uri="{FF2B5EF4-FFF2-40B4-BE49-F238E27FC236}">
                <a16:creationId xmlns:a16="http://schemas.microsoft.com/office/drawing/2014/main" id="{3B85612F-DEC5-48CF-A58E-4E40F6DF157E}"/>
              </a:ext>
            </a:extLst>
          </p:cNvPr>
          <p:cNvPicPr>
            <a:picLocks noChangeAspect="1"/>
          </p:cNvPicPr>
          <p:nvPr/>
        </p:nvPicPr>
        <p:blipFill>
          <a:blip r:embed="rId3"/>
          <a:stretch>
            <a:fillRect/>
          </a:stretch>
        </p:blipFill>
        <p:spPr>
          <a:xfrm>
            <a:off x="8107793" y="2466629"/>
            <a:ext cx="3840813" cy="2645893"/>
          </a:xfrm>
          <a:prstGeom prst="rect">
            <a:avLst/>
          </a:prstGeom>
        </p:spPr>
      </p:pic>
    </p:spTree>
    <p:extLst>
      <p:ext uri="{BB962C8B-B14F-4D97-AF65-F5344CB8AC3E}">
        <p14:creationId xmlns:p14="http://schemas.microsoft.com/office/powerpoint/2010/main" val="345087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5431D5-2ADE-4CB7-9D18-9934DC4EA252}"/>
              </a:ext>
            </a:extLst>
          </p:cNvPr>
          <p:cNvSpPr>
            <a:spLocks noGrp="1"/>
          </p:cNvSpPr>
          <p:nvPr>
            <p:ph type="title"/>
          </p:nvPr>
        </p:nvSpPr>
        <p:spPr/>
        <p:txBody>
          <a:bodyPr/>
          <a:lstStyle/>
          <a:p>
            <a:r>
              <a:rPr lang="fi-FI" dirty="0"/>
              <a:t>Työskentelyn taidot osana suomen kielen ja kirjallisuuden tavoitteita</a:t>
            </a:r>
          </a:p>
        </p:txBody>
      </p:sp>
      <p:sp>
        <p:nvSpPr>
          <p:cNvPr id="3" name="Sisällön paikkamerkki 2">
            <a:extLst>
              <a:ext uri="{FF2B5EF4-FFF2-40B4-BE49-F238E27FC236}">
                <a16:creationId xmlns:a16="http://schemas.microsoft.com/office/drawing/2014/main" id="{CD758135-3666-4FDD-90D3-7FC002C096EF}"/>
              </a:ext>
            </a:extLst>
          </p:cNvPr>
          <p:cNvSpPr>
            <a:spLocks noGrp="1"/>
          </p:cNvSpPr>
          <p:nvPr>
            <p:ph idx="1"/>
          </p:nvPr>
        </p:nvSpPr>
        <p:spPr>
          <a:xfrm>
            <a:off x="789560" y="2147891"/>
            <a:ext cx="8087312" cy="4029071"/>
          </a:xfrm>
        </p:spPr>
        <p:txBody>
          <a:bodyPr/>
          <a:lstStyle/>
          <a:p>
            <a:pPr marL="0" indent="0">
              <a:buNone/>
            </a:pPr>
            <a:r>
              <a:rPr lang="fi-FI" dirty="0"/>
              <a:t>Työskentelytaidoilla tarkoitetaan perusopetuksen aikana kehittyvää (Luku 6)</a:t>
            </a:r>
          </a:p>
          <a:p>
            <a:pPr lvl="0"/>
            <a:r>
              <a:rPr lang="fi-FI" dirty="0"/>
              <a:t>taitoa työskennellä itsenäisesti ja yhdessä (T1, T2, T3, T6, T10, T11, T12, T13, T16)</a:t>
            </a:r>
          </a:p>
          <a:p>
            <a:pPr lvl="0"/>
            <a:r>
              <a:rPr lang="fi-FI" dirty="0"/>
              <a:t>taitoa suunnitella ja arvioida omaa työskentelyään (T4, T5, T10, T12)</a:t>
            </a:r>
          </a:p>
          <a:p>
            <a:pPr lvl="0"/>
            <a:r>
              <a:rPr lang="fi-FI" dirty="0"/>
              <a:t>taitoa toimia vastuullisesti ja parhaansa yrittäen (T1, T2, T14)</a:t>
            </a:r>
          </a:p>
          <a:p>
            <a:pPr lvl="0"/>
            <a:r>
              <a:rPr lang="fi-FI" dirty="0"/>
              <a:t>taitoa toimia rakentavasti vuorovaikutuksessa (T1, T2 ).</a:t>
            </a:r>
          </a:p>
          <a:p>
            <a:endParaRPr lang="fi-FI" dirty="0"/>
          </a:p>
        </p:txBody>
      </p:sp>
      <p:sp>
        <p:nvSpPr>
          <p:cNvPr id="4" name="Päivämäärän paikkamerkki 3">
            <a:extLst>
              <a:ext uri="{FF2B5EF4-FFF2-40B4-BE49-F238E27FC236}">
                <a16:creationId xmlns:a16="http://schemas.microsoft.com/office/drawing/2014/main" id="{1843F890-A1FC-4778-B249-431B8E5E78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FDBF2A-0433-4942-8368-192C4092C9D7}" type="datetime1">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5" name="Alatunnisteen paikkamerkki 4">
            <a:extLst>
              <a:ext uri="{FF2B5EF4-FFF2-40B4-BE49-F238E27FC236}">
                <a16:creationId xmlns:a16="http://schemas.microsoft.com/office/drawing/2014/main" id="{8624F82A-3C39-431B-9E59-060F9EA9AE4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rPr>
              <a:t>Opetushallitus</a:t>
            </a:r>
          </a:p>
        </p:txBody>
      </p:sp>
      <p:sp>
        <p:nvSpPr>
          <p:cNvPr id="6" name="Puhekupla: Soikea 5">
            <a:extLst>
              <a:ext uri="{FF2B5EF4-FFF2-40B4-BE49-F238E27FC236}">
                <a16:creationId xmlns:a16="http://schemas.microsoft.com/office/drawing/2014/main" id="{5019CE73-DE19-4041-9EE4-24E84DEE1B50}"/>
              </a:ext>
            </a:extLst>
          </p:cNvPr>
          <p:cNvSpPr/>
          <p:nvPr/>
        </p:nvSpPr>
        <p:spPr>
          <a:xfrm>
            <a:off x="9541267" y="3618677"/>
            <a:ext cx="2650734" cy="241699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a:ea typeface="+mn-ea"/>
                <a:cs typeface="+mn-cs"/>
              </a:rPr>
              <a:t>T12, 9: Oppilas osaa muokata monipuolisesti ja itsenäisesti tekstin ilmaisua ja rakenteita. </a:t>
            </a:r>
          </a:p>
        </p:txBody>
      </p:sp>
      <p:sp>
        <p:nvSpPr>
          <p:cNvPr id="7" name="Puhekupla: Soikea 6">
            <a:extLst>
              <a:ext uri="{FF2B5EF4-FFF2-40B4-BE49-F238E27FC236}">
                <a16:creationId xmlns:a16="http://schemas.microsoft.com/office/drawing/2014/main" id="{49E3690A-A47D-4D6E-8786-068A39950E2E}"/>
              </a:ext>
            </a:extLst>
          </p:cNvPr>
          <p:cNvSpPr/>
          <p:nvPr/>
        </p:nvSpPr>
        <p:spPr>
          <a:xfrm>
            <a:off x="8654426" y="1485109"/>
            <a:ext cx="3027034" cy="220147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a:ea typeface="+mn-ea"/>
                <a:cs typeface="+mn-cs"/>
              </a:rPr>
              <a:t>T12, 7: Oppilas osaa suunnitella ja tuottaa tekstiä sekä yksin että ryhmässä.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289668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9CDA03-F936-4034-B17F-902DBDFAEC02}"/>
              </a:ext>
            </a:extLst>
          </p:cNvPr>
          <p:cNvSpPr>
            <a:spLocks noGrp="1"/>
          </p:cNvSpPr>
          <p:nvPr>
            <p:ph type="title"/>
          </p:nvPr>
        </p:nvSpPr>
        <p:spPr>
          <a:xfrm>
            <a:off x="489627" y="290005"/>
            <a:ext cx="10815534" cy="757960"/>
          </a:xfrm>
        </p:spPr>
        <p:txBody>
          <a:bodyPr/>
          <a:lstStyle/>
          <a:p>
            <a:r>
              <a:rPr lang="fi-FI"/>
              <a:t>Suomen kieli ja kirjallisuus: arvioinnin kohteet</a:t>
            </a:r>
          </a:p>
        </p:txBody>
      </p:sp>
      <p:sp>
        <p:nvSpPr>
          <p:cNvPr id="3" name="Sisällön paikkamerkki 2">
            <a:extLst>
              <a:ext uri="{FF2B5EF4-FFF2-40B4-BE49-F238E27FC236}">
                <a16:creationId xmlns:a16="http://schemas.microsoft.com/office/drawing/2014/main" id="{0783CF3F-2F26-49FC-9ED4-C87D9F590EC5}"/>
              </a:ext>
            </a:extLst>
          </p:cNvPr>
          <p:cNvSpPr>
            <a:spLocks noGrp="1"/>
          </p:cNvSpPr>
          <p:nvPr>
            <p:ph sz="half" idx="1"/>
          </p:nvPr>
        </p:nvSpPr>
        <p:spPr>
          <a:xfrm>
            <a:off x="489626" y="1047966"/>
            <a:ext cx="5606374" cy="5520030"/>
          </a:xfrm>
        </p:spPr>
        <p:txBody>
          <a:bodyPr/>
          <a:lstStyle/>
          <a:p>
            <a:pPr marL="0" indent="0">
              <a:buNone/>
            </a:pPr>
            <a:r>
              <a:rPr lang="fi-FI" sz="2400" b="1"/>
              <a:t>Vuorovaikutustilanteissa toimiminen</a:t>
            </a:r>
          </a:p>
          <a:p>
            <a:pPr>
              <a:lnSpc>
                <a:spcPct val="100000"/>
              </a:lnSpc>
              <a:spcAft>
                <a:spcPts val="0"/>
              </a:spcAft>
            </a:pPr>
            <a:r>
              <a:rPr lang="fi-FI"/>
              <a:t>Toiminta vuorovaikutusitilanteissa</a:t>
            </a:r>
          </a:p>
          <a:p>
            <a:pPr>
              <a:lnSpc>
                <a:spcPct val="100000"/>
              </a:lnSpc>
              <a:spcAft>
                <a:spcPts val="0"/>
              </a:spcAft>
            </a:pPr>
            <a:r>
              <a:rPr lang="fi-FI"/>
              <a:t>Ryhmäviestinnän taidot</a:t>
            </a:r>
          </a:p>
          <a:p>
            <a:pPr>
              <a:lnSpc>
                <a:spcPct val="100000"/>
              </a:lnSpc>
              <a:spcAft>
                <a:spcPts val="0"/>
              </a:spcAft>
            </a:pPr>
            <a:r>
              <a:rPr lang="fi-FI"/>
              <a:t>Esiintymisen taidot</a:t>
            </a:r>
          </a:p>
          <a:p>
            <a:pPr>
              <a:lnSpc>
                <a:spcPct val="100000"/>
              </a:lnSpc>
              <a:spcAft>
                <a:spcPts val="0"/>
              </a:spcAft>
            </a:pPr>
            <a:r>
              <a:rPr lang="fi-FI"/>
              <a:t>Vuorovaikutustaitojen kehittäminen</a:t>
            </a:r>
          </a:p>
          <a:p>
            <a:pPr marL="0" indent="0">
              <a:lnSpc>
                <a:spcPct val="100000"/>
              </a:lnSpc>
              <a:spcAft>
                <a:spcPts val="0"/>
              </a:spcAft>
              <a:buNone/>
            </a:pPr>
            <a:endParaRPr lang="fi-FI" sz="2400"/>
          </a:p>
          <a:p>
            <a:pPr marL="0" indent="0">
              <a:buNone/>
            </a:pPr>
            <a:r>
              <a:rPr lang="fi-FI" sz="2400" b="1"/>
              <a:t>Tekstien tulkitseminen</a:t>
            </a:r>
          </a:p>
          <a:p>
            <a:pPr>
              <a:lnSpc>
                <a:spcPct val="100000"/>
              </a:lnSpc>
              <a:spcAft>
                <a:spcPts val="0"/>
              </a:spcAft>
            </a:pPr>
            <a:r>
              <a:rPr lang="fi-FI"/>
              <a:t>Tekstin ymmärtäminen ja omien vahvuuksien ja kehittämiskohteiden tunnistaminen</a:t>
            </a:r>
          </a:p>
          <a:p>
            <a:pPr>
              <a:lnSpc>
                <a:spcPct val="100000"/>
              </a:lnSpc>
              <a:spcAft>
                <a:spcPts val="0"/>
              </a:spcAft>
            </a:pPr>
            <a:r>
              <a:rPr lang="fi-FI"/>
              <a:t>Tekstimaailman monipuolistuminen ja monilukutaito</a:t>
            </a:r>
          </a:p>
          <a:p>
            <a:pPr>
              <a:lnSpc>
                <a:spcPct val="100000"/>
              </a:lnSpc>
              <a:spcAft>
                <a:spcPts val="0"/>
              </a:spcAft>
            </a:pPr>
            <a:r>
              <a:rPr lang="fi-FI"/>
              <a:t>Asia- ja mediatekstien erittely ja tulkinta</a:t>
            </a:r>
          </a:p>
          <a:p>
            <a:pPr>
              <a:lnSpc>
                <a:spcPct val="100000"/>
              </a:lnSpc>
              <a:spcAft>
                <a:spcPts val="0"/>
              </a:spcAft>
            </a:pPr>
            <a:r>
              <a:rPr lang="fi-FI"/>
              <a:t>Tiedonhankintataidot ja lähdekriittisyys</a:t>
            </a:r>
          </a:p>
          <a:p>
            <a:pPr>
              <a:lnSpc>
                <a:spcPct val="100000"/>
              </a:lnSpc>
              <a:spcAft>
                <a:spcPts val="0"/>
              </a:spcAft>
            </a:pPr>
            <a:r>
              <a:rPr lang="fi-FI"/>
              <a:t>Fiktiivisten tekstien erittely ja tulkinta</a:t>
            </a:r>
          </a:p>
          <a:p>
            <a:endParaRPr lang="fi-FI"/>
          </a:p>
          <a:p>
            <a:endParaRPr lang="fi-FI"/>
          </a:p>
          <a:p>
            <a:endParaRPr lang="fi-FI"/>
          </a:p>
          <a:p>
            <a:endParaRPr lang="fi-FI"/>
          </a:p>
        </p:txBody>
      </p:sp>
      <p:sp>
        <p:nvSpPr>
          <p:cNvPr id="4" name="Sisällön paikkamerkki 3">
            <a:extLst>
              <a:ext uri="{FF2B5EF4-FFF2-40B4-BE49-F238E27FC236}">
                <a16:creationId xmlns:a16="http://schemas.microsoft.com/office/drawing/2014/main" id="{26A5CC23-2F6E-4D1D-AB8E-8BE14716ADC5}"/>
              </a:ext>
            </a:extLst>
          </p:cNvPr>
          <p:cNvSpPr>
            <a:spLocks noGrp="1"/>
          </p:cNvSpPr>
          <p:nvPr>
            <p:ph sz="half" idx="2"/>
          </p:nvPr>
        </p:nvSpPr>
        <p:spPr>
          <a:xfrm>
            <a:off x="6172200" y="1047965"/>
            <a:ext cx="5838290" cy="5126035"/>
          </a:xfrm>
        </p:spPr>
        <p:txBody>
          <a:bodyPr/>
          <a:lstStyle/>
          <a:p>
            <a:pPr marL="0" indent="0">
              <a:buNone/>
            </a:pPr>
            <a:r>
              <a:rPr lang="fi-FI" sz="2400" b="1"/>
              <a:t>Tekstien tuottaminen</a:t>
            </a:r>
          </a:p>
          <a:p>
            <a:pPr>
              <a:lnSpc>
                <a:spcPct val="100000"/>
              </a:lnSpc>
              <a:spcAft>
                <a:spcPts val="0"/>
              </a:spcAft>
            </a:pPr>
            <a:r>
              <a:rPr lang="fi-FI"/>
              <a:t>Monimuotoisten tekstien tuottaminen ja tekstin tuottamisen taitojen kehittäminen</a:t>
            </a:r>
          </a:p>
          <a:p>
            <a:pPr>
              <a:lnSpc>
                <a:spcPct val="100000"/>
              </a:lnSpc>
              <a:spcAft>
                <a:spcPts val="0"/>
              </a:spcAft>
            </a:pPr>
            <a:r>
              <a:rPr lang="fi-FI"/>
              <a:t>Tekstilajien hallinta</a:t>
            </a:r>
          </a:p>
          <a:p>
            <a:pPr>
              <a:lnSpc>
                <a:spcPct val="100000"/>
              </a:lnSpc>
              <a:spcAft>
                <a:spcPts val="0"/>
              </a:spcAft>
            </a:pPr>
            <a:r>
              <a:rPr lang="fi-FI"/>
              <a:t>Tekstin tuottamisen prosessien hallinta</a:t>
            </a:r>
          </a:p>
          <a:p>
            <a:pPr>
              <a:lnSpc>
                <a:spcPct val="100000"/>
              </a:lnSpc>
              <a:spcAft>
                <a:spcPts val="0"/>
              </a:spcAft>
            </a:pPr>
            <a:r>
              <a:rPr lang="fi-FI"/>
              <a:t>Ymmärrettävän tekstin tuottaminen ja kirjoitetun kielen konventioiden hallinta</a:t>
            </a:r>
          </a:p>
          <a:p>
            <a:pPr>
              <a:lnSpc>
                <a:spcPct val="100000"/>
              </a:lnSpc>
              <a:spcAft>
                <a:spcPts val="0"/>
              </a:spcAft>
            </a:pPr>
            <a:r>
              <a:rPr lang="fi-FI"/>
              <a:t>Tiedon esittäminen, hallinta sekä eettinen viestintä</a:t>
            </a:r>
          </a:p>
          <a:p>
            <a:pPr marL="0" indent="0">
              <a:buNone/>
            </a:pPr>
            <a:endParaRPr lang="fi-FI" sz="2400" b="1"/>
          </a:p>
          <a:p>
            <a:pPr marL="0" indent="0">
              <a:buNone/>
            </a:pPr>
            <a:r>
              <a:rPr lang="fi-FI" sz="2400" b="1"/>
              <a:t>Kielen, kirjallisuuden ja kulttuurin ymmärtäminen</a:t>
            </a:r>
          </a:p>
          <a:p>
            <a:pPr>
              <a:lnSpc>
                <a:spcPct val="100000"/>
              </a:lnSpc>
              <a:spcAft>
                <a:spcPts val="0"/>
              </a:spcAft>
            </a:pPr>
            <a:r>
              <a:rPr lang="fi-FI"/>
              <a:t>Kielitietoisuuden kehittyminen</a:t>
            </a:r>
          </a:p>
          <a:p>
            <a:pPr>
              <a:lnSpc>
                <a:spcPct val="100000"/>
              </a:lnSpc>
              <a:spcAft>
                <a:spcPts val="0"/>
              </a:spcAft>
            </a:pPr>
            <a:r>
              <a:rPr lang="fi-FI"/>
              <a:t>Kirjallisuuden tuntemus ja lukuharrastus</a:t>
            </a:r>
          </a:p>
          <a:p>
            <a:pPr>
              <a:lnSpc>
                <a:spcPct val="100000"/>
              </a:lnSpc>
              <a:spcAft>
                <a:spcPts val="0"/>
              </a:spcAft>
            </a:pPr>
            <a:r>
              <a:rPr lang="fi-FI"/>
              <a:t>Kielen merkityksen ja aseman hahmottaminen</a:t>
            </a:r>
            <a:endParaRPr lang="fi-FI" b="1"/>
          </a:p>
          <a:p>
            <a:endParaRPr lang="fi-FI"/>
          </a:p>
        </p:txBody>
      </p:sp>
      <p:sp>
        <p:nvSpPr>
          <p:cNvPr id="5" name="Päivämäärän paikkamerkki 4">
            <a:extLst>
              <a:ext uri="{FF2B5EF4-FFF2-40B4-BE49-F238E27FC236}">
                <a16:creationId xmlns:a16="http://schemas.microsoft.com/office/drawing/2014/main" id="{6C6BE361-6306-4E12-81C0-3C9E775D1D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ACAC42-2AE5-42D1-8054-E82D5509776B}" type="datetime1">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6" name="Alatunnisteen paikkamerkki 5">
            <a:extLst>
              <a:ext uri="{FF2B5EF4-FFF2-40B4-BE49-F238E27FC236}">
                <a16:creationId xmlns:a16="http://schemas.microsoft.com/office/drawing/2014/main" id="{3C914409-7D21-4F82-8987-EE9CE290D95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rPr>
              <a:t>Opetushallitus</a:t>
            </a:r>
          </a:p>
        </p:txBody>
      </p:sp>
    </p:spTree>
    <p:extLst>
      <p:ext uri="{BB962C8B-B14F-4D97-AF65-F5344CB8AC3E}">
        <p14:creationId xmlns:p14="http://schemas.microsoft.com/office/powerpoint/2010/main" val="329900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2333A7-D8DA-4BE8-84FC-1E7B544A5F08}"/>
              </a:ext>
            </a:extLst>
          </p:cNvPr>
          <p:cNvSpPr>
            <a:spLocks noGrp="1"/>
          </p:cNvSpPr>
          <p:nvPr>
            <p:ph type="title"/>
          </p:nvPr>
        </p:nvSpPr>
        <p:spPr>
          <a:xfrm>
            <a:off x="734505" y="523956"/>
            <a:ext cx="11060430" cy="1619750"/>
          </a:xfrm>
        </p:spPr>
        <p:txBody>
          <a:bodyPr/>
          <a:lstStyle/>
          <a:p>
            <a:r>
              <a:rPr lang="fi-FI"/>
              <a:t>Äidinkieli ja kirjallisuus: tavoitealueiden yhteys</a:t>
            </a:r>
          </a:p>
        </p:txBody>
      </p:sp>
      <p:graphicFrame>
        <p:nvGraphicFramePr>
          <p:cNvPr id="9" name="Sisällön paikkamerkki 8">
            <a:extLst>
              <a:ext uri="{FF2B5EF4-FFF2-40B4-BE49-F238E27FC236}">
                <a16:creationId xmlns:a16="http://schemas.microsoft.com/office/drawing/2014/main" id="{0A6414B0-C597-4567-B1F2-3E90EBFAE6DB}"/>
              </a:ext>
            </a:extLst>
          </p:cNvPr>
          <p:cNvGraphicFramePr>
            <a:graphicFrameLocks noGrp="1"/>
          </p:cNvGraphicFramePr>
          <p:nvPr>
            <p:ph sz="half" idx="1"/>
            <p:extLst>
              <p:ext uri="{D42A27DB-BD31-4B8C-83A1-F6EECF244321}">
                <p14:modId xmlns:p14="http://schemas.microsoft.com/office/powerpoint/2010/main" val="2610231058"/>
              </p:ext>
            </p:extLst>
          </p:nvPr>
        </p:nvGraphicFramePr>
        <p:xfrm>
          <a:off x="230916" y="1200181"/>
          <a:ext cx="6575367" cy="4523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isällön paikkamerkki 2">
            <a:extLst>
              <a:ext uri="{FF2B5EF4-FFF2-40B4-BE49-F238E27FC236}">
                <a16:creationId xmlns:a16="http://schemas.microsoft.com/office/drawing/2014/main" id="{14EB7423-3890-463D-9D8E-EF3BE7EC7B96}"/>
              </a:ext>
            </a:extLst>
          </p:cNvPr>
          <p:cNvSpPr>
            <a:spLocks noGrp="1"/>
          </p:cNvSpPr>
          <p:nvPr>
            <p:ph sz="half" idx="2"/>
          </p:nvPr>
        </p:nvSpPr>
        <p:spPr>
          <a:xfrm>
            <a:off x="6919274" y="1200181"/>
            <a:ext cx="5041810" cy="5452079"/>
          </a:xfrm>
        </p:spPr>
        <p:txBody>
          <a:bodyPr/>
          <a:lstStyle/>
          <a:p>
            <a:pPr marL="0" indent="0">
              <a:buNone/>
            </a:pPr>
            <a:r>
              <a:rPr lang="fi-FI" sz="2400" b="1" dirty="0"/>
              <a:t>Tavoitealueet - &gt; osaamisen monipuolinen arviointi </a:t>
            </a:r>
          </a:p>
          <a:p>
            <a:pPr marL="0" indent="0">
              <a:buNone/>
            </a:pPr>
            <a:r>
              <a:rPr lang="fi-FI" dirty="0"/>
              <a:t>Vuorovaikutustilanteissa toimiminen (T1-T4)</a:t>
            </a:r>
          </a:p>
          <a:p>
            <a:pPr marL="0" indent="0">
              <a:buNone/>
            </a:pPr>
            <a:r>
              <a:rPr lang="fi-FI" dirty="0"/>
              <a:t>Tekstien tulkitseminen (T5-T9)</a:t>
            </a:r>
          </a:p>
          <a:p>
            <a:pPr marL="0" indent="0">
              <a:buNone/>
            </a:pPr>
            <a:r>
              <a:rPr lang="fi-FI" dirty="0"/>
              <a:t>Tekstien tuottaminen (T10-T14)</a:t>
            </a:r>
          </a:p>
          <a:p>
            <a:pPr marL="0" indent="0">
              <a:buNone/>
            </a:pPr>
            <a:r>
              <a:rPr lang="fi-FI" dirty="0"/>
              <a:t>Kielen, kirjallisuuden ja kulttuurin ymmärtäminen (T15-T17)</a:t>
            </a:r>
          </a:p>
          <a:p>
            <a:pPr marL="0" indent="0">
              <a:buNone/>
            </a:pPr>
            <a:r>
              <a:rPr lang="fi-FI" i="1" dirty="0"/>
              <a:t>S2-oppimäärässä lisäksi: Kielen käyttö kaiken oppimisen tukena</a:t>
            </a:r>
          </a:p>
          <a:p>
            <a:pPr marL="0" indent="0">
              <a:buNone/>
            </a:pPr>
            <a:r>
              <a:rPr lang="fi-FI" i="1" dirty="0"/>
              <a:t>Kielitieto ja kirjallisuuden tuntemus sekä oppimisen reflektoinnin taidot tekstien tulkitsemisen, tuottamisen ja vuorovaikutusosaamisen yhteydessä</a:t>
            </a:r>
          </a:p>
          <a:p>
            <a:endParaRPr lang="fi-FI" dirty="0"/>
          </a:p>
        </p:txBody>
      </p:sp>
      <p:sp>
        <p:nvSpPr>
          <p:cNvPr id="4" name="Päivämäärän paikkamerkki 3">
            <a:extLst>
              <a:ext uri="{FF2B5EF4-FFF2-40B4-BE49-F238E27FC236}">
                <a16:creationId xmlns:a16="http://schemas.microsoft.com/office/drawing/2014/main" id="{A586DC19-3121-4592-849A-19B6BF8CBE0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93E190-C3B8-4F0D-BC5A-414A6F0316F6}" type="datetime1">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5" name="Alatunnisteen paikkamerkki 4">
            <a:extLst>
              <a:ext uri="{FF2B5EF4-FFF2-40B4-BE49-F238E27FC236}">
                <a16:creationId xmlns:a16="http://schemas.microsoft.com/office/drawing/2014/main" id="{B3DB3828-ACF9-4D84-B4EC-0214C84C886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rPr>
              <a:t>Opetushallitus</a:t>
            </a:r>
          </a:p>
        </p:txBody>
      </p:sp>
      <p:sp>
        <p:nvSpPr>
          <p:cNvPr id="6" name="Dian numeron paikkamerkki 5">
            <a:extLst>
              <a:ext uri="{FF2B5EF4-FFF2-40B4-BE49-F238E27FC236}">
                <a16:creationId xmlns:a16="http://schemas.microsoft.com/office/drawing/2014/main" id="{CD388855-6B50-4285-BC38-DA1A993EAD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131DE-DA31-4CDF-828A-8EB206A3CD12}" type="slidenum">
              <a:rPr kumimoji="0" lang="en-GB" sz="1200" b="0" i="0" u="none" strike="noStrike" kern="1200" cap="none" spc="0" normalizeH="0" baseline="0" noProof="0" dirty="0" smtClean="0">
                <a:ln>
                  <a:noFill/>
                </a:ln>
                <a:solidFill>
                  <a:srgbClr val="0041DC"/>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12" name="Puhekupla: Soikea 11">
            <a:extLst>
              <a:ext uri="{FF2B5EF4-FFF2-40B4-BE49-F238E27FC236}">
                <a16:creationId xmlns:a16="http://schemas.microsoft.com/office/drawing/2014/main" id="{CA5DAD91-6DD9-46EA-885B-99A43DC12FCC}"/>
              </a:ext>
            </a:extLst>
          </p:cNvPr>
          <p:cNvSpPr/>
          <p:nvPr/>
        </p:nvSpPr>
        <p:spPr>
          <a:xfrm>
            <a:off x="1690356" y="2704657"/>
            <a:ext cx="3923614" cy="1325563"/>
          </a:xfrm>
          <a:prstGeom prst="wedgeEllipseCallout">
            <a:avLst/>
          </a:prstGeom>
          <a:solidFill>
            <a:schemeClr val="accent1">
              <a:lumMod val="40000"/>
              <a:lumOff val="60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Calibri"/>
                <a:ea typeface="+mn-ea"/>
                <a:cs typeface="+mn-cs"/>
              </a:rPr>
              <a:t>Kielen kirjallisuuden ja kulttuurin ymmärtäminen</a:t>
            </a:r>
          </a:p>
        </p:txBody>
      </p:sp>
      <p:sp>
        <p:nvSpPr>
          <p:cNvPr id="14" name="Puhekupla: Soikea 13">
            <a:extLst>
              <a:ext uri="{FF2B5EF4-FFF2-40B4-BE49-F238E27FC236}">
                <a16:creationId xmlns:a16="http://schemas.microsoft.com/office/drawing/2014/main" id="{AC4ED4FF-32A7-45FF-AD82-B2B50808D40B}"/>
              </a:ext>
            </a:extLst>
          </p:cNvPr>
          <p:cNvSpPr/>
          <p:nvPr/>
        </p:nvSpPr>
        <p:spPr>
          <a:xfrm>
            <a:off x="2073669" y="4798551"/>
            <a:ext cx="3406738" cy="1296036"/>
          </a:xfrm>
          <a:prstGeom prst="wedgeEllipseCallout">
            <a:avLst/>
          </a:prstGeom>
          <a:solidFill>
            <a:schemeClr val="accent4">
              <a:alpha val="74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Calibri"/>
                <a:ea typeface="+mn-ea"/>
                <a:cs typeface="+mn-cs"/>
              </a:rPr>
              <a:t>Kielen käyttö kaiken oppimisen tukena</a:t>
            </a:r>
          </a:p>
        </p:txBody>
      </p:sp>
    </p:spTree>
    <p:extLst>
      <p:ext uri="{BB962C8B-B14F-4D97-AF65-F5344CB8AC3E}">
        <p14:creationId xmlns:p14="http://schemas.microsoft.com/office/powerpoint/2010/main" val="339469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B7B611-A8D8-40BD-B346-FE73A6007CEA}"/>
              </a:ext>
            </a:extLst>
          </p:cNvPr>
          <p:cNvSpPr>
            <a:spLocks noGrp="1"/>
          </p:cNvSpPr>
          <p:nvPr>
            <p:ph type="title"/>
          </p:nvPr>
        </p:nvSpPr>
        <p:spPr>
          <a:xfrm>
            <a:off x="896568" y="301611"/>
            <a:ext cx="6002080" cy="1704503"/>
          </a:xfrm>
        </p:spPr>
        <p:txBody>
          <a:bodyPr/>
          <a:lstStyle/>
          <a:p>
            <a:r>
              <a:rPr lang="fi-FI" dirty="0"/>
              <a:t>Tavoitteiden yhdistyminen tehtävissä – esimerkkinä Lukupiiritehtävä</a:t>
            </a:r>
          </a:p>
        </p:txBody>
      </p:sp>
      <p:sp>
        <p:nvSpPr>
          <p:cNvPr id="3" name="Sisällön paikkamerkki 2">
            <a:extLst>
              <a:ext uri="{FF2B5EF4-FFF2-40B4-BE49-F238E27FC236}">
                <a16:creationId xmlns:a16="http://schemas.microsoft.com/office/drawing/2014/main" id="{441F0635-A01C-4AAA-8A2A-360A46D9CCC0}"/>
              </a:ext>
            </a:extLst>
          </p:cNvPr>
          <p:cNvSpPr>
            <a:spLocks noGrp="1"/>
          </p:cNvSpPr>
          <p:nvPr>
            <p:ph sz="half" idx="1"/>
          </p:nvPr>
        </p:nvSpPr>
        <p:spPr>
          <a:xfrm>
            <a:off x="937495" y="2261023"/>
            <a:ext cx="5320570" cy="3870000"/>
          </a:xfrm>
        </p:spPr>
        <p:txBody>
          <a:bodyPr/>
          <a:lstStyle/>
          <a:p>
            <a:endParaRPr lang="fi-FI" dirty="0"/>
          </a:p>
        </p:txBody>
      </p:sp>
      <p:sp>
        <p:nvSpPr>
          <p:cNvPr id="4" name="Sisällön paikkamerkki 3">
            <a:extLst>
              <a:ext uri="{FF2B5EF4-FFF2-40B4-BE49-F238E27FC236}">
                <a16:creationId xmlns:a16="http://schemas.microsoft.com/office/drawing/2014/main" id="{3D8AA234-40A9-463A-A2C9-0559E5B747C6}"/>
              </a:ext>
            </a:extLst>
          </p:cNvPr>
          <p:cNvSpPr>
            <a:spLocks noGrp="1"/>
          </p:cNvSpPr>
          <p:nvPr>
            <p:ph sz="half" idx="2"/>
          </p:nvPr>
        </p:nvSpPr>
        <p:spPr/>
        <p:txBody>
          <a:bodyPr/>
          <a:lstStyle/>
          <a:p>
            <a:endParaRPr lang="fi-FI" dirty="0"/>
          </a:p>
        </p:txBody>
      </p:sp>
      <p:sp>
        <p:nvSpPr>
          <p:cNvPr id="5" name="Päivämäärän paikkamerkki 4">
            <a:extLst>
              <a:ext uri="{FF2B5EF4-FFF2-40B4-BE49-F238E27FC236}">
                <a16:creationId xmlns:a16="http://schemas.microsoft.com/office/drawing/2014/main" id="{79428621-AD59-484D-8C7D-EB2579CF2928}"/>
              </a:ext>
            </a:extLst>
          </p:cNvPr>
          <p:cNvSpPr>
            <a:spLocks noGrp="1"/>
          </p:cNvSpPr>
          <p:nvPr>
            <p:ph type="dt" sz="half" idx="10"/>
          </p:nvPr>
        </p:nvSpPr>
        <p:spPr/>
        <p:txBody>
          <a:bodyPr/>
          <a:lstStyle/>
          <a:p>
            <a:fld id="{C47398F3-4007-4DAB-AE93-8719731555AB}" type="datetime1">
              <a:rPr lang="en-GB" smtClean="0"/>
              <a:t>09/11/2022</a:t>
            </a:fld>
            <a:endParaRPr lang="en-GB"/>
          </a:p>
        </p:txBody>
      </p:sp>
      <p:sp>
        <p:nvSpPr>
          <p:cNvPr id="6" name="Alatunnisteen paikkamerkki 5">
            <a:extLst>
              <a:ext uri="{FF2B5EF4-FFF2-40B4-BE49-F238E27FC236}">
                <a16:creationId xmlns:a16="http://schemas.microsoft.com/office/drawing/2014/main" id="{1F7BE211-925C-4744-87E0-C4A199BD6A5F}"/>
              </a:ext>
            </a:extLst>
          </p:cNvPr>
          <p:cNvSpPr>
            <a:spLocks noGrp="1"/>
          </p:cNvSpPr>
          <p:nvPr>
            <p:ph type="ftr" sz="quarter" idx="11"/>
          </p:nvPr>
        </p:nvSpPr>
        <p:spPr/>
        <p:txBody>
          <a:bodyPr/>
          <a:lstStyle/>
          <a:p>
            <a:r>
              <a:rPr lang="en-GB" dirty="0"/>
              <a:t>Opetushallitus</a:t>
            </a:r>
          </a:p>
        </p:txBody>
      </p:sp>
      <p:sp>
        <p:nvSpPr>
          <p:cNvPr id="7" name="Dian numeron paikkamerkki 6">
            <a:extLst>
              <a:ext uri="{FF2B5EF4-FFF2-40B4-BE49-F238E27FC236}">
                <a16:creationId xmlns:a16="http://schemas.microsoft.com/office/drawing/2014/main" id="{89B604EE-54EB-4841-834C-D2EB4225C1D2}"/>
              </a:ext>
            </a:extLst>
          </p:cNvPr>
          <p:cNvSpPr>
            <a:spLocks noGrp="1"/>
          </p:cNvSpPr>
          <p:nvPr>
            <p:ph type="sldNum" sz="quarter" idx="12"/>
          </p:nvPr>
        </p:nvSpPr>
        <p:spPr/>
        <p:txBody>
          <a:bodyPr/>
          <a:lstStyle/>
          <a:p>
            <a:fld id="{A6E131DE-DA31-4CDF-828A-8EB206A3CD12}" type="slidenum">
              <a:rPr lang="en-GB" smtClean="0"/>
              <a:t>15</a:t>
            </a:fld>
            <a:endParaRPr lang="en-GB"/>
          </a:p>
        </p:txBody>
      </p:sp>
      <p:sp>
        <p:nvSpPr>
          <p:cNvPr id="8" name="Ellipsi 7">
            <a:extLst>
              <a:ext uri="{FF2B5EF4-FFF2-40B4-BE49-F238E27FC236}">
                <a16:creationId xmlns:a16="http://schemas.microsoft.com/office/drawing/2014/main" id="{D739D4CD-67D0-4254-A3C8-57D96488C2BA}"/>
              </a:ext>
            </a:extLst>
          </p:cNvPr>
          <p:cNvSpPr/>
          <p:nvPr/>
        </p:nvSpPr>
        <p:spPr>
          <a:xfrm>
            <a:off x="2658029" y="2553657"/>
            <a:ext cx="3194264" cy="2296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a:t>Lukupiiri-tehtävä</a:t>
            </a:r>
          </a:p>
        </p:txBody>
      </p:sp>
      <p:sp>
        <p:nvSpPr>
          <p:cNvPr id="9" name="Suorakulmio: Pyöristetyt kulmat 8">
            <a:extLst>
              <a:ext uri="{FF2B5EF4-FFF2-40B4-BE49-F238E27FC236}">
                <a16:creationId xmlns:a16="http://schemas.microsoft.com/office/drawing/2014/main" id="{E6B8776A-2E8C-40F4-AF22-73F47F9B40F4}"/>
              </a:ext>
            </a:extLst>
          </p:cNvPr>
          <p:cNvSpPr/>
          <p:nvPr/>
        </p:nvSpPr>
        <p:spPr>
          <a:xfrm>
            <a:off x="759256" y="3482203"/>
            <a:ext cx="1954417"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effectLst/>
                <a:latin typeface="Calibri" panose="020F0502020204030204" pitchFamily="34" charset="0"/>
                <a:ea typeface="Calibri" panose="020F0502020204030204" pitchFamily="34" charset="0"/>
              </a:rPr>
              <a:t>T2: Ryhmä-viestinnän taidot</a:t>
            </a:r>
            <a:endParaRPr lang="fi-FI" sz="2400" dirty="0"/>
          </a:p>
        </p:txBody>
      </p:sp>
      <p:sp>
        <p:nvSpPr>
          <p:cNvPr id="10" name="Suorakulmio: Pyöristetyt kulmat 9">
            <a:extLst>
              <a:ext uri="{FF2B5EF4-FFF2-40B4-BE49-F238E27FC236}">
                <a16:creationId xmlns:a16="http://schemas.microsoft.com/office/drawing/2014/main" id="{BBC9E3AF-D62F-40CF-9431-074CD4E52FEC}"/>
              </a:ext>
            </a:extLst>
          </p:cNvPr>
          <p:cNvSpPr/>
          <p:nvPr/>
        </p:nvSpPr>
        <p:spPr>
          <a:xfrm>
            <a:off x="4115035" y="5469838"/>
            <a:ext cx="4254570" cy="1321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atin typeface="Calibri" panose="020F0502020204030204" pitchFamily="34" charset="0"/>
              </a:rPr>
              <a:t>T16: Kirjallisuuden tuntemus ja lukuharrastus</a:t>
            </a:r>
            <a:endParaRPr lang="fi-FI" sz="2400" dirty="0"/>
          </a:p>
        </p:txBody>
      </p:sp>
      <p:sp>
        <p:nvSpPr>
          <p:cNvPr id="11" name="Suorakulmio: Pyöristetyt kulmat 10">
            <a:extLst>
              <a:ext uri="{FF2B5EF4-FFF2-40B4-BE49-F238E27FC236}">
                <a16:creationId xmlns:a16="http://schemas.microsoft.com/office/drawing/2014/main" id="{BB978587-6E3C-49DF-AB8E-D716309EB1D7}"/>
              </a:ext>
            </a:extLst>
          </p:cNvPr>
          <p:cNvSpPr/>
          <p:nvPr/>
        </p:nvSpPr>
        <p:spPr>
          <a:xfrm>
            <a:off x="618298" y="4796159"/>
            <a:ext cx="3194264" cy="1760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spcAft>
                <a:spcPts val="1200"/>
              </a:spcAft>
            </a:pPr>
            <a:r>
              <a:rPr lang="fi-FI" sz="2400" dirty="0">
                <a:effectLst/>
                <a:latin typeface="Calibri" panose="020F0502020204030204" pitchFamily="34" charset="0"/>
                <a:ea typeface="Calibri" panose="020F0502020204030204" pitchFamily="34" charset="0"/>
              </a:rPr>
              <a:t>T4: Vuorovaikutus- taitojen kehittäminen</a:t>
            </a:r>
            <a:endParaRPr lang="fi-FI" sz="2400" dirty="0">
              <a:effectLst/>
              <a:latin typeface="Arial" panose="020B0604020202020204" pitchFamily="34" charset="0"/>
              <a:ea typeface="Arial" panose="020B0604020202020204" pitchFamily="34" charset="0"/>
            </a:endParaRPr>
          </a:p>
        </p:txBody>
      </p:sp>
      <p:sp>
        <p:nvSpPr>
          <p:cNvPr id="12" name="Suorakulmio: Pyöristetyt kulmat 11">
            <a:extLst>
              <a:ext uri="{FF2B5EF4-FFF2-40B4-BE49-F238E27FC236}">
                <a16:creationId xmlns:a16="http://schemas.microsoft.com/office/drawing/2014/main" id="{76126308-24F6-4C34-945D-1C260F791873}"/>
              </a:ext>
            </a:extLst>
          </p:cNvPr>
          <p:cNvSpPr/>
          <p:nvPr/>
        </p:nvSpPr>
        <p:spPr>
          <a:xfrm>
            <a:off x="5941855" y="3032944"/>
            <a:ext cx="2907388" cy="1613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effectLst/>
                <a:latin typeface="Calibri" panose="020F0502020204030204" pitchFamily="34" charset="0"/>
                <a:ea typeface="Calibri" panose="020F0502020204030204" pitchFamily="34" charset="0"/>
              </a:rPr>
              <a:t>T9: Fiktiivisten tekstien erittely ja tulkinta</a:t>
            </a:r>
            <a:endParaRPr lang="fi-FI" sz="2400" dirty="0"/>
          </a:p>
        </p:txBody>
      </p:sp>
      <p:sp>
        <p:nvSpPr>
          <p:cNvPr id="13" name="Ajatuskupla: Pilvi 12">
            <a:extLst>
              <a:ext uri="{FF2B5EF4-FFF2-40B4-BE49-F238E27FC236}">
                <a16:creationId xmlns:a16="http://schemas.microsoft.com/office/drawing/2014/main" id="{DAA28889-E310-4855-8D9D-9ABC0889D6F7}"/>
              </a:ext>
            </a:extLst>
          </p:cNvPr>
          <p:cNvSpPr/>
          <p:nvPr/>
        </p:nvSpPr>
        <p:spPr>
          <a:xfrm>
            <a:off x="8359191" y="301611"/>
            <a:ext cx="4390633" cy="15422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Miten laaja-alainen osaaminen on mukana tehtävässä – tavoitteiden kautta – vai muuten?</a:t>
            </a:r>
          </a:p>
        </p:txBody>
      </p:sp>
      <p:sp>
        <p:nvSpPr>
          <p:cNvPr id="14" name="Puhekupla: Suorakulmio 13">
            <a:extLst>
              <a:ext uri="{FF2B5EF4-FFF2-40B4-BE49-F238E27FC236}">
                <a16:creationId xmlns:a16="http://schemas.microsoft.com/office/drawing/2014/main" id="{A31D9CF8-5FD7-40B6-A088-FD40154FE8E0}"/>
              </a:ext>
            </a:extLst>
          </p:cNvPr>
          <p:cNvSpPr/>
          <p:nvPr/>
        </p:nvSpPr>
        <p:spPr>
          <a:xfrm>
            <a:off x="8980825" y="2551816"/>
            <a:ext cx="3024022" cy="3259105"/>
          </a:xfrm>
          <a:prstGeom prst="wedge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rPr>
              <a:t>Luetaan ryhmän valitsema yhteinen kirja, jonka pohjalta tehdään tehtäviä yhdessä ja keskustellaan.  Valmistellaan ryhmän yhteinen kirjan esittely koko luokalle. Lopuksi arvioidaan työskentelyä.</a:t>
            </a:r>
          </a:p>
          <a:p>
            <a:pPr algn="ctr"/>
            <a:endParaRPr lang="fi-FI" dirty="0">
              <a:solidFill>
                <a:schemeClr val="tx1"/>
              </a:solidFill>
            </a:endParaRPr>
          </a:p>
        </p:txBody>
      </p:sp>
      <p:sp>
        <p:nvSpPr>
          <p:cNvPr id="15" name="Ajatuskupla: Pilvi 14">
            <a:extLst>
              <a:ext uri="{FF2B5EF4-FFF2-40B4-BE49-F238E27FC236}">
                <a16:creationId xmlns:a16="http://schemas.microsoft.com/office/drawing/2014/main" id="{A7369215-3551-455E-A555-5CD113DE25CF}"/>
              </a:ext>
            </a:extLst>
          </p:cNvPr>
          <p:cNvSpPr/>
          <p:nvPr/>
        </p:nvSpPr>
        <p:spPr>
          <a:xfrm>
            <a:off x="12279" y="2006114"/>
            <a:ext cx="2727419" cy="1613790"/>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Vuorovaikutus-tilanteissa toimiminen</a:t>
            </a:r>
          </a:p>
        </p:txBody>
      </p:sp>
      <p:sp>
        <p:nvSpPr>
          <p:cNvPr id="16" name="Ajatuskupla: Pilvi 15">
            <a:extLst>
              <a:ext uri="{FF2B5EF4-FFF2-40B4-BE49-F238E27FC236}">
                <a16:creationId xmlns:a16="http://schemas.microsoft.com/office/drawing/2014/main" id="{DBA18E37-E107-4031-8712-091F63225EE6}"/>
              </a:ext>
            </a:extLst>
          </p:cNvPr>
          <p:cNvSpPr/>
          <p:nvPr/>
        </p:nvSpPr>
        <p:spPr>
          <a:xfrm>
            <a:off x="5414016" y="2180778"/>
            <a:ext cx="2759099" cy="1069882"/>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Tekstien tulkitseminen</a:t>
            </a:r>
          </a:p>
        </p:txBody>
      </p:sp>
      <p:sp>
        <p:nvSpPr>
          <p:cNvPr id="17" name="Ajatuskupla: Pilvi 16">
            <a:extLst>
              <a:ext uri="{FF2B5EF4-FFF2-40B4-BE49-F238E27FC236}">
                <a16:creationId xmlns:a16="http://schemas.microsoft.com/office/drawing/2014/main" id="{72043889-ACF6-4838-B932-914B3C79863E}"/>
              </a:ext>
            </a:extLst>
          </p:cNvPr>
          <p:cNvSpPr/>
          <p:nvPr/>
        </p:nvSpPr>
        <p:spPr>
          <a:xfrm>
            <a:off x="3991686" y="4734729"/>
            <a:ext cx="4077454" cy="933485"/>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Kielen, kirjallisuuden ja kulttuurin ymmärtäminen</a:t>
            </a:r>
          </a:p>
        </p:txBody>
      </p:sp>
    </p:spTree>
    <p:extLst>
      <p:ext uri="{BB962C8B-B14F-4D97-AF65-F5344CB8AC3E}">
        <p14:creationId xmlns:p14="http://schemas.microsoft.com/office/powerpoint/2010/main" val="104656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C2C9C0-8A73-4EFC-81D9-7109AE2E0641}"/>
              </a:ext>
            </a:extLst>
          </p:cNvPr>
          <p:cNvSpPr>
            <a:spLocks noGrp="1"/>
          </p:cNvSpPr>
          <p:nvPr>
            <p:ph type="title"/>
          </p:nvPr>
        </p:nvSpPr>
        <p:spPr>
          <a:xfrm>
            <a:off x="789560" y="822328"/>
            <a:ext cx="10515600" cy="1325563"/>
          </a:xfrm>
        </p:spPr>
        <p:txBody>
          <a:bodyPr anchor="t">
            <a:normAutofit/>
          </a:bodyPr>
          <a:lstStyle/>
          <a:p>
            <a:endParaRPr lang="fi-FI" dirty="0"/>
          </a:p>
        </p:txBody>
      </p:sp>
      <p:pic>
        <p:nvPicPr>
          <p:cNvPr id="8" name="Sisällön paikkamerkki 7" descr="Kuva, joka sisältää kohteen ulko, puu, valkoinen, vanha&#10;&#10;Kuvaus luotu automaattisesti">
            <a:extLst>
              <a:ext uri="{FF2B5EF4-FFF2-40B4-BE49-F238E27FC236}">
                <a16:creationId xmlns:a16="http://schemas.microsoft.com/office/drawing/2014/main" id="{8EE07E58-D5EF-4F27-A778-150AA52EB22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186" r="-3" b="-3"/>
          <a:stretch/>
        </p:blipFill>
        <p:spPr>
          <a:xfrm>
            <a:off x="4423905" y="753164"/>
            <a:ext cx="7672839" cy="5369431"/>
          </a:xfrm>
          <a:noFill/>
        </p:spPr>
      </p:pic>
      <p:sp>
        <p:nvSpPr>
          <p:cNvPr id="5" name="Päivämäärän paikkamerkki 4">
            <a:extLst>
              <a:ext uri="{FF2B5EF4-FFF2-40B4-BE49-F238E27FC236}">
                <a16:creationId xmlns:a16="http://schemas.microsoft.com/office/drawing/2014/main" id="{648536C3-FBD6-48AC-90E1-DBC1D4FF55CA}"/>
              </a:ext>
            </a:extLst>
          </p:cNvPr>
          <p:cNvSpPr>
            <a:spLocks noGrp="1"/>
          </p:cNvSpPr>
          <p:nvPr>
            <p:ph type="dt" sz="half" idx="10"/>
          </p:nvPr>
        </p:nvSpPr>
        <p:spPr>
          <a:xfrm>
            <a:off x="896568" y="6305687"/>
            <a:ext cx="883594" cy="262309"/>
          </a:xfrm>
        </p:spPr>
        <p:txBody>
          <a:bodyPr anchor="ctr">
            <a:normAutofit/>
          </a:bodyPr>
          <a:lstStyle/>
          <a:p>
            <a:pPr>
              <a:spcAft>
                <a:spcPts val="600"/>
              </a:spcAft>
            </a:pPr>
            <a:fld id="{8EACAC42-2AE5-42D1-8054-E82D5509776B}" type="datetime1">
              <a:rPr lang="en-GB" smtClean="0"/>
              <a:pPr>
                <a:spcAft>
                  <a:spcPts val="600"/>
                </a:spcAft>
              </a:pPr>
              <a:t>09/11/2022</a:t>
            </a:fld>
            <a:endParaRPr lang="en-GB"/>
          </a:p>
        </p:txBody>
      </p:sp>
      <p:sp>
        <p:nvSpPr>
          <p:cNvPr id="6" name="Alatunnisteen paikkamerkki 5">
            <a:extLst>
              <a:ext uri="{FF2B5EF4-FFF2-40B4-BE49-F238E27FC236}">
                <a16:creationId xmlns:a16="http://schemas.microsoft.com/office/drawing/2014/main" id="{6CCE5133-EE80-4218-BE86-3A4E75FF4FD5}"/>
              </a:ext>
            </a:extLst>
          </p:cNvPr>
          <p:cNvSpPr>
            <a:spLocks noGrp="1"/>
          </p:cNvSpPr>
          <p:nvPr>
            <p:ph type="ftr" sz="quarter" idx="11"/>
          </p:nvPr>
        </p:nvSpPr>
        <p:spPr>
          <a:xfrm>
            <a:off x="1780162" y="6305687"/>
            <a:ext cx="4328808" cy="262309"/>
          </a:xfrm>
        </p:spPr>
        <p:txBody>
          <a:bodyPr anchor="ctr">
            <a:normAutofit/>
          </a:bodyPr>
          <a:lstStyle/>
          <a:p>
            <a:pPr>
              <a:spcAft>
                <a:spcPts val="600"/>
              </a:spcAft>
            </a:pPr>
            <a:r>
              <a:rPr lang="en-GB"/>
              <a:t>Opetushallitus</a:t>
            </a:r>
          </a:p>
        </p:txBody>
      </p:sp>
      <p:pic>
        <p:nvPicPr>
          <p:cNvPr id="14" name="Kuva 13" descr="Kuva, joka sisältää kohteen sisä, henkilö, sisäkatto&#10;&#10;Kuvaus luotu automaattisesti">
            <a:extLst>
              <a:ext uri="{FF2B5EF4-FFF2-40B4-BE49-F238E27FC236}">
                <a16:creationId xmlns:a16="http://schemas.microsoft.com/office/drawing/2014/main" id="{0E9F692C-7909-4694-B594-5F02FE0757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152" y="753164"/>
            <a:ext cx="4013753" cy="5351672"/>
          </a:xfrm>
          <a:prstGeom prst="rect">
            <a:avLst/>
          </a:prstGeom>
        </p:spPr>
      </p:pic>
      <p:sp>
        <p:nvSpPr>
          <p:cNvPr id="12" name="Sisällön paikkamerkki 11">
            <a:extLst>
              <a:ext uri="{FF2B5EF4-FFF2-40B4-BE49-F238E27FC236}">
                <a16:creationId xmlns:a16="http://schemas.microsoft.com/office/drawing/2014/main" id="{8A1240B4-F57F-4187-8CA8-E3267219F506}"/>
              </a:ext>
            </a:extLst>
          </p:cNvPr>
          <p:cNvSpPr>
            <a:spLocks noGrp="1"/>
          </p:cNvSpPr>
          <p:nvPr>
            <p:ph sz="half" idx="1"/>
          </p:nvPr>
        </p:nvSpPr>
        <p:spPr/>
        <p:txBody>
          <a:bodyPr/>
          <a:lstStyle/>
          <a:p>
            <a:endParaRPr lang="fi-FI" dirty="0"/>
          </a:p>
        </p:txBody>
      </p:sp>
    </p:spTree>
    <p:extLst>
      <p:ext uri="{BB962C8B-B14F-4D97-AF65-F5344CB8AC3E}">
        <p14:creationId xmlns:p14="http://schemas.microsoft.com/office/powerpoint/2010/main" val="332823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80D1B2-528E-4AB6-AC39-2E6F5D621C49}"/>
              </a:ext>
            </a:extLst>
          </p:cNvPr>
          <p:cNvSpPr>
            <a:spLocks noGrp="1"/>
          </p:cNvSpPr>
          <p:nvPr>
            <p:ph type="title"/>
          </p:nvPr>
        </p:nvSpPr>
        <p:spPr>
          <a:xfrm>
            <a:off x="789560" y="552314"/>
            <a:ext cx="10515600" cy="1265976"/>
          </a:xfrm>
        </p:spPr>
        <p:txBody>
          <a:bodyPr/>
          <a:lstStyle/>
          <a:p>
            <a:r>
              <a:rPr lang="fi-FI" dirty="0"/>
              <a:t>Pohdintatehtävä: Tarkastele ja pohdi tehtäväkokonaisuuksia ja näyttöjä</a:t>
            </a:r>
          </a:p>
        </p:txBody>
      </p:sp>
      <p:sp>
        <p:nvSpPr>
          <p:cNvPr id="3" name="Sisällön paikkamerkki 2">
            <a:extLst>
              <a:ext uri="{FF2B5EF4-FFF2-40B4-BE49-F238E27FC236}">
                <a16:creationId xmlns:a16="http://schemas.microsoft.com/office/drawing/2014/main" id="{192ECC81-F847-4076-848C-61494FEBF4BE}"/>
              </a:ext>
            </a:extLst>
          </p:cNvPr>
          <p:cNvSpPr>
            <a:spLocks noGrp="1"/>
          </p:cNvSpPr>
          <p:nvPr>
            <p:ph idx="1"/>
          </p:nvPr>
        </p:nvSpPr>
        <p:spPr>
          <a:xfrm>
            <a:off x="789560" y="1818290"/>
            <a:ext cx="10691240" cy="4487397"/>
          </a:xfrm>
        </p:spPr>
        <p:txBody>
          <a:bodyPr/>
          <a:lstStyle/>
          <a:p>
            <a:r>
              <a:rPr lang="fi-FI" sz="2400" dirty="0">
                <a:solidFill>
                  <a:schemeClr val="tx1"/>
                </a:solidFill>
              </a:rPr>
              <a:t>Miten omissa tehtävissäsi/näytöissä yhdistyvät eri tavoitteet ja tavoitealueet?</a:t>
            </a:r>
            <a:endParaRPr lang="fi-FI" dirty="0"/>
          </a:p>
          <a:p>
            <a:r>
              <a:rPr lang="fi-FI" dirty="0"/>
              <a:t>Mihin tavoitteisiin tehtävä kiinnittyy ja mitkä tavoitteet ovat keskeisimpiä, ensisijaisia?</a:t>
            </a:r>
          </a:p>
          <a:p>
            <a:r>
              <a:rPr lang="fi-FI" dirty="0"/>
              <a:t>Miten suunnittelet vuosiluokkien (summatiivisen arvioinnin näkökulmasta) tehtäväkokonaisuudet? Miten seuraat, että näyttöjä kertyy kaikista tavoitteista?</a:t>
            </a:r>
          </a:p>
          <a:p>
            <a:r>
              <a:rPr lang="fi-FI" dirty="0"/>
              <a:t>Miten monipuolisen osaamisen osoittaminen on tehty mahdolliseksi tehtävissä/kokeissa?</a:t>
            </a:r>
          </a:p>
          <a:p>
            <a:r>
              <a:rPr lang="fi-FI" dirty="0"/>
              <a:t>Millaisia vaihtoehtoisia tapoja osoittaa osaamista on tarjolla, esimerkiksi kirjallisuuden erittelyä ja tulkintaa suullisin tai kirjoitustehtävin?</a:t>
            </a:r>
          </a:p>
          <a:p>
            <a:pPr marL="0" indent="0">
              <a:buNone/>
            </a:pPr>
            <a:r>
              <a:rPr lang="fi-FI" dirty="0" err="1"/>
              <a:t>Padlet</a:t>
            </a:r>
            <a:r>
              <a:rPr lang="fi-FI" dirty="0"/>
              <a:t>: </a:t>
            </a:r>
            <a:r>
              <a:rPr lang="fi-FI" dirty="0">
                <a:hlinkClick r:id="rId2"/>
              </a:rPr>
              <a:t>https://padlet.com/shyytiai/arviointikoulutusperuskoulu </a:t>
            </a:r>
            <a:endParaRPr lang="fi-FI" dirty="0"/>
          </a:p>
          <a:p>
            <a:endParaRPr lang="fi-FI" dirty="0"/>
          </a:p>
          <a:p>
            <a:endParaRPr lang="fi-FI" dirty="0"/>
          </a:p>
        </p:txBody>
      </p:sp>
      <p:sp>
        <p:nvSpPr>
          <p:cNvPr id="4" name="Päivämäärän paikkamerkki 3">
            <a:extLst>
              <a:ext uri="{FF2B5EF4-FFF2-40B4-BE49-F238E27FC236}">
                <a16:creationId xmlns:a16="http://schemas.microsoft.com/office/drawing/2014/main" id="{F7572C7A-C4A0-4F5B-BCF1-D09DF01E596A}"/>
              </a:ext>
            </a:extLst>
          </p:cNvPr>
          <p:cNvSpPr>
            <a:spLocks noGrp="1"/>
          </p:cNvSpPr>
          <p:nvPr>
            <p:ph type="dt" sz="half" idx="10"/>
          </p:nvPr>
        </p:nvSpPr>
        <p:spPr/>
        <p:txBody>
          <a:bodyPr/>
          <a:lstStyle/>
          <a:p>
            <a:fld id="{97FDBF2A-0433-4942-8368-192C4092C9D7}" type="datetime1">
              <a:rPr lang="en-GB" smtClean="0"/>
              <a:t>09/11/2022</a:t>
            </a:fld>
            <a:endParaRPr lang="en-GB"/>
          </a:p>
        </p:txBody>
      </p:sp>
      <p:sp>
        <p:nvSpPr>
          <p:cNvPr id="5" name="Alatunnisteen paikkamerkki 4">
            <a:extLst>
              <a:ext uri="{FF2B5EF4-FFF2-40B4-BE49-F238E27FC236}">
                <a16:creationId xmlns:a16="http://schemas.microsoft.com/office/drawing/2014/main" id="{3714F41C-8B69-4F0F-8A7C-AB5FCBD08962}"/>
              </a:ext>
            </a:extLst>
          </p:cNvPr>
          <p:cNvSpPr>
            <a:spLocks noGrp="1"/>
          </p:cNvSpPr>
          <p:nvPr>
            <p:ph type="ftr" sz="quarter" idx="11"/>
          </p:nvPr>
        </p:nvSpPr>
        <p:spPr/>
        <p:txBody>
          <a:bodyPr/>
          <a:lstStyle/>
          <a:p>
            <a:r>
              <a:rPr lang="en-GB"/>
              <a:t>Opetushallitus</a:t>
            </a:r>
          </a:p>
        </p:txBody>
      </p:sp>
    </p:spTree>
    <p:extLst>
      <p:ext uri="{BB962C8B-B14F-4D97-AF65-F5344CB8AC3E}">
        <p14:creationId xmlns:p14="http://schemas.microsoft.com/office/powerpoint/2010/main" val="384210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EA99AF-6980-49E7-8E42-81DFB619B755}"/>
              </a:ext>
            </a:extLst>
          </p:cNvPr>
          <p:cNvSpPr>
            <a:spLocks noGrp="1"/>
          </p:cNvSpPr>
          <p:nvPr>
            <p:ph type="title"/>
          </p:nvPr>
        </p:nvSpPr>
        <p:spPr>
          <a:xfrm>
            <a:off x="789560" y="290004"/>
            <a:ext cx="10515600" cy="655927"/>
          </a:xfrm>
        </p:spPr>
        <p:txBody>
          <a:bodyPr/>
          <a:lstStyle/>
          <a:p>
            <a:r>
              <a:rPr lang="fi-FI" dirty="0"/>
              <a:t>Lukupiiritehtävän arvioinnin erittely</a:t>
            </a:r>
          </a:p>
        </p:txBody>
      </p:sp>
      <p:graphicFrame>
        <p:nvGraphicFramePr>
          <p:cNvPr id="6" name="Taulukko 6">
            <a:extLst>
              <a:ext uri="{FF2B5EF4-FFF2-40B4-BE49-F238E27FC236}">
                <a16:creationId xmlns:a16="http://schemas.microsoft.com/office/drawing/2014/main" id="{E327BF11-77DE-4C23-A793-FFC81FAA502D}"/>
              </a:ext>
            </a:extLst>
          </p:cNvPr>
          <p:cNvGraphicFramePr>
            <a:graphicFrameLocks noGrp="1"/>
          </p:cNvGraphicFramePr>
          <p:nvPr>
            <p:ph idx="1"/>
            <p:extLst>
              <p:ext uri="{D42A27DB-BD31-4B8C-83A1-F6EECF244321}">
                <p14:modId xmlns:p14="http://schemas.microsoft.com/office/powerpoint/2010/main" val="506899497"/>
              </p:ext>
            </p:extLst>
          </p:nvPr>
        </p:nvGraphicFramePr>
        <p:xfrm>
          <a:off x="838200" y="1051383"/>
          <a:ext cx="10515600" cy="5148852"/>
        </p:xfrm>
        <a:graphic>
          <a:graphicData uri="http://schemas.openxmlformats.org/drawingml/2006/table">
            <a:tbl>
              <a:tblPr firstRow="1" bandRow="1">
                <a:tableStyleId>{5C22544A-7EE6-4342-B048-85BDC9FD1C3A}</a:tableStyleId>
              </a:tblPr>
              <a:tblGrid>
                <a:gridCol w="3677909">
                  <a:extLst>
                    <a:ext uri="{9D8B030D-6E8A-4147-A177-3AD203B41FA5}">
                      <a16:colId xmlns:a16="http://schemas.microsoft.com/office/drawing/2014/main" val="438182721"/>
                    </a:ext>
                  </a:extLst>
                </a:gridCol>
                <a:gridCol w="2060027">
                  <a:extLst>
                    <a:ext uri="{9D8B030D-6E8A-4147-A177-3AD203B41FA5}">
                      <a16:colId xmlns:a16="http://schemas.microsoft.com/office/drawing/2014/main" val="3220278451"/>
                    </a:ext>
                  </a:extLst>
                </a:gridCol>
                <a:gridCol w="2148764">
                  <a:extLst>
                    <a:ext uri="{9D8B030D-6E8A-4147-A177-3AD203B41FA5}">
                      <a16:colId xmlns:a16="http://schemas.microsoft.com/office/drawing/2014/main" val="2901268802"/>
                    </a:ext>
                  </a:extLst>
                </a:gridCol>
                <a:gridCol w="2628900">
                  <a:extLst>
                    <a:ext uri="{9D8B030D-6E8A-4147-A177-3AD203B41FA5}">
                      <a16:colId xmlns:a16="http://schemas.microsoft.com/office/drawing/2014/main" val="2179848919"/>
                    </a:ext>
                  </a:extLst>
                </a:gridCol>
              </a:tblGrid>
              <a:tr h="461902">
                <a:tc>
                  <a:txBody>
                    <a:bodyPr/>
                    <a:lstStyle/>
                    <a:p>
                      <a:r>
                        <a:rPr lang="fi-FI" dirty="0"/>
                        <a:t>Lukupiiritehtävä</a:t>
                      </a:r>
                    </a:p>
                  </a:txBody>
                  <a:tcPr/>
                </a:tc>
                <a:tc>
                  <a:txBody>
                    <a:bodyPr/>
                    <a:lstStyle/>
                    <a:p>
                      <a:r>
                        <a:rPr lang="fi-FI" dirty="0"/>
                        <a:t>Normi: kriteerikuvaukset (miltä osin osuvat tähän tehtävään)</a:t>
                      </a:r>
                    </a:p>
                  </a:txBody>
                  <a:tcPr/>
                </a:tc>
                <a:tc>
                  <a:txBody>
                    <a:bodyPr/>
                    <a:lstStyle/>
                    <a:p>
                      <a:r>
                        <a:rPr lang="fi-FI" dirty="0"/>
                        <a:t>Prosessin aikaiset opettajan havainnot ja ohjaus / mahd. oppilaiden itsearvioinnit, vertaispalaute</a:t>
                      </a:r>
                    </a:p>
                  </a:txBody>
                  <a:tcPr/>
                </a:tc>
                <a:tc>
                  <a:txBody>
                    <a:bodyPr/>
                    <a:lstStyle/>
                    <a:p>
                      <a:r>
                        <a:rPr lang="fi-FI" dirty="0"/>
                        <a:t>Opettajan tekemä arviointi</a:t>
                      </a:r>
                    </a:p>
                  </a:txBody>
                  <a:tcPr/>
                </a:tc>
                <a:extLst>
                  <a:ext uri="{0D108BD9-81ED-4DB2-BD59-A6C34878D82A}">
                    <a16:rowId xmlns:a16="http://schemas.microsoft.com/office/drawing/2014/main" val="194125637"/>
                  </a:ext>
                </a:extLst>
              </a:tr>
              <a:tr h="461902">
                <a:tc>
                  <a:txBody>
                    <a:bodyPr/>
                    <a:lstStyle/>
                    <a:p>
                      <a:r>
                        <a:rPr lang="fi-FI" dirty="0"/>
                        <a:t>Vuorovaikutustilanteissa toimiminen</a:t>
                      </a:r>
                    </a:p>
                  </a:txBody>
                  <a:tcPr/>
                </a:tc>
                <a:tc>
                  <a:txBody>
                    <a:bodyPr/>
                    <a:lstStyle/>
                    <a:p>
                      <a:endParaRPr lang="fi-FI" dirty="0"/>
                    </a:p>
                  </a:txBody>
                  <a:tcPr/>
                </a:tc>
                <a:tc>
                  <a:txBody>
                    <a:bodyPr/>
                    <a:lstStyle/>
                    <a:p>
                      <a:endParaRPr lang="fi-FI" dirty="0"/>
                    </a:p>
                  </a:txBody>
                  <a:tcPr/>
                </a:tc>
                <a:tc>
                  <a:txBody>
                    <a:bodyPr/>
                    <a:lstStyle/>
                    <a:p>
                      <a:endParaRPr lang="fi-FI"/>
                    </a:p>
                  </a:txBody>
                  <a:tcPr/>
                </a:tc>
                <a:extLst>
                  <a:ext uri="{0D108BD9-81ED-4DB2-BD59-A6C34878D82A}">
                    <a16:rowId xmlns:a16="http://schemas.microsoft.com/office/drawing/2014/main" val="3100943475"/>
                  </a:ext>
                </a:extLst>
              </a:tr>
              <a:tr h="461902">
                <a:tc>
                  <a:txBody>
                    <a:bodyPr/>
                    <a:lstStyle/>
                    <a:p>
                      <a:r>
                        <a:rPr lang="fi-FI" dirty="0"/>
                        <a:t>T2</a:t>
                      </a:r>
                    </a:p>
                  </a:txBody>
                  <a:tcPr/>
                </a:tc>
                <a:tc>
                  <a:txBody>
                    <a:bodyPr/>
                    <a:lstStyle/>
                    <a:p>
                      <a:endParaRPr lang="fi-FI" dirty="0"/>
                    </a:p>
                  </a:txBody>
                  <a:tcPr/>
                </a:tc>
                <a:tc>
                  <a:txBody>
                    <a:bodyPr/>
                    <a:lstStyle/>
                    <a:p>
                      <a:endParaRPr lang="fi-FI" dirty="0"/>
                    </a:p>
                  </a:txBody>
                  <a:tcPr/>
                </a:tc>
                <a:tc>
                  <a:txBody>
                    <a:bodyPr/>
                    <a:lstStyle/>
                    <a:p>
                      <a:endParaRPr lang="fi-FI"/>
                    </a:p>
                  </a:txBody>
                  <a:tcPr/>
                </a:tc>
                <a:extLst>
                  <a:ext uri="{0D108BD9-81ED-4DB2-BD59-A6C34878D82A}">
                    <a16:rowId xmlns:a16="http://schemas.microsoft.com/office/drawing/2014/main" val="1867907200"/>
                  </a:ext>
                </a:extLst>
              </a:tr>
              <a:tr h="461902">
                <a:tc>
                  <a:txBody>
                    <a:bodyPr/>
                    <a:lstStyle/>
                    <a:p>
                      <a:r>
                        <a:rPr lang="fi-FI" dirty="0"/>
                        <a:t>T4</a:t>
                      </a:r>
                    </a:p>
                  </a:txBody>
                  <a:tcPr/>
                </a:tc>
                <a:tc>
                  <a:txBody>
                    <a:bodyPr/>
                    <a:lstStyle/>
                    <a:p>
                      <a:endParaRPr lang="fi-FI" dirty="0"/>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3531025276"/>
                  </a:ext>
                </a:extLst>
              </a:tr>
              <a:tr h="461902">
                <a:tc>
                  <a:txBody>
                    <a:bodyPr/>
                    <a:lstStyle/>
                    <a:p>
                      <a:r>
                        <a:rPr lang="fi-FI" dirty="0"/>
                        <a:t>Tekstien tulkinta</a:t>
                      </a:r>
                    </a:p>
                  </a:txBody>
                  <a:tcPr/>
                </a:tc>
                <a:tc>
                  <a:txBody>
                    <a:bodyPr/>
                    <a:lstStyle/>
                    <a:p>
                      <a:endParaRPr lang="fi-FI" dirty="0"/>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902184368"/>
                  </a:ext>
                </a:extLst>
              </a:tr>
              <a:tr h="461902">
                <a:tc>
                  <a:txBody>
                    <a:bodyPr/>
                    <a:lstStyle/>
                    <a:p>
                      <a:r>
                        <a:rPr lang="fi-FI" dirty="0"/>
                        <a:t>T9</a:t>
                      </a:r>
                    </a:p>
                  </a:txBody>
                  <a:tcPr/>
                </a:tc>
                <a:tc>
                  <a:txBody>
                    <a:bodyPr/>
                    <a:lstStyle/>
                    <a:p>
                      <a:endParaRPr lang="fi-FI" dirty="0"/>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3956813038"/>
                  </a:ext>
                </a:extLst>
              </a:tr>
              <a:tr h="461902">
                <a:tc>
                  <a:txBody>
                    <a:bodyPr/>
                    <a:lstStyle/>
                    <a:p>
                      <a:r>
                        <a:rPr lang="fi-FI" dirty="0"/>
                        <a:t>Kielen, kirjallisuuden ja kulttuurin ymmärtäminen</a:t>
                      </a:r>
                    </a:p>
                  </a:txBody>
                  <a:tcPr/>
                </a:tc>
                <a:tc>
                  <a:txBody>
                    <a:bodyPr/>
                    <a:lstStyle/>
                    <a:p>
                      <a:endParaRPr lang="fi-FI" dirty="0"/>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1635239045"/>
                  </a:ext>
                </a:extLst>
              </a:tr>
              <a:tr h="461902">
                <a:tc>
                  <a:txBody>
                    <a:bodyPr/>
                    <a:lstStyle/>
                    <a:p>
                      <a:r>
                        <a:rPr lang="fi-FI" dirty="0"/>
                        <a:t>T16</a:t>
                      </a:r>
                    </a:p>
                  </a:txBody>
                  <a:tcPr/>
                </a:tc>
                <a:tc>
                  <a:txBody>
                    <a:bodyPr/>
                    <a:lstStyle/>
                    <a:p>
                      <a:endParaRPr lang="fi-FI" dirty="0"/>
                    </a:p>
                  </a:txBody>
                  <a:tcPr/>
                </a:tc>
                <a:tc>
                  <a:txBody>
                    <a:bodyPr/>
                    <a:lstStyle/>
                    <a:p>
                      <a:endParaRPr lang="fi-FI"/>
                    </a:p>
                  </a:txBody>
                  <a:tcPr/>
                </a:tc>
                <a:tc>
                  <a:txBody>
                    <a:bodyPr/>
                    <a:lstStyle/>
                    <a:p>
                      <a:endParaRPr lang="fi-FI" dirty="0"/>
                    </a:p>
                  </a:txBody>
                  <a:tcPr/>
                </a:tc>
                <a:extLst>
                  <a:ext uri="{0D108BD9-81ED-4DB2-BD59-A6C34878D82A}">
                    <a16:rowId xmlns:a16="http://schemas.microsoft.com/office/drawing/2014/main" val="1443418254"/>
                  </a:ext>
                </a:extLst>
              </a:tr>
            </a:tbl>
          </a:graphicData>
        </a:graphic>
      </p:graphicFrame>
      <p:sp>
        <p:nvSpPr>
          <p:cNvPr id="4" name="Päivämäärän paikkamerkki 3">
            <a:extLst>
              <a:ext uri="{FF2B5EF4-FFF2-40B4-BE49-F238E27FC236}">
                <a16:creationId xmlns:a16="http://schemas.microsoft.com/office/drawing/2014/main" id="{BB88696E-1C21-4E3F-A1C3-2C42784F5B7F}"/>
              </a:ext>
            </a:extLst>
          </p:cNvPr>
          <p:cNvSpPr>
            <a:spLocks noGrp="1"/>
          </p:cNvSpPr>
          <p:nvPr>
            <p:ph type="dt" sz="half" idx="10"/>
          </p:nvPr>
        </p:nvSpPr>
        <p:spPr/>
        <p:txBody>
          <a:bodyPr/>
          <a:lstStyle/>
          <a:p>
            <a:fld id="{97FDBF2A-0433-4942-8368-192C4092C9D7}" type="datetime1">
              <a:rPr lang="en-GB" smtClean="0"/>
              <a:t>09/11/2022</a:t>
            </a:fld>
            <a:endParaRPr lang="en-GB"/>
          </a:p>
        </p:txBody>
      </p:sp>
      <p:sp>
        <p:nvSpPr>
          <p:cNvPr id="5" name="Alatunnisteen paikkamerkki 4">
            <a:extLst>
              <a:ext uri="{FF2B5EF4-FFF2-40B4-BE49-F238E27FC236}">
                <a16:creationId xmlns:a16="http://schemas.microsoft.com/office/drawing/2014/main" id="{3502BBF6-4D1F-4E19-949E-C2BEFE3744DD}"/>
              </a:ext>
            </a:extLst>
          </p:cNvPr>
          <p:cNvSpPr>
            <a:spLocks noGrp="1"/>
          </p:cNvSpPr>
          <p:nvPr>
            <p:ph type="ftr" sz="quarter" idx="11"/>
          </p:nvPr>
        </p:nvSpPr>
        <p:spPr/>
        <p:txBody>
          <a:bodyPr/>
          <a:lstStyle/>
          <a:p>
            <a:r>
              <a:rPr lang="en-GB"/>
              <a:t>Opetushallitus</a:t>
            </a:r>
          </a:p>
        </p:txBody>
      </p:sp>
    </p:spTree>
    <p:extLst>
      <p:ext uri="{BB962C8B-B14F-4D97-AF65-F5344CB8AC3E}">
        <p14:creationId xmlns:p14="http://schemas.microsoft.com/office/powerpoint/2010/main" val="78865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1A2990-766D-4ECB-B88C-82E51F208B8B}"/>
              </a:ext>
            </a:extLst>
          </p:cNvPr>
          <p:cNvSpPr>
            <a:spLocks noGrp="1"/>
          </p:cNvSpPr>
          <p:nvPr>
            <p:ph type="title"/>
          </p:nvPr>
        </p:nvSpPr>
        <p:spPr>
          <a:xfrm>
            <a:off x="789560" y="409904"/>
            <a:ext cx="6452068" cy="1737988"/>
          </a:xfrm>
        </p:spPr>
        <p:txBody>
          <a:bodyPr/>
          <a:lstStyle/>
          <a:p>
            <a:r>
              <a:rPr lang="fi-FI" dirty="0"/>
              <a:t>Lukuvuosiarvioinnin näyttöjen kertyminen</a:t>
            </a:r>
          </a:p>
        </p:txBody>
      </p:sp>
      <p:graphicFrame>
        <p:nvGraphicFramePr>
          <p:cNvPr id="6" name="Taulukko 6">
            <a:extLst>
              <a:ext uri="{FF2B5EF4-FFF2-40B4-BE49-F238E27FC236}">
                <a16:creationId xmlns:a16="http://schemas.microsoft.com/office/drawing/2014/main" id="{64155F36-D52C-47CE-8FCB-7AA6C232301E}"/>
              </a:ext>
            </a:extLst>
          </p:cNvPr>
          <p:cNvGraphicFramePr>
            <a:graphicFrameLocks noGrp="1"/>
          </p:cNvGraphicFramePr>
          <p:nvPr>
            <p:ph idx="1"/>
            <p:extLst>
              <p:ext uri="{D42A27DB-BD31-4B8C-83A1-F6EECF244321}">
                <p14:modId xmlns:p14="http://schemas.microsoft.com/office/powerpoint/2010/main" val="2139324924"/>
              </p:ext>
            </p:extLst>
          </p:nvPr>
        </p:nvGraphicFramePr>
        <p:xfrm>
          <a:off x="788988" y="1639614"/>
          <a:ext cx="10515600" cy="423461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770336916"/>
                    </a:ext>
                  </a:extLst>
                </a:gridCol>
                <a:gridCol w="2103120">
                  <a:extLst>
                    <a:ext uri="{9D8B030D-6E8A-4147-A177-3AD203B41FA5}">
                      <a16:colId xmlns:a16="http://schemas.microsoft.com/office/drawing/2014/main" val="3761295732"/>
                    </a:ext>
                  </a:extLst>
                </a:gridCol>
                <a:gridCol w="2103120">
                  <a:extLst>
                    <a:ext uri="{9D8B030D-6E8A-4147-A177-3AD203B41FA5}">
                      <a16:colId xmlns:a16="http://schemas.microsoft.com/office/drawing/2014/main" val="3649823729"/>
                    </a:ext>
                  </a:extLst>
                </a:gridCol>
                <a:gridCol w="2103120">
                  <a:extLst>
                    <a:ext uri="{9D8B030D-6E8A-4147-A177-3AD203B41FA5}">
                      <a16:colId xmlns:a16="http://schemas.microsoft.com/office/drawing/2014/main" val="1239310929"/>
                    </a:ext>
                  </a:extLst>
                </a:gridCol>
                <a:gridCol w="2103120">
                  <a:extLst>
                    <a:ext uri="{9D8B030D-6E8A-4147-A177-3AD203B41FA5}">
                      <a16:colId xmlns:a16="http://schemas.microsoft.com/office/drawing/2014/main" val="4262035293"/>
                    </a:ext>
                  </a:extLst>
                </a:gridCol>
              </a:tblGrid>
              <a:tr h="520262">
                <a:tc>
                  <a:txBody>
                    <a:bodyPr/>
                    <a:lstStyle/>
                    <a:p>
                      <a:r>
                        <a:rPr lang="fi-FI" dirty="0"/>
                        <a:t>7. luokan tavoitteet oman koulun </a:t>
                      </a:r>
                      <a:r>
                        <a:rPr lang="fi-FI" dirty="0" err="1"/>
                        <a:t>ops</a:t>
                      </a:r>
                      <a:endParaRPr lang="fi-FI" dirty="0"/>
                    </a:p>
                  </a:txBody>
                  <a:tcPr/>
                </a:tc>
                <a:tc>
                  <a:txBody>
                    <a:bodyPr/>
                    <a:lstStyle/>
                    <a:p>
                      <a:r>
                        <a:rPr lang="fi-FI" dirty="0"/>
                        <a:t>Tehtävä 1: </a:t>
                      </a:r>
                      <a:r>
                        <a:rPr lang="fi-FI" dirty="0" err="1"/>
                        <a:t>Lukupiiritehtvä</a:t>
                      </a:r>
                      <a:endParaRPr lang="fi-FI" dirty="0"/>
                    </a:p>
                  </a:txBody>
                  <a:tcPr/>
                </a:tc>
                <a:tc>
                  <a:txBody>
                    <a:bodyPr/>
                    <a:lstStyle/>
                    <a:p>
                      <a:r>
                        <a:rPr lang="fi-FI" dirty="0"/>
                        <a:t>Tehtävä 2: Puhe-esitys</a:t>
                      </a:r>
                    </a:p>
                  </a:txBody>
                  <a:tcPr/>
                </a:tc>
                <a:tc>
                  <a:txBody>
                    <a:bodyPr/>
                    <a:lstStyle/>
                    <a:p>
                      <a:r>
                        <a:rPr lang="fi-FI" dirty="0"/>
                        <a:t>Tehtävä 3: Koe</a:t>
                      </a:r>
                    </a:p>
                  </a:txBody>
                  <a:tcPr/>
                </a:tc>
                <a:tc>
                  <a:txBody>
                    <a:bodyPr/>
                    <a:lstStyle/>
                    <a:p>
                      <a:r>
                        <a:rPr lang="fi-FI" dirty="0"/>
                        <a:t>Tehtävä 4</a:t>
                      </a:r>
                    </a:p>
                  </a:txBody>
                  <a:tcPr/>
                </a:tc>
                <a:extLst>
                  <a:ext uri="{0D108BD9-81ED-4DB2-BD59-A6C34878D82A}">
                    <a16:rowId xmlns:a16="http://schemas.microsoft.com/office/drawing/2014/main" val="318437599"/>
                  </a:ext>
                </a:extLst>
              </a:tr>
              <a:tr h="520262">
                <a:tc>
                  <a:txBody>
                    <a:bodyPr/>
                    <a:lstStyle/>
                    <a:p>
                      <a:r>
                        <a:rPr lang="fi-FI" dirty="0"/>
                        <a:t>T1</a:t>
                      </a:r>
                    </a:p>
                  </a:txBody>
                  <a:tcPr/>
                </a:tc>
                <a:tc>
                  <a:txBody>
                    <a:bodyPr/>
                    <a:lstStyle/>
                    <a:p>
                      <a:r>
                        <a:rPr lang="fi-FI" dirty="0"/>
                        <a:t>x</a:t>
                      </a:r>
                    </a:p>
                  </a:txBody>
                  <a:tcPr/>
                </a:tc>
                <a:tc>
                  <a:txBody>
                    <a:bodyPr/>
                    <a:lstStyle/>
                    <a:p>
                      <a:endParaRPr lang="fi-FI" dirty="0"/>
                    </a:p>
                  </a:txBody>
                  <a:tcPr/>
                </a:tc>
                <a:tc>
                  <a:txBody>
                    <a:bodyPr/>
                    <a:lstStyle/>
                    <a:p>
                      <a:endParaRPr lang="fi-FI"/>
                    </a:p>
                  </a:txBody>
                  <a:tcPr/>
                </a:tc>
                <a:tc>
                  <a:txBody>
                    <a:bodyPr/>
                    <a:lstStyle/>
                    <a:p>
                      <a:r>
                        <a:rPr lang="fi-FI" dirty="0"/>
                        <a:t>x</a:t>
                      </a:r>
                    </a:p>
                  </a:txBody>
                  <a:tcPr/>
                </a:tc>
                <a:extLst>
                  <a:ext uri="{0D108BD9-81ED-4DB2-BD59-A6C34878D82A}">
                    <a16:rowId xmlns:a16="http://schemas.microsoft.com/office/drawing/2014/main" val="4212950697"/>
                  </a:ext>
                </a:extLst>
              </a:tr>
              <a:tr h="520262">
                <a:tc>
                  <a:txBody>
                    <a:bodyPr/>
                    <a:lstStyle/>
                    <a:p>
                      <a:r>
                        <a:rPr lang="fi-FI" dirty="0"/>
                        <a:t>T2</a:t>
                      </a:r>
                    </a:p>
                  </a:txBody>
                  <a:tcPr/>
                </a:tc>
                <a:tc>
                  <a:txBody>
                    <a:bodyPr/>
                    <a:lstStyle/>
                    <a:p>
                      <a:endParaRPr lang="fi-FI"/>
                    </a:p>
                  </a:txBody>
                  <a:tcPr/>
                </a:tc>
                <a:tc>
                  <a:txBody>
                    <a:bodyPr/>
                    <a:lstStyle/>
                    <a:p>
                      <a:r>
                        <a:rPr lang="fi-FI" dirty="0"/>
                        <a:t>x</a:t>
                      </a:r>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472069463"/>
                  </a:ext>
                </a:extLst>
              </a:tr>
              <a:tr h="520262">
                <a:tc>
                  <a:txBody>
                    <a:bodyPr/>
                    <a:lstStyle/>
                    <a:p>
                      <a:r>
                        <a:rPr lang="fi-FI" dirty="0"/>
                        <a:t>--</a:t>
                      </a:r>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4108634815"/>
                  </a:ext>
                </a:extLst>
              </a:tr>
              <a:tr h="520262">
                <a:tc>
                  <a:txBody>
                    <a:bodyPr/>
                    <a:lstStyle/>
                    <a:p>
                      <a:r>
                        <a:rPr lang="fi-FI" dirty="0"/>
                        <a:t>T6</a:t>
                      </a:r>
                    </a:p>
                  </a:txBody>
                  <a:tcPr/>
                </a:tc>
                <a:tc>
                  <a:txBody>
                    <a:bodyPr/>
                    <a:lstStyle/>
                    <a:p>
                      <a:r>
                        <a:rPr lang="fi-FI" dirty="0"/>
                        <a:t>x</a:t>
                      </a:r>
                    </a:p>
                  </a:txBody>
                  <a:tcPr/>
                </a:tc>
                <a:tc>
                  <a:txBody>
                    <a:bodyPr/>
                    <a:lstStyle/>
                    <a:p>
                      <a:endParaRPr lang="fi-FI"/>
                    </a:p>
                  </a:txBody>
                  <a:tcPr/>
                </a:tc>
                <a:tc>
                  <a:txBody>
                    <a:bodyPr/>
                    <a:lstStyle/>
                    <a:p>
                      <a:r>
                        <a:rPr lang="fi-FI" dirty="0"/>
                        <a:t>x</a:t>
                      </a:r>
                    </a:p>
                  </a:txBody>
                  <a:tcPr/>
                </a:tc>
                <a:tc>
                  <a:txBody>
                    <a:bodyPr/>
                    <a:lstStyle/>
                    <a:p>
                      <a:endParaRPr lang="fi-FI"/>
                    </a:p>
                  </a:txBody>
                  <a:tcPr/>
                </a:tc>
                <a:extLst>
                  <a:ext uri="{0D108BD9-81ED-4DB2-BD59-A6C34878D82A}">
                    <a16:rowId xmlns:a16="http://schemas.microsoft.com/office/drawing/2014/main" val="3386233104"/>
                  </a:ext>
                </a:extLst>
              </a:tr>
              <a:tr h="520262">
                <a:tc>
                  <a:txBody>
                    <a:bodyPr/>
                    <a:lstStyle/>
                    <a:p>
                      <a:r>
                        <a:rPr lang="fi-FI" dirty="0"/>
                        <a:t>T7</a:t>
                      </a:r>
                    </a:p>
                  </a:txBody>
                  <a:tcPr/>
                </a:tc>
                <a:tc>
                  <a:txBody>
                    <a:bodyPr/>
                    <a:lstStyle/>
                    <a:p>
                      <a:endParaRPr lang="fi-FI"/>
                    </a:p>
                  </a:txBody>
                  <a:tcPr/>
                </a:tc>
                <a:tc>
                  <a:txBody>
                    <a:bodyPr/>
                    <a:lstStyle/>
                    <a:p>
                      <a:r>
                        <a:rPr lang="fi-FI" dirty="0"/>
                        <a:t>x</a:t>
                      </a:r>
                    </a:p>
                  </a:txBody>
                  <a:tcPr/>
                </a:tc>
                <a:tc>
                  <a:txBody>
                    <a:bodyPr/>
                    <a:lstStyle/>
                    <a:p>
                      <a:endParaRPr lang="fi-FI"/>
                    </a:p>
                  </a:txBody>
                  <a:tcPr/>
                </a:tc>
                <a:tc>
                  <a:txBody>
                    <a:bodyPr/>
                    <a:lstStyle/>
                    <a:p>
                      <a:r>
                        <a:rPr lang="fi-FI" dirty="0"/>
                        <a:t>x</a:t>
                      </a:r>
                    </a:p>
                  </a:txBody>
                  <a:tcPr/>
                </a:tc>
                <a:extLst>
                  <a:ext uri="{0D108BD9-81ED-4DB2-BD59-A6C34878D82A}">
                    <a16:rowId xmlns:a16="http://schemas.microsoft.com/office/drawing/2014/main" val="1765465231"/>
                  </a:ext>
                </a:extLst>
              </a:tr>
              <a:tr h="472966">
                <a:tc>
                  <a:txBody>
                    <a:bodyPr/>
                    <a:lstStyle/>
                    <a:p>
                      <a:r>
                        <a:rPr lang="fi-FI" dirty="0"/>
                        <a:t>--</a:t>
                      </a:r>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312855253"/>
                  </a:ext>
                </a:extLst>
              </a:tr>
              <a:tr h="520262">
                <a:tc>
                  <a:txBody>
                    <a:bodyPr/>
                    <a:lstStyle/>
                    <a:p>
                      <a:r>
                        <a:rPr lang="fi-FI" dirty="0"/>
                        <a:t>T15</a:t>
                      </a:r>
                    </a:p>
                  </a:txBody>
                  <a:tcPr/>
                </a:tc>
                <a:tc>
                  <a:txBody>
                    <a:bodyPr/>
                    <a:lstStyle/>
                    <a:p>
                      <a:r>
                        <a:rPr lang="fi-FI" dirty="0"/>
                        <a:t>x</a:t>
                      </a:r>
                    </a:p>
                  </a:txBody>
                  <a:tcPr/>
                </a:tc>
                <a:tc>
                  <a:txBody>
                    <a:bodyPr/>
                    <a:lstStyle/>
                    <a:p>
                      <a:r>
                        <a:rPr lang="fi-FI" dirty="0"/>
                        <a:t>x</a:t>
                      </a:r>
                    </a:p>
                  </a:txBody>
                  <a:tcPr/>
                </a:tc>
                <a:tc>
                  <a:txBody>
                    <a:bodyPr/>
                    <a:lstStyle/>
                    <a:p>
                      <a:r>
                        <a:rPr lang="fi-FI" dirty="0"/>
                        <a:t>x</a:t>
                      </a:r>
                    </a:p>
                  </a:txBody>
                  <a:tcPr/>
                </a:tc>
                <a:tc>
                  <a:txBody>
                    <a:bodyPr/>
                    <a:lstStyle/>
                    <a:p>
                      <a:endParaRPr lang="fi-FI" dirty="0"/>
                    </a:p>
                  </a:txBody>
                  <a:tcPr/>
                </a:tc>
                <a:extLst>
                  <a:ext uri="{0D108BD9-81ED-4DB2-BD59-A6C34878D82A}">
                    <a16:rowId xmlns:a16="http://schemas.microsoft.com/office/drawing/2014/main" val="1386239936"/>
                  </a:ext>
                </a:extLst>
              </a:tr>
            </a:tbl>
          </a:graphicData>
        </a:graphic>
      </p:graphicFrame>
      <p:sp>
        <p:nvSpPr>
          <p:cNvPr id="4" name="Päivämäärän paikkamerkki 3">
            <a:extLst>
              <a:ext uri="{FF2B5EF4-FFF2-40B4-BE49-F238E27FC236}">
                <a16:creationId xmlns:a16="http://schemas.microsoft.com/office/drawing/2014/main" id="{624CE8E0-A371-4230-A0EC-2393C128549F}"/>
              </a:ext>
            </a:extLst>
          </p:cNvPr>
          <p:cNvSpPr>
            <a:spLocks noGrp="1"/>
          </p:cNvSpPr>
          <p:nvPr>
            <p:ph type="dt" sz="half" idx="10"/>
          </p:nvPr>
        </p:nvSpPr>
        <p:spPr/>
        <p:txBody>
          <a:bodyPr/>
          <a:lstStyle/>
          <a:p>
            <a:fld id="{97FDBF2A-0433-4942-8368-192C4092C9D7}" type="datetime1">
              <a:rPr lang="en-GB" smtClean="0"/>
              <a:t>09/11/2022</a:t>
            </a:fld>
            <a:endParaRPr lang="en-GB"/>
          </a:p>
        </p:txBody>
      </p:sp>
      <p:sp>
        <p:nvSpPr>
          <p:cNvPr id="5" name="Alatunnisteen paikkamerkki 4">
            <a:extLst>
              <a:ext uri="{FF2B5EF4-FFF2-40B4-BE49-F238E27FC236}">
                <a16:creationId xmlns:a16="http://schemas.microsoft.com/office/drawing/2014/main" id="{BA08AA66-1F06-4A70-B394-62A3CD43E5A0}"/>
              </a:ext>
            </a:extLst>
          </p:cNvPr>
          <p:cNvSpPr>
            <a:spLocks noGrp="1"/>
          </p:cNvSpPr>
          <p:nvPr>
            <p:ph type="ftr" sz="quarter" idx="11"/>
          </p:nvPr>
        </p:nvSpPr>
        <p:spPr/>
        <p:txBody>
          <a:bodyPr/>
          <a:lstStyle/>
          <a:p>
            <a:r>
              <a:rPr lang="en-GB"/>
              <a:t>Opetushallitus</a:t>
            </a:r>
          </a:p>
        </p:txBody>
      </p:sp>
      <p:sp>
        <p:nvSpPr>
          <p:cNvPr id="7" name="Ajatuskupla: Pilvi 6">
            <a:extLst>
              <a:ext uri="{FF2B5EF4-FFF2-40B4-BE49-F238E27FC236}">
                <a16:creationId xmlns:a16="http://schemas.microsoft.com/office/drawing/2014/main" id="{CD798A4A-47C4-4407-B612-9BAF99CCB44F}"/>
              </a:ext>
            </a:extLst>
          </p:cNvPr>
          <p:cNvSpPr/>
          <p:nvPr/>
        </p:nvSpPr>
        <p:spPr>
          <a:xfrm>
            <a:off x="6495394" y="255109"/>
            <a:ext cx="5097516" cy="108256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Riittääkö lukuvuosiarviointiin T1:stä yksi näyttö?</a:t>
            </a:r>
          </a:p>
        </p:txBody>
      </p:sp>
    </p:spTree>
    <p:extLst>
      <p:ext uri="{BB962C8B-B14F-4D97-AF65-F5344CB8AC3E}">
        <p14:creationId xmlns:p14="http://schemas.microsoft.com/office/powerpoint/2010/main" val="239703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D2B195-E584-42E7-8C18-A9FDC7C208DB}"/>
              </a:ext>
            </a:extLst>
          </p:cNvPr>
          <p:cNvSpPr>
            <a:spLocks noGrp="1"/>
          </p:cNvSpPr>
          <p:nvPr>
            <p:ph type="title"/>
          </p:nvPr>
        </p:nvSpPr>
        <p:spPr>
          <a:xfrm>
            <a:off x="789560" y="822329"/>
            <a:ext cx="5846910" cy="987618"/>
          </a:xfrm>
        </p:spPr>
        <p:txBody>
          <a:bodyPr/>
          <a:lstStyle/>
          <a:p>
            <a:r>
              <a:rPr lang="fi-FI" dirty="0">
                <a:cs typeface="Calibri"/>
              </a:rPr>
              <a:t>1.11. ja 8.11. koulutukset</a:t>
            </a:r>
            <a:endParaRPr lang="fi-FI" dirty="0"/>
          </a:p>
        </p:txBody>
      </p:sp>
      <p:sp>
        <p:nvSpPr>
          <p:cNvPr id="3" name="Sisällön paikkamerkki 2">
            <a:extLst>
              <a:ext uri="{FF2B5EF4-FFF2-40B4-BE49-F238E27FC236}">
                <a16:creationId xmlns:a16="http://schemas.microsoft.com/office/drawing/2014/main" id="{B7A39E00-5EF4-43F3-9554-F287B11A65FC}"/>
              </a:ext>
            </a:extLst>
          </p:cNvPr>
          <p:cNvSpPr>
            <a:spLocks noGrp="1"/>
          </p:cNvSpPr>
          <p:nvPr>
            <p:ph sz="half" idx="1"/>
          </p:nvPr>
        </p:nvSpPr>
        <p:spPr>
          <a:xfrm>
            <a:off x="789560" y="1475215"/>
            <a:ext cx="5948312" cy="2611225"/>
          </a:xfrm>
        </p:spPr>
        <p:txBody>
          <a:bodyPr vert="horz" lIns="91440" tIns="45720" rIns="91440" bIns="45720" rtlCol="0" anchor="t">
            <a:noAutofit/>
          </a:bodyPr>
          <a:lstStyle/>
          <a:p>
            <a:pPr marL="360045" indent="-360045" algn="l" rtl="0" fontAlgn="base">
              <a:buFont typeface="Arial" panose="020B0604020202020204" pitchFamily="34" charset="0"/>
              <a:buChar char="•"/>
            </a:pPr>
            <a:r>
              <a:rPr lang="fi-FI" dirty="0">
                <a:solidFill>
                  <a:srgbClr val="000000"/>
                </a:solidFill>
                <a:ea typeface="ＭＳ 明朝"/>
              </a:rPr>
              <a:t>Näkökulmia </a:t>
            </a:r>
            <a:r>
              <a:rPr lang="fi-FI" b="0" i="0" dirty="0">
                <a:solidFill>
                  <a:srgbClr val="000000"/>
                </a:solidFill>
                <a:effectLst/>
                <a:ea typeface="ＭＳ 明朝"/>
              </a:rPr>
              <a:t>suomen kielen ja kirjallisuuden </a:t>
            </a:r>
            <a:r>
              <a:rPr lang="fi-FI" dirty="0">
                <a:solidFill>
                  <a:srgbClr val="000000"/>
                </a:solidFill>
                <a:ea typeface="ＭＳ 明朝"/>
              </a:rPr>
              <a:t>arviointiin</a:t>
            </a:r>
            <a:endParaRPr lang="fi-FI" b="0" i="0" dirty="0">
              <a:solidFill>
                <a:srgbClr val="000000"/>
              </a:solidFill>
              <a:effectLst/>
              <a:ea typeface="ＭＳ 明朝"/>
            </a:endParaRPr>
          </a:p>
          <a:p>
            <a:pPr marL="360045" indent="-360045" algn="l" rtl="0" fontAlgn="base">
              <a:buFont typeface="Arial" panose="020B0604020202020204" pitchFamily="34" charset="0"/>
              <a:buChar char="•"/>
            </a:pPr>
            <a:r>
              <a:rPr lang="fi-FI" dirty="0">
                <a:solidFill>
                  <a:srgbClr val="000000"/>
                </a:solidFill>
                <a:ea typeface="ＭＳ 明朝"/>
              </a:rPr>
              <a:t>Päättöarvioinnin</a:t>
            </a:r>
            <a:r>
              <a:rPr lang="fi-FI" dirty="0">
                <a:solidFill>
                  <a:srgbClr val="000000"/>
                </a:solidFill>
                <a:ea typeface="ＭＳ 明朝"/>
                <a:cs typeface="Calibri"/>
              </a:rPr>
              <a:t> kriteerien käyttäminen</a:t>
            </a:r>
            <a:r>
              <a:rPr lang="fi-FI" i="0" dirty="0">
                <a:solidFill>
                  <a:srgbClr val="000000"/>
                </a:solidFill>
                <a:effectLst/>
                <a:ea typeface="ＭＳ 明朝"/>
              </a:rPr>
              <a:t> </a:t>
            </a:r>
          </a:p>
          <a:p>
            <a:pPr marL="360045" indent="-360045" algn="l" rtl="0" fontAlgn="base">
              <a:buFont typeface="Arial" panose="020B0604020202020204" pitchFamily="34" charset="0"/>
              <a:buChar char="•"/>
            </a:pPr>
            <a:r>
              <a:rPr lang="fi-FI" dirty="0">
                <a:solidFill>
                  <a:srgbClr val="000000"/>
                </a:solidFill>
                <a:ea typeface="ＭＳ 明朝"/>
                <a:cs typeface="Calibri"/>
              </a:rPr>
              <a:t>1.11. – Minna Harmanen ja Hanna </a:t>
            </a:r>
            <a:r>
              <a:rPr lang="fi-FI" dirty="0" err="1">
                <a:solidFill>
                  <a:srgbClr val="000000"/>
                </a:solidFill>
                <a:ea typeface="ＭＳ 明朝"/>
                <a:cs typeface="Calibri"/>
              </a:rPr>
              <a:t>Rahko</a:t>
            </a:r>
            <a:endParaRPr lang="fi-FI" dirty="0">
              <a:solidFill>
                <a:srgbClr val="000000"/>
              </a:solidFill>
              <a:ea typeface="ＭＳ 明朝"/>
              <a:cs typeface="Calibri"/>
            </a:endParaRPr>
          </a:p>
          <a:p>
            <a:pPr marL="360045" indent="-360045" algn="l" rtl="0" fontAlgn="base">
              <a:buFont typeface="Arial" panose="020B0604020202020204" pitchFamily="34" charset="0"/>
              <a:buChar char="•"/>
            </a:pPr>
            <a:r>
              <a:rPr lang="fi-FI" dirty="0">
                <a:solidFill>
                  <a:srgbClr val="000000"/>
                </a:solidFill>
                <a:ea typeface="ＭＳ 明朝"/>
                <a:cs typeface="Calibri"/>
              </a:rPr>
              <a:t>8</a:t>
            </a:r>
            <a:r>
              <a:rPr lang="fi-FI" i="0" dirty="0">
                <a:solidFill>
                  <a:srgbClr val="000000"/>
                </a:solidFill>
                <a:effectLst/>
                <a:ea typeface="ＭＳ 明朝"/>
                <a:cs typeface="Calibri"/>
              </a:rPr>
              <a:t>.11. – Minna Harmanen, Hanna </a:t>
            </a:r>
            <a:r>
              <a:rPr lang="fi-FI" i="0" dirty="0" err="1">
                <a:solidFill>
                  <a:srgbClr val="000000"/>
                </a:solidFill>
                <a:effectLst/>
                <a:ea typeface="ＭＳ 明朝"/>
                <a:cs typeface="Calibri"/>
              </a:rPr>
              <a:t>Rahko</a:t>
            </a:r>
            <a:r>
              <a:rPr lang="fi-FI" i="0" dirty="0">
                <a:solidFill>
                  <a:srgbClr val="000000"/>
                </a:solidFill>
                <a:effectLst/>
                <a:ea typeface="ＭＳ 明朝"/>
                <a:cs typeface="Calibri"/>
              </a:rPr>
              <a:t> ja Panu Saarnivaara</a:t>
            </a:r>
          </a:p>
          <a:p>
            <a:pPr marL="0" indent="0">
              <a:buNone/>
            </a:pPr>
            <a:endParaRPr lang="fi-FI" sz="2400" dirty="0">
              <a:cs typeface="Calibri"/>
            </a:endParaRPr>
          </a:p>
        </p:txBody>
      </p:sp>
      <p:sp>
        <p:nvSpPr>
          <p:cNvPr id="6" name="Sisällön paikkamerkki 5">
            <a:extLst>
              <a:ext uri="{FF2B5EF4-FFF2-40B4-BE49-F238E27FC236}">
                <a16:creationId xmlns:a16="http://schemas.microsoft.com/office/drawing/2014/main" id="{07EFC00F-1FBE-4F96-A023-8F5C0C8CB52F}"/>
              </a:ext>
            </a:extLst>
          </p:cNvPr>
          <p:cNvSpPr>
            <a:spLocks noGrp="1"/>
          </p:cNvSpPr>
          <p:nvPr>
            <p:ph sz="half" idx="2"/>
          </p:nvPr>
        </p:nvSpPr>
        <p:spPr>
          <a:xfrm>
            <a:off x="6541241" y="1952090"/>
            <a:ext cx="4602930" cy="4221910"/>
          </a:xfrm>
        </p:spPr>
        <p:txBody>
          <a:bodyPr vert="horz" lIns="91440" tIns="45720" rIns="91440" bIns="45720" rtlCol="0" anchor="t">
            <a:noAutofit/>
          </a:bodyPr>
          <a:lstStyle/>
          <a:p>
            <a:pPr marL="0" indent="0">
              <a:buNone/>
            </a:pPr>
            <a:endParaRPr lang="fi-FI" b="1">
              <a:ea typeface="ＭＳ 明朝"/>
              <a:cs typeface="+mn-lt"/>
            </a:endParaRPr>
          </a:p>
          <a:p>
            <a:pPr marL="360045" indent="-360045"/>
            <a:endParaRPr lang="fi-FI">
              <a:cs typeface="Calibri"/>
            </a:endParaRPr>
          </a:p>
        </p:txBody>
      </p:sp>
      <p:sp>
        <p:nvSpPr>
          <p:cNvPr id="4" name="Päivämäärän paikkamerkki 3">
            <a:extLst>
              <a:ext uri="{FF2B5EF4-FFF2-40B4-BE49-F238E27FC236}">
                <a16:creationId xmlns:a16="http://schemas.microsoft.com/office/drawing/2014/main" id="{D06B284B-8E35-4D25-96A5-C725EF9FBCE4}"/>
              </a:ext>
            </a:extLst>
          </p:cNvPr>
          <p:cNvSpPr>
            <a:spLocks noGrp="1"/>
          </p:cNvSpPr>
          <p:nvPr>
            <p:ph type="dt" sz="half" idx="10"/>
          </p:nvPr>
        </p:nvSpPr>
        <p:spPr/>
        <p:txBody>
          <a:bodyPr/>
          <a:lstStyle/>
          <a:p>
            <a:fld id="{787CB327-4C3D-480D-BE81-072FA699EF4B}" type="datetime1">
              <a:rPr lang="en-GB" smtClean="0"/>
              <a:t>09/11/2022</a:t>
            </a:fld>
            <a:endParaRPr lang="en-GB"/>
          </a:p>
        </p:txBody>
      </p:sp>
      <p:sp>
        <p:nvSpPr>
          <p:cNvPr id="5" name="Alatunnisteen paikkamerkki 4">
            <a:extLst>
              <a:ext uri="{FF2B5EF4-FFF2-40B4-BE49-F238E27FC236}">
                <a16:creationId xmlns:a16="http://schemas.microsoft.com/office/drawing/2014/main" id="{E9EC424B-0DAB-4B69-8319-477374362A53}"/>
              </a:ext>
            </a:extLst>
          </p:cNvPr>
          <p:cNvSpPr>
            <a:spLocks noGrp="1"/>
          </p:cNvSpPr>
          <p:nvPr>
            <p:ph type="ftr" sz="quarter" idx="11"/>
          </p:nvPr>
        </p:nvSpPr>
        <p:spPr/>
        <p:txBody>
          <a:bodyPr/>
          <a:lstStyle/>
          <a:p>
            <a:r>
              <a:rPr lang="en-GB"/>
              <a:t>Opetushallitus</a:t>
            </a:r>
          </a:p>
        </p:txBody>
      </p:sp>
      <p:sp>
        <p:nvSpPr>
          <p:cNvPr id="7" name="Ajatuskupla: Pilvi 6">
            <a:extLst>
              <a:ext uri="{FF2B5EF4-FFF2-40B4-BE49-F238E27FC236}">
                <a16:creationId xmlns:a16="http://schemas.microsoft.com/office/drawing/2014/main" id="{849EC9D1-CF0D-4B1E-A67B-E4D73B7EEB00}"/>
              </a:ext>
            </a:extLst>
          </p:cNvPr>
          <p:cNvSpPr/>
          <p:nvPr/>
        </p:nvSpPr>
        <p:spPr>
          <a:xfrm>
            <a:off x="9025814" y="1212609"/>
            <a:ext cx="3463739" cy="28738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t>Kysymyksiä ja kommentteja </a:t>
            </a:r>
            <a:r>
              <a:rPr lang="fi-FI" sz="2400" dirty="0" err="1"/>
              <a:t>chatiin</a:t>
            </a:r>
            <a:r>
              <a:rPr lang="fi-FI" sz="2400" dirty="0"/>
              <a:t> esityksen aikana!</a:t>
            </a:r>
          </a:p>
        </p:txBody>
      </p:sp>
      <p:sp>
        <p:nvSpPr>
          <p:cNvPr id="8" name="Puhekupla: Soikea 7">
            <a:extLst>
              <a:ext uri="{FF2B5EF4-FFF2-40B4-BE49-F238E27FC236}">
                <a16:creationId xmlns:a16="http://schemas.microsoft.com/office/drawing/2014/main" id="{EE5DF010-24F6-4956-BB2A-07DA1F8908F6}"/>
              </a:ext>
            </a:extLst>
          </p:cNvPr>
          <p:cNvSpPr/>
          <p:nvPr/>
        </p:nvSpPr>
        <p:spPr>
          <a:xfrm>
            <a:off x="5894414" y="1396537"/>
            <a:ext cx="3205114" cy="176029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t>Oman työn reflektointia ja kehittämistä</a:t>
            </a:r>
          </a:p>
        </p:txBody>
      </p:sp>
      <p:sp>
        <p:nvSpPr>
          <p:cNvPr id="10" name="Tekstiruutu 9">
            <a:extLst>
              <a:ext uri="{FF2B5EF4-FFF2-40B4-BE49-F238E27FC236}">
                <a16:creationId xmlns:a16="http://schemas.microsoft.com/office/drawing/2014/main" id="{D4C81C7E-9263-4070-BA89-5E2E1ED442AA}"/>
              </a:ext>
            </a:extLst>
          </p:cNvPr>
          <p:cNvSpPr txBox="1"/>
          <p:nvPr/>
        </p:nvSpPr>
        <p:spPr>
          <a:xfrm>
            <a:off x="897352" y="4041844"/>
            <a:ext cx="9934046" cy="1938992"/>
          </a:xfrm>
          <a:prstGeom prst="rect">
            <a:avLst/>
          </a:prstGeom>
          <a:noFill/>
        </p:spPr>
        <p:txBody>
          <a:bodyPr wrap="square">
            <a:spAutoFit/>
          </a:bodyPr>
          <a:lstStyle/>
          <a:p>
            <a:pPr marL="0" marR="0" lvl="0" indent="0" algn="l" defTabSz="914400" rtl="0" eaLnBrk="1" fontAlgn="auto" latinLnBrk="0" hangingPunct="1">
              <a:lnSpc>
                <a:spcPct val="95000"/>
              </a:lnSpc>
              <a:spcBef>
                <a:spcPts val="0"/>
              </a:spcBef>
              <a:spcAft>
                <a:spcPts val="1500"/>
              </a:spcAft>
              <a:buClr>
                <a:srgbClr val="0041DC"/>
              </a:buClr>
              <a:buSzTx/>
              <a:buFont typeface="Arial" panose="020B0604020202020204" pitchFamily="34" charset="0"/>
              <a:buNone/>
              <a:tabLst/>
              <a:defRPr/>
            </a:pPr>
            <a:r>
              <a:rPr kumimoji="0" lang="fi-FI" sz="2000" b="0" i="0" u="none" strike="noStrike" kern="1200" cap="none" spc="0" normalizeH="0" baseline="0" noProof="0" dirty="0">
                <a:ln>
                  <a:noFill/>
                </a:ln>
                <a:solidFill>
                  <a:prstClr val="black"/>
                </a:solidFill>
                <a:effectLst/>
                <a:uLnTx/>
                <a:uFillTx/>
                <a:latin typeface="Calibri"/>
                <a:ea typeface="+mn-ea"/>
                <a:cs typeface="+mn-cs"/>
              </a:rPr>
              <a:t>Arvioinnilla on kaksi </a:t>
            </a:r>
            <a:r>
              <a:rPr kumimoji="0" lang="fi-FI" sz="2000" b="1" i="0" u="none" strike="noStrike" kern="1200" cap="none" spc="0" normalizeH="0" baseline="0" noProof="0" dirty="0">
                <a:ln>
                  <a:noFill/>
                </a:ln>
                <a:solidFill>
                  <a:prstClr val="black"/>
                </a:solidFill>
                <a:effectLst/>
                <a:uLnTx/>
                <a:uFillTx/>
                <a:latin typeface="Calibri"/>
                <a:ea typeface="+mn-ea"/>
                <a:cs typeface="+mn-cs"/>
              </a:rPr>
              <a:t>toisiaan tukevaa tehtävää</a:t>
            </a:r>
            <a:r>
              <a:rPr kumimoji="0" lang="fi-FI" sz="2000" b="0" i="0" u="none" strike="noStrike" kern="1200" cap="none" spc="0" normalizeH="0" baseline="0" noProof="0" dirty="0">
                <a:ln>
                  <a:noFill/>
                </a:ln>
                <a:solidFill>
                  <a:prstClr val="black"/>
                </a:solidFill>
                <a:effectLst/>
                <a:uLnTx/>
                <a:uFillTx/>
                <a:latin typeface="Calibri"/>
                <a:ea typeface="+mn-ea"/>
                <a:cs typeface="+mn-cs"/>
              </a:rPr>
              <a:t>, jotka perustuvat lainsäädäntöön:</a:t>
            </a:r>
          </a:p>
          <a:p>
            <a:pPr marL="360363" marR="0" lvl="0" indent="-360363" algn="l" defTabSz="914400" rtl="0" eaLnBrk="1" fontAlgn="auto" latinLnBrk="0" hangingPunct="1">
              <a:lnSpc>
                <a:spcPct val="95000"/>
              </a:lnSpc>
              <a:spcBef>
                <a:spcPts val="0"/>
              </a:spcBef>
              <a:spcAft>
                <a:spcPts val="1500"/>
              </a:spcAft>
              <a:buClr>
                <a:srgbClr val="0041DC"/>
              </a:buClr>
              <a:buSzTx/>
              <a:buFontTx/>
              <a:buChar char="-"/>
              <a:tabLst/>
              <a:defRPr/>
            </a:pPr>
            <a:r>
              <a:rPr lang="fi-FI" sz="2000" dirty="0">
                <a:solidFill>
                  <a:prstClr val="black"/>
                </a:solidFill>
                <a:latin typeface="Calibri"/>
              </a:rPr>
              <a:t>Arvioinnin tehtävänä on</a:t>
            </a:r>
            <a:r>
              <a:rPr kumimoji="0" lang="fi-FI" sz="2000" b="0" i="0" u="none" strike="noStrike" kern="1200" cap="none" spc="0" normalizeH="0" baseline="0" noProof="0" dirty="0">
                <a:ln>
                  <a:noFill/>
                </a:ln>
                <a:solidFill>
                  <a:prstClr val="black"/>
                </a:solidFill>
                <a:effectLst/>
                <a:uLnTx/>
                <a:uFillTx/>
                <a:latin typeface="Calibri"/>
                <a:ea typeface="+mn-ea"/>
                <a:cs typeface="+mn-cs"/>
              </a:rPr>
              <a:t> ohjata ja kannustaa oppimista sekä kehittää oppilaiden itsearvioinnin taitoja (formatiivinen arviointi) (</a:t>
            </a:r>
            <a:r>
              <a:rPr kumimoji="0" lang="fi-FI" sz="2000" b="0" i="0" u="none" strike="noStrike" kern="1200" cap="none" spc="0" normalizeH="0" baseline="0" noProof="0" dirty="0" err="1">
                <a:ln>
                  <a:noFill/>
                </a:ln>
                <a:solidFill>
                  <a:prstClr val="black"/>
                </a:solidFill>
                <a:effectLst/>
                <a:uLnTx/>
                <a:uFillTx/>
                <a:latin typeface="Calibri"/>
                <a:ea typeface="+mn-ea"/>
                <a:cs typeface="+mn-cs"/>
              </a:rPr>
              <a:t>PoL</a:t>
            </a:r>
            <a:r>
              <a:rPr kumimoji="0" lang="fi-FI" sz="2000" b="0" i="0" u="none" strike="noStrike" kern="1200" cap="none" spc="0" normalizeH="0" baseline="0" noProof="0" dirty="0">
                <a:ln>
                  <a:noFill/>
                </a:ln>
                <a:solidFill>
                  <a:prstClr val="black"/>
                </a:solidFill>
                <a:effectLst/>
                <a:uLnTx/>
                <a:uFillTx/>
                <a:latin typeface="Calibri"/>
                <a:ea typeface="+mn-ea"/>
                <a:cs typeface="+mn-cs"/>
              </a:rPr>
              <a:t> 628/1998, 22§).</a:t>
            </a:r>
          </a:p>
          <a:p>
            <a:pPr marL="360363" marR="0" lvl="0" indent="-360363" algn="l" defTabSz="914400" rtl="0" eaLnBrk="1" fontAlgn="auto" latinLnBrk="0" hangingPunct="1">
              <a:lnSpc>
                <a:spcPct val="95000"/>
              </a:lnSpc>
              <a:spcBef>
                <a:spcPts val="0"/>
              </a:spcBef>
              <a:spcAft>
                <a:spcPts val="1500"/>
              </a:spcAft>
              <a:buClr>
                <a:srgbClr val="0041DC"/>
              </a:buClr>
              <a:buSzTx/>
              <a:buFontTx/>
              <a:buChar char="-"/>
              <a:tabLst/>
              <a:defRPr/>
            </a:pPr>
            <a:r>
              <a:rPr lang="fi-FI" sz="2000" dirty="0">
                <a:solidFill>
                  <a:prstClr val="black"/>
                </a:solidFill>
                <a:latin typeface="Calibri"/>
              </a:rPr>
              <a:t>Arvioinnin tehtävänä on </a:t>
            </a:r>
            <a:r>
              <a:rPr kumimoji="0" lang="fi-FI" sz="2000" b="0" i="0" u="none" strike="noStrike" kern="1200" cap="none" spc="0" normalizeH="0" baseline="0" noProof="0" dirty="0">
                <a:ln>
                  <a:noFill/>
                </a:ln>
                <a:solidFill>
                  <a:prstClr val="black"/>
                </a:solidFill>
                <a:effectLst/>
                <a:uLnTx/>
                <a:uFillTx/>
                <a:latin typeface="Calibri"/>
                <a:ea typeface="+mn-ea"/>
                <a:cs typeface="+mn-cs"/>
              </a:rPr>
              <a:t>määrittää, missä määrin oppilas on saavuttanut asetetut tavoitteet (summatiivinen arviointi) (</a:t>
            </a:r>
            <a:r>
              <a:rPr kumimoji="0" lang="fi-FI" sz="2000" b="0" i="0" u="none" strike="noStrike" kern="1200" cap="none" spc="0" normalizeH="0" baseline="0" noProof="0" dirty="0" err="1">
                <a:ln>
                  <a:noFill/>
                </a:ln>
                <a:solidFill>
                  <a:prstClr val="black"/>
                </a:solidFill>
                <a:effectLst/>
                <a:uLnTx/>
                <a:uFillTx/>
                <a:latin typeface="Calibri"/>
                <a:ea typeface="+mn-ea"/>
                <a:cs typeface="+mn-cs"/>
              </a:rPr>
              <a:t>PoA</a:t>
            </a:r>
            <a:r>
              <a:rPr kumimoji="0" lang="fi-FI" sz="2000" b="0" i="0" u="none" strike="noStrike" kern="1200" cap="none" spc="0" normalizeH="0" baseline="0" noProof="0" dirty="0">
                <a:ln>
                  <a:noFill/>
                </a:ln>
                <a:solidFill>
                  <a:prstClr val="black"/>
                </a:solidFill>
                <a:effectLst/>
                <a:uLnTx/>
                <a:uFillTx/>
                <a:latin typeface="Calibri"/>
                <a:ea typeface="+mn-ea"/>
                <a:cs typeface="+mn-cs"/>
              </a:rPr>
              <a:t> 852/1998, 10§).</a:t>
            </a:r>
          </a:p>
        </p:txBody>
      </p:sp>
    </p:spTree>
    <p:extLst>
      <p:ext uri="{BB962C8B-B14F-4D97-AF65-F5344CB8AC3E}">
        <p14:creationId xmlns:p14="http://schemas.microsoft.com/office/powerpoint/2010/main" val="363416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A904B3-29D0-47F8-8C0B-4461F585CF4D}"/>
              </a:ext>
            </a:extLst>
          </p:cNvPr>
          <p:cNvSpPr>
            <a:spLocks noGrp="1"/>
          </p:cNvSpPr>
          <p:nvPr>
            <p:ph type="ctrTitle"/>
          </p:nvPr>
        </p:nvSpPr>
        <p:spPr>
          <a:xfrm>
            <a:off x="1154430" y="937260"/>
            <a:ext cx="7789154" cy="3762331"/>
          </a:xfrm>
        </p:spPr>
        <p:txBody>
          <a:bodyPr/>
          <a:lstStyle/>
          <a:p>
            <a:pPr lvl="0">
              <a:lnSpc>
                <a:spcPts val="3800"/>
              </a:lnSpc>
            </a:pPr>
            <a:r>
              <a:rPr lang="en-US" sz="4400" dirty="0" err="1"/>
              <a:t>Kriteerien</a:t>
            </a:r>
            <a:r>
              <a:rPr lang="en-US" sz="4400" dirty="0"/>
              <a:t> </a:t>
            </a:r>
            <a:r>
              <a:rPr lang="en-US" sz="4400" dirty="0" err="1"/>
              <a:t>puntarointia</a:t>
            </a:r>
            <a:br>
              <a:rPr lang="en-US" sz="4400" dirty="0"/>
            </a:br>
            <a:br>
              <a:rPr lang="en-US" sz="4400" dirty="0"/>
            </a:br>
            <a:br>
              <a:rPr lang="en-US" sz="2800" b="0" dirty="0"/>
            </a:br>
            <a:endParaRPr lang="fi-FI" sz="2800" b="0" dirty="0"/>
          </a:p>
        </p:txBody>
      </p:sp>
    </p:spTree>
    <p:extLst>
      <p:ext uri="{BB962C8B-B14F-4D97-AF65-F5344CB8AC3E}">
        <p14:creationId xmlns:p14="http://schemas.microsoft.com/office/powerpoint/2010/main" val="3411288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DA6D60-3924-46F6-90F4-D07858DBA8CD}"/>
              </a:ext>
            </a:extLst>
          </p:cNvPr>
          <p:cNvSpPr>
            <a:spLocks noGrp="1"/>
          </p:cNvSpPr>
          <p:nvPr>
            <p:ph type="title"/>
          </p:nvPr>
        </p:nvSpPr>
        <p:spPr>
          <a:xfrm>
            <a:off x="575353" y="441790"/>
            <a:ext cx="10729807" cy="739738"/>
          </a:xfrm>
        </p:spPr>
        <p:txBody>
          <a:bodyPr/>
          <a:lstStyle/>
          <a:p>
            <a:r>
              <a:rPr lang="fi-FI">
                <a:cs typeface="Calibri"/>
              </a:rPr>
              <a:t>T1-3: Vuorovaikutustaitojen arviointi</a:t>
            </a:r>
            <a:endParaRPr lang="fi-FI"/>
          </a:p>
        </p:txBody>
      </p:sp>
      <p:sp>
        <p:nvSpPr>
          <p:cNvPr id="3" name="Sisällön paikkamerkki 2">
            <a:extLst>
              <a:ext uri="{FF2B5EF4-FFF2-40B4-BE49-F238E27FC236}">
                <a16:creationId xmlns:a16="http://schemas.microsoft.com/office/drawing/2014/main" id="{B0729BD1-FD8B-4003-BFE2-D9355629917F}"/>
              </a:ext>
            </a:extLst>
          </p:cNvPr>
          <p:cNvSpPr>
            <a:spLocks noGrp="1"/>
          </p:cNvSpPr>
          <p:nvPr>
            <p:ph idx="1"/>
          </p:nvPr>
        </p:nvSpPr>
        <p:spPr>
          <a:xfrm>
            <a:off x="575353" y="1078788"/>
            <a:ext cx="11476233" cy="5337422"/>
          </a:xfrm>
        </p:spPr>
        <p:txBody>
          <a:bodyPr/>
          <a:lstStyle/>
          <a:p>
            <a:pPr marL="0" lvl="0" indent="0" fontAlgn="base">
              <a:buNone/>
            </a:pPr>
            <a:r>
              <a:rPr lang="fi-FI" sz="1800" b="1">
                <a:latin typeface="Calibri Light" panose="020F0302020204030204" pitchFamily="34" charset="0"/>
                <a:ea typeface="Times New Roman" panose="02020603050405020304" pitchFamily="18" charset="0"/>
              </a:rPr>
              <a:t>M</a:t>
            </a:r>
            <a:r>
              <a:rPr lang="fi-FI" sz="1800" b="1">
                <a:effectLst/>
                <a:latin typeface="Calibri Light" panose="020F0302020204030204" pitchFamily="34" charset="0"/>
                <a:ea typeface="Times New Roman" panose="02020603050405020304" pitchFamily="18" charset="0"/>
              </a:rPr>
              <a:t>iten arvioida oppilasta, jolta ei ole mahdollista saada näyttöjä vuorovaikutustaidoista (sosiaalisten tilanteiden pelkoa, poissaolot).  </a:t>
            </a:r>
            <a:r>
              <a:rPr lang="fi-FI" sz="1800">
                <a:latin typeface="Calibri" panose="020F0502020204030204" pitchFamily="34" charset="0"/>
                <a:ea typeface="Times New Roman" panose="02020603050405020304" pitchFamily="18" charset="0"/>
              </a:rPr>
              <a:t>- </a:t>
            </a:r>
            <a:r>
              <a:rPr lang="fi-FI" sz="1800" b="1">
                <a:effectLst/>
                <a:latin typeface="Calibri Light" panose="020F0302020204030204" pitchFamily="34" charset="0"/>
                <a:ea typeface="Times New Roman" panose="02020603050405020304" pitchFamily="18" charset="0"/>
              </a:rPr>
              <a:t>Rohkeus vuorovaik</a:t>
            </a:r>
            <a:r>
              <a:rPr lang="fi-FI" sz="1800" b="1">
                <a:latin typeface="Calibri Light" panose="020F0302020204030204" pitchFamily="34" charset="0"/>
                <a:ea typeface="Times New Roman" panose="02020603050405020304" pitchFamily="18" charset="0"/>
              </a:rPr>
              <a:t>utuksessa liittyy myös</a:t>
            </a:r>
            <a:r>
              <a:rPr lang="fi-FI" sz="1800" b="1">
                <a:effectLst/>
                <a:latin typeface="Calibri Light" panose="020F0302020204030204" pitchFamily="34" charset="0"/>
                <a:ea typeface="Times New Roman" panose="02020603050405020304" pitchFamily="18" charset="0"/>
              </a:rPr>
              <a:t> persoonall</a:t>
            </a:r>
            <a:r>
              <a:rPr lang="fi-FI" sz="1800" b="1">
                <a:latin typeface="Calibri Light" panose="020F0302020204030204" pitchFamily="34" charset="0"/>
                <a:ea typeface="Times New Roman" panose="02020603050405020304" pitchFamily="18" charset="0"/>
              </a:rPr>
              <a:t>isuuteen</a:t>
            </a:r>
            <a:r>
              <a:rPr lang="fi-FI" sz="1800" b="1">
                <a:effectLst/>
                <a:latin typeface="Calibri Light" panose="020F0302020204030204" pitchFamily="34" charset="0"/>
                <a:ea typeface="Times New Roman" panose="02020603050405020304" pitchFamily="18" charset="0"/>
              </a:rPr>
              <a:t>. Voiko muilla osa-alueilla erinom</a:t>
            </a:r>
            <a:r>
              <a:rPr lang="fi-FI" sz="1800" b="1">
                <a:latin typeface="Calibri Light" panose="020F0302020204030204" pitchFamily="34" charset="0"/>
                <a:ea typeface="Times New Roman" panose="02020603050405020304" pitchFamily="18" charset="0"/>
              </a:rPr>
              <a:t>ainen</a:t>
            </a:r>
            <a:r>
              <a:rPr lang="fi-FI" sz="1800" b="1">
                <a:effectLst/>
                <a:latin typeface="Calibri Light" panose="020F0302020204030204" pitchFamily="34" charset="0"/>
                <a:ea typeface="Times New Roman" panose="02020603050405020304" pitchFamily="18" charset="0"/>
              </a:rPr>
              <a:t> oppilas saada 10, jos ei pysty osall</a:t>
            </a:r>
            <a:r>
              <a:rPr lang="fi-FI" sz="1800" b="1">
                <a:latin typeface="Calibri Light" panose="020F0302020204030204" pitchFamily="34" charset="0"/>
                <a:ea typeface="Times New Roman" panose="02020603050405020304" pitchFamily="18" charset="0"/>
              </a:rPr>
              <a:t>istumaan</a:t>
            </a:r>
            <a:r>
              <a:rPr lang="fi-FI" sz="1800" b="1">
                <a:effectLst/>
                <a:latin typeface="Calibri Light" panose="020F0302020204030204" pitchFamily="34" charset="0"/>
                <a:ea typeface="Times New Roman" panose="02020603050405020304" pitchFamily="18" charset="0"/>
              </a:rPr>
              <a:t> ryhmän vuorovaikutukseen? </a:t>
            </a:r>
            <a:endParaRPr lang="fi-FI" sz="1800" b="1">
              <a:latin typeface="Calibri" panose="020F0502020204030204" pitchFamily="34" charset="0"/>
              <a:ea typeface="Times New Roman" panose="02020603050405020304" pitchFamily="18" charset="0"/>
            </a:endParaRPr>
          </a:p>
          <a:p>
            <a:pPr fontAlgn="base">
              <a:buFont typeface="Wingdings" panose="05000000000000000000" pitchFamily="2" charset="2"/>
              <a:buChar char="ü"/>
            </a:pPr>
            <a:r>
              <a:rPr lang="fi-FI">
                <a:solidFill>
                  <a:schemeClr val="tx2"/>
                </a:solidFill>
                <a:latin typeface="+mj-lt"/>
                <a:ea typeface="Calibri" panose="020F0502020204030204" pitchFamily="34" charset="0"/>
              </a:rPr>
              <a:t>V</a:t>
            </a:r>
            <a:r>
              <a:rPr lang="fi-FI">
                <a:solidFill>
                  <a:schemeClr val="tx2"/>
                </a:solidFill>
                <a:effectLst/>
                <a:latin typeface="+mj-lt"/>
                <a:ea typeface="Calibri" panose="020F0502020204030204" pitchFamily="34" charset="0"/>
              </a:rPr>
              <a:t>uorovaikutustaidot ovat myös opittavia taitoja! </a:t>
            </a:r>
          </a:p>
          <a:p>
            <a:pPr>
              <a:lnSpc>
                <a:spcPct val="115000"/>
              </a:lnSpc>
              <a:buFont typeface="Wingdings" panose="05000000000000000000" pitchFamily="2" charset="2"/>
              <a:buChar char="ü"/>
            </a:pPr>
            <a:r>
              <a:rPr lang="fi-FI">
                <a:solidFill>
                  <a:schemeClr val="tx2"/>
                </a:solidFill>
                <a:effectLst/>
                <a:ea typeface="Calibri" panose="020F0502020204030204" pitchFamily="34" charset="0"/>
              </a:rPr>
              <a:t>Jos oppilas ei osoita mitään osaamista tavoitteissa T1–3 (Esiintymisen taidot + Toiminta vuorovaikutusitilanteissa + Ryhmäviestinnän taidot) -&gt; vaikuttaa kokonaisarviointiin, kompensaatioperiaate otetaan huomioon</a:t>
            </a:r>
          </a:p>
          <a:p>
            <a:pPr>
              <a:lnSpc>
                <a:spcPct val="115000"/>
              </a:lnSpc>
              <a:buFont typeface="Wingdings" panose="05000000000000000000" pitchFamily="2" charset="2"/>
              <a:buChar char="ü"/>
            </a:pPr>
            <a:r>
              <a:rPr lang="fi-FI">
                <a:solidFill>
                  <a:schemeClr val="tx2"/>
                </a:solidFill>
                <a:ea typeface="Calibri" panose="020F0502020204030204" pitchFamily="34" charset="0"/>
              </a:rPr>
              <a:t>Erityisen tuen päätös ja oppimäärän yksilöllistäminen, jos oppilas ei kompensaatiosta huolimatta saavuta arvosanan 5 tasoa </a:t>
            </a:r>
          </a:p>
          <a:p>
            <a:pPr>
              <a:lnSpc>
                <a:spcPct val="115000"/>
              </a:lnSpc>
              <a:buFont typeface="Wingdings" panose="05000000000000000000" pitchFamily="2" charset="2"/>
              <a:buChar char="ü"/>
            </a:pPr>
            <a:r>
              <a:rPr lang="fi-FI">
                <a:solidFill>
                  <a:schemeClr val="tx2"/>
                </a:solidFill>
                <a:ea typeface="Calibri" panose="020F0502020204030204" pitchFamily="34" charset="0"/>
              </a:rPr>
              <a:t>Perusopetuslain 18 §:n (Erityiset opetusjärjestelyt) mukainen päätös, eli oppilaan opiskelu voidaan järjestää osittain toisin, jos se on perusteltua oppilaan terveydentilaan liittyvistä syistä. </a:t>
            </a:r>
          </a:p>
          <a:p>
            <a:pPr marL="0" lvl="0" indent="0" fontAlgn="base">
              <a:buNone/>
            </a:pPr>
            <a:endParaRPr lang="fi-FI" sz="1800">
              <a:effectLst/>
              <a:latin typeface="Calibri" panose="020F0502020204030204" pitchFamily="34" charset="0"/>
              <a:ea typeface="Calibri" panose="020F0502020204030204" pitchFamily="34" charset="0"/>
            </a:endParaRPr>
          </a:p>
          <a:p>
            <a:endParaRPr lang="fi-FI"/>
          </a:p>
        </p:txBody>
      </p:sp>
      <p:sp>
        <p:nvSpPr>
          <p:cNvPr id="4" name="Päivämäärän paikkamerkki 3">
            <a:extLst>
              <a:ext uri="{FF2B5EF4-FFF2-40B4-BE49-F238E27FC236}">
                <a16:creationId xmlns:a16="http://schemas.microsoft.com/office/drawing/2014/main" id="{7869BCAB-22C4-47AB-8583-FFE7C8DCC8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FDBF2A-0433-4942-8368-192C4092C9D7}" type="datetime1">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5" name="Alatunnisteen paikkamerkki 4">
            <a:extLst>
              <a:ext uri="{FF2B5EF4-FFF2-40B4-BE49-F238E27FC236}">
                <a16:creationId xmlns:a16="http://schemas.microsoft.com/office/drawing/2014/main" id="{121F8CC4-57E4-4464-942D-A59958DF27F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rPr>
              <a:t>Opetushallitus</a:t>
            </a:r>
          </a:p>
        </p:txBody>
      </p:sp>
    </p:spTree>
    <p:extLst>
      <p:ext uri="{BB962C8B-B14F-4D97-AF65-F5344CB8AC3E}">
        <p14:creationId xmlns:p14="http://schemas.microsoft.com/office/powerpoint/2010/main" val="29499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DFA27-50F8-4C02-B101-B219E7C8BAAC}"/>
              </a:ext>
            </a:extLst>
          </p:cNvPr>
          <p:cNvSpPr>
            <a:spLocks noGrp="1"/>
          </p:cNvSpPr>
          <p:nvPr>
            <p:ph type="title"/>
          </p:nvPr>
        </p:nvSpPr>
        <p:spPr>
          <a:xfrm>
            <a:off x="789560" y="421240"/>
            <a:ext cx="10515600" cy="1726651"/>
          </a:xfrm>
        </p:spPr>
        <p:txBody>
          <a:bodyPr/>
          <a:lstStyle/>
          <a:p>
            <a:r>
              <a:rPr lang="fi-FI"/>
              <a:t>T3: Esiintymistaitojen arviointi</a:t>
            </a:r>
            <a:endParaRPr lang="fi-FI" err="1">
              <a:cs typeface="Calibri"/>
            </a:endParaRPr>
          </a:p>
        </p:txBody>
      </p:sp>
      <p:sp>
        <p:nvSpPr>
          <p:cNvPr id="3" name="Sisällön paikkamerkki 2">
            <a:extLst>
              <a:ext uri="{FF2B5EF4-FFF2-40B4-BE49-F238E27FC236}">
                <a16:creationId xmlns:a16="http://schemas.microsoft.com/office/drawing/2014/main" id="{82F0CF61-28C3-49E9-90D5-2BE13609386D}"/>
              </a:ext>
            </a:extLst>
          </p:cNvPr>
          <p:cNvSpPr>
            <a:spLocks noGrp="1"/>
          </p:cNvSpPr>
          <p:nvPr>
            <p:ph idx="1"/>
          </p:nvPr>
        </p:nvSpPr>
        <p:spPr>
          <a:xfrm>
            <a:off x="789560" y="1040031"/>
            <a:ext cx="10515600" cy="4984338"/>
          </a:xfrm>
        </p:spPr>
        <p:txBody>
          <a:bodyPr/>
          <a:lstStyle/>
          <a:p>
            <a:pPr marL="0" lvl="0" indent="0" fontAlgn="base">
              <a:buNone/>
            </a:pPr>
            <a:r>
              <a:rPr lang="fi-FI" sz="2000" b="1">
                <a:effectLst/>
                <a:latin typeface="Calibri Light" panose="020F0302020204030204" pitchFamily="34" charset="0"/>
                <a:ea typeface="Times New Roman" panose="02020603050405020304" pitchFamily="18" charset="0"/>
              </a:rPr>
              <a:t>Miten otetaan huomioon päättöarvioinnissa se, että oppilas ei yläkoulun aikana uskalla esiintyä omalle opetusryhmälle? On yhä enemmän oppilaita, joilta on vaikea saada näyttöjä niihin tavoitteisiin, jotka liittyvät esiintymistaitoihin. </a:t>
            </a:r>
            <a:endParaRPr lang="fi-FI" sz="2000">
              <a:effectLst/>
              <a:latin typeface="Calibri" panose="020F0502020204030204" pitchFamily="34" charset="0"/>
              <a:ea typeface="Times New Roman" panose="02020603050405020304" pitchFamily="18" charset="0"/>
            </a:endParaRPr>
          </a:p>
          <a:p>
            <a:pPr fontAlgn="base">
              <a:buFont typeface="Wingdings" panose="05000000000000000000" pitchFamily="2" charset="2"/>
              <a:buChar char="ü"/>
            </a:pPr>
            <a:r>
              <a:rPr lang="fi-FI">
                <a:solidFill>
                  <a:schemeClr val="tx2"/>
                </a:solidFill>
                <a:effectLst/>
                <a:latin typeface="+mj-lt"/>
                <a:ea typeface="Calibri" panose="020F0502020204030204" pitchFamily="34" charset="0"/>
              </a:rPr>
              <a:t>Erityisesti siis T3 / kompensaatioperiaate / esitystilanteen järjestelyt</a:t>
            </a:r>
          </a:p>
          <a:p>
            <a:pPr fontAlgn="base">
              <a:buFont typeface="Wingdings" panose="05000000000000000000" pitchFamily="2" charset="2"/>
              <a:buChar char="ü"/>
            </a:pPr>
            <a:r>
              <a:rPr lang="fi-FI">
                <a:solidFill>
                  <a:schemeClr val="tx2"/>
                </a:solidFill>
                <a:ea typeface="Calibri" panose="020F0502020204030204" pitchFamily="34" charset="0"/>
              </a:rPr>
              <a:t>Olennaista erottaa puhe-esitys tai ryhmätilanne oppimisen kohteena vai työtapana</a:t>
            </a:r>
            <a:endParaRPr lang="fi-FI">
              <a:solidFill>
                <a:schemeClr val="tx2"/>
              </a:solidFill>
              <a:effectLst/>
              <a:ea typeface="Calibri" panose="020F0502020204030204" pitchFamily="34" charset="0"/>
            </a:endParaRPr>
          </a:p>
          <a:p>
            <a:pPr fontAlgn="base">
              <a:buFont typeface="Wingdings" panose="05000000000000000000" pitchFamily="2" charset="2"/>
              <a:buChar char="ü"/>
            </a:pPr>
            <a:endParaRPr lang="fi-FI">
              <a:solidFill>
                <a:schemeClr val="tx2"/>
              </a:solidFill>
              <a:effectLst/>
              <a:latin typeface="+mj-lt"/>
              <a:ea typeface="Calibri" panose="020F0502020204030204" pitchFamily="34" charset="0"/>
            </a:endParaRPr>
          </a:p>
          <a:p>
            <a:pPr fontAlgn="base">
              <a:buFont typeface="Wingdings" panose="05000000000000000000" pitchFamily="2" charset="2"/>
              <a:buChar char="ü"/>
            </a:pPr>
            <a:endParaRPr lang="fi-FI">
              <a:solidFill>
                <a:schemeClr val="tx2"/>
              </a:solidFill>
              <a:effectLst/>
              <a:latin typeface="+mj-lt"/>
              <a:ea typeface="Calibri" panose="020F0502020204030204" pitchFamily="34" charset="0"/>
            </a:endParaRPr>
          </a:p>
          <a:p>
            <a:pPr fontAlgn="base">
              <a:buFont typeface="Wingdings" panose="05000000000000000000" pitchFamily="2" charset="2"/>
              <a:buChar char="ü"/>
            </a:pPr>
            <a:endParaRPr lang="fi-FI">
              <a:solidFill>
                <a:schemeClr val="tx2"/>
              </a:solidFill>
              <a:effectLst/>
              <a:latin typeface="+mj-lt"/>
              <a:ea typeface="Calibri" panose="020F0502020204030204" pitchFamily="34" charset="0"/>
            </a:endParaRPr>
          </a:p>
          <a:p>
            <a:pPr marL="0" indent="0" fontAlgn="base">
              <a:buNone/>
            </a:pPr>
            <a:endParaRPr lang="fi-FI">
              <a:solidFill>
                <a:schemeClr val="tx2"/>
              </a:solidFill>
              <a:effectLst/>
              <a:latin typeface="+mj-lt"/>
              <a:ea typeface="Calibri" panose="020F0502020204030204" pitchFamily="34" charset="0"/>
            </a:endParaRPr>
          </a:p>
          <a:p>
            <a:pPr fontAlgn="base">
              <a:buFontTx/>
              <a:buChar char="-"/>
            </a:pPr>
            <a:endParaRPr lang="fi-FI">
              <a:solidFill>
                <a:schemeClr val="tx2"/>
              </a:solidFill>
              <a:effectLst/>
              <a:latin typeface="Calibri Light" panose="020F0302020204030204" pitchFamily="34" charset="0"/>
              <a:ea typeface="Calibri" panose="020F0502020204030204" pitchFamily="34" charset="0"/>
            </a:endParaRPr>
          </a:p>
          <a:p>
            <a:pPr fontAlgn="base">
              <a:buFontTx/>
              <a:buChar char="-"/>
            </a:pPr>
            <a:endParaRPr lang="fi-FI">
              <a:solidFill>
                <a:schemeClr val="tx2"/>
              </a:solidFill>
              <a:latin typeface="Calibri Light" panose="020F0302020204030204" pitchFamily="34" charset="0"/>
              <a:ea typeface="Calibri" panose="020F0502020204030204" pitchFamily="34" charset="0"/>
            </a:endParaRPr>
          </a:p>
          <a:p>
            <a:pPr fontAlgn="base">
              <a:buFontTx/>
              <a:buChar char="-"/>
            </a:pPr>
            <a:endParaRPr lang="fi-FI">
              <a:solidFill>
                <a:schemeClr val="tx2"/>
              </a:solidFill>
              <a:effectLst/>
              <a:latin typeface="Calibri Light" panose="020F0302020204030204" pitchFamily="34" charset="0"/>
              <a:ea typeface="Calibri" panose="020F0502020204030204" pitchFamily="34" charset="0"/>
            </a:endParaRPr>
          </a:p>
          <a:p>
            <a:pPr fontAlgn="base">
              <a:buFontTx/>
              <a:buChar char="-"/>
            </a:pPr>
            <a:endParaRPr lang="fi-FI">
              <a:solidFill>
                <a:schemeClr val="tx2"/>
              </a:solidFill>
              <a:latin typeface="Calibri Light" panose="020F0302020204030204" pitchFamily="34" charset="0"/>
              <a:ea typeface="Calibri" panose="020F0502020204030204" pitchFamily="34" charset="0"/>
            </a:endParaRPr>
          </a:p>
          <a:p>
            <a:pPr fontAlgn="base">
              <a:buFontTx/>
              <a:buChar char="-"/>
            </a:pPr>
            <a:endParaRPr lang="fi-FI">
              <a:solidFill>
                <a:schemeClr val="tx2"/>
              </a:solidFill>
              <a:effectLst/>
              <a:latin typeface="Calibri Light" panose="020F0302020204030204" pitchFamily="34" charset="0"/>
              <a:ea typeface="Calibri" panose="020F0502020204030204" pitchFamily="34" charset="0"/>
            </a:endParaRPr>
          </a:p>
          <a:p>
            <a:pPr fontAlgn="base">
              <a:buFontTx/>
              <a:buChar char="-"/>
            </a:pPr>
            <a:endParaRPr lang="fi-FI">
              <a:solidFill>
                <a:schemeClr val="tx2"/>
              </a:solidFill>
              <a:latin typeface="Calibri Light" panose="020F0302020204030204" pitchFamily="34" charset="0"/>
              <a:ea typeface="Calibri" panose="020F0502020204030204" pitchFamily="34" charset="0"/>
            </a:endParaRPr>
          </a:p>
          <a:p>
            <a:pPr fontAlgn="base">
              <a:buFontTx/>
              <a:buChar char="-"/>
            </a:pPr>
            <a:endParaRPr lang="fi-FI">
              <a:solidFill>
                <a:schemeClr val="tx2"/>
              </a:solidFill>
              <a:effectLst/>
              <a:latin typeface="Calibri Light" panose="020F0302020204030204" pitchFamily="34" charset="0"/>
              <a:ea typeface="Calibri" panose="020F0502020204030204" pitchFamily="34" charset="0"/>
            </a:endParaRPr>
          </a:p>
          <a:p>
            <a:pPr fontAlgn="base">
              <a:buFontTx/>
              <a:buChar char="-"/>
            </a:pPr>
            <a:endParaRPr lang="fi-FI">
              <a:solidFill>
                <a:schemeClr val="tx2"/>
              </a:solidFill>
              <a:effectLst/>
              <a:latin typeface="Calibri Light" panose="020F0302020204030204" pitchFamily="34" charset="0"/>
              <a:ea typeface="Calibri" panose="020F0502020204030204" pitchFamily="34" charset="0"/>
            </a:endParaRPr>
          </a:p>
        </p:txBody>
      </p:sp>
      <p:sp>
        <p:nvSpPr>
          <p:cNvPr id="4" name="Päivämäärän paikkamerkki 3">
            <a:extLst>
              <a:ext uri="{FF2B5EF4-FFF2-40B4-BE49-F238E27FC236}">
                <a16:creationId xmlns:a16="http://schemas.microsoft.com/office/drawing/2014/main" id="{696D68C4-5C8A-42CF-869F-C21ADA184A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FDBF2A-0433-4942-8368-192C4092C9D7}" type="datetime1">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5" name="Alatunnisteen paikkamerkki 4">
            <a:extLst>
              <a:ext uri="{FF2B5EF4-FFF2-40B4-BE49-F238E27FC236}">
                <a16:creationId xmlns:a16="http://schemas.microsoft.com/office/drawing/2014/main" id="{878172BD-2C7A-463A-B704-704DC18BF6D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rPr>
              <a:t>Opetushallitus</a:t>
            </a:r>
          </a:p>
        </p:txBody>
      </p:sp>
      <p:graphicFrame>
        <p:nvGraphicFramePr>
          <p:cNvPr id="8" name="Taulukko 7">
            <a:extLst>
              <a:ext uri="{FF2B5EF4-FFF2-40B4-BE49-F238E27FC236}">
                <a16:creationId xmlns:a16="http://schemas.microsoft.com/office/drawing/2014/main" id="{3BD3C4D6-94F8-41A7-827F-9581212390B4}"/>
              </a:ext>
            </a:extLst>
          </p:cNvPr>
          <p:cNvGraphicFramePr>
            <a:graphicFrameLocks noGrp="1"/>
          </p:cNvGraphicFramePr>
          <p:nvPr/>
        </p:nvGraphicFramePr>
        <p:xfrm>
          <a:off x="896568" y="3719259"/>
          <a:ext cx="10515602" cy="2848737"/>
        </p:xfrm>
        <a:graphic>
          <a:graphicData uri="http://schemas.openxmlformats.org/drawingml/2006/table">
            <a:tbl>
              <a:tblPr firstRow="1" firstCol="1" bandRow="1">
                <a:tableStyleId>{5C22544A-7EE6-4342-B048-85BDC9FD1C3A}</a:tableStyleId>
              </a:tblPr>
              <a:tblGrid>
                <a:gridCol w="1379647">
                  <a:extLst>
                    <a:ext uri="{9D8B030D-6E8A-4147-A177-3AD203B41FA5}">
                      <a16:colId xmlns:a16="http://schemas.microsoft.com/office/drawing/2014/main" val="2065808090"/>
                    </a:ext>
                  </a:extLst>
                </a:gridCol>
                <a:gridCol w="748711">
                  <a:extLst>
                    <a:ext uri="{9D8B030D-6E8A-4147-A177-3AD203B41FA5}">
                      <a16:colId xmlns:a16="http://schemas.microsoft.com/office/drawing/2014/main" val="2492169904"/>
                    </a:ext>
                  </a:extLst>
                </a:gridCol>
                <a:gridCol w="1224016">
                  <a:extLst>
                    <a:ext uri="{9D8B030D-6E8A-4147-A177-3AD203B41FA5}">
                      <a16:colId xmlns:a16="http://schemas.microsoft.com/office/drawing/2014/main" val="1906625116"/>
                    </a:ext>
                  </a:extLst>
                </a:gridCol>
                <a:gridCol w="1430122">
                  <a:extLst>
                    <a:ext uri="{9D8B030D-6E8A-4147-A177-3AD203B41FA5}">
                      <a16:colId xmlns:a16="http://schemas.microsoft.com/office/drawing/2014/main" val="3260138666"/>
                    </a:ext>
                  </a:extLst>
                </a:gridCol>
                <a:gridCol w="1434328">
                  <a:extLst>
                    <a:ext uri="{9D8B030D-6E8A-4147-A177-3AD203B41FA5}">
                      <a16:colId xmlns:a16="http://schemas.microsoft.com/office/drawing/2014/main" val="841161926"/>
                    </a:ext>
                  </a:extLst>
                </a:gridCol>
                <a:gridCol w="1434328">
                  <a:extLst>
                    <a:ext uri="{9D8B030D-6E8A-4147-A177-3AD203B41FA5}">
                      <a16:colId xmlns:a16="http://schemas.microsoft.com/office/drawing/2014/main" val="2239026701"/>
                    </a:ext>
                  </a:extLst>
                </a:gridCol>
                <a:gridCol w="1434328">
                  <a:extLst>
                    <a:ext uri="{9D8B030D-6E8A-4147-A177-3AD203B41FA5}">
                      <a16:colId xmlns:a16="http://schemas.microsoft.com/office/drawing/2014/main" val="2213884402"/>
                    </a:ext>
                  </a:extLst>
                </a:gridCol>
                <a:gridCol w="1430122">
                  <a:extLst>
                    <a:ext uri="{9D8B030D-6E8A-4147-A177-3AD203B41FA5}">
                      <a16:colId xmlns:a16="http://schemas.microsoft.com/office/drawing/2014/main" val="1171752866"/>
                    </a:ext>
                  </a:extLst>
                </a:gridCol>
              </a:tblGrid>
              <a:tr h="2848736">
                <a:tc>
                  <a:txBody>
                    <a:bodyPr/>
                    <a:lstStyle/>
                    <a:p>
                      <a:pPr>
                        <a:lnSpc>
                          <a:spcPct val="115000"/>
                        </a:lnSpc>
                      </a:pPr>
                      <a:r>
                        <a:rPr lang="fi-FI" sz="1200">
                          <a:effectLst/>
                        </a:rPr>
                        <a:t>T3 ohjata oppilasta monipuolistamaan kokonaisilmaisun taitojaan erilaisissa viestintä- ja esitystilanteissa, myös draaman keinoin</a:t>
                      </a:r>
                      <a:endParaRPr lang="fi-FI" sz="1100">
                        <a:effectLst/>
                      </a:endParaRPr>
                    </a:p>
                    <a:p>
                      <a:pPr>
                        <a:lnSpc>
                          <a:spcPct val="115000"/>
                        </a:lnSpc>
                      </a:pPr>
                      <a:r>
                        <a:rPr lang="fi-FI" sz="1200">
                          <a:effectLst/>
                        </a:rPr>
                        <a:t> </a:t>
                      </a:r>
                      <a:endParaRPr lang="fi-FI" sz="1100">
                        <a:effectLst/>
                      </a:endParaRPr>
                    </a:p>
                    <a:p>
                      <a:pPr>
                        <a:lnSpc>
                          <a:spcPct val="115000"/>
                        </a:lnSpc>
                      </a:pPr>
                      <a:r>
                        <a:rPr lang="fi-FI" sz="1200">
                          <a:effectLst/>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15000"/>
                        </a:lnSpc>
                      </a:pPr>
                      <a:r>
                        <a:rPr lang="fi-FI" sz="1200">
                          <a:effectLst/>
                        </a:rPr>
                        <a:t>S1</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15000"/>
                        </a:lnSpc>
                      </a:pPr>
                      <a:r>
                        <a:rPr lang="fi-FI" sz="1200">
                          <a:effectLst/>
                        </a:rPr>
                        <a:t>Oppilas monipuolistaa kokonaisilmaisun taitojaan erilaisissa viestintä- ja esitystilanteissa.</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15000"/>
                        </a:lnSpc>
                      </a:pPr>
                      <a:r>
                        <a:rPr lang="fi-FI" sz="1200">
                          <a:effectLst/>
                        </a:rPr>
                        <a:t>Esiintymisen taidot</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15000"/>
                        </a:lnSpc>
                      </a:pPr>
                      <a:r>
                        <a:rPr lang="fi-FI" sz="1200">
                          <a:effectLst/>
                        </a:rPr>
                        <a:t>Oppilas osaa pitää lyhyen puhe-esityksen konkreettisesta, itselleen tutusta aiheesta. </a:t>
                      </a:r>
                      <a:endParaRPr lang="fi-FI" sz="1100">
                        <a:effectLst/>
                      </a:endParaRPr>
                    </a:p>
                    <a:p>
                      <a:pPr>
                        <a:lnSpc>
                          <a:spcPct val="115000"/>
                        </a:lnSpc>
                      </a:pPr>
                      <a:r>
                        <a:rPr lang="fi-FI" sz="1200">
                          <a:effectLst/>
                        </a:rPr>
                        <a:t> </a:t>
                      </a:r>
                      <a:endParaRPr lang="fi-FI" sz="1100">
                        <a:effectLst/>
                      </a:endParaRPr>
                    </a:p>
                    <a:p>
                      <a:pPr>
                        <a:lnSpc>
                          <a:spcPct val="115000"/>
                        </a:lnSpc>
                      </a:pPr>
                      <a:r>
                        <a:rPr lang="fi-FI" sz="1200">
                          <a:effectLst/>
                        </a:rPr>
                        <a:t>Oppilas osaa ilmaista itseään ymmärrettävästi.</a:t>
                      </a:r>
                      <a:endParaRPr lang="fi-FI" sz="1100">
                        <a:effectLst/>
                      </a:endParaRPr>
                    </a:p>
                    <a:p>
                      <a:pPr>
                        <a:lnSpc>
                          <a:spcPct val="115000"/>
                        </a:lnSpc>
                      </a:pPr>
                      <a:r>
                        <a:rPr lang="fi-FI" sz="1200">
                          <a:effectLst/>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15000"/>
                        </a:lnSpc>
                      </a:pPr>
                      <a:r>
                        <a:rPr lang="fi-FI" sz="1200">
                          <a:effectLst/>
                        </a:rPr>
                        <a:t>Oppilas osaa pitää valmistellun yksinkertaisen puhe-esityksen </a:t>
                      </a:r>
                      <a:endParaRPr lang="fi-FI" sz="1100">
                        <a:effectLst/>
                      </a:endParaRPr>
                    </a:p>
                    <a:p>
                      <a:pPr>
                        <a:lnSpc>
                          <a:spcPct val="115000"/>
                        </a:lnSpc>
                      </a:pPr>
                      <a:r>
                        <a:rPr lang="fi-FI" sz="1200">
                          <a:effectLst/>
                        </a:rPr>
                        <a:t> </a:t>
                      </a:r>
                      <a:endParaRPr lang="fi-FI" sz="1100">
                        <a:effectLst/>
                      </a:endParaRPr>
                    </a:p>
                    <a:p>
                      <a:pPr>
                        <a:lnSpc>
                          <a:spcPct val="115000"/>
                        </a:lnSpc>
                      </a:pPr>
                      <a:r>
                        <a:rPr lang="fi-FI" sz="1200">
                          <a:effectLst/>
                        </a:rPr>
                        <a:t>Oppilas osaa ilmaista itseään selkeästi.</a:t>
                      </a:r>
                      <a:endParaRPr lang="fi-FI" sz="1100">
                        <a:effectLst/>
                      </a:endParaRPr>
                    </a:p>
                    <a:p>
                      <a:pPr>
                        <a:lnSpc>
                          <a:spcPct val="115000"/>
                        </a:lnSpc>
                      </a:pPr>
                      <a:r>
                        <a:rPr lang="fi-FI" sz="1200">
                          <a:effectLst/>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15000"/>
                        </a:lnSpc>
                      </a:pPr>
                      <a:r>
                        <a:rPr lang="fi-FI" sz="1200">
                          <a:effectLst/>
                        </a:rPr>
                        <a:t>Oppilas osaa pitää valmistellun puhe-esityksen ja kohdentaa sen kuulijoilleen. </a:t>
                      </a:r>
                      <a:endParaRPr lang="fi-FI" sz="1100">
                        <a:effectLst/>
                      </a:endParaRPr>
                    </a:p>
                    <a:p>
                      <a:pPr>
                        <a:lnSpc>
                          <a:spcPct val="115000"/>
                        </a:lnSpc>
                      </a:pPr>
                      <a:r>
                        <a:rPr lang="fi-FI" sz="1200">
                          <a:effectLst/>
                        </a:rPr>
                        <a:t> </a:t>
                      </a:r>
                      <a:endParaRPr lang="fi-FI" sz="1100">
                        <a:effectLst/>
                      </a:endParaRPr>
                    </a:p>
                    <a:p>
                      <a:pPr>
                        <a:lnSpc>
                          <a:spcPct val="115000"/>
                        </a:lnSpc>
                      </a:pPr>
                      <a:r>
                        <a:rPr lang="fi-FI" sz="1200">
                          <a:effectLst/>
                        </a:rPr>
                        <a:t>Oppilas osaa ilmaista itseään tilanteeseen sopivalla tavalla.</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15000"/>
                        </a:lnSpc>
                      </a:pPr>
                      <a:r>
                        <a:rPr lang="fi-FI" sz="1200">
                          <a:effectLst/>
                        </a:rPr>
                        <a:t>Oppilas osaa pitää valmistellun puhe-esityksen vaativastakin aiheesta.</a:t>
                      </a:r>
                      <a:endParaRPr lang="fi-FI" sz="1100">
                        <a:effectLst/>
                      </a:endParaRPr>
                    </a:p>
                    <a:p>
                      <a:pPr>
                        <a:lnSpc>
                          <a:spcPct val="115000"/>
                        </a:lnSpc>
                      </a:pPr>
                      <a:r>
                        <a:rPr lang="fi-FI" sz="1200">
                          <a:effectLst/>
                        </a:rPr>
                        <a:t> </a:t>
                      </a:r>
                      <a:endParaRPr lang="fi-FI" sz="1100">
                        <a:effectLst/>
                      </a:endParaRPr>
                    </a:p>
                    <a:p>
                      <a:pPr>
                        <a:lnSpc>
                          <a:spcPct val="115000"/>
                        </a:lnSpc>
                      </a:pPr>
                      <a:r>
                        <a:rPr lang="fi-FI" sz="1200">
                          <a:effectLst/>
                        </a:rPr>
                        <a:t>Oppilas osaa ilmaista itseään monipuolisesti ja mukauttaa ilmaisuaan kuulijoiden ja tavoitteen mukaan.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07361202"/>
                  </a:ext>
                </a:extLst>
              </a:tr>
            </a:tbl>
          </a:graphicData>
        </a:graphic>
      </p:graphicFrame>
    </p:spTree>
    <p:extLst>
      <p:ext uri="{BB962C8B-B14F-4D97-AF65-F5344CB8AC3E}">
        <p14:creationId xmlns:p14="http://schemas.microsoft.com/office/powerpoint/2010/main" val="99546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71CB88-B8BB-4222-AF76-9D2955005868}"/>
              </a:ext>
            </a:extLst>
          </p:cNvPr>
          <p:cNvSpPr>
            <a:spLocks noGrp="1"/>
          </p:cNvSpPr>
          <p:nvPr>
            <p:ph type="title"/>
          </p:nvPr>
        </p:nvSpPr>
        <p:spPr>
          <a:xfrm>
            <a:off x="431516" y="290004"/>
            <a:ext cx="7655844" cy="1271668"/>
          </a:xfrm>
        </p:spPr>
        <p:txBody>
          <a:bodyPr/>
          <a:lstStyle/>
          <a:p>
            <a:r>
              <a:rPr lang="fi-FI" dirty="0"/>
              <a:t>T5: Tekstinymmärtämisen strategiat</a:t>
            </a:r>
          </a:p>
        </p:txBody>
      </p:sp>
      <p:graphicFrame>
        <p:nvGraphicFramePr>
          <p:cNvPr id="7" name="Sisällön paikkamerkki 6">
            <a:extLst>
              <a:ext uri="{FF2B5EF4-FFF2-40B4-BE49-F238E27FC236}">
                <a16:creationId xmlns:a16="http://schemas.microsoft.com/office/drawing/2014/main" id="{245D2F36-0113-4C69-B450-F6A633579981}"/>
              </a:ext>
            </a:extLst>
          </p:cNvPr>
          <p:cNvGraphicFramePr>
            <a:graphicFrameLocks noGrp="1"/>
          </p:cNvGraphicFramePr>
          <p:nvPr>
            <p:ph idx="1"/>
          </p:nvPr>
        </p:nvGraphicFramePr>
        <p:xfrm>
          <a:off x="339047" y="1726058"/>
          <a:ext cx="11567242" cy="4346147"/>
        </p:xfrm>
        <a:graphic>
          <a:graphicData uri="http://schemas.openxmlformats.org/drawingml/2006/table">
            <a:tbl>
              <a:tblPr>
                <a:tableStyleId>{5C22544A-7EE6-4342-B048-85BDC9FD1C3A}</a:tableStyleId>
              </a:tblPr>
              <a:tblGrid>
                <a:gridCol w="1773306">
                  <a:extLst>
                    <a:ext uri="{9D8B030D-6E8A-4147-A177-3AD203B41FA5}">
                      <a16:colId xmlns:a16="http://schemas.microsoft.com/office/drawing/2014/main" val="964772125"/>
                    </a:ext>
                  </a:extLst>
                </a:gridCol>
                <a:gridCol w="448731">
                  <a:extLst>
                    <a:ext uri="{9D8B030D-6E8A-4147-A177-3AD203B41FA5}">
                      <a16:colId xmlns:a16="http://schemas.microsoft.com/office/drawing/2014/main" val="1091794846"/>
                    </a:ext>
                  </a:extLst>
                </a:gridCol>
                <a:gridCol w="1465599">
                  <a:extLst>
                    <a:ext uri="{9D8B030D-6E8A-4147-A177-3AD203B41FA5}">
                      <a16:colId xmlns:a16="http://schemas.microsoft.com/office/drawing/2014/main" val="854497553"/>
                    </a:ext>
                  </a:extLst>
                </a:gridCol>
                <a:gridCol w="1573145">
                  <a:extLst>
                    <a:ext uri="{9D8B030D-6E8A-4147-A177-3AD203B41FA5}">
                      <a16:colId xmlns:a16="http://schemas.microsoft.com/office/drawing/2014/main" val="197556109"/>
                    </a:ext>
                  </a:extLst>
                </a:gridCol>
                <a:gridCol w="1577772">
                  <a:extLst>
                    <a:ext uri="{9D8B030D-6E8A-4147-A177-3AD203B41FA5}">
                      <a16:colId xmlns:a16="http://schemas.microsoft.com/office/drawing/2014/main" val="2169024080"/>
                    </a:ext>
                  </a:extLst>
                </a:gridCol>
                <a:gridCol w="1577772">
                  <a:extLst>
                    <a:ext uri="{9D8B030D-6E8A-4147-A177-3AD203B41FA5}">
                      <a16:colId xmlns:a16="http://schemas.microsoft.com/office/drawing/2014/main" val="127073953"/>
                    </a:ext>
                  </a:extLst>
                </a:gridCol>
                <a:gridCol w="1577772">
                  <a:extLst>
                    <a:ext uri="{9D8B030D-6E8A-4147-A177-3AD203B41FA5}">
                      <a16:colId xmlns:a16="http://schemas.microsoft.com/office/drawing/2014/main" val="3403691029"/>
                    </a:ext>
                  </a:extLst>
                </a:gridCol>
                <a:gridCol w="1573145">
                  <a:extLst>
                    <a:ext uri="{9D8B030D-6E8A-4147-A177-3AD203B41FA5}">
                      <a16:colId xmlns:a16="http://schemas.microsoft.com/office/drawing/2014/main" val="3352125911"/>
                    </a:ext>
                  </a:extLst>
                </a:gridCol>
              </a:tblGrid>
              <a:tr h="4346147">
                <a:tc>
                  <a:txBody>
                    <a:bodyPr/>
                    <a:lstStyle/>
                    <a:p>
                      <a:pPr>
                        <a:lnSpc>
                          <a:spcPct val="115000"/>
                        </a:lnSpc>
                        <a:spcAft>
                          <a:spcPts val="800"/>
                        </a:spcAft>
                      </a:pPr>
                      <a:r>
                        <a:rPr lang="fi-FI" sz="1600">
                          <a:effectLst/>
                        </a:rPr>
                        <a:t>T5 ohjata oppilasta kehittämään tekstien lukemisessa, ymmärtämisessä, tulkinnassa ja analysoimisessa tarvittavia strategioita ja metakognitiivisia taitoja sekä taitoa arvioida oman lukemisensa kehittämistarpeita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a:effectLst/>
                        </a:rPr>
                        <a:t>S2</a:t>
                      </a:r>
                    </a:p>
                    <a:p>
                      <a:pPr>
                        <a:lnSpc>
                          <a:spcPct val="115000"/>
                        </a:lnSpc>
                        <a:spcAft>
                          <a:spcPts val="80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b="1">
                          <a:effectLst/>
                        </a:rPr>
                        <a:t>Oppimisen tavoite</a:t>
                      </a:r>
                    </a:p>
                    <a:p>
                      <a:pPr>
                        <a:lnSpc>
                          <a:spcPct val="115000"/>
                        </a:lnSpc>
                        <a:spcAft>
                          <a:spcPts val="800"/>
                        </a:spcAft>
                      </a:pPr>
                      <a:r>
                        <a:rPr lang="fi-FI" sz="1600">
                          <a:effectLst/>
                        </a:rPr>
                        <a:t>Oppilas oppii</a:t>
                      </a:r>
                      <a:r>
                        <a:rPr lang="fi-FI" sz="1600" u="sng">
                          <a:effectLst/>
                        </a:rPr>
                        <a:t> </a:t>
                      </a:r>
                      <a:r>
                        <a:rPr lang="fi-FI" sz="1600">
                          <a:effectLst/>
                        </a:rPr>
                        <a:t>tekstien lukemisessa tarvittavia strategioita ja </a:t>
                      </a:r>
                      <a:r>
                        <a:rPr lang="fi-FI" sz="1600" err="1">
                          <a:effectLst/>
                        </a:rPr>
                        <a:t>metakognitiivi-sia</a:t>
                      </a:r>
                      <a:r>
                        <a:rPr lang="fi-FI" sz="1600">
                          <a:effectLst/>
                        </a:rPr>
                        <a:t> taitoja ja oppii arvioimaan lukemisensa kehittämistarpeita.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b="1" dirty="0">
                          <a:effectLst/>
                        </a:rPr>
                        <a:t>Arvioinnin kohde</a:t>
                      </a:r>
                    </a:p>
                    <a:p>
                      <a:pPr>
                        <a:lnSpc>
                          <a:spcPct val="115000"/>
                        </a:lnSpc>
                        <a:spcAft>
                          <a:spcPts val="800"/>
                        </a:spcAft>
                      </a:pPr>
                      <a:r>
                        <a:rPr lang="fi-FI" sz="1600" dirty="0">
                          <a:effectLst/>
                        </a:rPr>
                        <a:t>Tekstin ymmärtäminen ja omien vahvuuksien ja kehittämiskohteiden tunnistaminen</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a:effectLst/>
                        </a:rPr>
                        <a:t>5: Oppilas osaa käyttää jotakin yksinkertaista tekstinymmärtämisen strategiaa. </a:t>
                      </a:r>
                    </a:p>
                    <a:p>
                      <a:pPr>
                        <a:lnSpc>
                          <a:spcPct val="115000"/>
                        </a:lnSpc>
                        <a:spcAft>
                          <a:spcPts val="800"/>
                        </a:spcAft>
                      </a:pPr>
                      <a:r>
                        <a:rPr lang="fi-FI" sz="1600">
                          <a:effectLst/>
                        </a:rPr>
                        <a:t>Oppilas osaa nimetä jonkin lukemiseen liittyvän vahvuutensa tai kehittämiskohteensa.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a:effectLst/>
                        </a:rPr>
                        <a:t>7: Oppilas osaa käyttää muutamia tekstinymmärtämisen strategioita. </a:t>
                      </a:r>
                    </a:p>
                    <a:p>
                      <a:pPr>
                        <a:lnSpc>
                          <a:spcPct val="115000"/>
                        </a:lnSpc>
                        <a:spcAft>
                          <a:spcPts val="800"/>
                        </a:spcAft>
                      </a:pPr>
                      <a:r>
                        <a:rPr lang="fi-FI" sz="1600">
                          <a:effectLst/>
                        </a:rPr>
                        <a:t>Oppilas osaa kuvata itseään lukijana ja nimetä muutamia vahvuuksiaan ja kehittämiskohteitaan.</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a:effectLst/>
                        </a:rPr>
                        <a:t>8: Oppilas osaa valita tekstilajiin sopivia tekstinymmärtämisen strategioita. </a:t>
                      </a:r>
                    </a:p>
                    <a:p>
                      <a:pPr>
                        <a:lnSpc>
                          <a:spcPct val="115000"/>
                        </a:lnSpc>
                        <a:spcAft>
                          <a:spcPts val="800"/>
                        </a:spcAft>
                      </a:pPr>
                      <a:r>
                        <a:rPr lang="fi-FI" sz="1600">
                          <a:effectLst/>
                        </a:rPr>
                        <a:t>Oppilas osaa eritellä lukutaitoaan ja kuvata vahvuuksiaan ja kehittämiskohteitaan.</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dirty="0">
                          <a:effectLst/>
                        </a:rPr>
                        <a:t>9: Oppilas osaa käyttää lukutilanteen kannalta tarkoituksenmukaisia tekstinymmärtämisen strategioita. </a:t>
                      </a:r>
                    </a:p>
                    <a:p>
                      <a:pPr>
                        <a:lnSpc>
                          <a:spcPct val="115000"/>
                        </a:lnSpc>
                        <a:spcAft>
                          <a:spcPts val="800"/>
                        </a:spcAft>
                      </a:pPr>
                      <a:r>
                        <a:rPr lang="fi-FI" sz="1600" dirty="0">
                          <a:effectLst/>
                        </a:rPr>
                        <a:t>Oppilas osaa arvioida lukutaitojaan ja pohtia, miten voi niitä kehittää.</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extLst>
                  <a:ext uri="{0D108BD9-81ED-4DB2-BD59-A6C34878D82A}">
                    <a16:rowId xmlns:a16="http://schemas.microsoft.com/office/drawing/2014/main" val="550141744"/>
                  </a:ext>
                </a:extLst>
              </a:tr>
            </a:tbl>
          </a:graphicData>
        </a:graphic>
      </p:graphicFrame>
      <p:sp>
        <p:nvSpPr>
          <p:cNvPr id="4" name="Tekstin paikkamerkki 3">
            <a:extLst>
              <a:ext uri="{FF2B5EF4-FFF2-40B4-BE49-F238E27FC236}">
                <a16:creationId xmlns:a16="http://schemas.microsoft.com/office/drawing/2014/main" id="{5B385011-9872-4DAF-B669-A959F16BE888}"/>
              </a:ext>
            </a:extLst>
          </p:cNvPr>
          <p:cNvSpPr>
            <a:spLocks noGrp="1"/>
          </p:cNvSpPr>
          <p:nvPr>
            <p:ph type="body" sz="quarter" idx="13"/>
          </p:nvPr>
        </p:nvSpPr>
        <p:spPr/>
        <p:txBody>
          <a:bodyPr/>
          <a:lstStyle/>
          <a:p>
            <a:endParaRPr lang="fi-FI"/>
          </a:p>
        </p:txBody>
      </p:sp>
      <p:sp>
        <p:nvSpPr>
          <p:cNvPr id="5" name="Päivämäärän paikkamerkki 4">
            <a:extLst>
              <a:ext uri="{FF2B5EF4-FFF2-40B4-BE49-F238E27FC236}">
                <a16:creationId xmlns:a16="http://schemas.microsoft.com/office/drawing/2014/main" id="{C719E5BB-8DA3-4D4E-8668-EDA9982DEBD4}"/>
              </a:ext>
            </a:extLst>
          </p:cNvPr>
          <p:cNvSpPr>
            <a:spLocks noGrp="1"/>
          </p:cNvSpPr>
          <p:nvPr>
            <p:ph type="dt" sz="half" idx="14"/>
          </p:nvPr>
        </p:nvSpPr>
        <p:spPr/>
        <p:txBody>
          <a:bodyPr/>
          <a:lstStyle/>
          <a:p>
            <a:fld id="{2394DF42-8347-4A2A-84C5-12629817085C}" type="datetime1">
              <a:rPr lang="fi-FI" smtClean="0"/>
              <a:t>9.11.2022</a:t>
            </a:fld>
            <a:endParaRPr lang="fi-FI"/>
          </a:p>
        </p:txBody>
      </p:sp>
      <p:sp>
        <p:nvSpPr>
          <p:cNvPr id="6" name="Alatunnisteen paikkamerkki 5">
            <a:extLst>
              <a:ext uri="{FF2B5EF4-FFF2-40B4-BE49-F238E27FC236}">
                <a16:creationId xmlns:a16="http://schemas.microsoft.com/office/drawing/2014/main" id="{29081CF6-954D-40CE-BE1D-1A56DF21C425}"/>
              </a:ext>
            </a:extLst>
          </p:cNvPr>
          <p:cNvSpPr>
            <a:spLocks noGrp="1"/>
          </p:cNvSpPr>
          <p:nvPr>
            <p:ph type="ftr" sz="quarter" idx="15"/>
          </p:nvPr>
        </p:nvSpPr>
        <p:spPr/>
        <p:txBody>
          <a:bodyPr/>
          <a:lstStyle/>
          <a:p>
            <a:endParaRPr lang="fi-FI"/>
          </a:p>
        </p:txBody>
      </p:sp>
      <p:sp>
        <p:nvSpPr>
          <p:cNvPr id="8" name="Ajatuskupla: Pilvi 7">
            <a:extLst>
              <a:ext uri="{FF2B5EF4-FFF2-40B4-BE49-F238E27FC236}">
                <a16:creationId xmlns:a16="http://schemas.microsoft.com/office/drawing/2014/main" id="{8982B7D7-5EA1-4DCC-B869-100A5C1B5925}"/>
              </a:ext>
            </a:extLst>
          </p:cNvPr>
          <p:cNvSpPr/>
          <p:nvPr/>
        </p:nvSpPr>
        <p:spPr>
          <a:xfrm>
            <a:off x="6370320" y="180764"/>
            <a:ext cx="5390164" cy="13118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Miten saada selville tällaista osaamista? Liittyy myös työskentelyn taitoihin!</a:t>
            </a:r>
          </a:p>
        </p:txBody>
      </p:sp>
    </p:spTree>
    <p:extLst>
      <p:ext uri="{BB962C8B-B14F-4D97-AF65-F5344CB8AC3E}">
        <p14:creationId xmlns:p14="http://schemas.microsoft.com/office/powerpoint/2010/main" val="3993558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D0AD0F-8257-4F33-8398-56FEE3328696}"/>
              </a:ext>
            </a:extLst>
          </p:cNvPr>
          <p:cNvSpPr>
            <a:spLocks noGrp="1"/>
          </p:cNvSpPr>
          <p:nvPr>
            <p:ph type="title"/>
          </p:nvPr>
        </p:nvSpPr>
        <p:spPr>
          <a:xfrm>
            <a:off x="789560" y="822328"/>
            <a:ext cx="7876920" cy="1325563"/>
          </a:xfrm>
        </p:spPr>
        <p:txBody>
          <a:bodyPr/>
          <a:lstStyle/>
          <a:p>
            <a:r>
              <a:rPr lang="fi-FI" dirty="0"/>
              <a:t>POPS2016-tukimateriaali: </a:t>
            </a:r>
            <a:br>
              <a:rPr lang="fi-FI" dirty="0"/>
            </a:br>
            <a:r>
              <a:rPr lang="fi-FI" dirty="0"/>
              <a:t>Tekstinymmärtämisen strategiat</a:t>
            </a:r>
            <a:br>
              <a:rPr lang="fi-FI" dirty="0"/>
            </a:br>
            <a:endParaRPr lang="fi-FI" dirty="0"/>
          </a:p>
        </p:txBody>
      </p:sp>
      <p:sp>
        <p:nvSpPr>
          <p:cNvPr id="3" name="Sisällön paikkamerkki 2">
            <a:extLst>
              <a:ext uri="{FF2B5EF4-FFF2-40B4-BE49-F238E27FC236}">
                <a16:creationId xmlns:a16="http://schemas.microsoft.com/office/drawing/2014/main" id="{BAFBC003-4181-4510-AE21-8C6FC46D6AE1}"/>
              </a:ext>
            </a:extLst>
          </p:cNvPr>
          <p:cNvSpPr>
            <a:spLocks noGrp="1"/>
          </p:cNvSpPr>
          <p:nvPr>
            <p:ph sz="half" idx="1"/>
          </p:nvPr>
        </p:nvSpPr>
        <p:spPr>
          <a:xfrm>
            <a:off x="788399" y="2255520"/>
            <a:ext cx="10215931" cy="3918480"/>
          </a:xfrm>
        </p:spPr>
        <p:txBody>
          <a:bodyPr/>
          <a:lstStyle/>
          <a:p>
            <a:pPr marL="0" indent="0">
              <a:buNone/>
            </a:pPr>
            <a:r>
              <a:rPr lang="fi-FI" sz="2400" dirty="0"/>
              <a:t>Lukustrategioilla tarkoitetaan toimintamalleja ja tekniikoita, jotka </a:t>
            </a:r>
            <a:r>
              <a:rPr lang="fi-FI" sz="2400" b="1" dirty="0"/>
              <a:t>auttavat lukijaa ymmärtämään, muistamaan ja käsittelemään tekstiä</a:t>
            </a:r>
            <a:r>
              <a:rPr lang="fi-FI" sz="2400" dirty="0"/>
              <a:t>. Lukustrategioita harjoitellaan </a:t>
            </a:r>
            <a:r>
              <a:rPr lang="fi-FI" sz="2400" b="1" dirty="0"/>
              <a:t>ennen lukemista </a:t>
            </a:r>
            <a:r>
              <a:rPr lang="fi-FI" sz="2400" dirty="0"/>
              <a:t>(tavoitteiden asettaminen lukemiselle, tekstin silmäily, aikaisempien tietojen aktivointi), </a:t>
            </a:r>
            <a:r>
              <a:rPr lang="fi-FI" sz="2400" b="1" dirty="0"/>
              <a:t>lukemisen aikana </a:t>
            </a:r>
            <a:r>
              <a:rPr lang="fi-FI" sz="2400" dirty="0"/>
              <a:t>(tekstin pääajatusten tunnistaminen, ennustaminen, ymmärtämisen seuraaminen, johtopäätösten tekeminen) ja </a:t>
            </a:r>
            <a:r>
              <a:rPr lang="fi-FI" sz="2400" b="1" dirty="0"/>
              <a:t>lukemisen jälkeen </a:t>
            </a:r>
            <a:r>
              <a:rPr lang="fi-FI" sz="2400" dirty="0"/>
              <a:t>(tiivistelmän tekeminen, johtopäätösten tekeminen, ymmärtämisen arvioiminen). Lukustrategioiden avulla lukija tietoisesti suunnittelee, seuraa, säätelee ja arvioi omaa ymmärtämistä.</a:t>
            </a:r>
          </a:p>
          <a:p>
            <a:pPr marL="0" indent="0">
              <a:buNone/>
            </a:pPr>
            <a:r>
              <a:rPr lang="fi-FI" sz="2400" dirty="0">
                <a:hlinkClick r:id="rId3"/>
              </a:rPr>
              <a:t>https://www.oph.fi/fi/koulutus-ja-tutkinnot/suomen-kieli-ja-kirjallisuus-oppimaaran-kasitteita</a:t>
            </a:r>
            <a:endParaRPr lang="fi-FI" sz="2400" dirty="0"/>
          </a:p>
          <a:p>
            <a:pPr marL="0" indent="0">
              <a:buNone/>
            </a:pPr>
            <a:endParaRPr lang="fi-FI" sz="2400" dirty="0"/>
          </a:p>
          <a:p>
            <a:endParaRPr lang="fi-FI" dirty="0"/>
          </a:p>
        </p:txBody>
      </p:sp>
      <p:sp>
        <p:nvSpPr>
          <p:cNvPr id="5" name="Päivämäärän paikkamerkki 4">
            <a:extLst>
              <a:ext uri="{FF2B5EF4-FFF2-40B4-BE49-F238E27FC236}">
                <a16:creationId xmlns:a16="http://schemas.microsoft.com/office/drawing/2014/main" id="{8349079D-DDA9-45F3-8283-B873A7FBA0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398F3-4007-4DAB-AE93-8719731555AB}" type="datetime1">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6" name="Alatunnisteen paikkamerkki 5">
            <a:extLst>
              <a:ext uri="{FF2B5EF4-FFF2-40B4-BE49-F238E27FC236}">
                <a16:creationId xmlns:a16="http://schemas.microsoft.com/office/drawing/2014/main" id="{8A8CBBAC-A839-4BF7-BB19-90B59DADDF8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rPr>
              <a:t>Opetushallitus</a:t>
            </a:r>
          </a:p>
        </p:txBody>
      </p:sp>
      <p:sp>
        <p:nvSpPr>
          <p:cNvPr id="7" name="Dian numeron paikkamerkki 6">
            <a:extLst>
              <a:ext uri="{FF2B5EF4-FFF2-40B4-BE49-F238E27FC236}">
                <a16:creationId xmlns:a16="http://schemas.microsoft.com/office/drawing/2014/main" id="{7E4A954A-CC90-4624-9F77-B9ADB549C4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131DE-DA31-4CDF-828A-8EB206A3CD12}" type="slidenum">
              <a:rPr kumimoji="0" lang="en-GB" sz="1200" b="0" i="0" u="none" strike="noStrike" kern="1200" cap="none" spc="0" normalizeH="0" baseline="0" noProof="0" dirty="0" smtClean="0">
                <a:ln>
                  <a:noFill/>
                </a:ln>
                <a:solidFill>
                  <a:srgbClr val="0041DC"/>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35776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91B970-728A-4181-9CB1-713B066FA29D}"/>
              </a:ext>
            </a:extLst>
          </p:cNvPr>
          <p:cNvSpPr>
            <a:spLocks noGrp="1"/>
          </p:cNvSpPr>
          <p:nvPr>
            <p:ph type="title"/>
          </p:nvPr>
        </p:nvSpPr>
        <p:spPr>
          <a:xfrm>
            <a:off x="1047714" y="729464"/>
            <a:ext cx="10458451" cy="811661"/>
          </a:xfrm>
        </p:spPr>
        <p:txBody>
          <a:bodyPr/>
          <a:lstStyle/>
          <a:p>
            <a:r>
              <a:rPr lang="fi-FI"/>
              <a:t>T6: Tekstimaailman monipuolistaminen</a:t>
            </a:r>
          </a:p>
        </p:txBody>
      </p:sp>
      <p:graphicFrame>
        <p:nvGraphicFramePr>
          <p:cNvPr id="7" name="Sisällön paikkamerkki 6">
            <a:extLst>
              <a:ext uri="{FF2B5EF4-FFF2-40B4-BE49-F238E27FC236}">
                <a16:creationId xmlns:a16="http://schemas.microsoft.com/office/drawing/2014/main" id="{4579BDCD-C180-472D-88A5-947453CC6A83}"/>
              </a:ext>
            </a:extLst>
          </p:cNvPr>
          <p:cNvGraphicFramePr>
            <a:graphicFrameLocks noGrp="1"/>
          </p:cNvGraphicFramePr>
          <p:nvPr>
            <p:ph idx="1"/>
          </p:nvPr>
        </p:nvGraphicFramePr>
        <p:xfrm>
          <a:off x="1047750" y="1695236"/>
          <a:ext cx="10477500" cy="4202129"/>
        </p:xfrm>
        <a:graphic>
          <a:graphicData uri="http://schemas.openxmlformats.org/drawingml/2006/table">
            <a:tbl>
              <a:tblPr>
                <a:tableStyleId>{5C22544A-7EE6-4342-B048-85BDC9FD1C3A}</a:tableStyleId>
              </a:tblPr>
              <a:tblGrid>
                <a:gridCol w="1541338">
                  <a:extLst>
                    <a:ext uri="{9D8B030D-6E8A-4147-A177-3AD203B41FA5}">
                      <a16:colId xmlns:a16="http://schemas.microsoft.com/office/drawing/2014/main" val="4185382450"/>
                    </a:ext>
                  </a:extLst>
                </a:gridCol>
                <a:gridCol w="579308">
                  <a:extLst>
                    <a:ext uri="{9D8B030D-6E8A-4147-A177-3AD203B41FA5}">
                      <a16:colId xmlns:a16="http://schemas.microsoft.com/office/drawing/2014/main" val="2256895740"/>
                    </a:ext>
                  </a:extLst>
                </a:gridCol>
                <a:gridCol w="1413878">
                  <a:extLst>
                    <a:ext uri="{9D8B030D-6E8A-4147-A177-3AD203B41FA5}">
                      <a16:colId xmlns:a16="http://schemas.microsoft.com/office/drawing/2014/main" val="3112190452"/>
                    </a:ext>
                  </a:extLst>
                </a:gridCol>
                <a:gridCol w="1230643">
                  <a:extLst>
                    <a:ext uri="{9D8B030D-6E8A-4147-A177-3AD203B41FA5}">
                      <a16:colId xmlns:a16="http://schemas.microsoft.com/office/drawing/2014/main" val="2439317872"/>
                    </a:ext>
                  </a:extLst>
                </a:gridCol>
                <a:gridCol w="1429131">
                  <a:extLst>
                    <a:ext uri="{9D8B030D-6E8A-4147-A177-3AD203B41FA5}">
                      <a16:colId xmlns:a16="http://schemas.microsoft.com/office/drawing/2014/main" val="3812468291"/>
                    </a:ext>
                  </a:extLst>
                </a:gridCol>
                <a:gridCol w="1429131">
                  <a:extLst>
                    <a:ext uri="{9D8B030D-6E8A-4147-A177-3AD203B41FA5}">
                      <a16:colId xmlns:a16="http://schemas.microsoft.com/office/drawing/2014/main" val="892749424"/>
                    </a:ext>
                  </a:extLst>
                </a:gridCol>
                <a:gridCol w="1429131">
                  <a:extLst>
                    <a:ext uri="{9D8B030D-6E8A-4147-A177-3AD203B41FA5}">
                      <a16:colId xmlns:a16="http://schemas.microsoft.com/office/drawing/2014/main" val="3561493672"/>
                    </a:ext>
                  </a:extLst>
                </a:gridCol>
                <a:gridCol w="1424940">
                  <a:extLst>
                    <a:ext uri="{9D8B030D-6E8A-4147-A177-3AD203B41FA5}">
                      <a16:colId xmlns:a16="http://schemas.microsoft.com/office/drawing/2014/main" val="353496519"/>
                    </a:ext>
                  </a:extLst>
                </a:gridCol>
              </a:tblGrid>
              <a:tr h="4202129">
                <a:tc>
                  <a:txBody>
                    <a:bodyPr/>
                    <a:lstStyle/>
                    <a:p>
                      <a:pPr>
                        <a:lnSpc>
                          <a:spcPct val="115000"/>
                        </a:lnSpc>
                        <a:spcAft>
                          <a:spcPts val="800"/>
                        </a:spcAft>
                      </a:pPr>
                      <a:r>
                        <a:rPr lang="fi-FI" sz="1600">
                          <a:effectLst/>
                        </a:rPr>
                        <a:t>T6 tarjota oppilaalle monipuolisia mahdollisuuksia valita, käyttää, tulkita ja arvioida monimuotoisia kaunokirjallisia, asia- ja mediatekstejä</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a:effectLst/>
                        </a:rPr>
                        <a:t>S2</a:t>
                      </a:r>
                    </a:p>
                    <a:p>
                      <a:pPr>
                        <a:lnSpc>
                          <a:spcPct val="115000"/>
                        </a:lnSpc>
                        <a:spcAft>
                          <a:spcPts val="80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fi-FI" sz="1600" b="1">
                          <a:effectLst/>
                        </a:rPr>
                        <a:t>Oppimisen tavoite</a:t>
                      </a:r>
                      <a:endParaRPr lang="fi-FI" sz="1600">
                        <a:effectLst/>
                      </a:endParaRPr>
                    </a:p>
                    <a:p>
                      <a:pPr>
                        <a:lnSpc>
                          <a:spcPct val="115000"/>
                        </a:lnSpc>
                        <a:spcAft>
                          <a:spcPts val="800"/>
                        </a:spcAft>
                      </a:pPr>
                      <a:r>
                        <a:rPr lang="fi-FI" sz="1600">
                          <a:effectLst/>
                        </a:rPr>
                        <a:t>Oppilas oppii valitsemaan, käyttämään, tulkitsemaan ja arvioimaan monimuotoisia kaunokirjallisia, asia- ja mediatekstejä.</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fi-FI" sz="1600" b="1">
                          <a:effectLst/>
                        </a:rPr>
                        <a:t>Arvioinnin kohde</a:t>
                      </a:r>
                      <a:endParaRPr lang="fi-FI" sz="1600">
                        <a:effectLst/>
                      </a:endParaRPr>
                    </a:p>
                    <a:p>
                      <a:pPr>
                        <a:lnSpc>
                          <a:spcPct val="115000"/>
                        </a:lnSpc>
                        <a:spcAft>
                          <a:spcPts val="800"/>
                        </a:spcAft>
                      </a:pPr>
                      <a:r>
                        <a:rPr lang="fi-FI" sz="1600">
                          <a:effectLst/>
                        </a:rPr>
                        <a:t>Teksti-maailman monipuolis-</a:t>
                      </a:r>
                      <a:r>
                        <a:rPr lang="fi-FI" sz="1600" err="1">
                          <a:effectLst/>
                        </a:rPr>
                        <a:t>tuminen</a:t>
                      </a:r>
                      <a:r>
                        <a:rPr lang="fi-FI" sz="1600">
                          <a:effectLst/>
                        </a:rPr>
                        <a:t> ja moniluku-taito</a:t>
                      </a:r>
                    </a:p>
                    <a:p>
                      <a:pPr>
                        <a:lnSpc>
                          <a:spcPct val="115000"/>
                        </a:lnSpc>
                        <a:spcAft>
                          <a:spcPts val="800"/>
                        </a:spcAft>
                      </a:pPr>
                      <a:r>
                        <a:rPr lang="fi-FI" sz="1600">
                          <a:effectLst/>
                        </a:rPr>
                        <a:t> </a:t>
                      </a:r>
                    </a:p>
                    <a:p>
                      <a:pPr>
                        <a:lnSpc>
                          <a:spcPct val="115000"/>
                        </a:lnSpc>
                        <a:spcAft>
                          <a:spcPts val="800"/>
                        </a:spcAft>
                      </a:pPr>
                      <a:r>
                        <a:rPr lang="fi-FI" sz="1600">
                          <a:effectLst/>
                        </a:rPr>
                        <a:t> </a:t>
                      </a:r>
                    </a:p>
                    <a:p>
                      <a:pPr>
                        <a:lnSpc>
                          <a:spcPct val="115000"/>
                        </a:lnSpc>
                        <a:spcAft>
                          <a:spcPts val="80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a:effectLst/>
                        </a:rPr>
                        <a:t>Oppilas osaa lukea yksinkertaisia</a:t>
                      </a:r>
                      <a:r>
                        <a:rPr lang="fi-FI" sz="1600" u="sng">
                          <a:effectLst/>
                        </a:rPr>
                        <a:t> </a:t>
                      </a:r>
                      <a:r>
                        <a:rPr lang="fi-FI" sz="1600">
                          <a:effectLst/>
                        </a:rPr>
                        <a:t>kaunokirjallisia, asia- ja mediatekstejä eri muodoissaan.</a:t>
                      </a:r>
                    </a:p>
                    <a:p>
                      <a:pPr>
                        <a:lnSpc>
                          <a:spcPct val="115000"/>
                        </a:lnSpc>
                        <a:spcAft>
                          <a:spcPts val="800"/>
                        </a:spcAft>
                      </a:pPr>
                      <a:r>
                        <a:rPr lang="fi-FI" sz="1600">
                          <a:effectLst/>
                        </a:rPr>
                        <a:t> </a:t>
                      </a:r>
                    </a:p>
                    <a:p>
                      <a:pPr>
                        <a:lnSpc>
                          <a:spcPct val="115000"/>
                        </a:lnSpc>
                        <a:spcAft>
                          <a:spcPts val="800"/>
                        </a:spcAft>
                      </a:pPr>
                      <a:r>
                        <a:rPr lang="fi-FI" sz="1600">
                          <a:effectLst/>
                        </a:rPr>
                        <a:t>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marL="38100">
                        <a:lnSpc>
                          <a:spcPct val="115000"/>
                        </a:lnSpc>
                        <a:spcAft>
                          <a:spcPts val="800"/>
                        </a:spcAft>
                      </a:pPr>
                      <a:r>
                        <a:rPr lang="fi-FI" sz="1600">
                          <a:effectLst/>
                        </a:rPr>
                        <a:t>Oppilas osaa valita, käyttää ja lukea erilaisia tekstejä mutta pitäytyy enimmäkseen itselleen tutuissa tekstilajeissa.</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a:effectLst/>
                        </a:rPr>
                        <a:t>Oppilas osaa valita, käyttää ja tulkita eri tekstilajeja edustavia tekstejä.</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a:effectLst/>
                        </a:rPr>
                        <a:t>Oppilas osaa valita, käyttää, tulkita ja arvioida myös itselleen uudenlaisia tekstejä.</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extLst>
                  <a:ext uri="{0D108BD9-81ED-4DB2-BD59-A6C34878D82A}">
                    <a16:rowId xmlns:a16="http://schemas.microsoft.com/office/drawing/2014/main" val="3578503296"/>
                  </a:ext>
                </a:extLst>
              </a:tr>
            </a:tbl>
          </a:graphicData>
        </a:graphic>
      </p:graphicFrame>
      <p:sp>
        <p:nvSpPr>
          <p:cNvPr id="4" name="Tekstin paikkamerkki 3">
            <a:extLst>
              <a:ext uri="{FF2B5EF4-FFF2-40B4-BE49-F238E27FC236}">
                <a16:creationId xmlns:a16="http://schemas.microsoft.com/office/drawing/2014/main" id="{9A82061D-DE21-4A6B-A1F4-CFA306B3BAE3}"/>
              </a:ext>
            </a:extLst>
          </p:cNvPr>
          <p:cNvSpPr>
            <a:spLocks noGrp="1"/>
          </p:cNvSpPr>
          <p:nvPr>
            <p:ph type="body" sz="quarter" idx="13"/>
          </p:nvPr>
        </p:nvSpPr>
        <p:spPr/>
        <p:txBody>
          <a:bodyPr/>
          <a:lstStyle/>
          <a:p>
            <a:endParaRPr lang="fi-FI"/>
          </a:p>
        </p:txBody>
      </p:sp>
      <p:sp>
        <p:nvSpPr>
          <p:cNvPr id="5" name="Päivämäärän paikkamerkki 4">
            <a:extLst>
              <a:ext uri="{FF2B5EF4-FFF2-40B4-BE49-F238E27FC236}">
                <a16:creationId xmlns:a16="http://schemas.microsoft.com/office/drawing/2014/main" id="{4AA26B90-95D1-40EB-92B5-F4D9DD966A16}"/>
              </a:ext>
            </a:extLst>
          </p:cNvPr>
          <p:cNvSpPr>
            <a:spLocks noGrp="1"/>
          </p:cNvSpPr>
          <p:nvPr>
            <p:ph type="dt" sz="half" idx="14"/>
          </p:nvPr>
        </p:nvSpPr>
        <p:spPr/>
        <p:txBody>
          <a:bodyPr/>
          <a:lstStyle/>
          <a:p>
            <a:fld id="{2394DF42-8347-4A2A-84C5-12629817085C}" type="datetime1">
              <a:rPr lang="fi-FI" smtClean="0"/>
              <a:t>9.11.2022</a:t>
            </a:fld>
            <a:endParaRPr lang="fi-FI"/>
          </a:p>
        </p:txBody>
      </p:sp>
      <p:sp>
        <p:nvSpPr>
          <p:cNvPr id="6" name="Alatunnisteen paikkamerkki 5">
            <a:extLst>
              <a:ext uri="{FF2B5EF4-FFF2-40B4-BE49-F238E27FC236}">
                <a16:creationId xmlns:a16="http://schemas.microsoft.com/office/drawing/2014/main" id="{3973D134-8F5E-48B0-96A7-0A66F08B41F0}"/>
              </a:ext>
            </a:extLst>
          </p:cNvPr>
          <p:cNvSpPr>
            <a:spLocks noGrp="1"/>
          </p:cNvSpPr>
          <p:nvPr>
            <p:ph type="ftr" sz="quarter" idx="15"/>
          </p:nvPr>
        </p:nvSpPr>
        <p:spPr/>
        <p:txBody>
          <a:bodyPr/>
          <a:lstStyle/>
          <a:p>
            <a:endParaRPr lang="fi-FI"/>
          </a:p>
        </p:txBody>
      </p:sp>
      <p:sp>
        <p:nvSpPr>
          <p:cNvPr id="9" name="Ajatuskupla: Pilvi 8">
            <a:extLst>
              <a:ext uri="{FF2B5EF4-FFF2-40B4-BE49-F238E27FC236}">
                <a16:creationId xmlns:a16="http://schemas.microsoft.com/office/drawing/2014/main" id="{17D57465-9C40-471B-8BB2-B24BF93ECD78}"/>
              </a:ext>
            </a:extLst>
          </p:cNvPr>
          <p:cNvSpPr/>
          <p:nvPr/>
        </p:nvSpPr>
        <p:spPr>
          <a:xfrm>
            <a:off x="7777445" y="4696987"/>
            <a:ext cx="3728720" cy="19467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Miten saada selville tällaista osaamista?</a:t>
            </a:r>
          </a:p>
        </p:txBody>
      </p:sp>
    </p:spTree>
    <p:extLst>
      <p:ext uri="{BB962C8B-B14F-4D97-AF65-F5344CB8AC3E}">
        <p14:creationId xmlns:p14="http://schemas.microsoft.com/office/powerpoint/2010/main" val="666560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C271F8-B56B-4564-BDFC-4E658F1021E9}"/>
              </a:ext>
            </a:extLst>
          </p:cNvPr>
          <p:cNvSpPr>
            <a:spLocks noGrp="1"/>
          </p:cNvSpPr>
          <p:nvPr>
            <p:ph type="title"/>
          </p:nvPr>
        </p:nvSpPr>
        <p:spPr>
          <a:xfrm>
            <a:off x="789560" y="822328"/>
            <a:ext cx="10515600" cy="800401"/>
          </a:xfrm>
        </p:spPr>
        <p:txBody>
          <a:bodyPr/>
          <a:lstStyle/>
          <a:p>
            <a:r>
              <a:rPr lang="fi-FI"/>
              <a:t>T6: Laaja tekstikäsitys ja lukeminen</a:t>
            </a:r>
          </a:p>
        </p:txBody>
      </p:sp>
      <p:sp>
        <p:nvSpPr>
          <p:cNvPr id="3" name="Sisällön paikkamerkki 2">
            <a:extLst>
              <a:ext uri="{FF2B5EF4-FFF2-40B4-BE49-F238E27FC236}">
                <a16:creationId xmlns:a16="http://schemas.microsoft.com/office/drawing/2014/main" id="{53C081D9-352B-424C-8013-95EC40EBA1E2}"/>
              </a:ext>
            </a:extLst>
          </p:cNvPr>
          <p:cNvSpPr>
            <a:spLocks noGrp="1"/>
          </p:cNvSpPr>
          <p:nvPr>
            <p:ph idx="1"/>
          </p:nvPr>
        </p:nvSpPr>
        <p:spPr>
          <a:xfrm>
            <a:off x="789560" y="1715546"/>
            <a:ext cx="9690970" cy="4461416"/>
          </a:xfrm>
        </p:spPr>
        <p:txBody>
          <a:bodyPr vert="horz" lIns="91440" tIns="45720" rIns="91440" bIns="45720" rtlCol="0" anchor="t">
            <a:noAutofit/>
          </a:bodyPr>
          <a:lstStyle/>
          <a:p>
            <a:pPr marL="0" indent="0">
              <a:buNone/>
            </a:pPr>
            <a:r>
              <a:rPr lang="fi-FI" sz="1800" b="1" dirty="0">
                <a:solidFill>
                  <a:srgbClr val="000000"/>
                </a:solidFill>
                <a:effectLst/>
                <a:latin typeface="Calibri"/>
                <a:ea typeface="Times New Roman" panose="02020603050405020304" pitchFamily="18" charset="0"/>
                <a:cs typeface="Calibri"/>
              </a:rPr>
              <a:t>Mitä tarkoittaa siis kriteereissä se, että "oppilas osaa lukea yksinkertaisia kaunokirjallisia, asia- ja mediatekstejä eri muodoissaan (T6)" ja kertomaan esimerkiksi yksinkertaisesti tiivistäen yksinkertaisen fiktiivisen tekstin juonen?</a:t>
            </a:r>
          </a:p>
          <a:p>
            <a:pPr marL="360045" indent="-360045" fontAlgn="base">
              <a:buFont typeface="Wingdings" panose="05000000000000000000" pitchFamily="2" charset="2"/>
              <a:buChar char="ü"/>
            </a:pPr>
            <a:r>
              <a:rPr lang="fi-FI" dirty="0">
                <a:solidFill>
                  <a:schemeClr val="tx2"/>
                </a:solidFill>
                <a:latin typeface="Calibri"/>
                <a:ea typeface="Times New Roman" panose="02020603050405020304" pitchFamily="18" charset="0"/>
                <a:cs typeface="Times New Roman"/>
              </a:rPr>
              <a:t>K</a:t>
            </a:r>
            <a:r>
              <a:rPr lang="fi-FI" dirty="0">
                <a:solidFill>
                  <a:schemeClr val="tx2"/>
                </a:solidFill>
                <a:effectLst/>
                <a:latin typeface="Calibri"/>
                <a:ea typeface="Times New Roman" panose="02020603050405020304" pitchFamily="18" charset="0"/>
                <a:cs typeface="Times New Roman"/>
              </a:rPr>
              <a:t>ompensaatioperiaate</a:t>
            </a:r>
            <a:endParaRPr lang="fi-FI" dirty="0">
              <a:solidFill>
                <a:schemeClr val="tx2"/>
              </a:solidFill>
              <a:latin typeface="Calibri"/>
              <a:cs typeface="Times New Roman"/>
            </a:endParaRPr>
          </a:p>
          <a:p>
            <a:pPr marL="360045" indent="-360045" fontAlgn="base">
              <a:buFont typeface="Wingdings" panose="05000000000000000000" pitchFamily="2" charset="2"/>
              <a:buChar char="ü"/>
            </a:pPr>
            <a:r>
              <a:rPr lang="fi-FI" dirty="0">
                <a:solidFill>
                  <a:schemeClr val="tx2"/>
                </a:solidFill>
                <a:latin typeface="Calibri"/>
                <a:ea typeface="Times New Roman" panose="02020603050405020304" pitchFamily="18" charset="0"/>
                <a:cs typeface="Times New Roman"/>
              </a:rPr>
              <a:t>Oppilaan oppimisen kokonaistilanne, tuen eri muodot, mahdollisesti e</a:t>
            </a:r>
            <a:r>
              <a:rPr lang="fi-FI" dirty="0">
                <a:solidFill>
                  <a:schemeClr val="tx2"/>
                </a:solidFill>
                <a:effectLst/>
                <a:latin typeface="Calibri"/>
                <a:ea typeface="Times New Roman" panose="02020603050405020304" pitchFamily="18" charset="0"/>
                <a:cs typeface="Times New Roman"/>
              </a:rPr>
              <a:t>rityisen tuen päätös ja oppimäärän yksilöllistäminen</a:t>
            </a:r>
          </a:p>
          <a:p>
            <a:pPr marL="360045" indent="-360045">
              <a:buFont typeface="Wingdings" panose="05000000000000000000" pitchFamily="2" charset="2"/>
              <a:buChar char="ü"/>
            </a:pPr>
            <a:r>
              <a:rPr lang="fi-FI" dirty="0">
                <a:solidFill>
                  <a:schemeClr val="tx2"/>
                </a:solidFill>
                <a:cs typeface="Times New Roman"/>
              </a:rPr>
              <a:t>Kuvauksen ”eri muodoissaan” mahdollistaa siis tekstin kuuntelun tekstin vastaanottamisen tapana, kuten monimuotoiset tekstit muutenkin</a:t>
            </a:r>
            <a:endParaRPr lang="fi-FI" dirty="0">
              <a:solidFill>
                <a:schemeClr val="tx2"/>
              </a:solidFill>
            </a:endParaRPr>
          </a:p>
          <a:p>
            <a:pPr marL="0" indent="0">
              <a:buNone/>
            </a:pPr>
            <a:endParaRPr lang="fi-FI" dirty="0"/>
          </a:p>
        </p:txBody>
      </p:sp>
      <p:sp>
        <p:nvSpPr>
          <p:cNvPr id="4" name="Päivämäärän paikkamerkki 3">
            <a:extLst>
              <a:ext uri="{FF2B5EF4-FFF2-40B4-BE49-F238E27FC236}">
                <a16:creationId xmlns:a16="http://schemas.microsoft.com/office/drawing/2014/main" id="{F15F55CA-315D-4FEA-9143-4326318A34B7}"/>
              </a:ext>
            </a:extLst>
          </p:cNvPr>
          <p:cNvSpPr>
            <a:spLocks noGrp="1"/>
          </p:cNvSpPr>
          <p:nvPr>
            <p:ph type="dt" sz="half" idx="10"/>
          </p:nvPr>
        </p:nvSpPr>
        <p:spPr/>
        <p:txBody>
          <a:bodyPr/>
          <a:lstStyle/>
          <a:p>
            <a:fld id="{97FDBF2A-0433-4942-8368-192C4092C9D7}" type="datetime1">
              <a:rPr lang="en-GB" smtClean="0"/>
              <a:t>09/11/2022</a:t>
            </a:fld>
            <a:endParaRPr lang="en-GB"/>
          </a:p>
        </p:txBody>
      </p:sp>
      <p:sp>
        <p:nvSpPr>
          <p:cNvPr id="5" name="Alatunnisteen paikkamerkki 4">
            <a:extLst>
              <a:ext uri="{FF2B5EF4-FFF2-40B4-BE49-F238E27FC236}">
                <a16:creationId xmlns:a16="http://schemas.microsoft.com/office/drawing/2014/main" id="{DC4837F1-D0EF-4BD3-8C88-471407B6E5AF}"/>
              </a:ext>
            </a:extLst>
          </p:cNvPr>
          <p:cNvSpPr>
            <a:spLocks noGrp="1"/>
          </p:cNvSpPr>
          <p:nvPr>
            <p:ph type="ftr" sz="quarter" idx="11"/>
          </p:nvPr>
        </p:nvSpPr>
        <p:spPr/>
        <p:txBody>
          <a:bodyPr/>
          <a:lstStyle/>
          <a:p>
            <a:r>
              <a:rPr lang="en-GB"/>
              <a:t>Opetushallitus</a:t>
            </a:r>
          </a:p>
        </p:txBody>
      </p:sp>
    </p:spTree>
    <p:extLst>
      <p:ext uri="{BB962C8B-B14F-4D97-AF65-F5344CB8AC3E}">
        <p14:creationId xmlns:p14="http://schemas.microsoft.com/office/powerpoint/2010/main" val="2565753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0F54EA-98E9-4262-B80D-EDB8530D2198}"/>
              </a:ext>
            </a:extLst>
          </p:cNvPr>
          <p:cNvSpPr>
            <a:spLocks noGrp="1"/>
          </p:cNvSpPr>
          <p:nvPr>
            <p:ph type="title"/>
          </p:nvPr>
        </p:nvSpPr>
        <p:spPr>
          <a:xfrm>
            <a:off x="317636" y="571480"/>
            <a:ext cx="11188530" cy="554676"/>
          </a:xfrm>
        </p:spPr>
        <p:txBody>
          <a:bodyPr/>
          <a:lstStyle/>
          <a:p>
            <a:r>
              <a:rPr lang="fi-FI" dirty="0"/>
              <a:t>T12: Tekstin tuottamisen prosessi</a:t>
            </a:r>
          </a:p>
        </p:txBody>
      </p:sp>
      <p:graphicFrame>
        <p:nvGraphicFramePr>
          <p:cNvPr id="7" name="Sisällön paikkamerkki 6">
            <a:extLst>
              <a:ext uri="{FF2B5EF4-FFF2-40B4-BE49-F238E27FC236}">
                <a16:creationId xmlns:a16="http://schemas.microsoft.com/office/drawing/2014/main" id="{DC8CE867-4950-4C4E-B2C9-DFC2CD5679CB}"/>
              </a:ext>
            </a:extLst>
          </p:cNvPr>
          <p:cNvGraphicFramePr>
            <a:graphicFrameLocks noGrp="1"/>
          </p:cNvGraphicFramePr>
          <p:nvPr>
            <p:ph idx="1"/>
            <p:extLst>
              <p:ext uri="{D42A27DB-BD31-4B8C-83A1-F6EECF244321}">
                <p14:modId xmlns:p14="http://schemas.microsoft.com/office/powerpoint/2010/main" val="4205363172"/>
              </p:ext>
            </p:extLst>
          </p:nvPr>
        </p:nvGraphicFramePr>
        <p:xfrm>
          <a:off x="317635" y="1177829"/>
          <a:ext cx="11658466" cy="5031623"/>
        </p:xfrm>
        <a:graphic>
          <a:graphicData uri="http://schemas.openxmlformats.org/drawingml/2006/table">
            <a:tbl>
              <a:tblPr>
                <a:tableStyleId>{5C22544A-7EE6-4342-B048-85BDC9FD1C3A}</a:tableStyleId>
              </a:tblPr>
              <a:tblGrid>
                <a:gridCol w="1799923">
                  <a:extLst>
                    <a:ext uri="{9D8B030D-6E8A-4147-A177-3AD203B41FA5}">
                      <a16:colId xmlns:a16="http://schemas.microsoft.com/office/drawing/2014/main" val="707472895"/>
                    </a:ext>
                  </a:extLst>
                </a:gridCol>
                <a:gridCol w="365760">
                  <a:extLst>
                    <a:ext uri="{9D8B030D-6E8A-4147-A177-3AD203B41FA5}">
                      <a16:colId xmlns:a16="http://schemas.microsoft.com/office/drawing/2014/main" val="2453058699"/>
                    </a:ext>
                  </a:extLst>
                </a:gridCol>
                <a:gridCol w="1453415">
                  <a:extLst>
                    <a:ext uri="{9D8B030D-6E8A-4147-A177-3AD203B41FA5}">
                      <a16:colId xmlns:a16="http://schemas.microsoft.com/office/drawing/2014/main" val="1829605457"/>
                    </a:ext>
                  </a:extLst>
                </a:gridCol>
                <a:gridCol w="1001027">
                  <a:extLst>
                    <a:ext uri="{9D8B030D-6E8A-4147-A177-3AD203B41FA5}">
                      <a16:colId xmlns:a16="http://schemas.microsoft.com/office/drawing/2014/main" val="1268485897"/>
                    </a:ext>
                  </a:extLst>
                </a:gridCol>
                <a:gridCol w="1674796">
                  <a:extLst>
                    <a:ext uri="{9D8B030D-6E8A-4147-A177-3AD203B41FA5}">
                      <a16:colId xmlns:a16="http://schemas.microsoft.com/office/drawing/2014/main" val="4002948535"/>
                    </a:ext>
                  </a:extLst>
                </a:gridCol>
                <a:gridCol w="1809549">
                  <a:extLst>
                    <a:ext uri="{9D8B030D-6E8A-4147-A177-3AD203B41FA5}">
                      <a16:colId xmlns:a16="http://schemas.microsoft.com/office/drawing/2014/main" val="1422120541"/>
                    </a:ext>
                  </a:extLst>
                </a:gridCol>
                <a:gridCol w="1732548">
                  <a:extLst>
                    <a:ext uri="{9D8B030D-6E8A-4147-A177-3AD203B41FA5}">
                      <a16:colId xmlns:a16="http://schemas.microsoft.com/office/drawing/2014/main" val="1210866607"/>
                    </a:ext>
                  </a:extLst>
                </a:gridCol>
                <a:gridCol w="1821448">
                  <a:extLst>
                    <a:ext uri="{9D8B030D-6E8A-4147-A177-3AD203B41FA5}">
                      <a16:colId xmlns:a16="http://schemas.microsoft.com/office/drawing/2014/main" val="3745896866"/>
                    </a:ext>
                  </a:extLst>
                </a:gridCol>
              </a:tblGrid>
              <a:tr h="5031623">
                <a:tc>
                  <a:txBody>
                    <a:bodyPr/>
                    <a:lstStyle/>
                    <a:p>
                      <a:pPr>
                        <a:lnSpc>
                          <a:spcPct val="115000"/>
                        </a:lnSpc>
                        <a:spcAft>
                          <a:spcPts val="800"/>
                        </a:spcAft>
                      </a:pPr>
                      <a:r>
                        <a:rPr lang="fi-FI" sz="1600" dirty="0">
                          <a:effectLst/>
                        </a:rPr>
                        <a:t>T12 ohjata oppilasta vahvistamaan tekstin tuottamisen prosesseja, tarjota oppilaalle tilaisuuksia tuottaa tekstiä yhdessä muiden kanssa sekä rohkaista oppilasta vahvistamaan taitoa antaa ja ottaa vastaan palautetta sekä arvioida itseään tekstin tuottajana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dirty="0">
                          <a:effectLst/>
                        </a:rPr>
                        <a:t>S3</a:t>
                      </a:r>
                    </a:p>
                    <a:p>
                      <a:pPr>
                        <a:lnSpc>
                          <a:spcPct val="115000"/>
                        </a:lnSpc>
                        <a:spcAft>
                          <a:spcPts val="80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dirty="0">
                          <a:effectLst/>
                        </a:rPr>
                        <a:t>Oppilas vahvistaa tekstin tuottamisen prosessejaan ja tuottaa tekstiä yhdessä muiden kanssa sekä vahvistaa taitoaan antaa ja ottaa vastaan palautetta sekä arvioida itseään tekstin tuottajana.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dirty="0">
                          <a:effectLst/>
                        </a:rPr>
                        <a:t>Tekstin </a:t>
                      </a:r>
                      <a:r>
                        <a:rPr lang="fi-FI" sz="1600" dirty="0" err="1">
                          <a:effectLst/>
                        </a:rPr>
                        <a:t>tuotta-misen</a:t>
                      </a:r>
                      <a:r>
                        <a:rPr lang="fi-FI" sz="1600" dirty="0">
                          <a:effectLst/>
                        </a:rPr>
                        <a:t> prosessi-en hallinta</a:t>
                      </a:r>
                    </a:p>
                    <a:p>
                      <a:pPr>
                        <a:lnSpc>
                          <a:spcPct val="115000"/>
                        </a:lnSpc>
                        <a:spcAft>
                          <a:spcPts val="800"/>
                        </a:spcAft>
                      </a:pPr>
                      <a:r>
                        <a:rPr lang="fi-FI" sz="1600" dirty="0">
                          <a:effectLst/>
                        </a:rPr>
                        <a:t> </a:t>
                      </a:r>
                    </a:p>
                    <a:p>
                      <a:pPr>
                        <a:lnSpc>
                          <a:spcPct val="115000"/>
                        </a:lnSpc>
                        <a:spcAft>
                          <a:spcPts val="80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dirty="0">
                          <a:effectLst/>
                        </a:rPr>
                        <a:t>Oppilas osaa ideoida ja tuottaa tekstiä mallien tai apukysymysten avulla. </a:t>
                      </a:r>
                    </a:p>
                    <a:p>
                      <a:pPr>
                        <a:lnSpc>
                          <a:spcPct val="115000"/>
                        </a:lnSpc>
                        <a:spcAft>
                          <a:spcPts val="800"/>
                        </a:spcAft>
                      </a:pPr>
                      <a:r>
                        <a:rPr lang="fi-FI" sz="1600" dirty="0">
                          <a:effectLst/>
                        </a:rPr>
                        <a:t>Oppilas osaa antaa niukkaa tai yksipuolista palautetta muiden teksteistä ja ottaa vastaan palautetta.</a:t>
                      </a:r>
                    </a:p>
                    <a:p>
                      <a:pPr>
                        <a:lnSpc>
                          <a:spcPct val="115000"/>
                        </a:lnSpc>
                        <a:spcAft>
                          <a:spcPts val="80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dirty="0">
                          <a:effectLst/>
                        </a:rPr>
                        <a:t>Oppilas osaa suunnitella ja tuottaa tekstiä sekä yksin että ryhmässä. </a:t>
                      </a:r>
                    </a:p>
                    <a:p>
                      <a:pPr>
                        <a:lnSpc>
                          <a:spcPct val="115000"/>
                        </a:lnSpc>
                        <a:spcAft>
                          <a:spcPts val="800"/>
                        </a:spcAft>
                      </a:pPr>
                      <a:r>
                        <a:rPr lang="fi-FI" sz="1600" dirty="0">
                          <a:effectLst/>
                        </a:rPr>
                        <a:t>Oppilas osaa antaa palautetta ja hyödyntää saamaansa palautetta satunnaisesti tekstien tuottamisessa.</a:t>
                      </a:r>
                    </a:p>
                    <a:p>
                      <a:pPr>
                        <a:lnSpc>
                          <a:spcPct val="115000"/>
                        </a:lnSpc>
                        <a:spcAft>
                          <a:spcPts val="800"/>
                        </a:spcAft>
                      </a:pPr>
                      <a:r>
                        <a:rPr lang="fi-FI" sz="1600" dirty="0">
                          <a:effectLst/>
                        </a:rPr>
                        <a:t> </a:t>
                      </a:r>
                    </a:p>
                    <a:p>
                      <a:pPr>
                        <a:lnSpc>
                          <a:spcPct val="115000"/>
                        </a:lnSpc>
                        <a:spcAft>
                          <a:spcPts val="80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dirty="0">
                          <a:effectLst/>
                        </a:rPr>
                        <a:t>Oppilas osaa muokata tekstin rakenteita ja kieliasua palautteen pohjalta. </a:t>
                      </a:r>
                    </a:p>
                    <a:p>
                      <a:pPr>
                        <a:lnSpc>
                          <a:spcPct val="115000"/>
                        </a:lnSpc>
                        <a:spcAft>
                          <a:spcPts val="800"/>
                        </a:spcAft>
                      </a:pPr>
                      <a:r>
                        <a:rPr lang="fi-FI" sz="1600" dirty="0">
                          <a:effectLst/>
                        </a:rPr>
                        <a:t>Oppilas osaa antaa rakentavaa palautetta ja hyödyntää saamaansa palautetta tekstin tuottamisen eri vaiheissa.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tc>
                  <a:txBody>
                    <a:bodyPr/>
                    <a:lstStyle/>
                    <a:p>
                      <a:pPr>
                        <a:lnSpc>
                          <a:spcPct val="115000"/>
                        </a:lnSpc>
                        <a:spcAft>
                          <a:spcPts val="800"/>
                        </a:spcAft>
                      </a:pPr>
                      <a:r>
                        <a:rPr lang="fi-FI" sz="1600" dirty="0">
                          <a:effectLst/>
                        </a:rPr>
                        <a:t>Oppilas osaa muokata monipuolisesti ja itsenäisesti tekstin ilmaisua ja rakenteita. </a:t>
                      </a:r>
                    </a:p>
                    <a:p>
                      <a:pPr>
                        <a:lnSpc>
                          <a:spcPct val="115000"/>
                        </a:lnSpc>
                        <a:spcAft>
                          <a:spcPts val="800"/>
                        </a:spcAft>
                      </a:pPr>
                      <a:r>
                        <a:rPr lang="fi-FI" sz="1600" dirty="0">
                          <a:effectLst/>
                        </a:rPr>
                        <a:t>Oppilas osaa antaa tekstien muokkaamista edistävää palautetta muiden teksteistä ja soveltaa saamaansa palautetta kehittäessään tekstin tuottamisen taitojaan.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270" marR="63270" marT="63270" marB="63270"/>
                </a:tc>
                <a:extLst>
                  <a:ext uri="{0D108BD9-81ED-4DB2-BD59-A6C34878D82A}">
                    <a16:rowId xmlns:a16="http://schemas.microsoft.com/office/drawing/2014/main" val="809654740"/>
                  </a:ext>
                </a:extLst>
              </a:tr>
            </a:tbl>
          </a:graphicData>
        </a:graphic>
      </p:graphicFrame>
      <p:sp>
        <p:nvSpPr>
          <p:cNvPr id="4" name="Tekstin paikkamerkki 3">
            <a:extLst>
              <a:ext uri="{FF2B5EF4-FFF2-40B4-BE49-F238E27FC236}">
                <a16:creationId xmlns:a16="http://schemas.microsoft.com/office/drawing/2014/main" id="{E21F2C63-1821-4307-8FA1-88EC851817B1}"/>
              </a:ext>
            </a:extLst>
          </p:cNvPr>
          <p:cNvSpPr>
            <a:spLocks noGrp="1"/>
          </p:cNvSpPr>
          <p:nvPr>
            <p:ph type="body" sz="quarter" idx="13"/>
          </p:nvPr>
        </p:nvSpPr>
        <p:spPr/>
        <p:txBody>
          <a:bodyPr/>
          <a:lstStyle/>
          <a:p>
            <a:endParaRPr lang="fi-FI"/>
          </a:p>
        </p:txBody>
      </p:sp>
      <p:sp>
        <p:nvSpPr>
          <p:cNvPr id="5" name="Päivämäärän paikkamerkki 4">
            <a:extLst>
              <a:ext uri="{FF2B5EF4-FFF2-40B4-BE49-F238E27FC236}">
                <a16:creationId xmlns:a16="http://schemas.microsoft.com/office/drawing/2014/main" id="{75F9DF01-B34B-4D7D-B8EE-9FE7E9763C8D}"/>
              </a:ext>
            </a:extLst>
          </p:cNvPr>
          <p:cNvSpPr>
            <a:spLocks noGrp="1"/>
          </p:cNvSpPr>
          <p:nvPr>
            <p:ph type="dt" sz="half" idx="14"/>
          </p:nvPr>
        </p:nvSpPr>
        <p:spPr/>
        <p:txBody>
          <a:bodyPr/>
          <a:lstStyle/>
          <a:p>
            <a:fld id="{2394DF42-8347-4A2A-84C5-12629817085C}" type="datetime1">
              <a:rPr lang="fi-FI" smtClean="0"/>
              <a:t>9.11.2022</a:t>
            </a:fld>
            <a:endParaRPr lang="fi-FI"/>
          </a:p>
        </p:txBody>
      </p:sp>
      <p:sp>
        <p:nvSpPr>
          <p:cNvPr id="6" name="Alatunnisteen paikkamerkki 5">
            <a:extLst>
              <a:ext uri="{FF2B5EF4-FFF2-40B4-BE49-F238E27FC236}">
                <a16:creationId xmlns:a16="http://schemas.microsoft.com/office/drawing/2014/main" id="{6DC8D854-B8EF-402B-B286-A5A7027DF69F}"/>
              </a:ext>
            </a:extLst>
          </p:cNvPr>
          <p:cNvSpPr>
            <a:spLocks noGrp="1"/>
          </p:cNvSpPr>
          <p:nvPr>
            <p:ph type="ftr" sz="quarter" idx="15"/>
          </p:nvPr>
        </p:nvSpPr>
        <p:spPr/>
        <p:txBody>
          <a:bodyPr/>
          <a:lstStyle/>
          <a:p>
            <a:endParaRPr lang="fi-FI"/>
          </a:p>
        </p:txBody>
      </p:sp>
      <p:sp>
        <p:nvSpPr>
          <p:cNvPr id="8" name="Ajatuskupla: Pilvi 7">
            <a:extLst>
              <a:ext uri="{FF2B5EF4-FFF2-40B4-BE49-F238E27FC236}">
                <a16:creationId xmlns:a16="http://schemas.microsoft.com/office/drawing/2014/main" id="{7381FAD2-4DFE-4F85-B7AC-59BA5143CFD7}"/>
              </a:ext>
            </a:extLst>
          </p:cNvPr>
          <p:cNvSpPr/>
          <p:nvPr/>
        </p:nvSpPr>
        <p:spPr>
          <a:xfrm>
            <a:off x="5486400" y="6208295"/>
            <a:ext cx="45719" cy="457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Ajatuskupla: Pilvi 9">
            <a:extLst>
              <a:ext uri="{FF2B5EF4-FFF2-40B4-BE49-F238E27FC236}">
                <a16:creationId xmlns:a16="http://schemas.microsoft.com/office/drawing/2014/main" id="{13F5CC43-20B7-4A05-AFF6-FC6F746A2F13}"/>
              </a:ext>
            </a:extLst>
          </p:cNvPr>
          <p:cNvSpPr/>
          <p:nvPr/>
        </p:nvSpPr>
        <p:spPr>
          <a:xfrm>
            <a:off x="3705726" y="5197642"/>
            <a:ext cx="4668253" cy="162330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Miten arvioida? Miten tehdään prosessi näkyväksi? </a:t>
            </a:r>
          </a:p>
        </p:txBody>
      </p:sp>
    </p:spTree>
    <p:extLst>
      <p:ext uri="{BB962C8B-B14F-4D97-AF65-F5344CB8AC3E}">
        <p14:creationId xmlns:p14="http://schemas.microsoft.com/office/powerpoint/2010/main" val="410859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1D601D-BD7E-4E13-8551-79E193B5A452}"/>
              </a:ext>
            </a:extLst>
          </p:cNvPr>
          <p:cNvSpPr>
            <a:spLocks noGrp="1"/>
          </p:cNvSpPr>
          <p:nvPr>
            <p:ph type="title"/>
          </p:nvPr>
        </p:nvSpPr>
        <p:spPr>
          <a:xfrm>
            <a:off x="1047714" y="571480"/>
            <a:ext cx="10458451" cy="1188740"/>
          </a:xfrm>
        </p:spPr>
        <p:txBody>
          <a:bodyPr/>
          <a:lstStyle/>
          <a:p>
            <a:r>
              <a:rPr lang="fi-FI" sz="4000" dirty="0">
                <a:effectLst/>
                <a:latin typeface="Calibri" panose="020F0502020204030204" pitchFamily="34" charset="0"/>
                <a:ea typeface="Calibri" panose="020F0502020204030204" pitchFamily="34" charset="0"/>
                <a:cs typeface="Times New Roman" panose="02020603050405020304" pitchFamily="18" charset="0"/>
              </a:rPr>
              <a:t>Esimerkki: Yhdeksäsluokkalaisten itsearviointitaidot kirjoittamisessa</a:t>
            </a:r>
            <a:br>
              <a:rPr lang="fi-FI" sz="4000" dirty="0">
                <a:effectLst/>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3733CAAE-3D2A-4BCC-B488-1BCCCEF3B175}"/>
              </a:ext>
            </a:extLst>
          </p:cNvPr>
          <p:cNvSpPr>
            <a:spLocks noGrp="1"/>
          </p:cNvSpPr>
          <p:nvPr>
            <p:ph idx="1"/>
          </p:nvPr>
        </p:nvSpPr>
        <p:spPr>
          <a:xfrm>
            <a:off x="1047715" y="1981199"/>
            <a:ext cx="8907815" cy="4324487"/>
          </a:xfrm>
        </p:spPr>
        <p:txBody>
          <a:bodyPr/>
          <a:lstStyle/>
          <a:p>
            <a:pPr>
              <a:buFont typeface="Arial" panose="020B0604020202020204" pitchFamily="34" charset="0"/>
              <a:buChar char="•"/>
            </a:pPr>
            <a:r>
              <a:rPr lang="fi-FI" dirty="0" err="1">
                <a:latin typeface="Calibri" panose="020F0502020204030204" pitchFamily="34" charset="0"/>
                <a:ea typeface="Calibri" panose="020F0502020204030204" pitchFamily="34" charset="0"/>
                <a:cs typeface="Times New Roman" panose="02020603050405020304" pitchFamily="18" charset="0"/>
              </a:rPr>
              <a:t>Karvin</a:t>
            </a:r>
            <a:r>
              <a:rPr lang="fi-FI" dirty="0">
                <a:latin typeface="Calibri" panose="020F0502020204030204" pitchFamily="34" charset="0"/>
                <a:ea typeface="Calibri" panose="020F0502020204030204" pitchFamily="34" charset="0"/>
                <a:cs typeface="Times New Roman" panose="02020603050405020304" pitchFamily="18" charset="0"/>
              </a:rPr>
              <a:t> a</a:t>
            </a:r>
            <a:r>
              <a:rPr lang="fi-FI" dirty="0">
                <a:effectLst/>
                <a:latin typeface="Calibri" panose="020F0502020204030204" pitchFamily="34" charset="0"/>
                <a:ea typeface="Calibri" panose="020F0502020204030204" pitchFamily="34" charset="0"/>
                <a:cs typeface="Times New Roman" panose="02020603050405020304" pitchFamily="18" charset="0"/>
              </a:rPr>
              <a:t>rvioinnissa 2019 oli kaksi kirjoitustehtävää: 1. tehtävässä (kantaa ottava teksti) oppilaat laativat mielipidekirjoituksen, jossa heitä pyydettiin ottamaan kantaa kotikuntansa asioihin kunnan nettisivuilla. </a:t>
            </a:r>
            <a:r>
              <a:rPr lang="fi-FI" dirty="0">
                <a:latin typeface="Calibri" panose="020F0502020204030204" pitchFamily="34" charset="0"/>
                <a:ea typeface="Calibri" panose="020F0502020204030204" pitchFamily="34" charset="0"/>
                <a:cs typeface="Times New Roman" panose="02020603050405020304" pitchFamily="18" charset="0"/>
              </a:rPr>
              <a:t>2.</a:t>
            </a:r>
            <a:r>
              <a:rPr lang="fi-FI" dirty="0">
                <a:effectLst/>
                <a:latin typeface="Calibri" panose="020F0502020204030204" pitchFamily="34" charset="0"/>
                <a:ea typeface="Calibri" panose="020F0502020204030204" pitchFamily="34" charset="0"/>
                <a:cs typeface="Times New Roman" panose="02020603050405020304" pitchFamily="18" charset="0"/>
              </a:rPr>
              <a:t> kirjoitustehtävässä (pohtiva teksti) oppilaat reflektoivat laatimaansa mielipidekirjoitusta, sen kirjoittamisprosessia ja itseään kirjoittajana.  </a:t>
            </a:r>
          </a:p>
          <a:p>
            <a:pPr>
              <a:buFont typeface="Arial" panose="020B0604020202020204" pitchFamily="34" charset="0"/>
              <a:buChar char="•"/>
            </a:pPr>
            <a:r>
              <a:rPr lang="fi-FI" dirty="0"/>
              <a:t>Reflektoinnin kohteet: 1) Laadittu teksti (tekstin käsite),</a:t>
            </a:r>
            <a:r>
              <a:rPr lang="fi-FI" dirty="0">
                <a:latin typeface="Calibri" panose="020F0502020204030204" pitchFamily="34" charset="0"/>
                <a:cs typeface="Times New Roman" panose="02020603050405020304" pitchFamily="18" charset="0"/>
              </a:rPr>
              <a:t> </a:t>
            </a:r>
            <a:r>
              <a:rPr lang="fi-FI" dirty="0"/>
              <a:t>2) Mahdollisuudet kehittyä kirjoittajana,</a:t>
            </a:r>
            <a:r>
              <a:rPr lang="fi-FI" dirty="0">
                <a:latin typeface="Calibri" panose="020F0502020204030204" pitchFamily="34" charset="0"/>
                <a:cs typeface="Times New Roman" panose="02020603050405020304" pitchFamily="18" charset="0"/>
              </a:rPr>
              <a:t> </a:t>
            </a:r>
            <a:r>
              <a:rPr lang="fi-FI" dirty="0"/>
              <a:t>3) Kirjoittamiskäsitys, 4) Kirjoittamisprosessin luonnehdinta</a:t>
            </a:r>
          </a:p>
          <a:p>
            <a:pPr>
              <a:buFont typeface="Arial" panose="020B0604020202020204" pitchFamily="34" charset="0"/>
              <a:buChar char="•"/>
            </a:pPr>
            <a:r>
              <a:rPr lang="fi-FI" b="1" i="0" dirty="0">
                <a:solidFill>
                  <a:srgbClr val="1D93D2"/>
                </a:solidFill>
                <a:effectLst/>
              </a:rPr>
              <a:t>Lähde: Kirjoitan, siis ajattelen: Näkökulmia kirjoittamisen opetukseen (2020)</a:t>
            </a:r>
          </a:p>
          <a:p>
            <a:endParaRPr lang="fi-FI" dirty="0"/>
          </a:p>
          <a:p>
            <a:endParaRPr lang="fi-FI" dirty="0"/>
          </a:p>
        </p:txBody>
      </p:sp>
      <p:sp>
        <p:nvSpPr>
          <p:cNvPr id="4" name="Tekstin paikkamerkki 3">
            <a:extLst>
              <a:ext uri="{FF2B5EF4-FFF2-40B4-BE49-F238E27FC236}">
                <a16:creationId xmlns:a16="http://schemas.microsoft.com/office/drawing/2014/main" id="{2EA846D5-E747-45FD-83E7-B480240D296A}"/>
              </a:ext>
            </a:extLst>
          </p:cNvPr>
          <p:cNvSpPr>
            <a:spLocks noGrp="1"/>
          </p:cNvSpPr>
          <p:nvPr>
            <p:ph type="body" sz="quarter" idx="13"/>
          </p:nvPr>
        </p:nvSpPr>
        <p:spPr/>
        <p:txBody>
          <a:bodyPr/>
          <a:lstStyle/>
          <a:p>
            <a:endParaRPr lang="fi-FI"/>
          </a:p>
        </p:txBody>
      </p:sp>
      <p:sp>
        <p:nvSpPr>
          <p:cNvPr id="5" name="Päivämäärän paikkamerkki 4">
            <a:extLst>
              <a:ext uri="{FF2B5EF4-FFF2-40B4-BE49-F238E27FC236}">
                <a16:creationId xmlns:a16="http://schemas.microsoft.com/office/drawing/2014/main" id="{ED9D360A-1C2A-4CAD-974B-A50BCD3AD53B}"/>
              </a:ext>
            </a:extLst>
          </p:cNvPr>
          <p:cNvSpPr>
            <a:spLocks noGrp="1"/>
          </p:cNvSpPr>
          <p:nvPr>
            <p:ph type="dt" sz="half" idx="14"/>
          </p:nvPr>
        </p:nvSpPr>
        <p:spPr/>
        <p:txBody>
          <a:bodyPr/>
          <a:lstStyle/>
          <a:p>
            <a:fld id="{2394DF42-8347-4A2A-84C5-12629817085C}" type="datetime1">
              <a:rPr lang="fi-FI" smtClean="0"/>
              <a:t>9.11.2022</a:t>
            </a:fld>
            <a:endParaRPr lang="fi-FI"/>
          </a:p>
        </p:txBody>
      </p:sp>
      <p:sp>
        <p:nvSpPr>
          <p:cNvPr id="6" name="Alatunnisteen paikkamerkki 5">
            <a:extLst>
              <a:ext uri="{FF2B5EF4-FFF2-40B4-BE49-F238E27FC236}">
                <a16:creationId xmlns:a16="http://schemas.microsoft.com/office/drawing/2014/main" id="{5022B014-6316-49B9-95CB-A0889870506A}"/>
              </a:ext>
            </a:extLst>
          </p:cNvPr>
          <p:cNvSpPr>
            <a:spLocks noGrp="1"/>
          </p:cNvSpPr>
          <p:nvPr>
            <p:ph type="ftr" sz="quarter" idx="15"/>
          </p:nvPr>
        </p:nvSpPr>
        <p:spPr/>
        <p:txBody>
          <a:bodyPr/>
          <a:lstStyle/>
          <a:p>
            <a:endParaRPr lang="fi-FI"/>
          </a:p>
        </p:txBody>
      </p:sp>
      <p:sp>
        <p:nvSpPr>
          <p:cNvPr id="7" name="Ajatuskupla: Pilvi 6">
            <a:extLst>
              <a:ext uri="{FF2B5EF4-FFF2-40B4-BE49-F238E27FC236}">
                <a16:creationId xmlns:a16="http://schemas.microsoft.com/office/drawing/2014/main" id="{37DEA778-8C8E-4A11-BBCF-2166C70DA18A}"/>
              </a:ext>
            </a:extLst>
          </p:cNvPr>
          <p:cNvSpPr/>
          <p:nvPr/>
        </p:nvSpPr>
        <p:spPr>
          <a:xfrm>
            <a:off x="9260856" y="2311709"/>
            <a:ext cx="3415014" cy="310898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Millaisen tehtävän voisit muokata tästä omiin tarpeisiisi? Mitkä olisivat reflektoinnissa arvioinnin kohteet?</a:t>
            </a:r>
          </a:p>
        </p:txBody>
      </p:sp>
    </p:spTree>
    <p:extLst>
      <p:ext uri="{BB962C8B-B14F-4D97-AF65-F5344CB8AC3E}">
        <p14:creationId xmlns:p14="http://schemas.microsoft.com/office/powerpoint/2010/main" val="4003422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2C3154-2682-4404-B9DF-38D1B3014047}"/>
              </a:ext>
            </a:extLst>
          </p:cNvPr>
          <p:cNvSpPr>
            <a:spLocks noGrp="1"/>
          </p:cNvSpPr>
          <p:nvPr>
            <p:ph type="title"/>
          </p:nvPr>
        </p:nvSpPr>
        <p:spPr>
          <a:xfrm>
            <a:off x="419606" y="571480"/>
            <a:ext cx="11053776" cy="1071570"/>
          </a:xfrm>
        </p:spPr>
        <p:txBody>
          <a:bodyPr/>
          <a:lstStyle/>
          <a:p>
            <a:r>
              <a:rPr lang="fi-FI" dirty="0"/>
              <a:t>T16: Lukuharrastus?</a:t>
            </a:r>
          </a:p>
        </p:txBody>
      </p:sp>
      <p:graphicFrame>
        <p:nvGraphicFramePr>
          <p:cNvPr id="7" name="Sisällön paikkamerkki 6">
            <a:extLst>
              <a:ext uri="{FF2B5EF4-FFF2-40B4-BE49-F238E27FC236}">
                <a16:creationId xmlns:a16="http://schemas.microsoft.com/office/drawing/2014/main" id="{739B845A-364A-4C8E-B73F-710F5EB792EE}"/>
              </a:ext>
            </a:extLst>
          </p:cNvPr>
          <p:cNvGraphicFramePr>
            <a:graphicFrameLocks noGrp="1"/>
          </p:cNvGraphicFramePr>
          <p:nvPr>
            <p:ph idx="1"/>
            <p:extLst>
              <p:ext uri="{D42A27DB-BD31-4B8C-83A1-F6EECF244321}">
                <p14:modId xmlns:p14="http://schemas.microsoft.com/office/powerpoint/2010/main" val="2701387562"/>
              </p:ext>
            </p:extLst>
          </p:nvPr>
        </p:nvGraphicFramePr>
        <p:xfrm>
          <a:off x="452389" y="1465286"/>
          <a:ext cx="11348184" cy="7311446"/>
        </p:xfrm>
        <a:graphic>
          <a:graphicData uri="http://schemas.openxmlformats.org/drawingml/2006/table">
            <a:tbl>
              <a:tblPr/>
              <a:tblGrid>
                <a:gridCol w="2541068">
                  <a:extLst>
                    <a:ext uri="{9D8B030D-6E8A-4147-A177-3AD203B41FA5}">
                      <a16:colId xmlns:a16="http://schemas.microsoft.com/office/drawing/2014/main" val="1649330590"/>
                    </a:ext>
                  </a:extLst>
                </a:gridCol>
                <a:gridCol w="221381">
                  <a:extLst>
                    <a:ext uri="{9D8B030D-6E8A-4147-A177-3AD203B41FA5}">
                      <a16:colId xmlns:a16="http://schemas.microsoft.com/office/drawing/2014/main" val="2020086292"/>
                    </a:ext>
                  </a:extLst>
                </a:gridCol>
                <a:gridCol w="1174282">
                  <a:extLst>
                    <a:ext uri="{9D8B030D-6E8A-4147-A177-3AD203B41FA5}">
                      <a16:colId xmlns:a16="http://schemas.microsoft.com/office/drawing/2014/main" val="4211408241"/>
                    </a:ext>
                  </a:extLst>
                </a:gridCol>
                <a:gridCol w="885524">
                  <a:extLst>
                    <a:ext uri="{9D8B030D-6E8A-4147-A177-3AD203B41FA5}">
                      <a16:colId xmlns:a16="http://schemas.microsoft.com/office/drawing/2014/main" val="1662992255"/>
                    </a:ext>
                  </a:extLst>
                </a:gridCol>
                <a:gridCol w="1366788">
                  <a:extLst>
                    <a:ext uri="{9D8B030D-6E8A-4147-A177-3AD203B41FA5}">
                      <a16:colId xmlns:a16="http://schemas.microsoft.com/office/drawing/2014/main" val="2658419707"/>
                    </a:ext>
                  </a:extLst>
                </a:gridCol>
                <a:gridCol w="1434164">
                  <a:extLst>
                    <a:ext uri="{9D8B030D-6E8A-4147-A177-3AD203B41FA5}">
                      <a16:colId xmlns:a16="http://schemas.microsoft.com/office/drawing/2014/main" val="73026131"/>
                    </a:ext>
                  </a:extLst>
                </a:gridCol>
                <a:gridCol w="1751798">
                  <a:extLst>
                    <a:ext uri="{9D8B030D-6E8A-4147-A177-3AD203B41FA5}">
                      <a16:colId xmlns:a16="http://schemas.microsoft.com/office/drawing/2014/main" val="3989391634"/>
                    </a:ext>
                  </a:extLst>
                </a:gridCol>
                <a:gridCol w="1973179">
                  <a:extLst>
                    <a:ext uri="{9D8B030D-6E8A-4147-A177-3AD203B41FA5}">
                      <a16:colId xmlns:a16="http://schemas.microsoft.com/office/drawing/2014/main" val="2719641774"/>
                    </a:ext>
                  </a:extLst>
                </a:gridCol>
              </a:tblGrid>
              <a:tr h="7311446">
                <a:tc>
                  <a:txBody>
                    <a:bodyPr/>
                    <a:lstStyle/>
                    <a:p>
                      <a:pPr>
                        <a:lnSpc>
                          <a:spcPct val="115000"/>
                        </a:lnSpc>
                        <a:spcAft>
                          <a:spcPts val="800"/>
                        </a:spcAft>
                      </a:pPr>
                      <a:r>
                        <a:rPr lang="fi-FI" sz="1600" dirty="0">
                          <a:effectLst/>
                          <a:latin typeface="Calibri" panose="020F0502020204030204" pitchFamily="34" charset="0"/>
                          <a:ea typeface="Calibri" panose="020F0502020204030204" pitchFamily="34" charset="0"/>
                          <a:cs typeface="Calibri" panose="020F0502020204030204" pitchFamily="34" charset="0"/>
                        </a:rPr>
                        <a:t>T16 kannustaa oppilasta avartamaan kirjallisuus- ja kulttuurinäkemystään, tutustuttaa häntä kirjallisuuden historiaan, nykykirjallisuuteen ja kirjallisuuden eri lajeihin, auttaa häntä pohtimaan kirjallisuuden ja </a:t>
                      </a:r>
                      <a:r>
                        <a:rPr lang="fi-FI" sz="160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kulttuurin merkitystä omassa elämässää</a:t>
                      </a:r>
                      <a:r>
                        <a:rPr lang="fi-FI" sz="1600" dirty="0">
                          <a:effectLst/>
                          <a:latin typeface="Calibri" panose="020F0502020204030204" pitchFamily="34" charset="0"/>
                          <a:ea typeface="Calibri" panose="020F0502020204030204" pitchFamily="34" charset="0"/>
                          <a:cs typeface="Calibri" panose="020F0502020204030204" pitchFamily="34" charset="0"/>
                        </a:rPr>
                        <a:t>n sekä </a:t>
                      </a:r>
                      <a:r>
                        <a:rPr lang="fi-FI" sz="160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tarjota oppilaalle mahdollisuuksia </a:t>
                      </a:r>
                      <a:r>
                        <a:rPr lang="fi-FI" sz="1600" dirty="0">
                          <a:effectLst/>
                          <a:latin typeface="Calibri" panose="020F0502020204030204" pitchFamily="34" charset="0"/>
                          <a:ea typeface="Calibri" panose="020F0502020204030204" pitchFamily="34" charset="0"/>
                          <a:cs typeface="Calibri" panose="020F0502020204030204" pitchFamily="34" charset="0"/>
                        </a:rPr>
                        <a:t>luku- ja muiden </a:t>
                      </a:r>
                      <a:r>
                        <a:rPr lang="fi-FI" sz="160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kulttuurielämysten hankkimiseen ja jakamiseen</a:t>
                      </a:r>
                      <a:endParaRPr lang="fi-FI"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fi-FI" sz="1600">
                          <a:effectLst/>
                          <a:latin typeface="Calibri" panose="020F0502020204030204" pitchFamily="34" charset="0"/>
                          <a:ea typeface="Calibri" panose="020F0502020204030204" pitchFamily="34" charset="0"/>
                          <a:cs typeface="Calibri" panose="020F0502020204030204" pitchFamily="34" charset="0"/>
                        </a:rPr>
                        <a:t>Oppilas avartaa kirjallisuusnäkemystään, tutustuu kirjallisuuden historiaan ja nykykirjallisuuteen sekä kirjallisuuden eri lajeihin.</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fi-FI" sz="1600" dirty="0" err="1">
                          <a:effectLst/>
                          <a:latin typeface="Calibri" panose="020F0502020204030204" pitchFamily="34" charset="0"/>
                          <a:ea typeface="Calibri" panose="020F0502020204030204" pitchFamily="34" charset="0"/>
                          <a:cs typeface="Calibri" panose="020F0502020204030204" pitchFamily="34" charset="0"/>
                        </a:rPr>
                        <a:t>Kirjalli-suuden</a:t>
                      </a:r>
                      <a:r>
                        <a:rPr lang="fi-FI" sz="1600" dirty="0">
                          <a:effectLst/>
                          <a:latin typeface="Calibri" panose="020F0502020204030204" pitchFamily="34" charset="0"/>
                          <a:ea typeface="Calibri" panose="020F0502020204030204" pitchFamily="34" charset="0"/>
                          <a:cs typeface="Calibri" panose="020F0502020204030204" pitchFamily="34" charset="0"/>
                        </a:rPr>
                        <a:t> </a:t>
                      </a:r>
                      <a:r>
                        <a:rPr lang="fi-FI" sz="1600" dirty="0" err="1">
                          <a:effectLst/>
                          <a:latin typeface="Calibri" panose="020F0502020204030204" pitchFamily="34" charset="0"/>
                          <a:ea typeface="Calibri" panose="020F0502020204030204" pitchFamily="34" charset="0"/>
                          <a:cs typeface="Calibri" panose="020F0502020204030204" pitchFamily="34" charset="0"/>
                        </a:rPr>
                        <a:t>tunte-mus</a:t>
                      </a:r>
                      <a:r>
                        <a:rPr lang="fi-FI" sz="1600" dirty="0">
                          <a:effectLst/>
                          <a:latin typeface="Calibri" panose="020F0502020204030204" pitchFamily="34" charset="0"/>
                          <a:ea typeface="Calibri" panose="020F0502020204030204" pitchFamily="34" charset="0"/>
                          <a:cs typeface="Calibri" panose="020F0502020204030204" pitchFamily="34" charset="0"/>
                        </a:rPr>
                        <a:t> ja </a:t>
                      </a:r>
                      <a:r>
                        <a:rPr lang="fi-FI"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luku-</a:t>
                      </a:r>
                    </a:p>
                    <a:p>
                      <a:pPr>
                        <a:lnSpc>
                          <a:spcPct val="115000"/>
                        </a:lnSpc>
                        <a:spcAft>
                          <a:spcPts val="800"/>
                        </a:spcAft>
                      </a:pPr>
                      <a:r>
                        <a:rPr lang="fi-FI" sz="16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har-rastus</a:t>
                      </a:r>
                      <a:endParaRPr lang="fi-FI"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i-FI" sz="1600" dirty="0">
                          <a:effectLst/>
                          <a:latin typeface="Calibri" panose="020F0502020204030204" pitchFamily="34" charset="0"/>
                          <a:ea typeface="Calibri" panose="020F0502020204030204" pitchFamily="34" charset="0"/>
                          <a:cs typeface="Calibri" panose="020F0502020204030204" pitchFamily="34" charset="0"/>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fi-FI" sz="1600" dirty="0">
                          <a:effectLst/>
                          <a:latin typeface="Calibri" panose="020F0502020204030204" pitchFamily="34" charset="0"/>
                          <a:ea typeface="Calibri" panose="020F0502020204030204" pitchFamily="34" charset="0"/>
                          <a:cs typeface="Calibri" panose="020F0502020204030204" pitchFamily="34" charset="0"/>
                        </a:rPr>
                        <a:t>5: Oppilas osaa nimetä kirjallisuuden päälajit.</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i-FI"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Oppilas on lukenut muutamia kokonaisia kaunokirjallisia tekstejä, esimerkiksi novelleja.</a:t>
                      </a:r>
                      <a:endParaRPr lang="fi-FI"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fi-FI" sz="1600" dirty="0">
                          <a:effectLst/>
                          <a:latin typeface="Calibri" panose="020F0502020204030204" pitchFamily="34" charset="0"/>
                          <a:ea typeface="Calibri" panose="020F0502020204030204" pitchFamily="34" charset="0"/>
                          <a:cs typeface="Calibri" panose="020F0502020204030204" pitchFamily="34" charset="0"/>
                        </a:rPr>
                        <a:t>7: Oppilas osaa kuvailla kirjallisuuden päälajien tyypillisiä piirteitä.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i-FI" sz="1600" dirty="0">
                          <a:effectLst/>
                          <a:latin typeface="Calibri" panose="020F0502020204030204" pitchFamily="34" charset="0"/>
                          <a:ea typeface="Calibri" panose="020F0502020204030204" pitchFamily="34" charset="0"/>
                          <a:cs typeface="Calibri" panose="020F0502020204030204" pitchFamily="34" charset="0"/>
                        </a:rPr>
                        <a:t>Oppilas osaa antaa esimerkkejä päälajeihin kuuluvista teoksista.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i-FI"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Oppilas on lukenut osan lukuvuosittain sovituista teoksista. </a:t>
                      </a:r>
                      <a:endParaRPr lang="fi-FI"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fi-FI" sz="1600" dirty="0">
                          <a:effectLst/>
                          <a:latin typeface="Calibri" panose="020F0502020204030204" pitchFamily="34" charset="0"/>
                          <a:ea typeface="Calibri" panose="020F0502020204030204" pitchFamily="34" charset="0"/>
                          <a:cs typeface="Calibri" panose="020F0502020204030204" pitchFamily="34" charset="0"/>
                        </a:rPr>
                        <a:t>8: Oppilas osaa kuvailla kaunokirjallisuuden monimuotoisuutta.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i-FI" sz="1600" dirty="0">
                          <a:effectLst/>
                          <a:latin typeface="Calibri" panose="020F0502020204030204" pitchFamily="34" charset="0"/>
                          <a:ea typeface="Calibri" panose="020F0502020204030204" pitchFamily="34" charset="0"/>
                          <a:cs typeface="Calibri" panose="020F0502020204030204" pitchFamily="34" charset="0"/>
                        </a:rPr>
                        <a:t>Oppilas osaa nimetä kirjallisuuden vaiheita ja yhdistää muutaman teoksen ja kirjailijan niihin.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i-FI"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Oppilas on lukenut lukuvuosittain sovitut teokset.</a:t>
                      </a:r>
                      <a:endParaRPr lang="fi-FI"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fi-FI" sz="1600" dirty="0">
                          <a:effectLst/>
                          <a:latin typeface="Calibri" panose="020F0502020204030204" pitchFamily="34" charset="0"/>
                          <a:ea typeface="Calibri" panose="020F0502020204030204" pitchFamily="34" charset="0"/>
                          <a:cs typeface="Calibri" panose="020F0502020204030204" pitchFamily="34" charset="0"/>
                        </a:rPr>
                        <a:t>9: Oppilas osaa analysoida kaunokirjallisuuden monimuotoisuutta osana kulttuuria.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i-FI" sz="1600" dirty="0">
                          <a:effectLst/>
                          <a:latin typeface="Calibri" panose="020F0502020204030204" pitchFamily="34" charset="0"/>
                          <a:ea typeface="Calibri" panose="020F0502020204030204" pitchFamily="34" charset="0"/>
                          <a:cs typeface="Calibri" panose="020F0502020204030204" pitchFamily="34" charset="0"/>
                        </a:rPr>
                        <a:t>Oppilas osaa kuvailla kirjallisuuden vaiheita sekä niiden keskeisiä tyylipiirteitä ja nimetä eri vaiheiden keskeisiä teoksia ja kirjailijoita.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fi-FI" sz="16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Oppilas tuntee monipuolisesti kirjallisuutta. </a:t>
                      </a:r>
                      <a:endParaRPr lang="fi-FI"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730798"/>
                  </a:ext>
                </a:extLst>
              </a:tr>
            </a:tbl>
          </a:graphicData>
        </a:graphic>
      </p:graphicFrame>
      <p:sp>
        <p:nvSpPr>
          <p:cNvPr id="4" name="Tekstin paikkamerkki 3">
            <a:extLst>
              <a:ext uri="{FF2B5EF4-FFF2-40B4-BE49-F238E27FC236}">
                <a16:creationId xmlns:a16="http://schemas.microsoft.com/office/drawing/2014/main" id="{D23BDD5D-F3B5-4899-9AA3-801EFEACF638}"/>
              </a:ext>
            </a:extLst>
          </p:cNvPr>
          <p:cNvSpPr>
            <a:spLocks noGrp="1"/>
          </p:cNvSpPr>
          <p:nvPr>
            <p:ph type="body" sz="quarter" idx="13"/>
          </p:nvPr>
        </p:nvSpPr>
        <p:spPr/>
        <p:txBody>
          <a:bodyPr/>
          <a:lstStyle/>
          <a:p>
            <a:endParaRPr lang="fi-FI"/>
          </a:p>
        </p:txBody>
      </p:sp>
      <p:sp>
        <p:nvSpPr>
          <p:cNvPr id="5" name="Päivämäärän paikkamerkki 4">
            <a:extLst>
              <a:ext uri="{FF2B5EF4-FFF2-40B4-BE49-F238E27FC236}">
                <a16:creationId xmlns:a16="http://schemas.microsoft.com/office/drawing/2014/main" id="{62D83C9B-60BF-4035-8A0E-2BA2CE8101EE}"/>
              </a:ext>
            </a:extLst>
          </p:cNvPr>
          <p:cNvSpPr>
            <a:spLocks noGrp="1"/>
          </p:cNvSpPr>
          <p:nvPr>
            <p:ph type="dt" sz="half" idx="14"/>
          </p:nvPr>
        </p:nvSpPr>
        <p:spPr/>
        <p:txBody>
          <a:bodyPr/>
          <a:lstStyle/>
          <a:p>
            <a:fld id="{2394DF42-8347-4A2A-84C5-12629817085C}" type="datetime1">
              <a:rPr lang="fi-FI" smtClean="0"/>
              <a:t>9.11.2022</a:t>
            </a:fld>
            <a:endParaRPr lang="fi-FI"/>
          </a:p>
        </p:txBody>
      </p:sp>
      <p:sp>
        <p:nvSpPr>
          <p:cNvPr id="6" name="Alatunnisteen paikkamerkki 5">
            <a:extLst>
              <a:ext uri="{FF2B5EF4-FFF2-40B4-BE49-F238E27FC236}">
                <a16:creationId xmlns:a16="http://schemas.microsoft.com/office/drawing/2014/main" id="{3DD1E8D8-DCAE-4D5A-BC2F-8EDEFA7D3574}"/>
              </a:ext>
            </a:extLst>
          </p:cNvPr>
          <p:cNvSpPr>
            <a:spLocks noGrp="1"/>
          </p:cNvSpPr>
          <p:nvPr>
            <p:ph type="ftr" sz="quarter" idx="15"/>
          </p:nvPr>
        </p:nvSpPr>
        <p:spPr/>
        <p:txBody>
          <a:bodyPr/>
          <a:lstStyle/>
          <a:p>
            <a:endParaRPr lang="fi-FI"/>
          </a:p>
        </p:txBody>
      </p:sp>
      <p:sp>
        <p:nvSpPr>
          <p:cNvPr id="8" name="Ajatuskupla: Pilvi 7">
            <a:extLst>
              <a:ext uri="{FF2B5EF4-FFF2-40B4-BE49-F238E27FC236}">
                <a16:creationId xmlns:a16="http://schemas.microsoft.com/office/drawing/2014/main" id="{148C3008-646C-4707-94AF-C08C2F80D7B6}"/>
              </a:ext>
            </a:extLst>
          </p:cNvPr>
          <p:cNvSpPr/>
          <p:nvPr/>
        </p:nvSpPr>
        <p:spPr>
          <a:xfrm>
            <a:off x="5594852" y="372312"/>
            <a:ext cx="5707557" cy="87865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Kirjallisuuden valinta ja määrä?</a:t>
            </a:r>
          </a:p>
        </p:txBody>
      </p:sp>
    </p:spTree>
    <p:extLst>
      <p:ext uri="{BB962C8B-B14F-4D97-AF65-F5344CB8AC3E}">
        <p14:creationId xmlns:p14="http://schemas.microsoft.com/office/powerpoint/2010/main" val="413304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384BFF-1C62-4B1C-97CA-37FA855A1336}"/>
              </a:ext>
            </a:extLst>
          </p:cNvPr>
          <p:cNvSpPr>
            <a:spLocks noGrp="1"/>
          </p:cNvSpPr>
          <p:nvPr>
            <p:ph type="title"/>
          </p:nvPr>
        </p:nvSpPr>
        <p:spPr>
          <a:xfrm>
            <a:off x="618021" y="378544"/>
            <a:ext cx="10752991" cy="1336606"/>
          </a:xfrm>
        </p:spPr>
        <p:txBody>
          <a:bodyPr/>
          <a:lstStyle/>
          <a:p>
            <a:r>
              <a:rPr lang="fi-FI"/>
              <a:t>Oph.fi-palvelu</a:t>
            </a:r>
            <a:br>
              <a:rPr lang="fi-FI"/>
            </a:br>
            <a:endParaRPr lang="fi-FI"/>
          </a:p>
        </p:txBody>
      </p:sp>
      <p:sp>
        <p:nvSpPr>
          <p:cNvPr id="3" name="Sisällön paikkamerkki 2">
            <a:extLst>
              <a:ext uri="{FF2B5EF4-FFF2-40B4-BE49-F238E27FC236}">
                <a16:creationId xmlns:a16="http://schemas.microsoft.com/office/drawing/2014/main" id="{A45C4CF0-5CDD-4E13-8FE5-27C95EBB0066}"/>
              </a:ext>
            </a:extLst>
          </p:cNvPr>
          <p:cNvSpPr>
            <a:spLocks noGrp="1"/>
          </p:cNvSpPr>
          <p:nvPr>
            <p:ph idx="1"/>
          </p:nvPr>
        </p:nvSpPr>
        <p:spPr>
          <a:xfrm>
            <a:off x="695325" y="1109609"/>
            <a:ext cx="9276091" cy="5196078"/>
          </a:xfrm>
        </p:spPr>
        <p:txBody>
          <a:bodyPr vert="horz" lIns="91440" tIns="45720" rIns="91440" bIns="45720" rtlCol="0" anchor="t">
            <a:noAutofit/>
          </a:bodyPr>
          <a:lstStyle/>
          <a:p>
            <a:pPr marL="0" indent="0">
              <a:buNone/>
            </a:pPr>
            <a:r>
              <a:rPr lang="fi-FI" dirty="0"/>
              <a:t>Äidinkieli ja kirjallisuus perusopetuksessa ja lukiossa – materiaaleja opetuksen tueksi</a:t>
            </a:r>
          </a:p>
          <a:p>
            <a:pPr marL="0" indent="0">
              <a:buNone/>
            </a:pPr>
            <a:r>
              <a:rPr lang="fi-FI" sz="1400" dirty="0">
                <a:ea typeface="+mn-lt"/>
                <a:cs typeface="+mn-lt"/>
                <a:hlinkClick r:id="rId3"/>
              </a:rPr>
              <a:t>https://www.oph.fi/fi/koulutus-ja-tutkinnot/perusopetus/aidinkieli-ja-kirjallisuus-perusopetuksessa</a:t>
            </a:r>
            <a:endParaRPr lang="fi-FI" sz="1400" dirty="0">
              <a:ea typeface="+mn-lt"/>
              <a:cs typeface="+mn-lt"/>
            </a:endParaRPr>
          </a:p>
          <a:p>
            <a:pPr marL="0" indent="0">
              <a:buNone/>
            </a:pPr>
            <a:r>
              <a:rPr lang="fi-FI" sz="1400" dirty="0">
                <a:ea typeface="+mn-lt"/>
                <a:cs typeface="+mn-lt"/>
                <a:hlinkClick r:id="rId4"/>
              </a:rPr>
              <a:t>https://www.oph.fi/fi/koulutus-ja-tutkinnot/lukiokoulutus/lukion-oppiaineet/aidinkieli-ja-kirjallisuus-lukiossa</a:t>
            </a:r>
            <a:endParaRPr lang="fi-FI" sz="1400" dirty="0">
              <a:ea typeface="+mn-lt"/>
              <a:cs typeface="+mn-lt"/>
            </a:endParaRPr>
          </a:p>
          <a:p>
            <a:pPr marL="0" indent="0">
              <a:buNone/>
            </a:pPr>
            <a:r>
              <a:rPr lang="fi-FI" sz="1400" dirty="0">
                <a:hlinkClick r:id="rId5"/>
              </a:rPr>
              <a:t>https://www.oph.fi/fi/koulutus-ja-tutkinnot/suomi-toisena-kielena-opetus</a:t>
            </a:r>
            <a:r>
              <a:rPr lang="fi-FI" sz="1400" dirty="0"/>
              <a:t> </a:t>
            </a:r>
            <a:endParaRPr lang="fi-FI" sz="1400" dirty="0">
              <a:ea typeface="+mn-lt"/>
              <a:cs typeface="+mn-lt"/>
            </a:endParaRPr>
          </a:p>
          <a:p>
            <a:pPr marL="0" indent="0">
              <a:buNone/>
            </a:pPr>
            <a:r>
              <a:rPr lang="fi-FI" dirty="0">
                <a:ea typeface="+mn-lt"/>
                <a:cs typeface="+mn-lt"/>
              </a:rPr>
              <a:t>Äidinkielen ja kirjallisuuden päättöarvioinnin tukimateriaalit</a:t>
            </a:r>
          </a:p>
          <a:p>
            <a:pPr marL="360045" indent="-360045">
              <a:buNone/>
            </a:pPr>
            <a:r>
              <a:rPr lang="fi-FI" sz="1600" dirty="0">
                <a:ea typeface="+mn-lt"/>
                <a:cs typeface="+mn-lt"/>
                <a:hlinkClick r:id="rId6"/>
              </a:rPr>
              <a:t>https://www.oph.fi/fi/koulutus-ja-tutkinnot/aidinkielen-ja-kirjallisuuden-paattoarvioinnin-kriteerit</a:t>
            </a:r>
            <a:r>
              <a:rPr lang="fi-FI" sz="1600" dirty="0">
                <a:ea typeface="+mn-lt"/>
                <a:cs typeface="+mn-lt"/>
              </a:rPr>
              <a:t> </a:t>
            </a:r>
          </a:p>
          <a:p>
            <a:pPr marL="0" indent="0">
              <a:buNone/>
            </a:pPr>
            <a:r>
              <a:rPr lang="fi-FI" sz="1600" dirty="0">
                <a:ea typeface="+mn-lt"/>
                <a:cs typeface="+mn-lt"/>
                <a:hlinkClick r:id="rId7"/>
              </a:rPr>
              <a:t>https://www.oph.fi/fi/koulutus-ja-tutkinnot/aidinkielen-ja-kirjallisuuden-paattoarvioinnin-tukimateriaali</a:t>
            </a:r>
            <a:endParaRPr lang="fi-FI" sz="1600" dirty="0">
              <a:cs typeface="Calibri"/>
            </a:endParaRPr>
          </a:p>
          <a:p>
            <a:pPr marL="0" indent="0">
              <a:buNone/>
            </a:pPr>
            <a:r>
              <a:rPr lang="fi-FI" dirty="0">
                <a:ea typeface="+mn-lt"/>
                <a:cs typeface="+mn-lt"/>
              </a:rPr>
              <a:t>Oppimisen ja osaamisen arviointi perusopetuksessa / </a:t>
            </a:r>
            <a:r>
              <a:rPr lang="fi-FI" dirty="0" err="1">
                <a:ea typeface="+mn-lt"/>
                <a:cs typeface="+mn-lt"/>
              </a:rPr>
              <a:t>UKK:t</a:t>
            </a:r>
            <a:endParaRPr lang="fi-FI" sz="1400" dirty="0">
              <a:ea typeface="+mn-lt"/>
              <a:cs typeface="+mn-lt"/>
            </a:endParaRPr>
          </a:p>
          <a:p>
            <a:pPr marL="0" indent="0">
              <a:buNone/>
            </a:pPr>
            <a:r>
              <a:rPr lang="fi-FI" sz="1400" dirty="0">
                <a:ea typeface="+mn-lt"/>
                <a:cs typeface="+mn-lt"/>
                <a:hlinkClick r:id="rId8"/>
              </a:rPr>
              <a:t>https://www.oph.fi/fi/oppimisen-ja-osaamisen-arviointi-perusopetuksessa</a:t>
            </a:r>
            <a:endParaRPr lang="fi-FI" sz="1400" dirty="0">
              <a:cs typeface="Calibri"/>
            </a:endParaRPr>
          </a:p>
          <a:p>
            <a:pPr marL="0" indent="0">
              <a:buNone/>
            </a:pPr>
            <a:r>
              <a:rPr lang="fi-FI" sz="1400" dirty="0">
                <a:ea typeface="+mn-lt"/>
                <a:cs typeface="+mn-lt"/>
                <a:hlinkClick r:id="rId9"/>
              </a:rPr>
              <a:t>https://www.oph.fi/fi/usein-kysyttya?themes%5BOsaamisen%20arviointi%5D=Osaamisen%20arviointi&amp;themes%5BArviointi%20ja%20todistukset%5D=Arviointi%20ja%20todistukset&amp;sector%5BPerusopetus%5D=Perusopetus</a:t>
            </a:r>
            <a:endParaRPr lang="fi-FI" sz="1400" dirty="0">
              <a:cs typeface="Calibri"/>
            </a:endParaRPr>
          </a:p>
          <a:p>
            <a:pPr marL="0" indent="0">
              <a:buNone/>
            </a:pPr>
            <a:endParaRPr lang="fi-FI" sz="1400" dirty="0">
              <a:cs typeface="Calibri"/>
            </a:endParaRPr>
          </a:p>
          <a:p>
            <a:pPr marL="360045" indent="-360045"/>
            <a:endParaRPr lang="fi-FI" dirty="0">
              <a:cs typeface="Calibri"/>
            </a:endParaRPr>
          </a:p>
        </p:txBody>
      </p:sp>
      <p:sp>
        <p:nvSpPr>
          <p:cNvPr id="4" name="Päivämäärän paikkamerkki 3">
            <a:extLst>
              <a:ext uri="{FF2B5EF4-FFF2-40B4-BE49-F238E27FC236}">
                <a16:creationId xmlns:a16="http://schemas.microsoft.com/office/drawing/2014/main" id="{42A284FF-7C53-4B5B-914C-E3D4629A1588}"/>
              </a:ext>
            </a:extLst>
          </p:cNvPr>
          <p:cNvSpPr>
            <a:spLocks noGrp="1"/>
          </p:cNvSpPr>
          <p:nvPr>
            <p:ph type="dt" sz="half" idx="10"/>
          </p:nvPr>
        </p:nvSpPr>
        <p:spPr/>
        <p:txBody>
          <a:bodyPr/>
          <a:lstStyle/>
          <a:p>
            <a:fld id="{5A93E190-C3B8-4F0D-BC5A-414A6F0316F6}" type="datetime1">
              <a:rPr lang="en-GB" smtClean="0"/>
              <a:t>09/11/2022</a:t>
            </a:fld>
            <a:endParaRPr lang="en-GB"/>
          </a:p>
        </p:txBody>
      </p:sp>
      <p:sp>
        <p:nvSpPr>
          <p:cNvPr id="5" name="Alatunnisteen paikkamerkki 4">
            <a:extLst>
              <a:ext uri="{FF2B5EF4-FFF2-40B4-BE49-F238E27FC236}">
                <a16:creationId xmlns:a16="http://schemas.microsoft.com/office/drawing/2014/main" id="{25CCCFA5-43A8-4D9D-96F7-2A119F30F324}"/>
              </a:ext>
            </a:extLst>
          </p:cNvPr>
          <p:cNvSpPr>
            <a:spLocks noGrp="1"/>
          </p:cNvSpPr>
          <p:nvPr>
            <p:ph type="ftr" sz="quarter" idx="11"/>
          </p:nvPr>
        </p:nvSpPr>
        <p:spPr/>
        <p:txBody>
          <a:bodyPr/>
          <a:lstStyle/>
          <a:p>
            <a:r>
              <a:rPr lang="en-GB"/>
              <a:t>Opetushallitus</a:t>
            </a:r>
          </a:p>
        </p:txBody>
      </p:sp>
      <p:sp>
        <p:nvSpPr>
          <p:cNvPr id="6" name="Dian numeron paikkamerkki 5">
            <a:extLst>
              <a:ext uri="{FF2B5EF4-FFF2-40B4-BE49-F238E27FC236}">
                <a16:creationId xmlns:a16="http://schemas.microsoft.com/office/drawing/2014/main" id="{0EFEDEA3-D4E9-4729-BAAC-F54939E37E1F}"/>
              </a:ext>
            </a:extLst>
          </p:cNvPr>
          <p:cNvSpPr>
            <a:spLocks noGrp="1"/>
          </p:cNvSpPr>
          <p:nvPr>
            <p:ph type="sldNum" sz="quarter" idx="12"/>
          </p:nvPr>
        </p:nvSpPr>
        <p:spPr/>
        <p:txBody>
          <a:bodyPr/>
          <a:lstStyle/>
          <a:p>
            <a:fld id="{A6E131DE-DA31-4CDF-828A-8EB206A3CD12}" type="slidenum">
              <a:rPr lang="en-GB" smtClean="0"/>
              <a:t>3</a:t>
            </a:fld>
            <a:endParaRPr lang="en-GB"/>
          </a:p>
        </p:txBody>
      </p:sp>
      <p:pic>
        <p:nvPicPr>
          <p:cNvPr id="7" name="Kuva 6">
            <a:extLst>
              <a:ext uri="{FF2B5EF4-FFF2-40B4-BE49-F238E27FC236}">
                <a16:creationId xmlns:a16="http://schemas.microsoft.com/office/drawing/2014/main" id="{8370FBDD-5EA5-4D32-AAD4-5379A204D51C}"/>
              </a:ext>
            </a:extLst>
          </p:cNvPr>
          <p:cNvPicPr>
            <a:picLocks noChangeAspect="1"/>
          </p:cNvPicPr>
          <p:nvPr/>
        </p:nvPicPr>
        <p:blipFill>
          <a:blip r:embed="rId10"/>
          <a:stretch>
            <a:fillRect/>
          </a:stretch>
        </p:blipFill>
        <p:spPr>
          <a:xfrm>
            <a:off x="9506927" y="378352"/>
            <a:ext cx="6281849" cy="6188245"/>
          </a:xfrm>
          <a:prstGeom prst="rect">
            <a:avLst/>
          </a:prstGeom>
        </p:spPr>
      </p:pic>
    </p:spTree>
    <p:extLst>
      <p:ext uri="{BB962C8B-B14F-4D97-AF65-F5344CB8AC3E}">
        <p14:creationId xmlns:p14="http://schemas.microsoft.com/office/powerpoint/2010/main" val="635775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E33D63-01F1-43BF-B751-5DD7C4191918}"/>
              </a:ext>
            </a:extLst>
          </p:cNvPr>
          <p:cNvSpPr>
            <a:spLocks noGrp="1"/>
          </p:cNvSpPr>
          <p:nvPr>
            <p:ph type="title"/>
          </p:nvPr>
        </p:nvSpPr>
        <p:spPr>
          <a:xfrm>
            <a:off x="285710" y="490888"/>
            <a:ext cx="11220456" cy="835376"/>
          </a:xfrm>
        </p:spPr>
        <p:txBody>
          <a:bodyPr/>
          <a:lstStyle/>
          <a:p>
            <a:r>
              <a:rPr lang="fi-FI" dirty="0"/>
              <a:t>T17: Kulttuuri?</a:t>
            </a:r>
          </a:p>
        </p:txBody>
      </p:sp>
      <p:graphicFrame>
        <p:nvGraphicFramePr>
          <p:cNvPr id="7" name="Sisällön paikkamerkki 6">
            <a:extLst>
              <a:ext uri="{FF2B5EF4-FFF2-40B4-BE49-F238E27FC236}">
                <a16:creationId xmlns:a16="http://schemas.microsoft.com/office/drawing/2014/main" id="{5F525B46-E267-4EED-9027-E5369C787B80}"/>
              </a:ext>
            </a:extLst>
          </p:cNvPr>
          <p:cNvGraphicFramePr>
            <a:graphicFrameLocks noGrp="1"/>
          </p:cNvGraphicFramePr>
          <p:nvPr>
            <p:ph idx="1"/>
            <p:extLst>
              <p:ext uri="{D42A27DB-BD31-4B8C-83A1-F6EECF244321}">
                <p14:modId xmlns:p14="http://schemas.microsoft.com/office/powerpoint/2010/main" val="2562175739"/>
              </p:ext>
            </p:extLst>
          </p:nvPr>
        </p:nvGraphicFramePr>
        <p:xfrm>
          <a:off x="240632" y="1333760"/>
          <a:ext cx="11665659" cy="5642859"/>
        </p:xfrm>
        <a:graphic>
          <a:graphicData uri="http://schemas.openxmlformats.org/drawingml/2006/table">
            <a:tbl>
              <a:tblPr>
                <a:tableStyleId>{5C22544A-7EE6-4342-B048-85BDC9FD1C3A}</a:tableStyleId>
              </a:tblPr>
              <a:tblGrid>
                <a:gridCol w="2079056">
                  <a:extLst>
                    <a:ext uri="{9D8B030D-6E8A-4147-A177-3AD203B41FA5}">
                      <a16:colId xmlns:a16="http://schemas.microsoft.com/office/drawing/2014/main" val="414522237"/>
                    </a:ext>
                  </a:extLst>
                </a:gridCol>
                <a:gridCol w="282074">
                  <a:extLst>
                    <a:ext uri="{9D8B030D-6E8A-4147-A177-3AD203B41FA5}">
                      <a16:colId xmlns:a16="http://schemas.microsoft.com/office/drawing/2014/main" val="309305472"/>
                    </a:ext>
                  </a:extLst>
                </a:gridCol>
                <a:gridCol w="1357883">
                  <a:extLst>
                    <a:ext uri="{9D8B030D-6E8A-4147-A177-3AD203B41FA5}">
                      <a16:colId xmlns:a16="http://schemas.microsoft.com/office/drawing/2014/main" val="4150871998"/>
                    </a:ext>
                  </a:extLst>
                </a:gridCol>
                <a:gridCol w="910738">
                  <a:extLst>
                    <a:ext uri="{9D8B030D-6E8A-4147-A177-3AD203B41FA5}">
                      <a16:colId xmlns:a16="http://schemas.microsoft.com/office/drawing/2014/main" val="671594733"/>
                    </a:ext>
                  </a:extLst>
                </a:gridCol>
                <a:gridCol w="1828800">
                  <a:extLst>
                    <a:ext uri="{9D8B030D-6E8A-4147-A177-3AD203B41FA5}">
                      <a16:colId xmlns:a16="http://schemas.microsoft.com/office/drawing/2014/main" val="3799584745"/>
                    </a:ext>
                  </a:extLst>
                </a:gridCol>
                <a:gridCol w="1491916">
                  <a:extLst>
                    <a:ext uri="{9D8B030D-6E8A-4147-A177-3AD203B41FA5}">
                      <a16:colId xmlns:a16="http://schemas.microsoft.com/office/drawing/2014/main" val="2073027390"/>
                    </a:ext>
                  </a:extLst>
                </a:gridCol>
                <a:gridCol w="1491916">
                  <a:extLst>
                    <a:ext uri="{9D8B030D-6E8A-4147-A177-3AD203B41FA5}">
                      <a16:colId xmlns:a16="http://schemas.microsoft.com/office/drawing/2014/main" val="2618811971"/>
                    </a:ext>
                  </a:extLst>
                </a:gridCol>
                <a:gridCol w="2223276">
                  <a:extLst>
                    <a:ext uri="{9D8B030D-6E8A-4147-A177-3AD203B41FA5}">
                      <a16:colId xmlns:a16="http://schemas.microsoft.com/office/drawing/2014/main" val="447198378"/>
                    </a:ext>
                  </a:extLst>
                </a:gridCol>
              </a:tblGrid>
              <a:tr h="5642859">
                <a:tc>
                  <a:txBody>
                    <a:bodyPr/>
                    <a:lstStyle/>
                    <a:p>
                      <a:pPr>
                        <a:lnSpc>
                          <a:spcPct val="115000"/>
                        </a:lnSpc>
                        <a:spcAft>
                          <a:spcPts val="800"/>
                        </a:spcAft>
                      </a:pPr>
                      <a:r>
                        <a:rPr lang="fi-FI" sz="1600" dirty="0">
                          <a:effectLst/>
                        </a:rPr>
                        <a:t>T17 ohjata oppilas tutustumaan Suomen kielelliseen ja kulttuuriseen monimuotoisuuteen, suomen kielen taustaan ja piirteisiin,  auttaa oppilasta pohtimaan äidinkielen merkitystä ja tulemaan tietoiseksi omasta kielellisestä ja kulttuurisesta identiteetistään sekä </a:t>
                      </a:r>
                      <a:r>
                        <a:rPr lang="fi-FI" sz="1600" dirty="0">
                          <a:effectLst/>
                          <a:highlight>
                            <a:srgbClr val="00FFFF"/>
                          </a:highlight>
                        </a:rPr>
                        <a:t>innostaa oppilasta aktiiviseksi kulttuuritarjonnan käyttäjäksi ja tekijäksi</a:t>
                      </a:r>
                      <a:endParaRPr lang="fi-FI"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tc>
                <a:tc>
                  <a:txBody>
                    <a:bodyPr/>
                    <a:lstStyle/>
                    <a:p>
                      <a:pPr>
                        <a:lnSpc>
                          <a:spcPct val="115000"/>
                        </a:lnSpc>
                        <a:spcAft>
                          <a:spcPts val="800"/>
                        </a:spcAft>
                      </a:pPr>
                      <a:endParaRPr lang="fi-FI" sz="1600" dirty="0">
                        <a:effectLst/>
                      </a:endParaRPr>
                    </a:p>
                    <a:p>
                      <a:pPr>
                        <a:lnSpc>
                          <a:spcPct val="115000"/>
                        </a:lnSpc>
                        <a:spcAft>
                          <a:spcPts val="80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tc>
                <a:tc>
                  <a:txBody>
                    <a:bodyPr/>
                    <a:lstStyle/>
                    <a:p>
                      <a:pPr>
                        <a:lnSpc>
                          <a:spcPct val="115000"/>
                        </a:lnSpc>
                        <a:spcAft>
                          <a:spcPts val="800"/>
                        </a:spcAft>
                      </a:pPr>
                      <a:r>
                        <a:rPr lang="fi-FI" sz="1600" dirty="0">
                          <a:effectLst/>
                        </a:rPr>
                        <a:t>Oppilas tutustuu Suomen kielelliseen ja kulttuuriseen monimuotoisuuteen, suomen kielen taustaan ja piirteisiin ja pohtii kielellisen ja kulttuurisen identiteetin merkitystä.</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tc>
                <a:tc>
                  <a:txBody>
                    <a:bodyPr/>
                    <a:lstStyle/>
                    <a:p>
                      <a:pPr>
                        <a:lnSpc>
                          <a:spcPct val="115000"/>
                        </a:lnSpc>
                        <a:spcAft>
                          <a:spcPts val="800"/>
                        </a:spcAft>
                      </a:pPr>
                      <a:r>
                        <a:rPr lang="fi-FI" sz="1600" dirty="0">
                          <a:effectLst/>
                        </a:rPr>
                        <a:t>Kielen merkityksen ja aseman hahmottaminen</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tc>
                <a:tc>
                  <a:txBody>
                    <a:bodyPr/>
                    <a:lstStyle/>
                    <a:p>
                      <a:pPr>
                        <a:lnSpc>
                          <a:spcPct val="115000"/>
                        </a:lnSpc>
                        <a:spcAft>
                          <a:spcPts val="800"/>
                        </a:spcAft>
                      </a:pPr>
                      <a:r>
                        <a:rPr lang="fi-FI" sz="1600" dirty="0">
                          <a:effectLst/>
                        </a:rPr>
                        <a:t>Oppilas osaa nimetä Suomessa puhuttavia kieliä ja jonkin suomen sukukielen. </a:t>
                      </a:r>
                    </a:p>
                    <a:p>
                      <a:pPr>
                        <a:lnSpc>
                          <a:spcPct val="115000"/>
                        </a:lnSpc>
                        <a:spcAft>
                          <a:spcPts val="800"/>
                        </a:spcAft>
                      </a:pPr>
                      <a:r>
                        <a:rPr lang="fi-FI" sz="1600" dirty="0">
                          <a:effectLst/>
                        </a:rPr>
                        <a:t>Oppilas osaa nimetä jonkin suomen kielelle tyypillisen piirteen ja kertoa oman äidinkielensä merkityksestä itselleen.</a:t>
                      </a:r>
                    </a:p>
                    <a:p>
                      <a:pPr>
                        <a:lnSpc>
                          <a:spcPct val="115000"/>
                        </a:lnSpc>
                        <a:spcAft>
                          <a:spcPts val="800"/>
                        </a:spcAft>
                      </a:pPr>
                      <a:r>
                        <a:rPr lang="fi-FI" sz="1600" dirty="0">
                          <a:effectLst/>
                        </a:rPr>
                        <a:t> </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tc>
                <a:tc>
                  <a:txBody>
                    <a:bodyPr/>
                    <a:lstStyle/>
                    <a:p>
                      <a:pPr>
                        <a:lnSpc>
                          <a:spcPct val="115000"/>
                        </a:lnSpc>
                        <a:spcAft>
                          <a:spcPts val="800"/>
                        </a:spcAft>
                      </a:pPr>
                      <a:r>
                        <a:rPr lang="fi-FI" sz="1600" dirty="0">
                          <a:effectLst/>
                        </a:rPr>
                        <a:t>Oppilas osaa kuvailla suomen kielen asemaa muiden kielten joukossa. </a:t>
                      </a:r>
                    </a:p>
                    <a:p>
                      <a:pPr>
                        <a:lnSpc>
                          <a:spcPct val="115000"/>
                        </a:lnSpc>
                        <a:spcAft>
                          <a:spcPts val="800"/>
                        </a:spcAft>
                      </a:pPr>
                      <a:r>
                        <a:rPr lang="fi-FI" sz="1600" dirty="0">
                          <a:effectLst/>
                        </a:rPr>
                        <a:t>Oppilas osaa nimetä keskeisiä suomen kielelle tyypillisiä piirteitä ja kuvailla äidinkielen merkitystä yksilölle.</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tc>
                <a:tc>
                  <a:txBody>
                    <a:bodyPr/>
                    <a:lstStyle/>
                    <a:p>
                      <a:pPr>
                        <a:lnSpc>
                          <a:spcPct val="115000"/>
                        </a:lnSpc>
                        <a:spcAft>
                          <a:spcPts val="800"/>
                        </a:spcAft>
                      </a:pPr>
                      <a:r>
                        <a:rPr lang="fi-FI" sz="1600" dirty="0">
                          <a:effectLst/>
                        </a:rPr>
                        <a:t>Oppilas osaa kuvailla Suomen kielellistä ja kulttuurista monimuotoisuutta. </a:t>
                      </a:r>
                    </a:p>
                    <a:p>
                      <a:pPr>
                        <a:lnSpc>
                          <a:spcPct val="115000"/>
                        </a:lnSpc>
                        <a:spcAft>
                          <a:spcPts val="800"/>
                        </a:spcAft>
                      </a:pPr>
                      <a:r>
                        <a:rPr lang="fi-FI" sz="1600" dirty="0">
                          <a:effectLst/>
                        </a:rPr>
                        <a:t> Oppilas osaa eritellä suomen kielelle tyypillisiä piirteitä ja pohtia äidinkielen yhteyttä identiteetteihin.</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tc>
                <a:tc>
                  <a:txBody>
                    <a:bodyPr/>
                    <a:lstStyle/>
                    <a:p>
                      <a:pPr>
                        <a:lnSpc>
                          <a:spcPct val="115000"/>
                        </a:lnSpc>
                        <a:spcAft>
                          <a:spcPts val="800"/>
                        </a:spcAft>
                      </a:pPr>
                      <a:r>
                        <a:rPr lang="fi-FI" sz="1600" dirty="0">
                          <a:effectLst/>
                        </a:rPr>
                        <a:t>Oppilas osaa pohtia kielellisen ja kulttuurisen monimuotoisuuden merkityksiä yksilölle ja yhteiskunnalle. </a:t>
                      </a:r>
                    </a:p>
                    <a:p>
                      <a:pPr>
                        <a:lnSpc>
                          <a:spcPct val="115000"/>
                        </a:lnSpc>
                        <a:spcAft>
                          <a:spcPts val="800"/>
                        </a:spcAft>
                      </a:pPr>
                      <a:r>
                        <a:rPr lang="fi-FI" sz="1600" dirty="0">
                          <a:effectLst/>
                        </a:rPr>
                        <a:t> Oppilas osaa eritellä suomen kielelle tyypillisiä piirteitä suhteessa muihin kieliin ja pohtia äidinkielen käsitettä ja merkityksiä identiteettien rakentumisen kannalta.</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06" marR="55106" marT="55106" marB="55106"/>
                </a:tc>
                <a:extLst>
                  <a:ext uri="{0D108BD9-81ED-4DB2-BD59-A6C34878D82A}">
                    <a16:rowId xmlns:a16="http://schemas.microsoft.com/office/drawing/2014/main" val="2818247798"/>
                  </a:ext>
                </a:extLst>
              </a:tr>
            </a:tbl>
          </a:graphicData>
        </a:graphic>
      </p:graphicFrame>
      <p:sp>
        <p:nvSpPr>
          <p:cNvPr id="4" name="Tekstin paikkamerkki 3">
            <a:extLst>
              <a:ext uri="{FF2B5EF4-FFF2-40B4-BE49-F238E27FC236}">
                <a16:creationId xmlns:a16="http://schemas.microsoft.com/office/drawing/2014/main" id="{945CC4AC-F8CE-4F6D-903B-1E6299F62109}"/>
              </a:ext>
            </a:extLst>
          </p:cNvPr>
          <p:cNvSpPr>
            <a:spLocks noGrp="1"/>
          </p:cNvSpPr>
          <p:nvPr>
            <p:ph type="body" sz="quarter" idx="13"/>
          </p:nvPr>
        </p:nvSpPr>
        <p:spPr/>
        <p:txBody>
          <a:bodyPr/>
          <a:lstStyle/>
          <a:p>
            <a:endParaRPr lang="fi-FI"/>
          </a:p>
        </p:txBody>
      </p:sp>
      <p:sp>
        <p:nvSpPr>
          <p:cNvPr id="5" name="Päivämäärän paikkamerkki 4">
            <a:extLst>
              <a:ext uri="{FF2B5EF4-FFF2-40B4-BE49-F238E27FC236}">
                <a16:creationId xmlns:a16="http://schemas.microsoft.com/office/drawing/2014/main" id="{A5A1D1A9-2775-4757-B509-C4754A8BAEEA}"/>
              </a:ext>
            </a:extLst>
          </p:cNvPr>
          <p:cNvSpPr>
            <a:spLocks noGrp="1"/>
          </p:cNvSpPr>
          <p:nvPr>
            <p:ph type="dt" sz="half" idx="14"/>
          </p:nvPr>
        </p:nvSpPr>
        <p:spPr/>
        <p:txBody>
          <a:bodyPr/>
          <a:lstStyle/>
          <a:p>
            <a:fld id="{2394DF42-8347-4A2A-84C5-12629817085C}" type="datetime1">
              <a:rPr lang="fi-FI" smtClean="0"/>
              <a:t>9.11.2022</a:t>
            </a:fld>
            <a:endParaRPr lang="fi-FI"/>
          </a:p>
        </p:txBody>
      </p:sp>
      <p:sp>
        <p:nvSpPr>
          <p:cNvPr id="6" name="Alatunnisteen paikkamerkki 5">
            <a:extLst>
              <a:ext uri="{FF2B5EF4-FFF2-40B4-BE49-F238E27FC236}">
                <a16:creationId xmlns:a16="http://schemas.microsoft.com/office/drawing/2014/main" id="{78F614C7-F32D-4478-A7A9-9E6222AB76EE}"/>
              </a:ext>
            </a:extLst>
          </p:cNvPr>
          <p:cNvSpPr>
            <a:spLocks noGrp="1"/>
          </p:cNvSpPr>
          <p:nvPr>
            <p:ph type="ftr" sz="quarter" idx="15"/>
          </p:nvPr>
        </p:nvSpPr>
        <p:spPr/>
        <p:txBody>
          <a:bodyPr/>
          <a:lstStyle/>
          <a:p>
            <a:endParaRPr lang="fi-FI"/>
          </a:p>
        </p:txBody>
      </p:sp>
      <p:sp>
        <p:nvSpPr>
          <p:cNvPr id="8" name="Ajatuskupla: Pilvi 7">
            <a:extLst>
              <a:ext uri="{FF2B5EF4-FFF2-40B4-BE49-F238E27FC236}">
                <a16:creationId xmlns:a16="http://schemas.microsoft.com/office/drawing/2014/main" id="{EAA764D5-84A5-4EFD-B3E2-C925CEE6D99B}"/>
              </a:ext>
            </a:extLst>
          </p:cNvPr>
          <p:cNvSpPr/>
          <p:nvPr/>
        </p:nvSpPr>
        <p:spPr>
          <a:xfrm>
            <a:off x="3522847" y="105665"/>
            <a:ext cx="9307629" cy="9316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Miksi kaikki opetuksen tavoitteessa mainittu ei ole kriteereissä?</a:t>
            </a:r>
          </a:p>
        </p:txBody>
      </p:sp>
    </p:spTree>
    <p:extLst>
      <p:ext uri="{BB962C8B-B14F-4D97-AF65-F5344CB8AC3E}">
        <p14:creationId xmlns:p14="http://schemas.microsoft.com/office/powerpoint/2010/main" val="621340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A904B3-29D0-47F8-8C0B-4461F585CF4D}"/>
              </a:ext>
            </a:extLst>
          </p:cNvPr>
          <p:cNvSpPr>
            <a:spLocks noGrp="1"/>
          </p:cNvSpPr>
          <p:nvPr>
            <p:ph type="ctrTitle"/>
          </p:nvPr>
        </p:nvSpPr>
        <p:spPr>
          <a:xfrm>
            <a:off x="1154430" y="937260"/>
            <a:ext cx="7789154" cy="5394960"/>
          </a:xfrm>
        </p:spPr>
        <p:txBody>
          <a:bodyPr/>
          <a:lstStyle/>
          <a:p>
            <a:pPr lvl="0">
              <a:lnSpc>
                <a:spcPts val="3800"/>
              </a:lnSpc>
            </a:pPr>
            <a:r>
              <a:rPr lang="en-US" sz="4800" dirty="0" err="1"/>
              <a:t>Poissaolot</a:t>
            </a:r>
            <a:r>
              <a:rPr lang="en-US" sz="4800" dirty="0"/>
              <a:t> ja </a:t>
            </a:r>
            <a:r>
              <a:rPr lang="en-US" sz="4800" dirty="0" err="1"/>
              <a:t>arviointi</a:t>
            </a:r>
            <a:br>
              <a:rPr lang="en-US" sz="4400" dirty="0"/>
            </a:br>
            <a:br>
              <a:rPr lang="en-US" sz="4400" dirty="0"/>
            </a:br>
            <a:br>
              <a:rPr lang="en-US" sz="2800" b="0" dirty="0"/>
            </a:br>
            <a:endParaRPr lang="fi-FI" sz="2800" b="0" dirty="0"/>
          </a:p>
        </p:txBody>
      </p:sp>
    </p:spTree>
    <p:extLst>
      <p:ext uri="{BB962C8B-B14F-4D97-AF65-F5344CB8AC3E}">
        <p14:creationId xmlns:p14="http://schemas.microsoft.com/office/powerpoint/2010/main" val="444966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D51EF1-DA0A-4F2C-BD42-0E265D3D8319}"/>
              </a:ext>
            </a:extLst>
          </p:cNvPr>
          <p:cNvSpPr>
            <a:spLocks noGrp="1"/>
          </p:cNvSpPr>
          <p:nvPr>
            <p:ph type="title"/>
          </p:nvPr>
        </p:nvSpPr>
        <p:spPr/>
        <p:txBody>
          <a:bodyPr/>
          <a:lstStyle/>
          <a:p>
            <a:r>
              <a:rPr lang="fi-FI" dirty="0"/>
              <a:t>Poissaolojen huomioon ottaminen kriteerikuvauksissa</a:t>
            </a:r>
          </a:p>
        </p:txBody>
      </p:sp>
      <p:sp>
        <p:nvSpPr>
          <p:cNvPr id="3" name="Sisällön paikkamerkki 2">
            <a:extLst>
              <a:ext uri="{FF2B5EF4-FFF2-40B4-BE49-F238E27FC236}">
                <a16:creationId xmlns:a16="http://schemas.microsoft.com/office/drawing/2014/main" id="{3B10F250-D941-4E9A-A13D-B96B000F0E55}"/>
              </a:ext>
            </a:extLst>
          </p:cNvPr>
          <p:cNvSpPr>
            <a:spLocks noGrp="1"/>
          </p:cNvSpPr>
          <p:nvPr>
            <p:ph idx="1"/>
          </p:nvPr>
        </p:nvSpPr>
        <p:spPr>
          <a:xfrm>
            <a:off x="789560" y="2305455"/>
            <a:ext cx="6178799" cy="3871507"/>
          </a:xfrm>
        </p:spPr>
        <p:txBody>
          <a:bodyPr/>
          <a:lstStyle/>
          <a:p>
            <a:pPr marL="0" indent="0">
              <a:buNone/>
            </a:pPr>
            <a:r>
              <a:rPr lang="fi-FI" dirty="0"/>
              <a:t>Esimerkiksi</a:t>
            </a:r>
          </a:p>
          <a:p>
            <a:r>
              <a:rPr lang="fi-FI" sz="2400" dirty="0">
                <a:effectLst/>
              </a:rPr>
              <a:t>T12 (Tekstien tuottamisen prosessin hallinta, jossa myös yhdessä kirjoittaminen): </a:t>
            </a:r>
            <a:r>
              <a:rPr lang="fi-FI" dirty="0"/>
              <a:t>5: </a:t>
            </a:r>
            <a:r>
              <a:rPr lang="fi-FI" sz="2400" dirty="0">
                <a:effectLst/>
              </a:rPr>
              <a:t>Oppilas osaa ideoida ja tuottaa tekstiä mallien tai apukysymysten avulla. 7: Oppilas osaa suunnitella ja tuottaa tekstiä sekä yksin että ryhmässä. </a:t>
            </a:r>
          </a:p>
          <a:p>
            <a:endParaRPr lang="fi-FI" sz="2400" dirty="0">
              <a:effectLst/>
            </a:endParaRPr>
          </a:p>
          <a:p>
            <a:endParaRPr lang="fi-FI" dirty="0"/>
          </a:p>
        </p:txBody>
      </p:sp>
      <p:sp>
        <p:nvSpPr>
          <p:cNvPr id="4" name="Päivämäärän paikkamerkki 3">
            <a:extLst>
              <a:ext uri="{FF2B5EF4-FFF2-40B4-BE49-F238E27FC236}">
                <a16:creationId xmlns:a16="http://schemas.microsoft.com/office/drawing/2014/main" id="{C1CE8DA0-2B95-4A2A-A623-588E061897DC}"/>
              </a:ext>
            </a:extLst>
          </p:cNvPr>
          <p:cNvSpPr>
            <a:spLocks noGrp="1"/>
          </p:cNvSpPr>
          <p:nvPr>
            <p:ph type="dt" sz="half" idx="10"/>
          </p:nvPr>
        </p:nvSpPr>
        <p:spPr/>
        <p:txBody>
          <a:bodyPr/>
          <a:lstStyle/>
          <a:p>
            <a:fld id="{97FDBF2A-0433-4942-8368-192C4092C9D7}" type="datetime1">
              <a:rPr lang="en-GB" smtClean="0"/>
              <a:t>09/11/2022</a:t>
            </a:fld>
            <a:endParaRPr lang="en-GB"/>
          </a:p>
        </p:txBody>
      </p:sp>
      <p:sp>
        <p:nvSpPr>
          <p:cNvPr id="5" name="Alatunnisteen paikkamerkki 4">
            <a:extLst>
              <a:ext uri="{FF2B5EF4-FFF2-40B4-BE49-F238E27FC236}">
                <a16:creationId xmlns:a16="http://schemas.microsoft.com/office/drawing/2014/main" id="{241A4A14-64CB-4096-8103-5609C7717034}"/>
              </a:ext>
            </a:extLst>
          </p:cNvPr>
          <p:cNvSpPr>
            <a:spLocks noGrp="1"/>
          </p:cNvSpPr>
          <p:nvPr>
            <p:ph type="ftr" sz="quarter" idx="11"/>
          </p:nvPr>
        </p:nvSpPr>
        <p:spPr/>
        <p:txBody>
          <a:bodyPr/>
          <a:lstStyle/>
          <a:p>
            <a:r>
              <a:rPr lang="en-GB"/>
              <a:t>Opetushallitus</a:t>
            </a:r>
          </a:p>
        </p:txBody>
      </p:sp>
      <p:sp>
        <p:nvSpPr>
          <p:cNvPr id="6" name="Puhekupla: Suorakulmio, kulmat pyöristettu 5">
            <a:extLst>
              <a:ext uri="{FF2B5EF4-FFF2-40B4-BE49-F238E27FC236}">
                <a16:creationId xmlns:a16="http://schemas.microsoft.com/office/drawing/2014/main" id="{BF02E481-3EC0-470F-9310-173CE872C4F5}"/>
              </a:ext>
            </a:extLst>
          </p:cNvPr>
          <p:cNvSpPr/>
          <p:nvPr/>
        </p:nvSpPr>
        <p:spPr>
          <a:xfrm>
            <a:off x="7651530" y="1949683"/>
            <a:ext cx="3846785" cy="325293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t>Kriteereitä laadittaessa on pohdittu myös tilanteita, joissa näyttöjen antaminen voi olla vaikeaa.</a:t>
            </a:r>
          </a:p>
        </p:txBody>
      </p:sp>
    </p:spTree>
    <p:extLst>
      <p:ext uri="{BB962C8B-B14F-4D97-AF65-F5344CB8AC3E}">
        <p14:creationId xmlns:p14="http://schemas.microsoft.com/office/powerpoint/2010/main" val="2261684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6D51A3-E1EB-48DD-8AA8-28BADCE451BA}"/>
              </a:ext>
            </a:extLst>
          </p:cNvPr>
          <p:cNvSpPr>
            <a:spLocks noGrp="1"/>
          </p:cNvSpPr>
          <p:nvPr>
            <p:ph type="title"/>
          </p:nvPr>
        </p:nvSpPr>
        <p:spPr/>
        <p:txBody>
          <a:bodyPr/>
          <a:lstStyle/>
          <a:p>
            <a:r>
              <a:rPr lang="fi-FI" dirty="0"/>
              <a:t>Poissaolot ja arviointi (1) – Mitä tarkoittaa erityisesti äidinkielen ja kirjallisuuden kannalta?</a:t>
            </a:r>
            <a:br>
              <a:rPr lang="fi-FI" dirty="0"/>
            </a:br>
            <a:endParaRPr lang="fi-FI" dirty="0"/>
          </a:p>
        </p:txBody>
      </p:sp>
      <p:sp>
        <p:nvSpPr>
          <p:cNvPr id="3" name="Sisällön paikkamerkki 2">
            <a:extLst>
              <a:ext uri="{FF2B5EF4-FFF2-40B4-BE49-F238E27FC236}">
                <a16:creationId xmlns:a16="http://schemas.microsoft.com/office/drawing/2014/main" id="{4CA72BF7-5E77-4B74-8A62-9D473F101406}"/>
              </a:ext>
            </a:extLst>
          </p:cNvPr>
          <p:cNvSpPr>
            <a:spLocks noGrp="1"/>
          </p:cNvSpPr>
          <p:nvPr>
            <p:ph idx="1"/>
          </p:nvPr>
        </p:nvSpPr>
        <p:spPr>
          <a:xfrm>
            <a:off x="886840" y="2147890"/>
            <a:ext cx="9535969" cy="3551869"/>
          </a:xfrm>
        </p:spPr>
        <p:txBody>
          <a:bodyPr/>
          <a:lstStyle/>
          <a:p>
            <a:r>
              <a:rPr lang="fi-FI" dirty="0"/>
              <a:t>Jos oppilas ei sairauden vuoksi voi osallistua kouluopetukseen, hänen opetuksensa voidaan järjestää antamalla hänelle ohjausta, oppimateriaalia ja oppimista tukevaa arviointipalautetta kotiin (tai muuhun paikkaan). Yhteistyö huoltajan kanssa on tällaisessa tilanteessa erityisen tärkeää.</a:t>
            </a:r>
          </a:p>
          <a:p>
            <a:r>
              <a:rPr lang="fi-FI" dirty="0"/>
              <a:t>Osaamisen selville saamiseksi oppilaille tulee järjestää erilaisia näyttötilanteita, jotka on suunniteltava ja järjestettävä monipuolisesti siten, että hän pystyy mahdollisimman hyvin osoittamaan osaamisensa.</a:t>
            </a:r>
          </a:p>
          <a:p>
            <a:endParaRPr lang="fi-FI" dirty="0"/>
          </a:p>
        </p:txBody>
      </p:sp>
      <p:sp>
        <p:nvSpPr>
          <p:cNvPr id="4" name="Päivämäärän paikkamerkki 3">
            <a:extLst>
              <a:ext uri="{FF2B5EF4-FFF2-40B4-BE49-F238E27FC236}">
                <a16:creationId xmlns:a16="http://schemas.microsoft.com/office/drawing/2014/main" id="{8118BA9B-EBC7-4E06-B73E-C15BA4DFCA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FDBF2A-0433-4942-8368-192C4092C9D7}" type="datetime1">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5" name="Alatunnisteen paikkamerkki 4">
            <a:extLst>
              <a:ext uri="{FF2B5EF4-FFF2-40B4-BE49-F238E27FC236}">
                <a16:creationId xmlns:a16="http://schemas.microsoft.com/office/drawing/2014/main" id="{F1BD7F30-3CF6-4E3E-9A04-195329ABC1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rPr>
              <a:t>Opetushallitus</a:t>
            </a:r>
          </a:p>
        </p:txBody>
      </p:sp>
    </p:spTree>
    <p:extLst>
      <p:ext uri="{BB962C8B-B14F-4D97-AF65-F5344CB8AC3E}">
        <p14:creationId xmlns:p14="http://schemas.microsoft.com/office/powerpoint/2010/main" val="1001968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30411A-A278-4B7C-89BA-222A1AE87D7D}"/>
              </a:ext>
            </a:extLst>
          </p:cNvPr>
          <p:cNvSpPr>
            <a:spLocks noGrp="1"/>
          </p:cNvSpPr>
          <p:nvPr>
            <p:ph type="title"/>
          </p:nvPr>
        </p:nvSpPr>
        <p:spPr>
          <a:xfrm>
            <a:off x="701040" y="410965"/>
            <a:ext cx="5936065" cy="770563"/>
          </a:xfrm>
        </p:spPr>
        <p:txBody>
          <a:bodyPr/>
          <a:lstStyle/>
          <a:p>
            <a:r>
              <a:rPr lang="fi-FI" dirty="0"/>
              <a:t>Poissaolot ja arviointi (2)</a:t>
            </a:r>
            <a:br>
              <a:rPr lang="fi-FI" dirty="0"/>
            </a:br>
            <a:endParaRPr lang="fi-FI" dirty="0"/>
          </a:p>
        </p:txBody>
      </p:sp>
      <p:sp>
        <p:nvSpPr>
          <p:cNvPr id="3" name="Sisällön paikkamerkki 2">
            <a:extLst>
              <a:ext uri="{FF2B5EF4-FFF2-40B4-BE49-F238E27FC236}">
                <a16:creationId xmlns:a16="http://schemas.microsoft.com/office/drawing/2014/main" id="{F07FCC37-11DC-4C5B-A07F-C3BD34283CD2}"/>
              </a:ext>
            </a:extLst>
          </p:cNvPr>
          <p:cNvSpPr>
            <a:spLocks noGrp="1"/>
          </p:cNvSpPr>
          <p:nvPr>
            <p:ph sz="half" idx="1"/>
          </p:nvPr>
        </p:nvSpPr>
        <p:spPr>
          <a:xfrm>
            <a:off x="6339840" y="290003"/>
            <a:ext cx="5483841" cy="6157031"/>
          </a:xfrm>
        </p:spPr>
        <p:txBody>
          <a:bodyPr/>
          <a:lstStyle/>
          <a:p>
            <a:r>
              <a:rPr lang="fi-FI" dirty="0"/>
              <a:t>Sairaus saattaa kokonaan estää oppilaan opiskelun kotona tai esimerkiksi sairaalakoulussa, jolloin oppilaalle ei kerry opintosuorituksia. Myös erilaisten näyttöjen antaminen voi tuolloin olla mahdotonta tai vaikeaa. On esimerkiksi tapauksia, joissa oppilas on ollut sairaana suuren osan syyslukukaudesta. </a:t>
            </a:r>
          </a:p>
          <a:p>
            <a:r>
              <a:rPr lang="fi-FI" dirty="0"/>
              <a:t>Tällöin voidaan pitää kohtuuttomana arvioida oppilasta lukukauden päätteeksi samalla tavoin kuin muita oppilaita. Tällöin myös oppiaineen arvioinnissa voidaan menetellä toisin ja jättää esimerkiksi todistusarvosana antamatta. Asiasta tehdään hallintopäätös.</a:t>
            </a:r>
          </a:p>
          <a:p>
            <a:r>
              <a:rPr lang="fi-FI" dirty="0"/>
              <a:t>Ensisijaisena menettelynä niin lyhytkestoisemmassa kuin pidemmässäkin sairaudessa on aina erilaisin järjestelyin turvata oppilaan mahdollisuus osallistua opetukseen.</a:t>
            </a:r>
          </a:p>
          <a:p>
            <a:endParaRPr lang="fi-FI" dirty="0"/>
          </a:p>
        </p:txBody>
      </p:sp>
      <p:sp>
        <p:nvSpPr>
          <p:cNvPr id="6" name="Sisällön paikkamerkki 5">
            <a:extLst>
              <a:ext uri="{FF2B5EF4-FFF2-40B4-BE49-F238E27FC236}">
                <a16:creationId xmlns:a16="http://schemas.microsoft.com/office/drawing/2014/main" id="{F7778ACA-C631-4ECE-9CA1-E5DDEC13CCFC}"/>
              </a:ext>
            </a:extLst>
          </p:cNvPr>
          <p:cNvSpPr>
            <a:spLocks noGrp="1"/>
          </p:cNvSpPr>
          <p:nvPr>
            <p:ph sz="half" idx="2"/>
          </p:nvPr>
        </p:nvSpPr>
        <p:spPr>
          <a:xfrm>
            <a:off x="896568" y="1181529"/>
            <a:ext cx="5320570" cy="5189865"/>
          </a:xfrm>
        </p:spPr>
        <p:txBody>
          <a:bodyPr vert="horz" lIns="91440" tIns="45720" rIns="91440" bIns="45720" rtlCol="0" anchor="t">
            <a:noAutofit/>
          </a:bodyPr>
          <a:lstStyle/>
          <a:p>
            <a:pPr marL="360045" indent="-360045"/>
            <a:r>
              <a:rPr lang="fi-FI" dirty="0"/>
              <a:t>Joskus sairaus voi tilapäisesti estää tai vaikeuttaa oppilaan osallistumista opetussuunnitelman mukaiseen opetukseen ainoastaan yksittäisessä oppiaineessa, esimerkiksi liikunnassa tai kotitaloudessa.</a:t>
            </a:r>
            <a:endParaRPr lang="fi-FI" dirty="0">
              <a:cs typeface="Calibri"/>
            </a:endParaRPr>
          </a:p>
          <a:p>
            <a:pPr marL="360045" indent="-360045"/>
            <a:r>
              <a:rPr lang="fi-FI" dirty="0"/>
              <a:t>Tällöin myös oppiaineen arvioinnissa voidaan menetellä toisin ja antaa sanallinen arvio tai arvosanan perustuen niihin näyttöihin, joita oppilas on kyennyt antamaan</a:t>
            </a:r>
            <a:endParaRPr lang="fi-FI" dirty="0">
              <a:cs typeface="Calibri"/>
            </a:endParaRPr>
          </a:p>
          <a:p>
            <a:pPr marL="360045" indent="-360045"/>
            <a:r>
              <a:rPr lang="fi-FI" dirty="0"/>
              <a:t>Tarvittaessa oppilas voidaan vapauttaa jonkin oppiaineen opiskelusta tietyksi ajaksi. Tällöin myös oppiaineen arvioinnissa voidaan menetellä toisin ja jättää esimerkiksi todistusarvosana antamatta. Asiasta tehdään hallintopäätös.</a:t>
            </a:r>
            <a:endParaRPr lang="fi-FI" dirty="0">
              <a:cs typeface="Calibri"/>
            </a:endParaRPr>
          </a:p>
          <a:p>
            <a:pPr marL="360045" indent="-360045"/>
            <a:endParaRPr lang="fi-FI" dirty="0">
              <a:cs typeface="Calibri"/>
            </a:endParaRPr>
          </a:p>
        </p:txBody>
      </p:sp>
      <p:sp>
        <p:nvSpPr>
          <p:cNvPr id="4" name="Päivämäärän paikkamerkki 3">
            <a:extLst>
              <a:ext uri="{FF2B5EF4-FFF2-40B4-BE49-F238E27FC236}">
                <a16:creationId xmlns:a16="http://schemas.microsoft.com/office/drawing/2014/main" id="{19C25E83-EE16-4FB8-A19E-8D5C29998C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FDBF2A-0433-4942-8368-192C4092C9D7}" type="datetime1">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5" name="Alatunnisteen paikkamerkki 4">
            <a:extLst>
              <a:ext uri="{FF2B5EF4-FFF2-40B4-BE49-F238E27FC236}">
                <a16:creationId xmlns:a16="http://schemas.microsoft.com/office/drawing/2014/main" id="{3960BE2F-DC3A-4948-BC10-301558A2217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rPr>
              <a:t>Opetushallitus</a:t>
            </a:r>
          </a:p>
        </p:txBody>
      </p:sp>
    </p:spTree>
    <p:extLst>
      <p:ext uri="{BB962C8B-B14F-4D97-AF65-F5344CB8AC3E}">
        <p14:creationId xmlns:p14="http://schemas.microsoft.com/office/powerpoint/2010/main" val="277624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A904B3-29D0-47F8-8C0B-4461F585CF4D}"/>
              </a:ext>
            </a:extLst>
          </p:cNvPr>
          <p:cNvSpPr>
            <a:spLocks noGrp="1"/>
          </p:cNvSpPr>
          <p:nvPr>
            <p:ph type="ctrTitle"/>
          </p:nvPr>
        </p:nvSpPr>
        <p:spPr>
          <a:xfrm>
            <a:off x="1154430" y="937260"/>
            <a:ext cx="7789154" cy="5394960"/>
          </a:xfrm>
        </p:spPr>
        <p:txBody>
          <a:bodyPr/>
          <a:lstStyle/>
          <a:p>
            <a:pPr lvl="0">
              <a:lnSpc>
                <a:spcPts val="3800"/>
              </a:lnSpc>
            </a:pPr>
            <a:r>
              <a:rPr lang="en-US" sz="4800" dirty="0" err="1"/>
              <a:t>Lopuksi</a:t>
            </a:r>
            <a:br>
              <a:rPr lang="en-US" sz="4400" dirty="0"/>
            </a:br>
            <a:br>
              <a:rPr lang="en-US" sz="4400" dirty="0"/>
            </a:br>
            <a:br>
              <a:rPr lang="en-US" sz="2800" b="0" dirty="0"/>
            </a:br>
            <a:endParaRPr lang="fi-FI" sz="2800" b="0" dirty="0"/>
          </a:p>
        </p:txBody>
      </p:sp>
    </p:spTree>
    <p:extLst>
      <p:ext uri="{BB962C8B-B14F-4D97-AF65-F5344CB8AC3E}">
        <p14:creationId xmlns:p14="http://schemas.microsoft.com/office/powerpoint/2010/main" val="2592311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C2CF89-84A3-4DE4-A605-8DFF873CB695}"/>
              </a:ext>
            </a:extLst>
          </p:cNvPr>
          <p:cNvSpPr>
            <a:spLocks noGrp="1"/>
          </p:cNvSpPr>
          <p:nvPr>
            <p:ph type="title"/>
          </p:nvPr>
        </p:nvSpPr>
        <p:spPr/>
        <p:txBody>
          <a:bodyPr/>
          <a:lstStyle/>
          <a:p>
            <a:r>
              <a:rPr lang="fi-FI" dirty="0"/>
              <a:t>Arviointi osana oppimista</a:t>
            </a:r>
          </a:p>
        </p:txBody>
      </p:sp>
      <p:sp>
        <p:nvSpPr>
          <p:cNvPr id="3" name="Sisällön paikkamerkki 2">
            <a:extLst>
              <a:ext uri="{FF2B5EF4-FFF2-40B4-BE49-F238E27FC236}">
                <a16:creationId xmlns:a16="http://schemas.microsoft.com/office/drawing/2014/main" id="{CB04B230-B242-4FBB-BCEF-9A0CDC953EB1}"/>
              </a:ext>
            </a:extLst>
          </p:cNvPr>
          <p:cNvSpPr>
            <a:spLocks noGrp="1"/>
          </p:cNvSpPr>
          <p:nvPr>
            <p:ph idx="1"/>
          </p:nvPr>
        </p:nvSpPr>
        <p:spPr>
          <a:xfrm>
            <a:off x="789560" y="1773717"/>
            <a:ext cx="8684947" cy="4403246"/>
          </a:xfrm>
        </p:spPr>
        <p:txBody>
          <a:bodyPr/>
          <a:lstStyle/>
          <a:p>
            <a:pPr marL="0" indent="0">
              <a:buNone/>
            </a:pPr>
            <a:r>
              <a:rPr lang="fi-FI" i="1" dirty="0"/>
              <a:t>Arviointi on osa oppimisprosessia, ja sen tulee kattaa oppimisen tavoitteet monipuolisesti. On tärkeää suunnitella arviointi niin, että se edistää oppilaan taitoa arvioida omaa oppimistaan. Arviointi on keskeinen osa myös oppimistehtävien suunnittelua. Arvioinnissa otetaan huomioon kaikki tilanteet, joissa oppilas antaa näytön osaamisestaan, ja oppilaan pitää olla selvillä siitä, millaisin kriteerein hänen osaamistaan arvioidaan. </a:t>
            </a:r>
          </a:p>
          <a:p>
            <a:pPr marL="0" indent="0">
              <a:buNone/>
            </a:pPr>
            <a:r>
              <a:rPr lang="fi-FI" dirty="0"/>
              <a:t>Johanna Ovaska ja Katriina Rapatti, Monipuolinen arviointi yhdistää kieliaineita</a:t>
            </a:r>
          </a:p>
          <a:p>
            <a:pPr marL="0" indent="0">
              <a:buNone/>
            </a:pPr>
            <a:r>
              <a:rPr lang="fi-FI" b="1" i="0" dirty="0">
                <a:solidFill>
                  <a:srgbClr val="000A48"/>
                </a:solidFill>
                <a:effectLst/>
              </a:rPr>
              <a:t>Kieli koulun ytimessä – näkökulmia kielikasvatukseen. Toim. Anna-Kaisa Mustaparta. Opetushallitus 2015. </a:t>
            </a:r>
            <a:r>
              <a:rPr lang="fi-FI" sz="1600" b="1" i="0" dirty="0">
                <a:solidFill>
                  <a:srgbClr val="000A48"/>
                </a:solidFill>
                <a:effectLst/>
                <a:hlinkClick r:id="rId2"/>
              </a:rPr>
              <a:t>https://www.oph.fi/fi/tilastot-ja-julkaisut/julkaisut/kieli-koulun-ytimessa-nakokulmia-kielikasvatukseen</a:t>
            </a:r>
            <a:r>
              <a:rPr lang="fi-FI" sz="1600" b="1" dirty="0">
                <a:solidFill>
                  <a:srgbClr val="000A48"/>
                </a:solidFill>
                <a:hlinkClick r:id="rId2"/>
              </a:rPr>
              <a:t> </a:t>
            </a:r>
            <a:endParaRPr lang="fi-FI" sz="1600" b="1" i="0" dirty="0">
              <a:solidFill>
                <a:srgbClr val="000A48"/>
              </a:solidFill>
              <a:effectLst/>
            </a:endParaRPr>
          </a:p>
          <a:p>
            <a:pPr marL="0" indent="0">
              <a:buNone/>
            </a:pPr>
            <a:endParaRPr lang="fi-FI" dirty="0"/>
          </a:p>
        </p:txBody>
      </p:sp>
      <p:sp>
        <p:nvSpPr>
          <p:cNvPr id="4" name="Päivämäärän paikkamerkki 3">
            <a:extLst>
              <a:ext uri="{FF2B5EF4-FFF2-40B4-BE49-F238E27FC236}">
                <a16:creationId xmlns:a16="http://schemas.microsoft.com/office/drawing/2014/main" id="{28B47B38-5617-4017-8AED-568131F997C7}"/>
              </a:ext>
            </a:extLst>
          </p:cNvPr>
          <p:cNvSpPr>
            <a:spLocks noGrp="1"/>
          </p:cNvSpPr>
          <p:nvPr>
            <p:ph type="dt" sz="half" idx="10"/>
          </p:nvPr>
        </p:nvSpPr>
        <p:spPr/>
        <p:txBody>
          <a:bodyPr/>
          <a:lstStyle/>
          <a:p>
            <a:fld id="{787CB327-4C3D-480D-BE81-072FA699EF4B}" type="datetime1">
              <a:rPr lang="en-GB" smtClean="0"/>
              <a:t>09/11/2022</a:t>
            </a:fld>
            <a:endParaRPr lang="en-GB"/>
          </a:p>
        </p:txBody>
      </p:sp>
      <p:sp>
        <p:nvSpPr>
          <p:cNvPr id="5" name="Alatunnisteen paikkamerkki 4">
            <a:extLst>
              <a:ext uri="{FF2B5EF4-FFF2-40B4-BE49-F238E27FC236}">
                <a16:creationId xmlns:a16="http://schemas.microsoft.com/office/drawing/2014/main" id="{D105FAC0-6880-4FD2-B13A-AD693D679997}"/>
              </a:ext>
            </a:extLst>
          </p:cNvPr>
          <p:cNvSpPr>
            <a:spLocks noGrp="1"/>
          </p:cNvSpPr>
          <p:nvPr>
            <p:ph type="ftr" sz="quarter" idx="11"/>
          </p:nvPr>
        </p:nvSpPr>
        <p:spPr/>
        <p:txBody>
          <a:bodyPr/>
          <a:lstStyle/>
          <a:p>
            <a:r>
              <a:rPr lang="en-GB"/>
              <a:t>Opetushallitus</a:t>
            </a:r>
          </a:p>
        </p:txBody>
      </p:sp>
      <p:pic>
        <p:nvPicPr>
          <p:cNvPr id="7" name="Kuva 6">
            <a:extLst>
              <a:ext uri="{FF2B5EF4-FFF2-40B4-BE49-F238E27FC236}">
                <a16:creationId xmlns:a16="http://schemas.microsoft.com/office/drawing/2014/main" id="{93A28967-40EE-4CBA-BA72-1FFE33400CF8}"/>
              </a:ext>
            </a:extLst>
          </p:cNvPr>
          <p:cNvPicPr>
            <a:picLocks noChangeAspect="1"/>
          </p:cNvPicPr>
          <p:nvPr/>
        </p:nvPicPr>
        <p:blipFill>
          <a:blip r:embed="rId3"/>
          <a:stretch>
            <a:fillRect/>
          </a:stretch>
        </p:blipFill>
        <p:spPr>
          <a:xfrm>
            <a:off x="9474507" y="0"/>
            <a:ext cx="3352800" cy="4886325"/>
          </a:xfrm>
          <a:prstGeom prst="rect">
            <a:avLst/>
          </a:prstGeom>
        </p:spPr>
      </p:pic>
    </p:spTree>
    <p:extLst>
      <p:ext uri="{BB962C8B-B14F-4D97-AF65-F5344CB8AC3E}">
        <p14:creationId xmlns:p14="http://schemas.microsoft.com/office/powerpoint/2010/main" val="1078143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7BD7F1-A37A-495E-A588-35F817016DB9}"/>
              </a:ext>
            </a:extLst>
          </p:cNvPr>
          <p:cNvSpPr>
            <a:spLocks noGrp="1"/>
          </p:cNvSpPr>
          <p:nvPr>
            <p:ph type="title"/>
          </p:nvPr>
        </p:nvSpPr>
        <p:spPr/>
        <p:txBody>
          <a:bodyPr/>
          <a:lstStyle/>
          <a:p>
            <a:r>
              <a:rPr lang="fi-FI" dirty="0"/>
              <a:t>Oman arviointiosaamisen kehittäminen</a:t>
            </a:r>
          </a:p>
        </p:txBody>
      </p:sp>
      <p:sp>
        <p:nvSpPr>
          <p:cNvPr id="3" name="Sisällön paikkamerkki 2">
            <a:extLst>
              <a:ext uri="{FF2B5EF4-FFF2-40B4-BE49-F238E27FC236}">
                <a16:creationId xmlns:a16="http://schemas.microsoft.com/office/drawing/2014/main" id="{2165B953-2916-4AB6-8154-BA33B34751C4}"/>
              </a:ext>
            </a:extLst>
          </p:cNvPr>
          <p:cNvSpPr>
            <a:spLocks noGrp="1"/>
          </p:cNvSpPr>
          <p:nvPr>
            <p:ph sz="half" idx="1"/>
          </p:nvPr>
        </p:nvSpPr>
        <p:spPr>
          <a:xfrm>
            <a:off x="788399" y="1587061"/>
            <a:ext cx="6331591" cy="4718625"/>
          </a:xfrm>
        </p:spPr>
        <p:txBody>
          <a:bodyPr/>
          <a:lstStyle/>
          <a:p>
            <a:pPr marL="0" indent="0" rtl="0">
              <a:spcBef>
                <a:spcPts val="1200"/>
              </a:spcBef>
              <a:spcAft>
                <a:spcPts val="1200"/>
              </a:spcAft>
              <a:buNone/>
            </a:pPr>
            <a:r>
              <a:rPr lang="fi-FI" sz="2400" b="1" dirty="0"/>
              <a:t>Käytätkö </a:t>
            </a:r>
            <a:r>
              <a:rPr lang="fi-FI" sz="2400" b="1" i="0" u="none" strike="noStrike" dirty="0">
                <a:solidFill>
                  <a:srgbClr val="000000"/>
                </a:solidFill>
                <a:effectLst/>
              </a:rPr>
              <a:t>arviointitietoa opetuksesi </a:t>
            </a:r>
            <a:r>
              <a:rPr lang="fi-FI" sz="2400" b="1" i="0" u="none" strike="noStrike" dirty="0" err="1">
                <a:solidFill>
                  <a:srgbClr val="000000"/>
                </a:solidFill>
                <a:effectLst/>
              </a:rPr>
              <a:t>kehittämisessä</a:t>
            </a:r>
            <a:r>
              <a:rPr lang="fi-FI" sz="2400" b="1" dirty="0">
                <a:solidFill>
                  <a:srgbClr val="000000"/>
                </a:solidFill>
              </a:rPr>
              <a:t> ja miten?</a:t>
            </a:r>
          </a:p>
          <a:p>
            <a:pPr marL="0" indent="0" rtl="0">
              <a:spcBef>
                <a:spcPts val="1200"/>
              </a:spcBef>
              <a:spcAft>
                <a:spcPts val="1200"/>
              </a:spcAft>
              <a:buNone/>
            </a:pPr>
            <a:r>
              <a:rPr lang="fi-FI" sz="2400" dirty="0">
                <a:solidFill>
                  <a:srgbClr val="000000"/>
                </a:solidFill>
              </a:rPr>
              <a:t>Käytätkö </a:t>
            </a:r>
            <a:r>
              <a:rPr lang="fi-FI" sz="2400" b="0" i="0" u="none" strike="noStrike" dirty="0">
                <a:solidFill>
                  <a:srgbClr val="000000"/>
                </a:solidFill>
                <a:effectLst/>
              </a:rPr>
              <a:t>perinteisten (</a:t>
            </a:r>
            <a:r>
              <a:rPr lang="fi-FI" sz="2400" b="0" i="0" u="none" strike="noStrike" dirty="0" err="1">
                <a:solidFill>
                  <a:srgbClr val="000000"/>
                </a:solidFill>
                <a:effectLst/>
              </a:rPr>
              <a:t>kyna</a:t>
            </a:r>
            <a:r>
              <a:rPr lang="fi-FI" sz="2400" b="0" i="0" u="none" strike="noStrike" dirty="0">
                <a:solidFill>
                  <a:srgbClr val="000000"/>
                </a:solidFill>
                <a:effectLst/>
              </a:rPr>
              <a:t>̈-paperi) arviointitapojen </a:t>
            </a:r>
            <a:r>
              <a:rPr lang="fi-FI" sz="2400" b="0" i="0" u="none" strike="noStrike" dirty="0" err="1">
                <a:solidFill>
                  <a:srgbClr val="000000"/>
                </a:solidFill>
                <a:effectLst/>
              </a:rPr>
              <a:t>lisäksi</a:t>
            </a:r>
            <a:r>
              <a:rPr lang="fi-FI" sz="2400" b="0" i="0" u="none" strike="noStrike" dirty="0">
                <a:solidFill>
                  <a:srgbClr val="000000"/>
                </a:solidFill>
                <a:effectLst/>
              </a:rPr>
              <a:t> </a:t>
            </a:r>
            <a:r>
              <a:rPr lang="fi-FI" sz="2400" b="0" i="0" u="none" strike="noStrike" dirty="0" err="1">
                <a:solidFill>
                  <a:srgbClr val="000000"/>
                </a:solidFill>
                <a:effectLst/>
              </a:rPr>
              <a:t>myös</a:t>
            </a:r>
            <a:r>
              <a:rPr lang="fi-FI" sz="2400" b="0" i="0" u="none" strike="noStrike" dirty="0">
                <a:solidFill>
                  <a:srgbClr val="000000"/>
                </a:solidFill>
                <a:effectLst/>
              </a:rPr>
              <a:t> muita </a:t>
            </a:r>
            <a:r>
              <a:rPr lang="fi-FI" sz="2400" b="0" i="0" u="none" strike="noStrike" dirty="0" err="1">
                <a:solidFill>
                  <a:srgbClr val="000000"/>
                </a:solidFill>
                <a:effectLst/>
              </a:rPr>
              <a:t>arviointimenetelmia</a:t>
            </a:r>
            <a:r>
              <a:rPr lang="fi-FI" sz="2400" b="0" i="0" u="none" strike="noStrike" dirty="0">
                <a:solidFill>
                  <a:srgbClr val="000000"/>
                </a:solidFill>
                <a:effectLst/>
              </a:rPr>
              <a:t>̈ (toiminnalliset kokeet, </a:t>
            </a:r>
            <a:r>
              <a:rPr lang="fi-FI" sz="2400" b="0" i="0" u="none" strike="noStrike" dirty="0" err="1">
                <a:solidFill>
                  <a:srgbClr val="000000"/>
                </a:solidFill>
                <a:effectLst/>
              </a:rPr>
              <a:t>näytöt</a:t>
            </a:r>
            <a:r>
              <a:rPr lang="fi-FI" sz="2400" b="0" i="0" u="none" strike="noStrike" dirty="0">
                <a:solidFill>
                  <a:srgbClr val="000000"/>
                </a:solidFill>
                <a:effectLst/>
              </a:rPr>
              <a:t>, portfoliot, </a:t>
            </a:r>
            <a:r>
              <a:rPr lang="fi-FI" sz="2400" b="0" i="0" u="none" strike="noStrike" dirty="0" err="1">
                <a:solidFill>
                  <a:srgbClr val="000000"/>
                </a:solidFill>
                <a:effectLst/>
              </a:rPr>
              <a:t>näyttelyt</a:t>
            </a:r>
            <a:r>
              <a:rPr lang="fi-FI" sz="2400" b="0" i="0" u="none" strike="noStrike" dirty="0">
                <a:solidFill>
                  <a:srgbClr val="000000"/>
                </a:solidFill>
                <a:effectLst/>
              </a:rPr>
              <a:t>, suulliset kokeet, vertaisarviointi, itsearviointi)?</a:t>
            </a:r>
          </a:p>
          <a:p>
            <a:pPr marL="0" indent="0">
              <a:spcBef>
                <a:spcPts val="1200"/>
              </a:spcBef>
              <a:spcAft>
                <a:spcPts val="1200"/>
              </a:spcAft>
              <a:buNone/>
            </a:pPr>
            <a:r>
              <a:rPr lang="fi-FI" sz="2400" b="1" dirty="0">
                <a:solidFill>
                  <a:srgbClr val="000000"/>
                </a:solidFill>
              </a:rPr>
              <a:t>Käytkö keskustelua arvioinnista kollegojen kanssa?</a:t>
            </a:r>
            <a:endParaRPr lang="fi-FI" sz="2400" b="0" i="0" u="none" strike="noStrike" dirty="0">
              <a:solidFill>
                <a:srgbClr val="000000"/>
              </a:solidFill>
              <a:effectLst/>
            </a:endParaRPr>
          </a:p>
          <a:p>
            <a:pPr marL="0" indent="0">
              <a:spcBef>
                <a:spcPts val="1200"/>
              </a:spcBef>
              <a:spcAft>
                <a:spcPts val="1200"/>
              </a:spcAft>
              <a:buNone/>
            </a:pPr>
            <a:r>
              <a:rPr lang="fi-FI" sz="2400" b="0" i="0" u="none" strike="noStrike" dirty="0">
                <a:solidFill>
                  <a:srgbClr val="000000"/>
                </a:solidFill>
                <a:effectLst/>
              </a:rPr>
              <a:t>Tunnistatko asenteiden, mielenkiinnon ja arvojen merkityksen oppimiselle ja arvioinnille?</a:t>
            </a:r>
          </a:p>
          <a:p>
            <a:pPr marL="0" indent="0" rtl="0">
              <a:spcBef>
                <a:spcPts val="1200"/>
              </a:spcBef>
              <a:spcAft>
                <a:spcPts val="1200"/>
              </a:spcAft>
              <a:buNone/>
            </a:pPr>
            <a:endParaRPr lang="fi-FI" sz="2400" b="0" i="0" u="none" strike="noStrike" dirty="0">
              <a:solidFill>
                <a:srgbClr val="000000"/>
              </a:solidFill>
              <a:effectLst/>
            </a:endParaRPr>
          </a:p>
          <a:p>
            <a:pPr marL="0" indent="0" rtl="0">
              <a:spcBef>
                <a:spcPts val="1200"/>
              </a:spcBef>
              <a:spcAft>
                <a:spcPts val="1200"/>
              </a:spcAft>
              <a:buNone/>
            </a:pPr>
            <a:endParaRPr lang="fi-FI" sz="2400" b="0" i="0" u="none" strike="noStrike" dirty="0">
              <a:solidFill>
                <a:srgbClr val="000000"/>
              </a:solidFill>
              <a:effectLst/>
            </a:endParaRPr>
          </a:p>
          <a:p>
            <a:endParaRPr lang="fi-FI" dirty="0"/>
          </a:p>
        </p:txBody>
      </p:sp>
      <p:sp>
        <p:nvSpPr>
          <p:cNvPr id="4" name="Sisällön paikkamerkki 3">
            <a:extLst>
              <a:ext uri="{FF2B5EF4-FFF2-40B4-BE49-F238E27FC236}">
                <a16:creationId xmlns:a16="http://schemas.microsoft.com/office/drawing/2014/main" id="{D985C03E-BEBB-445A-9AFA-990EB0EBF0E0}"/>
              </a:ext>
            </a:extLst>
          </p:cNvPr>
          <p:cNvSpPr>
            <a:spLocks noGrp="1"/>
          </p:cNvSpPr>
          <p:nvPr>
            <p:ph sz="half" idx="2"/>
          </p:nvPr>
        </p:nvSpPr>
        <p:spPr>
          <a:xfrm>
            <a:off x="7119991" y="1587060"/>
            <a:ext cx="4839128" cy="4586940"/>
          </a:xfrm>
        </p:spPr>
        <p:txBody>
          <a:bodyPr/>
          <a:lstStyle/>
          <a:p>
            <a:pPr marL="0" indent="0" rtl="0" fontAlgn="base">
              <a:spcBef>
                <a:spcPts val="1200"/>
              </a:spcBef>
              <a:spcAft>
                <a:spcPts val="0"/>
              </a:spcAft>
              <a:buNone/>
            </a:pPr>
            <a:r>
              <a:rPr lang="fi-FI" sz="2400" b="0" i="0" u="none" strike="noStrike" dirty="0">
                <a:solidFill>
                  <a:srgbClr val="000000"/>
                </a:solidFill>
                <a:effectLst/>
              </a:rPr>
              <a:t>Osaatko arvioida, millaisia ovat hyvät tehtävät ja kokeet tai miten hyvin osaat pisteyttää ja arvioida tehtäviä?</a:t>
            </a:r>
          </a:p>
          <a:p>
            <a:pPr marL="0" indent="0" rtl="0" fontAlgn="base">
              <a:spcBef>
                <a:spcPts val="0"/>
              </a:spcBef>
              <a:spcAft>
                <a:spcPts val="0"/>
              </a:spcAft>
              <a:buNone/>
            </a:pPr>
            <a:endParaRPr lang="fi-FI" sz="2400" dirty="0">
              <a:solidFill>
                <a:srgbClr val="000000"/>
              </a:solidFill>
            </a:endParaRPr>
          </a:p>
          <a:p>
            <a:pPr marL="0" indent="0" rtl="0" fontAlgn="base">
              <a:spcBef>
                <a:spcPts val="0"/>
              </a:spcBef>
              <a:spcAft>
                <a:spcPts val="0"/>
              </a:spcAft>
              <a:buNone/>
            </a:pPr>
            <a:r>
              <a:rPr lang="fi-FI" sz="2400" b="0" i="0" u="none" strike="noStrike" dirty="0">
                <a:solidFill>
                  <a:srgbClr val="000000"/>
                </a:solidFill>
                <a:effectLst/>
              </a:rPr>
              <a:t>Tunnistatko oppijoiden taustasta, sukupuolesta, sosioekonomisesta taustasta tai jostain muusta syystä mahdollisesti aiheutuvia vinoumia?</a:t>
            </a:r>
          </a:p>
          <a:p>
            <a:pPr marL="0" indent="0" rtl="0" fontAlgn="base">
              <a:spcBef>
                <a:spcPts val="0"/>
              </a:spcBef>
              <a:spcAft>
                <a:spcPts val="0"/>
              </a:spcAft>
              <a:buNone/>
            </a:pPr>
            <a:endParaRPr lang="fi-FI" sz="2400" dirty="0">
              <a:solidFill>
                <a:srgbClr val="000000"/>
              </a:solidFill>
            </a:endParaRPr>
          </a:p>
          <a:p>
            <a:pPr marL="0" indent="0" fontAlgn="base">
              <a:spcAft>
                <a:spcPts val="0"/>
              </a:spcAft>
              <a:buNone/>
            </a:pPr>
            <a:r>
              <a:rPr lang="fi-FI" sz="2400" b="0" i="0" u="none" strike="noStrike" dirty="0">
                <a:solidFill>
                  <a:srgbClr val="000000"/>
                </a:solidFill>
                <a:effectLst/>
              </a:rPr>
              <a:t>Tunnetko erityisryhmien (mm. erityisoppilaat, maahanmuuttotaustaiset) arviointia koskevia periaatteita? </a:t>
            </a:r>
          </a:p>
          <a:p>
            <a:pPr marL="0" indent="0" rtl="0" fontAlgn="base">
              <a:spcBef>
                <a:spcPts val="0"/>
              </a:spcBef>
              <a:spcAft>
                <a:spcPts val="0"/>
              </a:spcAft>
              <a:buNone/>
            </a:pPr>
            <a:endParaRPr lang="fi-FI" sz="2400" dirty="0">
              <a:solidFill>
                <a:srgbClr val="000000"/>
              </a:solidFill>
            </a:endParaRPr>
          </a:p>
          <a:p>
            <a:pPr marL="0" indent="0" rtl="0" fontAlgn="base">
              <a:spcBef>
                <a:spcPts val="0"/>
              </a:spcBef>
              <a:spcAft>
                <a:spcPts val="0"/>
              </a:spcAft>
              <a:buNone/>
            </a:pPr>
            <a:endParaRPr lang="fi-FI" sz="2400" b="0" i="0" u="none" strike="noStrike" dirty="0">
              <a:solidFill>
                <a:srgbClr val="000000"/>
              </a:solidFill>
              <a:effectLst/>
            </a:endParaRPr>
          </a:p>
          <a:p>
            <a:endParaRPr lang="fi-FI" dirty="0"/>
          </a:p>
        </p:txBody>
      </p:sp>
      <p:sp>
        <p:nvSpPr>
          <p:cNvPr id="5" name="Päivämäärän paikkamerkki 4">
            <a:extLst>
              <a:ext uri="{FF2B5EF4-FFF2-40B4-BE49-F238E27FC236}">
                <a16:creationId xmlns:a16="http://schemas.microsoft.com/office/drawing/2014/main" id="{991A4D5C-15D3-4ACE-91C7-79432554B22C}"/>
              </a:ext>
            </a:extLst>
          </p:cNvPr>
          <p:cNvSpPr>
            <a:spLocks noGrp="1"/>
          </p:cNvSpPr>
          <p:nvPr>
            <p:ph type="dt" sz="half" idx="10"/>
          </p:nvPr>
        </p:nvSpPr>
        <p:spPr/>
        <p:txBody>
          <a:bodyPr/>
          <a:lstStyle/>
          <a:p>
            <a:fld id="{8EACAC42-2AE5-42D1-8054-E82D5509776B}" type="datetime1">
              <a:rPr lang="en-GB" smtClean="0"/>
              <a:t>09/11/2022</a:t>
            </a:fld>
            <a:endParaRPr lang="en-GB"/>
          </a:p>
        </p:txBody>
      </p:sp>
      <p:sp>
        <p:nvSpPr>
          <p:cNvPr id="6" name="Alatunnisteen paikkamerkki 5">
            <a:extLst>
              <a:ext uri="{FF2B5EF4-FFF2-40B4-BE49-F238E27FC236}">
                <a16:creationId xmlns:a16="http://schemas.microsoft.com/office/drawing/2014/main" id="{B159F270-009D-41A3-90CE-8D17523FA4FB}"/>
              </a:ext>
            </a:extLst>
          </p:cNvPr>
          <p:cNvSpPr>
            <a:spLocks noGrp="1"/>
          </p:cNvSpPr>
          <p:nvPr>
            <p:ph type="ftr" sz="quarter" idx="11"/>
          </p:nvPr>
        </p:nvSpPr>
        <p:spPr/>
        <p:txBody>
          <a:bodyPr/>
          <a:lstStyle/>
          <a:p>
            <a:r>
              <a:rPr lang="en-GB" dirty="0"/>
              <a:t>Opetushallitus; </a:t>
            </a:r>
            <a:r>
              <a:rPr lang="en-GB" dirty="0" err="1"/>
              <a:t>Mukailtu</a:t>
            </a:r>
            <a:r>
              <a:rPr lang="en-GB" dirty="0"/>
              <a:t> </a:t>
            </a:r>
            <a:r>
              <a:rPr lang="en-GB" dirty="0" err="1"/>
              <a:t>Atjonen</a:t>
            </a:r>
            <a:r>
              <a:rPr lang="en-GB" dirty="0"/>
              <a:t> </a:t>
            </a:r>
            <a:r>
              <a:rPr lang="en-GB" dirty="0" err="1"/>
              <a:t>ym</a:t>
            </a:r>
            <a:r>
              <a:rPr lang="en-GB" dirty="0"/>
              <a:t>. 2019</a:t>
            </a:r>
          </a:p>
        </p:txBody>
      </p:sp>
    </p:spTree>
    <p:extLst>
      <p:ext uri="{BB962C8B-B14F-4D97-AF65-F5344CB8AC3E}">
        <p14:creationId xmlns:p14="http://schemas.microsoft.com/office/powerpoint/2010/main" val="2765909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0895F-19EA-4BBF-9551-A12DBC2549FD}"/>
              </a:ext>
            </a:extLst>
          </p:cNvPr>
          <p:cNvSpPr>
            <a:spLocks noGrp="1"/>
          </p:cNvSpPr>
          <p:nvPr>
            <p:ph type="title"/>
          </p:nvPr>
        </p:nvSpPr>
        <p:spPr>
          <a:xfrm>
            <a:off x="789560" y="494842"/>
            <a:ext cx="10515600" cy="1325563"/>
          </a:xfrm>
        </p:spPr>
        <p:txBody>
          <a:bodyPr/>
          <a:lstStyle/>
          <a:p>
            <a:r>
              <a:rPr lang="fi-FI">
                <a:cs typeface="Calibri"/>
              </a:rPr>
              <a:t>Huomioitavaa maahanmuuttotaustaisten oppilaiden arvioinnissa</a:t>
            </a:r>
          </a:p>
        </p:txBody>
      </p:sp>
      <p:sp>
        <p:nvSpPr>
          <p:cNvPr id="3" name="Sisällön paikkamerkki 2">
            <a:extLst>
              <a:ext uri="{FF2B5EF4-FFF2-40B4-BE49-F238E27FC236}">
                <a16:creationId xmlns:a16="http://schemas.microsoft.com/office/drawing/2014/main" id="{EC1CC616-EA2F-4779-9B64-288CF785B4F3}"/>
              </a:ext>
            </a:extLst>
          </p:cNvPr>
          <p:cNvSpPr>
            <a:spLocks noGrp="1"/>
          </p:cNvSpPr>
          <p:nvPr>
            <p:ph idx="1"/>
          </p:nvPr>
        </p:nvSpPr>
        <p:spPr>
          <a:xfrm>
            <a:off x="789560" y="1884768"/>
            <a:ext cx="10515600" cy="4292194"/>
          </a:xfrm>
        </p:spPr>
        <p:txBody>
          <a:bodyPr vert="horz" lIns="91440" tIns="45720" rIns="91440" bIns="45720" rtlCol="0" anchor="t">
            <a:noAutofit/>
          </a:bodyPr>
          <a:lstStyle/>
          <a:p>
            <a:pPr marL="360045" indent="-360045"/>
            <a:r>
              <a:rPr lang="fi-FI" sz="2000">
                <a:ea typeface="+mn-lt"/>
                <a:cs typeface="+mn-lt"/>
              </a:rPr>
              <a:t>sanallista arviota voidaan edelleen käyttää </a:t>
            </a:r>
            <a:r>
              <a:rPr lang="fi-FI" sz="2000" b="1">
                <a:ea typeface="+mn-lt"/>
                <a:cs typeface="+mn-lt"/>
              </a:rPr>
              <a:t>päättöarviointia lukuun ottamatta </a:t>
            </a:r>
            <a:r>
              <a:rPr lang="fi-FI" sz="2000">
                <a:ea typeface="+mn-lt"/>
                <a:cs typeface="+mn-lt"/>
              </a:rPr>
              <a:t>myös niiden oppilaiden arvioinnissa, joiden äidinkieli on muu kuin opetuksessa käytettävä kieli</a:t>
            </a:r>
            <a:endParaRPr lang="fi-FI"/>
          </a:p>
          <a:p>
            <a:pPr marL="360045" indent="-360045"/>
            <a:r>
              <a:rPr lang="fi-FI" sz="2000">
                <a:ea typeface="+mn-lt"/>
                <a:cs typeface="+mn-lt"/>
              </a:rPr>
              <a:t>oppilaan lukuvuositodistuksessa voi siten olla sekä sanallisia arvioita että numeroarviointia </a:t>
            </a:r>
            <a:endParaRPr lang="fi-FI"/>
          </a:p>
          <a:p>
            <a:pPr marL="360045" indent="-360045"/>
            <a:r>
              <a:rPr lang="fi-FI" sz="2000">
                <a:ea typeface="+mn-lt"/>
                <a:cs typeface="+mn-lt"/>
              </a:rPr>
              <a:t>arvioinnin </a:t>
            </a:r>
            <a:r>
              <a:rPr lang="fi-FI" sz="2000" i="1">
                <a:ea typeface="+mn-lt"/>
                <a:cs typeface="+mn-lt"/>
              </a:rPr>
              <a:t>monipuolisuus </a:t>
            </a:r>
            <a:r>
              <a:rPr lang="fi-FI" sz="2000">
                <a:ea typeface="+mn-lt"/>
                <a:cs typeface="+mn-lt"/>
              </a:rPr>
              <a:t>painottuu arvioitaessa oppilasta, jonka äidinkieli on muu kuin koulun opetuskieli</a:t>
            </a:r>
          </a:p>
          <a:p>
            <a:pPr marL="360045" indent="-360045"/>
            <a:r>
              <a:rPr lang="fi-FI" sz="2000" i="1">
                <a:ea typeface="+mn-lt"/>
                <a:cs typeface="+mn-lt"/>
              </a:rPr>
              <a:t>Arvioinnissa tulee ottaa huomioon oppilaan kielitaidon taso koulun opetuskielessä sekä arvioinnin kohteena olevan oppiaineen tiedonalan kielessä. </a:t>
            </a:r>
            <a:r>
              <a:rPr lang="fi-FI" sz="2000">
                <a:ea typeface="+mn-lt"/>
                <a:cs typeface="+mn-lt"/>
              </a:rPr>
              <a:t>(6.2. Arvioinnin yleiset periaatteet)</a:t>
            </a:r>
            <a:endParaRPr lang="fi-FI" sz="2000" i="1">
              <a:ea typeface="+mn-lt"/>
              <a:cs typeface="+mn-lt"/>
            </a:endParaRPr>
          </a:p>
          <a:p>
            <a:pPr marL="534987" lvl="1" indent="0">
              <a:buNone/>
            </a:pPr>
            <a:r>
              <a:rPr lang="fi-FI" sz="2000">
                <a:ea typeface="+mn-lt"/>
                <a:cs typeface="+mn-lt"/>
              </a:rPr>
              <a:t>Mitä tämä tarkoittaa? Sitä, että </a:t>
            </a:r>
          </a:p>
          <a:p>
            <a:pPr marL="1439545" lvl="2">
              <a:spcAft>
                <a:spcPts val="0"/>
              </a:spcAft>
              <a:buFont typeface="Wingdings" panose="05000000000000000000" pitchFamily="2" charset="2"/>
              <a:buChar char="Ø"/>
            </a:pPr>
            <a:r>
              <a:rPr lang="fi-FI">
                <a:ea typeface="+mn-lt"/>
                <a:cs typeface="+mn-lt"/>
              </a:rPr>
              <a:t>tulee miettiä, mikä osuus kielellä on osaamisen osoittamisessa </a:t>
            </a:r>
            <a:endParaRPr lang="fi-FI">
              <a:cs typeface="Calibri"/>
            </a:endParaRPr>
          </a:p>
          <a:p>
            <a:pPr marL="1439545" lvl="2">
              <a:spcAft>
                <a:spcPts val="0"/>
              </a:spcAft>
              <a:buFont typeface="Wingdings" panose="05000000000000000000" pitchFamily="2" charset="2"/>
              <a:buChar char="Ø"/>
            </a:pPr>
            <a:r>
              <a:rPr lang="fi-FI">
                <a:cs typeface="Calibri"/>
              </a:rPr>
              <a:t>on huolehdittava siitä, että on opetettu se, mitä arvioidaan </a:t>
            </a:r>
          </a:p>
          <a:p>
            <a:pPr marL="1439545" lvl="2"/>
            <a:endParaRPr lang="fi-FI" sz="1600">
              <a:cs typeface="Calibri"/>
            </a:endParaRPr>
          </a:p>
          <a:p>
            <a:pPr marL="1439545" lvl="2"/>
            <a:endParaRPr lang="fi-FI" sz="1600" i="1">
              <a:cs typeface="Calibri"/>
            </a:endParaRPr>
          </a:p>
          <a:p>
            <a:pPr marL="1439545" lvl="2"/>
            <a:endParaRPr lang="fi-FI" sz="1600" i="1">
              <a:cs typeface="Calibri"/>
            </a:endParaRPr>
          </a:p>
          <a:p>
            <a:pPr marL="1439545" lvl="2"/>
            <a:endParaRPr lang="fi-FI" sz="1600" i="1">
              <a:cs typeface="Calibri"/>
            </a:endParaRPr>
          </a:p>
          <a:p>
            <a:pPr marL="1439545" lvl="2"/>
            <a:endParaRPr lang="fi-FI" sz="1600">
              <a:cs typeface="Calibri"/>
            </a:endParaRPr>
          </a:p>
          <a:p>
            <a:pPr marL="0" indent="0">
              <a:buNone/>
            </a:pPr>
            <a:endParaRPr lang="fi-FI" sz="2000">
              <a:cs typeface="Calibri"/>
            </a:endParaRPr>
          </a:p>
          <a:p>
            <a:pPr marL="360045" indent="-360045"/>
            <a:endParaRPr lang="fi-FI" sz="2000">
              <a:cs typeface="Calibri"/>
            </a:endParaRPr>
          </a:p>
          <a:p>
            <a:pPr marL="360045" indent="-360045"/>
            <a:endParaRPr lang="fi-FI" sz="2000">
              <a:cs typeface="Calibri"/>
            </a:endParaRPr>
          </a:p>
          <a:p>
            <a:pPr marL="360045" indent="-360045"/>
            <a:endParaRPr lang="fi-FI">
              <a:cs typeface="Calibri"/>
            </a:endParaRPr>
          </a:p>
        </p:txBody>
      </p:sp>
      <p:sp>
        <p:nvSpPr>
          <p:cNvPr id="4" name="Päivämäärän paikkamerkki 3">
            <a:extLst>
              <a:ext uri="{FF2B5EF4-FFF2-40B4-BE49-F238E27FC236}">
                <a16:creationId xmlns:a16="http://schemas.microsoft.com/office/drawing/2014/main" id="{ACBCAEAE-AF23-4A4D-BEF0-54CC41346257}"/>
              </a:ext>
            </a:extLst>
          </p:cNvPr>
          <p:cNvSpPr>
            <a:spLocks noGrp="1"/>
          </p:cNvSpPr>
          <p:nvPr>
            <p:ph type="dt" sz="half" idx="10"/>
          </p:nvPr>
        </p:nvSpPr>
        <p:spPr/>
        <p:txBody>
          <a:bodyPr/>
          <a:lstStyle/>
          <a:p>
            <a:fld id="{97FDBF2A-0433-4942-8368-192C4092C9D7}" type="datetime1">
              <a:rPr lang="en-GB" smtClean="0"/>
              <a:t>09/11/2022</a:t>
            </a:fld>
            <a:endParaRPr lang="en-GB"/>
          </a:p>
        </p:txBody>
      </p:sp>
      <p:sp>
        <p:nvSpPr>
          <p:cNvPr id="5" name="Alatunnisteen paikkamerkki 4">
            <a:extLst>
              <a:ext uri="{FF2B5EF4-FFF2-40B4-BE49-F238E27FC236}">
                <a16:creationId xmlns:a16="http://schemas.microsoft.com/office/drawing/2014/main" id="{BE12E648-312C-432D-87F2-C89A92C9C6D0}"/>
              </a:ext>
            </a:extLst>
          </p:cNvPr>
          <p:cNvSpPr>
            <a:spLocks noGrp="1"/>
          </p:cNvSpPr>
          <p:nvPr>
            <p:ph type="ftr" sz="quarter" idx="11"/>
          </p:nvPr>
        </p:nvSpPr>
        <p:spPr/>
        <p:txBody>
          <a:bodyPr/>
          <a:lstStyle/>
          <a:p>
            <a:r>
              <a:rPr lang="en-GB"/>
              <a:t>Opetushallitus</a:t>
            </a:r>
          </a:p>
        </p:txBody>
      </p:sp>
    </p:spTree>
    <p:extLst>
      <p:ext uri="{BB962C8B-B14F-4D97-AF65-F5344CB8AC3E}">
        <p14:creationId xmlns:p14="http://schemas.microsoft.com/office/powerpoint/2010/main" val="1163794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B831D0-EF7F-4CCC-B606-3EC1C3C27D94}"/>
              </a:ext>
            </a:extLst>
          </p:cNvPr>
          <p:cNvSpPr>
            <a:spLocks noGrp="1"/>
          </p:cNvSpPr>
          <p:nvPr>
            <p:ph type="ctrTitle"/>
          </p:nvPr>
        </p:nvSpPr>
        <p:spPr/>
        <p:txBody>
          <a:bodyPr/>
          <a:lstStyle/>
          <a:p>
            <a:r>
              <a:rPr lang="fi-FI"/>
              <a:t>Kiitos!</a:t>
            </a:r>
          </a:p>
        </p:txBody>
      </p:sp>
      <p:sp>
        <p:nvSpPr>
          <p:cNvPr id="3" name="Alaotsikko 2">
            <a:extLst>
              <a:ext uri="{FF2B5EF4-FFF2-40B4-BE49-F238E27FC236}">
                <a16:creationId xmlns:a16="http://schemas.microsoft.com/office/drawing/2014/main" id="{367F68D8-8007-44F8-A4FB-E08E31872238}"/>
              </a:ext>
            </a:extLst>
          </p:cNvPr>
          <p:cNvSpPr>
            <a:spLocks noGrp="1"/>
          </p:cNvSpPr>
          <p:nvPr>
            <p:ph type="subTitle" idx="1"/>
          </p:nvPr>
        </p:nvSpPr>
        <p:spPr>
          <a:xfrm>
            <a:off x="787940" y="3784061"/>
            <a:ext cx="7177500" cy="2534054"/>
          </a:xfrm>
        </p:spPr>
        <p:txBody>
          <a:bodyPr vert="horz" lIns="91440" tIns="45720" rIns="91440" bIns="45720" rtlCol="0" anchor="t">
            <a:normAutofit/>
          </a:bodyPr>
          <a:lstStyle/>
          <a:p>
            <a:r>
              <a:rPr lang="fi-FI" sz="2400" dirty="0">
                <a:latin typeface="Verdana"/>
                <a:ea typeface="Verdana"/>
                <a:cs typeface="Verdana"/>
              </a:rPr>
              <a:t>Minna Harmanen, </a:t>
            </a:r>
            <a:r>
              <a:rPr lang="fi-FI" sz="2400" dirty="0">
                <a:latin typeface="Verdana"/>
                <a:ea typeface="Verdana"/>
                <a:cs typeface="Verdana"/>
                <a:hlinkClick r:id="rId2"/>
              </a:rPr>
              <a:t>minna.harmanen@oph.fi</a:t>
            </a:r>
            <a:endParaRPr lang="fi-FI" sz="2400" dirty="0">
              <a:latin typeface="Verdana"/>
              <a:ea typeface="Verdana"/>
              <a:cs typeface="Verdana"/>
            </a:endParaRPr>
          </a:p>
          <a:p>
            <a:endParaRPr lang="fi-FI" sz="2400" dirty="0">
              <a:latin typeface="Verdana"/>
              <a:ea typeface="Verdana"/>
              <a:cs typeface="Verdana"/>
            </a:endParaRPr>
          </a:p>
          <a:p>
            <a:r>
              <a:rPr lang="fi-FI" sz="2400" dirty="0">
                <a:latin typeface="Verdana"/>
                <a:ea typeface="Verdana"/>
                <a:cs typeface="Verdana"/>
              </a:rPr>
              <a:t>Suomi toisena kielenä ja kirjallisuus –asiantuntija Katri Kuukka, </a:t>
            </a:r>
            <a:r>
              <a:rPr lang="fi-FI" sz="2400" dirty="0">
                <a:latin typeface="Verdana"/>
                <a:ea typeface="Verdana"/>
                <a:cs typeface="Verdana"/>
                <a:hlinkClick r:id="rId3"/>
              </a:rPr>
              <a:t>katri.kuukka@oph.fi</a:t>
            </a:r>
            <a:r>
              <a:rPr lang="fi-FI" sz="2400" dirty="0">
                <a:latin typeface="Verdana"/>
                <a:ea typeface="Verdana"/>
                <a:cs typeface="Verdana"/>
              </a:rPr>
              <a:t>  </a:t>
            </a:r>
          </a:p>
        </p:txBody>
      </p:sp>
    </p:spTree>
    <p:extLst>
      <p:ext uri="{BB962C8B-B14F-4D97-AF65-F5344CB8AC3E}">
        <p14:creationId xmlns:p14="http://schemas.microsoft.com/office/powerpoint/2010/main" val="370628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8838CC-D111-467B-81DB-50C679074878}"/>
              </a:ext>
            </a:extLst>
          </p:cNvPr>
          <p:cNvSpPr>
            <a:spLocks noGrp="1"/>
          </p:cNvSpPr>
          <p:nvPr>
            <p:ph type="title"/>
          </p:nvPr>
        </p:nvSpPr>
        <p:spPr>
          <a:xfrm>
            <a:off x="623908" y="400693"/>
            <a:ext cx="10681252" cy="998470"/>
          </a:xfrm>
        </p:spPr>
        <p:txBody>
          <a:bodyPr/>
          <a:lstStyle/>
          <a:p>
            <a:r>
              <a:rPr lang="fi-FI" sz="4400" dirty="0">
                <a:latin typeface="+mn-lt"/>
                <a:ea typeface="Verdana"/>
              </a:rPr>
              <a:t>Arvioinnin yleisiä periaatteita</a:t>
            </a:r>
            <a:endParaRPr lang="fi-FI" sz="4400" dirty="0">
              <a:latin typeface="+mn-lt"/>
              <a:ea typeface="Verdana" panose="020B0604030504040204" pitchFamily="34" charset="0"/>
            </a:endParaRPr>
          </a:p>
        </p:txBody>
      </p:sp>
      <p:sp>
        <p:nvSpPr>
          <p:cNvPr id="3" name="Sisällön paikkamerkki 2">
            <a:extLst>
              <a:ext uri="{FF2B5EF4-FFF2-40B4-BE49-F238E27FC236}">
                <a16:creationId xmlns:a16="http://schemas.microsoft.com/office/drawing/2014/main" id="{03F19A66-FC4B-4045-BD76-9A8FE7634CE4}"/>
              </a:ext>
            </a:extLst>
          </p:cNvPr>
          <p:cNvSpPr>
            <a:spLocks noGrp="1"/>
          </p:cNvSpPr>
          <p:nvPr>
            <p:ph sz="half" idx="1"/>
          </p:nvPr>
        </p:nvSpPr>
        <p:spPr>
          <a:xfrm>
            <a:off x="460000" y="1165399"/>
            <a:ext cx="5280924" cy="5110625"/>
          </a:xfrm>
        </p:spPr>
        <p:txBody>
          <a:bodyPr vert="horz" lIns="91440" tIns="45720" rIns="91440" bIns="45720" rtlCol="0" anchor="t">
            <a:noAutofit/>
          </a:bodyPr>
          <a:lstStyle/>
          <a:p>
            <a:pPr marL="360045" indent="-360045">
              <a:lnSpc>
                <a:spcPct val="100000"/>
              </a:lnSpc>
              <a:spcAft>
                <a:spcPts val="0"/>
              </a:spcAft>
            </a:pPr>
            <a:r>
              <a:rPr lang="fi-FI" dirty="0">
                <a:ea typeface="Verdana"/>
              </a:rPr>
              <a:t>Oppilaalle kerrotaan, mitä hänen on tarkoitus oppia ja miten hänen suoriutumistaan arvioidaan.</a:t>
            </a:r>
            <a:r>
              <a:rPr lang="en-US" dirty="0">
                <a:ea typeface="+mn-lt"/>
                <a:cs typeface="+mn-lt"/>
              </a:rPr>
              <a:t> </a:t>
            </a:r>
            <a:r>
              <a:rPr lang="fi-FI" dirty="0">
                <a:ea typeface="+mn-lt"/>
                <a:cs typeface="+mn-lt"/>
              </a:rPr>
              <a:t>Arvioida voidaan vain sitä, mitä on opetettu.</a:t>
            </a:r>
          </a:p>
          <a:p>
            <a:pPr marL="360045" indent="-360045">
              <a:lnSpc>
                <a:spcPct val="100000"/>
              </a:lnSpc>
              <a:spcAft>
                <a:spcPts val="0"/>
              </a:spcAft>
            </a:pPr>
            <a:endParaRPr lang="fi-FI" dirty="0">
              <a:ea typeface="+mn-lt"/>
              <a:cs typeface="+mn-lt"/>
            </a:endParaRPr>
          </a:p>
          <a:p>
            <a:pPr marL="360045" indent="-360045">
              <a:lnSpc>
                <a:spcPct val="100000"/>
              </a:lnSpc>
              <a:spcAft>
                <a:spcPts val="0"/>
              </a:spcAft>
            </a:pPr>
            <a:r>
              <a:rPr lang="fi-FI" b="1" dirty="0">
                <a:ea typeface="Verdana"/>
                <a:cs typeface="Calibri"/>
              </a:rPr>
              <a:t>Lukuvuosiarviointi </a:t>
            </a:r>
            <a:r>
              <a:rPr lang="fi-FI" dirty="0">
                <a:ea typeface="Verdana"/>
                <a:cs typeface="Calibri"/>
              </a:rPr>
              <a:t>tehdään suhteessa opetussuunnitelman perusteissa asetettuihin ja niiden pohjalta paikallisessa opetussuunnitelmassa vuosiluokittain tarkennettuihin tavoitteisiin. </a:t>
            </a:r>
            <a:r>
              <a:rPr lang="fi-FI" b="1" dirty="0">
                <a:ea typeface="Verdana"/>
                <a:cs typeface="Calibri"/>
              </a:rPr>
              <a:t>Päättöarvioinnissa</a:t>
            </a:r>
            <a:r>
              <a:rPr lang="fi-FI" dirty="0">
                <a:ea typeface="Verdana"/>
                <a:cs typeface="Calibri"/>
              </a:rPr>
              <a:t> käytetään päättöarvioinnin kriteerejä. </a:t>
            </a:r>
          </a:p>
          <a:p>
            <a:pPr marL="360045" indent="-360045">
              <a:lnSpc>
                <a:spcPct val="100000"/>
              </a:lnSpc>
              <a:spcAft>
                <a:spcPts val="0"/>
              </a:spcAft>
            </a:pPr>
            <a:endParaRPr lang="fi-FI" dirty="0">
              <a:ea typeface="+mn-lt"/>
              <a:cs typeface="+mn-lt"/>
            </a:endParaRPr>
          </a:p>
          <a:p>
            <a:pPr marL="0" indent="0">
              <a:lnSpc>
                <a:spcPct val="100000"/>
              </a:lnSpc>
              <a:spcAft>
                <a:spcPts val="0"/>
              </a:spcAft>
              <a:buNone/>
            </a:pPr>
            <a:endParaRPr lang="fi-FI" sz="2400" dirty="0">
              <a:ea typeface="Verdana"/>
              <a:cs typeface="Calibri"/>
            </a:endParaRPr>
          </a:p>
          <a:p>
            <a:pPr marL="0" indent="0">
              <a:lnSpc>
                <a:spcPct val="100000"/>
              </a:lnSpc>
              <a:spcAft>
                <a:spcPts val="0"/>
              </a:spcAft>
              <a:buNone/>
            </a:pPr>
            <a:endParaRPr lang="fi-FI" sz="2400" dirty="0">
              <a:ea typeface="Verdana"/>
              <a:cs typeface="Calibri"/>
            </a:endParaRPr>
          </a:p>
          <a:p>
            <a:pPr marL="0" indent="0">
              <a:buNone/>
            </a:pPr>
            <a:endParaRPr lang="fi-FI" sz="2400" dirty="0">
              <a:ea typeface="Verdana" panose="020B0604030504040204" pitchFamily="34" charset="0"/>
            </a:endParaRPr>
          </a:p>
          <a:p>
            <a:pPr marL="0" indent="0">
              <a:buNone/>
            </a:pPr>
            <a:endParaRPr lang="fi-FI" dirty="0">
              <a:cs typeface="Calibri"/>
            </a:endParaRPr>
          </a:p>
          <a:p>
            <a:pPr marL="0" indent="0">
              <a:buNone/>
            </a:pPr>
            <a:endParaRPr lang="fi-FI" dirty="0"/>
          </a:p>
          <a:p>
            <a:pPr marL="0" indent="0">
              <a:buNone/>
            </a:pPr>
            <a:endParaRPr lang="fi-FI" dirty="0"/>
          </a:p>
        </p:txBody>
      </p:sp>
      <p:sp>
        <p:nvSpPr>
          <p:cNvPr id="8" name="Sisällön paikkamerkki 7">
            <a:extLst>
              <a:ext uri="{FF2B5EF4-FFF2-40B4-BE49-F238E27FC236}">
                <a16:creationId xmlns:a16="http://schemas.microsoft.com/office/drawing/2014/main" id="{B4802B2C-DB73-4116-A034-8A1C0A46E89B}"/>
              </a:ext>
            </a:extLst>
          </p:cNvPr>
          <p:cNvSpPr>
            <a:spLocks noGrp="1"/>
          </p:cNvSpPr>
          <p:nvPr>
            <p:ph sz="half" idx="2"/>
          </p:nvPr>
        </p:nvSpPr>
        <p:spPr>
          <a:xfrm>
            <a:off x="11140371" y="5609690"/>
            <a:ext cx="818748" cy="184935"/>
          </a:xfrm>
        </p:spPr>
        <p:txBody>
          <a:bodyPr/>
          <a:lstStyle/>
          <a:p>
            <a:endParaRPr lang="fi-FI"/>
          </a:p>
        </p:txBody>
      </p:sp>
      <p:sp>
        <p:nvSpPr>
          <p:cNvPr id="4" name="Päivämäärän paikkamerkki 3">
            <a:extLst>
              <a:ext uri="{FF2B5EF4-FFF2-40B4-BE49-F238E27FC236}">
                <a16:creationId xmlns:a16="http://schemas.microsoft.com/office/drawing/2014/main" id="{528B53BE-42BC-4AE2-B186-36EE7DE84C7E}"/>
              </a:ext>
            </a:extLst>
          </p:cNvPr>
          <p:cNvSpPr>
            <a:spLocks noGrp="1"/>
          </p:cNvSpPr>
          <p:nvPr>
            <p:ph type="dt" sz="half" idx="10"/>
          </p:nvPr>
        </p:nvSpPr>
        <p:spPr/>
        <p:txBody>
          <a:bodyPr/>
          <a:lstStyle/>
          <a:p>
            <a:fld id="{5A93E190-C3B8-4F0D-BC5A-414A6F0316F6}" type="datetime1">
              <a:rPr lang="en-GB" smtClean="0">
                <a:solidFill>
                  <a:srgbClr val="0041DC"/>
                </a:solidFill>
              </a:rPr>
              <a:pPr/>
              <a:t>09/11/2022</a:t>
            </a:fld>
            <a:endParaRPr lang="en-GB">
              <a:solidFill>
                <a:srgbClr val="0041DC"/>
              </a:solidFill>
            </a:endParaRPr>
          </a:p>
        </p:txBody>
      </p:sp>
      <p:sp>
        <p:nvSpPr>
          <p:cNvPr id="5" name="Alatunnisteen paikkamerkki 4">
            <a:extLst>
              <a:ext uri="{FF2B5EF4-FFF2-40B4-BE49-F238E27FC236}">
                <a16:creationId xmlns:a16="http://schemas.microsoft.com/office/drawing/2014/main" id="{6BE2F422-4968-40BF-B730-E0502881DDE1}"/>
              </a:ext>
            </a:extLst>
          </p:cNvPr>
          <p:cNvSpPr>
            <a:spLocks noGrp="1"/>
          </p:cNvSpPr>
          <p:nvPr>
            <p:ph type="ftr" sz="quarter" idx="11"/>
          </p:nvPr>
        </p:nvSpPr>
        <p:spPr/>
        <p:txBody>
          <a:bodyPr/>
          <a:lstStyle/>
          <a:p>
            <a:r>
              <a:rPr lang="en-GB">
                <a:solidFill>
                  <a:srgbClr val="0041DC"/>
                </a:solidFill>
              </a:rPr>
              <a:t>Opetushallitus</a:t>
            </a:r>
          </a:p>
        </p:txBody>
      </p:sp>
      <p:sp>
        <p:nvSpPr>
          <p:cNvPr id="6" name="Dian numeron paikkamerkki 5">
            <a:extLst>
              <a:ext uri="{FF2B5EF4-FFF2-40B4-BE49-F238E27FC236}">
                <a16:creationId xmlns:a16="http://schemas.microsoft.com/office/drawing/2014/main" id="{53C83B0B-FB13-4DF0-82CB-5E0CD49C5B36}"/>
              </a:ext>
            </a:extLst>
          </p:cNvPr>
          <p:cNvSpPr>
            <a:spLocks noGrp="1"/>
          </p:cNvSpPr>
          <p:nvPr>
            <p:ph type="sldNum" sz="quarter" idx="12"/>
          </p:nvPr>
        </p:nvSpPr>
        <p:spPr/>
        <p:txBody>
          <a:bodyPr/>
          <a:lstStyle/>
          <a:p>
            <a:fld id="{A6E131DE-DA31-4CDF-828A-8EB206A3CD12}" type="slidenum">
              <a:rPr lang="en-GB" dirty="0" smtClean="0">
                <a:solidFill>
                  <a:srgbClr val="0041DC"/>
                </a:solidFill>
              </a:rPr>
              <a:pPr/>
              <a:t>4</a:t>
            </a:fld>
            <a:endParaRPr lang="en-GB">
              <a:solidFill>
                <a:srgbClr val="0041DC"/>
              </a:solidFill>
            </a:endParaRPr>
          </a:p>
        </p:txBody>
      </p:sp>
      <p:sp>
        <p:nvSpPr>
          <p:cNvPr id="7" name="Suorakulmio: Pyöristetyt kulmat 6">
            <a:extLst>
              <a:ext uri="{FF2B5EF4-FFF2-40B4-BE49-F238E27FC236}">
                <a16:creationId xmlns:a16="http://schemas.microsoft.com/office/drawing/2014/main" id="{0545B1F7-5A4B-44D5-AE51-0A03C1719C29}"/>
              </a:ext>
            </a:extLst>
          </p:cNvPr>
          <p:cNvSpPr/>
          <p:nvPr/>
        </p:nvSpPr>
        <p:spPr>
          <a:xfrm>
            <a:off x="604031" y="5109777"/>
            <a:ext cx="4992861" cy="999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ea typeface="Verdana" panose="020B0604030504040204" pitchFamily="34" charset="0"/>
              </a:rPr>
              <a:t>Arvosanan ei pitäisi olla yllätys oppilaalle!</a:t>
            </a:r>
          </a:p>
        </p:txBody>
      </p:sp>
      <p:sp>
        <p:nvSpPr>
          <p:cNvPr id="10" name="Pilvi 9">
            <a:extLst>
              <a:ext uri="{FF2B5EF4-FFF2-40B4-BE49-F238E27FC236}">
                <a16:creationId xmlns:a16="http://schemas.microsoft.com/office/drawing/2014/main" id="{773EA23F-A6A5-4B44-A8C1-BA7DA26E5EAD}"/>
              </a:ext>
            </a:extLst>
          </p:cNvPr>
          <p:cNvSpPr/>
          <p:nvPr/>
        </p:nvSpPr>
        <p:spPr>
          <a:xfrm>
            <a:off x="7918637" y="661851"/>
            <a:ext cx="3045245" cy="1079694"/>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Yhdenvertaisuus</a:t>
            </a:r>
          </a:p>
        </p:txBody>
      </p:sp>
      <p:sp>
        <p:nvSpPr>
          <p:cNvPr id="14" name="Pilvi 13">
            <a:extLst>
              <a:ext uri="{FF2B5EF4-FFF2-40B4-BE49-F238E27FC236}">
                <a16:creationId xmlns:a16="http://schemas.microsoft.com/office/drawing/2014/main" id="{D297C795-36EF-4F51-8F6F-0A821AB2517C}"/>
              </a:ext>
            </a:extLst>
          </p:cNvPr>
          <p:cNvSpPr/>
          <p:nvPr/>
        </p:nvSpPr>
        <p:spPr>
          <a:xfrm>
            <a:off x="7213526" y="2754187"/>
            <a:ext cx="4745593" cy="1701135"/>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Avoimuus, yhteistyö, osallisuus</a:t>
            </a:r>
          </a:p>
          <a:p>
            <a:pPr algn="ctr"/>
            <a:r>
              <a:rPr lang="fi-FI"/>
              <a:t>(opettaja tai opettajat yhdessä)</a:t>
            </a:r>
          </a:p>
        </p:txBody>
      </p:sp>
      <p:sp>
        <p:nvSpPr>
          <p:cNvPr id="17" name="Pilvi 16">
            <a:extLst>
              <a:ext uri="{FF2B5EF4-FFF2-40B4-BE49-F238E27FC236}">
                <a16:creationId xmlns:a16="http://schemas.microsoft.com/office/drawing/2014/main" id="{7BD0FCC9-EA50-4E4F-A9BF-FF3CE589387C}"/>
              </a:ext>
            </a:extLst>
          </p:cNvPr>
          <p:cNvSpPr/>
          <p:nvPr/>
        </p:nvSpPr>
        <p:spPr>
          <a:xfrm>
            <a:off x="9084513" y="1720116"/>
            <a:ext cx="3045245" cy="1079694"/>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Perustuu tavoitteisiin ja kriteereihin</a:t>
            </a:r>
          </a:p>
        </p:txBody>
      </p:sp>
      <p:sp>
        <p:nvSpPr>
          <p:cNvPr id="18" name="Pilvi 17">
            <a:extLst>
              <a:ext uri="{FF2B5EF4-FFF2-40B4-BE49-F238E27FC236}">
                <a16:creationId xmlns:a16="http://schemas.microsoft.com/office/drawing/2014/main" id="{F80D977D-5C45-4552-AF2E-A2B7E1BAED2C}"/>
              </a:ext>
            </a:extLst>
          </p:cNvPr>
          <p:cNvSpPr/>
          <p:nvPr/>
        </p:nvSpPr>
        <p:spPr>
          <a:xfrm>
            <a:off x="5918462" y="1726551"/>
            <a:ext cx="3154244" cy="1214382"/>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Suunnitelmallisuus ja johdonmukaisuus</a:t>
            </a:r>
          </a:p>
        </p:txBody>
      </p:sp>
      <p:sp>
        <p:nvSpPr>
          <p:cNvPr id="19" name="Pilvi 18">
            <a:extLst>
              <a:ext uri="{FF2B5EF4-FFF2-40B4-BE49-F238E27FC236}">
                <a16:creationId xmlns:a16="http://schemas.microsoft.com/office/drawing/2014/main" id="{6DF891AB-E77D-4D1D-A96C-26A461B468CE}"/>
              </a:ext>
            </a:extLst>
          </p:cNvPr>
          <p:cNvSpPr/>
          <p:nvPr/>
        </p:nvSpPr>
        <p:spPr>
          <a:xfrm>
            <a:off x="5821332" y="4225636"/>
            <a:ext cx="3154244" cy="1274190"/>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Monipuolisuus</a:t>
            </a:r>
          </a:p>
        </p:txBody>
      </p:sp>
      <p:sp>
        <p:nvSpPr>
          <p:cNvPr id="20" name="Pilvi 19">
            <a:extLst>
              <a:ext uri="{FF2B5EF4-FFF2-40B4-BE49-F238E27FC236}">
                <a16:creationId xmlns:a16="http://schemas.microsoft.com/office/drawing/2014/main" id="{CBB0A73B-0CA5-4ACF-BB7D-58EC34B726D7}"/>
              </a:ext>
            </a:extLst>
          </p:cNvPr>
          <p:cNvSpPr/>
          <p:nvPr/>
        </p:nvSpPr>
        <p:spPr>
          <a:xfrm>
            <a:off x="8564058" y="4574687"/>
            <a:ext cx="3344413" cy="1714036"/>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Oppilaan ikäkauden ja edellytysten huomioon ottaminen</a:t>
            </a:r>
          </a:p>
        </p:txBody>
      </p:sp>
    </p:spTree>
    <p:extLst>
      <p:ext uri="{BB962C8B-B14F-4D97-AF65-F5344CB8AC3E}">
        <p14:creationId xmlns:p14="http://schemas.microsoft.com/office/powerpoint/2010/main" val="205236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A60BB1-7AC2-41E0-8BF2-EDE48AB3BDD5}"/>
              </a:ext>
            </a:extLst>
          </p:cNvPr>
          <p:cNvSpPr>
            <a:spLocks noGrp="1"/>
          </p:cNvSpPr>
          <p:nvPr>
            <p:ph type="title"/>
          </p:nvPr>
        </p:nvSpPr>
        <p:spPr>
          <a:xfrm>
            <a:off x="478466" y="290004"/>
            <a:ext cx="10752266" cy="1325563"/>
          </a:xfrm>
        </p:spPr>
        <p:txBody>
          <a:bodyPr/>
          <a:lstStyle/>
          <a:p>
            <a:r>
              <a:rPr lang="fi-FI" dirty="0"/>
              <a:t>Kirjallisuutta ja lisämateriaalia 1/2</a:t>
            </a:r>
          </a:p>
        </p:txBody>
      </p:sp>
      <p:sp>
        <p:nvSpPr>
          <p:cNvPr id="3" name="Sisällön paikkamerkki 2">
            <a:extLst>
              <a:ext uri="{FF2B5EF4-FFF2-40B4-BE49-F238E27FC236}">
                <a16:creationId xmlns:a16="http://schemas.microsoft.com/office/drawing/2014/main" id="{D8CD5CD9-376F-4801-A3FB-68A84142CC5C}"/>
              </a:ext>
            </a:extLst>
          </p:cNvPr>
          <p:cNvSpPr>
            <a:spLocks noGrp="1"/>
          </p:cNvSpPr>
          <p:nvPr>
            <p:ph idx="1"/>
          </p:nvPr>
        </p:nvSpPr>
        <p:spPr>
          <a:xfrm>
            <a:off x="478465" y="1041991"/>
            <a:ext cx="11355572" cy="5134972"/>
          </a:xfrm>
        </p:spPr>
        <p:txBody>
          <a:bodyPr/>
          <a:lstStyle/>
          <a:p>
            <a:pPr marL="0" indent="0" rtl="0">
              <a:spcBef>
                <a:spcPts val="0"/>
              </a:spcBef>
              <a:spcAft>
                <a:spcPts val="0"/>
              </a:spcAft>
              <a:buNone/>
            </a:pPr>
            <a:r>
              <a:rPr lang="fi-FI" sz="1600" i="0" u="none" strike="noStrike" dirty="0" err="1">
                <a:solidFill>
                  <a:srgbClr val="000000"/>
                </a:solidFill>
                <a:effectLst/>
              </a:rPr>
              <a:t>Atjonen</a:t>
            </a:r>
            <a:r>
              <a:rPr lang="fi-FI" sz="1600" i="0" u="none" strike="noStrike" dirty="0">
                <a:solidFill>
                  <a:srgbClr val="000000"/>
                </a:solidFill>
                <a:effectLst/>
              </a:rPr>
              <a:t>, P. ym. </a:t>
            </a:r>
            <a:r>
              <a:rPr lang="fi-FI" sz="1600" dirty="0">
                <a:solidFill>
                  <a:srgbClr val="000000"/>
                </a:solidFill>
              </a:rPr>
              <a:t>(2019)</a:t>
            </a:r>
            <a:r>
              <a:rPr lang="fi-FI" sz="1600" dirty="0"/>
              <a:t> </a:t>
            </a:r>
            <a:r>
              <a:rPr lang="fi-FI" sz="1600" i="1" u="none" strike="noStrike" dirty="0">
                <a:solidFill>
                  <a:srgbClr val="000000"/>
                </a:solidFill>
                <a:effectLst/>
              </a:rPr>
              <a:t>”Että tietää missä on menossa” – Oppimisen ja osaamisen arviointi perusopetuksessa ja lukiokoulutuksessa. </a:t>
            </a:r>
            <a:r>
              <a:rPr lang="fi-FI" sz="1600" u="none" strike="noStrike" dirty="0">
                <a:solidFill>
                  <a:srgbClr val="000000"/>
                </a:solidFill>
                <a:effectLst/>
              </a:rPr>
              <a:t>Karvi. </a:t>
            </a:r>
            <a:r>
              <a:rPr lang="fi-FI" sz="1600" u="none" strike="noStrike" dirty="0">
                <a:solidFill>
                  <a:srgbClr val="000000"/>
                </a:solidFill>
                <a:effectLst/>
                <a:hlinkClick r:id="rId3"/>
              </a:rPr>
              <a:t>https://karvi.fi/publication/etta-tietaa-missa-on-menossa-oppimisen-ja-osaamisen-arviointi-perusopetuksessa-ja-lukiokoulutuksessa/ </a:t>
            </a:r>
            <a:endParaRPr lang="fi-FI" sz="1600" u="none" strike="noStrike" dirty="0">
              <a:solidFill>
                <a:srgbClr val="000000"/>
              </a:solidFill>
              <a:effectLst/>
            </a:endParaRPr>
          </a:p>
          <a:p>
            <a:pPr marL="0" indent="0" rtl="0">
              <a:spcBef>
                <a:spcPts val="0"/>
              </a:spcBef>
              <a:spcAft>
                <a:spcPts val="0"/>
              </a:spcAft>
              <a:buNone/>
            </a:pPr>
            <a:endParaRPr lang="fi-FI" sz="1600" dirty="0">
              <a:solidFill>
                <a:srgbClr val="000000"/>
              </a:solidFill>
            </a:endParaRPr>
          </a:p>
          <a:p>
            <a:pPr marL="0" indent="0" rtl="0">
              <a:spcBef>
                <a:spcPts val="0"/>
              </a:spcBef>
              <a:spcAft>
                <a:spcPts val="0"/>
              </a:spcAft>
              <a:buNone/>
            </a:pPr>
            <a:r>
              <a:rPr lang="fi-FI" sz="1600" b="0" i="0" u="none" strike="noStrike" dirty="0">
                <a:solidFill>
                  <a:srgbClr val="696969"/>
                </a:solidFill>
                <a:effectLst/>
              </a:rPr>
              <a:t>Heikola, A. &amp; </a:t>
            </a:r>
            <a:r>
              <a:rPr lang="fi-FI" sz="1600" b="0" i="0" u="none" strike="noStrike" dirty="0" err="1">
                <a:solidFill>
                  <a:srgbClr val="696969"/>
                </a:solidFill>
                <a:effectLst/>
              </a:rPr>
              <a:t>Karasti</a:t>
            </a:r>
            <a:r>
              <a:rPr lang="fi-FI" sz="1600" b="0" i="0" u="none" strike="noStrike" dirty="0">
                <a:solidFill>
                  <a:srgbClr val="696969"/>
                </a:solidFill>
                <a:effectLst/>
              </a:rPr>
              <a:t>, K. (2022). Osaamisen tasojen </a:t>
            </a:r>
            <a:r>
              <a:rPr lang="fi-FI" sz="1600" b="0" i="0" u="none" strike="noStrike" dirty="0" err="1">
                <a:solidFill>
                  <a:srgbClr val="696969"/>
                </a:solidFill>
                <a:effectLst/>
              </a:rPr>
              <a:t>kielellistäminen</a:t>
            </a:r>
            <a:r>
              <a:rPr lang="fi-FI" sz="1600" b="0" i="0" u="none" strike="noStrike" dirty="0">
                <a:solidFill>
                  <a:srgbClr val="696969"/>
                </a:solidFill>
                <a:effectLst/>
              </a:rPr>
              <a:t> ja tulkinnanvaraisuus uudistetuissa perusopetuksen suomen kieli ja kirjallisuus -oppimäärän päättöarvioinnin kriteereissä. </a:t>
            </a:r>
            <a:r>
              <a:rPr lang="fi-FI" sz="1600" b="0" i="1" u="none" strike="noStrike" dirty="0">
                <a:solidFill>
                  <a:srgbClr val="696969"/>
                </a:solidFill>
                <a:effectLst/>
              </a:rPr>
              <a:t>Kieli, koulutus ja yhteiskunta</a:t>
            </a:r>
            <a:r>
              <a:rPr lang="fi-FI" sz="1600" b="0" i="0" u="none" strike="noStrike" dirty="0">
                <a:solidFill>
                  <a:srgbClr val="696969"/>
                </a:solidFill>
                <a:effectLst/>
              </a:rPr>
              <a:t>, 13(2). </a:t>
            </a:r>
            <a:r>
              <a:rPr lang="fi-FI" sz="1600" b="0" i="0" u="none" strike="noStrike" dirty="0">
                <a:solidFill>
                  <a:srgbClr val="007BB1"/>
                </a:solidFill>
                <a:effectLst/>
                <a:hlinkClick r:id="rId4"/>
              </a:rPr>
              <a:t>https://www.kieliverkosto.fi/fi/journals/kieli-koulutus-ja-yhteiskunta-maaliskuu-2022/osaamisen-tasojen-kielellistaminen-ja-tulkinnanvaraisuus-uudistetuissa-perusopetuksen-suomen-kieli-ja-kirjallisuus-oppimaaran-paattoarvioinnin-kriteereissa</a:t>
            </a:r>
            <a:endParaRPr lang="fi-FI" sz="1600" dirty="0">
              <a:solidFill>
                <a:srgbClr val="007BB1"/>
              </a:solidFill>
            </a:endParaRPr>
          </a:p>
          <a:p>
            <a:pPr marL="0" indent="0" rtl="0">
              <a:spcBef>
                <a:spcPts val="0"/>
              </a:spcBef>
              <a:spcAft>
                <a:spcPts val="0"/>
              </a:spcAft>
              <a:buNone/>
            </a:pPr>
            <a:endParaRPr lang="fi-FI" sz="1600" b="0" i="0" u="none" strike="noStrike" dirty="0">
              <a:solidFill>
                <a:srgbClr val="007BB1"/>
              </a:solidFill>
              <a:effectLst/>
            </a:endParaRPr>
          </a:p>
          <a:p>
            <a:pPr marL="0" indent="0" rtl="0">
              <a:spcBef>
                <a:spcPts val="0"/>
              </a:spcBef>
              <a:spcAft>
                <a:spcPts val="0"/>
              </a:spcAft>
              <a:buNone/>
            </a:pPr>
            <a:r>
              <a:rPr lang="fi-FI" sz="1600" b="0" i="0" u="none" strike="noStrike" dirty="0">
                <a:solidFill>
                  <a:srgbClr val="4D4D4D"/>
                </a:solidFill>
                <a:effectLst/>
              </a:rPr>
              <a:t>Kauppinen, M. &amp; Hellgren, J. (2021). Suomen kielen ja kirjallisuuden osaamista arvioimassa – tasapainoilua oppimisen tavoitteiden ja osaamisen kriteereiden välillä. Kieli, koulutus ja yhteiskunta, 12(3). Saatavilla: </a:t>
            </a:r>
            <a:r>
              <a:rPr lang="fi-FI" sz="1600" b="0" i="0" u="none" strike="noStrike" dirty="0">
                <a:solidFill>
                  <a:srgbClr val="007BB1"/>
                </a:solidFill>
                <a:effectLst/>
                <a:hlinkClick r:id="rId5"/>
              </a:rPr>
              <a:t>https://www.kieliverkosto.fi/fi/journals/kieli-koulutus-ja-yhteiskunta-toukokuu-2021/suomen-kielen-ja-kirjallisuuden-osaamista-arvioimassa-tasapainoilua-oppimisen-tavoitteiden-ja-osaamisen-kriteereiden-valilla</a:t>
            </a:r>
            <a:endParaRPr lang="fi-FI" sz="1600" i="0" u="none" strike="noStrike" dirty="0"/>
          </a:p>
          <a:p>
            <a:pPr marL="0" indent="0" rtl="0">
              <a:spcBef>
                <a:spcPts val="0"/>
              </a:spcBef>
              <a:spcAft>
                <a:spcPts val="0"/>
              </a:spcAft>
              <a:buNone/>
            </a:pPr>
            <a:endParaRPr lang="fi-FI" sz="1600" dirty="0">
              <a:solidFill>
                <a:srgbClr val="000A48"/>
              </a:solidFill>
              <a:effectLst/>
            </a:endParaRPr>
          </a:p>
          <a:p>
            <a:pPr marL="0" indent="0" rtl="0">
              <a:spcBef>
                <a:spcPts val="0"/>
              </a:spcBef>
              <a:spcAft>
                <a:spcPts val="0"/>
              </a:spcAft>
              <a:buNone/>
            </a:pPr>
            <a:r>
              <a:rPr lang="fi-FI" sz="1600" dirty="0">
                <a:solidFill>
                  <a:srgbClr val="000A48"/>
                </a:solidFill>
                <a:effectLst/>
              </a:rPr>
              <a:t>Kaaro-verkoston materiaalit</a:t>
            </a:r>
            <a:r>
              <a:rPr lang="fi-FI" sz="1600" i="1" dirty="0">
                <a:solidFill>
                  <a:srgbClr val="000A48"/>
                </a:solidFill>
                <a:effectLst/>
              </a:rPr>
              <a:t>. </a:t>
            </a:r>
            <a:r>
              <a:rPr lang="fi-FI" sz="1600" i="1" dirty="0">
                <a:solidFill>
                  <a:srgbClr val="000A48"/>
                </a:solidFill>
                <a:effectLst/>
                <a:hlinkClick r:id="rId6"/>
              </a:rPr>
              <a:t>https://www.kaaro.fi/ </a:t>
            </a:r>
            <a:endParaRPr lang="fi-FI" sz="1600" i="1" dirty="0">
              <a:solidFill>
                <a:srgbClr val="000A48"/>
              </a:solidFill>
              <a:effectLst/>
            </a:endParaRPr>
          </a:p>
          <a:p>
            <a:pPr marL="0" indent="0">
              <a:spcAft>
                <a:spcPts val="0"/>
              </a:spcAft>
              <a:buNone/>
            </a:pPr>
            <a:endParaRPr lang="fi-FI" sz="1600" i="1" dirty="0">
              <a:solidFill>
                <a:srgbClr val="000A48"/>
              </a:solidFill>
              <a:effectLst/>
            </a:endParaRPr>
          </a:p>
          <a:p>
            <a:pPr marL="0" indent="0">
              <a:spcAft>
                <a:spcPts val="0"/>
              </a:spcAft>
              <a:buNone/>
            </a:pPr>
            <a:r>
              <a:rPr lang="fi-FI" sz="1600" dirty="0" err="1">
                <a:solidFill>
                  <a:srgbClr val="000A48"/>
                </a:solidFill>
              </a:rPr>
              <a:t>Karvin</a:t>
            </a:r>
            <a:r>
              <a:rPr lang="fi-FI" sz="1600" dirty="0">
                <a:solidFill>
                  <a:srgbClr val="000A48"/>
                </a:solidFill>
              </a:rPr>
              <a:t> oppimistulosten arvioinnit</a:t>
            </a:r>
            <a:endParaRPr lang="fi-FI" sz="1600" dirty="0">
              <a:solidFill>
                <a:srgbClr val="000A48"/>
              </a:solidFill>
              <a:effectLst/>
            </a:endParaRPr>
          </a:p>
          <a:p>
            <a:pPr marL="0" indent="0">
              <a:spcAft>
                <a:spcPts val="0"/>
              </a:spcAft>
              <a:buNone/>
            </a:pPr>
            <a:endParaRPr lang="fi-FI" sz="1600" i="1" dirty="0">
              <a:solidFill>
                <a:srgbClr val="000A48"/>
              </a:solidFill>
              <a:effectLst/>
            </a:endParaRPr>
          </a:p>
          <a:p>
            <a:pPr marL="0" indent="0">
              <a:spcAft>
                <a:spcPts val="0"/>
              </a:spcAft>
              <a:buNone/>
            </a:pPr>
            <a:r>
              <a:rPr lang="fi-FI" sz="1600" dirty="0"/>
              <a:t>Ovaska, J. ja Rapatti, K (2015) Monipuolinen arviointi yhdistää kieliaineita. Teoksessa </a:t>
            </a:r>
            <a:r>
              <a:rPr lang="fi-FI" sz="1600" i="1" dirty="0">
                <a:solidFill>
                  <a:srgbClr val="000A48"/>
                </a:solidFill>
                <a:effectLst/>
              </a:rPr>
              <a:t>Kieli koulun ytimessä – näkökulmia kielikasvatukseen. </a:t>
            </a:r>
            <a:r>
              <a:rPr lang="fi-FI" sz="1600" i="0" dirty="0">
                <a:solidFill>
                  <a:srgbClr val="000A48"/>
                </a:solidFill>
                <a:effectLst/>
              </a:rPr>
              <a:t>Toim. Anna-Kaisa Mustaparta. Opetushallitus 2015. </a:t>
            </a:r>
            <a:r>
              <a:rPr lang="fi-FI" sz="1600" i="0" dirty="0">
                <a:solidFill>
                  <a:srgbClr val="000A48"/>
                </a:solidFill>
                <a:effectLst/>
                <a:hlinkClick r:id="rId7"/>
              </a:rPr>
              <a:t>https://www.oph.fi/fi/tilastot-ja-julkaisut/julkaisut/kieli-koulun-ytimessa-nakokulmia-kielikasvatukseen</a:t>
            </a:r>
            <a:r>
              <a:rPr lang="fi-FI" sz="1600" dirty="0">
                <a:solidFill>
                  <a:srgbClr val="000A48"/>
                </a:solidFill>
                <a:hlinkClick r:id="rId7"/>
              </a:rPr>
              <a:t> </a:t>
            </a:r>
            <a:endParaRPr lang="fi-FI" sz="1600" dirty="0">
              <a:solidFill>
                <a:srgbClr val="000A48"/>
              </a:solidFill>
            </a:endParaRPr>
          </a:p>
          <a:p>
            <a:pPr marL="0" indent="0">
              <a:spcAft>
                <a:spcPts val="0"/>
              </a:spcAft>
              <a:buNone/>
            </a:pPr>
            <a:endParaRPr lang="fi-FI" sz="1400" dirty="0">
              <a:solidFill>
                <a:srgbClr val="000A48"/>
              </a:solidFill>
            </a:endParaRPr>
          </a:p>
          <a:p>
            <a:pPr marL="0" indent="0">
              <a:spcAft>
                <a:spcPts val="0"/>
              </a:spcAft>
              <a:buNone/>
            </a:pPr>
            <a:endParaRPr lang="fi-FI" sz="1400" b="0" i="0" u="none" strike="noStrike" dirty="0">
              <a:solidFill>
                <a:srgbClr val="4D4D4D"/>
              </a:solidFill>
              <a:effectLst/>
            </a:endParaRPr>
          </a:p>
          <a:p>
            <a:pPr marL="0" indent="0">
              <a:buNone/>
            </a:pPr>
            <a:br>
              <a:rPr lang="fi-FI" sz="1400" dirty="0"/>
            </a:br>
            <a:endParaRPr lang="fi-FI" sz="1400" dirty="0"/>
          </a:p>
        </p:txBody>
      </p:sp>
      <p:sp>
        <p:nvSpPr>
          <p:cNvPr id="4" name="Päivämäärän paikkamerkki 3">
            <a:extLst>
              <a:ext uri="{FF2B5EF4-FFF2-40B4-BE49-F238E27FC236}">
                <a16:creationId xmlns:a16="http://schemas.microsoft.com/office/drawing/2014/main" id="{AC1EC007-AA2E-4DD1-B61F-475D714AE60B}"/>
              </a:ext>
            </a:extLst>
          </p:cNvPr>
          <p:cNvSpPr>
            <a:spLocks noGrp="1"/>
          </p:cNvSpPr>
          <p:nvPr>
            <p:ph type="dt" sz="half" idx="10"/>
          </p:nvPr>
        </p:nvSpPr>
        <p:spPr/>
        <p:txBody>
          <a:bodyPr/>
          <a:lstStyle/>
          <a:p>
            <a:fld id="{97FDBF2A-0433-4942-8368-192C4092C9D7}" type="datetime1">
              <a:rPr lang="en-GB" smtClean="0"/>
              <a:t>09/11/2022</a:t>
            </a:fld>
            <a:endParaRPr lang="en-GB" dirty="0"/>
          </a:p>
        </p:txBody>
      </p:sp>
      <p:sp>
        <p:nvSpPr>
          <p:cNvPr id="5" name="Alatunnisteen paikkamerkki 4">
            <a:extLst>
              <a:ext uri="{FF2B5EF4-FFF2-40B4-BE49-F238E27FC236}">
                <a16:creationId xmlns:a16="http://schemas.microsoft.com/office/drawing/2014/main" id="{EB2CEC3F-9D4B-4988-8F88-078B0A684A34}"/>
              </a:ext>
            </a:extLst>
          </p:cNvPr>
          <p:cNvSpPr>
            <a:spLocks noGrp="1"/>
          </p:cNvSpPr>
          <p:nvPr>
            <p:ph type="ftr" sz="quarter" idx="11"/>
          </p:nvPr>
        </p:nvSpPr>
        <p:spPr/>
        <p:txBody>
          <a:bodyPr/>
          <a:lstStyle/>
          <a:p>
            <a:r>
              <a:rPr lang="en-GB"/>
              <a:t>Opetushallitus</a:t>
            </a:r>
          </a:p>
        </p:txBody>
      </p:sp>
    </p:spTree>
    <p:extLst>
      <p:ext uri="{BB962C8B-B14F-4D97-AF65-F5344CB8AC3E}">
        <p14:creationId xmlns:p14="http://schemas.microsoft.com/office/powerpoint/2010/main" val="3345249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94F977-0826-432C-AFE0-E0704359E8F2}"/>
              </a:ext>
            </a:extLst>
          </p:cNvPr>
          <p:cNvSpPr>
            <a:spLocks noGrp="1"/>
          </p:cNvSpPr>
          <p:nvPr>
            <p:ph type="title"/>
          </p:nvPr>
        </p:nvSpPr>
        <p:spPr/>
        <p:txBody>
          <a:bodyPr/>
          <a:lstStyle/>
          <a:p>
            <a:r>
              <a:rPr lang="fi-FI" dirty="0"/>
              <a:t>Kirjallisuutta ja lisämateriaalia 2/2</a:t>
            </a:r>
          </a:p>
        </p:txBody>
      </p:sp>
      <p:sp>
        <p:nvSpPr>
          <p:cNvPr id="3" name="Sisällön paikkamerkki 2">
            <a:extLst>
              <a:ext uri="{FF2B5EF4-FFF2-40B4-BE49-F238E27FC236}">
                <a16:creationId xmlns:a16="http://schemas.microsoft.com/office/drawing/2014/main" id="{707BBD41-D7CF-45A3-9694-4FE5E424DE50}"/>
              </a:ext>
            </a:extLst>
          </p:cNvPr>
          <p:cNvSpPr>
            <a:spLocks noGrp="1"/>
          </p:cNvSpPr>
          <p:nvPr>
            <p:ph idx="1"/>
          </p:nvPr>
        </p:nvSpPr>
        <p:spPr>
          <a:xfrm>
            <a:off x="896568" y="1592495"/>
            <a:ext cx="7322758" cy="4584468"/>
          </a:xfrm>
        </p:spPr>
        <p:txBody>
          <a:bodyPr/>
          <a:lstStyle/>
          <a:p>
            <a:pPr marL="0" indent="0">
              <a:buNone/>
            </a:pPr>
            <a:r>
              <a:rPr lang="fi-FI" sz="2400" dirty="0"/>
              <a:t>Liisa Tainio, Maria Ahlholm, Satu </a:t>
            </a:r>
            <a:r>
              <a:rPr lang="fi-FI" sz="2400" dirty="0" err="1"/>
              <a:t>Grünthal</a:t>
            </a:r>
            <a:r>
              <a:rPr lang="fi-FI" sz="2400" dirty="0"/>
              <a:t>, Sirke Happonen, Riitta Juvonen, Ulla Karvonen ja Sara Routarinne (toim.) (2020) </a:t>
            </a:r>
          </a:p>
          <a:p>
            <a:pPr marL="0" indent="0">
              <a:buNone/>
            </a:pPr>
            <a:r>
              <a:rPr lang="fi-FI" sz="2400" i="1" dirty="0"/>
              <a:t>Suomen kieli ja kirjallisuus koulussa.</a:t>
            </a:r>
            <a:r>
              <a:rPr lang="fi-FI" sz="2400" dirty="0"/>
              <a:t> </a:t>
            </a:r>
          </a:p>
          <a:p>
            <a:pPr marL="0" indent="0">
              <a:buNone/>
            </a:pPr>
            <a:r>
              <a:rPr lang="fi-FI" sz="2400" dirty="0"/>
              <a:t>Suomen ainedidaktisen tutkimusseuran julkaisuja Ainedidaktisia tutkimuksia 18 </a:t>
            </a:r>
            <a:r>
              <a:rPr lang="fi-FI" sz="1800" b="0" i="0" u="sng" strike="noStrike" dirty="0">
                <a:solidFill>
                  <a:srgbClr val="1155CC"/>
                </a:solidFill>
                <a:effectLst/>
                <a:hlinkClick r:id="rId2"/>
              </a:rPr>
              <a:t>https://helda.helsinki.fi/bitstream/handle/10138/316123/Ainedidaktisia%20tutkimuksia%2018_Suomen%20kieli%20ja%20kirjallisuus%20koulussa%202020.pdf?sequence=3&amp;isAllowed=y</a:t>
            </a:r>
            <a:endParaRPr lang="fi-FI" sz="1800" dirty="0"/>
          </a:p>
          <a:p>
            <a:endParaRPr lang="fi-FI" dirty="0"/>
          </a:p>
        </p:txBody>
      </p:sp>
      <p:sp>
        <p:nvSpPr>
          <p:cNvPr id="4" name="Päivämäärän paikkamerkki 3">
            <a:extLst>
              <a:ext uri="{FF2B5EF4-FFF2-40B4-BE49-F238E27FC236}">
                <a16:creationId xmlns:a16="http://schemas.microsoft.com/office/drawing/2014/main" id="{96BE3379-8BC7-4DE4-96A5-949D114B61EB}"/>
              </a:ext>
            </a:extLst>
          </p:cNvPr>
          <p:cNvSpPr>
            <a:spLocks noGrp="1"/>
          </p:cNvSpPr>
          <p:nvPr>
            <p:ph type="dt" sz="half" idx="10"/>
          </p:nvPr>
        </p:nvSpPr>
        <p:spPr/>
        <p:txBody>
          <a:bodyPr/>
          <a:lstStyle/>
          <a:p>
            <a:fld id="{97FDBF2A-0433-4942-8368-192C4092C9D7}" type="datetime1">
              <a:rPr lang="en-GB" smtClean="0"/>
              <a:t>09/11/2022</a:t>
            </a:fld>
            <a:endParaRPr lang="en-GB"/>
          </a:p>
        </p:txBody>
      </p:sp>
      <p:sp>
        <p:nvSpPr>
          <p:cNvPr id="5" name="Alatunnisteen paikkamerkki 4">
            <a:extLst>
              <a:ext uri="{FF2B5EF4-FFF2-40B4-BE49-F238E27FC236}">
                <a16:creationId xmlns:a16="http://schemas.microsoft.com/office/drawing/2014/main" id="{251AA67C-0B9E-480C-81EB-3DD3A7E29F72}"/>
              </a:ext>
            </a:extLst>
          </p:cNvPr>
          <p:cNvSpPr>
            <a:spLocks noGrp="1"/>
          </p:cNvSpPr>
          <p:nvPr>
            <p:ph type="ftr" sz="quarter" idx="11"/>
          </p:nvPr>
        </p:nvSpPr>
        <p:spPr/>
        <p:txBody>
          <a:bodyPr/>
          <a:lstStyle/>
          <a:p>
            <a:r>
              <a:rPr lang="en-GB"/>
              <a:t>Opetushallitus</a:t>
            </a:r>
          </a:p>
        </p:txBody>
      </p:sp>
      <p:pic>
        <p:nvPicPr>
          <p:cNvPr id="7" name="Kuva 6">
            <a:extLst>
              <a:ext uri="{FF2B5EF4-FFF2-40B4-BE49-F238E27FC236}">
                <a16:creationId xmlns:a16="http://schemas.microsoft.com/office/drawing/2014/main" id="{77A19931-997C-40BA-9A9E-B7B4C3DC0F0F}"/>
              </a:ext>
            </a:extLst>
          </p:cNvPr>
          <p:cNvPicPr>
            <a:picLocks noChangeAspect="1"/>
          </p:cNvPicPr>
          <p:nvPr/>
        </p:nvPicPr>
        <p:blipFill>
          <a:blip r:embed="rId3"/>
          <a:stretch>
            <a:fillRect/>
          </a:stretch>
        </p:blipFill>
        <p:spPr>
          <a:xfrm>
            <a:off x="8432942" y="1380781"/>
            <a:ext cx="2969497" cy="4198254"/>
          </a:xfrm>
          <a:prstGeom prst="rect">
            <a:avLst/>
          </a:prstGeom>
        </p:spPr>
      </p:pic>
    </p:spTree>
    <p:extLst>
      <p:ext uri="{BB962C8B-B14F-4D97-AF65-F5344CB8AC3E}">
        <p14:creationId xmlns:p14="http://schemas.microsoft.com/office/powerpoint/2010/main" val="44584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DB180D-175A-4E83-AEF4-8B6D031D025E}"/>
              </a:ext>
            </a:extLst>
          </p:cNvPr>
          <p:cNvSpPr>
            <a:spLocks noGrp="1"/>
          </p:cNvSpPr>
          <p:nvPr>
            <p:ph type="title"/>
          </p:nvPr>
        </p:nvSpPr>
        <p:spPr>
          <a:xfrm>
            <a:off x="705433" y="711756"/>
            <a:ext cx="10515600" cy="1325563"/>
          </a:xfrm>
        </p:spPr>
        <p:txBody>
          <a:bodyPr/>
          <a:lstStyle/>
          <a:p>
            <a:r>
              <a:rPr lang="fi-FI" sz="3600">
                <a:latin typeface="Verdana"/>
                <a:ea typeface="Verdana"/>
              </a:rPr>
              <a:t>Opettajien käyttämiä </a:t>
            </a:r>
            <a:br>
              <a:rPr lang="fi-FI" sz="3600">
                <a:latin typeface="Verdana" panose="020B0604030504040204" pitchFamily="34" charset="0"/>
                <a:ea typeface="Verdana" panose="020B0604030504040204" pitchFamily="34" charset="0"/>
              </a:rPr>
            </a:br>
            <a:r>
              <a:rPr lang="fi-FI" sz="3600">
                <a:latin typeface="Verdana"/>
                <a:ea typeface="Verdana"/>
              </a:rPr>
              <a:t>arviointimenetelmiä ja -välineitä</a:t>
            </a:r>
            <a:br>
              <a:rPr lang="fi-FI" sz="3600">
                <a:latin typeface="Verdana" panose="020B0604030504040204" pitchFamily="34" charset="0"/>
                <a:ea typeface="Verdana" panose="020B0604030504040204" pitchFamily="34" charset="0"/>
              </a:rPr>
            </a:br>
            <a:r>
              <a:rPr lang="fi-FI" sz="1600" b="0">
                <a:latin typeface="Verdana"/>
                <a:ea typeface="Verdana"/>
              </a:rPr>
              <a:t>(</a:t>
            </a:r>
            <a:r>
              <a:rPr lang="fi-FI" sz="1600" err="1"/>
              <a:t>Karvin</a:t>
            </a:r>
            <a:r>
              <a:rPr lang="fi-FI" sz="1600"/>
              <a:t> julkaisut 7:2019, 109 </a:t>
            </a:r>
            <a:r>
              <a:rPr lang="fi-FI" sz="1600">
                <a:latin typeface="Calibri"/>
                <a:cs typeface="Calibri"/>
              </a:rPr>
              <a:t>̶ 114)</a:t>
            </a:r>
            <a:endParaRPr lang="fi-FI" sz="1600">
              <a:latin typeface="Calibri"/>
              <a:ea typeface="Verdana" panose="020B0604030504040204" pitchFamily="34" charset="0"/>
              <a:cs typeface="Calibri"/>
            </a:endParaRPr>
          </a:p>
        </p:txBody>
      </p:sp>
      <p:sp>
        <p:nvSpPr>
          <p:cNvPr id="3" name="Sisällön paikkamerkki 2">
            <a:extLst>
              <a:ext uri="{FF2B5EF4-FFF2-40B4-BE49-F238E27FC236}">
                <a16:creationId xmlns:a16="http://schemas.microsoft.com/office/drawing/2014/main" id="{565C78AC-A18C-44EF-9804-B4C150C7735C}"/>
              </a:ext>
            </a:extLst>
          </p:cNvPr>
          <p:cNvSpPr>
            <a:spLocks noGrp="1"/>
          </p:cNvSpPr>
          <p:nvPr>
            <p:ph sz="half" idx="1"/>
          </p:nvPr>
        </p:nvSpPr>
        <p:spPr>
          <a:xfrm>
            <a:off x="702549" y="2867766"/>
            <a:ext cx="5320571" cy="3127436"/>
          </a:xfrm>
          <a:ln>
            <a:solidFill>
              <a:schemeClr val="accent2"/>
            </a:solidFill>
          </a:ln>
        </p:spPr>
        <p:txBody>
          <a:bodyPr/>
          <a:lstStyle/>
          <a:p>
            <a:pPr marL="0" indent="0">
              <a:buNone/>
            </a:pPr>
            <a:r>
              <a:rPr lang="fi-FI" sz="1600" b="1">
                <a:latin typeface="Verdana" panose="020B0604030504040204" pitchFamily="34" charset="0"/>
                <a:ea typeface="Verdana" panose="020B0604030504040204" pitchFamily="34" charset="0"/>
              </a:rPr>
              <a:t>Koetyypit</a:t>
            </a:r>
          </a:p>
          <a:p>
            <a:r>
              <a:rPr lang="fi-FI" sz="1600">
                <a:latin typeface="Verdana" panose="020B0604030504040204" pitchFamily="34" charset="0"/>
                <a:ea typeface="Verdana" panose="020B0604030504040204" pitchFamily="34" charset="0"/>
              </a:rPr>
              <a:t>Yksin tehtävä koe (eniten käytetty)</a:t>
            </a:r>
          </a:p>
          <a:p>
            <a:r>
              <a:rPr lang="fi-FI" sz="1600">
                <a:latin typeface="Verdana" panose="020B0604030504040204" pitchFamily="34" charset="0"/>
                <a:ea typeface="Verdana" panose="020B0604030504040204" pitchFamily="34" charset="0"/>
              </a:rPr>
              <a:t>Aineistokoe (eniten käytetty reaaliaineissa)</a:t>
            </a:r>
          </a:p>
          <a:p>
            <a:r>
              <a:rPr lang="fi-FI" sz="1600">
                <a:latin typeface="Verdana" panose="020B0604030504040204" pitchFamily="34" charset="0"/>
                <a:ea typeface="Verdana" panose="020B0604030504040204" pitchFamily="34" charset="0"/>
              </a:rPr>
              <a:t>Suullinen koe (eniten käytetty vieraiden kielten opetuksessa)</a:t>
            </a:r>
          </a:p>
          <a:p>
            <a:r>
              <a:rPr lang="fi-FI" sz="1600">
                <a:latin typeface="Verdana" panose="020B0604030504040204" pitchFamily="34" charset="0"/>
                <a:ea typeface="Verdana" panose="020B0604030504040204" pitchFamily="34" charset="0"/>
              </a:rPr>
              <a:t>Pari- tai ryhmäkoe (eniten käytetty äidinkielen ja kirjallisuuden opetuksessa)</a:t>
            </a:r>
          </a:p>
          <a:p>
            <a:r>
              <a:rPr lang="fi-FI" sz="1600">
                <a:latin typeface="Verdana" panose="020B0604030504040204" pitchFamily="34" charset="0"/>
                <a:ea typeface="Verdana" panose="020B0604030504040204" pitchFamily="34" charset="0"/>
              </a:rPr>
              <a:t>Toiminnallinen koe (eniten käytetty taide- ja taitoaineissa)</a:t>
            </a:r>
          </a:p>
          <a:p>
            <a:endParaRPr lang="fi-FI" sz="1600">
              <a:latin typeface="Verdana" panose="020B0604030504040204" pitchFamily="34" charset="0"/>
              <a:ea typeface="Verdana" panose="020B0604030504040204" pitchFamily="34" charset="0"/>
            </a:endParaRPr>
          </a:p>
        </p:txBody>
      </p:sp>
      <p:sp>
        <p:nvSpPr>
          <p:cNvPr id="7" name="Sisällön paikkamerkki 6">
            <a:extLst>
              <a:ext uri="{FF2B5EF4-FFF2-40B4-BE49-F238E27FC236}">
                <a16:creationId xmlns:a16="http://schemas.microsoft.com/office/drawing/2014/main" id="{BE36CC47-61FC-4E70-AFCE-3B16F0B26554}"/>
              </a:ext>
            </a:extLst>
          </p:cNvPr>
          <p:cNvSpPr>
            <a:spLocks noGrp="1"/>
          </p:cNvSpPr>
          <p:nvPr>
            <p:ph sz="half" idx="2"/>
          </p:nvPr>
        </p:nvSpPr>
        <p:spPr>
          <a:xfrm>
            <a:off x="6096000" y="2867766"/>
            <a:ext cx="5594776" cy="3127436"/>
          </a:xfrm>
          <a:ln>
            <a:solidFill>
              <a:schemeClr val="accent1"/>
            </a:solidFill>
          </a:ln>
        </p:spPr>
        <p:txBody>
          <a:bodyPr/>
          <a:lstStyle/>
          <a:p>
            <a:pPr marL="0" indent="0">
              <a:buNone/>
            </a:pPr>
            <a:r>
              <a:rPr lang="fi-FI" sz="1600" b="1">
                <a:latin typeface="Verdana" panose="020B0604030504040204" pitchFamily="34" charset="0"/>
                <a:ea typeface="Verdana" panose="020B0604030504040204" pitchFamily="34" charset="0"/>
              </a:rPr>
              <a:t>Tuotokset</a:t>
            </a:r>
          </a:p>
          <a:p>
            <a:r>
              <a:rPr lang="fi-FI" sz="1600">
                <a:latin typeface="Verdana" panose="020B0604030504040204" pitchFamily="34" charset="0"/>
                <a:ea typeface="Verdana" panose="020B0604030504040204" pitchFamily="34" charset="0"/>
              </a:rPr>
              <a:t>Esseet ja kirjoitelmat (useimmin äidinkielen ja kirjallisuuden sekä vieraiden kielten arvioinnissa)</a:t>
            </a:r>
          </a:p>
          <a:p>
            <a:r>
              <a:rPr lang="fi-FI" sz="1600">
                <a:latin typeface="Verdana" panose="020B0604030504040204" pitchFamily="34" charset="0"/>
                <a:ea typeface="Verdana" panose="020B0604030504040204" pitchFamily="34" charset="0"/>
              </a:rPr>
              <a:t>Kuvalliset tuotokset (muita useammin taide- ja taitoaineissa)</a:t>
            </a:r>
          </a:p>
          <a:p>
            <a:r>
              <a:rPr lang="fi-FI" sz="1600">
                <a:latin typeface="Verdana" panose="020B0604030504040204" pitchFamily="34" charset="0"/>
                <a:ea typeface="Verdana" panose="020B0604030504040204" pitchFamily="34" charset="0"/>
              </a:rPr>
              <a:t>Videot ja ääniaineistot (useimmin vieraiden kielten opetuksessa)</a:t>
            </a:r>
          </a:p>
          <a:p>
            <a:r>
              <a:rPr lang="fi-FI" sz="1600">
                <a:latin typeface="Verdana" panose="020B0604030504040204" pitchFamily="34" charset="0"/>
                <a:ea typeface="Verdana" panose="020B0604030504040204" pitchFamily="34" charset="0"/>
              </a:rPr>
              <a:t>Portfolio (korostui oppilaanohjauksessa)</a:t>
            </a:r>
          </a:p>
          <a:p>
            <a:r>
              <a:rPr lang="fi-FI" sz="1600">
                <a:latin typeface="Verdana" panose="020B0604030504040204" pitchFamily="34" charset="0"/>
                <a:ea typeface="Verdana" panose="020B0604030504040204" pitchFamily="34" charset="0"/>
              </a:rPr>
              <a:t>Draama (eniten äidinkielen opetuksessa)</a:t>
            </a:r>
          </a:p>
        </p:txBody>
      </p:sp>
      <p:sp>
        <p:nvSpPr>
          <p:cNvPr id="4" name="Päivämäärän paikkamerkki 3">
            <a:extLst>
              <a:ext uri="{FF2B5EF4-FFF2-40B4-BE49-F238E27FC236}">
                <a16:creationId xmlns:a16="http://schemas.microsoft.com/office/drawing/2014/main" id="{57DAB14E-B6F7-4E28-A3DC-FEB99702F97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93E190-C3B8-4F0D-BC5A-414A6F0316F6}" type="datetime1">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5" name="Alatunnisteen paikkamerkki 4">
            <a:extLst>
              <a:ext uri="{FF2B5EF4-FFF2-40B4-BE49-F238E27FC236}">
                <a16:creationId xmlns:a16="http://schemas.microsoft.com/office/drawing/2014/main" id="{D1BEB54A-9E1C-4C00-BA2B-D1AF2498088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rPr>
              <a:t>Opetushallitus</a:t>
            </a:r>
          </a:p>
        </p:txBody>
      </p:sp>
      <p:sp>
        <p:nvSpPr>
          <p:cNvPr id="6" name="Dian numeron paikkamerkki 5">
            <a:extLst>
              <a:ext uri="{FF2B5EF4-FFF2-40B4-BE49-F238E27FC236}">
                <a16:creationId xmlns:a16="http://schemas.microsoft.com/office/drawing/2014/main" id="{80AA9241-2A23-47A6-9E11-D7BD61C73B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131DE-DA31-4CDF-828A-8EB206A3CD12}" type="slidenum">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9" name="Tekstiruutu 8">
            <a:extLst>
              <a:ext uri="{FF2B5EF4-FFF2-40B4-BE49-F238E27FC236}">
                <a16:creationId xmlns:a16="http://schemas.microsoft.com/office/drawing/2014/main" id="{E0173B21-9D78-4439-A988-C81680BF363A}"/>
              </a:ext>
            </a:extLst>
          </p:cNvPr>
          <p:cNvSpPr txBox="1"/>
          <p:nvPr/>
        </p:nvSpPr>
        <p:spPr>
          <a:xfrm>
            <a:off x="702549" y="2112100"/>
            <a:ext cx="10990687" cy="584775"/>
          </a:xfrm>
          <a:prstGeom prst="rect">
            <a:avLst/>
          </a:prstGeom>
          <a:noFill/>
          <a:ln>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Arviointimenetelmät</a:t>
            </a:r>
            <a:r>
              <a:rPr kumimoji="0" lang="fi-FI"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kokeet, erilaiset tuotokset, vuorovaikutteiset menetelmät ja digitaaliset arviointimenetelmät</a:t>
            </a:r>
          </a:p>
        </p:txBody>
      </p:sp>
      <p:sp>
        <p:nvSpPr>
          <p:cNvPr id="11" name="Puhekupla: Soikea 10">
            <a:extLst>
              <a:ext uri="{FF2B5EF4-FFF2-40B4-BE49-F238E27FC236}">
                <a16:creationId xmlns:a16="http://schemas.microsoft.com/office/drawing/2014/main" id="{BF612DD4-E109-456F-B28F-DC3DB1D10B23}"/>
              </a:ext>
            </a:extLst>
          </p:cNvPr>
          <p:cNvSpPr/>
          <p:nvPr/>
        </p:nvSpPr>
        <p:spPr>
          <a:xfrm>
            <a:off x="9499694" y="449447"/>
            <a:ext cx="2438400" cy="12857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Calibri"/>
                <a:ea typeface="+mn-ea"/>
                <a:cs typeface="+mn-cs"/>
              </a:rPr>
              <a:t>Opettajista 19 % käyttää kaikkia näitä.</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244128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E20D0D-415A-48F0-8544-FCBB0E2BF24C}"/>
              </a:ext>
            </a:extLst>
          </p:cNvPr>
          <p:cNvSpPr>
            <a:spLocks noGrp="1"/>
          </p:cNvSpPr>
          <p:nvPr>
            <p:ph type="title"/>
          </p:nvPr>
        </p:nvSpPr>
        <p:spPr>
          <a:xfrm>
            <a:off x="789560" y="683999"/>
            <a:ext cx="10515600" cy="718081"/>
          </a:xfrm>
        </p:spPr>
        <p:txBody>
          <a:bodyPr/>
          <a:lstStyle/>
          <a:p>
            <a:r>
              <a:rPr lang="fi-FI" dirty="0"/>
              <a:t>Arviointi oppimisen aikana </a:t>
            </a:r>
          </a:p>
        </p:txBody>
      </p:sp>
      <p:sp>
        <p:nvSpPr>
          <p:cNvPr id="4" name="Sisällön paikkamerkki 3">
            <a:extLst>
              <a:ext uri="{FF2B5EF4-FFF2-40B4-BE49-F238E27FC236}">
                <a16:creationId xmlns:a16="http://schemas.microsoft.com/office/drawing/2014/main" id="{D02204C9-C5C4-4351-A0E3-F6DE2F779605}"/>
              </a:ext>
            </a:extLst>
          </p:cNvPr>
          <p:cNvSpPr>
            <a:spLocks noGrp="1"/>
          </p:cNvSpPr>
          <p:nvPr>
            <p:ph sz="half" idx="2"/>
          </p:nvPr>
        </p:nvSpPr>
        <p:spPr>
          <a:xfrm>
            <a:off x="690881" y="1503861"/>
            <a:ext cx="7355839" cy="4670140"/>
          </a:xfrm>
        </p:spPr>
        <p:txBody>
          <a:bodyPr/>
          <a:lstStyle/>
          <a:p>
            <a:r>
              <a:rPr lang="fi-FI" dirty="0"/>
              <a:t>Formatiivinen arviointi on oppimista tukevaa ja ohjaavaa palautetta. </a:t>
            </a:r>
          </a:p>
          <a:p>
            <a:r>
              <a:rPr lang="fi-FI" dirty="0"/>
              <a:t>Palautteen tulee auttaa oppilasta ymmärtämään oppiaineen tavoitteet, hahmottamaan oma edistymisensä suhteessa tavoitteisiin sekä se, miten voi parantaa omaa suoriutumistaan suhteessa tavoitteisiin ja arviointikriteereihin.</a:t>
            </a:r>
          </a:p>
          <a:p>
            <a:r>
              <a:rPr lang="fi-FI" dirty="0"/>
              <a:t>Formatiivinen arviointi tehdään suhteessa opetussuunnitelman perusteissa asetettuihin ja niiden pohjalta paikallisessa opetussuunnitelmassa vuosiluokittain tarkennettuihin tavoitteisiin.</a:t>
            </a:r>
          </a:p>
          <a:p>
            <a:r>
              <a:rPr lang="fi-FI" dirty="0"/>
              <a:t>Formatiivinen arviointi ei edellytä dokumentointia. </a:t>
            </a:r>
          </a:p>
          <a:p>
            <a:r>
              <a:rPr lang="fi-FI" dirty="0"/>
              <a:t>Huoltajille annetaan lukuvuoden aikana tietoa oppilaan opintojen etenemisestä, työskentelystä ja käyttäytymisestä. </a:t>
            </a:r>
          </a:p>
          <a:p>
            <a:endParaRPr lang="fi-FI" dirty="0"/>
          </a:p>
        </p:txBody>
      </p:sp>
      <p:sp>
        <p:nvSpPr>
          <p:cNvPr id="5" name="Päivämäärän paikkamerkki 4">
            <a:extLst>
              <a:ext uri="{FF2B5EF4-FFF2-40B4-BE49-F238E27FC236}">
                <a16:creationId xmlns:a16="http://schemas.microsoft.com/office/drawing/2014/main" id="{64C6A502-38F6-499F-82BF-BFADD1415EC3}"/>
              </a:ext>
            </a:extLst>
          </p:cNvPr>
          <p:cNvSpPr>
            <a:spLocks noGrp="1"/>
          </p:cNvSpPr>
          <p:nvPr>
            <p:ph type="dt" sz="half" idx="10"/>
          </p:nvPr>
        </p:nvSpPr>
        <p:spPr/>
        <p:txBody>
          <a:bodyPr/>
          <a:lstStyle/>
          <a:p>
            <a:fld id="{8EACAC42-2AE5-42D1-8054-E82D5509776B}" type="datetime1">
              <a:rPr lang="en-GB" smtClean="0"/>
              <a:t>09/11/2022</a:t>
            </a:fld>
            <a:endParaRPr lang="en-GB"/>
          </a:p>
        </p:txBody>
      </p:sp>
      <p:sp>
        <p:nvSpPr>
          <p:cNvPr id="6" name="Alatunnisteen paikkamerkki 5">
            <a:extLst>
              <a:ext uri="{FF2B5EF4-FFF2-40B4-BE49-F238E27FC236}">
                <a16:creationId xmlns:a16="http://schemas.microsoft.com/office/drawing/2014/main" id="{F05EA2DC-D61D-4979-A9C2-F1B8ED18A7D4}"/>
              </a:ext>
            </a:extLst>
          </p:cNvPr>
          <p:cNvSpPr>
            <a:spLocks noGrp="1"/>
          </p:cNvSpPr>
          <p:nvPr>
            <p:ph type="ftr" sz="quarter" idx="11"/>
          </p:nvPr>
        </p:nvSpPr>
        <p:spPr/>
        <p:txBody>
          <a:bodyPr/>
          <a:lstStyle/>
          <a:p>
            <a:r>
              <a:rPr lang="en-GB"/>
              <a:t>Opetushallitus</a:t>
            </a:r>
          </a:p>
        </p:txBody>
      </p:sp>
      <p:sp>
        <p:nvSpPr>
          <p:cNvPr id="7" name="Ajatuskupla: Pilvi 6">
            <a:extLst>
              <a:ext uri="{FF2B5EF4-FFF2-40B4-BE49-F238E27FC236}">
                <a16:creationId xmlns:a16="http://schemas.microsoft.com/office/drawing/2014/main" id="{179362F1-50F2-4D6F-B48C-58DD1FEFDCEF}"/>
              </a:ext>
            </a:extLst>
          </p:cNvPr>
          <p:cNvSpPr/>
          <p:nvPr/>
        </p:nvSpPr>
        <p:spPr>
          <a:xfrm>
            <a:off x="7863840" y="683999"/>
            <a:ext cx="4846320" cy="45692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t>Millaisia opintojen aikaisen arvioinnin käytäntöjä on  omassa työssä? Miten kriteerejä voi hyödyntää formatiivisessa arvioinnissa?</a:t>
            </a:r>
          </a:p>
          <a:p>
            <a:pPr algn="ctr"/>
            <a:r>
              <a:rPr lang="fi-FI" sz="2000" dirty="0"/>
              <a:t>Mitä paikallinen opetussuunnitelma edellyttää?</a:t>
            </a:r>
          </a:p>
          <a:p>
            <a:pPr algn="ctr"/>
            <a:r>
              <a:rPr lang="fi-FI" sz="2000" dirty="0"/>
              <a:t>Mikä työllistää, mikä helpottaa työtä?</a:t>
            </a:r>
          </a:p>
        </p:txBody>
      </p:sp>
    </p:spTree>
    <p:extLst>
      <p:ext uri="{BB962C8B-B14F-4D97-AF65-F5344CB8AC3E}">
        <p14:creationId xmlns:p14="http://schemas.microsoft.com/office/powerpoint/2010/main" val="129773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B265D0-FC54-4183-9C1D-9160CF0E1254}"/>
              </a:ext>
            </a:extLst>
          </p:cNvPr>
          <p:cNvSpPr>
            <a:spLocks noGrp="1"/>
          </p:cNvSpPr>
          <p:nvPr>
            <p:ph type="title"/>
          </p:nvPr>
        </p:nvSpPr>
        <p:spPr>
          <a:xfrm>
            <a:off x="789560" y="487681"/>
            <a:ext cx="10515600" cy="680720"/>
          </a:xfrm>
        </p:spPr>
        <p:txBody>
          <a:bodyPr/>
          <a:lstStyle/>
          <a:p>
            <a:r>
              <a:rPr lang="fi-FI" dirty="0"/>
              <a:t>Miksi kriteeriperusteista arviointia? </a:t>
            </a:r>
          </a:p>
        </p:txBody>
      </p:sp>
      <p:sp>
        <p:nvSpPr>
          <p:cNvPr id="3" name="Sisällön paikkamerkki 2">
            <a:extLst>
              <a:ext uri="{FF2B5EF4-FFF2-40B4-BE49-F238E27FC236}">
                <a16:creationId xmlns:a16="http://schemas.microsoft.com/office/drawing/2014/main" id="{55B471B7-32F3-4F36-9329-696E6A537079}"/>
              </a:ext>
            </a:extLst>
          </p:cNvPr>
          <p:cNvSpPr>
            <a:spLocks noGrp="1"/>
          </p:cNvSpPr>
          <p:nvPr>
            <p:ph idx="1"/>
          </p:nvPr>
        </p:nvSpPr>
        <p:spPr>
          <a:xfrm>
            <a:off x="789560" y="1259841"/>
            <a:ext cx="8237482" cy="4917122"/>
          </a:xfrm>
        </p:spPr>
        <p:txBody>
          <a:bodyPr/>
          <a:lstStyle/>
          <a:p>
            <a:pPr marL="0" indent="0">
              <a:buNone/>
            </a:pPr>
            <a:r>
              <a:rPr lang="fi-FI" sz="2000" b="0" i="0" u="none" strike="noStrike" baseline="0" dirty="0">
                <a:solidFill>
                  <a:srgbClr val="000000"/>
                </a:solidFill>
              </a:rPr>
              <a:t>Tutkimuksien mukaan arviointikriteerit </a:t>
            </a:r>
            <a:r>
              <a:rPr lang="fi-FI" sz="2000" b="1" i="0" u="none" strike="noStrike" baseline="0" dirty="0">
                <a:solidFill>
                  <a:srgbClr val="000000"/>
                </a:solidFill>
              </a:rPr>
              <a:t>voivat </a:t>
            </a:r>
            <a:r>
              <a:rPr lang="fi-FI" sz="2000" b="0" i="0" u="none" strike="noStrike" baseline="0" dirty="0">
                <a:solidFill>
                  <a:srgbClr val="000000"/>
                </a:solidFill>
              </a:rPr>
              <a:t>esimerkiksi…</a:t>
            </a:r>
          </a:p>
          <a:p>
            <a:r>
              <a:rPr lang="fi-FI" sz="2000" b="0" i="0" u="none" strike="noStrike" baseline="0" dirty="0">
                <a:solidFill>
                  <a:srgbClr val="000000"/>
                </a:solidFill>
              </a:rPr>
              <a:t>lisätä ”taulukoihin/matriiseihin” yhdistettyinä arvioinnin </a:t>
            </a:r>
            <a:r>
              <a:rPr lang="fi-FI" sz="2000" b="1" i="0" u="none" strike="noStrike" baseline="0" dirty="0">
                <a:solidFill>
                  <a:srgbClr val="000000"/>
                </a:solidFill>
              </a:rPr>
              <a:t>yhdenmukaisuutta</a:t>
            </a:r>
          </a:p>
          <a:p>
            <a:r>
              <a:rPr lang="fi-FI" sz="2000" b="0" i="0" u="none" strike="noStrike" baseline="0" dirty="0">
                <a:solidFill>
                  <a:srgbClr val="000000"/>
                </a:solidFill>
              </a:rPr>
              <a:t>lisätä </a:t>
            </a:r>
            <a:r>
              <a:rPr lang="fi-FI" sz="2000" b="1" i="0" u="none" strike="noStrike" baseline="0" dirty="0">
                <a:solidFill>
                  <a:srgbClr val="000000"/>
                </a:solidFill>
              </a:rPr>
              <a:t>läpinäkyvyyttä</a:t>
            </a:r>
            <a:endParaRPr lang="fi-FI" sz="2000" b="0" i="0" u="none" strike="noStrike" baseline="0" dirty="0">
              <a:solidFill>
                <a:srgbClr val="000000"/>
              </a:solidFill>
            </a:endParaRPr>
          </a:p>
          <a:p>
            <a:r>
              <a:rPr lang="fi-FI" sz="2000" dirty="0">
                <a:solidFill>
                  <a:srgbClr val="000000"/>
                </a:solidFill>
              </a:rPr>
              <a:t>e</a:t>
            </a:r>
            <a:r>
              <a:rPr lang="fi-FI" sz="2000" b="0" i="0" u="none" strike="noStrike" baseline="0" dirty="0">
                <a:solidFill>
                  <a:srgbClr val="000000"/>
                </a:solidFill>
              </a:rPr>
              <a:t>dellyttää opettajilta paljon harjoittelua ja yhteistä keskustelua</a:t>
            </a:r>
          </a:p>
          <a:p>
            <a:r>
              <a:rPr lang="fi-FI" sz="2000" b="0" i="0" u="none" strike="noStrike" baseline="0" dirty="0">
                <a:solidFill>
                  <a:srgbClr val="000000"/>
                </a:solidFill>
              </a:rPr>
              <a:t>auttaa, elleivät ne ole vaikeaselkoisia ja tulkinnanvaraisia</a:t>
            </a:r>
          </a:p>
          <a:p>
            <a:r>
              <a:rPr lang="fi-FI" sz="2000" b="0" i="0" u="none" strike="noStrike" baseline="0" dirty="0">
                <a:solidFill>
                  <a:srgbClr val="000000"/>
                </a:solidFill>
              </a:rPr>
              <a:t>tuntua opettajista arviointityötä auttavilta</a:t>
            </a:r>
          </a:p>
          <a:p>
            <a:r>
              <a:rPr lang="fi-FI" sz="2000" dirty="0">
                <a:solidFill>
                  <a:srgbClr val="000000"/>
                </a:solidFill>
              </a:rPr>
              <a:t>j</a:t>
            </a:r>
            <a:r>
              <a:rPr lang="fi-FI" sz="2000" b="0" i="0" u="none" strike="noStrike" baseline="0" dirty="0">
                <a:solidFill>
                  <a:srgbClr val="000000"/>
                </a:solidFill>
              </a:rPr>
              <a:t>ohtaa oppilaissa pintaoppimisen tavoitteluun syväoppimisen sijasta</a:t>
            </a:r>
          </a:p>
          <a:p>
            <a:r>
              <a:rPr lang="fi-FI" sz="2000" b="0" i="0" u="none" strike="noStrike" baseline="0" dirty="0">
                <a:solidFill>
                  <a:srgbClr val="000000"/>
                </a:solidFill>
              </a:rPr>
              <a:t>parantaa oppilaiden suoriutumista ja oppimisluottamista.</a:t>
            </a:r>
          </a:p>
          <a:p>
            <a:pPr marL="0" indent="0">
              <a:buNone/>
            </a:pPr>
            <a:r>
              <a:rPr lang="fi-FI" sz="2000" dirty="0"/>
              <a:t>Lähde: Päivi </a:t>
            </a:r>
            <a:r>
              <a:rPr lang="fi-FI" sz="2000" dirty="0" err="1"/>
              <a:t>Atjonen</a:t>
            </a:r>
            <a:r>
              <a:rPr lang="fi-FI" sz="2000" dirty="0"/>
              <a:t>, </a:t>
            </a:r>
            <a:r>
              <a:rPr lang="fi-FI" sz="2000" b="0" i="1" u="none" strike="noStrike" baseline="0" dirty="0">
                <a:solidFill>
                  <a:srgbClr val="000000"/>
                </a:solidFill>
              </a:rPr>
              <a:t>Arvioinnin aika</a:t>
            </a:r>
            <a:r>
              <a:rPr lang="fi-FI" sz="2000" b="0" i="0" u="none" strike="noStrike" baseline="0" dirty="0">
                <a:solidFill>
                  <a:srgbClr val="000000"/>
                </a:solidFill>
              </a:rPr>
              <a:t> – Pyöreän pöydän tilaisuus 8.12.2021, Opetushallitus</a:t>
            </a:r>
            <a:endParaRPr lang="fi-FI" sz="2000" dirty="0"/>
          </a:p>
        </p:txBody>
      </p:sp>
      <p:sp>
        <p:nvSpPr>
          <p:cNvPr id="4" name="Päivämäärän paikkamerkki 3">
            <a:extLst>
              <a:ext uri="{FF2B5EF4-FFF2-40B4-BE49-F238E27FC236}">
                <a16:creationId xmlns:a16="http://schemas.microsoft.com/office/drawing/2014/main" id="{B7CD3802-5FF9-4948-8013-5F95D2630E24}"/>
              </a:ext>
            </a:extLst>
          </p:cNvPr>
          <p:cNvSpPr>
            <a:spLocks noGrp="1"/>
          </p:cNvSpPr>
          <p:nvPr>
            <p:ph type="dt" sz="half" idx="10"/>
          </p:nvPr>
        </p:nvSpPr>
        <p:spPr/>
        <p:txBody>
          <a:bodyPr/>
          <a:lstStyle/>
          <a:p>
            <a:fld id="{787CB327-4C3D-480D-BE81-072FA699EF4B}" type="datetime1">
              <a:rPr lang="en-GB" smtClean="0"/>
              <a:t>09/11/2022</a:t>
            </a:fld>
            <a:endParaRPr lang="en-GB"/>
          </a:p>
        </p:txBody>
      </p:sp>
      <p:sp>
        <p:nvSpPr>
          <p:cNvPr id="5" name="Alatunnisteen paikkamerkki 4">
            <a:extLst>
              <a:ext uri="{FF2B5EF4-FFF2-40B4-BE49-F238E27FC236}">
                <a16:creationId xmlns:a16="http://schemas.microsoft.com/office/drawing/2014/main" id="{FF62BBAA-9749-4886-9B5F-C1DEDE211B2C}"/>
              </a:ext>
            </a:extLst>
          </p:cNvPr>
          <p:cNvSpPr>
            <a:spLocks noGrp="1"/>
          </p:cNvSpPr>
          <p:nvPr>
            <p:ph type="ftr" sz="quarter" idx="11"/>
          </p:nvPr>
        </p:nvSpPr>
        <p:spPr/>
        <p:txBody>
          <a:bodyPr/>
          <a:lstStyle/>
          <a:p>
            <a:r>
              <a:rPr lang="en-GB"/>
              <a:t>Opetushallitus</a:t>
            </a:r>
          </a:p>
        </p:txBody>
      </p:sp>
      <p:sp>
        <p:nvSpPr>
          <p:cNvPr id="6" name="Ajatuskupla: Pilvi 5">
            <a:extLst>
              <a:ext uri="{FF2B5EF4-FFF2-40B4-BE49-F238E27FC236}">
                <a16:creationId xmlns:a16="http://schemas.microsoft.com/office/drawing/2014/main" id="{2D7DA4E6-FDFB-4F84-A013-81FE32EB3024}"/>
              </a:ext>
            </a:extLst>
          </p:cNvPr>
          <p:cNvSpPr/>
          <p:nvPr/>
        </p:nvSpPr>
        <p:spPr>
          <a:xfrm>
            <a:off x="8802075" y="487681"/>
            <a:ext cx="2868930" cy="25142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Ettei arviointi perustu tietyn oppilasjoukon vertailuun….</a:t>
            </a:r>
          </a:p>
        </p:txBody>
      </p:sp>
      <p:sp>
        <p:nvSpPr>
          <p:cNvPr id="7" name="Ajatuskupla: Pilvi 6">
            <a:extLst>
              <a:ext uri="{FF2B5EF4-FFF2-40B4-BE49-F238E27FC236}">
                <a16:creationId xmlns:a16="http://schemas.microsoft.com/office/drawing/2014/main" id="{68729407-D468-4BAF-B2F2-4CE4523BDC40}"/>
              </a:ext>
            </a:extLst>
          </p:cNvPr>
          <p:cNvSpPr/>
          <p:nvPr/>
        </p:nvSpPr>
        <p:spPr>
          <a:xfrm>
            <a:off x="9093588" y="3560764"/>
            <a:ext cx="2868930" cy="2057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Tukena voi olla myös maamerkki-suorituksia…</a:t>
            </a:r>
          </a:p>
        </p:txBody>
      </p:sp>
    </p:spTree>
    <p:extLst>
      <p:ext uri="{BB962C8B-B14F-4D97-AF65-F5344CB8AC3E}">
        <p14:creationId xmlns:p14="http://schemas.microsoft.com/office/powerpoint/2010/main" val="66551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DC70-F6E0-480D-B355-44E03D8EC460}"/>
              </a:ext>
            </a:extLst>
          </p:cNvPr>
          <p:cNvSpPr>
            <a:spLocks noGrp="1"/>
          </p:cNvSpPr>
          <p:nvPr>
            <p:ph type="title"/>
          </p:nvPr>
        </p:nvSpPr>
        <p:spPr>
          <a:xfrm>
            <a:off x="789560" y="437320"/>
            <a:ext cx="10515600" cy="1325563"/>
          </a:xfrm>
        </p:spPr>
        <p:txBody>
          <a:bodyPr/>
          <a:lstStyle/>
          <a:p>
            <a:r>
              <a:rPr lang="fi-FI" dirty="0"/>
              <a:t>Näkyvä ja näkymätön kulttuuri</a:t>
            </a:r>
            <a:br>
              <a:rPr lang="fi-FI" dirty="0"/>
            </a:br>
            <a:r>
              <a:rPr lang="fi-FI" sz="2000" b="0" dirty="0"/>
              <a:t>Hämäläinen et al. 2002</a:t>
            </a:r>
          </a:p>
        </p:txBody>
      </p:sp>
      <p:sp>
        <p:nvSpPr>
          <p:cNvPr id="4" name="Päivämäärän paikkamerkki 3">
            <a:extLst>
              <a:ext uri="{FF2B5EF4-FFF2-40B4-BE49-F238E27FC236}">
                <a16:creationId xmlns:a16="http://schemas.microsoft.com/office/drawing/2014/main" id="{A0C10FD8-A479-4610-BA2F-F73F262EBD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93E190-C3B8-4F0D-BC5A-414A6F0316F6}" type="datetime1">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09/11/2022</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5" name="Alatunnisteen paikkamerkki 4">
            <a:extLst>
              <a:ext uri="{FF2B5EF4-FFF2-40B4-BE49-F238E27FC236}">
                <a16:creationId xmlns:a16="http://schemas.microsoft.com/office/drawing/2014/main" id="{72BD9817-83A2-486F-BFEC-E27741CA146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rPr>
              <a:t>Opetushallitus</a:t>
            </a:r>
            <a:endParaRPr kumimoji="0" lang="en-GB" sz="1200" b="0" i="0" u="none" strike="noStrike" kern="1200" cap="none" spc="0" normalizeH="0" baseline="0" noProof="0" dirty="0">
              <a:ln>
                <a:noFill/>
              </a:ln>
              <a:solidFill>
                <a:srgbClr val="0041DC"/>
              </a:solidFill>
              <a:effectLst/>
              <a:uLnTx/>
              <a:uFillTx/>
              <a:latin typeface="Calibri"/>
              <a:ea typeface="+mn-ea"/>
              <a:cs typeface="Calibri" panose="020F0502020204030204" pitchFamily="34" charset="0"/>
            </a:endParaRPr>
          </a:p>
        </p:txBody>
      </p:sp>
      <p:sp>
        <p:nvSpPr>
          <p:cNvPr id="6" name="Dian numeron paikkamerkki 5">
            <a:extLst>
              <a:ext uri="{FF2B5EF4-FFF2-40B4-BE49-F238E27FC236}">
                <a16:creationId xmlns:a16="http://schemas.microsoft.com/office/drawing/2014/main" id="{B7CB2128-32FE-4DB8-8AFD-3E6D5DDE6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131DE-DA31-4CDF-828A-8EB206A3CD12}" type="slidenum">
              <a:rPr kumimoji="0" lang="en-GB"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41DC"/>
              </a:solidFill>
              <a:effectLst/>
              <a:uLnTx/>
              <a:uFillTx/>
              <a:latin typeface="Calibri"/>
              <a:ea typeface="+mn-ea"/>
              <a:cs typeface="Calibri" panose="020F0502020204030204" pitchFamily="34" charset="0"/>
            </a:endParaRPr>
          </a:p>
        </p:txBody>
      </p:sp>
      <p:sp>
        <p:nvSpPr>
          <p:cNvPr id="8" name="Sisällön paikkamerkki 2">
            <a:extLst>
              <a:ext uri="{FF2B5EF4-FFF2-40B4-BE49-F238E27FC236}">
                <a16:creationId xmlns:a16="http://schemas.microsoft.com/office/drawing/2014/main" id="{DAC38790-0A19-4B64-9062-ADF31050D630}"/>
              </a:ext>
            </a:extLst>
          </p:cNvPr>
          <p:cNvSpPr txBox="1">
            <a:spLocks/>
          </p:cNvSpPr>
          <p:nvPr/>
        </p:nvSpPr>
        <p:spPr bwMode="auto">
          <a:xfrm>
            <a:off x="904468" y="1396738"/>
            <a:ext cx="8513028" cy="47272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defRPr sz="2400">
                <a:solidFill>
                  <a:schemeClr val="tx1"/>
                </a:solidFill>
                <a:latin typeface="+mn-lt"/>
                <a:ea typeface="+mn-ea"/>
                <a:cs typeface="+mn-cs"/>
              </a:defRPr>
            </a:lvl1pPr>
            <a:lvl2pPr marL="630000" indent="-533400" algn="l" rtl="0" eaLnBrk="0" fontAlgn="base" hangingPunct="0">
              <a:spcBef>
                <a:spcPct val="20000"/>
              </a:spcBef>
              <a:spcAft>
                <a:spcPct val="0"/>
              </a:spcAft>
              <a:buFont typeface="Times" pitchFamily="18" charset="0"/>
              <a:buAutoNum type="arabicPeriod"/>
              <a:defRPr sz="2400">
                <a:solidFill>
                  <a:schemeClr val="tx1"/>
                </a:solidFill>
                <a:latin typeface="+mn-lt"/>
              </a:defRPr>
            </a:lvl2pPr>
            <a:lvl3pPr marL="1152000" indent="-457200" algn="l" rtl="0" eaLnBrk="0" fontAlgn="base" hangingPunct="0">
              <a:lnSpc>
                <a:spcPct val="100000"/>
              </a:lnSpc>
              <a:spcBef>
                <a:spcPts val="200"/>
              </a:spcBef>
              <a:spcAft>
                <a:spcPct val="0"/>
              </a:spcAft>
              <a:buSzPct val="80000"/>
              <a:buBlip>
                <a:blip r:embed="rId3"/>
              </a:buBlip>
              <a:defRPr sz="2000">
                <a:solidFill>
                  <a:schemeClr val="tx1"/>
                </a:solidFill>
                <a:latin typeface="+mn-lt"/>
              </a:defRPr>
            </a:lvl3pPr>
            <a:lvl4pPr marL="1584000" indent="-381000" algn="l" rtl="0" eaLnBrk="0" fontAlgn="base" hangingPunct="0">
              <a:spcBef>
                <a:spcPts val="100"/>
              </a:spcBef>
              <a:spcAft>
                <a:spcPct val="0"/>
              </a:spcAft>
              <a:buChar char="–"/>
              <a:defRPr>
                <a:solidFill>
                  <a:schemeClr val="tx1"/>
                </a:solidFill>
                <a:latin typeface="+mn-lt"/>
              </a:defRPr>
            </a:lvl4pPr>
            <a:lvl5pPr marL="2016000" indent="-381000" algn="l" rtl="0" eaLnBrk="0" fontAlgn="base" hangingPunct="0">
              <a:spcBef>
                <a:spcPts val="100"/>
              </a:spcBef>
              <a:spcAft>
                <a:spcPct val="0"/>
              </a:spcAft>
              <a:buChar char="–"/>
              <a:defRPr>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100000"/>
              </a:lnSpc>
              <a:spcBef>
                <a:spcPct val="20000"/>
              </a:spcBef>
              <a:spcAft>
                <a:spcPct val="0"/>
              </a:spcAft>
              <a:buClrTx/>
              <a:buSzTx/>
              <a:buFontTx/>
              <a:buNone/>
              <a:tabLst/>
              <a:defRPr/>
            </a:pPr>
            <a:endParaRPr kumimoji="0" lang="fi-FI" sz="2400" b="0" i="0" u="none" strike="noStrike" kern="0" cap="none" spc="0" normalizeH="0" baseline="0" noProof="0" dirty="0">
              <a:ln>
                <a:noFill/>
              </a:ln>
              <a:solidFill>
                <a:srgbClr val="000000"/>
              </a:solidFill>
              <a:effectLst/>
              <a:uLnTx/>
              <a:uFillTx/>
              <a:latin typeface="Arial"/>
              <a:ea typeface="+mn-ea"/>
              <a:cs typeface="+mn-cs"/>
            </a:endParaRPr>
          </a:p>
          <a:p>
            <a:pPr marL="609600" marR="0" lvl="0" indent="-609600" algn="l" defTabSz="914400" rtl="0" eaLnBrk="0" fontAlgn="base" latinLnBrk="0" hangingPunct="0">
              <a:lnSpc>
                <a:spcPct val="100000"/>
              </a:lnSpc>
              <a:spcBef>
                <a:spcPts val="0"/>
              </a:spcBef>
              <a:spcAft>
                <a:spcPct val="0"/>
              </a:spcAft>
              <a:buClrTx/>
              <a:buSzTx/>
              <a:buFontTx/>
              <a:buNone/>
              <a:tabLst/>
              <a:defRPr/>
            </a:pPr>
            <a:r>
              <a:rPr kumimoji="0" lang="fi-FI" sz="2000" b="1" i="0" u="none" strike="noStrike" kern="0" cap="none" spc="0" normalizeH="0" baseline="0" noProof="0" dirty="0">
                <a:ln>
                  <a:noFill/>
                </a:ln>
                <a:solidFill>
                  <a:srgbClr val="0041DC"/>
                </a:solidFill>
                <a:effectLst/>
                <a:uLnTx/>
                <a:uFillTx/>
                <a:latin typeface="Calibri" panose="020F0502020204030204" pitchFamily="34" charset="0"/>
                <a:ea typeface="+mn-ea"/>
                <a:cs typeface="+mn-cs"/>
              </a:rPr>
              <a:t>Virallinen</a:t>
            </a:r>
            <a:r>
              <a:rPr kumimoji="0" lang="fi-FI" sz="2000" b="0" i="0" u="none" strike="noStrike" kern="0" cap="none" spc="0" normalizeH="0" baseline="0" noProof="0" dirty="0">
                <a:ln>
                  <a:noFill/>
                </a:ln>
                <a:solidFill>
                  <a:srgbClr val="0041DC"/>
                </a:solidFill>
                <a:effectLst/>
                <a:uLnTx/>
                <a:uFillTx/>
                <a:latin typeface="Calibri" panose="020F0502020204030204" pitchFamily="34" charset="0"/>
                <a:ea typeface="+mn-ea"/>
                <a:cs typeface="+mn-cs"/>
              </a:rPr>
              <a:t>					                  </a:t>
            </a:r>
            <a:r>
              <a:rPr kumimoji="0" lang="fi-FI" sz="2000" b="1" i="0" u="none" strike="noStrike" kern="0" cap="none" spc="0" normalizeH="0" baseline="0" noProof="0" dirty="0">
                <a:ln>
                  <a:noFill/>
                </a:ln>
                <a:solidFill>
                  <a:srgbClr val="0041DC"/>
                </a:solidFill>
                <a:effectLst/>
                <a:uLnTx/>
                <a:uFillTx/>
                <a:latin typeface="Calibri" panose="020F0502020204030204" pitchFamily="34" charset="0"/>
                <a:ea typeface="+mn-ea"/>
                <a:cs typeface="+mn-cs"/>
              </a:rPr>
              <a:t>Näkyvä</a:t>
            </a:r>
          </a:p>
          <a:p>
            <a:pPr marL="609600" marR="0" lvl="0" indent="-609600" algn="l" defTabSz="914400" rtl="0" eaLnBrk="0" fontAlgn="base" latinLnBrk="0" hangingPunct="0">
              <a:lnSpc>
                <a:spcPct val="100000"/>
              </a:lnSpc>
              <a:spcBef>
                <a:spcPts val="0"/>
              </a:spcBef>
              <a:spcAft>
                <a:spcPct val="0"/>
              </a:spcAft>
              <a:buClrTx/>
              <a:buSzTx/>
              <a:buFontTx/>
              <a:buNone/>
              <a:tabLst/>
              <a:defRPr/>
            </a:pPr>
            <a:r>
              <a:rPr kumimoji="0" lang="fi-FI"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Mitä minun pitää tehdä?</a:t>
            </a:r>
          </a:p>
          <a:p>
            <a:pPr marL="609600" marR="0" lvl="0" indent="-609600" algn="l" defTabSz="914400" rtl="0" eaLnBrk="0" fontAlgn="base" latinLnBrk="0" hangingPunct="0">
              <a:lnSpc>
                <a:spcPct val="100000"/>
              </a:lnSpc>
              <a:spcBef>
                <a:spcPts val="0"/>
              </a:spcBef>
              <a:spcAft>
                <a:spcPct val="0"/>
              </a:spcAft>
              <a:buClrTx/>
              <a:buSzTx/>
              <a:buFontTx/>
              <a:buNone/>
              <a:tabLst/>
              <a:defRPr/>
            </a:pPr>
            <a:endParaRPr kumimoji="0" lang="fi-FI"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609600" marR="0" lvl="0" indent="-609600" algn="l" defTabSz="914400" rtl="0" eaLnBrk="0" fontAlgn="base" latinLnBrk="0" hangingPunct="0">
              <a:lnSpc>
                <a:spcPct val="100000"/>
              </a:lnSpc>
              <a:spcBef>
                <a:spcPts val="0"/>
              </a:spcBef>
              <a:spcAft>
                <a:spcPct val="0"/>
              </a:spcAft>
              <a:buClrTx/>
              <a:buSzTx/>
              <a:buFontTx/>
              <a:buNone/>
              <a:tabLst/>
              <a:defRPr/>
            </a:pPr>
            <a:endParaRPr kumimoji="0" lang="fi-FI"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609600" marR="0" lvl="0" indent="-609600" algn="l" defTabSz="914400" rtl="0" eaLnBrk="0" fontAlgn="base" latinLnBrk="0" hangingPunct="0">
              <a:lnSpc>
                <a:spcPct val="100000"/>
              </a:lnSpc>
              <a:spcBef>
                <a:spcPts val="0"/>
              </a:spcBef>
              <a:spcAft>
                <a:spcPct val="0"/>
              </a:spcAft>
              <a:buClrTx/>
              <a:buSzTx/>
              <a:buFontTx/>
              <a:buNone/>
              <a:tabLst/>
              <a:defRPr/>
            </a:pPr>
            <a:endParaRPr kumimoji="0" lang="fi-FI"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609600" marR="0" lvl="0" indent="-609600" algn="l" defTabSz="914400" rtl="0" eaLnBrk="0" fontAlgn="base" latinLnBrk="0" hangingPunct="0">
              <a:lnSpc>
                <a:spcPct val="100000"/>
              </a:lnSpc>
              <a:spcBef>
                <a:spcPts val="0"/>
              </a:spcBef>
              <a:spcAft>
                <a:spcPct val="0"/>
              </a:spcAft>
              <a:buClrTx/>
              <a:buSzTx/>
              <a:buFontTx/>
              <a:buNone/>
              <a:tabLst/>
              <a:defRPr/>
            </a:pPr>
            <a:endParaRPr kumimoji="0" lang="fi-FI"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609600" marR="0" lvl="0" indent="-609600" algn="l" defTabSz="914400" rtl="0" eaLnBrk="0" fontAlgn="base" latinLnBrk="0" hangingPunct="0">
              <a:lnSpc>
                <a:spcPct val="100000"/>
              </a:lnSpc>
              <a:spcBef>
                <a:spcPts val="0"/>
              </a:spcBef>
              <a:spcAft>
                <a:spcPct val="0"/>
              </a:spcAft>
              <a:buClrTx/>
              <a:buSzTx/>
              <a:buFontTx/>
              <a:buNone/>
              <a:tabLst/>
              <a:defRPr/>
            </a:pPr>
            <a:endParaRPr kumimoji="0" lang="fi-FI"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609600" marR="0" lvl="0" indent="-609600" algn="l" defTabSz="914400" rtl="0" eaLnBrk="0" fontAlgn="base" latinLnBrk="0" hangingPunct="0">
              <a:lnSpc>
                <a:spcPct val="100000"/>
              </a:lnSpc>
              <a:spcBef>
                <a:spcPts val="0"/>
              </a:spcBef>
              <a:spcAft>
                <a:spcPct val="0"/>
              </a:spcAft>
              <a:buClrTx/>
              <a:buSzTx/>
              <a:buFontTx/>
              <a:buNone/>
              <a:tabLst/>
              <a:defRPr/>
            </a:pPr>
            <a:endParaRPr kumimoji="0" lang="fi-FI"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609600" marR="0" lvl="0" indent="-609600" algn="l" defTabSz="914400" rtl="0" eaLnBrk="0" fontAlgn="base" latinLnBrk="0" hangingPunct="0">
              <a:lnSpc>
                <a:spcPct val="100000"/>
              </a:lnSpc>
              <a:spcBef>
                <a:spcPts val="0"/>
              </a:spcBef>
              <a:spcAft>
                <a:spcPct val="0"/>
              </a:spcAft>
              <a:buClrTx/>
              <a:buSzTx/>
              <a:buFontTx/>
              <a:buNone/>
              <a:tabLst/>
              <a:defRPr/>
            </a:pPr>
            <a:endParaRPr kumimoji="0" lang="fi-FI"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609600" marR="0" lvl="0" indent="-609600" algn="l" defTabSz="914400" rtl="0" eaLnBrk="0" fontAlgn="base" latinLnBrk="0" hangingPunct="0">
              <a:lnSpc>
                <a:spcPct val="100000"/>
              </a:lnSpc>
              <a:spcBef>
                <a:spcPts val="0"/>
              </a:spcBef>
              <a:spcAft>
                <a:spcPct val="0"/>
              </a:spcAft>
              <a:buClrTx/>
              <a:buSzTx/>
              <a:buFontTx/>
              <a:buNone/>
              <a:tabLst/>
              <a:defRPr/>
            </a:pPr>
            <a:endParaRPr kumimoji="0" lang="fi-FI"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609600" marR="0" lvl="0" indent="-609600" algn="l" defTabSz="914400" rtl="0" eaLnBrk="0" fontAlgn="base" latinLnBrk="0" hangingPunct="0">
              <a:lnSpc>
                <a:spcPct val="100000"/>
              </a:lnSpc>
              <a:spcBef>
                <a:spcPts val="0"/>
              </a:spcBef>
              <a:spcAft>
                <a:spcPct val="0"/>
              </a:spcAft>
              <a:buClrTx/>
              <a:buSzTx/>
              <a:buFontTx/>
              <a:buNone/>
              <a:tabLst/>
              <a:defRPr/>
            </a:pPr>
            <a:endParaRPr kumimoji="0" lang="fi-FI"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609600" marR="0" lvl="0" indent="-609600" algn="l" defTabSz="914400" rtl="0" eaLnBrk="0" fontAlgn="base" latinLnBrk="0" hangingPunct="0">
              <a:lnSpc>
                <a:spcPct val="100000"/>
              </a:lnSpc>
              <a:spcBef>
                <a:spcPts val="0"/>
              </a:spcBef>
              <a:spcAft>
                <a:spcPct val="0"/>
              </a:spcAft>
              <a:buClrTx/>
              <a:buSzTx/>
              <a:buFontTx/>
              <a:buNone/>
              <a:tabLst/>
              <a:defRPr/>
            </a:pPr>
            <a:r>
              <a:rPr kumimoji="0" lang="fi-FI" sz="2000" b="1" i="0" u="none" strike="noStrike" kern="0" cap="none" spc="0" normalizeH="0" baseline="0" noProof="0" dirty="0">
                <a:ln>
                  <a:noFill/>
                </a:ln>
                <a:solidFill>
                  <a:srgbClr val="0041DC"/>
                </a:solidFill>
                <a:effectLst/>
                <a:uLnTx/>
                <a:uFillTx/>
                <a:latin typeface="Calibri" panose="020F0502020204030204" pitchFamily="34" charset="0"/>
                <a:ea typeface="+mn-ea"/>
                <a:cs typeface="+mn-cs"/>
              </a:rPr>
              <a:t>Epävirallinen</a:t>
            </a:r>
            <a:r>
              <a:rPr kumimoji="0" lang="fi-FI" sz="2000" b="0" i="0" u="none" strike="noStrike" kern="0" cap="none" spc="0" normalizeH="0" baseline="0" noProof="0" dirty="0">
                <a:ln>
                  <a:noFill/>
                </a:ln>
                <a:solidFill>
                  <a:srgbClr val="0041DC"/>
                </a:solidFill>
                <a:effectLst/>
                <a:uLnTx/>
                <a:uFillTx/>
                <a:latin typeface="Calibri" panose="020F0502020204030204" pitchFamily="34" charset="0"/>
                <a:ea typeface="+mn-ea"/>
                <a:cs typeface="+mn-cs"/>
              </a:rPr>
              <a:t>	   	             			                </a:t>
            </a:r>
            <a:r>
              <a:rPr kumimoji="0" lang="fi-FI" sz="2000" b="1" i="0" u="none" strike="noStrike" kern="0" cap="none" spc="0" normalizeH="0" baseline="0" noProof="0" dirty="0">
                <a:ln>
                  <a:noFill/>
                </a:ln>
                <a:solidFill>
                  <a:srgbClr val="0041DC"/>
                </a:solidFill>
                <a:effectLst/>
                <a:uLnTx/>
                <a:uFillTx/>
                <a:latin typeface="Calibri" panose="020F0502020204030204" pitchFamily="34" charset="0"/>
                <a:ea typeface="+mn-ea"/>
                <a:cs typeface="+mn-cs"/>
              </a:rPr>
              <a:t>Näkymätön</a:t>
            </a:r>
          </a:p>
          <a:p>
            <a:pPr marL="609600" marR="0" lvl="0" indent="-609600" algn="l" defTabSz="914400" rtl="0" eaLnBrk="0" fontAlgn="base" latinLnBrk="0" hangingPunct="0">
              <a:lnSpc>
                <a:spcPts val="1900"/>
              </a:lnSpc>
              <a:spcBef>
                <a:spcPts val="0"/>
              </a:spcBef>
              <a:spcAft>
                <a:spcPct val="0"/>
              </a:spcAft>
              <a:buClrTx/>
              <a:buSzTx/>
              <a:buFontTx/>
              <a:buNone/>
              <a:tabLst/>
              <a:defRPr/>
            </a:pPr>
            <a:r>
              <a:rPr kumimoji="0" lang="fi-FI"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Opittuja tapoja</a:t>
            </a:r>
          </a:p>
          <a:p>
            <a:pPr marL="609600" marR="0" lvl="0" indent="-609600" algn="l" defTabSz="914400" rtl="0" eaLnBrk="0" fontAlgn="base" latinLnBrk="0" hangingPunct="0">
              <a:lnSpc>
                <a:spcPts val="1900"/>
              </a:lnSpc>
              <a:spcBef>
                <a:spcPts val="0"/>
              </a:spcBef>
              <a:spcAft>
                <a:spcPct val="0"/>
              </a:spcAft>
              <a:buClrTx/>
              <a:buSzTx/>
              <a:buFontTx/>
              <a:buNone/>
              <a:tabLst/>
              <a:defRPr/>
            </a:pPr>
            <a:r>
              <a:rPr kumimoji="0" lang="fi-FI"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ja sääntöjä</a:t>
            </a:r>
            <a:r>
              <a:rPr kumimoji="0" lang="fi-FI"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fi-FI" sz="2000" b="0" i="0" u="none" strike="noStrike" kern="0" cap="none" spc="0" normalizeH="0" baseline="0" noProof="0" dirty="0">
                <a:ln>
                  <a:noFill/>
                </a:ln>
                <a:solidFill>
                  <a:srgbClr val="000000"/>
                </a:solidFill>
                <a:effectLst/>
                <a:uLnTx/>
                <a:uFillTx/>
                <a:latin typeface="Arial"/>
                <a:ea typeface="+mn-ea"/>
                <a:cs typeface="+mn-cs"/>
              </a:rPr>
              <a:t>		</a:t>
            </a:r>
          </a:p>
          <a:p>
            <a:pPr marL="609600" marR="0" lvl="0" indent="-609600" algn="ctr" defTabSz="914400" rtl="0" eaLnBrk="0" fontAlgn="base" latinLnBrk="0" hangingPunct="0">
              <a:lnSpc>
                <a:spcPct val="100000"/>
              </a:lnSpc>
              <a:spcBef>
                <a:spcPct val="20000"/>
              </a:spcBef>
              <a:spcAft>
                <a:spcPct val="0"/>
              </a:spcAft>
              <a:buClrTx/>
              <a:buSzTx/>
              <a:buFontTx/>
              <a:buNone/>
              <a:tabLst/>
              <a:defRPr/>
            </a:pPr>
            <a:r>
              <a:rPr kumimoji="0" lang="fi-FI" sz="2400" b="0" i="0" u="none" strike="noStrike" kern="0" cap="none" spc="0" normalizeH="0" baseline="0" noProof="0" dirty="0">
                <a:ln>
                  <a:noFill/>
                </a:ln>
                <a:solidFill>
                  <a:srgbClr val="000000"/>
                </a:solidFill>
                <a:effectLst/>
                <a:uLnTx/>
                <a:uFillTx/>
                <a:latin typeface="Arial"/>
                <a:ea typeface="+mn-ea"/>
                <a:cs typeface="+mn-cs"/>
              </a:rPr>
              <a:t>			</a:t>
            </a:r>
          </a:p>
        </p:txBody>
      </p:sp>
      <p:sp>
        <p:nvSpPr>
          <p:cNvPr id="9" name="Tasakylkinen kolmio 8">
            <a:extLst>
              <a:ext uri="{FF2B5EF4-FFF2-40B4-BE49-F238E27FC236}">
                <a16:creationId xmlns:a16="http://schemas.microsoft.com/office/drawing/2014/main" id="{4653C85F-3F2D-4362-A246-469CE7C675A6}"/>
              </a:ext>
            </a:extLst>
          </p:cNvPr>
          <p:cNvSpPr/>
          <p:nvPr/>
        </p:nvSpPr>
        <p:spPr bwMode="auto">
          <a:xfrm>
            <a:off x="2661315" y="1556792"/>
            <a:ext cx="4667949" cy="4203219"/>
          </a:xfrm>
          <a:prstGeom prst="triangle">
            <a:avLst>
              <a:gd name="adj" fmla="val 4960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Ääneen lausuttu kulttuuri ja toimintaohjeet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Hiljainen tieto</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10" name="Suora yhdysviiva 9">
            <a:extLst>
              <a:ext uri="{FF2B5EF4-FFF2-40B4-BE49-F238E27FC236}">
                <a16:creationId xmlns:a16="http://schemas.microsoft.com/office/drawing/2014/main" id="{1F74BECD-00C2-4639-88B8-1FB9207E3298}"/>
              </a:ext>
            </a:extLst>
          </p:cNvPr>
          <p:cNvCxnSpPr/>
          <p:nvPr/>
        </p:nvCxnSpPr>
        <p:spPr bwMode="auto">
          <a:xfrm flipH="1" flipV="1">
            <a:off x="721780" y="4764333"/>
            <a:ext cx="8407684" cy="2117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 name="Ajatuskupla: Pilvi 2">
            <a:extLst>
              <a:ext uri="{FF2B5EF4-FFF2-40B4-BE49-F238E27FC236}">
                <a16:creationId xmlns:a16="http://schemas.microsoft.com/office/drawing/2014/main" id="{5028210A-DE45-4052-B151-3676413019D1}"/>
              </a:ext>
            </a:extLst>
          </p:cNvPr>
          <p:cNvSpPr/>
          <p:nvPr/>
        </p:nvSpPr>
        <p:spPr>
          <a:xfrm>
            <a:off x="8973095" y="3904180"/>
            <a:ext cx="3579043" cy="2465865"/>
          </a:xfrm>
          <a:prstGeom prst="cloud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i="1" dirty="0"/>
          </a:p>
          <a:p>
            <a:pPr algn="ctr"/>
            <a:r>
              <a:rPr lang="fi-FI" i="1" dirty="0"/>
              <a:t>Jatkuva arviointi? Tuntiaktiivisuus ja viittaaminen??? Kurssien arviointi??</a:t>
            </a:r>
          </a:p>
          <a:p>
            <a:pPr algn="ctr"/>
            <a:r>
              <a:rPr lang="fi-FI" i="1" dirty="0"/>
              <a:t>Jos tekee lukudiplomin, voi korottaa numeroa…</a:t>
            </a:r>
          </a:p>
        </p:txBody>
      </p:sp>
      <p:sp>
        <p:nvSpPr>
          <p:cNvPr id="7" name="Puhekupla: Soikea 6">
            <a:extLst>
              <a:ext uri="{FF2B5EF4-FFF2-40B4-BE49-F238E27FC236}">
                <a16:creationId xmlns:a16="http://schemas.microsoft.com/office/drawing/2014/main" id="{060E769B-3F24-4017-8E3F-F3FB2C4A618E}"/>
              </a:ext>
            </a:extLst>
          </p:cNvPr>
          <p:cNvSpPr/>
          <p:nvPr/>
        </p:nvSpPr>
        <p:spPr>
          <a:xfrm>
            <a:off x="6404801" y="2302794"/>
            <a:ext cx="3012695" cy="2097584"/>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Opetuksen ja oppimisen tavoitteet ja arvioinnin yleiset ohjeet ja kriteerit!</a:t>
            </a:r>
          </a:p>
        </p:txBody>
      </p:sp>
      <p:sp>
        <p:nvSpPr>
          <p:cNvPr id="11" name="Suorakulmio 10">
            <a:extLst>
              <a:ext uri="{FF2B5EF4-FFF2-40B4-BE49-F238E27FC236}">
                <a16:creationId xmlns:a16="http://schemas.microsoft.com/office/drawing/2014/main" id="{E54E28EC-929F-4E6E-BF8B-7A745C574B9C}"/>
              </a:ext>
            </a:extLst>
          </p:cNvPr>
          <p:cNvSpPr/>
          <p:nvPr/>
        </p:nvSpPr>
        <p:spPr>
          <a:xfrm>
            <a:off x="9086111" y="353024"/>
            <a:ext cx="2857530" cy="2203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t>Kielitietoisuus: millaisin käsittein ja miten arvioinnista puhutaan?</a:t>
            </a:r>
          </a:p>
        </p:txBody>
      </p:sp>
    </p:spTree>
    <p:extLst>
      <p:ext uri="{BB962C8B-B14F-4D97-AF65-F5344CB8AC3E}">
        <p14:creationId xmlns:p14="http://schemas.microsoft.com/office/powerpoint/2010/main" val="315091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91852" y="273153"/>
            <a:ext cx="11400148" cy="1071570"/>
          </a:xfrm>
        </p:spPr>
        <p:txBody>
          <a:bodyPr/>
          <a:lstStyle/>
          <a:p>
            <a:r>
              <a:rPr lang="fi-FI" sz="3600" b="1" dirty="0">
                <a:latin typeface="Calibri" panose="020F0502020204030204" pitchFamily="34" charset="0"/>
                <a:cs typeface="Calibri" panose="020F0502020204030204" pitchFamily="34" charset="0"/>
              </a:rPr>
              <a:t>Oppiaineiden tavoitteet ja sisällöt on määritelty vuosiluokittain paikallisessa opetussuunnitelmassa</a:t>
            </a:r>
          </a:p>
        </p:txBody>
      </p:sp>
      <p:sp>
        <p:nvSpPr>
          <p:cNvPr id="6" name="Suorakulmio 5"/>
          <p:cNvSpPr/>
          <p:nvPr/>
        </p:nvSpPr>
        <p:spPr bwMode="auto">
          <a:xfrm>
            <a:off x="2100458" y="1511659"/>
            <a:ext cx="2531914" cy="135921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7 – 9 </a:t>
            </a:r>
          </a:p>
        </p:txBody>
      </p:sp>
      <p:sp>
        <p:nvSpPr>
          <p:cNvPr id="8" name="Suorakulmio 7"/>
          <p:cNvSpPr/>
          <p:nvPr/>
        </p:nvSpPr>
        <p:spPr bwMode="auto">
          <a:xfrm>
            <a:off x="6493128" y="1372442"/>
            <a:ext cx="1346448" cy="426377"/>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9</a:t>
            </a:r>
          </a:p>
        </p:txBody>
      </p:sp>
      <p:sp>
        <p:nvSpPr>
          <p:cNvPr id="9" name="Suorakulmio 8"/>
          <p:cNvSpPr/>
          <p:nvPr/>
        </p:nvSpPr>
        <p:spPr bwMode="auto">
          <a:xfrm>
            <a:off x="6493128" y="1863309"/>
            <a:ext cx="1346448" cy="426377"/>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8</a:t>
            </a:r>
          </a:p>
        </p:txBody>
      </p:sp>
      <p:sp>
        <p:nvSpPr>
          <p:cNvPr id="10" name="Suorakulmio 9"/>
          <p:cNvSpPr/>
          <p:nvPr/>
        </p:nvSpPr>
        <p:spPr bwMode="auto">
          <a:xfrm>
            <a:off x="6493128" y="2363711"/>
            <a:ext cx="1346448" cy="426377"/>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7</a:t>
            </a:r>
          </a:p>
        </p:txBody>
      </p:sp>
      <p:sp>
        <p:nvSpPr>
          <p:cNvPr id="11" name="Nuoli oikealle 10"/>
          <p:cNvSpPr/>
          <p:nvPr/>
        </p:nvSpPr>
        <p:spPr bwMode="auto">
          <a:xfrm rot="20654692">
            <a:off x="4436599" y="1680137"/>
            <a:ext cx="1872208" cy="261868"/>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p:txBody>
      </p:sp>
      <p:sp>
        <p:nvSpPr>
          <p:cNvPr id="12" name="Nuoli oikealle 11"/>
          <p:cNvSpPr/>
          <p:nvPr/>
        </p:nvSpPr>
        <p:spPr bwMode="auto">
          <a:xfrm rot="890815">
            <a:off x="4409019" y="2371940"/>
            <a:ext cx="1872208" cy="261868"/>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p:txBody>
      </p:sp>
      <p:sp>
        <p:nvSpPr>
          <p:cNvPr id="13" name="Nuoli oikealle 12"/>
          <p:cNvSpPr/>
          <p:nvPr/>
        </p:nvSpPr>
        <p:spPr bwMode="auto">
          <a:xfrm>
            <a:off x="4466477" y="2027818"/>
            <a:ext cx="1872208" cy="261868"/>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p:txBody>
      </p:sp>
      <p:sp>
        <p:nvSpPr>
          <p:cNvPr id="7" name="Dian numeron paikkamerkki 6"/>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3118D-85AB-45D2-8479-E3E9A7E28A29}" type="slidenum">
              <a:rPr kumimoji="0" lang="fi-FI" sz="1200" b="0" i="0" u="none" strike="noStrike" kern="1200" cap="none" spc="0" normalizeH="0" baseline="0" noProof="0" smtClean="0">
                <a:ln>
                  <a:noFill/>
                </a:ln>
                <a:solidFill>
                  <a:srgbClr val="0041DC"/>
                </a:solidFill>
                <a:effectLst/>
                <a:uLnTx/>
                <a:uFillTx/>
                <a:latin typeface="Calibri"/>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srgbClr val="0041DC"/>
              </a:solidFill>
              <a:effectLst/>
              <a:uLnTx/>
              <a:uFillTx/>
              <a:latin typeface="Calibri"/>
              <a:ea typeface="+mn-ea"/>
              <a:cs typeface="Calibri" panose="020F0502020204030204" pitchFamily="34" charset="0"/>
            </a:endParaRPr>
          </a:p>
        </p:txBody>
      </p:sp>
      <p:sp>
        <p:nvSpPr>
          <p:cNvPr id="14" name="Tekstiruutu 13">
            <a:extLst>
              <a:ext uri="{FF2B5EF4-FFF2-40B4-BE49-F238E27FC236}">
                <a16:creationId xmlns:a16="http://schemas.microsoft.com/office/drawing/2014/main" id="{B5F0A647-6307-46D7-8248-66C2C3B1CAAB}"/>
              </a:ext>
            </a:extLst>
          </p:cNvPr>
          <p:cNvSpPr txBox="1"/>
          <p:nvPr/>
        </p:nvSpPr>
        <p:spPr>
          <a:xfrm>
            <a:off x="307246" y="4154520"/>
            <a:ext cx="315249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Opetussuunnitelman perusteissa tavoitteet ja keskeiset sisältöalueet määritelty </a:t>
            </a:r>
            <a:r>
              <a:rPr kumimoji="0" lang="fi-FI" sz="1800" b="1" i="0" u="none" strike="noStrike" kern="1200" cap="none" spc="0" normalizeH="0" baseline="0" noProof="0" dirty="0">
                <a:ln>
                  <a:noFill/>
                </a:ln>
                <a:solidFill>
                  <a:prstClr val="black"/>
                </a:solidFill>
                <a:effectLst/>
                <a:uLnTx/>
                <a:uFillTx/>
                <a:latin typeface="Calibri"/>
                <a:ea typeface="+mn-ea"/>
                <a:cs typeface="+mn-cs"/>
              </a:rPr>
              <a:t>vuosiluokkakokonaisuuksittain</a:t>
            </a:r>
          </a:p>
        </p:txBody>
      </p:sp>
      <p:sp>
        <p:nvSpPr>
          <p:cNvPr id="15" name="Tekstiruutu 14">
            <a:extLst>
              <a:ext uri="{FF2B5EF4-FFF2-40B4-BE49-F238E27FC236}">
                <a16:creationId xmlns:a16="http://schemas.microsoft.com/office/drawing/2014/main" id="{337B87A5-C289-4995-961B-B7A1F8B0442B}"/>
              </a:ext>
            </a:extLst>
          </p:cNvPr>
          <p:cNvSpPr txBox="1"/>
          <p:nvPr/>
        </p:nvSpPr>
        <p:spPr>
          <a:xfrm>
            <a:off x="8017640" y="4659429"/>
            <a:ext cx="39631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Paikallisessa opetussuunnitelmassa määriteltävä tavoitteet ja keskeiset sisällöt </a:t>
            </a:r>
            <a:r>
              <a:rPr kumimoji="0" lang="fi-FI" sz="1800" b="1" i="0" u="none" strike="noStrike" kern="1200" cap="none" spc="0" normalizeH="0" baseline="0" noProof="0" dirty="0">
                <a:ln>
                  <a:noFill/>
                </a:ln>
                <a:solidFill>
                  <a:prstClr val="black"/>
                </a:solidFill>
                <a:effectLst/>
                <a:uLnTx/>
                <a:uFillTx/>
                <a:latin typeface="Calibri"/>
                <a:ea typeface="+mn-ea"/>
                <a:cs typeface="+mn-cs"/>
              </a:rPr>
              <a:t>jokaiselle vuosiluokalle</a:t>
            </a:r>
          </a:p>
        </p:txBody>
      </p:sp>
      <p:sp>
        <p:nvSpPr>
          <p:cNvPr id="16" name="Suorakulmio 15">
            <a:extLst>
              <a:ext uri="{FF2B5EF4-FFF2-40B4-BE49-F238E27FC236}">
                <a16:creationId xmlns:a16="http://schemas.microsoft.com/office/drawing/2014/main" id="{6EABAB55-A4B6-43C6-B5D4-8EDC8C0D6F62}"/>
              </a:ext>
            </a:extLst>
          </p:cNvPr>
          <p:cNvSpPr/>
          <p:nvPr/>
        </p:nvSpPr>
        <p:spPr bwMode="auto">
          <a:xfrm>
            <a:off x="3614999" y="4942429"/>
            <a:ext cx="1730124" cy="866463"/>
          </a:xfrm>
          <a:prstGeom prst="rect">
            <a:avLst/>
          </a:prstGeom>
          <a:solidFill>
            <a:srgbClr val="5BCA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1-2 </a:t>
            </a:r>
          </a:p>
        </p:txBody>
      </p:sp>
      <p:sp>
        <p:nvSpPr>
          <p:cNvPr id="17" name="Suorakulmio 16">
            <a:extLst>
              <a:ext uri="{FF2B5EF4-FFF2-40B4-BE49-F238E27FC236}">
                <a16:creationId xmlns:a16="http://schemas.microsoft.com/office/drawing/2014/main" id="{14CA79D9-AFFC-4A5B-AE1B-25FE9CBEC7DB}"/>
              </a:ext>
            </a:extLst>
          </p:cNvPr>
          <p:cNvSpPr/>
          <p:nvPr/>
        </p:nvSpPr>
        <p:spPr bwMode="auto">
          <a:xfrm>
            <a:off x="6493128" y="2845526"/>
            <a:ext cx="1346448" cy="426377"/>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6</a:t>
            </a:r>
          </a:p>
        </p:txBody>
      </p:sp>
      <p:sp>
        <p:nvSpPr>
          <p:cNvPr id="18" name="Suorakulmio 17">
            <a:extLst>
              <a:ext uri="{FF2B5EF4-FFF2-40B4-BE49-F238E27FC236}">
                <a16:creationId xmlns:a16="http://schemas.microsoft.com/office/drawing/2014/main" id="{4B124083-A329-455C-8C07-6F04273A6FBB}"/>
              </a:ext>
            </a:extLst>
          </p:cNvPr>
          <p:cNvSpPr/>
          <p:nvPr/>
        </p:nvSpPr>
        <p:spPr bwMode="auto">
          <a:xfrm>
            <a:off x="6493128" y="3313492"/>
            <a:ext cx="1346448" cy="426377"/>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5</a:t>
            </a:r>
          </a:p>
        </p:txBody>
      </p:sp>
      <p:sp>
        <p:nvSpPr>
          <p:cNvPr id="19" name="Suorakulmio 18">
            <a:extLst>
              <a:ext uri="{FF2B5EF4-FFF2-40B4-BE49-F238E27FC236}">
                <a16:creationId xmlns:a16="http://schemas.microsoft.com/office/drawing/2014/main" id="{B6959A6E-2C8A-4074-8798-44C9F1F70C74}"/>
              </a:ext>
            </a:extLst>
          </p:cNvPr>
          <p:cNvSpPr/>
          <p:nvPr/>
        </p:nvSpPr>
        <p:spPr bwMode="auto">
          <a:xfrm>
            <a:off x="6493128" y="4272338"/>
            <a:ext cx="1346448" cy="426377"/>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3</a:t>
            </a:r>
          </a:p>
        </p:txBody>
      </p:sp>
      <p:sp>
        <p:nvSpPr>
          <p:cNvPr id="20" name="Suorakulmio 19">
            <a:extLst>
              <a:ext uri="{FF2B5EF4-FFF2-40B4-BE49-F238E27FC236}">
                <a16:creationId xmlns:a16="http://schemas.microsoft.com/office/drawing/2014/main" id="{3317BFB2-D01E-4B6D-9FBE-624AE930B037}"/>
              </a:ext>
            </a:extLst>
          </p:cNvPr>
          <p:cNvSpPr/>
          <p:nvPr/>
        </p:nvSpPr>
        <p:spPr bwMode="auto">
          <a:xfrm>
            <a:off x="6493128" y="3792915"/>
            <a:ext cx="1346448" cy="426377"/>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4</a:t>
            </a:r>
          </a:p>
        </p:txBody>
      </p:sp>
      <p:sp>
        <p:nvSpPr>
          <p:cNvPr id="21" name="Suorakulmio 20">
            <a:extLst>
              <a:ext uri="{FF2B5EF4-FFF2-40B4-BE49-F238E27FC236}">
                <a16:creationId xmlns:a16="http://schemas.microsoft.com/office/drawing/2014/main" id="{2B98629C-B262-4589-BCD5-499234C25CDD}"/>
              </a:ext>
            </a:extLst>
          </p:cNvPr>
          <p:cNvSpPr/>
          <p:nvPr/>
        </p:nvSpPr>
        <p:spPr bwMode="auto">
          <a:xfrm>
            <a:off x="6493128" y="4744630"/>
            <a:ext cx="1346448" cy="426377"/>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2</a:t>
            </a:r>
          </a:p>
        </p:txBody>
      </p:sp>
      <p:sp>
        <p:nvSpPr>
          <p:cNvPr id="22" name="Suorakulmio 21">
            <a:extLst>
              <a:ext uri="{FF2B5EF4-FFF2-40B4-BE49-F238E27FC236}">
                <a16:creationId xmlns:a16="http://schemas.microsoft.com/office/drawing/2014/main" id="{3F2F8FA7-03B3-452E-881F-82A84332507E}"/>
              </a:ext>
            </a:extLst>
          </p:cNvPr>
          <p:cNvSpPr/>
          <p:nvPr/>
        </p:nvSpPr>
        <p:spPr bwMode="auto">
          <a:xfrm>
            <a:off x="6493128" y="5216922"/>
            <a:ext cx="1346448" cy="426377"/>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1</a:t>
            </a:r>
          </a:p>
        </p:txBody>
      </p:sp>
      <p:sp>
        <p:nvSpPr>
          <p:cNvPr id="23" name="Suorakulmio 22">
            <a:extLst>
              <a:ext uri="{FF2B5EF4-FFF2-40B4-BE49-F238E27FC236}">
                <a16:creationId xmlns:a16="http://schemas.microsoft.com/office/drawing/2014/main" id="{AFC11AFA-0651-4143-9603-5820495CC39D}"/>
              </a:ext>
            </a:extLst>
          </p:cNvPr>
          <p:cNvSpPr/>
          <p:nvPr/>
        </p:nvSpPr>
        <p:spPr bwMode="auto">
          <a:xfrm>
            <a:off x="2942441" y="3029127"/>
            <a:ext cx="2160529" cy="1830505"/>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Times"/>
                <a:ea typeface="+mn-ea"/>
                <a:cs typeface="+mn-cs"/>
              </a:rPr>
              <a:t>3-6 </a:t>
            </a:r>
          </a:p>
        </p:txBody>
      </p:sp>
      <p:sp>
        <p:nvSpPr>
          <p:cNvPr id="25" name="Nuoli oikealle 11">
            <a:extLst>
              <a:ext uri="{FF2B5EF4-FFF2-40B4-BE49-F238E27FC236}">
                <a16:creationId xmlns:a16="http://schemas.microsoft.com/office/drawing/2014/main" id="{83E03651-DB44-4B14-BD04-3A2A2C1A5A14}"/>
              </a:ext>
            </a:extLst>
          </p:cNvPr>
          <p:cNvSpPr/>
          <p:nvPr/>
        </p:nvSpPr>
        <p:spPr bwMode="auto">
          <a:xfrm>
            <a:off x="5079181" y="3441251"/>
            <a:ext cx="1358687" cy="261868"/>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p:txBody>
      </p:sp>
      <p:sp>
        <p:nvSpPr>
          <p:cNvPr id="26" name="Nuoli oikealle 11">
            <a:extLst>
              <a:ext uri="{FF2B5EF4-FFF2-40B4-BE49-F238E27FC236}">
                <a16:creationId xmlns:a16="http://schemas.microsoft.com/office/drawing/2014/main" id="{F818C20A-A698-4472-A8A5-F2FEFE486C0E}"/>
              </a:ext>
            </a:extLst>
          </p:cNvPr>
          <p:cNvSpPr/>
          <p:nvPr/>
        </p:nvSpPr>
        <p:spPr bwMode="auto">
          <a:xfrm rot="20554494">
            <a:off x="5089474" y="3194014"/>
            <a:ext cx="1393362" cy="261868"/>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p:txBody>
      </p:sp>
      <p:sp>
        <p:nvSpPr>
          <p:cNvPr id="27" name="Nuoli oikealle 11">
            <a:extLst>
              <a:ext uri="{FF2B5EF4-FFF2-40B4-BE49-F238E27FC236}">
                <a16:creationId xmlns:a16="http://schemas.microsoft.com/office/drawing/2014/main" id="{81C0DDE8-F9DD-42A5-BDBA-CEA53083B9C4}"/>
              </a:ext>
            </a:extLst>
          </p:cNvPr>
          <p:cNvSpPr/>
          <p:nvPr/>
        </p:nvSpPr>
        <p:spPr bwMode="auto">
          <a:xfrm rot="890815">
            <a:off x="5060320" y="3732426"/>
            <a:ext cx="1393362" cy="261868"/>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p:txBody>
      </p:sp>
      <p:sp>
        <p:nvSpPr>
          <p:cNvPr id="28" name="Nuoli oikealle 11">
            <a:extLst>
              <a:ext uri="{FF2B5EF4-FFF2-40B4-BE49-F238E27FC236}">
                <a16:creationId xmlns:a16="http://schemas.microsoft.com/office/drawing/2014/main" id="{2FFAD9A7-1211-4BDF-A964-01257BC5D3AD}"/>
              </a:ext>
            </a:extLst>
          </p:cNvPr>
          <p:cNvSpPr/>
          <p:nvPr/>
        </p:nvSpPr>
        <p:spPr bwMode="auto">
          <a:xfrm rot="1664343">
            <a:off x="5034217" y="4039576"/>
            <a:ext cx="1393362" cy="261868"/>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p:txBody>
      </p:sp>
      <p:sp>
        <p:nvSpPr>
          <p:cNvPr id="29" name="Nuoli oikealle 11">
            <a:extLst>
              <a:ext uri="{FF2B5EF4-FFF2-40B4-BE49-F238E27FC236}">
                <a16:creationId xmlns:a16="http://schemas.microsoft.com/office/drawing/2014/main" id="{D704CF11-0AEC-4325-81DA-3C6DA3439F00}"/>
              </a:ext>
            </a:extLst>
          </p:cNvPr>
          <p:cNvSpPr/>
          <p:nvPr/>
        </p:nvSpPr>
        <p:spPr bwMode="auto">
          <a:xfrm rot="20777910">
            <a:off x="5315028" y="4900749"/>
            <a:ext cx="1077751" cy="261868"/>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p:txBody>
      </p:sp>
      <p:sp>
        <p:nvSpPr>
          <p:cNvPr id="30" name="Nuoli oikealle 11">
            <a:extLst>
              <a:ext uri="{FF2B5EF4-FFF2-40B4-BE49-F238E27FC236}">
                <a16:creationId xmlns:a16="http://schemas.microsoft.com/office/drawing/2014/main" id="{C9707F97-F7E8-439A-B5EF-706D806B9671}"/>
              </a:ext>
            </a:extLst>
          </p:cNvPr>
          <p:cNvSpPr/>
          <p:nvPr/>
        </p:nvSpPr>
        <p:spPr bwMode="auto">
          <a:xfrm rot="905967">
            <a:off x="5310717" y="5260047"/>
            <a:ext cx="1101541" cy="261868"/>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Times"/>
              <a:ea typeface="+mn-ea"/>
              <a:cs typeface="+mn-cs"/>
            </a:endParaRPr>
          </a:p>
        </p:txBody>
      </p:sp>
      <p:sp>
        <p:nvSpPr>
          <p:cNvPr id="4" name="Ajatuskupla: Pilvi 3">
            <a:extLst>
              <a:ext uri="{FF2B5EF4-FFF2-40B4-BE49-F238E27FC236}">
                <a16:creationId xmlns:a16="http://schemas.microsoft.com/office/drawing/2014/main" id="{02CAA7A4-14A4-4CD7-BFA7-57A16EFF2FFA}"/>
              </a:ext>
            </a:extLst>
          </p:cNvPr>
          <p:cNvSpPr/>
          <p:nvPr/>
        </p:nvSpPr>
        <p:spPr>
          <a:xfrm>
            <a:off x="8129496" y="1471958"/>
            <a:ext cx="3739404" cy="257629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Miten tavoitteet ja sisällöt on jaettu eri vuosiluokille oman koulun opetussuunnitelmassa?</a:t>
            </a:r>
          </a:p>
        </p:txBody>
      </p:sp>
    </p:spTree>
    <p:extLst>
      <p:ext uri="{BB962C8B-B14F-4D97-AF65-F5344CB8AC3E}">
        <p14:creationId xmlns:p14="http://schemas.microsoft.com/office/powerpoint/2010/main" val="732070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petushallitus">
  <a:themeElements>
    <a:clrScheme name="OPH">
      <a:dk1>
        <a:sysClr val="windowText" lastClr="000000"/>
      </a:dk1>
      <a:lt1>
        <a:sysClr val="window" lastClr="FFFFFF"/>
      </a:lt1>
      <a:dk2>
        <a:srgbClr val="0041DC"/>
      </a:dk2>
      <a:lt2>
        <a:srgbClr val="E7E6E6"/>
      </a:lt2>
      <a:accent1>
        <a:srgbClr val="0041DC"/>
      </a:accent1>
      <a:accent2>
        <a:srgbClr val="5BCA13"/>
      </a:accent2>
      <a:accent3>
        <a:srgbClr val="82D4FF"/>
      </a:accent3>
      <a:accent4>
        <a:srgbClr val="FFE500"/>
      </a:accent4>
      <a:accent5>
        <a:srgbClr val="FF5000"/>
      </a:accent5>
      <a:accent6>
        <a:srgbClr val="C227B9"/>
      </a:accent6>
      <a:hlink>
        <a:srgbClr val="0563C1"/>
      </a:hlink>
      <a:folHlink>
        <a:srgbClr val="954F72"/>
      </a:folHlink>
    </a:clrScheme>
    <a:fontScheme name="OPHpower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H_malliesitys_v2016-12-27.potx" id="{33B8A95F-A2FD-4DF9-92B2-42FF91268AB1}" vid="{1518D60F-0F21-4C63-A737-55D117EA71EE}"/>
    </a:ext>
  </a:extLst>
</a:theme>
</file>

<file path=ppt/theme/theme2.xml><?xml version="1.0" encoding="utf-8"?>
<a:theme xmlns:a="http://schemas.openxmlformats.org/drawingml/2006/main" name="OPH_malliesitys_v2016-12-27">
  <a:themeElements>
    <a:clrScheme name="OPH">
      <a:dk1>
        <a:sysClr val="windowText" lastClr="000000"/>
      </a:dk1>
      <a:lt1>
        <a:sysClr val="window" lastClr="FFFFFF"/>
      </a:lt1>
      <a:dk2>
        <a:srgbClr val="0041DC"/>
      </a:dk2>
      <a:lt2>
        <a:srgbClr val="E7E6E6"/>
      </a:lt2>
      <a:accent1>
        <a:srgbClr val="0041DC"/>
      </a:accent1>
      <a:accent2>
        <a:srgbClr val="5BCA13"/>
      </a:accent2>
      <a:accent3>
        <a:srgbClr val="82D4FF"/>
      </a:accent3>
      <a:accent4>
        <a:srgbClr val="FFE500"/>
      </a:accent4>
      <a:accent5>
        <a:srgbClr val="FF5000"/>
      </a:accent5>
      <a:accent6>
        <a:srgbClr val="C227B9"/>
      </a:accent6>
      <a:hlink>
        <a:srgbClr val="0563C1"/>
      </a:hlink>
      <a:folHlink>
        <a:srgbClr val="954F72"/>
      </a:folHlink>
    </a:clrScheme>
    <a:fontScheme name="OPHpower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H_malliesitys_v2016-12-27.potx" id="{7E03EB22-2D93-403C-8320-D2CC164DFDDF}" vid="{2274143E-3181-432E-8F93-275419D10CFF}"/>
    </a:ext>
  </a:extLst>
</a:theme>
</file>

<file path=ppt/theme/theme3.xml><?xml version="1.0" encoding="utf-8"?>
<a:theme xmlns:a="http://schemas.openxmlformats.org/drawingml/2006/main" name="1_OPH_malliesitys_v2017-01-11">
  <a:themeElements>
    <a:clrScheme name="OPH">
      <a:dk1>
        <a:sysClr val="windowText" lastClr="000000"/>
      </a:dk1>
      <a:lt1>
        <a:sysClr val="window" lastClr="FFFFFF"/>
      </a:lt1>
      <a:dk2>
        <a:srgbClr val="0041DC"/>
      </a:dk2>
      <a:lt2>
        <a:srgbClr val="E7E6E6"/>
      </a:lt2>
      <a:accent1>
        <a:srgbClr val="0041DC"/>
      </a:accent1>
      <a:accent2>
        <a:srgbClr val="5BCA13"/>
      </a:accent2>
      <a:accent3>
        <a:srgbClr val="82D4FF"/>
      </a:accent3>
      <a:accent4>
        <a:srgbClr val="FFE500"/>
      </a:accent4>
      <a:accent5>
        <a:srgbClr val="FF5000"/>
      </a:accent5>
      <a:accent6>
        <a:srgbClr val="C227B9"/>
      </a:accent6>
      <a:hlink>
        <a:srgbClr val="0563C1"/>
      </a:hlink>
      <a:folHlink>
        <a:srgbClr val="954F72"/>
      </a:folHlink>
    </a:clrScheme>
    <a:fontScheme name="OPHpower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H_malliesitys_v2016-12-27.potx" id="{33B8A95F-A2FD-4DF9-92B2-42FF91268AB1}" vid="{1518D60F-0F21-4C63-A737-55D117EA71EE}"/>
    </a:ext>
  </a:extLst>
</a:theme>
</file>

<file path=ppt/theme/theme4.xml><?xml version="1.0" encoding="utf-8"?>
<a:theme xmlns:a="http://schemas.openxmlformats.org/drawingml/2006/main" name="OPH_malliesitys_v2017-01-11">
  <a:themeElements>
    <a:clrScheme name="OPH">
      <a:dk1>
        <a:sysClr val="windowText" lastClr="000000"/>
      </a:dk1>
      <a:lt1>
        <a:sysClr val="window" lastClr="FFFFFF"/>
      </a:lt1>
      <a:dk2>
        <a:srgbClr val="0041DC"/>
      </a:dk2>
      <a:lt2>
        <a:srgbClr val="E7E6E6"/>
      </a:lt2>
      <a:accent1>
        <a:srgbClr val="0041DC"/>
      </a:accent1>
      <a:accent2>
        <a:srgbClr val="5BCA13"/>
      </a:accent2>
      <a:accent3>
        <a:srgbClr val="82D4FF"/>
      </a:accent3>
      <a:accent4>
        <a:srgbClr val="FFE500"/>
      </a:accent4>
      <a:accent5>
        <a:srgbClr val="FF5000"/>
      </a:accent5>
      <a:accent6>
        <a:srgbClr val="C227B9"/>
      </a:accent6>
      <a:hlink>
        <a:srgbClr val="0563C1"/>
      </a:hlink>
      <a:folHlink>
        <a:srgbClr val="954F72"/>
      </a:folHlink>
    </a:clrScheme>
    <a:fontScheme name="OPHpower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H_malliesitys_v2016-12-27.potx" id="{33B8A95F-A2FD-4DF9-92B2-42FF91268AB1}" vid="{1518D60F-0F21-4C63-A737-55D117EA71EE}"/>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C8B560B536B247926E1D4C73F9617B" ma:contentTypeVersion="4" ma:contentTypeDescription="Create a new document." ma:contentTypeScope="" ma:versionID="fa2bd8780da3dbd1cabe2b43233cce75">
  <xsd:schema xmlns:xsd="http://www.w3.org/2001/XMLSchema" xmlns:xs="http://www.w3.org/2001/XMLSchema" xmlns:p="http://schemas.microsoft.com/office/2006/metadata/properties" xmlns:ns2="85b1e918-2de8-4503-b239-f9a54d4e117b" targetNamespace="http://schemas.microsoft.com/office/2006/metadata/properties" ma:root="true" ma:fieldsID="387154134d33954e9666d47e92bfa446" ns2:_="">
    <xsd:import namespace="85b1e918-2de8-4503-b239-f9a54d4e11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b1e918-2de8-4503-b239-f9a54d4e11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4865B1-97D0-4DB8-BFFC-0AE00F6FFE6B}">
  <ds:schemaRefs>
    <ds:schemaRef ds:uri="http://schemas.microsoft.com/sharepoint/v3/contenttype/forms"/>
  </ds:schemaRefs>
</ds:datastoreItem>
</file>

<file path=customXml/itemProps2.xml><?xml version="1.0" encoding="utf-8"?>
<ds:datastoreItem xmlns:ds="http://schemas.openxmlformats.org/officeDocument/2006/customXml" ds:itemID="{910F92A1-D22D-4A7C-835F-75119A0A0EF9}">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85b1e918-2de8-4503-b239-f9a54d4e117b"/>
    <ds:schemaRef ds:uri="http://www.w3.org/XML/1998/namespace"/>
  </ds:schemaRefs>
</ds:datastoreItem>
</file>

<file path=customXml/itemProps3.xml><?xml version="1.0" encoding="utf-8"?>
<ds:datastoreItem xmlns:ds="http://schemas.openxmlformats.org/officeDocument/2006/customXml" ds:itemID="{3617766B-EECB-4D14-A8DE-15567BA316DC}">
  <ds:schemaRefs>
    <ds:schemaRef ds:uri="85b1e918-2de8-4503-b239-f9a54d4e1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2748</TotalTime>
  <Words>4293</Words>
  <Application>Microsoft Macintosh PowerPoint</Application>
  <PresentationFormat>Laajakuva</PresentationFormat>
  <Paragraphs>563</Paragraphs>
  <Slides>41</Slides>
  <Notes>22</Notes>
  <HiddenSlides>0</HiddenSlides>
  <MMClips>0</MMClips>
  <ScaleCrop>false</ScaleCrop>
  <HeadingPairs>
    <vt:vector size="6" baseType="variant">
      <vt:variant>
        <vt:lpstr>Käytetyt fontit</vt:lpstr>
      </vt:variant>
      <vt:variant>
        <vt:i4>8</vt:i4>
      </vt:variant>
      <vt:variant>
        <vt:lpstr>Teema</vt:lpstr>
      </vt:variant>
      <vt:variant>
        <vt:i4>4</vt:i4>
      </vt:variant>
      <vt:variant>
        <vt:lpstr>Dian otsikot</vt:lpstr>
      </vt:variant>
      <vt:variant>
        <vt:i4>41</vt:i4>
      </vt:variant>
    </vt:vector>
  </HeadingPairs>
  <TitlesOfParts>
    <vt:vector size="53" baseType="lpstr">
      <vt:lpstr>Arial</vt:lpstr>
      <vt:lpstr>Calibri</vt:lpstr>
      <vt:lpstr>Calibri Light</vt:lpstr>
      <vt:lpstr>Helvetica</vt:lpstr>
      <vt:lpstr>Open Sans</vt:lpstr>
      <vt:lpstr>Times</vt:lpstr>
      <vt:lpstr>Verdana</vt:lpstr>
      <vt:lpstr>Wingdings</vt:lpstr>
      <vt:lpstr>Opetushallitus</vt:lpstr>
      <vt:lpstr>OPH_malliesitys_v2016-12-27</vt:lpstr>
      <vt:lpstr>1_OPH_malliesitys_v2017-01-11</vt:lpstr>
      <vt:lpstr>OPH_malliesitys_v2017-01-11</vt:lpstr>
      <vt:lpstr>Arviointi oppimisen tukena – näkökulmia suomen kielen ja kirjallisuuden oppimäärän arviointiin vuosiluokilla 7–9   1.11. ja 8.11.2022</vt:lpstr>
      <vt:lpstr>1.11. ja 8.11. koulutukset</vt:lpstr>
      <vt:lpstr>Oph.fi-palvelu </vt:lpstr>
      <vt:lpstr>Arvioinnin yleisiä periaatteita</vt:lpstr>
      <vt:lpstr>Opettajien käyttämiä  arviointimenetelmiä ja -välineitä (Karvin julkaisut 7:2019, 109 ̶ 114)</vt:lpstr>
      <vt:lpstr>Arviointi oppimisen aikana </vt:lpstr>
      <vt:lpstr>Miksi kriteeriperusteista arviointia? </vt:lpstr>
      <vt:lpstr>Näkyvä ja näkymätön kulttuuri Hämäläinen et al. 2002</vt:lpstr>
      <vt:lpstr>Oppiaineiden tavoitteet ja sisällöt on määritelty vuosiluokittain paikallisessa opetussuunnitelmassa</vt:lpstr>
      <vt:lpstr>17 tavoitetta – 17 kriteerikuvausta: Miten lähestyä kuvauksia ja miten hyödyntää niitä oppimisen tukena?</vt:lpstr>
      <vt:lpstr>Päättöarvioinnin kriteerien lukuohjeeksi 3 K:ta!</vt:lpstr>
      <vt:lpstr>Työskentelyn taidot osana suomen kielen ja kirjallisuuden tavoitteita</vt:lpstr>
      <vt:lpstr>Suomen kieli ja kirjallisuus: arvioinnin kohteet</vt:lpstr>
      <vt:lpstr>Äidinkieli ja kirjallisuus: tavoitealueiden yhteys</vt:lpstr>
      <vt:lpstr>Tavoitteiden yhdistyminen tehtävissä – esimerkkinä Lukupiiritehtävä</vt:lpstr>
      <vt:lpstr>PowerPoint-esitys</vt:lpstr>
      <vt:lpstr>Pohdintatehtävä: Tarkastele ja pohdi tehtäväkokonaisuuksia ja näyttöjä</vt:lpstr>
      <vt:lpstr>Lukupiiritehtävän arvioinnin erittely</vt:lpstr>
      <vt:lpstr>Lukuvuosiarvioinnin näyttöjen kertyminen</vt:lpstr>
      <vt:lpstr>Kriteerien puntarointia   </vt:lpstr>
      <vt:lpstr>T1-3: Vuorovaikutustaitojen arviointi</vt:lpstr>
      <vt:lpstr>T3: Esiintymistaitojen arviointi</vt:lpstr>
      <vt:lpstr>T5: Tekstinymmärtämisen strategiat</vt:lpstr>
      <vt:lpstr>POPS2016-tukimateriaali:  Tekstinymmärtämisen strategiat </vt:lpstr>
      <vt:lpstr>T6: Tekstimaailman monipuolistaminen</vt:lpstr>
      <vt:lpstr>T6: Laaja tekstikäsitys ja lukeminen</vt:lpstr>
      <vt:lpstr>T12: Tekstin tuottamisen prosessi</vt:lpstr>
      <vt:lpstr>Esimerkki: Yhdeksäsluokkalaisten itsearviointitaidot kirjoittamisessa </vt:lpstr>
      <vt:lpstr>T16: Lukuharrastus?</vt:lpstr>
      <vt:lpstr>T17: Kulttuuri?</vt:lpstr>
      <vt:lpstr>Poissaolot ja arviointi   </vt:lpstr>
      <vt:lpstr>Poissaolojen huomioon ottaminen kriteerikuvauksissa</vt:lpstr>
      <vt:lpstr>Poissaolot ja arviointi (1) – Mitä tarkoittaa erityisesti äidinkielen ja kirjallisuuden kannalta? </vt:lpstr>
      <vt:lpstr>Poissaolot ja arviointi (2) </vt:lpstr>
      <vt:lpstr>Lopuksi   </vt:lpstr>
      <vt:lpstr>Arviointi osana oppimista</vt:lpstr>
      <vt:lpstr>Oman arviointiosaamisen kehittäminen</vt:lpstr>
      <vt:lpstr>Huomioitavaa maahanmuuttotaustaisten oppilaiden arvioinnissa</vt:lpstr>
      <vt:lpstr>Kiitos!</vt:lpstr>
      <vt:lpstr>Kirjallisuutta ja lisämateriaalia 1/2</vt:lpstr>
      <vt:lpstr>Kirjallisuutta ja lisämateriaalia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Arvioinnin kehittäminen perusopetuksessa: näkökulmia äidinkieli ja kirjallisuus -oppiaineen arviointiin</dc:title>
  <dc:creator>Harmanen Minna</dc:creator>
  <cp:lastModifiedBy>Sari Hyytiäinen</cp:lastModifiedBy>
  <cp:revision>30</cp:revision>
  <dcterms:created xsi:type="dcterms:W3CDTF">2021-03-15T15:41:46Z</dcterms:created>
  <dcterms:modified xsi:type="dcterms:W3CDTF">2022-11-09T07:20:21Z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0x0101005FC8B560B536B247926E1D4C73F9617B</vt:lpwstr>
  </property>
</Properties>
</file>