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AD361-81C8-4C41-8B75-051863795154}">
  <a:tblStyle styleId="{4DEAD361-81C8-4C41-8B75-0518637951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75b40006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75b40006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75b400066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75b400066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fd2fe025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fd2fe0251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8cbde26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8cbde26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8cbde266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8cbde266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fd2fe025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fd2fe025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0b7304c4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0b7304c4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70b7304c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70b7304c4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fd2fe025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fd2fe025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fd2fe025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fd2fe025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fd2fe025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fd2fe025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 flipH="1">
            <a:off x="2156175" y="2232800"/>
            <a:ext cx="17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 flipH="1">
            <a:off x="2156350" y="2729278"/>
            <a:ext cx="23109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 idx="2"/>
          </p:nvPr>
        </p:nvSpPr>
        <p:spPr>
          <a:xfrm flipH="1">
            <a:off x="5530427" y="2234925"/>
            <a:ext cx="1548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3"/>
          </p:nvPr>
        </p:nvSpPr>
        <p:spPr>
          <a:xfrm flipH="1">
            <a:off x="4767826" y="2735189"/>
            <a:ext cx="23109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4"/>
          </p:nvPr>
        </p:nvSpPr>
        <p:spPr>
          <a:xfrm>
            <a:off x="2781001" y="514219"/>
            <a:ext cx="35820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OverTx" type="objOverTx">
  <p:cSld name="OBJECT_OVER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457200" y="2953940"/>
            <a:ext cx="82296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 rot="5400000">
            <a:off x="2874748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5F6"/>
            </a:gs>
            <a:gs pos="100000">
              <a:srgbClr val="92C7C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ph.fi/fi/dialogi-ja-tunnetaidot-opetuksess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1492325" y="854500"/>
            <a:ext cx="6798000" cy="29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LAAJA-ALAISEN OSAAMISEN JA </a:t>
            </a: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TYÖSKENTELYTAITOJEN </a:t>
            </a: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ARVIOINNISTA</a:t>
            </a: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1382900" y="3442976"/>
            <a:ext cx="2087400" cy="13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Satu Kiiskinen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650" y="3919800"/>
            <a:ext cx="2457325" cy="7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Cambria"/>
                <a:ea typeface="Cambria"/>
                <a:cs typeface="Cambria"/>
                <a:sym typeface="Cambria"/>
              </a:rPr>
              <a:t>OSALLISTAVA KESKUSTELU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 rot="5400000">
            <a:off x="2403900" y="-746550"/>
            <a:ext cx="4336200" cy="82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54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/>
              <a:t>https://www.oph.fi/fi/opettajat-ja-kasvattajat/dialogi-ajattelun-ja-keskustelun-taitojen-opettamisessa</a:t>
            </a: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621988" y="2241549"/>
            <a:ext cx="5659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300">
                <a:latin typeface="Cambria"/>
                <a:ea typeface="Cambria"/>
                <a:cs typeface="Cambria"/>
                <a:sym typeface="Cambria"/>
              </a:rPr>
              <a:t>Työskentelytaitojen kehittämiseksi: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531" y="1330120"/>
            <a:ext cx="17145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/>
        </p:nvSpPr>
        <p:spPr>
          <a:xfrm>
            <a:off x="2359964" y="2281699"/>
            <a:ext cx="4965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●"/>
            </a:pPr>
            <a:r>
              <a:rPr lang="fi" sz="2100">
                <a:latin typeface="Cambria"/>
                <a:ea typeface="Cambria"/>
                <a:cs typeface="Cambria"/>
                <a:sym typeface="Cambria"/>
              </a:rPr>
              <a:t>hypoteesit ja niiden testaaminen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●"/>
            </a:pPr>
            <a:r>
              <a:rPr lang="fi" sz="2100">
                <a:latin typeface="Cambria"/>
                <a:ea typeface="Cambria"/>
                <a:cs typeface="Cambria"/>
                <a:sym typeface="Cambria"/>
              </a:rPr>
              <a:t>kaikkien osallistaminen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https://www.oph.fi/fi/dialogi-ja-tunnetaidot-opetuksessa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914400" y="21450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5"/>
          <p:cNvSpPr txBox="1"/>
          <p:nvPr/>
        </p:nvSpPr>
        <p:spPr>
          <a:xfrm>
            <a:off x="914400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5"/>
          <p:cNvSpPr txBox="1"/>
          <p:nvPr/>
        </p:nvSpPr>
        <p:spPr>
          <a:xfrm>
            <a:off x="914400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>
                <a:latin typeface="Cambria"/>
                <a:ea typeface="Cambria"/>
                <a:cs typeface="Cambria"/>
                <a:sym typeface="Cambria"/>
              </a:rPr>
              <a:t>METATEKSTIN MERKITYS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 rot="5400000">
            <a:off x="2874748" y="-1354175"/>
            <a:ext cx="3394500" cy="82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 txBox="1"/>
          <p:nvPr/>
        </p:nvSpPr>
        <p:spPr>
          <a:xfrm rot="-1331">
            <a:off x="1084650" y="1404321"/>
            <a:ext cx="6974701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>
                <a:latin typeface="Cambria"/>
                <a:ea typeface="Cambria"/>
                <a:cs typeface="Cambria"/>
                <a:sym typeface="Cambria"/>
              </a:rPr>
              <a:t>Tavoitteiden sanoittaminen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>
                <a:latin typeface="Cambria"/>
                <a:ea typeface="Cambria"/>
                <a:cs typeface="Cambria"/>
                <a:sym typeface="Cambria"/>
              </a:rPr>
              <a:t>Tehdyn ja tulevan tekemisen sanoittaminen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>
                <a:latin typeface="Cambria"/>
                <a:ea typeface="Cambria"/>
                <a:cs typeface="Cambria"/>
                <a:sym typeface="Cambria"/>
              </a:rPr>
              <a:t>Arvioinnin sanoittaminen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7" name="Google Shape;137;p26"/>
          <p:cNvSpPr txBox="1"/>
          <p:nvPr/>
        </p:nvSpPr>
        <p:spPr>
          <a:xfrm>
            <a:off x="829862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1513148" y="2297408"/>
            <a:ext cx="266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685800" y="596929"/>
            <a:ext cx="77724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>
                <a:latin typeface="Cambria"/>
                <a:ea typeface="Cambria"/>
                <a:cs typeface="Cambria"/>
                <a:sym typeface="Cambria"/>
              </a:rPr>
              <a:t>TYÖSKENTELYN FORMATIIVISTA ARVIOINTIA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3293025" y="2914650"/>
            <a:ext cx="3243300" cy="1880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Itsearviointi: opiskelijoiden itse tekemien kriteerien mukaan, reflektiivisten tekstien avulla, tekstien ensimmäisten versioiden jälkeen.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470725" y="1317000"/>
            <a:ext cx="3462300" cy="2079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Tuntimetodeja:  Mitä opin tänään? Mitä opettaisin tästä nuoremmille? Kaikkien osallistaminen: miten X kehittelisi Y:n vastausta?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5832025" y="1317000"/>
            <a:ext cx="3153900" cy="2027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Vertaisarvionti: ryhmissä vastausten arviointi annettuihin kysymyksiin, vertaisopetus, omien vastausten vertaaminen malleihin</a:t>
            </a:r>
            <a:r>
              <a:rPr lang="fi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382550" y="5831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300">
                <a:latin typeface="Cambria"/>
                <a:ea typeface="Cambria"/>
                <a:cs typeface="Cambria"/>
                <a:sym typeface="Cambria"/>
              </a:rPr>
              <a:t>Puheenvuoron sisältö: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1371600" y="159670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640"/>
              </a:spcBef>
              <a:spcAft>
                <a:spcPts val="0"/>
              </a:spcAft>
              <a:buSzPts val="2100"/>
              <a:buFont typeface="Cambria"/>
              <a:buChar char="-"/>
            </a:pPr>
            <a:r>
              <a:rPr lang="fi" sz="2100">
                <a:latin typeface="Cambria"/>
                <a:ea typeface="Cambria"/>
                <a:cs typeface="Cambria"/>
                <a:sym typeface="Cambria"/>
              </a:rPr>
              <a:t>työskentelytaitojen ja laaja-alaisen osaamisen esittely opintojakson alussa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-"/>
            </a:pPr>
            <a:r>
              <a:rPr lang="fi" sz="2100">
                <a:latin typeface="Cambria"/>
                <a:ea typeface="Cambria"/>
                <a:cs typeface="Cambria"/>
                <a:sym typeface="Cambria"/>
              </a:rPr>
              <a:t>tapausesimerkki opintojaksosta ÄI4 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2100">
                <a:latin typeface="Cambria"/>
                <a:ea typeface="Cambria"/>
                <a:cs typeface="Cambria"/>
                <a:sym typeface="Cambria"/>
              </a:rPr>
              <a:t>→ laaja-alaisen osaamisen ja työskentelytaitojen arviointi kirjallisuustehtävässä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640"/>
              </a:spcBef>
              <a:spcAft>
                <a:spcPts val="0"/>
              </a:spcAft>
              <a:buSzPts val="2100"/>
              <a:buFont typeface="Cambria"/>
              <a:buChar char="-"/>
            </a:pPr>
            <a:r>
              <a:rPr lang="fi" sz="2100">
                <a:latin typeface="Cambria"/>
                <a:ea typeface="Cambria"/>
                <a:cs typeface="Cambria"/>
                <a:sym typeface="Cambria"/>
              </a:rPr>
              <a:t>keskustelumetodi työskentelyyn osallistamiseksi 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9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956400" y="793100"/>
            <a:ext cx="2239200" cy="1597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Vuorovaikutustaitoja: ryhmätyöhön orientoituminen ja ryhmään tutustuminen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5446725" y="1411250"/>
            <a:ext cx="2472600" cy="1597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>
                <a:latin typeface="Cambria"/>
                <a:ea typeface="Cambria"/>
                <a:cs typeface="Cambria"/>
                <a:sym typeface="Cambria"/>
              </a:rPr>
              <a:t>Työskentelytaitoja 1: tarpeellisten työkalujen ja materiaalien hankkiminen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2810875" y="2927475"/>
            <a:ext cx="2239200" cy="1469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Työskentelytaitoja 2: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aikataulutus (esim. luettavan määrä ja oma lukunopeus, ryhmän tapaamisten sopiminen)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527275" y="358150"/>
            <a:ext cx="82377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Kirjallisuus 1:</a:t>
            </a:r>
            <a:endParaRPr sz="2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Hyvinvointiosaaminen </a:t>
            </a:r>
            <a:endParaRPr sz="2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Kirjallisuuden elämyksellisen ja kokemuksellisen lukemisen kautta opiskelija syventää näkemystään omasta identiteetistään, ihmisistä ja maailmasta. 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Kirjallisuuden monitulkintaisuus lisää kykyä kohdata ristiriitoja. Eettisten ja ajankohtaisten kysymysten käsittely kirjallisuudessa lisää kykyä nähdä moniulotteisesti. 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Kirjallisuus auttaa muutosten maailmassa elämisessä ja kehittää ajattelun taitoja.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953275" y="695325"/>
            <a:ext cx="7115100" cy="27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4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Monitieteinen ja luova osaaminen </a:t>
            </a:r>
            <a:endParaRPr sz="24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Erilaiset vierailut tiede- ja kulttuurilaitoksissa ja -tapahtumissa vahvistavat opiskelijan identiteettiä kulttuurielämän osana ja lisäävät valmiuksia koulunjälkeiseen elämään</a:t>
            </a:r>
            <a:r>
              <a:rPr lang="fi" sz="2400">
                <a:solidFill>
                  <a:srgbClr val="000000"/>
                </a:solidFill>
              </a:rPr>
              <a:t>.</a:t>
            </a:r>
            <a:r>
              <a:rPr lang="fi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/>
        </p:nvSpPr>
        <p:spPr>
          <a:xfrm>
            <a:off x="527275" y="676525"/>
            <a:ext cx="8487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Eettisyys ja ympäristöosaaminen 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Opiskelija ymmärtää globaaleja kysymyksiä erilaisista näkökulmista lukemansa kauno- ja tietokirjallisuuden kautta. 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Kirjojen tematiikan pohjana voi käyttää yhteiskunnallista keskustelua, esimerkiksi Agenda 2030 -ohjelmaa. 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37" y="208925"/>
            <a:ext cx="8138075" cy="47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700">
                <a:latin typeface="Cambria"/>
                <a:ea typeface="Cambria"/>
                <a:cs typeface="Cambria"/>
                <a:sym typeface="Cambria"/>
              </a:rPr>
              <a:t>RYHMÄTYÖ LUETUISTA KIRJOISTA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LUETUT KIRJAT / viisi ryhmää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3661125" y="1323175"/>
            <a:ext cx="55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2"/>
          </p:nvPr>
        </p:nvSpPr>
        <p:spPr>
          <a:xfrm>
            <a:off x="457200" y="1631025"/>
            <a:ext cx="4040100" cy="29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Emmi Itäranta: </a:t>
            </a:r>
            <a:r>
              <a:rPr lang="fi" sz="1600" i="1">
                <a:latin typeface="Cambria"/>
                <a:ea typeface="Cambria"/>
                <a:cs typeface="Cambria"/>
                <a:sym typeface="Cambria"/>
              </a:rPr>
              <a:t>Teemestarin kirja</a:t>
            </a:r>
            <a:endParaRPr sz="1600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Maja Lunde: </a:t>
            </a:r>
            <a:r>
              <a:rPr lang="fi" sz="1600" i="1">
                <a:latin typeface="Cambria"/>
                <a:ea typeface="Cambria"/>
                <a:cs typeface="Cambria"/>
                <a:sym typeface="Cambria"/>
              </a:rPr>
              <a:t>Mehiläisten historia</a:t>
            </a:r>
            <a:endParaRPr sz="1600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Siiri Enoranta: </a:t>
            </a:r>
            <a:r>
              <a:rPr lang="fi" sz="1600" i="1">
                <a:latin typeface="Cambria"/>
                <a:ea typeface="Cambria"/>
                <a:cs typeface="Cambria"/>
                <a:sym typeface="Cambria"/>
              </a:rPr>
              <a:t>Maailman tyttäret</a:t>
            </a:r>
            <a:endParaRPr sz="1600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Elina Rouhiainen: </a:t>
            </a:r>
            <a:r>
              <a:rPr lang="fi" sz="1600" i="1">
                <a:latin typeface="Cambria"/>
                <a:ea typeface="Cambria"/>
                <a:cs typeface="Cambria"/>
                <a:sym typeface="Cambria"/>
              </a:rPr>
              <a:t>Muistojenlukija</a:t>
            </a:r>
            <a:endParaRPr sz="1600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Marjane Satrapi: </a:t>
            </a:r>
            <a:r>
              <a:rPr lang="fi" sz="1600" i="1">
                <a:latin typeface="Cambria"/>
                <a:ea typeface="Cambria"/>
                <a:cs typeface="Cambria"/>
                <a:sym typeface="Cambria"/>
              </a:rPr>
              <a:t>Persepolis</a:t>
            </a:r>
            <a:endParaRPr sz="1600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Font typeface="Cambria"/>
              <a:buChar char="+"/>
            </a:pP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Yuval Noah Harari: </a:t>
            </a:r>
            <a:r>
              <a:rPr lang="fi" sz="1600" i="1">
                <a:latin typeface="Cambria"/>
                <a:ea typeface="Cambria"/>
                <a:cs typeface="Cambria"/>
                <a:sym typeface="Cambria"/>
              </a:rPr>
              <a:t>Homo Deus</a:t>
            </a:r>
            <a:r>
              <a:rPr lang="fi" sz="1600">
                <a:latin typeface="Cambria"/>
                <a:ea typeface="Cambria"/>
                <a:cs typeface="Cambria"/>
                <a:sym typeface="Cambria"/>
              </a:rPr>
              <a:t> (osin)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3"/>
          </p:nvPr>
        </p:nvSpPr>
        <p:spPr>
          <a:xfrm>
            <a:off x="4645025" y="843484"/>
            <a:ext cx="40419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TEHTÄVÄ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4"/>
          </p:nvPr>
        </p:nvSpPr>
        <p:spPr>
          <a:xfrm>
            <a:off x="4645025" y="1193825"/>
            <a:ext cx="40419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Valitkaa yksi teema Agenda 2030 -listalta.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Etsikää kummastakin teoksesta kohta, jossa teema tulee erityisen hyvin esille.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Analysoikaa yhdessä valitsemanne parin sivun mittaiset katkelmat erillisten ohjeiden mukaan (proosan analyysi)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→ YHDESSÄ TYÖSKENTELYN TAIDOT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Jokainen kirjoittaa vertailevan tekstin (4500 merkkiä) → köyhyyden / kaupunkielämän / eriarvoisuuden jne. kuvaus katkelmissa.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→ ITSENÄISEN TYÖSKENTELYN TAIDOT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fi">
                <a:latin typeface="Cambria"/>
                <a:ea typeface="Cambria"/>
                <a:cs typeface="Cambria"/>
                <a:sym typeface="Cambria"/>
              </a:rPr>
              <a:t>Uudet ryhmät: eri teokset lukeneet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4"/>
          <p:cNvGraphicFramePr/>
          <p:nvPr/>
        </p:nvGraphicFramePr>
        <p:xfrm>
          <a:off x="952500" y="40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{4DEAD361-81C8-4C41-8B75-051863795154}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5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Aikataulutus,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5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prosessityöskentelyn hallinta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Kirjojen lukemisen aikatauluttaminen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5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Palaute: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5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itsearviointi 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Vuorovaikutustaidot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Yhteistoiminnallinen 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ryhmätyö kirjoista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Ryhmätyön pohjalta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vertaisopettaminen → opetuksen arviointi → suullinen vertaispalaute 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Itsenäisen työskentelyn,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keskittymisen taito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Lukeminen keskittyen ja muistiinpanoja tehden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Yhteinen kooste: kuinka keskittyä lukemaan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Näytössä katseltava esitys (16:9)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Cambria</vt:lpstr>
      <vt:lpstr>Custom</vt:lpstr>
      <vt:lpstr> LAAJA-ALAISEN OSAAMISEN JA  TYÖSKENTELYTAITOJEN  ARVIOINNISTA</vt:lpstr>
      <vt:lpstr>Puheenvuoron sisältö:</vt:lpstr>
      <vt:lpstr>PowerPoint-esitys</vt:lpstr>
      <vt:lpstr>PowerPoint-esitys</vt:lpstr>
      <vt:lpstr> Monitieteinen ja luova osaaminen   Erilaiset vierailut tiede- ja kulttuurilaitoksissa ja -tapahtumissa vahvistavat opiskelijan identiteettiä kulttuurielämän osana ja lisäävät valmiuksia koulunjälkeiseen elämään. </vt:lpstr>
      <vt:lpstr>PowerPoint-esitys</vt:lpstr>
      <vt:lpstr>PowerPoint-esitys</vt:lpstr>
      <vt:lpstr>RYHMÄTYÖ LUETUISTA KIRJOISTA</vt:lpstr>
      <vt:lpstr>PowerPoint-esitys</vt:lpstr>
      <vt:lpstr>OSALLISTAVA KESKUSTELU</vt:lpstr>
      <vt:lpstr>METATEKSTIN MERKITYS</vt:lpstr>
      <vt:lpstr>TYÖSKENTELYN FORMATIIVISTA ARVIOINTIA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LAAJA-ALAISEN OSAAMISEN JA  TYÖSKENTELYTAITOJEN  ARVIOINNISTA</dc:title>
  <cp:lastModifiedBy>Sari Hyytiäinen</cp:lastModifiedBy>
  <cp:revision>1</cp:revision>
  <dcterms:modified xsi:type="dcterms:W3CDTF">2022-11-10T15:51:31Z</dcterms:modified>
</cp:coreProperties>
</file>