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3"/>
  </p:notesMasterIdLst>
  <p:sldIdLst>
    <p:sldId id="256" r:id="rId2"/>
    <p:sldId id="257" r:id="rId3"/>
    <p:sldId id="258" r:id="rId4"/>
    <p:sldId id="259" r:id="rId5"/>
    <p:sldId id="266" r:id="rId6"/>
    <p:sldId id="260" r:id="rId7"/>
    <p:sldId id="262" r:id="rId8"/>
    <p:sldId id="269" r:id="rId9"/>
    <p:sldId id="271" r:id="rId10"/>
    <p:sldId id="272" r:id="rId11"/>
    <p:sldId id="273" r:id="rId12"/>
    <p:sldId id="270" r:id="rId13"/>
    <p:sldId id="274" r:id="rId14"/>
    <p:sldId id="263" r:id="rId15"/>
    <p:sldId id="267" r:id="rId16"/>
    <p:sldId id="268" r:id="rId17"/>
    <p:sldId id="275" r:id="rId18"/>
    <p:sldId id="276" r:id="rId19"/>
    <p:sldId id="264" r:id="rId20"/>
    <p:sldId id="265" r:id="rId21"/>
    <p:sldId id="27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25"/>
    <p:restoredTop sz="73600"/>
  </p:normalViewPr>
  <p:slideViewPr>
    <p:cSldViewPr snapToGrid="0">
      <p:cViewPr varScale="1">
        <p:scale>
          <a:sx n="77" d="100"/>
          <a:sy n="77" d="100"/>
        </p:scale>
        <p:origin x="211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55FA10-687E-4805-AB9F-D7C3D6601AE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FB9849F-B551-4171-9345-42C4F6442EC3}">
      <dgm:prSet/>
      <dgm:spPr/>
      <dgm:t>
        <a:bodyPr/>
        <a:lstStyle/>
        <a:p>
          <a:r>
            <a:rPr lang="en-FI" b="1" dirty="0"/>
            <a:t>Lämmittely</a:t>
          </a:r>
          <a:r>
            <a:rPr lang="en-FI" dirty="0"/>
            <a:t>: 10-15min – kehon ja mielen aktivointi, dynaamiset venyttelyt, kuminauha lämmittelyt, lajinomaiset lämmittelyt, jne. </a:t>
          </a:r>
          <a:endParaRPr lang="en-US" dirty="0"/>
        </a:p>
      </dgm:t>
    </dgm:pt>
    <dgm:pt modelId="{0896AEC1-7920-4119-B7AE-18BA6AC7876F}" type="parTrans" cxnId="{F0541FAD-3D1B-49A9-A671-F58F7591FEB8}">
      <dgm:prSet/>
      <dgm:spPr/>
      <dgm:t>
        <a:bodyPr/>
        <a:lstStyle/>
        <a:p>
          <a:endParaRPr lang="en-US"/>
        </a:p>
      </dgm:t>
    </dgm:pt>
    <dgm:pt modelId="{DE50593C-CF2A-451F-B2F2-10D89F4C1C87}" type="sibTrans" cxnId="{F0541FAD-3D1B-49A9-A671-F58F7591FEB8}">
      <dgm:prSet/>
      <dgm:spPr/>
      <dgm:t>
        <a:bodyPr/>
        <a:lstStyle/>
        <a:p>
          <a:endParaRPr lang="en-US"/>
        </a:p>
      </dgm:t>
    </dgm:pt>
    <dgm:pt modelId="{ADB47C45-B95E-4D4C-B642-8DA654C7E3E0}">
      <dgm:prSet/>
      <dgm:spPr/>
      <dgm:t>
        <a:bodyPr/>
        <a:lstStyle/>
        <a:p>
          <a:r>
            <a:rPr lang="en-FI" b="1" dirty="0"/>
            <a:t>Lämmittelyt lähipakkaan jousella </a:t>
          </a:r>
          <a:r>
            <a:rPr lang="en-FI" dirty="0"/>
            <a:t>(tekniikkapainotteinen): 15min</a:t>
          </a:r>
          <a:endParaRPr lang="en-US" dirty="0"/>
        </a:p>
      </dgm:t>
    </dgm:pt>
    <dgm:pt modelId="{2551B0CA-CC25-4DBA-ACE1-9389C60633D9}" type="parTrans" cxnId="{DCDF7852-49CD-47CD-BE89-F729C2BD328C}">
      <dgm:prSet/>
      <dgm:spPr/>
      <dgm:t>
        <a:bodyPr/>
        <a:lstStyle/>
        <a:p>
          <a:endParaRPr lang="en-US"/>
        </a:p>
      </dgm:t>
    </dgm:pt>
    <dgm:pt modelId="{E6D7B3B6-9844-4C6D-A3B3-4071A7D08381}" type="sibTrans" cxnId="{DCDF7852-49CD-47CD-BE89-F729C2BD328C}">
      <dgm:prSet/>
      <dgm:spPr/>
      <dgm:t>
        <a:bodyPr/>
        <a:lstStyle/>
        <a:p>
          <a:endParaRPr lang="en-US"/>
        </a:p>
      </dgm:t>
    </dgm:pt>
    <dgm:pt modelId="{2A021E6E-FCAD-4850-A147-20FD8D407A8B}">
      <dgm:prSet/>
      <dgm:spPr/>
      <dgm:t>
        <a:bodyPr/>
        <a:lstStyle/>
        <a:p>
          <a:r>
            <a:rPr lang="en-FI" b="1"/>
            <a:t>Tauluammuntaa</a:t>
          </a:r>
          <a:r>
            <a:rPr lang="en-FI"/>
            <a:t> (tekniikkapainotteinen): 15min</a:t>
          </a:r>
          <a:endParaRPr lang="en-US"/>
        </a:p>
      </dgm:t>
    </dgm:pt>
    <dgm:pt modelId="{43B8D029-0C68-4274-A145-ADF2CC0520F1}" type="parTrans" cxnId="{EE5485C4-4692-4B21-8261-D4AB6C6F710C}">
      <dgm:prSet/>
      <dgm:spPr/>
      <dgm:t>
        <a:bodyPr/>
        <a:lstStyle/>
        <a:p>
          <a:endParaRPr lang="en-US"/>
        </a:p>
      </dgm:t>
    </dgm:pt>
    <dgm:pt modelId="{93716530-1C9F-46ED-B207-136D27DC5822}" type="sibTrans" cxnId="{EE5485C4-4692-4B21-8261-D4AB6C6F710C}">
      <dgm:prSet/>
      <dgm:spPr/>
      <dgm:t>
        <a:bodyPr/>
        <a:lstStyle/>
        <a:p>
          <a:endParaRPr lang="en-US"/>
        </a:p>
      </dgm:t>
    </dgm:pt>
    <dgm:pt modelId="{E134DDF0-69EE-4178-9245-6F18F0059B06}">
      <dgm:prSet/>
      <dgm:spPr/>
      <dgm:t>
        <a:bodyPr/>
        <a:lstStyle/>
        <a:p>
          <a:r>
            <a:rPr lang="en-FI" b="1"/>
            <a:t>Tulosammuntaa</a:t>
          </a:r>
          <a:r>
            <a:rPr lang="en-FI"/>
            <a:t> (kilpailuharjoitus): 15min – 30min</a:t>
          </a:r>
          <a:endParaRPr lang="en-US"/>
        </a:p>
      </dgm:t>
    </dgm:pt>
    <dgm:pt modelId="{847D4F67-B467-4005-9819-5E64CEAF94C6}" type="parTrans" cxnId="{DE9BD0C8-14CF-4F59-AB86-CB813508EE2F}">
      <dgm:prSet/>
      <dgm:spPr/>
      <dgm:t>
        <a:bodyPr/>
        <a:lstStyle/>
        <a:p>
          <a:endParaRPr lang="en-US"/>
        </a:p>
      </dgm:t>
    </dgm:pt>
    <dgm:pt modelId="{CDBB0A22-3476-4291-B57F-13615CF2825A}" type="sibTrans" cxnId="{DE9BD0C8-14CF-4F59-AB86-CB813508EE2F}">
      <dgm:prSet/>
      <dgm:spPr/>
      <dgm:t>
        <a:bodyPr/>
        <a:lstStyle/>
        <a:p>
          <a:endParaRPr lang="en-US"/>
        </a:p>
      </dgm:t>
    </dgm:pt>
    <dgm:pt modelId="{8DD8227D-6CB7-403C-AAF3-1A985510F07A}">
      <dgm:prSet/>
      <dgm:spPr/>
      <dgm:t>
        <a:bodyPr/>
        <a:lstStyle/>
        <a:p>
          <a:r>
            <a:rPr lang="en-FI" b="1" dirty="0"/>
            <a:t>Loppuverryttelyt (jäähdyttely) lähipakkaan tai taustaan </a:t>
          </a:r>
          <a:r>
            <a:rPr lang="en-FI" b="0" dirty="0"/>
            <a:t>(tekniikkapainotteinen): </a:t>
          </a:r>
          <a:r>
            <a:rPr lang="en-FI" dirty="0"/>
            <a:t>10min</a:t>
          </a:r>
          <a:endParaRPr lang="en-US" dirty="0"/>
        </a:p>
      </dgm:t>
    </dgm:pt>
    <dgm:pt modelId="{2B0D6AD2-E3D0-4844-AB51-FE50866AED3D}" type="parTrans" cxnId="{DFA13800-2745-47C8-BA48-94A28259C34D}">
      <dgm:prSet/>
      <dgm:spPr/>
      <dgm:t>
        <a:bodyPr/>
        <a:lstStyle/>
        <a:p>
          <a:endParaRPr lang="en-US"/>
        </a:p>
      </dgm:t>
    </dgm:pt>
    <dgm:pt modelId="{28F1ACB9-92F5-4867-B75B-77C203D7BFEF}" type="sibTrans" cxnId="{DFA13800-2745-47C8-BA48-94A28259C34D}">
      <dgm:prSet/>
      <dgm:spPr/>
      <dgm:t>
        <a:bodyPr/>
        <a:lstStyle/>
        <a:p>
          <a:endParaRPr lang="en-US"/>
        </a:p>
      </dgm:t>
    </dgm:pt>
    <dgm:pt modelId="{6882990A-0E14-4A9B-BBA0-4962BB02AAD0}">
      <dgm:prSet/>
      <dgm:spPr/>
      <dgm:t>
        <a:bodyPr/>
        <a:lstStyle/>
        <a:p>
          <a:r>
            <a:rPr lang="en-FI" dirty="0"/>
            <a:t>Analyysi* (esim. </a:t>
          </a:r>
          <a:r>
            <a:rPr lang="en-GB" dirty="0"/>
            <a:t>H</a:t>
          </a:r>
          <a:r>
            <a:rPr lang="en-FI" dirty="0"/>
            <a:t>arjoituspäiväkirjan muodossa): 5-10min</a:t>
          </a:r>
          <a:endParaRPr lang="en-US" dirty="0"/>
        </a:p>
      </dgm:t>
    </dgm:pt>
    <dgm:pt modelId="{A51FE3C7-9463-4DAF-BA08-117906C7A759}" type="parTrans" cxnId="{71E7257D-6919-4D5F-9C96-5EC475886A2A}">
      <dgm:prSet/>
      <dgm:spPr/>
      <dgm:t>
        <a:bodyPr/>
        <a:lstStyle/>
        <a:p>
          <a:endParaRPr lang="en-US"/>
        </a:p>
      </dgm:t>
    </dgm:pt>
    <dgm:pt modelId="{FBBB8721-E059-4972-82B1-22EB2CE1D893}" type="sibTrans" cxnId="{71E7257D-6919-4D5F-9C96-5EC475886A2A}">
      <dgm:prSet/>
      <dgm:spPr/>
      <dgm:t>
        <a:bodyPr/>
        <a:lstStyle/>
        <a:p>
          <a:endParaRPr lang="en-US"/>
        </a:p>
      </dgm:t>
    </dgm:pt>
    <dgm:pt modelId="{E0878D23-87F7-424C-B7B4-0617E59526CF}" type="pres">
      <dgm:prSet presAssocID="{7655FA10-687E-4805-AB9F-D7C3D6601AE0}" presName="vert0" presStyleCnt="0">
        <dgm:presLayoutVars>
          <dgm:dir/>
          <dgm:animOne val="branch"/>
          <dgm:animLvl val="lvl"/>
        </dgm:presLayoutVars>
      </dgm:prSet>
      <dgm:spPr/>
    </dgm:pt>
    <dgm:pt modelId="{2025ABD3-F124-E443-9679-0E5D17A98380}" type="pres">
      <dgm:prSet presAssocID="{8FB9849F-B551-4171-9345-42C4F6442EC3}" presName="thickLine" presStyleLbl="alignNode1" presStyleIdx="0" presStyleCnt="6"/>
      <dgm:spPr/>
    </dgm:pt>
    <dgm:pt modelId="{0B79F59E-606F-6749-BC0A-1DCC54966F60}" type="pres">
      <dgm:prSet presAssocID="{8FB9849F-B551-4171-9345-42C4F6442EC3}" presName="horz1" presStyleCnt="0"/>
      <dgm:spPr/>
    </dgm:pt>
    <dgm:pt modelId="{7E1A211D-CA33-694C-B13F-44E6334B80D0}" type="pres">
      <dgm:prSet presAssocID="{8FB9849F-B551-4171-9345-42C4F6442EC3}" presName="tx1" presStyleLbl="revTx" presStyleIdx="0" presStyleCnt="6"/>
      <dgm:spPr/>
    </dgm:pt>
    <dgm:pt modelId="{317A170D-BED3-D14D-9BF6-A253E241FCA3}" type="pres">
      <dgm:prSet presAssocID="{8FB9849F-B551-4171-9345-42C4F6442EC3}" presName="vert1" presStyleCnt="0"/>
      <dgm:spPr/>
    </dgm:pt>
    <dgm:pt modelId="{F9111C5B-4749-894D-892C-49A20F746697}" type="pres">
      <dgm:prSet presAssocID="{ADB47C45-B95E-4D4C-B642-8DA654C7E3E0}" presName="thickLine" presStyleLbl="alignNode1" presStyleIdx="1" presStyleCnt="6"/>
      <dgm:spPr/>
    </dgm:pt>
    <dgm:pt modelId="{EE040C59-4E93-C848-B489-3973B37145AE}" type="pres">
      <dgm:prSet presAssocID="{ADB47C45-B95E-4D4C-B642-8DA654C7E3E0}" presName="horz1" presStyleCnt="0"/>
      <dgm:spPr/>
    </dgm:pt>
    <dgm:pt modelId="{E197DF2B-AF2D-B844-8A00-F4CFF3E611E1}" type="pres">
      <dgm:prSet presAssocID="{ADB47C45-B95E-4D4C-B642-8DA654C7E3E0}" presName="tx1" presStyleLbl="revTx" presStyleIdx="1" presStyleCnt="6"/>
      <dgm:spPr/>
    </dgm:pt>
    <dgm:pt modelId="{605BFEDA-E2B1-914C-8F6E-1DA96C20C57D}" type="pres">
      <dgm:prSet presAssocID="{ADB47C45-B95E-4D4C-B642-8DA654C7E3E0}" presName="vert1" presStyleCnt="0"/>
      <dgm:spPr/>
    </dgm:pt>
    <dgm:pt modelId="{B58B48E2-60A2-0C4B-969F-CD25C3A37AF2}" type="pres">
      <dgm:prSet presAssocID="{2A021E6E-FCAD-4850-A147-20FD8D407A8B}" presName="thickLine" presStyleLbl="alignNode1" presStyleIdx="2" presStyleCnt="6"/>
      <dgm:spPr/>
    </dgm:pt>
    <dgm:pt modelId="{5B8E2C2C-132D-FA48-9A91-B21BFEB3D89F}" type="pres">
      <dgm:prSet presAssocID="{2A021E6E-FCAD-4850-A147-20FD8D407A8B}" presName="horz1" presStyleCnt="0"/>
      <dgm:spPr/>
    </dgm:pt>
    <dgm:pt modelId="{CAF6521B-D6FD-7744-A320-D890E52FC60F}" type="pres">
      <dgm:prSet presAssocID="{2A021E6E-FCAD-4850-A147-20FD8D407A8B}" presName="tx1" presStyleLbl="revTx" presStyleIdx="2" presStyleCnt="6"/>
      <dgm:spPr/>
    </dgm:pt>
    <dgm:pt modelId="{3B60FB9D-6D84-B545-AAF6-97E2B7BBCC90}" type="pres">
      <dgm:prSet presAssocID="{2A021E6E-FCAD-4850-A147-20FD8D407A8B}" presName="vert1" presStyleCnt="0"/>
      <dgm:spPr/>
    </dgm:pt>
    <dgm:pt modelId="{331CC140-10F1-F34C-8D09-A165315C59DA}" type="pres">
      <dgm:prSet presAssocID="{E134DDF0-69EE-4178-9245-6F18F0059B06}" presName="thickLine" presStyleLbl="alignNode1" presStyleIdx="3" presStyleCnt="6"/>
      <dgm:spPr/>
    </dgm:pt>
    <dgm:pt modelId="{4FC3C9A3-9142-9A41-8712-558770D0FAD1}" type="pres">
      <dgm:prSet presAssocID="{E134DDF0-69EE-4178-9245-6F18F0059B06}" presName="horz1" presStyleCnt="0"/>
      <dgm:spPr/>
    </dgm:pt>
    <dgm:pt modelId="{4512BB2C-E07C-7E4B-8EA2-8F4495DDA3A0}" type="pres">
      <dgm:prSet presAssocID="{E134DDF0-69EE-4178-9245-6F18F0059B06}" presName="tx1" presStyleLbl="revTx" presStyleIdx="3" presStyleCnt="6"/>
      <dgm:spPr/>
    </dgm:pt>
    <dgm:pt modelId="{E8901144-0B81-2940-ACA1-E0B1C14F0A50}" type="pres">
      <dgm:prSet presAssocID="{E134DDF0-69EE-4178-9245-6F18F0059B06}" presName="vert1" presStyleCnt="0"/>
      <dgm:spPr/>
    </dgm:pt>
    <dgm:pt modelId="{37D91ACE-AC52-174D-9790-FF158BA15B61}" type="pres">
      <dgm:prSet presAssocID="{8DD8227D-6CB7-403C-AAF3-1A985510F07A}" presName="thickLine" presStyleLbl="alignNode1" presStyleIdx="4" presStyleCnt="6"/>
      <dgm:spPr/>
    </dgm:pt>
    <dgm:pt modelId="{CEC8185D-86D5-B94E-82E2-7346AAE4C95B}" type="pres">
      <dgm:prSet presAssocID="{8DD8227D-6CB7-403C-AAF3-1A985510F07A}" presName="horz1" presStyleCnt="0"/>
      <dgm:spPr/>
    </dgm:pt>
    <dgm:pt modelId="{2DEA5EE5-6264-7C40-B8C1-5262B880B690}" type="pres">
      <dgm:prSet presAssocID="{8DD8227D-6CB7-403C-AAF3-1A985510F07A}" presName="tx1" presStyleLbl="revTx" presStyleIdx="4" presStyleCnt="6"/>
      <dgm:spPr/>
    </dgm:pt>
    <dgm:pt modelId="{770B4BC5-1D08-7B49-AB51-46E5A583BA00}" type="pres">
      <dgm:prSet presAssocID="{8DD8227D-6CB7-403C-AAF3-1A985510F07A}" presName="vert1" presStyleCnt="0"/>
      <dgm:spPr/>
    </dgm:pt>
    <dgm:pt modelId="{778004A1-523E-4A48-A2C2-FF80242F6BBD}" type="pres">
      <dgm:prSet presAssocID="{6882990A-0E14-4A9B-BBA0-4962BB02AAD0}" presName="thickLine" presStyleLbl="alignNode1" presStyleIdx="5" presStyleCnt="6"/>
      <dgm:spPr/>
    </dgm:pt>
    <dgm:pt modelId="{FDBC8B43-0E88-094A-88BA-436657CA44F6}" type="pres">
      <dgm:prSet presAssocID="{6882990A-0E14-4A9B-BBA0-4962BB02AAD0}" presName="horz1" presStyleCnt="0"/>
      <dgm:spPr/>
    </dgm:pt>
    <dgm:pt modelId="{F280F0FC-9471-E947-A1AC-AB1D2E1514F1}" type="pres">
      <dgm:prSet presAssocID="{6882990A-0E14-4A9B-BBA0-4962BB02AAD0}" presName="tx1" presStyleLbl="revTx" presStyleIdx="5" presStyleCnt="6"/>
      <dgm:spPr/>
    </dgm:pt>
    <dgm:pt modelId="{FB942967-D04F-9447-9C47-AD7AA379BBB8}" type="pres">
      <dgm:prSet presAssocID="{6882990A-0E14-4A9B-BBA0-4962BB02AAD0}" presName="vert1" presStyleCnt="0"/>
      <dgm:spPr/>
    </dgm:pt>
  </dgm:ptLst>
  <dgm:cxnLst>
    <dgm:cxn modelId="{DFA13800-2745-47C8-BA48-94A28259C34D}" srcId="{7655FA10-687E-4805-AB9F-D7C3D6601AE0}" destId="{8DD8227D-6CB7-403C-AAF3-1A985510F07A}" srcOrd="4" destOrd="0" parTransId="{2B0D6AD2-E3D0-4844-AB51-FE50866AED3D}" sibTransId="{28F1ACB9-92F5-4867-B75B-77C203D7BFEF}"/>
    <dgm:cxn modelId="{4313454B-9F0A-8642-AC8D-99FBE1C788FE}" type="presOf" srcId="{8FB9849F-B551-4171-9345-42C4F6442EC3}" destId="{7E1A211D-CA33-694C-B13F-44E6334B80D0}" srcOrd="0" destOrd="0" presId="urn:microsoft.com/office/officeart/2008/layout/LinedList"/>
    <dgm:cxn modelId="{DCDF7852-49CD-47CD-BE89-F729C2BD328C}" srcId="{7655FA10-687E-4805-AB9F-D7C3D6601AE0}" destId="{ADB47C45-B95E-4D4C-B642-8DA654C7E3E0}" srcOrd="1" destOrd="0" parTransId="{2551B0CA-CC25-4DBA-ACE1-9389C60633D9}" sibTransId="{E6D7B3B6-9844-4C6D-A3B3-4071A7D08381}"/>
    <dgm:cxn modelId="{D1EDD772-F746-6F44-8E98-880FB1CD47A9}" type="presOf" srcId="{E134DDF0-69EE-4178-9245-6F18F0059B06}" destId="{4512BB2C-E07C-7E4B-8EA2-8F4495DDA3A0}" srcOrd="0" destOrd="0" presId="urn:microsoft.com/office/officeart/2008/layout/LinedList"/>
    <dgm:cxn modelId="{71E7257D-6919-4D5F-9C96-5EC475886A2A}" srcId="{7655FA10-687E-4805-AB9F-D7C3D6601AE0}" destId="{6882990A-0E14-4A9B-BBA0-4962BB02AAD0}" srcOrd="5" destOrd="0" parTransId="{A51FE3C7-9463-4DAF-BA08-117906C7A759}" sibTransId="{FBBB8721-E059-4972-82B1-22EB2CE1D893}"/>
    <dgm:cxn modelId="{7745657E-42D3-6B4F-93D2-CFF649320595}" type="presOf" srcId="{2A021E6E-FCAD-4850-A147-20FD8D407A8B}" destId="{CAF6521B-D6FD-7744-A320-D890E52FC60F}" srcOrd="0" destOrd="0" presId="urn:microsoft.com/office/officeart/2008/layout/LinedList"/>
    <dgm:cxn modelId="{9BFF1983-61E8-8F49-B700-0B9BD8CCD2F6}" type="presOf" srcId="{8DD8227D-6CB7-403C-AAF3-1A985510F07A}" destId="{2DEA5EE5-6264-7C40-B8C1-5262B880B690}" srcOrd="0" destOrd="0" presId="urn:microsoft.com/office/officeart/2008/layout/LinedList"/>
    <dgm:cxn modelId="{BB990B86-797D-7D42-8C11-4900DB5D5038}" type="presOf" srcId="{ADB47C45-B95E-4D4C-B642-8DA654C7E3E0}" destId="{E197DF2B-AF2D-B844-8A00-F4CFF3E611E1}" srcOrd="0" destOrd="0" presId="urn:microsoft.com/office/officeart/2008/layout/LinedList"/>
    <dgm:cxn modelId="{D51CA0A4-D616-EE43-A87C-3440106A8C87}" type="presOf" srcId="{7655FA10-687E-4805-AB9F-D7C3D6601AE0}" destId="{E0878D23-87F7-424C-B7B4-0617E59526CF}" srcOrd="0" destOrd="0" presId="urn:microsoft.com/office/officeart/2008/layout/LinedList"/>
    <dgm:cxn modelId="{F0541FAD-3D1B-49A9-A671-F58F7591FEB8}" srcId="{7655FA10-687E-4805-AB9F-D7C3D6601AE0}" destId="{8FB9849F-B551-4171-9345-42C4F6442EC3}" srcOrd="0" destOrd="0" parTransId="{0896AEC1-7920-4119-B7AE-18BA6AC7876F}" sibTransId="{DE50593C-CF2A-451F-B2F2-10D89F4C1C87}"/>
    <dgm:cxn modelId="{585C0BBD-EB93-B242-AD74-E5F4F3CCC0A0}" type="presOf" srcId="{6882990A-0E14-4A9B-BBA0-4962BB02AAD0}" destId="{F280F0FC-9471-E947-A1AC-AB1D2E1514F1}" srcOrd="0" destOrd="0" presId="urn:microsoft.com/office/officeart/2008/layout/LinedList"/>
    <dgm:cxn modelId="{EE5485C4-4692-4B21-8261-D4AB6C6F710C}" srcId="{7655FA10-687E-4805-AB9F-D7C3D6601AE0}" destId="{2A021E6E-FCAD-4850-A147-20FD8D407A8B}" srcOrd="2" destOrd="0" parTransId="{43B8D029-0C68-4274-A145-ADF2CC0520F1}" sibTransId="{93716530-1C9F-46ED-B207-136D27DC5822}"/>
    <dgm:cxn modelId="{DE9BD0C8-14CF-4F59-AB86-CB813508EE2F}" srcId="{7655FA10-687E-4805-AB9F-D7C3D6601AE0}" destId="{E134DDF0-69EE-4178-9245-6F18F0059B06}" srcOrd="3" destOrd="0" parTransId="{847D4F67-B467-4005-9819-5E64CEAF94C6}" sibTransId="{CDBB0A22-3476-4291-B57F-13615CF2825A}"/>
    <dgm:cxn modelId="{AA5229FB-E7B9-5F4E-9E89-F165B649CADF}" type="presParOf" srcId="{E0878D23-87F7-424C-B7B4-0617E59526CF}" destId="{2025ABD3-F124-E443-9679-0E5D17A98380}" srcOrd="0" destOrd="0" presId="urn:microsoft.com/office/officeart/2008/layout/LinedList"/>
    <dgm:cxn modelId="{FA0AA603-992A-7742-A554-C04EC8CAC66E}" type="presParOf" srcId="{E0878D23-87F7-424C-B7B4-0617E59526CF}" destId="{0B79F59E-606F-6749-BC0A-1DCC54966F60}" srcOrd="1" destOrd="0" presId="urn:microsoft.com/office/officeart/2008/layout/LinedList"/>
    <dgm:cxn modelId="{D908D582-7DEE-7D40-BFCB-E8E3527C112E}" type="presParOf" srcId="{0B79F59E-606F-6749-BC0A-1DCC54966F60}" destId="{7E1A211D-CA33-694C-B13F-44E6334B80D0}" srcOrd="0" destOrd="0" presId="urn:microsoft.com/office/officeart/2008/layout/LinedList"/>
    <dgm:cxn modelId="{E9DF814A-2408-B44D-B3D0-550C177B1E54}" type="presParOf" srcId="{0B79F59E-606F-6749-BC0A-1DCC54966F60}" destId="{317A170D-BED3-D14D-9BF6-A253E241FCA3}" srcOrd="1" destOrd="0" presId="urn:microsoft.com/office/officeart/2008/layout/LinedList"/>
    <dgm:cxn modelId="{7BAFCB97-EECF-9E4B-8B0C-F775D1733DE8}" type="presParOf" srcId="{E0878D23-87F7-424C-B7B4-0617E59526CF}" destId="{F9111C5B-4749-894D-892C-49A20F746697}" srcOrd="2" destOrd="0" presId="urn:microsoft.com/office/officeart/2008/layout/LinedList"/>
    <dgm:cxn modelId="{BCB061B8-03F3-A74F-B870-DCF14B7D939A}" type="presParOf" srcId="{E0878D23-87F7-424C-B7B4-0617E59526CF}" destId="{EE040C59-4E93-C848-B489-3973B37145AE}" srcOrd="3" destOrd="0" presId="urn:microsoft.com/office/officeart/2008/layout/LinedList"/>
    <dgm:cxn modelId="{8CF94EB6-5C32-9642-911C-7170DE021B07}" type="presParOf" srcId="{EE040C59-4E93-C848-B489-3973B37145AE}" destId="{E197DF2B-AF2D-B844-8A00-F4CFF3E611E1}" srcOrd="0" destOrd="0" presId="urn:microsoft.com/office/officeart/2008/layout/LinedList"/>
    <dgm:cxn modelId="{EB0089E4-8444-C345-B04A-3C30FC4A6D74}" type="presParOf" srcId="{EE040C59-4E93-C848-B489-3973B37145AE}" destId="{605BFEDA-E2B1-914C-8F6E-1DA96C20C57D}" srcOrd="1" destOrd="0" presId="urn:microsoft.com/office/officeart/2008/layout/LinedList"/>
    <dgm:cxn modelId="{3D01EF51-7620-124D-9DC3-90FCF8457849}" type="presParOf" srcId="{E0878D23-87F7-424C-B7B4-0617E59526CF}" destId="{B58B48E2-60A2-0C4B-969F-CD25C3A37AF2}" srcOrd="4" destOrd="0" presId="urn:microsoft.com/office/officeart/2008/layout/LinedList"/>
    <dgm:cxn modelId="{C70FF865-4883-3A4C-8913-81E1F41079C8}" type="presParOf" srcId="{E0878D23-87F7-424C-B7B4-0617E59526CF}" destId="{5B8E2C2C-132D-FA48-9A91-B21BFEB3D89F}" srcOrd="5" destOrd="0" presId="urn:microsoft.com/office/officeart/2008/layout/LinedList"/>
    <dgm:cxn modelId="{3E68CE92-3490-4C4F-941D-A7C93AB9BC30}" type="presParOf" srcId="{5B8E2C2C-132D-FA48-9A91-B21BFEB3D89F}" destId="{CAF6521B-D6FD-7744-A320-D890E52FC60F}" srcOrd="0" destOrd="0" presId="urn:microsoft.com/office/officeart/2008/layout/LinedList"/>
    <dgm:cxn modelId="{3AD14470-537D-904A-84BD-161C4CF8D31C}" type="presParOf" srcId="{5B8E2C2C-132D-FA48-9A91-B21BFEB3D89F}" destId="{3B60FB9D-6D84-B545-AAF6-97E2B7BBCC90}" srcOrd="1" destOrd="0" presId="urn:microsoft.com/office/officeart/2008/layout/LinedList"/>
    <dgm:cxn modelId="{3B902D9F-C550-0540-BF36-5CED61746851}" type="presParOf" srcId="{E0878D23-87F7-424C-B7B4-0617E59526CF}" destId="{331CC140-10F1-F34C-8D09-A165315C59DA}" srcOrd="6" destOrd="0" presId="urn:microsoft.com/office/officeart/2008/layout/LinedList"/>
    <dgm:cxn modelId="{6A6C3C2C-E2C6-4E41-8512-292EDE06C18B}" type="presParOf" srcId="{E0878D23-87F7-424C-B7B4-0617E59526CF}" destId="{4FC3C9A3-9142-9A41-8712-558770D0FAD1}" srcOrd="7" destOrd="0" presId="urn:microsoft.com/office/officeart/2008/layout/LinedList"/>
    <dgm:cxn modelId="{D9A303F0-1FAE-2D4B-B12B-611FF40DDEB9}" type="presParOf" srcId="{4FC3C9A3-9142-9A41-8712-558770D0FAD1}" destId="{4512BB2C-E07C-7E4B-8EA2-8F4495DDA3A0}" srcOrd="0" destOrd="0" presId="urn:microsoft.com/office/officeart/2008/layout/LinedList"/>
    <dgm:cxn modelId="{9DF2D77E-C525-2D4F-92AD-0E13432AD3BD}" type="presParOf" srcId="{4FC3C9A3-9142-9A41-8712-558770D0FAD1}" destId="{E8901144-0B81-2940-ACA1-E0B1C14F0A50}" srcOrd="1" destOrd="0" presId="urn:microsoft.com/office/officeart/2008/layout/LinedList"/>
    <dgm:cxn modelId="{AD371679-66BC-074D-862A-0892927B4B63}" type="presParOf" srcId="{E0878D23-87F7-424C-B7B4-0617E59526CF}" destId="{37D91ACE-AC52-174D-9790-FF158BA15B61}" srcOrd="8" destOrd="0" presId="urn:microsoft.com/office/officeart/2008/layout/LinedList"/>
    <dgm:cxn modelId="{16B124C1-265A-FE4E-9863-B19A16694473}" type="presParOf" srcId="{E0878D23-87F7-424C-B7B4-0617E59526CF}" destId="{CEC8185D-86D5-B94E-82E2-7346AAE4C95B}" srcOrd="9" destOrd="0" presId="urn:microsoft.com/office/officeart/2008/layout/LinedList"/>
    <dgm:cxn modelId="{FF27BB68-A304-D347-8EA6-18186925F45D}" type="presParOf" srcId="{CEC8185D-86D5-B94E-82E2-7346AAE4C95B}" destId="{2DEA5EE5-6264-7C40-B8C1-5262B880B690}" srcOrd="0" destOrd="0" presId="urn:microsoft.com/office/officeart/2008/layout/LinedList"/>
    <dgm:cxn modelId="{FF0C2399-4E2D-8844-9172-1744677B7DE7}" type="presParOf" srcId="{CEC8185D-86D5-B94E-82E2-7346AAE4C95B}" destId="{770B4BC5-1D08-7B49-AB51-46E5A583BA00}" srcOrd="1" destOrd="0" presId="urn:microsoft.com/office/officeart/2008/layout/LinedList"/>
    <dgm:cxn modelId="{9A678FC7-03AF-A544-851E-2C29E1BA64EB}" type="presParOf" srcId="{E0878D23-87F7-424C-B7B4-0617E59526CF}" destId="{778004A1-523E-4A48-A2C2-FF80242F6BBD}" srcOrd="10" destOrd="0" presId="urn:microsoft.com/office/officeart/2008/layout/LinedList"/>
    <dgm:cxn modelId="{0B398543-1DF0-D849-A662-82A61F242191}" type="presParOf" srcId="{E0878D23-87F7-424C-B7B4-0617E59526CF}" destId="{FDBC8B43-0E88-094A-88BA-436657CA44F6}" srcOrd="11" destOrd="0" presId="urn:microsoft.com/office/officeart/2008/layout/LinedList"/>
    <dgm:cxn modelId="{87B7CA89-6CC1-4441-BCCE-A2B0B5DDEE5D}" type="presParOf" srcId="{FDBC8B43-0E88-094A-88BA-436657CA44F6}" destId="{F280F0FC-9471-E947-A1AC-AB1D2E1514F1}" srcOrd="0" destOrd="0" presId="urn:microsoft.com/office/officeart/2008/layout/LinedList"/>
    <dgm:cxn modelId="{5325249E-6E9E-6246-8513-6D60CAA90A87}" type="presParOf" srcId="{FDBC8B43-0E88-094A-88BA-436657CA44F6}" destId="{FB942967-D04F-9447-9C47-AD7AA379BBB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EDAAB3-91B6-43E4-8B17-1582CF8B25A3}"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187380A5-30BF-4824-A357-D5B186B4803E}">
      <dgm:prSet/>
      <dgm:spPr/>
      <dgm:t>
        <a:bodyPr/>
        <a:lstStyle/>
        <a:p>
          <a:r>
            <a:rPr lang="en-FI"/>
            <a:t>Erilaiset ja eri pituiset lenkit (juoksu, hölkkä, kävely, hiihto, pyöräily, soutu, jne.)</a:t>
          </a:r>
          <a:endParaRPr lang="en-US"/>
        </a:p>
      </dgm:t>
    </dgm:pt>
    <dgm:pt modelId="{9F727F08-6886-49F3-BCA1-EE2160E258C5}" type="parTrans" cxnId="{97E9D9B1-45FD-466F-B767-931CD8881CC2}">
      <dgm:prSet/>
      <dgm:spPr/>
      <dgm:t>
        <a:bodyPr/>
        <a:lstStyle/>
        <a:p>
          <a:endParaRPr lang="en-US"/>
        </a:p>
      </dgm:t>
    </dgm:pt>
    <dgm:pt modelId="{2C54E954-4252-4D9F-91B2-9E5F82145F0C}" type="sibTrans" cxnId="{97E9D9B1-45FD-466F-B767-931CD8881CC2}">
      <dgm:prSet/>
      <dgm:spPr/>
      <dgm:t>
        <a:bodyPr/>
        <a:lstStyle/>
        <a:p>
          <a:endParaRPr lang="en-US"/>
        </a:p>
      </dgm:t>
    </dgm:pt>
    <dgm:pt modelId="{FD25C831-F1D2-4338-B74E-2CF3985923B7}">
      <dgm:prSet/>
      <dgm:spPr/>
      <dgm:t>
        <a:bodyPr/>
        <a:lstStyle/>
        <a:p>
          <a:r>
            <a:rPr lang="en-FI" dirty="0"/>
            <a:t>Erilaiset pelit (esim. pallopelit)</a:t>
          </a:r>
          <a:endParaRPr lang="en-US" dirty="0"/>
        </a:p>
      </dgm:t>
    </dgm:pt>
    <dgm:pt modelId="{5A03CB95-7749-42A7-A476-FD616474D5FF}" type="parTrans" cxnId="{0F930749-2B88-4C7A-ABF7-7BB38058A604}">
      <dgm:prSet/>
      <dgm:spPr/>
      <dgm:t>
        <a:bodyPr/>
        <a:lstStyle/>
        <a:p>
          <a:endParaRPr lang="en-US"/>
        </a:p>
      </dgm:t>
    </dgm:pt>
    <dgm:pt modelId="{73B04DBB-27B2-4507-AFDD-2D26A9747DB9}" type="sibTrans" cxnId="{0F930749-2B88-4C7A-ABF7-7BB38058A604}">
      <dgm:prSet/>
      <dgm:spPr/>
      <dgm:t>
        <a:bodyPr/>
        <a:lstStyle/>
        <a:p>
          <a:endParaRPr lang="en-US"/>
        </a:p>
      </dgm:t>
    </dgm:pt>
    <dgm:pt modelId="{0AF954D8-18E5-43FD-8064-8FEBF6A482D3}">
      <dgm:prSet/>
      <dgm:spPr/>
      <dgm:t>
        <a:bodyPr/>
        <a:lstStyle/>
        <a:p>
          <a:r>
            <a:rPr lang="en-FI"/>
            <a:t>Uinti</a:t>
          </a:r>
          <a:endParaRPr lang="en-US"/>
        </a:p>
      </dgm:t>
    </dgm:pt>
    <dgm:pt modelId="{FDFDEEDF-CE3B-4044-8C01-E98F6E7EBBC8}" type="parTrans" cxnId="{B01EC880-8FFB-4A94-BCD3-9A14CBBC2820}">
      <dgm:prSet/>
      <dgm:spPr/>
      <dgm:t>
        <a:bodyPr/>
        <a:lstStyle/>
        <a:p>
          <a:endParaRPr lang="en-US"/>
        </a:p>
      </dgm:t>
    </dgm:pt>
    <dgm:pt modelId="{BFFBA2FE-FF62-432B-92A3-6D88E20675D2}" type="sibTrans" cxnId="{B01EC880-8FFB-4A94-BCD3-9A14CBBC2820}">
      <dgm:prSet/>
      <dgm:spPr/>
      <dgm:t>
        <a:bodyPr/>
        <a:lstStyle/>
        <a:p>
          <a:endParaRPr lang="en-US"/>
        </a:p>
      </dgm:t>
    </dgm:pt>
    <dgm:pt modelId="{EE86B76A-F392-4B07-9B4E-6B997C618E30}">
      <dgm:prSet/>
      <dgm:spPr/>
      <dgm:t>
        <a:bodyPr/>
        <a:lstStyle/>
        <a:p>
          <a:r>
            <a:rPr lang="en-FI"/>
            <a:t>Hyppynaru</a:t>
          </a:r>
          <a:endParaRPr lang="en-US"/>
        </a:p>
      </dgm:t>
    </dgm:pt>
    <dgm:pt modelId="{A6BF3ABF-4CB8-4EC7-9D36-9E6974F1F6E0}" type="parTrans" cxnId="{EE7B5D69-EE85-4F59-8225-D287AD3AEAA9}">
      <dgm:prSet/>
      <dgm:spPr/>
      <dgm:t>
        <a:bodyPr/>
        <a:lstStyle/>
        <a:p>
          <a:endParaRPr lang="en-US"/>
        </a:p>
      </dgm:t>
    </dgm:pt>
    <dgm:pt modelId="{B33CBCD3-F327-43B1-B45C-17865A4F14A0}" type="sibTrans" cxnId="{EE7B5D69-EE85-4F59-8225-D287AD3AEAA9}">
      <dgm:prSet/>
      <dgm:spPr/>
      <dgm:t>
        <a:bodyPr/>
        <a:lstStyle/>
        <a:p>
          <a:endParaRPr lang="en-US"/>
        </a:p>
      </dgm:t>
    </dgm:pt>
    <dgm:pt modelId="{7E8A44BC-1E94-4D31-BE5E-C7217BEB6F37}">
      <dgm:prSet/>
      <dgm:spPr/>
      <dgm:t>
        <a:bodyPr/>
        <a:lstStyle/>
        <a:p>
          <a:r>
            <a:rPr lang="en-FI"/>
            <a:t>“Eläinliikkeet” (animal movements): Karhukävely, rapukävely, mittarimato, gepardikävely, jne.</a:t>
          </a:r>
          <a:endParaRPr lang="en-US"/>
        </a:p>
      </dgm:t>
    </dgm:pt>
    <dgm:pt modelId="{FBC7EE0A-A497-4276-AD2B-840E4606E8D6}" type="parTrans" cxnId="{8EA700A6-1F29-41E5-B4EB-54C4CDEDB23C}">
      <dgm:prSet/>
      <dgm:spPr/>
      <dgm:t>
        <a:bodyPr/>
        <a:lstStyle/>
        <a:p>
          <a:endParaRPr lang="en-US"/>
        </a:p>
      </dgm:t>
    </dgm:pt>
    <dgm:pt modelId="{54893B79-9BF5-4BE6-88FE-670CA2774934}" type="sibTrans" cxnId="{8EA700A6-1F29-41E5-B4EB-54C4CDEDB23C}">
      <dgm:prSet/>
      <dgm:spPr/>
      <dgm:t>
        <a:bodyPr/>
        <a:lstStyle/>
        <a:p>
          <a:endParaRPr lang="en-US"/>
        </a:p>
      </dgm:t>
    </dgm:pt>
    <dgm:pt modelId="{7A9F7979-F0E8-A940-A233-A46E5A9B7170}" type="pres">
      <dgm:prSet presAssocID="{F2EDAAB3-91B6-43E4-8B17-1582CF8B25A3}" presName="linear" presStyleCnt="0">
        <dgm:presLayoutVars>
          <dgm:animLvl val="lvl"/>
          <dgm:resizeHandles val="exact"/>
        </dgm:presLayoutVars>
      </dgm:prSet>
      <dgm:spPr/>
    </dgm:pt>
    <dgm:pt modelId="{A9FBDAD1-C993-8946-B182-7D226DF9F33B}" type="pres">
      <dgm:prSet presAssocID="{187380A5-30BF-4824-A357-D5B186B4803E}" presName="parentText" presStyleLbl="node1" presStyleIdx="0" presStyleCnt="5">
        <dgm:presLayoutVars>
          <dgm:chMax val="0"/>
          <dgm:bulletEnabled val="1"/>
        </dgm:presLayoutVars>
      </dgm:prSet>
      <dgm:spPr/>
    </dgm:pt>
    <dgm:pt modelId="{27292A43-ABD2-9E40-98B2-E066A7C8081C}" type="pres">
      <dgm:prSet presAssocID="{2C54E954-4252-4D9F-91B2-9E5F82145F0C}" presName="spacer" presStyleCnt="0"/>
      <dgm:spPr/>
    </dgm:pt>
    <dgm:pt modelId="{863491BC-8B55-1E48-A10B-72D4FD918AC0}" type="pres">
      <dgm:prSet presAssocID="{FD25C831-F1D2-4338-B74E-2CF3985923B7}" presName="parentText" presStyleLbl="node1" presStyleIdx="1" presStyleCnt="5">
        <dgm:presLayoutVars>
          <dgm:chMax val="0"/>
          <dgm:bulletEnabled val="1"/>
        </dgm:presLayoutVars>
      </dgm:prSet>
      <dgm:spPr/>
    </dgm:pt>
    <dgm:pt modelId="{D87AE0E9-E805-444F-9E15-E77BE2FDEF24}" type="pres">
      <dgm:prSet presAssocID="{73B04DBB-27B2-4507-AFDD-2D26A9747DB9}" presName="spacer" presStyleCnt="0"/>
      <dgm:spPr/>
    </dgm:pt>
    <dgm:pt modelId="{F76343D8-6407-5C49-9B2D-D9A4974F68A3}" type="pres">
      <dgm:prSet presAssocID="{0AF954D8-18E5-43FD-8064-8FEBF6A482D3}" presName="parentText" presStyleLbl="node1" presStyleIdx="2" presStyleCnt="5">
        <dgm:presLayoutVars>
          <dgm:chMax val="0"/>
          <dgm:bulletEnabled val="1"/>
        </dgm:presLayoutVars>
      </dgm:prSet>
      <dgm:spPr/>
    </dgm:pt>
    <dgm:pt modelId="{6FC0E8DF-20A7-BF44-ACDD-55F10A888286}" type="pres">
      <dgm:prSet presAssocID="{BFFBA2FE-FF62-432B-92A3-6D88E20675D2}" presName="spacer" presStyleCnt="0"/>
      <dgm:spPr/>
    </dgm:pt>
    <dgm:pt modelId="{413DC74A-DC4A-694B-99D1-65830168E999}" type="pres">
      <dgm:prSet presAssocID="{EE86B76A-F392-4B07-9B4E-6B997C618E30}" presName="parentText" presStyleLbl="node1" presStyleIdx="3" presStyleCnt="5">
        <dgm:presLayoutVars>
          <dgm:chMax val="0"/>
          <dgm:bulletEnabled val="1"/>
        </dgm:presLayoutVars>
      </dgm:prSet>
      <dgm:spPr/>
    </dgm:pt>
    <dgm:pt modelId="{6AD50D03-5607-3C49-A401-1872158A5FA2}" type="pres">
      <dgm:prSet presAssocID="{B33CBCD3-F327-43B1-B45C-17865A4F14A0}" presName="spacer" presStyleCnt="0"/>
      <dgm:spPr/>
    </dgm:pt>
    <dgm:pt modelId="{7E987293-B2CB-3F47-8D9B-FC23EDE2ECA3}" type="pres">
      <dgm:prSet presAssocID="{7E8A44BC-1E94-4D31-BE5E-C7217BEB6F37}" presName="parentText" presStyleLbl="node1" presStyleIdx="4" presStyleCnt="5">
        <dgm:presLayoutVars>
          <dgm:chMax val="0"/>
          <dgm:bulletEnabled val="1"/>
        </dgm:presLayoutVars>
      </dgm:prSet>
      <dgm:spPr/>
    </dgm:pt>
  </dgm:ptLst>
  <dgm:cxnLst>
    <dgm:cxn modelId="{F9C19636-83E0-694B-AC27-93E02E0930D8}" type="presOf" srcId="{0AF954D8-18E5-43FD-8064-8FEBF6A482D3}" destId="{F76343D8-6407-5C49-9B2D-D9A4974F68A3}" srcOrd="0" destOrd="0" presId="urn:microsoft.com/office/officeart/2005/8/layout/vList2"/>
    <dgm:cxn modelId="{0F930749-2B88-4C7A-ABF7-7BB38058A604}" srcId="{F2EDAAB3-91B6-43E4-8B17-1582CF8B25A3}" destId="{FD25C831-F1D2-4338-B74E-2CF3985923B7}" srcOrd="1" destOrd="0" parTransId="{5A03CB95-7749-42A7-A476-FD616474D5FF}" sibTransId="{73B04DBB-27B2-4507-AFDD-2D26A9747DB9}"/>
    <dgm:cxn modelId="{1441E156-C7AE-CF43-B0BB-D737C1AA8ACD}" type="presOf" srcId="{F2EDAAB3-91B6-43E4-8B17-1582CF8B25A3}" destId="{7A9F7979-F0E8-A940-A233-A46E5A9B7170}" srcOrd="0" destOrd="0" presId="urn:microsoft.com/office/officeart/2005/8/layout/vList2"/>
    <dgm:cxn modelId="{EE7B5D69-EE85-4F59-8225-D287AD3AEAA9}" srcId="{F2EDAAB3-91B6-43E4-8B17-1582CF8B25A3}" destId="{EE86B76A-F392-4B07-9B4E-6B997C618E30}" srcOrd="3" destOrd="0" parTransId="{A6BF3ABF-4CB8-4EC7-9D36-9E6974F1F6E0}" sibTransId="{B33CBCD3-F327-43B1-B45C-17865A4F14A0}"/>
    <dgm:cxn modelId="{A0F0687B-0BD6-4D46-B332-6EFFEC3CA9F3}" type="presOf" srcId="{187380A5-30BF-4824-A357-D5B186B4803E}" destId="{A9FBDAD1-C993-8946-B182-7D226DF9F33B}" srcOrd="0" destOrd="0" presId="urn:microsoft.com/office/officeart/2005/8/layout/vList2"/>
    <dgm:cxn modelId="{B01EC880-8FFB-4A94-BCD3-9A14CBBC2820}" srcId="{F2EDAAB3-91B6-43E4-8B17-1582CF8B25A3}" destId="{0AF954D8-18E5-43FD-8064-8FEBF6A482D3}" srcOrd="2" destOrd="0" parTransId="{FDFDEEDF-CE3B-4044-8C01-E98F6E7EBBC8}" sibTransId="{BFFBA2FE-FF62-432B-92A3-6D88E20675D2}"/>
    <dgm:cxn modelId="{3F0233A5-521E-8243-82F9-4CBCA73DBF78}" type="presOf" srcId="{EE86B76A-F392-4B07-9B4E-6B997C618E30}" destId="{413DC74A-DC4A-694B-99D1-65830168E999}" srcOrd="0" destOrd="0" presId="urn:microsoft.com/office/officeart/2005/8/layout/vList2"/>
    <dgm:cxn modelId="{8EA700A6-1F29-41E5-B4EB-54C4CDEDB23C}" srcId="{F2EDAAB3-91B6-43E4-8B17-1582CF8B25A3}" destId="{7E8A44BC-1E94-4D31-BE5E-C7217BEB6F37}" srcOrd="4" destOrd="0" parTransId="{FBC7EE0A-A497-4276-AD2B-840E4606E8D6}" sibTransId="{54893B79-9BF5-4BE6-88FE-670CA2774934}"/>
    <dgm:cxn modelId="{97E9D9B1-45FD-466F-B767-931CD8881CC2}" srcId="{F2EDAAB3-91B6-43E4-8B17-1582CF8B25A3}" destId="{187380A5-30BF-4824-A357-D5B186B4803E}" srcOrd="0" destOrd="0" parTransId="{9F727F08-6886-49F3-BCA1-EE2160E258C5}" sibTransId="{2C54E954-4252-4D9F-91B2-9E5F82145F0C}"/>
    <dgm:cxn modelId="{D48F91C6-7BEB-2A4D-8C66-E5676B701E06}" type="presOf" srcId="{FD25C831-F1D2-4338-B74E-2CF3985923B7}" destId="{863491BC-8B55-1E48-A10B-72D4FD918AC0}" srcOrd="0" destOrd="0" presId="urn:microsoft.com/office/officeart/2005/8/layout/vList2"/>
    <dgm:cxn modelId="{5E9F4BDE-B80D-8247-B7CA-FC0EBEA7698E}" type="presOf" srcId="{7E8A44BC-1E94-4D31-BE5E-C7217BEB6F37}" destId="{7E987293-B2CB-3F47-8D9B-FC23EDE2ECA3}" srcOrd="0" destOrd="0" presId="urn:microsoft.com/office/officeart/2005/8/layout/vList2"/>
    <dgm:cxn modelId="{53C5144D-CF68-1F40-92E6-91D48694915E}" type="presParOf" srcId="{7A9F7979-F0E8-A940-A233-A46E5A9B7170}" destId="{A9FBDAD1-C993-8946-B182-7D226DF9F33B}" srcOrd="0" destOrd="0" presId="urn:microsoft.com/office/officeart/2005/8/layout/vList2"/>
    <dgm:cxn modelId="{A7070526-D72C-F048-84D6-ED44B6BF60B6}" type="presParOf" srcId="{7A9F7979-F0E8-A940-A233-A46E5A9B7170}" destId="{27292A43-ABD2-9E40-98B2-E066A7C8081C}" srcOrd="1" destOrd="0" presId="urn:microsoft.com/office/officeart/2005/8/layout/vList2"/>
    <dgm:cxn modelId="{156B5D25-FF96-A442-80DE-7CF75FDA5D29}" type="presParOf" srcId="{7A9F7979-F0E8-A940-A233-A46E5A9B7170}" destId="{863491BC-8B55-1E48-A10B-72D4FD918AC0}" srcOrd="2" destOrd="0" presId="urn:microsoft.com/office/officeart/2005/8/layout/vList2"/>
    <dgm:cxn modelId="{71096FBA-6DB9-5E4D-B66F-3A2AC0E0405A}" type="presParOf" srcId="{7A9F7979-F0E8-A940-A233-A46E5A9B7170}" destId="{D87AE0E9-E805-444F-9E15-E77BE2FDEF24}" srcOrd="3" destOrd="0" presId="urn:microsoft.com/office/officeart/2005/8/layout/vList2"/>
    <dgm:cxn modelId="{588A80A3-98CE-0A48-8E7A-5BEE0557CBE4}" type="presParOf" srcId="{7A9F7979-F0E8-A940-A233-A46E5A9B7170}" destId="{F76343D8-6407-5C49-9B2D-D9A4974F68A3}" srcOrd="4" destOrd="0" presId="urn:microsoft.com/office/officeart/2005/8/layout/vList2"/>
    <dgm:cxn modelId="{985481B5-B626-2E47-9011-1DD13899E7A4}" type="presParOf" srcId="{7A9F7979-F0E8-A940-A233-A46E5A9B7170}" destId="{6FC0E8DF-20A7-BF44-ACDD-55F10A888286}" srcOrd="5" destOrd="0" presId="urn:microsoft.com/office/officeart/2005/8/layout/vList2"/>
    <dgm:cxn modelId="{CBC296A7-84C9-7748-9563-A94EF9A0B8C6}" type="presParOf" srcId="{7A9F7979-F0E8-A940-A233-A46E5A9B7170}" destId="{413DC74A-DC4A-694B-99D1-65830168E999}" srcOrd="6" destOrd="0" presId="urn:microsoft.com/office/officeart/2005/8/layout/vList2"/>
    <dgm:cxn modelId="{918C296E-F957-D242-B811-B6687CDB108A}" type="presParOf" srcId="{7A9F7979-F0E8-A940-A233-A46E5A9B7170}" destId="{6AD50D03-5607-3C49-A401-1872158A5FA2}" srcOrd="7" destOrd="0" presId="urn:microsoft.com/office/officeart/2005/8/layout/vList2"/>
    <dgm:cxn modelId="{72DDFBE3-10C8-BF4E-AC53-81920CE158CD}" type="presParOf" srcId="{7A9F7979-F0E8-A940-A233-A46E5A9B7170}" destId="{7E987293-B2CB-3F47-8D9B-FC23EDE2ECA3}"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A5C0B6-2D8F-472D-BC3A-A713B2C490B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F49247B-5113-4833-8593-B308CBDE769A}">
      <dgm:prSet/>
      <dgm:spPr/>
      <dgm:t>
        <a:bodyPr/>
        <a:lstStyle/>
        <a:p>
          <a:r>
            <a:rPr lang="en-FI"/>
            <a:t>Ammuntaharjoittelussa tulee keskittyä sekä </a:t>
          </a:r>
          <a:r>
            <a:rPr lang="en-FI" b="1"/>
            <a:t>laatuun</a:t>
          </a:r>
          <a:r>
            <a:rPr lang="en-FI"/>
            <a:t> että </a:t>
          </a:r>
          <a:r>
            <a:rPr lang="en-FI" b="1"/>
            <a:t>määrään</a:t>
          </a:r>
          <a:r>
            <a:rPr lang="en-FI"/>
            <a:t>.</a:t>
          </a:r>
          <a:endParaRPr lang="en-US"/>
        </a:p>
      </dgm:t>
    </dgm:pt>
    <dgm:pt modelId="{37D427F4-E5AC-4631-B032-D4E789917765}" type="parTrans" cxnId="{0A8EA3F3-42DF-438A-B5FF-C53FCC4D37B9}">
      <dgm:prSet/>
      <dgm:spPr/>
      <dgm:t>
        <a:bodyPr/>
        <a:lstStyle/>
        <a:p>
          <a:endParaRPr lang="en-US"/>
        </a:p>
      </dgm:t>
    </dgm:pt>
    <dgm:pt modelId="{F4A7DEB2-542D-4819-B470-F49E838803C0}" type="sibTrans" cxnId="{0A8EA3F3-42DF-438A-B5FF-C53FCC4D37B9}">
      <dgm:prSet/>
      <dgm:spPr/>
      <dgm:t>
        <a:bodyPr/>
        <a:lstStyle/>
        <a:p>
          <a:endParaRPr lang="en-US"/>
        </a:p>
      </dgm:t>
    </dgm:pt>
    <dgm:pt modelId="{E7CB5317-1CFA-4FC3-8AEF-67E1220B8B1B}">
      <dgm:prSet/>
      <dgm:spPr/>
      <dgm:t>
        <a:bodyPr/>
        <a:lstStyle/>
        <a:p>
          <a:r>
            <a:rPr lang="en-FI" dirty="0"/>
            <a:t>Huonot suoritukset jäävät samalla tavalla muistiin kuten hyvät. Jos ammunta ei suju, on tärkeää palata perustekniikan pariin ja ampua läheltä tyhjään taustaan, jotta virheet voidaan korjata.</a:t>
          </a:r>
          <a:endParaRPr lang="en-US" dirty="0"/>
        </a:p>
      </dgm:t>
    </dgm:pt>
    <dgm:pt modelId="{4AD0D765-D31E-4321-9856-E52050E5FC49}" type="parTrans" cxnId="{950659C1-7E04-4A8A-A07A-E27CB371ACF2}">
      <dgm:prSet/>
      <dgm:spPr/>
      <dgm:t>
        <a:bodyPr/>
        <a:lstStyle/>
        <a:p>
          <a:endParaRPr lang="en-US"/>
        </a:p>
      </dgm:t>
    </dgm:pt>
    <dgm:pt modelId="{61683D59-F0DC-46E2-9389-B1F2939C1440}" type="sibTrans" cxnId="{950659C1-7E04-4A8A-A07A-E27CB371ACF2}">
      <dgm:prSet/>
      <dgm:spPr/>
      <dgm:t>
        <a:bodyPr/>
        <a:lstStyle/>
        <a:p>
          <a:endParaRPr lang="en-US"/>
        </a:p>
      </dgm:t>
    </dgm:pt>
    <dgm:pt modelId="{AFE8ABBA-DE18-474C-B1A1-A63BB691931D}">
      <dgm:prSet/>
      <dgm:spPr/>
      <dgm:t>
        <a:bodyPr/>
        <a:lstStyle/>
        <a:p>
          <a:r>
            <a:rPr lang="en-FI"/>
            <a:t>Liiallista taustaan ampumista kannattaa kuitenkin välttää, sillä se saattaa taas vaikeuttaa hyvän suorituksen siirtämistä takaisin tauluammuntaan.</a:t>
          </a:r>
          <a:endParaRPr lang="en-US"/>
        </a:p>
      </dgm:t>
    </dgm:pt>
    <dgm:pt modelId="{8760142B-2026-45AD-AC24-CF5FA10AFEB6}" type="parTrans" cxnId="{9FA92DD3-9927-4D71-8BAF-671BBE81F223}">
      <dgm:prSet/>
      <dgm:spPr/>
      <dgm:t>
        <a:bodyPr/>
        <a:lstStyle/>
        <a:p>
          <a:endParaRPr lang="en-US"/>
        </a:p>
      </dgm:t>
    </dgm:pt>
    <dgm:pt modelId="{8A5E4583-B052-4FB0-8736-F9615FC890C0}" type="sibTrans" cxnId="{9FA92DD3-9927-4D71-8BAF-671BBE81F223}">
      <dgm:prSet/>
      <dgm:spPr/>
      <dgm:t>
        <a:bodyPr/>
        <a:lstStyle/>
        <a:p>
          <a:endParaRPr lang="en-US"/>
        </a:p>
      </dgm:t>
    </dgm:pt>
    <dgm:pt modelId="{015B1DDB-4D80-47ED-A732-987970E97484}">
      <dgm:prSet/>
      <dgm:spPr/>
      <dgm:t>
        <a:bodyPr/>
        <a:lstStyle/>
        <a:p>
          <a:r>
            <a:rPr lang="en-FI"/>
            <a:t>Ongelmien ilmetessä on suositeltavaa ensin korjata tekniikka tyhjään taustaan ampumalla, siirtyä sitten lyhyemmälle matkalle josta on helppo ampua ja lopulta palata normaaliin harjoitteluun, kun tekniikka toimii.</a:t>
          </a:r>
          <a:endParaRPr lang="en-US"/>
        </a:p>
      </dgm:t>
    </dgm:pt>
    <dgm:pt modelId="{FD8CC7D3-640F-483C-9485-C9EB83A2D116}" type="parTrans" cxnId="{C5688DEC-1706-486C-8145-8A0B08F7C16E}">
      <dgm:prSet/>
      <dgm:spPr/>
      <dgm:t>
        <a:bodyPr/>
        <a:lstStyle/>
        <a:p>
          <a:endParaRPr lang="en-US"/>
        </a:p>
      </dgm:t>
    </dgm:pt>
    <dgm:pt modelId="{C2AC3A2A-8D81-49FA-BEAE-DA1CF97311FA}" type="sibTrans" cxnId="{C5688DEC-1706-486C-8145-8A0B08F7C16E}">
      <dgm:prSet/>
      <dgm:spPr/>
      <dgm:t>
        <a:bodyPr/>
        <a:lstStyle/>
        <a:p>
          <a:endParaRPr lang="en-US"/>
        </a:p>
      </dgm:t>
    </dgm:pt>
    <dgm:pt modelId="{3A8BC671-7DA9-0E44-A5A5-A67DAAE1C717}" type="pres">
      <dgm:prSet presAssocID="{9AA5C0B6-2D8F-472D-BC3A-A713B2C490B9}" presName="vert0" presStyleCnt="0">
        <dgm:presLayoutVars>
          <dgm:dir/>
          <dgm:animOne val="branch"/>
          <dgm:animLvl val="lvl"/>
        </dgm:presLayoutVars>
      </dgm:prSet>
      <dgm:spPr/>
    </dgm:pt>
    <dgm:pt modelId="{FCBE24CB-C652-C247-8E8E-6B3EE85B2A43}" type="pres">
      <dgm:prSet presAssocID="{2F49247B-5113-4833-8593-B308CBDE769A}" presName="thickLine" presStyleLbl="alignNode1" presStyleIdx="0" presStyleCnt="4"/>
      <dgm:spPr/>
    </dgm:pt>
    <dgm:pt modelId="{A5BFDA50-7518-4949-AC2F-B88297D38E42}" type="pres">
      <dgm:prSet presAssocID="{2F49247B-5113-4833-8593-B308CBDE769A}" presName="horz1" presStyleCnt="0"/>
      <dgm:spPr/>
    </dgm:pt>
    <dgm:pt modelId="{E4523C8E-FC82-0143-95E5-BCFF2DC62A70}" type="pres">
      <dgm:prSet presAssocID="{2F49247B-5113-4833-8593-B308CBDE769A}" presName="tx1" presStyleLbl="revTx" presStyleIdx="0" presStyleCnt="4"/>
      <dgm:spPr/>
    </dgm:pt>
    <dgm:pt modelId="{F4755110-DF5D-E84C-9979-004FB0D672DD}" type="pres">
      <dgm:prSet presAssocID="{2F49247B-5113-4833-8593-B308CBDE769A}" presName="vert1" presStyleCnt="0"/>
      <dgm:spPr/>
    </dgm:pt>
    <dgm:pt modelId="{6C52160A-1C90-7C4B-AFB6-55AFD81C91AD}" type="pres">
      <dgm:prSet presAssocID="{E7CB5317-1CFA-4FC3-8AEF-67E1220B8B1B}" presName="thickLine" presStyleLbl="alignNode1" presStyleIdx="1" presStyleCnt="4"/>
      <dgm:spPr/>
    </dgm:pt>
    <dgm:pt modelId="{E920785B-D110-3147-A723-E21F1C020FAE}" type="pres">
      <dgm:prSet presAssocID="{E7CB5317-1CFA-4FC3-8AEF-67E1220B8B1B}" presName="horz1" presStyleCnt="0"/>
      <dgm:spPr/>
    </dgm:pt>
    <dgm:pt modelId="{B0540DA8-EA46-0143-989A-052179A403C7}" type="pres">
      <dgm:prSet presAssocID="{E7CB5317-1CFA-4FC3-8AEF-67E1220B8B1B}" presName="tx1" presStyleLbl="revTx" presStyleIdx="1" presStyleCnt="4"/>
      <dgm:spPr/>
    </dgm:pt>
    <dgm:pt modelId="{197EE50B-3434-7542-964E-982A221110A0}" type="pres">
      <dgm:prSet presAssocID="{E7CB5317-1CFA-4FC3-8AEF-67E1220B8B1B}" presName="vert1" presStyleCnt="0"/>
      <dgm:spPr/>
    </dgm:pt>
    <dgm:pt modelId="{B6534CFF-96B9-1845-8F26-B7A0C7522963}" type="pres">
      <dgm:prSet presAssocID="{AFE8ABBA-DE18-474C-B1A1-A63BB691931D}" presName="thickLine" presStyleLbl="alignNode1" presStyleIdx="2" presStyleCnt="4"/>
      <dgm:spPr/>
    </dgm:pt>
    <dgm:pt modelId="{CF7D4B1D-1FE9-914B-B4D0-02225CF6442E}" type="pres">
      <dgm:prSet presAssocID="{AFE8ABBA-DE18-474C-B1A1-A63BB691931D}" presName="horz1" presStyleCnt="0"/>
      <dgm:spPr/>
    </dgm:pt>
    <dgm:pt modelId="{9E1A5E15-44EC-8E4B-85DF-0AC4A37ED986}" type="pres">
      <dgm:prSet presAssocID="{AFE8ABBA-DE18-474C-B1A1-A63BB691931D}" presName="tx1" presStyleLbl="revTx" presStyleIdx="2" presStyleCnt="4"/>
      <dgm:spPr/>
    </dgm:pt>
    <dgm:pt modelId="{81E33B51-BCC0-5844-B72D-8B6492597520}" type="pres">
      <dgm:prSet presAssocID="{AFE8ABBA-DE18-474C-B1A1-A63BB691931D}" presName="vert1" presStyleCnt="0"/>
      <dgm:spPr/>
    </dgm:pt>
    <dgm:pt modelId="{EB0930FC-8951-0A4F-BCEE-A50A82DCA6F0}" type="pres">
      <dgm:prSet presAssocID="{015B1DDB-4D80-47ED-A732-987970E97484}" presName="thickLine" presStyleLbl="alignNode1" presStyleIdx="3" presStyleCnt="4"/>
      <dgm:spPr/>
    </dgm:pt>
    <dgm:pt modelId="{261A5C36-2381-8B45-B00D-71B3D70D7FE2}" type="pres">
      <dgm:prSet presAssocID="{015B1DDB-4D80-47ED-A732-987970E97484}" presName="horz1" presStyleCnt="0"/>
      <dgm:spPr/>
    </dgm:pt>
    <dgm:pt modelId="{00E3660A-C1B0-4549-BEEB-473C2EE0989A}" type="pres">
      <dgm:prSet presAssocID="{015B1DDB-4D80-47ED-A732-987970E97484}" presName="tx1" presStyleLbl="revTx" presStyleIdx="3" presStyleCnt="4"/>
      <dgm:spPr/>
    </dgm:pt>
    <dgm:pt modelId="{12F69B56-6468-C749-96F9-7DBE3733BCDD}" type="pres">
      <dgm:prSet presAssocID="{015B1DDB-4D80-47ED-A732-987970E97484}" presName="vert1" presStyleCnt="0"/>
      <dgm:spPr/>
    </dgm:pt>
  </dgm:ptLst>
  <dgm:cxnLst>
    <dgm:cxn modelId="{21B4591B-AC84-9F4D-8225-9DBA258C8915}" type="presOf" srcId="{E7CB5317-1CFA-4FC3-8AEF-67E1220B8B1B}" destId="{B0540DA8-EA46-0143-989A-052179A403C7}" srcOrd="0" destOrd="0" presId="urn:microsoft.com/office/officeart/2008/layout/LinedList"/>
    <dgm:cxn modelId="{F7B4E937-36BD-064B-83EA-CAD5B7E82CAF}" type="presOf" srcId="{AFE8ABBA-DE18-474C-B1A1-A63BB691931D}" destId="{9E1A5E15-44EC-8E4B-85DF-0AC4A37ED986}" srcOrd="0" destOrd="0" presId="urn:microsoft.com/office/officeart/2008/layout/LinedList"/>
    <dgm:cxn modelId="{1646EB47-445F-DB49-9C80-D8DB555C6425}" type="presOf" srcId="{9AA5C0B6-2D8F-472D-BC3A-A713B2C490B9}" destId="{3A8BC671-7DA9-0E44-A5A5-A67DAAE1C717}" srcOrd="0" destOrd="0" presId="urn:microsoft.com/office/officeart/2008/layout/LinedList"/>
    <dgm:cxn modelId="{950659C1-7E04-4A8A-A07A-E27CB371ACF2}" srcId="{9AA5C0B6-2D8F-472D-BC3A-A713B2C490B9}" destId="{E7CB5317-1CFA-4FC3-8AEF-67E1220B8B1B}" srcOrd="1" destOrd="0" parTransId="{4AD0D765-D31E-4321-9856-E52050E5FC49}" sibTransId="{61683D59-F0DC-46E2-9389-B1F2939C1440}"/>
    <dgm:cxn modelId="{855A87D1-C9E2-F74E-A435-1CFE8A369ACF}" type="presOf" srcId="{2F49247B-5113-4833-8593-B308CBDE769A}" destId="{E4523C8E-FC82-0143-95E5-BCFF2DC62A70}" srcOrd="0" destOrd="0" presId="urn:microsoft.com/office/officeart/2008/layout/LinedList"/>
    <dgm:cxn modelId="{9FA92DD3-9927-4D71-8BAF-671BBE81F223}" srcId="{9AA5C0B6-2D8F-472D-BC3A-A713B2C490B9}" destId="{AFE8ABBA-DE18-474C-B1A1-A63BB691931D}" srcOrd="2" destOrd="0" parTransId="{8760142B-2026-45AD-AC24-CF5FA10AFEB6}" sibTransId="{8A5E4583-B052-4FB0-8736-F9615FC890C0}"/>
    <dgm:cxn modelId="{C5688DEC-1706-486C-8145-8A0B08F7C16E}" srcId="{9AA5C0B6-2D8F-472D-BC3A-A713B2C490B9}" destId="{015B1DDB-4D80-47ED-A732-987970E97484}" srcOrd="3" destOrd="0" parTransId="{FD8CC7D3-640F-483C-9485-C9EB83A2D116}" sibTransId="{C2AC3A2A-8D81-49FA-BEAE-DA1CF97311FA}"/>
    <dgm:cxn modelId="{0A8EA3F3-42DF-438A-B5FF-C53FCC4D37B9}" srcId="{9AA5C0B6-2D8F-472D-BC3A-A713B2C490B9}" destId="{2F49247B-5113-4833-8593-B308CBDE769A}" srcOrd="0" destOrd="0" parTransId="{37D427F4-E5AC-4631-B032-D4E789917765}" sibTransId="{F4A7DEB2-542D-4819-B470-F49E838803C0}"/>
    <dgm:cxn modelId="{848AF1FA-A6F3-CA42-ACBB-CA16B5155CEB}" type="presOf" srcId="{015B1DDB-4D80-47ED-A732-987970E97484}" destId="{00E3660A-C1B0-4549-BEEB-473C2EE0989A}" srcOrd="0" destOrd="0" presId="urn:microsoft.com/office/officeart/2008/layout/LinedList"/>
    <dgm:cxn modelId="{6BBD3857-1D2D-424F-B828-0EE7ACF57A05}" type="presParOf" srcId="{3A8BC671-7DA9-0E44-A5A5-A67DAAE1C717}" destId="{FCBE24CB-C652-C247-8E8E-6B3EE85B2A43}" srcOrd="0" destOrd="0" presId="urn:microsoft.com/office/officeart/2008/layout/LinedList"/>
    <dgm:cxn modelId="{C6426A2C-3C80-FE4C-9D6E-847EA67E6EDF}" type="presParOf" srcId="{3A8BC671-7DA9-0E44-A5A5-A67DAAE1C717}" destId="{A5BFDA50-7518-4949-AC2F-B88297D38E42}" srcOrd="1" destOrd="0" presId="urn:microsoft.com/office/officeart/2008/layout/LinedList"/>
    <dgm:cxn modelId="{D4526C8E-462C-DE44-805F-E3B08966B961}" type="presParOf" srcId="{A5BFDA50-7518-4949-AC2F-B88297D38E42}" destId="{E4523C8E-FC82-0143-95E5-BCFF2DC62A70}" srcOrd="0" destOrd="0" presId="urn:microsoft.com/office/officeart/2008/layout/LinedList"/>
    <dgm:cxn modelId="{A3D9CF89-37BA-1D49-9ABD-1C6908D755DC}" type="presParOf" srcId="{A5BFDA50-7518-4949-AC2F-B88297D38E42}" destId="{F4755110-DF5D-E84C-9979-004FB0D672DD}" srcOrd="1" destOrd="0" presId="urn:microsoft.com/office/officeart/2008/layout/LinedList"/>
    <dgm:cxn modelId="{C85A6F37-1C39-C248-B1D5-1C2170DD86F3}" type="presParOf" srcId="{3A8BC671-7DA9-0E44-A5A5-A67DAAE1C717}" destId="{6C52160A-1C90-7C4B-AFB6-55AFD81C91AD}" srcOrd="2" destOrd="0" presId="urn:microsoft.com/office/officeart/2008/layout/LinedList"/>
    <dgm:cxn modelId="{60768D75-7428-3449-9B60-14F7853A3818}" type="presParOf" srcId="{3A8BC671-7DA9-0E44-A5A5-A67DAAE1C717}" destId="{E920785B-D110-3147-A723-E21F1C020FAE}" srcOrd="3" destOrd="0" presId="urn:microsoft.com/office/officeart/2008/layout/LinedList"/>
    <dgm:cxn modelId="{4A554A68-D459-7549-B131-B0BBBC84809E}" type="presParOf" srcId="{E920785B-D110-3147-A723-E21F1C020FAE}" destId="{B0540DA8-EA46-0143-989A-052179A403C7}" srcOrd="0" destOrd="0" presId="urn:microsoft.com/office/officeart/2008/layout/LinedList"/>
    <dgm:cxn modelId="{997CE07E-0EDA-3248-A891-E8E326716C30}" type="presParOf" srcId="{E920785B-D110-3147-A723-E21F1C020FAE}" destId="{197EE50B-3434-7542-964E-982A221110A0}" srcOrd="1" destOrd="0" presId="urn:microsoft.com/office/officeart/2008/layout/LinedList"/>
    <dgm:cxn modelId="{CFE403E4-A8E1-9247-808A-3A37CE46FC3B}" type="presParOf" srcId="{3A8BC671-7DA9-0E44-A5A5-A67DAAE1C717}" destId="{B6534CFF-96B9-1845-8F26-B7A0C7522963}" srcOrd="4" destOrd="0" presId="urn:microsoft.com/office/officeart/2008/layout/LinedList"/>
    <dgm:cxn modelId="{0AF1B4D7-6432-9E41-942C-408644C5AE1E}" type="presParOf" srcId="{3A8BC671-7DA9-0E44-A5A5-A67DAAE1C717}" destId="{CF7D4B1D-1FE9-914B-B4D0-02225CF6442E}" srcOrd="5" destOrd="0" presId="urn:microsoft.com/office/officeart/2008/layout/LinedList"/>
    <dgm:cxn modelId="{F9D0B145-C74E-5B48-B1AD-3C8A04E6B2AB}" type="presParOf" srcId="{CF7D4B1D-1FE9-914B-B4D0-02225CF6442E}" destId="{9E1A5E15-44EC-8E4B-85DF-0AC4A37ED986}" srcOrd="0" destOrd="0" presId="urn:microsoft.com/office/officeart/2008/layout/LinedList"/>
    <dgm:cxn modelId="{E8E100FF-7802-1246-A761-40DDFB18D639}" type="presParOf" srcId="{CF7D4B1D-1FE9-914B-B4D0-02225CF6442E}" destId="{81E33B51-BCC0-5844-B72D-8B6492597520}" srcOrd="1" destOrd="0" presId="urn:microsoft.com/office/officeart/2008/layout/LinedList"/>
    <dgm:cxn modelId="{4B7C31D3-3B83-234C-94A4-EA0CB63E7776}" type="presParOf" srcId="{3A8BC671-7DA9-0E44-A5A5-A67DAAE1C717}" destId="{EB0930FC-8951-0A4F-BCEE-A50A82DCA6F0}" srcOrd="6" destOrd="0" presId="urn:microsoft.com/office/officeart/2008/layout/LinedList"/>
    <dgm:cxn modelId="{25FC36FA-A579-364E-A4E5-DF34AAFECDD9}" type="presParOf" srcId="{3A8BC671-7DA9-0E44-A5A5-A67DAAE1C717}" destId="{261A5C36-2381-8B45-B00D-71B3D70D7FE2}" srcOrd="7" destOrd="0" presId="urn:microsoft.com/office/officeart/2008/layout/LinedList"/>
    <dgm:cxn modelId="{31DF0D47-F7A2-6340-B2AB-F4AC576D2037}" type="presParOf" srcId="{261A5C36-2381-8B45-B00D-71B3D70D7FE2}" destId="{00E3660A-C1B0-4549-BEEB-473C2EE0989A}" srcOrd="0" destOrd="0" presId="urn:microsoft.com/office/officeart/2008/layout/LinedList"/>
    <dgm:cxn modelId="{6E424294-4744-A04A-A9FF-B3B82DD97E7E}" type="presParOf" srcId="{261A5C36-2381-8B45-B00D-71B3D70D7FE2}" destId="{12F69B56-6468-C749-96F9-7DBE3733BCD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25ABD3-F124-E443-9679-0E5D17A98380}">
      <dsp:nvSpPr>
        <dsp:cNvPr id="0" name=""/>
        <dsp:cNvSpPr/>
      </dsp:nvSpPr>
      <dsp:spPr>
        <a:xfrm>
          <a:off x="0" y="1757"/>
          <a:ext cx="96138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1A211D-CA33-694C-B13F-44E6334B80D0}">
      <dsp:nvSpPr>
        <dsp:cNvPr id="0" name=""/>
        <dsp:cNvSpPr/>
      </dsp:nvSpPr>
      <dsp:spPr>
        <a:xfrm>
          <a:off x="0" y="1757"/>
          <a:ext cx="9613860" cy="599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FI" sz="1700" b="1" kern="1200" dirty="0"/>
            <a:t>Lämmittely</a:t>
          </a:r>
          <a:r>
            <a:rPr lang="en-FI" sz="1700" kern="1200" dirty="0"/>
            <a:t>: 10-15min – kehon ja mielen aktivointi, dynaamiset venyttelyt, kuminauha lämmittelyt, lajinomaiset lämmittelyt, jne. </a:t>
          </a:r>
          <a:endParaRPr lang="en-US" sz="1700" kern="1200" dirty="0"/>
        </a:p>
      </dsp:txBody>
      <dsp:txXfrm>
        <a:off x="0" y="1757"/>
        <a:ext cx="9613860" cy="599300"/>
      </dsp:txXfrm>
    </dsp:sp>
    <dsp:sp modelId="{F9111C5B-4749-894D-892C-49A20F746697}">
      <dsp:nvSpPr>
        <dsp:cNvPr id="0" name=""/>
        <dsp:cNvSpPr/>
      </dsp:nvSpPr>
      <dsp:spPr>
        <a:xfrm>
          <a:off x="0" y="601057"/>
          <a:ext cx="96138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97DF2B-AF2D-B844-8A00-F4CFF3E611E1}">
      <dsp:nvSpPr>
        <dsp:cNvPr id="0" name=""/>
        <dsp:cNvSpPr/>
      </dsp:nvSpPr>
      <dsp:spPr>
        <a:xfrm>
          <a:off x="0" y="601057"/>
          <a:ext cx="9613860" cy="599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FI" sz="1700" b="1" kern="1200" dirty="0"/>
            <a:t>Lämmittelyt lähipakkaan jousella </a:t>
          </a:r>
          <a:r>
            <a:rPr lang="en-FI" sz="1700" kern="1200" dirty="0"/>
            <a:t>(tekniikkapainotteinen): 15min</a:t>
          </a:r>
          <a:endParaRPr lang="en-US" sz="1700" kern="1200" dirty="0"/>
        </a:p>
      </dsp:txBody>
      <dsp:txXfrm>
        <a:off x="0" y="601057"/>
        <a:ext cx="9613860" cy="599300"/>
      </dsp:txXfrm>
    </dsp:sp>
    <dsp:sp modelId="{B58B48E2-60A2-0C4B-969F-CD25C3A37AF2}">
      <dsp:nvSpPr>
        <dsp:cNvPr id="0" name=""/>
        <dsp:cNvSpPr/>
      </dsp:nvSpPr>
      <dsp:spPr>
        <a:xfrm>
          <a:off x="0" y="1200357"/>
          <a:ext cx="96138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F6521B-D6FD-7744-A320-D890E52FC60F}">
      <dsp:nvSpPr>
        <dsp:cNvPr id="0" name=""/>
        <dsp:cNvSpPr/>
      </dsp:nvSpPr>
      <dsp:spPr>
        <a:xfrm>
          <a:off x="0" y="1200357"/>
          <a:ext cx="9613860" cy="599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FI" sz="1700" b="1" kern="1200"/>
            <a:t>Tauluammuntaa</a:t>
          </a:r>
          <a:r>
            <a:rPr lang="en-FI" sz="1700" kern="1200"/>
            <a:t> (tekniikkapainotteinen): 15min</a:t>
          </a:r>
          <a:endParaRPr lang="en-US" sz="1700" kern="1200"/>
        </a:p>
      </dsp:txBody>
      <dsp:txXfrm>
        <a:off x="0" y="1200357"/>
        <a:ext cx="9613860" cy="599300"/>
      </dsp:txXfrm>
    </dsp:sp>
    <dsp:sp modelId="{331CC140-10F1-F34C-8D09-A165315C59DA}">
      <dsp:nvSpPr>
        <dsp:cNvPr id="0" name=""/>
        <dsp:cNvSpPr/>
      </dsp:nvSpPr>
      <dsp:spPr>
        <a:xfrm>
          <a:off x="0" y="1799657"/>
          <a:ext cx="96138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12BB2C-E07C-7E4B-8EA2-8F4495DDA3A0}">
      <dsp:nvSpPr>
        <dsp:cNvPr id="0" name=""/>
        <dsp:cNvSpPr/>
      </dsp:nvSpPr>
      <dsp:spPr>
        <a:xfrm>
          <a:off x="0" y="1799657"/>
          <a:ext cx="9613860" cy="599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FI" sz="1700" b="1" kern="1200"/>
            <a:t>Tulosammuntaa</a:t>
          </a:r>
          <a:r>
            <a:rPr lang="en-FI" sz="1700" kern="1200"/>
            <a:t> (kilpailuharjoitus): 15min – 30min</a:t>
          </a:r>
          <a:endParaRPr lang="en-US" sz="1700" kern="1200"/>
        </a:p>
      </dsp:txBody>
      <dsp:txXfrm>
        <a:off x="0" y="1799657"/>
        <a:ext cx="9613860" cy="599300"/>
      </dsp:txXfrm>
    </dsp:sp>
    <dsp:sp modelId="{37D91ACE-AC52-174D-9790-FF158BA15B61}">
      <dsp:nvSpPr>
        <dsp:cNvPr id="0" name=""/>
        <dsp:cNvSpPr/>
      </dsp:nvSpPr>
      <dsp:spPr>
        <a:xfrm>
          <a:off x="0" y="2398958"/>
          <a:ext cx="96138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EA5EE5-6264-7C40-B8C1-5262B880B690}">
      <dsp:nvSpPr>
        <dsp:cNvPr id="0" name=""/>
        <dsp:cNvSpPr/>
      </dsp:nvSpPr>
      <dsp:spPr>
        <a:xfrm>
          <a:off x="0" y="2398958"/>
          <a:ext cx="9613860" cy="599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FI" sz="1700" b="1" kern="1200" dirty="0"/>
            <a:t>Loppuverryttelyt (jäähdyttely) lähipakkaan tai taustaan </a:t>
          </a:r>
          <a:r>
            <a:rPr lang="en-FI" sz="1700" b="0" kern="1200" dirty="0"/>
            <a:t>(tekniikkapainotteinen): </a:t>
          </a:r>
          <a:r>
            <a:rPr lang="en-FI" sz="1700" kern="1200" dirty="0"/>
            <a:t>10min</a:t>
          </a:r>
          <a:endParaRPr lang="en-US" sz="1700" kern="1200" dirty="0"/>
        </a:p>
      </dsp:txBody>
      <dsp:txXfrm>
        <a:off x="0" y="2398958"/>
        <a:ext cx="9613860" cy="599300"/>
      </dsp:txXfrm>
    </dsp:sp>
    <dsp:sp modelId="{778004A1-523E-4A48-A2C2-FF80242F6BBD}">
      <dsp:nvSpPr>
        <dsp:cNvPr id="0" name=""/>
        <dsp:cNvSpPr/>
      </dsp:nvSpPr>
      <dsp:spPr>
        <a:xfrm>
          <a:off x="0" y="2998258"/>
          <a:ext cx="96138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80F0FC-9471-E947-A1AC-AB1D2E1514F1}">
      <dsp:nvSpPr>
        <dsp:cNvPr id="0" name=""/>
        <dsp:cNvSpPr/>
      </dsp:nvSpPr>
      <dsp:spPr>
        <a:xfrm>
          <a:off x="0" y="2998258"/>
          <a:ext cx="9613860" cy="599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FI" sz="1700" kern="1200" dirty="0"/>
            <a:t>Analyysi* (esim. </a:t>
          </a:r>
          <a:r>
            <a:rPr lang="en-GB" sz="1700" kern="1200" dirty="0"/>
            <a:t>H</a:t>
          </a:r>
          <a:r>
            <a:rPr lang="en-FI" sz="1700" kern="1200" dirty="0"/>
            <a:t>arjoituspäiväkirjan muodossa): 5-10min</a:t>
          </a:r>
          <a:endParaRPr lang="en-US" sz="1700" kern="1200" dirty="0"/>
        </a:p>
      </dsp:txBody>
      <dsp:txXfrm>
        <a:off x="0" y="2998258"/>
        <a:ext cx="9613860" cy="5993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FBDAD1-C993-8946-B182-7D226DF9F33B}">
      <dsp:nvSpPr>
        <dsp:cNvPr id="0" name=""/>
        <dsp:cNvSpPr/>
      </dsp:nvSpPr>
      <dsp:spPr>
        <a:xfrm>
          <a:off x="0" y="641252"/>
          <a:ext cx="6261100" cy="810809"/>
        </a:xfrm>
        <a:prstGeom prst="round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FI" sz="2100" kern="1200"/>
            <a:t>Erilaiset ja eri pituiset lenkit (juoksu, hölkkä, kävely, hiihto, pyöräily, soutu, jne.)</a:t>
          </a:r>
          <a:endParaRPr lang="en-US" sz="2100" kern="1200"/>
        </a:p>
      </dsp:txBody>
      <dsp:txXfrm>
        <a:off x="39580" y="680832"/>
        <a:ext cx="6181940" cy="731649"/>
      </dsp:txXfrm>
    </dsp:sp>
    <dsp:sp modelId="{863491BC-8B55-1E48-A10B-72D4FD918AC0}">
      <dsp:nvSpPr>
        <dsp:cNvPr id="0" name=""/>
        <dsp:cNvSpPr/>
      </dsp:nvSpPr>
      <dsp:spPr>
        <a:xfrm>
          <a:off x="0" y="1512542"/>
          <a:ext cx="6261100" cy="810809"/>
        </a:xfrm>
        <a:prstGeom prst="roundRect">
          <a:avLst/>
        </a:prstGeom>
        <a:gradFill rotWithShape="0">
          <a:gsLst>
            <a:gs pos="0">
              <a:schemeClr val="accent2">
                <a:hueOff val="1385580"/>
                <a:satOff val="-238"/>
                <a:lumOff val="-2451"/>
                <a:alphaOff val="0"/>
                <a:tint val="94000"/>
                <a:satMod val="103000"/>
                <a:lumMod val="102000"/>
              </a:schemeClr>
            </a:gs>
            <a:gs pos="50000">
              <a:schemeClr val="accent2">
                <a:hueOff val="1385580"/>
                <a:satOff val="-238"/>
                <a:lumOff val="-2451"/>
                <a:alphaOff val="0"/>
                <a:shade val="100000"/>
                <a:satMod val="110000"/>
                <a:lumMod val="100000"/>
              </a:schemeClr>
            </a:gs>
            <a:gs pos="100000">
              <a:schemeClr val="accent2">
                <a:hueOff val="1385580"/>
                <a:satOff val="-238"/>
                <a:lumOff val="-2451"/>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FI" sz="2100" kern="1200" dirty="0"/>
            <a:t>Erilaiset pelit (esim. pallopelit)</a:t>
          </a:r>
          <a:endParaRPr lang="en-US" sz="2100" kern="1200" dirty="0"/>
        </a:p>
      </dsp:txBody>
      <dsp:txXfrm>
        <a:off x="39580" y="1552122"/>
        <a:ext cx="6181940" cy="731649"/>
      </dsp:txXfrm>
    </dsp:sp>
    <dsp:sp modelId="{F76343D8-6407-5C49-9B2D-D9A4974F68A3}">
      <dsp:nvSpPr>
        <dsp:cNvPr id="0" name=""/>
        <dsp:cNvSpPr/>
      </dsp:nvSpPr>
      <dsp:spPr>
        <a:xfrm>
          <a:off x="0" y="2383832"/>
          <a:ext cx="6261100" cy="810809"/>
        </a:xfrm>
        <a:prstGeom prst="roundRect">
          <a:avLst/>
        </a:prstGeom>
        <a:gradFill rotWithShape="0">
          <a:gsLst>
            <a:gs pos="0">
              <a:schemeClr val="accent2">
                <a:hueOff val="2771159"/>
                <a:satOff val="-477"/>
                <a:lumOff val="-4902"/>
                <a:alphaOff val="0"/>
                <a:tint val="94000"/>
                <a:satMod val="103000"/>
                <a:lumMod val="102000"/>
              </a:schemeClr>
            </a:gs>
            <a:gs pos="50000">
              <a:schemeClr val="accent2">
                <a:hueOff val="2771159"/>
                <a:satOff val="-477"/>
                <a:lumOff val="-4902"/>
                <a:alphaOff val="0"/>
                <a:shade val="100000"/>
                <a:satMod val="110000"/>
                <a:lumMod val="100000"/>
              </a:schemeClr>
            </a:gs>
            <a:gs pos="100000">
              <a:schemeClr val="accent2">
                <a:hueOff val="2771159"/>
                <a:satOff val="-477"/>
                <a:lumOff val="-4902"/>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FI" sz="2100" kern="1200"/>
            <a:t>Uinti</a:t>
          </a:r>
          <a:endParaRPr lang="en-US" sz="2100" kern="1200"/>
        </a:p>
      </dsp:txBody>
      <dsp:txXfrm>
        <a:off x="39580" y="2423412"/>
        <a:ext cx="6181940" cy="731649"/>
      </dsp:txXfrm>
    </dsp:sp>
    <dsp:sp modelId="{413DC74A-DC4A-694B-99D1-65830168E999}">
      <dsp:nvSpPr>
        <dsp:cNvPr id="0" name=""/>
        <dsp:cNvSpPr/>
      </dsp:nvSpPr>
      <dsp:spPr>
        <a:xfrm>
          <a:off x="0" y="3255122"/>
          <a:ext cx="6261100" cy="810809"/>
        </a:xfrm>
        <a:prstGeom prst="roundRect">
          <a:avLst/>
        </a:prstGeom>
        <a:gradFill rotWithShape="0">
          <a:gsLst>
            <a:gs pos="0">
              <a:schemeClr val="accent2">
                <a:hueOff val="4156739"/>
                <a:satOff val="-715"/>
                <a:lumOff val="-7353"/>
                <a:alphaOff val="0"/>
                <a:tint val="94000"/>
                <a:satMod val="103000"/>
                <a:lumMod val="102000"/>
              </a:schemeClr>
            </a:gs>
            <a:gs pos="50000">
              <a:schemeClr val="accent2">
                <a:hueOff val="4156739"/>
                <a:satOff val="-715"/>
                <a:lumOff val="-7353"/>
                <a:alphaOff val="0"/>
                <a:shade val="100000"/>
                <a:satMod val="110000"/>
                <a:lumMod val="100000"/>
              </a:schemeClr>
            </a:gs>
            <a:gs pos="100000">
              <a:schemeClr val="accent2">
                <a:hueOff val="4156739"/>
                <a:satOff val="-715"/>
                <a:lumOff val="-7353"/>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FI" sz="2100" kern="1200"/>
            <a:t>Hyppynaru</a:t>
          </a:r>
          <a:endParaRPr lang="en-US" sz="2100" kern="1200"/>
        </a:p>
      </dsp:txBody>
      <dsp:txXfrm>
        <a:off x="39580" y="3294702"/>
        <a:ext cx="6181940" cy="731649"/>
      </dsp:txXfrm>
    </dsp:sp>
    <dsp:sp modelId="{7E987293-B2CB-3F47-8D9B-FC23EDE2ECA3}">
      <dsp:nvSpPr>
        <dsp:cNvPr id="0" name=""/>
        <dsp:cNvSpPr/>
      </dsp:nvSpPr>
      <dsp:spPr>
        <a:xfrm>
          <a:off x="0" y="4126412"/>
          <a:ext cx="6261100" cy="810809"/>
        </a:xfrm>
        <a:prstGeom prst="roundRect">
          <a:avLst/>
        </a:prstGeom>
        <a:gradFill rotWithShape="0">
          <a:gsLst>
            <a:gs pos="0">
              <a:schemeClr val="accent2">
                <a:hueOff val="5542319"/>
                <a:satOff val="-953"/>
                <a:lumOff val="-9804"/>
                <a:alphaOff val="0"/>
                <a:tint val="94000"/>
                <a:satMod val="103000"/>
                <a:lumMod val="102000"/>
              </a:schemeClr>
            </a:gs>
            <a:gs pos="50000">
              <a:schemeClr val="accent2">
                <a:hueOff val="5542319"/>
                <a:satOff val="-953"/>
                <a:lumOff val="-9804"/>
                <a:alphaOff val="0"/>
                <a:shade val="100000"/>
                <a:satMod val="110000"/>
                <a:lumMod val="100000"/>
              </a:schemeClr>
            </a:gs>
            <a:gs pos="100000">
              <a:schemeClr val="accent2">
                <a:hueOff val="5542319"/>
                <a:satOff val="-953"/>
                <a:lumOff val="-9804"/>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FI" sz="2100" kern="1200"/>
            <a:t>“Eläinliikkeet” (animal movements): Karhukävely, rapukävely, mittarimato, gepardikävely, jne.</a:t>
          </a:r>
          <a:endParaRPr lang="en-US" sz="2100" kern="1200"/>
        </a:p>
      </dsp:txBody>
      <dsp:txXfrm>
        <a:off x="39580" y="4165992"/>
        <a:ext cx="6181940" cy="7316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E24CB-C652-C247-8E8E-6B3EE85B2A43}">
      <dsp:nvSpPr>
        <dsp:cNvPr id="0" name=""/>
        <dsp:cNvSpPr/>
      </dsp:nvSpPr>
      <dsp:spPr>
        <a:xfrm>
          <a:off x="0" y="0"/>
          <a:ext cx="108321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523C8E-FC82-0143-95E5-BCFF2DC62A70}">
      <dsp:nvSpPr>
        <dsp:cNvPr id="0" name=""/>
        <dsp:cNvSpPr/>
      </dsp:nvSpPr>
      <dsp:spPr>
        <a:xfrm>
          <a:off x="0" y="0"/>
          <a:ext cx="10832124" cy="986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FI" sz="2000" kern="1200"/>
            <a:t>Ammuntaharjoittelussa tulee keskittyä sekä </a:t>
          </a:r>
          <a:r>
            <a:rPr lang="en-FI" sz="2000" b="1" kern="1200"/>
            <a:t>laatuun</a:t>
          </a:r>
          <a:r>
            <a:rPr lang="en-FI" sz="2000" kern="1200"/>
            <a:t> että </a:t>
          </a:r>
          <a:r>
            <a:rPr lang="en-FI" sz="2000" b="1" kern="1200"/>
            <a:t>määrään</a:t>
          </a:r>
          <a:r>
            <a:rPr lang="en-FI" sz="2000" kern="1200"/>
            <a:t>.</a:t>
          </a:r>
          <a:endParaRPr lang="en-US" sz="2000" kern="1200"/>
        </a:p>
      </dsp:txBody>
      <dsp:txXfrm>
        <a:off x="0" y="0"/>
        <a:ext cx="10832124" cy="986001"/>
      </dsp:txXfrm>
    </dsp:sp>
    <dsp:sp modelId="{6C52160A-1C90-7C4B-AFB6-55AFD81C91AD}">
      <dsp:nvSpPr>
        <dsp:cNvPr id="0" name=""/>
        <dsp:cNvSpPr/>
      </dsp:nvSpPr>
      <dsp:spPr>
        <a:xfrm>
          <a:off x="0" y="986001"/>
          <a:ext cx="108321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540DA8-EA46-0143-989A-052179A403C7}">
      <dsp:nvSpPr>
        <dsp:cNvPr id="0" name=""/>
        <dsp:cNvSpPr/>
      </dsp:nvSpPr>
      <dsp:spPr>
        <a:xfrm>
          <a:off x="0" y="986001"/>
          <a:ext cx="10832124" cy="986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FI" sz="2000" kern="1200" dirty="0"/>
            <a:t>Huonot suoritukset jäävät samalla tavalla muistiin kuten hyvät. Jos ammunta ei suju, on tärkeää palata perustekniikan pariin ja ampua läheltä tyhjään taustaan, jotta virheet voidaan korjata.</a:t>
          </a:r>
          <a:endParaRPr lang="en-US" sz="2000" kern="1200" dirty="0"/>
        </a:p>
      </dsp:txBody>
      <dsp:txXfrm>
        <a:off x="0" y="986001"/>
        <a:ext cx="10832124" cy="986001"/>
      </dsp:txXfrm>
    </dsp:sp>
    <dsp:sp modelId="{B6534CFF-96B9-1845-8F26-B7A0C7522963}">
      <dsp:nvSpPr>
        <dsp:cNvPr id="0" name=""/>
        <dsp:cNvSpPr/>
      </dsp:nvSpPr>
      <dsp:spPr>
        <a:xfrm>
          <a:off x="0" y="1972002"/>
          <a:ext cx="108321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1A5E15-44EC-8E4B-85DF-0AC4A37ED986}">
      <dsp:nvSpPr>
        <dsp:cNvPr id="0" name=""/>
        <dsp:cNvSpPr/>
      </dsp:nvSpPr>
      <dsp:spPr>
        <a:xfrm>
          <a:off x="0" y="1972002"/>
          <a:ext cx="10832124" cy="986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FI" sz="2000" kern="1200"/>
            <a:t>Liiallista taustaan ampumista kannattaa kuitenkin välttää, sillä se saattaa taas vaikeuttaa hyvän suorituksen siirtämistä takaisin tauluammuntaan.</a:t>
          </a:r>
          <a:endParaRPr lang="en-US" sz="2000" kern="1200"/>
        </a:p>
      </dsp:txBody>
      <dsp:txXfrm>
        <a:off x="0" y="1972002"/>
        <a:ext cx="10832124" cy="986001"/>
      </dsp:txXfrm>
    </dsp:sp>
    <dsp:sp modelId="{EB0930FC-8951-0A4F-BCEE-A50A82DCA6F0}">
      <dsp:nvSpPr>
        <dsp:cNvPr id="0" name=""/>
        <dsp:cNvSpPr/>
      </dsp:nvSpPr>
      <dsp:spPr>
        <a:xfrm>
          <a:off x="0" y="2958004"/>
          <a:ext cx="108321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E3660A-C1B0-4549-BEEB-473C2EE0989A}">
      <dsp:nvSpPr>
        <dsp:cNvPr id="0" name=""/>
        <dsp:cNvSpPr/>
      </dsp:nvSpPr>
      <dsp:spPr>
        <a:xfrm>
          <a:off x="0" y="2958004"/>
          <a:ext cx="10832124" cy="986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FI" sz="2000" kern="1200"/>
            <a:t>Ongelmien ilmetessä on suositeltavaa ensin korjata tekniikka tyhjään taustaan ampumalla, siirtyä sitten lyhyemmälle matkalle josta on helppo ampua ja lopulta palata normaaliin harjoitteluun, kun tekniikka toimii.</a:t>
          </a:r>
          <a:endParaRPr lang="en-US" sz="2000" kern="1200"/>
        </a:p>
      </dsp:txBody>
      <dsp:txXfrm>
        <a:off x="0" y="2958004"/>
        <a:ext cx="10832124" cy="98600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226BE1-1194-B445-AC47-5D478608B3DE}" type="datetimeFigureOut">
              <a:rPr lang="en-FI" smtClean="0"/>
              <a:t>24.1.2025</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D83C60-1251-2A44-A252-5894D715B0D4}" type="slidenum">
              <a:rPr lang="en-FI" smtClean="0"/>
              <a:t>‹#›</a:t>
            </a:fld>
            <a:endParaRPr lang="en-FI"/>
          </a:p>
        </p:txBody>
      </p:sp>
    </p:spTree>
    <p:extLst>
      <p:ext uri="{BB962C8B-B14F-4D97-AF65-F5344CB8AC3E}">
        <p14:creationId xmlns:p14="http://schemas.microsoft.com/office/powerpoint/2010/main" val="2115580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52D83C60-1251-2A44-A252-5894D715B0D4}" type="slidenum">
              <a:rPr lang="en-FI" smtClean="0"/>
              <a:t>1</a:t>
            </a:fld>
            <a:endParaRPr lang="en-FI"/>
          </a:p>
        </p:txBody>
      </p:sp>
    </p:spTree>
    <p:extLst>
      <p:ext uri="{BB962C8B-B14F-4D97-AF65-F5344CB8AC3E}">
        <p14:creationId xmlns:p14="http://schemas.microsoft.com/office/powerpoint/2010/main" val="1724009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Tunnista</a:t>
            </a:r>
            <a:r>
              <a:rPr lang="en-GB" b="1" dirty="0"/>
              <a:t> </a:t>
            </a:r>
            <a:r>
              <a:rPr lang="en-GB" b="1" dirty="0" err="1"/>
              <a:t>negatiiviset</a:t>
            </a:r>
            <a:r>
              <a:rPr lang="en-GB" b="1" dirty="0"/>
              <a:t> </a:t>
            </a:r>
            <a:r>
              <a:rPr lang="en-GB" b="1" dirty="0" err="1"/>
              <a:t>ajatukset</a:t>
            </a:r>
            <a:r>
              <a:rPr lang="en-GB" b="1" dirty="0"/>
              <a:t>:</a:t>
            </a:r>
            <a:br>
              <a:rPr lang="en-GB" dirty="0"/>
            </a:br>
            <a:r>
              <a:rPr lang="en-GB" dirty="0" err="1"/>
              <a:t>Ampuja</a:t>
            </a:r>
            <a:r>
              <a:rPr lang="en-GB" dirty="0"/>
              <a:t> </a:t>
            </a:r>
            <a:r>
              <a:rPr lang="en-GB" dirty="0" err="1"/>
              <a:t>saattaa</a:t>
            </a:r>
            <a:r>
              <a:rPr lang="en-GB" dirty="0"/>
              <a:t> </a:t>
            </a:r>
            <a:r>
              <a:rPr lang="en-GB" dirty="0" err="1"/>
              <a:t>ajatella</a:t>
            </a:r>
            <a:r>
              <a:rPr lang="en-GB" dirty="0"/>
              <a:t>: "En </a:t>
            </a:r>
            <a:r>
              <a:rPr lang="en-GB" dirty="0" err="1"/>
              <a:t>pysty</a:t>
            </a:r>
            <a:r>
              <a:rPr lang="en-GB" dirty="0"/>
              <a:t> </a:t>
            </a:r>
            <a:r>
              <a:rPr lang="en-GB" dirty="0" err="1"/>
              <a:t>osumaan</a:t>
            </a:r>
            <a:r>
              <a:rPr lang="en-GB" dirty="0"/>
              <a:t>, </a:t>
            </a:r>
            <a:r>
              <a:rPr lang="en-GB" dirty="0" err="1"/>
              <a:t>tämä</a:t>
            </a:r>
            <a:r>
              <a:rPr lang="en-GB" dirty="0"/>
              <a:t> on </a:t>
            </a:r>
            <a:r>
              <a:rPr lang="en-GB" dirty="0" err="1"/>
              <a:t>liian</a:t>
            </a:r>
            <a:r>
              <a:rPr lang="en-GB" dirty="0"/>
              <a:t> </a:t>
            </a:r>
            <a:r>
              <a:rPr lang="en-GB" dirty="0" err="1"/>
              <a:t>vaikeaa</a:t>
            </a:r>
            <a:r>
              <a:rPr lang="en-GB" dirty="0"/>
              <a:t>."</a:t>
            </a:r>
            <a:br>
              <a:rPr lang="en-GB" dirty="0"/>
            </a:br>
            <a:r>
              <a:rPr lang="en-GB" dirty="0" err="1"/>
              <a:t>Valmentaja</a:t>
            </a:r>
            <a:r>
              <a:rPr lang="en-GB" dirty="0"/>
              <a:t> </a:t>
            </a:r>
            <a:r>
              <a:rPr lang="en-GB" dirty="0" err="1"/>
              <a:t>voi</a:t>
            </a:r>
            <a:r>
              <a:rPr lang="en-GB" dirty="0"/>
              <a:t> </a:t>
            </a:r>
            <a:r>
              <a:rPr lang="en-GB" dirty="0" err="1"/>
              <a:t>kysyä</a:t>
            </a:r>
            <a:r>
              <a:rPr lang="en-GB" dirty="0"/>
              <a:t>: "</a:t>
            </a:r>
            <a:r>
              <a:rPr lang="en-GB" dirty="0" err="1"/>
              <a:t>Mitä</a:t>
            </a:r>
            <a:r>
              <a:rPr lang="en-GB" dirty="0"/>
              <a:t> </a:t>
            </a:r>
            <a:r>
              <a:rPr lang="en-GB" dirty="0" err="1"/>
              <a:t>ajattelet</a:t>
            </a:r>
            <a:r>
              <a:rPr lang="en-GB" dirty="0"/>
              <a:t> </a:t>
            </a:r>
            <a:r>
              <a:rPr lang="en-GB" dirty="0" err="1"/>
              <a:t>ennen</a:t>
            </a:r>
            <a:r>
              <a:rPr lang="en-GB" dirty="0"/>
              <a:t> </a:t>
            </a:r>
            <a:r>
              <a:rPr lang="en-GB" dirty="0" err="1"/>
              <a:t>ammuntaa</a:t>
            </a:r>
            <a:r>
              <a:rPr lang="en-GB" dirty="0"/>
              <a:t>? Onko </a:t>
            </a:r>
            <a:r>
              <a:rPr lang="en-GB" dirty="0" err="1"/>
              <a:t>mitään</a:t>
            </a:r>
            <a:r>
              <a:rPr lang="en-GB" dirty="0"/>
              <a:t>, </a:t>
            </a:r>
            <a:r>
              <a:rPr lang="en-GB" dirty="0" err="1"/>
              <a:t>mikä</a:t>
            </a:r>
            <a:r>
              <a:rPr lang="en-GB" dirty="0"/>
              <a:t> </a:t>
            </a:r>
            <a:r>
              <a:rPr lang="en-GB" dirty="0" err="1"/>
              <a:t>estää</a:t>
            </a:r>
            <a:r>
              <a:rPr lang="en-GB" dirty="0"/>
              <a:t> </a:t>
            </a:r>
            <a:r>
              <a:rPr lang="en-GB" dirty="0" err="1"/>
              <a:t>sinua</a:t>
            </a:r>
            <a:r>
              <a:rPr lang="en-GB" dirty="0"/>
              <a:t> </a:t>
            </a:r>
            <a:r>
              <a:rPr lang="en-GB" dirty="0" err="1"/>
              <a:t>luottamasta</a:t>
            </a:r>
            <a:r>
              <a:rPr lang="en-GB" dirty="0"/>
              <a:t> </a:t>
            </a:r>
            <a:r>
              <a:rPr lang="en-GB" dirty="0" err="1"/>
              <a:t>itseesi</a:t>
            </a:r>
            <a:r>
              <a:rPr lang="en-GB" dirty="0"/>
              <a:t>?”</a:t>
            </a:r>
          </a:p>
          <a:p>
            <a:endParaRPr lang="en-GB" dirty="0"/>
          </a:p>
          <a:p>
            <a:r>
              <a:rPr lang="en-GB" b="1" dirty="0" err="1"/>
              <a:t>Korvaa</a:t>
            </a:r>
            <a:r>
              <a:rPr lang="en-GB" b="1" dirty="0"/>
              <a:t> </a:t>
            </a:r>
            <a:r>
              <a:rPr lang="en-GB" b="1" dirty="0" err="1"/>
              <a:t>negatiiviset</a:t>
            </a:r>
            <a:r>
              <a:rPr lang="en-GB" b="1" dirty="0"/>
              <a:t> </a:t>
            </a:r>
            <a:r>
              <a:rPr lang="en-GB" b="1" dirty="0" err="1"/>
              <a:t>ajatukset</a:t>
            </a:r>
            <a:r>
              <a:rPr lang="en-GB" b="1" dirty="0"/>
              <a:t> </a:t>
            </a:r>
            <a:r>
              <a:rPr lang="en-GB" b="1" dirty="0" err="1"/>
              <a:t>positiivisilla</a:t>
            </a:r>
            <a:r>
              <a:rPr lang="en-GB" b="1" dirty="0"/>
              <a:t> </a:t>
            </a:r>
            <a:r>
              <a:rPr lang="en-GB" b="1" dirty="0" err="1"/>
              <a:t>viesteillä</a:t>
            </a:r>
            <a:r>
              <a:rPr lang="en-GB" b="1" dirty="0"/>
              <a:t>:</a:t>
            </a:r>
            <a:br>
              <a:rPr lang="en-GB" dirty="0"/>
            </a:br>
            <a:r>
              <a:rPr lang="en-GB" dirty="0"/>
              <a:t>Kun </a:t>
            </a:r>
            <a:r>
              <a:rPr lang="en-GB" dirty="0" err="1"/>
              <a:t>ampuja</a:t>
            </a:r>
            <a:r>
              <a:rPr lang="en-GB" dirty="0"/>
              <a:t> </a:t>
            </a:r>
            <a:r>
              <a:rPr lang="en-GB" dirty="0" err="1"/>
              <a:t>tunnistaa</a:t>
            </a:r>
            <a:r>
              <a:rPr lang="en-GB" dirty="0"/>
              <a:t> </a:t>
            </a:r>
            <a:r>
              <a:rPr lang="en-GB" dirty="0" err="1"/>
              <a:t>negatiivisen</a:t>
            </a:r>
            <a:r>
              <a:rPr lang="en-GB" dirty="0"/>
              <a:t> </a:t>
            </a:r>
            <a:r>
              <a:rPr lang="en-GB" dirty="0" err="1"/>
              <a:t>ajattelun</a:t>
            </a:r>
            <a:r>
              <a:rPr lang="en-GB" dirty="0"/>
              <a:t>, </a:t>
            </a:r>
            <a:r>
              <a:rPr lang="en-GB" dirty="0" err="1"/>
              <a:t>valmentaja</a:t>
            </a:r>
            <a:r>
              <a:rPr lang="en-GB" dirty="0"/>
              <a:t> </a:t>
            </a:r>
            <a:r>
              <a:rPr lang="en-GB" dirty="0" err="1"/>
              <a:t>voi</a:t>
            </a:r>
            <a:r>
              <a:rPr lang="en-GB" dirty="0"/>
              <a:t> </a:t>
            </a:r>
            <a:r>
              <a:rPr lang="en-GB" dirty="0" err="1"/>
              <a:t>ehdottaa</a:t>
            </a:r>
            <a:r>
              <a:rPr lang="en-GB" dirty="0"/>
              <a:t> </a:t>
            </a:r>
            <a:r>
              <a:rPr lang="en-GB" dirty="0" err="1"/>
              <a:t>positiivista</a:t>
            </a:r>
            <a:r>
              <a:rPr lang="en-GB" dirty="0"/>
              <a:t> </a:t>
            </a:r>
            <a:r>
              <a:rPr lang="en-GB" dirty="0" err="1"/>
              <a:t>korvaamista</a:t>
            </a:r>
            <a:r>
              <a:rPr lang="en-GB" dirty="0"/>
              <a:t>: "Sen </a:t>
            </a:r>
            <a:r>
              <a:rPr lang="en-GB" dirty="0" err="1"/>
              <a:t>sijaan</a:t>
            </a:r>
            <a:r>
              <a:rPr lang="en-GB" dirty="0"/>
              <a:t>, </a:t>
            </a:r>
            <a:r>
              <a:rPr lang="en-GB" dirty="0" err="1"/>
              <a:t>että</a:t>
            </a:r>
            <a:r>
              <a:rPr lang="en-GB" dirty="0"/>
              <a:t> </a:t>
            </a:r>
            <a:r>
              <a:rPr lang="en-GB" dirty="0" err="1"/>
              <a:t>ajattelet</a:t>
            </a:r>
            <a:r>
              <a:rPr lang="en-GB" dirty="0"/>
              <a:t>, </a:t>
            </a:r>
            <a:r>
              <a:rPr lang="en-GB" dirty="0" err="1"/>
              <a:t>ettet</a:t>
            </a:r>
            <a:r>
              <a:rPr lang="en-GB" dirty="0"/>
              <a:t> </a:t>
            </a:r>
            <a:r>
              <a:rPr lang="en-GB" dirty="0" err="1"/>
              <a:t>pysty</a:t>
            </a:r>
            <a:r>
              <a:rPr lang="en-GB" dirty="0"/>
              <a:t>, </a:t>
            </a:r>
            <a:r>
              <a:rPr lang="en-GB" dirty="0" err="1"/>
              <a:t>voit</a:t>
            </a:r>
            <a:r>
              <a:rPr lang="en-GB" dirty="0"/>
              <a:t> </a:t>
            </a:r>
            <a:r>
              <a:rPr lang="en-GB" dirty="0" err="1"/>
              <a:t>kokeilla</a:t>
            </a:r>
            <a:r>
              <a:rPr lang="en-GB" dirty="0"/>
              <a:t> </a:t>
            </a:r>
            <a:r>
              <a:rPr lang="en-GB" dirty="0" err="1"/>
              <a:t>ajatella</a:t>
            </a:r>
            <a:r>
              <a:rPr lang="en-GB" dirty="0"/>
              <a:t>: 'Olen </a:t>
            </a:r>
            <a:r>
              <a:rPr lang="en-GB" dirty="0" err="1"/>
              <a:t>harjoitellut</a:t>
            </a:r>
            <a:r>
              <a:rPr lang="en-GB" dirty="0"/>
              <a:t> </a:t>
            </a:r>
            <a:r>
              <a:rPr lang="en-GB" dirty="0" err="1"/>
              <a:t>paljon</a:t>
            </a:r>
            <a:r>
              <a:rPr lang="en-GB" dirty="0"/>
              <a:t> </a:t>
            </a:r>
            <a:r>
              <a:rPr lang="en-GB" dirty="0" err="1"/>
              <a:t>ja</a:t>
            </a:r>
            <a:r>
              <a:rPr lang="en-GB" dirty="0"/>
              <a:t> </a:t>
            </a:r>
            <a:r>
              <a:rPr lang="en-GB" dirty="0" err="1"/>
              <a:t>tiedän</a:t>
            </a:r>
            <a:r>
              <a:rPr lang="en-GB" dirty="0"/>
              <a:t>, </a:t>
            </a:r>
            <a:r>
              <a:rPr lang="en-GB" dirty="0" err="1"/>
              <a:t>että</a:t>
            </a:r>
            <a:r>
              <a:rPr lang="en-GB" dirty="0"/>
              <a:t> </a:t>
            </a:r>
            <a:r>
              <a:rPr lang="en-GB" dirty="0" err="1"/>
              <a:t>osaan</a:t>
            </a:r>
            <a:r>
              <a:rPr lang="en-GB" dirty="0"/>
              <a:t> </a:t>
            </a:r>
            <a:r>
              <a:rPr lang="en-GB" dirty="0" err="1"/>
              <a:t>ampua</a:t>
            </a:r>
            <a:r>
              <a:rPr lang="en-GB" dirty="0"/>
              <a:t> </a:t>
            </a:r>
            <a:r>
              <a:rPr lang="en-GB" dirty="0" err="1"/>
              <a:t>hyvin</a:t>
            </a:r>
            <a:r>
              <a:rPr lang="en-GB" dirty="0"/>
              <a:t>.’” – </a:t>
            </a:r>
            <a:r>
              <a:rPr lang="en-GB" dirty="0" err="1"/>
              <a:t>käännä</a:t>
            </a:r>
            <a:r>
              <a:rPr lang="en-GB" dirty="0"/>
              <a:t> </a:t>
            </a:r>
            <a:r>
              <a:rPr lang="en-GB" dirty="0" err="1"/>
              <a:t>vastakohtaan</a:t>
            </a:r>
            <a:r>
              <a:rPr lang="en-GB" dirty="0"/>
              <a:t>.</a:t>
            </a:r>
          </a:p>
          <a:p>
            <a:endParaRPr lang="en-GB" dirty="0"/>
          </a:p>
          <a:p>
            <a:r>
              <a:rPr lang="en-GB" b="1" dirty="0" err="1"/>
              <a:t>Mantran</a:t>
            </a:r>
            <a:r>
              <a:rPr lang="en-GB" b="1" dirty="0"/>
              <a:t> </a:t>
            </a:r>
            <a:r>
              <a:rPr lang="en-GB" b="1" dirty="0" err="1"/>
              <a:t>käyttö</a:t>
            </a:r>
            <a:r>
              <a:rPr lang="en-GB" b="1" dirty="0"/>
              <a:t> </a:t>
            </a:r>
            <a:r>
              <a:rPr lang="en-GB" b="1" dirty="0" err="1"/>
              <a:t>harjoituksessa</a:t>
            </a:r>
            <a:r>
              <a:rPr lang="en-GB" b="1" dirty="0"/>
              <a:t>:</a:t>
            </a:r>
            <a:br>
              <a:rPr lang="en-GB" dirty="0"/>
            </a:br>
            <a:r>
              <a:rPr lang="en-GB" dirty="0" err="1"/>
              <a:t>Valmentaja</a:t>
            </a:r>
            <a:r>
              <a:rPr lang="en-GB" dirty="0"/>
              <a:t> </a:t>
            </a:r>
            <a:r>
              <a:rPr lang="en-GB" dirty="0" err="1"/>
              <a:t>voi</a:t>
            </a:r>
            <a:r>
              <a:rPr lang="en-GB" dirty="0"/>
              <a:t> </a:t>
            </a:r>
            <a:r>
              <a:rPr lang="en-GB" dirty="0" err="1"/>
              <a:t>ehdottaa</a:t>
            </a:r>
            <a:r>
              <a:rPr lang="en-GB" dirty="0"/>
              <a:t>, </a:t>
            </a:r>
            <a:r>
              <a:rPr lang="en-GB" dirty="0" err="1"/>
              <a:t>että</a:t>
            </a:r>
            <a:r>
              <a:rPr lang="en-GB" dirty="0"/>
              <a:t> </a:t>
            </a:r>
            <a:r>
              <a:rPr lang="en-GB" dirty="0" err="1"/>
              <a:t>ampuja</a:t>
            </a:r>
            <a:r>
              <a:rPr lang="en-GB" dirty="0"/>
              <a:t> </a:t>
            </a:r>
            <a:r>
              <a:rPr lang="en-GB" dirty="0" err="1"/>
              <a:t>toistaa</a:t>
            </a:r>
            <a:r>
              <a:rPr lang="en-GB" dirty="0"/>
              <a:t> </a:t>
            </a:r>
            <a:r>
              <a:rPr lang="en-GB" dirty="0" err="1"/>
              <a:t>itseään</a:t>
            </a:r>
            <a:r>
              <a:rPr lang="en-GB" dirty="0"/>
              <a:t> </a:t>
            </a:r>
            <a:r>
              <a:rPr lang="en-GB" dirty="0" err="1"/>
              <a:t>kannustavia</a:t>
            </a:r>
            <a:r>
              <a:rPr lang="en-GB" dirty="0"/>
              <a:t> </a:t>
            </a:r>
            <a:r>
              <a:rPr lang="en-GB" dirty="0" err="1"/>
              <a:t>lauseita</a:t>
            </a:r>
            <a:r>
              <a:rPr lang="en-GB" dirty="0"/>
              <a:t>, </a:t>
            </a:r>
            <a:r>
              <a:rPr lang="en-GB" dirty="0" err="1"/>
              <a:t>kuten</a:t>
            </a:r>
            <a:r>
              <a:rPr lang="en-GB" dirty="0"/>
              <a:t> ”</a:t>
            </a:r>
            <a:r>
              <a:rPr lang="en-GB" dirty="0" err="1"/>
              <a:t>vahva</a:t>
            </a:r>
            <a:r>
              <a:rPr lang="en-GB" dirty="0"/>
              <a:t> </a:t>
            </a:r>
            <a:r>
              <a:rPr lang="en-GB" dirty="0" err="1"/>
              <a:t>läpituonti</a:t>
            </a:r>
            <a:r>
              <a:rPr lang="en-GB" dirty="0"/>
              <a:t>, anna </a:t>
            </a:r>
            <a:r>
              <a:rPr lang="en-GB" dirty="0" err="1"/>
              <a:t>palaa</a:t>
            </a:r>
            <a:r>
              <a:rPr lang="en-GB" dirty="0"/>
              <a:t> </a:t>
            </a:r>
            <a:r>
              <a:rPr lang="en-GB" dirty="0" err="1"/>
              <a:t>vaan</a:t>
            </a:r>
            <a:r>
              <a:rPr lang="en-GB" dirty="0"/>
              <a:t>" </a:t>
            </a:r>
            <a:r>
              <a:rPr lang="en-GB" dirty="0" err="1"/>
              <a:t>ennen</a:t>
            </a:r>
            <a:r>
              <a:rPr lang="en-GB" dirty="0"/>
              <a:t> </a:t>
            </a:r>
            <a:r>
              <a:rPr lang="en-GB" dirty="0" err="1"/>
              <a:t>ja</a:t>
            </a:r>
            <a:r>
              <a:rPr lang="en-GB" dirty="0"/>
              <a:t> </a:t>
            </a:r>
            <a:r>
              <a:rPr lang="en-GB" dirty="0" err="1"/>
              <a:t>jälkeen</a:t>
            </a:r>
            <a:r>
              <a:rPr lang="en-GB" dirty="0"/>
              <a:t> </a:t>
            </a:r>
            <a:r>
              <a:rPr lang="en-GB" dirty="0" err="1"/>
              <a:t>jokaisen</a:t>
            </a:r>
            <a:r>
              <a:rPr lang="en-GB" dirty="0"/>
              <a:t> </a:t>
            </a:r>
            <a:r>
              <a:rPr lang="en-GB" dirty="0" err="1"/>
              <a:t>laukun</a:t>
            </a:r>
            <a:r>
              <a:rPr lang="en-GB" dirty="0"/>
              <a:t>. </a:t>
            </a:r>
            <a:r>
              <a:rPr lang="en-GB" dirty="0" err="1"/>
              <a:t>Tämä</a:t>
            </a:r>
            <a:r>
              <a:rPr lang="en-GB" dirty="0"/>
              <a:t> </a:t>
            </a:r>
            <a:r>
              <a:rPr lang="en-GB" dirty="0" err="1"/>
              <a:t>auttaa</a:t>
            </a:r>
            <a:r>
              <a:rPr lang="en-GB" dirty="0"/>
              <a:t> </a:t>
            </a:r>
            <a:r>
              <a:rPr lang="en-GB" dirty="0" err="1"/>
              <a:t>säilyttämään</a:t>
            </a:r>
            <a:r>
              <a:rPr lang="en-GB" dirty="0"/>
              <a:t> </a:t>
            </a:r>
            <a:r>
              <a:rPr lang="en-GB" dirty="0" err="1"/>
              <a:t>keskittymisen</a:t>
            </a:r>
            <a:r>
              <a:rPr lang="en-GB" dirty="0"/>
              <a:t> </a:t>
            </a:r>
            <a:r>
              <a:rPr lang="en-GB" dirty="0" err="1"/>
              <a:t>ja</a:t>
            </a:r>
            <a:r>
              <a:rPr lang="en-GB" dirty="0"/>
              <a:t> </a:t>
            </a:r>
            <a:r>
              <a:rPr lang="en-GB" dirty="0" err="1"/>
              <a:t>itseluottamuksen</a:t>
            </a:r>
            <a:r>
              <a:rPr lang="en-GB" dirty="0"/>
              <a:t>, </a:t>
            </a:r>
            <a:r>
              <a:rPr lang="en-GB" dirty="0" err="1"/>
              <a:t>erityisesti</a:t>
            </a:r>
            <a:r>
              <a:rPr lang="en-GB" dirty="0"/>
              <a:t> </a:t>
            </a:r>
            <a:r>
              <a:rPr lang="en-GB" dirty="0" err="1"/>
              <a:t>jännittävissä</a:t>
            </a:r>
            <a:r>
              <a:rPr lang="en-GB" dirty="0"/>
              <a:t> </a:t>
            </a:r>
            <a:r>
              <a:rPr lang="en-GB" dirty="0" err="1"/>
              <a:t>tilanteissa</a:t>
            </a:r>
            <a:r>
              <a:rPr lang="en-GB" dirty="0"/>
              <a:t>.</a:t>
            </a:r>
          </a:p>
          <a:p>
            <a:endParaRPr lang="en-FI" dirty="0"/>
          </a:p>
        </p:txBody>
      </p:sp>
      <p:sp>
        <p:nvSpPr>
          <p:cNvPr id="4" name="Slide Number Placeholder 3"/>
          <p:cNvSpPr>
            <a:spLocks noGrp="1"/>
          </p:cNvSpPr>
          <p:nvPr>
            <p:ph type="sldNum" sz="quarter" idx="5"/>
          </p:nvPr>
        </p:nvSpPr>
        <p:spPr/>
        <p:txBody>
          <a:bodyPr/>
          <a:lstStyle/>
          <a:p>
            <a:fld id="{52D83C60-1251-2A44-A252-5894D715B0D4}" type="slidenum">
              <a:rPr lang="en-FI" smtClean="0"/>
              <a:t>17</a:t>
            </a:fld>
            <a:endParaRPr lang="en-FI"/>
          </a:p>
        </p:txBody>
      </p:sp>
    </p:spTree>
    <p:extLst>
      <p:ext uri="{BB962C8B-B14F-4D97-AF65-F5344CB8AC3E}">
        <p14:creationId xmlns:p14="http://schemas.microsoft.com/office/powerpoint/2010/main" val="118174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GB" b="0" i="0" u="none" strike="noStrike" dirty="0" err="1">
                <a:solidFill>
                  <a:srgbClr val="000000"/>
                </a:solidFill>
                <a:effectLst/>
              </a:rPr>
              <a:t>Sisällytä</a:t>
            </a:r>
            <a:r>
              <a:rPr lang="en-GB" b="0" i="0" u="none" strike="noStrike" dirty="0">
                <a:solidFill>
                  <a:srgbClr val="000000"/>
                </a:solidFill>
                <a:effectLst/>
              </a:rPr>
              <a:t> </a:t>
            </a:r>
            <a:r>
              <a:rPr lang="en-GB" b="0" i="0" u="none" strike="noStrike" dirty="0" err="1">
                <a:solidFill>
                  <a:srgbClr val="000000"/>
                </a:solidFill>
                <a:effectLst/>
              </a:rPr>
              <a:t>positiivinen</a:t>
            </a:r>
            <a:r>
              <a:rPr lang="en-GB" b="0" i="0" u="none" strike="noStrike" dirty="0">
                <a:solidFill>
                  <a:srgbClr val="000000"/>
                </a:solidFill>
                <a:effectLst/>
              </a:rPr>
              <a:t> </a:t>
            </a:r>
            <a:r>
              <a:rPr lang="en-GB" b="0" i="0" u="none" strike="noStrike" dirty="0" err="1">
                <a:solidFill>
                  <a:srgbClr val="000000"/>
                </a:solidFill>
                <a:effectLst/>
              </a:rPr>
              <a:t>itsepuhe</a:t>
            </a:r>
            <a:r>
              <a:rPr lang="en-GB" b="0" i="0" u="none" strike="noStrike" dirty="0">
                <a:solidFill>
                  <a:srgbClr val="000000"/>
                </a:solidFill>
                <a:effectLst/>
              </a:rPr>
              <a:t> </a:t>
            </a:r>
            <a:r>
              <a:rPr lang="en-GB" b="0" i="0" u="none" strike="noStrike" dirty="0" err="1">
                <a:solidFill>
                  <a:srgbClr val="000000"/>
                </a:solidFill>
                <a:effectLst/>
              </a:rPr>
              <a:t>ja</a:t>
            </a:r>
            <a:r>
              <a:rPr lang="en-GB" b="0" i="0" u="none" strike="noStrike" dirty="0">
                <a:solidFill>
                  <a:srgbClr val="000000"/>
                </a:solidFill>
                <a:effectLst/>
              </a:rPr>
              <a:t> </a:t>
            </a:r>
            <a:r>
              <a:rPr lang="en-GB" b="0" i="0" u="none" strike="noStrike" dirty="0" err="1">
                <a:solidFill>
                  <a:srgbClr val="000000"/>
                </a:solidFill>
                <a:effectLst/>
              </a:rPr>
              <a:t>keskittymisharjoitukset</a:t>
            </a:r>
            <a:r>
              <a:rPr lang="en-GB" b="0" i="0" u="none" strike="noStrike" dirty="0">
                <a:solidFill>
                  <a:srgbClr val="000000"/>
                </a:solidFill>
                <a:effectLst/>
              </a:rPr>
              <a:t> </a:t>
            </a:r>
            <a:r>
              <a:rPr lang="en-GB" b="0" i="0" u="none" strike="noStrike" dirty="0" err="1">
                <a:solidFill>
                  <a:srgbClr val="000000"/>
                </a:solidFill>
                <a:effectLst/>
              </a:rPr>
              <a:t>osaksi</a:t>
            </a:r>
            <a:r>
              <a:rPr lang="en-GB" b="0" i="0" u="none" strike="noStrike" dirty="0">
                <a:solidFill>
                  <a:srgbClr val="000000"/>
                </a:solidFill>
                <a:effectLst/>
              </a:rPr>
              <a:t> </a:t>
            </a:r>
            <a:r>
              <a:rPr lang="en-GB" b="0" i="0" u="none" strike="noStrike" dirty="0" err="1">
                <a:solidFill>
                  <a:srgbClr val="000000"/>
                </a:solidFill>
                <a:effectLst/>
              </a:rPr>
              <a:t>päivittäistä</a:t>
            </a:r>
            <a:r>
              <a:rPr lang="en-GB" b="0" i="0" u="none" strike="noStrike" dirty="0">
                <a:solidFill>
                  <a:srgbClr val="000000"/>
                </a:solidFill>
                <a:effectLst/>
              </a:rPr>
              <a:t> </a:t>
            </a:r>
            <a:r>
              <a:rPr lang="en-GB" b="0" i="0" u="none" strike="noStrike" dirty="0" err="1">
                <a:solidFill>
                  <a:srgbClr val="000000"/>
                </a:solidFill>
                <a:effectLst/>
              </a:rPr>
              <a:t>harjoittelua</a:t>
            </a:r>
            <a:r>
              <a:rPr lang="en-GB" b="0" i="0" u="none" strike="noStrike" dirty="0">
                <a:solidFill>
                  <a:srgbClr val="000000"/>
                </a:solidFill>
                <a:effectLst/>
              </a:rPr>
              <a:t>.</a:t>
            </a:r>
          </a:p>
          <a:p>
            <a:pPr algn="l">
              <a:buFont typeface="Arial" panose="020B0604020202020204" pitchFamily="34" charset="0"/>
              <a:buChar char="•"/>
            </a:pPr>
            <a:r>
              <a:rPr lang="en-GB" b="0" i="0" u="none" strike="noStrike" dirty="0" err="1">
                <a:solidFill>
                  <a:srgbClr val="000000"/>
                </a:solidFill>
                <a:effectLst/>
              </a:rPr>
              <a:t>Pidä</a:t>
            </a:r>
            <a:r>
              <a:rPr lang="en-GB" b="0" i="0" u="none" strike="noStrike" dirty="0">
                <a:solidFill>
                  <a:srgbClr val="000000"/>
                </a:solidFill>
                <a:effectLst/>
              </a:rPr>
              <a:t> </a:t>
            </a:r>
            <a:r>
              <a:rPr lang="en-GB" b="0" i="0" u="none" strike="noStrike" dirty="0" err="1">
                <a:solidFill>
                  <a:srgbClr val="000000"/>
                </a:solidFill>
                <a:effectLst/>
              </a:rPr>
              <a:t>palautekeskusteluja</a:t>
            </a:r>
            <a:r>
              <a:rPr lang="en-GB" b="0" i="0" u="none" strike="noStrike" dirty="0">
                <a:solidFill>
                  <a:srgbClr val="000000"/>
                </a:solidFill>
                <a:effectLst/>
              </a:rPr>
              <a:t>, </a:t>
            </a:r>
            <a:r>
              <a:rPr lang="en-GB" b="0" i="0" u="none" strike="noStrike" dirty="0" err="1">
                <a:solidFill>
                  <a:srgbClr val="000000"/>
                </a:solidFill>
                <a:effectLst/>
              </a:rPr>
              <a:t>joissa</a:t>
            </a:r>
            <a:r>
              <a:rPr lang="en-GB" b="0" i="0" u="none" strike="noStrike" dirty="0">
                <a:solidFill>
                  <a:srgbClr val="000000"/>
                </a:solidFill>
                <a:effectLst/>
              </a:rPr>
              <a:t> </a:t>
            </a:r>
            <a:r>
              <a:rPr lang="en-GB" b="0" i="0" u="none" strike="noStrike" dirty="0" err="1">
                <a:solidFill>
                  <a:srgbClr val="000000"/>
                </a:solidFill>
                <a:effectLst/>
              </a:rPr>
              <a:t>vahvistetaan</a:t>
            </a:r>
            <a:r>
              <a:rPr lang="en-GB" b="0" i="0" u="none" strike="noStrike" dirty="0">
                <a:solidFill>
                  <a:srgbClr val="000000"/>
                </a:solidFill>
                <a:effectLst/>
              </a:rPr>
              <a:t> </a:t>
            </a:r>
            <a:r>
              <a:rPr lang="en-GB" b="0" i="0" u="none" strike="noStrike" dirty="0" err="1">
                <a:solidFill>
                  <a:srgbClr val="000000"/>
                </a:solidFill>
                <a:effectLst/>
              </a:rPr>
              <a:t>henkistä</a:t>
            </a:r>
            <a:r>
              <a:rPr lang="en-GB" b="0" i="0" u="none" strike="noStrike" dirty="0">
                <a:solidFill>
                  <a:srgbClr val="000000"/>
                </a:solidFill>
                <a:effectLst/>
              </a:rPr>
              <a:t> </a:t>
            </a:r>
            <a:r>
              <a:rPr lang="en-GB" b="0" i="0" u="none" strike="noStrike" dirty="0" err="1">
                <a:solidFill>
                  <a:srgbClr val="000000"/>
                </a:solidFill>
                <a:effectLst/>
              </a:rPr>
              <a:t>kehitystä</a:t>
            </a:r>
            <a:r>
              <a:rPr lang="en-GB" b="0" i="0" u="none" strike="noStrike" dirty="0">
                <a:solidFill>
                  <a:srgbClr val="000000"/>
                </a:solidFill>
                <a:effectLst/>
              </a:rPr>
              <a:t>.</a:t>
            </a:r>
          </a:p>
          <a:p>
            <a:pPr algn="l"/>
            <a:r>
              <a:rPr lang="en-GB" b="1" i="0" u="none" strike="noStrike" dirty="0" err="1">
                <a:solidFill>
                  <a:srgbClr val="000000"/>
                </a:solidFill>
                <a:effectLst/>
              </a:rPr>
              <a:t>Muista</a:t>
            </a:r>
            <a:r>
              <a:rPr lang="en-GB" b="1" i="0" u="none" strike="noStrike" dirty="0">
                <a:solidFill>
                  <a:srgbClr val="000000"/>
                </a:solidFill>
                <a:effectLst/>
              </a:rPr>
              <a:t>:</a:t>
            </a:r>
            <a:r>
              <a:rPr lang="en-GB" b="0" i="0" u="none" strike="noStrike" dirty="0">
                <a:solidFill>
                  <a:srgbClr val="000000"/>
                </a:solidFill>
                <a:effectLst/>
              </a:rPr>
              <a:t> </a:t>
            </a:r>
            <a:r>
              <a:rPr lang="en-GB" b="0" i="0" u="none" strike="noStrike" dirty="0" err="1">
                <a:solidFill>
                  <a:srgbClr val="000000"/>
                </a:solidFill>
                <a:effectLst/>
              </a:rPr>
              <a:t>Psyykkinen</a:t>
            </a:r>
            <a:r>
              <a:rPr lang="en-GB" b="0" i="0" u="none" strike="noStrike" dirty="0">
                <a:solidFill>
                  <a:srgbClr val="000000"/>
                </a:solidFill>
                <a:effectLst/>
              </a:rPr>
              <a:t> </a:t>
            </a:r>
            <a:r>
              <a:rPr lang="en-GB" b="0" i="0" u="none" strike="noStrike" dirty="0" err="1">
                <a:solidFill>
                  <a:srgbClr val="000000"/>
                </a:solidFill>
                <a:effectLst/>
              </a:rPr>
              <a:t>valmennus</a:t>
            </a:r>
            <a:r>
              <a:rPr lang="en-GB" b="0" i="0" u="none" strike="noStrike" dirty="0">
                <a:solidFill>
                  <a:srgbClr val="000000"/>
                </a:solidFill>
                <a:effectLst/>
              </a:rPr>
              <a:t> </a:t>
            </a:r>
            <a:r>
              <a:rPr lang="en-GB" b="0" i="0" u="none" strike="noStrike" dirty="0" err="1">
                <a:solidFill>
                  <a:srgbClr val="000000"/>
                </a:solidFill>
                <a:effectLst/>
              </a:rPr>
              <a:t>vaatii</a:t>
            </a:r>
            <a:r>
              <a:rPr lang="en-GB" b="0" i="0" u="none" strike="noStrike" dirty="0">
                <a:solidFill>
                  <a:srgbClr val="000000"/>
                </a:solidFill>
                <a:effectLst/>
              </a:rPr>
              <a:t> </a:t>
            </a:r>
            <a:r>
              <a:rPr lang="en-GB" b="0" i="0" u="none" strike="noStrike" dirty="0" err="1">
                <a:solidFill>
                  <a:srgbClr val="000000"/>
                </a:solidFill>
                <a:effectLst/>
              </a:rPr>
              <a:t>jatkuvaa</a:t>
            </a:r>
            <a:r>
              <a:rPr lang="en-GB" b="0" i="0" u="none" strike="noStrike" dirty="0">
                <a:solidFill>
                  <a:srgbClr val="000000"/>
                </a:solidFill>
                <a:effectLst/>
              </a:rPr>
              <a:t> </a:t>
            </a:r>
            <a:r>
              <a:rPr lang="en-GB" b="0" i="0" u="none" strike="noStrike" dirty="0" err="1">
                <a:solidFill>
                  <a:srgbClr val="000000"/>
                </a:solidFill>
                <a:effectLst/>
              </a:rPr>
              <a:t>harjoittelua</a:t>
            </a:r>
            <a:r>
              <a:rPr lang="en-GB" b="0" i="0" u="none" strike="noStrike" dirty="0">
                <a:solidFill>
                  <a:srgbClr val="000000"/>
                </a:solidFill>
                <a:effectLst/>
              </a:rPr>
              <a:t> </a:t>
            </a:r>
            <a:r>
              <a:rPr lang="en-GB" b="0" i="0" u="none" strike="noStrike" dirty="0" err="1">
                <a:solidFill>
                  <a:srgbClr val="000000"/>
                </a:solidFill>
                <a:effectLst/>
              </a:rPr>
              <a:t>aivan</a:t>
            </a:r>
            <a:r>
              <a:rPr lang="en-GB" b="0" i="0" u="none" strike="noStrike" dirty="0">
                <a:solidFill>
                  <a:srgbClr val="000000"/>
                </a:solidFill>
                <a:effectLst/>
              </a:rPr>
              <a:t> </a:t>
            </a:r>
            <a:r>
              <a:rPr lang="en-GB" b="0" i="0" u="none" strike="noStrike" dirty="0" err="1">
                <a:solidFill>
                  <a:srgbClr val="000000"/>
                </a:solidFill>
                <a:effectLst/>
              </a:rPr>
              <a:t>kuten</a:t>
            </a:r>
            <a:r>
              <a:rPr lang="en-GB" b="0" i="0" u="none" strike="noStrike" dirty="0">
                <a:solidFill>
                  <a:srgbClr val="000000"/>
                </a:solidFill>
                <a:effectLst/>
              </a:rPr>
              <a:t> </a:t>
            </a:r>
            <a:r>
              <a:rPr lang="en-GB" b="0" i="0" u="none" strike="noStrike" dirty="0" err="1">
                <a:solidFill>
                  <a:srgbClr val="000000"/>
                </a:solidFill>
                <a:effectLst/>
              </a:rPr>
              <a:t>fyysiset</a:t>
            </a:r>
            <a:r>
              <a:rPr lang="en-GB" b="0" i="0" u="none" strike="noStrike" dirty="0">
                <a:solidFill>
                  <a:srgbClr val="000000"/>
                </a:solidFill>
                <a:effectLst/>
              </a:rPr>
              <a:t> </a:t>
            </a:r>
            <a:r>
              <a:rPr lang="en-GB" b="0" i="0" u="none" strike="noStrike" dirty="0" err="1">
                <a:solidFill>
                  <a:srgbClr val="000000"/>
                </a:solidFill>
                <a:effectLst/>
              </a:rPr>
              <a:t>taidot</a:t>
            </a:r>
            <a:r>
              <a:rPr lang="en-GB" b="0" i="0" u="none" strike="noStrike" dirty="0">
                <a:solidFill>
                  <a:srgbClr val="000000"/>
                </a:solidFill>
                <a:effectLst/>
              </a:rPr>
              <a:t>!</a:t>
            </a:r>
          </a:p>
          <a:p>
            <a:endParaRPr lang="en-FI" dirty="0"/>
          </a:p>
        </p:txBody>
      </p:sp>
      <p:sp>
        <p:nvSpPr>
          <p:cNvPr id="4" name="Slide Number Placeholder 3"/>
          <p:cNvSpPr>
            <a:spLocks noGrp="1"/>
          </p:cNvSpPr>
          <p:nvPr>
            <p:ph type="sldNum" sz="quarter" idx="5"/>
          </p:nvPr>
        </p:nvSpPr>
        <p:spPr/>
        <p:txBody>
          <a:bodyPr/>
          <a:lstStyle/>
          <a:p>
            <a:fld id="{52D83C60-1251-2A44-A252-5894D715B0D4}" type="slidenum">
              <a:rPr lang="en-FI" smtClean="0"/>
              <a:t>18</a:t>
            </a:fld>
            <a:endParaRPr lang="en-FI"/>
          </a:p>
        </p:txBody>
      </p:sp>
    </p:spTree>
    <p:extLst>
      <p:ext uri="{BB962C8B-B14F-4D97-AF65-F5344CB8AC3E}">
        <p14:creationId xmlns:p14="http://schemas.microsoft.com/office/powerpoint/2010/main" val="3526834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52D83C60-1251-2A44-A252-5894D715B0D4}" type="slidenum">
              <a:rPr lang="en-FI" smtClean="0"/>
              <a:t>3</a:t>
            </a:fld>
            <a:endParaRPr lang="en-FI"/>
          </a:p>
        </p:txBody>
      </p:sp>
    </p:spTree>
    <p:extLst>
      <p:ext uri="{BB962C8B-B14F-4D97-AF65-F5344CB8AC3E}">
        <p14:creationId xmlns:p14="http://schemas.microsoft.com/office/powerpoint/2010/main" val="4241610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52D83C60-1251-2A44-A252-5894D715B0D4}" type="slidenum">
              <a:rPr lang="en-FI" smtClean="0"/>
              <a:t>4</a:t>
            </a:fld>
            <a:endParaRPr lang="en-FI"/>
          </a:p>
        </p:txBody>
      </p:sp>
    </p:spTree>
    <p:extLst>
      <p:ext uri="{BB962C8B-B14F-4D97-AF65-F5344CB8AC3E}">
        <p14:creationId xmlns:p14="http://schemas.microsoft.com/office/powerpoint/2010/main" val="1253552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52D83C60-1251-2A44-A252-5894D715B0D4}" type="slidenum">
              <a:rPr lang="en-FI" smtClean="0"/>
              <a:t>5</a:t>
            </a:fld>
            <a:endParaRPr lang="en-FI"/>
          </a:p>
        </p:txBody>
      </p:sp>
    </p:spTree>
    <p:extLst>
      <p:ext uri="{BB962C8B-B14F-4D97-AF65-F5344CB8AC3E}">
        <p14:creationId xmlns:p14="http://schemas.microsoft.com/office/powerpoint/2010/main" val="3197888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u="none" strike="noStrike" dirty="0" err="1">
                <a:solidFill>
                  <a:srgbClr val="000000"/>
                </a:solidFill>
                <a:effectLst/>
              </a:rPr>
              <a:t>Ikätason</a:t>
            </a:r>
            <a:r>
              <a:rPr lang="en-GB" b="1" i="0" u="none" strike="noStrike" dirty="0">
                <a:solidFill>
                  <a:srgbClr val="000000"/>
                </a:solidFill>
                <a:effectLst/>
              </a:rPr>
              <a:t> </a:t>
            </a:r>
            <a:r>
              <a:rPr lang="en-GB" b="1" i="0" u="none" strike="noStrike" dirty="0" err="1">
                <a:solidFill>
                  <a:srgbClr val="000000"/>
                </a:solidFill>
                <a:effectLst/>
              </a:rPr>
              <a:t>huomioiminen</a:t>
            </a:r>
            <a:endParaRPr lang="en-GB" b="0" i="0" u="none" strike="noStrike" dirty="0">
              <a:solidFill>
                <a:srgbClr val="000000"/>
              </a:solidFill>
              <a:effectLst/>
            </a:endParaRPr>
          </a:p>
          <a:p>
            <a:pPr algn="l">
              <a:buFont typeface="Arial" panose="020B0604020202020204" pitchFamily="34" charset="0"/>
              <a:buChar char="•"/>
            </a:pPr>
            <a:r>
              <a:rPr lang="en-GB" b="0" i="0" u="none" strike="noStrike" dirty="0">
                <a:solidFill>
                  <a:srgbClr val="000000"/>
                </a:solidFill>
                <a:effectLst/>
              </a:rPr>
              <a:t>Nuorten </a:t>
            </a:r>
            <a:r>
              <a:rPr lang="en-GB" b="0" i="0" u="none" strike="noStrike" dirty="0" err="1">
                <a:solidFill>
                  <a:srgbClr val="000000"/>
                </a:solidFill>
                <a:effectLst/>
              </a:rPr>
              <a:t>ja</a:t>
            </a:r>
            <a:r>
              <a:rPr lang="en-GB" b="0" i="0" u="none" strike="noStrike" dirty="0">
                <a:solidFill>
                  <a:srgbClr val="000000"/>
                </a:solidFill>
                <a:effectLst/>
              </a:rPr>
              <a:t> </a:t>
            </a:r>
            <a:r>
              <a:rPr lang="en-GB" b="0" i="0" u="none" strike="noStrike" dirty="0" err="1">
                <a:solidFill>
                  <a:srgbClr val="000000"/>
                </a:solidFill>
                <a:effectLst/>
              </a:rPr>
              <a:t>lasten</a:t>
            </a:r>
            <a:r>
              <a:rPr lang="en-GB" b="0" i="0" u="none" strike="noStrike" dirty="0">
                <a:solidFill>
                  <a:srgbClr val="000000"/>
                </a:solidFill>
                <a:effectLst/>
              </a:rPr>
              <a:t> </a:t>
            </a:r>
            <a:r>
              <a:rPr lang="en-GB" b="0" i="0" u="none" strike="noStrike" dirty="0" err="1">
                <a:solidFill>
                  <a:srgbClr val="000000"/>
                </a:solidFill>
                <a:effectLst/>
              </a:rPr>
              <a:t>fyysinen</a:t>
            </a:r>
            <a:r>
              <a:rPr lang="en-GB" b="0" i="0" u="none" strike="noStrike" dirty="0">
                <a:solidFill>
                  <a:srgbClr val="000000"/>
                </a:solidFill>
                <a:effectLst/>
              </a:rPr>
              <a:t> </a:t>
            </a:r>
            <a:r>
              <a:rPr lang="en-GB" b="0" i="0" u="none" strike="noStrike" dirty="0" err="1">
                <a:solidFill>
                  <a:srgbClr val="000000"/>
                </a:solidFill>
                <a:effectLst/>
              </a:rPr>
              <a:t>ja</a:t>
            </a:r>
            <a:r>
              <a:rPr lang="en-GB" b="0" i="0" u="none" strike="noStrike" dirty="0">
                <a:solidFill>
                  <a:srgbClr val="000000"/>
                </a:solidFill>
                <a:effectLst/>
              </a:rPr>
              <a:t> </a:t>
            </a:r>
            <a:r>
              <a:rPr lang="en-GB" b="0" i="0" u="none" strike="noStrike" dirty="0" err="1">
                <a:solidFill>
                  <a:srgbClr val="000000"/>
                </a:solidFill>
                <a:effectLst/>
              </a:rPr>
              <a:t>henkinen</a:t>
            </a:r>
            <a:r>
              <a:rPr lang="en-GB" b="0" i="0" u="none" strike="noStrike" dirty="0">
                <a:solidFill>
                  <a:srgbClr val="000000"/>
                </a:solidFill>
                <a:effectLst/>
              </a:rPr>
              <a:t> </a:t>
            </a:r>
            <a:r>
              <a:rPr lang="en-GB" b="0" i="0" u="none" strike="noStrike" dirty="0" err="1">
                <a:solidFill>
                  <a:srgbClr val="000000"/>
                </a:solidFill>
                <a:effectLst/>
              </a:rPr>
              <a:t>kehitys</a:t>
            </a:r>
            <a:r>
              <a:rPr lang="en-GB" b="0" i="0" u="none" strike="noStrike" dirty="0">
                <a:solidFill>
                  <a:srgbClr val="000000"/>
                </a:solidFill>
                <a:effectLst/>
              </a:rPr>
              <a:t> on </a:t>
            </a:r>
            <a:r>
              <a:rPr lang="en-GB" b="0" i="0" u="none" strike="noStrike" dirty="0" err="1">
                <a:solidFill>
                  <a:srgbClr val="000000"/>
                </a:solidFill>
                <a:effectLst/>
              </a:rPr>
              <a:t>kesken</a:t>
            </a:r>
            <a:r>
              <a:rPr lang="en-GB" b="0" i="0" u="none" strike="noStrike" dirty="0">
                <a:solidFill>
                  <a:srgbClr val="000000"/>
                </a:solidFill>
                <a:effectLst/>
              </a:rPr>
              <a:t>, </a:t>
            </a:r>
            <a:r>
              <a:rPr lang="en-GB" b="0" i="0" u="none" strike="noStrike" dirty="0" err="1">
                <a:solidFill>
                  <a:srgbClr val="000000"/>
                </a:solidFill>
                <a:effectLst/>
              </a:rPr>
              <a:t>joten</a:t>
            </a:r>
            <a:r>
              <a:rPr lang="en-GB" b="0" i="0" u="none" strike="noStrike" dirty="0">
                <a:solidFill>
                  <a:srgbClr val="000000"/>
                </a:solidFill>
                <a:effectLst/>
              </a:rPr>
              <a:t> </a:t>
            </a:r>
            <a:r>
              <a:rPr lang="en-GB" b="0" i="0" u="none" strike="noStrike" dirty="0" err="1">
                <a:solidFill>
                  <a:srgbClr val="000000"/>
                </a:solidFill>
                <a:effectLst/>
              </a:rPr>
              <a:t>harjoitusten</a:t>
            </a:r>
            <a:r>
              <a:rPr lang="en-GB" b="0" i="0" u="none" strike="noStrike" dirty="0">
                <a:solidFill>
                  <a:srgbClr val="000000"/>
                </a:solidFill>
                <a:effectLst/>
              </a:rPr>
              <a:t> </a:t>
            </a:r>
            <a:r>
              <a:rPr lang="en-GB" b="0" i="0" u="none" strike="noStrike" dirty="0" err="1">
                <a:solidFill>
                  <a:srgbClr val="000000"/>
                </a:solidFill>
                <a:effectLst/>
              </a:rPr>
              <a:t>tulee</a:t>
            </a:r>
            <a:r>
              <a:rPr lang="en-GB" b="0" i="0" u="none" strike="noStrike" dirty="0">
                <a:solidFill>
                  <a:srgbClr val="000000"/>
                </a:solidFill>
                <a:effectLst/>
              </a:rPr>
              <a:t> olla </a:t>
            </a:r>
            <a:r>
              <a:rPr lang="en-GB" b="0" i="0" u="none" strike="noStrike" dirty="0" err="1">
                <a:solidFill>
                  <a:srgbClr val="000000"/>
                </a:solidFill>
                <a:effectLst/>
              </a:rPr>
              <a:t>heidän</a:t>
            </a:r>
            <a:r>
              <a:rPr lang="en-GB" b="0" i="0" u="none" strike="noStrike" dirty="0">
                <a:solidFill>
                  <a:srgbClr val="000000"/>
                </a:solidFill>
                <a:effectLst/>
              </a:rPr>
              <a:t> </a:t>
            </a:r>
            <a:r>
              <a:rPr lang="en-GB" b="0" i="0" u="none" strike="noStrike" dirty="0" err="1">
                <a:solidFill>
                  <a:srgbClr val="000000"/>
                </a:solidFill>
                <a:effectLst/>
              </a:rPr>
              <a:t>kehitystasoonsa</a:t>
            </a:r>
            <a:r>
              <a:rPr lang="en-GB" b="0" i="0" u="none" strike="noStrike" dirty="0">
                <a:solidFill>
                  <a:srgbClr val="000000"/>
                </a:solidFill>
                <a:effectLst/>
              </a:rPr>
              <a:t> </a:t>
            </a:r>
            <a:r>
              <a:rPr lang="en-GB" b="0" i="0" u="none" strike="noStrike" dirty="0" err="1">
                <a:solidFill>
                  <a:srgbClr val="000000"/>
                </a:solidFill>
                <a:effectLst/>
              </a:rPr>
              <a:t>sopivia</a:t>
            </a:r>
            <a:r>
              <a:rPr lang="en-GB" b="0" i="0" u="none" strike="noStrike" dirty="0">
                <a:solidFill>
                  <a:srgbClr val="000000"/>
                </a:solidFill>
                <a:effectLst/>
              </a:rPr>
              <a:t>.</a:t>
            </a:r>
          </a:p>
          <a:p>
            <a:pPr algn="l">
              <a:buFont typeface="Arial" panose="020B0604020202020204" pitchFamily="34" charset="0"/>
              <a:buChar char="•"/>
            </a:pPr>
            <a:r>
              <a:rPr lang="en-GB" b="0" i="0" u="none" strike="noStrike" dirty="0" err="1">
                <a:solidFill>
                  <a:srgbClr val="000000"/>
                </a:solidFill>
                <a:effectLst/>
              </a:rPr>
              <a:t>Välineiden</a:t>
            </a:r>
            <a:r>
              <a:rPr lang="en-GB" b="0" i="0" u="none" strike="noStrike" dirty="0">
                <a:solidFill>
                  <a:srgbClr val="000000"/>
                </a:solidFill>
                <a:effectLst/>
              </a:rPr>
              <a:t> </a:t>
            </a:r>
            <a:r>
              <a:rPr lang="en-GB" b="0" i="0" u="none" strike="noStrike" dirty="0" err="1">
                <a:solidFill>
                  <a:srgbClr val="000000"/>
                </a:solidFill>
                <a:effectLst/>
              </a:rPr>
              <a:t>valinta</a:t>
            </a:r>
            <a:r>
              <a:rPr lang="en-GB" b="0" i="0" u="none" strike="noStrike" dirty="0">
                <a:solidFill>
                  <a:srgbClr val="000000"/>
                </a:solidFill>
                <a:effectLst/>
              </a:rPr>
              <a:t>: </a:t>
            </a:r>
            <a:r>
              <a:rPr lang="en-GB" b="0" i="0" u="none" strike="noStrike" dirty="0" err="1">
                <a:solidFill>
                  <a:srgbClr val="000000"/>
                </a:solidFill>
                <a:effectLst/>
              </a:rPr>
              <a:t>Kevyemmät</a:t>
            </a:r>
            <a:r>
              <a:rPr lang="en-GB" b="0" i="0" u="none" strike="noStrike" dirty="0">
                <a:solidFill>
                  <a:srgbClr val="000000"/>
                </a:solidFill>
                <a:effectLst/>
              </a:rPr>
              <a:t> </a:t>
            </a:r>
            <a:r>
              <a:rPr lang="en-GB" b="0" i="0" u="none" strike="noStrike" dirty="0" err="1">
                <a:solidFill>
                  <a:srgbClr val="000000"/>
                </a:solidFill>
                <a:effectLst/>
              </a:rPr>
              <a:t>jouset</a:t>
            </a:r>
            <a:r>
              <a:rPr lang="en-GB" b="0" i="0" u="none" strike="noStrike" dirty="0">
                <a:solidFill>
                  <a:srgbClr val="000000"/>
                </a:solidFill>
                <a:effectLst/>
              </a:rPr>
              <a:t> </a:t>
            </a:r>
            <a:r>
              <a:rPr lang="en-GB" b="0" i="0" u="none" strike="noStrike" dirty="0" err="1">
                <a:solidFill>
                  <a:srgbClr val="000000"/>
                </a:solidFill>
                <a:effectLst/>
              </a:rPr>
              <a:t>ja</a:t>
            </a:r>
            <a:r>
              <a:rPr lang="en-GB" b="0" i="0" u="none" strike="noStrike" dirty="0">
                <a:solidFill>
                  <a:srgbClr val="000000"/>
                </a:solidFill>
                <a:effectLst/>
              </a:rPr>
              <a:t> </a:t>
            </a:r>
            <a:r>
              <a:rPr lang="en-GB" b="0" i="0" u="none" strike="noStrike" dirty="0" err="1">
                <a:solidFill>
                  <a:srgbClr val="000000"/>
                </a:solidFill>
                <a:effectLst/>
              </a:rPr>
              <a:t>pehmeämmät</a:t>
            </a:r>
            <a:r>
              <a:rPr lang="en-GB" b="0" i="0" u="none" strike="noStrike" dirty="0">
                <a:solidFill>
                  <a:srgbClr val="000000"/>
                </a:solidFill>
                <a:effectLst/>
              </a:rPr>
              <a:t> </a:t>
            </a:r>
            <a:r>
              <a:rPr lang="en-GB" b="0" i="0" u="none" strike="noStrike" dirty="0" err="1">
                <a:solidFill>
                  <a:srgbClr val="000000"/>
                </a:solidFill>
                <a:effectLst/>
              </a:rPr>
              <a:t>jänteet</a:t>
            </a:r>
            <a:r>
              <a:rPr lang="en-GB" b="0" i="0" u="none" strike="noStrike" dirty="0">
                <a:solidFill>
                  <a:srgbClr val="000000"/>
                </a:solidFill>
                <a:effectLst/>
              </a:rPr>
              <a:t>, </a:t>
            </a:r>
            <a:r>
              <a:rPr lang="en-GB" b="0" i="0" u="none" strike="noStrike" dirty="0" err="1">
                <a:solidFill>
                  <a:srgbClr val="000000"/>
                </a:solidFill>
                <a:effectLst/>
              </a:rPr>
              <a:t>jotta</a:t>
            </a:r>
            <a:r>
              <a:rPr lang="en-GB" b="0" i="0" u="none" strike="noStrike" dirty="0">
                <a:solidFill>
                  <a:srgbClr val="000000"/>
                </a:solidFill>
                <a:effectLst/>
              </a:rPr>
              <a:t> </a:t>
            </a:r>
            <a:r>
              <a:rPr lang="en-GB" b="0" i="0" u="none" strike="noStrike" dirty="0" err="1">
                <a:solidFill>
                  <a:srgbClr val="000000"/>
                </a:solidFill>
                <a:effectLst/>
              </a:rPr>
              <a:t>vältetään</a:t>
            </a:r>
            <a:r>
              <a:rPr lang="en-GB" b="0" i="0" u="none" strike="noStrike" dirty="0">
                <a:solidFill>
                  <a:srgbClr val="000000"/>
                </a:solidFill>
                <a:effectLst/>
              </a:rPr>
              <a:t> </a:t>
            </a:r>
            <a:r>
              <a:rPr lang="en-GB" b="0" i="0" u="none" strike="noStrike" dirty="0" err="1">
                <a:solidFill>
                  <a:srgbClr val="000000"/>
                </a:solidFill>
                <a:effectLst/>
              </a:rPr>
              <a:t>rasitusvammoja</a:t>
            </a:r>
            <a:endParaRPr lang="en-GB" b="0" i="0" u="none" strike="noStrike" dirty="0">
              <a:solidFill>
                <a:srgbClr val="000000"/>
              </a:solidFill>
              <a:effectLst/>
            </a:endParaRPr>
          </a:p>
          <a:p>
            <a:endParaRPr lang="en-FI" dirty="0"/>
          </a:p>
          <a:p>
            <a:pPr algn="l"/>
            <a:r>
              <a:rPr lang="en-GB" b="1" i="0" u="none" strike="noStrike" dirty="0" err="1">
                <a:solidFill>
                  <a:srgbClr val="000000"/>
                </a:solidFill>
                <a:effectLst/>
              </a:rPr>
              <a:t>Leikkisyys</a:t>
            </a:r>
            <a:r>
              <a:rPr lang="en-GB" b="1" i="0" u="none" strike="noStrike" dirty="0">
                <a:solidFill>
                  <a:srgbClr val="000000"/>
                </a:solidFill>
                <a:effectLst/>
              </a:rPr>
              <a:t> </a:t>
            </a:r>
            <a:r>
              <a:rPr lang="en-GB" b="1" i="0" u="none" strike="noStrike" dirty="0" err="1">
                <a:solidFill>
                  <a:srgbClr val="000000"/>
                </a:solidFill>
                <a:effectLst/>
              </a:rPr>
              <a:t>ja</a:t>
            </a:r>
            <a:r>
              <a:rPr lang="en-GB" b="1" i="0" u="none" strike="noStrike" dirty="0">
                <a:solidFill>
                  <a:srgbClr val="000000"/>
                </a:solidFill>
                <a:effectLst/>
              </a:rPr>
              <a:t> </a:t>
            </a:r>
            <a:r>
              <a:rPr lang="en-GB" b="1" i="0" u="none" strike="noStrike" dirty="0" err="1">
                <a:solidFill>
                  <a:srgbClr val="000000"/>
                </a:solidFill>
                <a:effectLst/>
              </a:rPr>
              <a:t>motivaatio</a:t>
            </a:r>
            <a:endParaRPr lang="en-GB" b="0" i="0" u="none" strike="noStrike" dirty="0">
              <a:solidFill>
                <a:srgbClr val="000000"/>
              </a:solidFill>
              <a:effectLst/>
            </a:endParaRPr>
          </a:p>
          <a:p>
            <a:pPr algn="l">
              <a:buFont typeface="Arial" panose="020B0604020202020204" pitchFamily="34" charset="0"/>
              <a:buChar char="•"/>
            </a:pPr>
            <a:r>
              <a:rPr lang="en-GB" b="0" i="0" u="none" strike="noStrike" dirty="0" err="1">
                <a:solidFill>
                  <a:srgbClr val="000000"/>
                </a:solidFill>
                <a:effectLst/>
              </a:rPr>
              <a:t>Harjoitukset</a:t>
            </a:r>
            <a:r>
              <a:rPr lang="en-GB" b="0" i="0" u="none" strike="noStrike" dirty="0">
                <a:solidFill>
                  <a:srgbClr val="000000"/>
                </a:solidFill>
                <a:effectLst/>
              </a:rPr>
              <a:t> </a:t>
            </a:r>
            <a:r>
              <a:rPr lang="en-GB" b="0" i="0" u="none" strike="noStrike" dirty="0" err="1">
                <a:solidFill>
                  <a:srgbClr val="000000"/>
                </a:solidFill>
                <a:effectLst/>
              </a:rPr>
              <a:t>kannattaa</a:t>
            </a:r>
            <a:r>
              <a:rPr lang="en-GB" b="0" i="0" u="none" strike="noStrike" dirty="0">
                <a:solidFill>
                  <a:srgbClr val="000000"/>
                </a:solidFill>
                <a:effectLst/>
              </a:rPr>
              <a:t> </a:t>
            </a:r>
            <a:r>
              <a:rPr lang="en-GB" b="0" i="0" u="none" strike="noStrike" dirty="0" err="1">
                <a:solidFill>
                  <a:srgbClr val="000000"/>
                </a:solidFill>
                <a:effectLst/>
              </a:rPr>
              <a:t>pitää</a:t>
            </a:r>
            <a:r>
              <a:rPr lang="en-GB" b="0" i="0" u="none" strike="noStrike" dirty="0">
                <a:solidFill>
                  <a:srgbClr val="000000"/>
                </a:solidFill>
                <a:effectLst/>
              </a:rPr>
              <a:t> </a:t>
            </a:r>
            <a:r>
              <a:rPr lang="en-GB" b="0" i="0" u="none" strike="noStrike" dirty="0" err="1">
                <a:solidFill>
                  <a:srgbClr val="000000"/>
                </a:solidFill>
                <a:effectLst/>
              </a:rPr>
              <a:t>hauskoina</a:t>
            </a:r>
            <a:r>
              <a:rPr lang="en-GB" b="0" i="0" u="none" strike="noStrike" dirty="0">
                <a:solidFill>
                  <a:srgbClr val="000000"/>
                </a:solidFill>
                <a:effectLst/>
              </a:rPr>
              <a:t> </a:t>
            </a:r>
            <a:r>
              <a:rPr lang="en-GB" b="0" i="0" u="none" strike="noStrike" dirty="0" err="1">
                <a:solidFill>
                  <a:srgbClr val="000000"/>
                </a:solidFill>
                <a:effectLst/>
              </a:rPr>
              <a:t>ja</a:t>
            </a:r>
            <a:r>
              <a:rPr lang="en-GB" b="0" i="0" u="none" strike="noStrike" dirty="0">
                <a:solidFill>
                  <a:srgbClr val="000000"/>
                </a:solidFill>
                <a:effectLst/>
              </a:rPr>
              <a:t> </a:t>
            </a:r>
            <a:r>
              <a:rPr lang="en-GB" b="0" i="0" u="none" strike="noStrike" dirty="0" err="1">
                <a:solidFill>
                  <a:srgbClr val="000000"/>
                </a:solidFill>
                <a:effectLst/>
              </a:rPr>
              <a:t>motivoivina</a:t>
            </a:r>
            <a:r>
              <a:rPr lang="en-GB" b="0" i="0" u="none" strike="noStrike" dirty="0">
                <a:solidFill>
                  <a:srgbClr val="000000"/>
                </a:solidFill>
                <a:effectLst/>
              </a:rPr>
              <a:t>, </a:t>
            </a:r>
            <a:r>
              <a:rPr lang="en-GB" b="0" i="0" u="none" strike="noStrike" dirty="0" err="1">
                <a:solidFill>
                  <a:srgbClr val="000000"/>
                </a:solidFill>
                <a:effectLst/>
              </a:rPr>
              <a:t>esimerkiksi</a:t>
            </a:r>
            <a:r>
              <a:rPr lang="en-GB" b="0" i="0" u="none" strike="noStrike" dirty="0">
                <a:solidFill>
                  <a:srgbClr val="000000"/>
                </a:solidFill>
                <a:effectLst/>
              </a:rPr>
              <a:t> </a:t>
            </a:r>
            <a:r>
              <a:rPr lang="en-GB" b="0" i="0" u="none" strike="noStrike" dirty="0" err="1">
                <a:solidFill>
                  <a:srgbClr val="000000"/>
                </a:solidFill>
                <a:effectLst/>
              </a:rPr>
              <a:t>lisäämällä</a:t>
            </a:r>
            <a:r>
              <a:rPr lang="en-GB" b="0" i="0" u="none" strike="noStrike" dirty="0">
                <a:solidFill>
                  <a:srgbClr val="000000"/>
                </a:solidFill>
                <a:effectLst/>
              </a:rPr>
              <a:t> </a:t>
            </a:r>
            <a:r>
              <a:rPr lang="en-GB" b="0" i="0" u="none" strike="noStrike" dirty="0" err="1">
                <a:solidFill>
                  <a:srgbClr val="000000"/>
                </a:solidFill>
                <a:effectLst/>
              </a:rPr>
              <a:t>pelejä</a:t>
            </a:r>
            <a:r>
              <a:rPr lang="en-GB" b="0" i="0" u="none" strike="noStrike" dirty="0">
                <a:solidFill>
                  <a:srgbClr val="000000"/>
                </a:solidFill>
                <a:effectLst/>
              </a:rPr>
              <a:t> </a:t>
            </a:r>
            <a:r>
              <a:rPr lang="en-GB" b="0" i="0" u="none" strike="noStrike" dirty="0" err="1">
                <a:solidFill>
                  <a:srgbClr val="000000"/>
                </a:solidFill>
                <a:effectLst/>
              </a:rPr>
              <a:t>ja</a:t>
            </a:r>
            <a:r>
              <a:rPr lang="en-GB" b="0" i="0" u="none" strike="noStrike" dirty="0">
                <a:solidFill>
                  <a:srgbClr val="000000"/>
                </a:solidFill>
                <a:effectLst/>
              </a:rPr>
              <a:t> </a:t>
            </a:r>
            <a:r>
              <a:rPr lang="en-GB" b="0" i="0" u="none" strike="noStrike" dirty="0" err="1">
                <a:solidFill>
                  <a:srgbClr val="000000"/>
                </a:solidFill>
                <a:effectLst/>
              </a:rPr>
              <a:t>tehtäviä</a:t>
            </a:r>
            <a:r>
              <a:rPr lang="en-GB" b="0" i="0" u="none" strike="noStrike" dirty="0">
                <a:solidFill>
                  <a:srgbClr val="000000"/>
                </a:solidFill>
                <a:effectLst/>
              </a:rPr>
              <a:t>.</a:t>
            </a:r>
          </a:p>
          <a:p>
            <a:pPr algn="l">
              <a:buFont typeface="Arial" panose="020B0604020202020204" pitchFamily="34" charset="0"/>
              <a:buChar char="•"/>
            </a:pPr>
            <a:r>
              <a:rPr lang="en-GB" b="0" i="0" u="none" strike="noStrike" dirty="0" err="1">
                <a:solidFill>
                  <a:srgbClr val="000000"/>
                </a:solidFill>
                <a:effectLst/>
              </a:rPr>
              <a:t>Tavoitteet</a:t>
            </a:r>
            <a:r>
              <a:rPr lang="en-GB" b="0" i="0" u="none" strike="noStrike" dirty="0">
                <a:solidFill>
                  <a:srgbClr val="000000"/>
                </a:solidFill>
                <a:effectLst/>
              </a:rPr>
              <a:t> </a:t>
            </a:r>
            <a:r>
              <a:rPr lang="en-GB" b="0" i="0" u="none" strike="noStrike" dirty="0" err="1">
                <a:solidFill>
                  <a:srgbClr val="000000"/>
                </a:solidFill>
                <a:effectLst/>
              </a:rPr>
              <a:t>tulee</a:t>
            </a:r>
            <a:r>
              <a:rPr lang="en-GB" b="0" i="0" u="none" strike="noStrike" dirty="0">
                <a:solidFill>
                  <a:srgbClr val="000000"/>
                </a:solidFill>
                <a:effectLst/>
              </a:rPr>
              <a:t> </a:t>
            </a:r>
            <a:r>
              <a:rPr lang="en-GB" b="0" i="0" u="none" strike="noStrike" dirty="0" err="1">
                <a:solidFill>
                  <a:srgbClr val="000000"/>
                </a:solidFill>
                <a:effectLst/>
              </a:rPr>
              <a:t>asettaa</a:t>
            </a:r>
            <a:r>
              <a:rPr lang="en-GB" b="0" i="0" u="none" strike="noStrike" dirty="0">
                <a:solidFill>
                  <a:srgbClr val="000000"/>
                </a:solidFill>
                <a:effectLst/>
              </a:rPr>
              <a:t> </a:t>
            </a:r>
            <a:r>
              <a:rPr lang="en-GB" b="0" i="0" u="none" strike="noStrike" dirty="0" err="1">
                <a:solidFill>
                  <a:srgbClr val="000000"/>
                </a:solidFill>
                <a:effectLst/>
              </a:rPr>
              <a:t>realistisiksi</a:t>
            </a:r>
            <a:r>
              <a:rPr lang="en-GB" b="0" i="0" u="none" strike="noStrike" dirty="0">
                <a:solidFill>
                  <a:srgbClr val="000000"/>
                </a:solidFill>
                <a:effectLst/>
              </a:rPr>
              <a:t> </a:t>
            </a:r>
            <a:r>
              <a:rPr lang="en-GB" b="0" i="0" u="none" strike="noStrike" dirty="0" err="1">
                <a:solidFill>
                  <a:srgbClr val="000000"/>
                </a:solidFill>
                <a:effectLst/>
              </a:rPr>
              <a:t>ja</a:t>
            </a:r>
            <a:r>
              <a:rPr lang="en-GB" b="0" i="0" u="none" strike="noStrike" dirty="0">
                <a:solidFill>
                  <a:srgbClr val="000000"/>
                </a:solidFill>
                <a:effectLst/>
              </a:rPr>
              <a:t> </a:t>
            </a:r>
            <a:r>
              <a:rPr lang="en-GB" b="0" i="0" u="none" strike="noStrike" dirty="0" err="1">
                <a:solidFill>
                  <a:srgbClr val="000000"/>
                </a:solidFill>
                <a:effectLst/>
              </a:rPr>
              <a:t>saavutettaviksi</a:t>
            </a:r>
            <a:r>
              <a:rPr lang="en-GB" b="0" i="0" u="none" strike="noStrike" dirty="0">
                <a:solidFill>
                  <a:srgbClr val="000000"/>
                </a:solidFill>
                <a:effectLst/>
              </a:rPr>
              <a:t>, </a:t>
            </a:r>
            <a:r>
              <a:rPr lang="en-GB" b="0" i="0" u="none" strike="noStrike" dirty="0" err="1">
                <a:solidFill>
                  <a:srgbClr val="000000"/>
                </a:solidFill>
                <a:effectLst/>
              </a:rPr>
              <a:t>jotta</a:t>
            </a:r>
            <a:r>
              <a:rPr lang="en-GB" b="0" i="0" u="none" strike="noStrike" dirty="0">
                <a:solidFill>
                  <a:srgbClr val="000000"/>
                </a:solidFill>
                <a:effectLst/>
              </a:rPr>
              <a:t> </a:t>
            </a:r>
            <a:r>
              <a:rPr lang="en-GB" b="0" i="0" u="none" strike="noStrike" dirty="0" err="1">
                <a:solidFill>
                  <a:srgbClr val="000000"/>
                </a:solidFill>
                <a:effectLst/>
              </a:rPr>
              <a:t>lapset</a:t>
            </a:r>
            <a:r>
              <a:rPr lang="en-GB" b="0" i="0" u="none" strike="noStrike" dirty="0">
                <a:solidFill>
                  <a:srgbClr val="000000"/>
                </a:solidFill>
                <a:effectLst/>
              </a:rPr>
              <a:t> </a:t>
            </a:r>
            <a:r>
              <a:rPr lang="en-GB" b="0" i="0" u="none" strike="noStrike" dirty="0" err="1">
                <a:solidFill>
                  <a:srgbClr val="000000"/>
                </a:solidFill>
                <a:effectLst/>
              </a:rPr>
              <a:t>kokevat</a:t>
            </a:r>
            <a:r>
              <a:rPr lang="en-GB" b="0" i="0" u="none" strike="noStrike" dirty="0">
                <a:solidFill>
                  <a:srgbClr val="000000"/>
                </a:solidFill>
                <a:effectLst/>
              </a:rPr>
              <a:t> </a:t>
            </a:r>
            <a:r>
              <a:rPr lang="en-GB" b="0" i="0" u="none" strike="noStrike" dirty="0" err="1">
                <a:solidFill>
                  <a:srgbClr val="000000"/>
                </a:solidFill>
                <a:effectLst/>
              </a:rPr>
              <a:t>onnistumisia</a:t>
            </a:r>
            <a:r>
              <a:rPr lang="en-GB" b="0" i="0" u="none" strike="noStrike" dirty="0">
                <a:solidFill>
                  <a:srgbClr val="000000"/>
                </a:solidFill>
                <a:effectLst/>
              </a:rPr>
              <a:t>.</a:t>
            </a:r>
          </a:p>
          <a:p>
            <a:endParaRPr lang="en-FI" dirty="0"/>
          </a:p>
          <a:p>
            <a:pPr algn="l"/>
            <a:r>
              <a:rPr lang="en-GB" b="1" i="0" u="none" strike="noStrike" dirty="0" err="1">
                <a:solidFill>
                  <a:srgbClr val="000000"/>
                </a:solidFill>
                <a:effectLst/>
              </a:rPr>
              <a:t>Lyhyemmät</a:t>
            </a:r>
            <a:r>
              <a:rPr lang="en-GB" b="1" i="0" u="none" strike="noStrike" dirty="0">
                <a:solidFill>
                  <a:srgbClr val="000000"/>
                </a:solidFill>
                <a:effectLst/>
              </a:rPr>
              <a:t> </a:t>
            </a:r>
            <a:r>
              <a:rPr lang="en-GB" b="1" i="0" u="none" strike="noStrike" dirty="0" err="1">
                <a:solidFill>
                  <a:srgbClr val="000000"/>
                </a:solidFill>
                <a:effectLst/>
              </a:rPr>
              <a:t>harjoitusajat</a:t>
            </a:r>
            <a:endParaRPr lang="en-GB" b="0" i="0" u="none" strike="noStrike" dirty="0">
              <a:solidFill>
                <a:srgbClr val="000000"/>
              </a:solidFill>
              <a:effectLst/>
            </a:endParaRPr>
          </a:p>
          <a:p>
            <a:pPr algn="l">
              <a:buFont typeface="Arial" panose="020B0604020202020204" pitchFamily="34" charset="0"/>
              <a:buChar char="•"/>
            </a:pPr>
            <a:r>
              <a:rPr lang="en-GB" b="0" i="1" u="none" strike="noStrike" dirty="0" err="1">
                <a:solidFill>
                  <a:srgbClr val="000000"/>
                </a:solidFill>
                <a:effectLst/>
              </a:rPr>
              <a:t>Esimerkki</a:t>
            </a:r>
            <a:r>
              <a:rPr lang="en-GB" b="0" i="0" u="none" strike="noStrike" dirty="0">
                <a:solidFill>
                  <a:srgbClr val="000000"/>
                </a:solidFill>
                <a:effectLst/>
              </a:rPr>
              <a:t>: </a:t>
            </a:r>
            <a:r>
              <a:rPr lang="en-GB" b="0" i="0" u="none" strike="noStrike" dirty="0" err="1">
                <a:solidFill>
                  <a:srgbClr val="000000"/>
                </a:solidFill>
                <a:effectLst/>
              </a:rPr>
              <a:t>Harjoitus</a:t>
            </a:r>
            <a:r>
              <a:rPr lang="en-GB" b="0" i="0" u="none" strike="noStrike" dirty="0">
                <a:solidFill>
                  <a:srgbClr val="000000"/>
                </a:solidFill>
                <a:effectLst/>
              </a:rPr>
              <a:t> </a:t>
            </a:r>
            <a:r>
              <a:rPr lang="en-GB" b="0" i="0" u="none" strike="noStrike" dirty="0" err="1">
                <a:solidFill>
                  <a:srgbClr val="000000"/>
                </a:solidFill>
                <a:effectLst/>
              </a:rPr>
              <a:t>kestää</a:t>
            </a:r>
            <a:r>
              <a:rPr lang="en-GB" b="0" i="0" u="none" strike="noStrike" dirty="0">
                <a:solidFill>
                  <a:srgbClr val="000000"/>
                </a:solidFill>
                <a:effectLst/>
              </a:rPr>
              <a:t> 45 </a:t>
            </a:r>
            <a:r>
              <a:rPr lang="en-GB" b="0" i="0" u="none" strike="noStrike" dirty="0" err="1">
                <a:solidFill>
                  <a:srgbClr val="000000"/>
                </a:solidFill>
                <a:effectLst/>
              </a:rPr>
              <a:t>minuuttia</a:t>
            </a:r>
            <a:r>
              <a:rPr lang="en-GB" b="0" i="0" u="none" strike="noStrike" dirty="0">
                <a:solidFill>
                  <a:srgbClr val="000000"/>
                </a:solidFill>
                <a:effectLst/>
              </a:rPr>
              <a:t> </a:t>
            </a:r>
            <a:r>
              <a:rPr lang="en-GB" b="0" i="0" u="none" strike="noStrike" dirty="0" err="1">
                <a:solidFill>
                  <a:srgbClr val="000000"/>
                </a:solidFill>
                <a:effectLst/>
              </a:rPr>
              <a:t>ja</a:t>
            </a:r>
            <a:r>
              <a:rPr lang="en-GB" b="0" i="0" u="none" strike="noStrike" dirty="0">
                <a:solidFill>
                  <a:srgbClr val="000000"/>
                </a:solidFill>
                <a:effectLst/>
              </a:rPr>
              <a:t> </a:t>
            </a:r>
            <a:r>
              <a:rPr lang="en-GB" b="0" i="0" u="none" strike="noStrike" dirty="0" err="1">
                <a:solidFill>
                  <a:srgbClr val="000000"/>
                </a:solidFill>
                <a:effectLst/>
              </a:rPr>
              <a:t>sisältää</a:t>
            </a:r>
            <a:r>
              <a:rPr lang="en-GB" b="0" i="0" u="none" strike="noStrike" dirty="0">
                <a:solidFill>
                  <a:srgbClr val="000000"/>
                </a:solidFill>
                <a:effectLst/>
              </a:rPr>
              <a:t> </a:t>
            </a:r>
            <a:r>
              <a:rPr lang="en-GB" b="0" i="0" u="none" strike="noStrike" dirty="0" err="1">
                <a:solidFill>
                  <a:srgbClr val="000000"/>
                </a:solidFill>
                <a:effectLst/>
              </a:rPr>
              <a:t>kolme</a:t>
            </a:r>
            <a:r>
              <a:rPr lang="en-GB" b="0" i="0" u="none" strike="noStrike" dirty="0">
                <a:solidFill>
                  <a:srgbClr val="000000"/>
                </a:solidFill>
                <a:effectLst/>
              </a:rPr>
              <a:t> 5 </a:t>
            </a:r>
            <a:r>
              <a:rPr lang="en-GB" b="0" i="0" u="none" strike="noStrike" dirty="0" err="1">
                <a:solidFill>
                  <a:srgbClr val="000000"/>
                </a:solidFill>
                <a:effectLst/>
              </a:rPr>
              <a:t>minuutin</a:t>
            </a:r>
            <a:r>
              <a:rPr lang="en-GB" b="0" i="0" u="none" strike="noStrike" dirty="0">
                <a:solidFill>
                  <a:srgbClr val="000000"/>
                </a:solidFill>
                <a:effectLst/>
              </a:rPr>
              <a:t> </a:t>
            </a:r>
            <a:r>
              <a:rPr lang="en-GB" b="0" i="0" u="none" strike="noStrike" dirty="0" err="1">
                <a:solidFill>
                  <a:srgbClr val="000000"/>
                </a:solidFill>
                <a:effectLst/>
              </a:rPr>
              <a:t>taukoa</a:t>
            </a:r>
            <a:r>
              <a:rPr lang="en-GB" b="0" i="0" u="none" strike="noStrike" dirty="0">
                <a:solidFill>
                  <a:srgbClr val="000000"/>
                </a:solidFill>
                <a:effectLst/>
              </a:rPr>
              <a:t>, </a:t>
            </a:r>
            <a:r>
              <a:rPr lang="en-GB" b="0" i="0" u="none" strike="noStrike" dirty="0" err="1">
                <a:solidFill>
                  <a:srgbClr val="000000"/>
                </a:solidFill>
                <a:effectLst/>
              </a:rPr>
              <a:t>jolloin</a:t>
            </a:r>
            <a:r>
              <a:rPr lang="en-GB" b="0" i="0" u="none" strike="noStrike" dirty="0">
                <a:solidFill>
                  <a:srgbClr val="000000"/>
                </a:solidFill>
                <a:effectLst/>
              </a:rPr>
              <a:t> </a:t>
            </a:r>
            <a:r>
              <a:rPr lang="en-GB" b="0" i="0" u="none" strike="noStrike" dirty="0" err="1">
                <a:solidFill>
                  <a:srgbClr val="000000"/>
                </a:solidFill>
                <a:effectLst/>
              </a:rPr>
              <a:t>lapset</a:t>
            </a:r>
            <a:r>
              <a:rPr lang="en-GB" b="0" i="0" u="none" strike="noStrike" dirty="0">
                <a:solidFill>
                  <a:srgbClr val="000000"/>
                </a:solidFill>
                <a:effectLst/>
              </a:rPr>
              <a:t> </a:t>
            </a:r>
            <a:r>
              <a:rPr lang="en-GB" b="0" i="0" u="none" strike="noStrike" dirty="0" err="1">
                <a:solidFill>
                  <a:srgbClr val="000000"/>
                </a:solidFill>
                <a:effectLst/>
              </a:rPr>
              <a:t>voivat</a:t>
            </a:r>
            <a:r>
              <a:rPr lang="en-GB" b="0" i="0" u="none" strike="noStrike" dirty="0">
                <a:solidFill>
                  <a:srgbClr val="000000"/>
                </a:solidFill>
                <a:effectLst/>
              </a:rPr>
              <a:t> </a:t>
            </a:r>
            <a:r>
              <a:rPr lang="en-GB" b="0" i="0" u="none" strike="noStrike" dirty="0" err="1">
                <a:solidFill>
                  <a:srgbClr val="000000"/>
                </a:solidFill>
                <a:effectLst/>
              </a:rPr>
              <a:t>juoda</a:t>
            </a:r>
            <a:r>
              <a:rPr lang="en-GB" b="0" i="0" u="none" strike="noStrike" dirty="0">
                <a:solidFill>
                  <a:srgbClr val="000000"/>
                </a:solidFill>
                <a:effectLst/>
              </a:rPr>
              <a:t> </a:t>
            </a:r>
            <a:r>
              <a:rPr lang="en-GB" b="0" i="0" u="none" strike="noStrike" dirty="0" err="1">
                <a:solidFill>
                  <a:srgbClr val="000000"/>
                </a:solidFill>
                <a:effectLst/>
              </a:rPr>
              <a:t>vettä</a:t>
            </a:r>
            <a:r>
              <a:rPr lang="en-GB" b="0" i="0" u="none" strike="noStrike" dirty="0">
                <a:solidFill>
                  <a:srgbClr val="000000"/>
                </a:solidFill>
                <a:effectLst/>
              </a:rPr>
              <a:t> </a:t>
            </a:r>
            <a:r>
              <a:rPr lang="en-GB" b="0" i="0" u="none" strike="noStrike" dirty="0" err="1">
                <a:solidFill>
                  <a:srgbClr val="000000"/>
                </a:solidFill>
                <a:effectLst/>
              </a:rPr>
              <a:t>ja</a:t>
            </a:r>
            <a:r>
              <a:rPr lang="en-GB" b="0" i="0" u="none" strike="noStrike" dirty="0">
                <a:solidFill>
                  <a:srgbClr val="000000"/>
                </a:solidFill>
                <a:effectLst/>
              </a:rPr>
              <a:t> </a:t>
            </a:r>
            <a:r>
              <a:rPr lang="en-GB" b="0" i="0" u="none" strike="noStrike" dirty="0" err="1">
                <a:solidFill>
                  <a:srgbClr val="000000"/>
                </a:solidFill>
                <a:effectLst/>
              </a:rPr>
              <a:t>rentoutua</a:t>
            </a:r>
            <a:r>
              <a:rPr lang="en-GB" b="0" i="0" u="none" strike="noStrike" dirty="0">
                <a:solidFill>
                  <a:srgbClr val="000000"/>
                </a:solidFill>
                <a:effectLst/>
              </a:rPr>
              <a:t> </a:t>
            </a:r>
            <a:r>
              <a:rPr lang="en-GB" b="0" i="0" u="none" strike="noStrike" dirty="0" err="1">
                <a:solidFill>
                  <a:srgbClr val="000000"/>
                </a:solidFill>
                <a:effectLst/>
              </a:rPr>
              <a:t>ennen</a:t>
            </a:r>
            <a:r>
              <a:rPr lang="en-GB" b="0" i="0" u="none" strike="noStrike" dirty="0">
                <a:solidFill>
                  <a:srgbClr val="000000"/>
                </a:solidFill>
                <a:effectLst/>
              </a:rPr>
              <a:t> </a:t>
            </a:r>
            <a:r>
              <a:rPr lang="en-GB" b="0" i="0" u="none" strike="noStrike" dirty="0" err="1">
                <a:solidFill>
                  <a:srgbClr val="000000"/>
                </a:solidFill>
                <a:effectLst/>
              </a:rPr>
              <a:t>seuraavaa</a:t>
            </a:r>
            <a:r>
              <a:rPr lang="en-GB" b="0" i="0" u="none" strike="noStrike" dirty="0">
                <a:solidFill>
                  <a:srgbClr val="000000"/>
                </a:solidFill>
                <a:effectLst/>
              </a:rPr>
              <a:t> </a:t>
            </a:r>
            <a:r>
              <a:rPr lang="en-GB" b="0" i="0" u="none" strike="noStrike" dirty="0" err="1">
                <a:solidFill>
                  <a:srgbClr val="000000"/>
                </a:solidFill>
                <a:effectLst/>
              </a:rPr>
              <a:t>osuutta</a:t>
            </a:r>
            <a:r>
              <a:rPr lang="en-GB" b="0" i="0" u="none" strike="noStrike" dirty="0">
                <a:solidFill>
                  <a:srgbClr val="000000"/>
                </a:solidFill>
                <a:effectLst/>
              </a:rPr>
              <a:t>.</a:t>
            </a:r>
          </a:p>
          <a:p>
            <a:endParaRPr lang="en-FI" dirty="0"/>
          </a:p>
          <a:p>
            <a:pPr algn="l"/>
            <a:r>
              <a:rPr lang="en-GB" b="1" i="0" u="none" strike="noStrike" dirty="0" err="1">
                <a:solidFill>
                  <a:srgbClr val="000000"/>
                </a:solidFill>
                <a:effectLst/>
              </a:rPr>
              <a:t>Tekniikan</a:t>
            </a:r>
            <a:r>
              <a:rPr lang="en-GB" b="1" i="0" u="none" strike="noStrike" dirty="0">
                <a:solidFill>
                  <a:srgbClr val="000000"/>
                </a:solidFill>
                <a:effectLst/>
              </a:rPr>
              <a:t> </a:t>
            </a:r>
            <a:r>
              <a:rPr lang="en-GB" b="1" i="0" u="none" strike="noStrike" dirty="0" err="1">
                <a:solidFill>
                  <a:srgbClr val="000000"/>
                </a:solidFill>
                <a:effectLst/>
              </a:rPr>
              <a:t>oppiminen</a:t>
            </a:r>
            <a:endParaRPr lang="en-GB" b="0" i="0" u="none" strike="noStrike" dirty="0">
              <a:solidFill>
                <a:srgbClr val="000000"/>
              </a:solidFill>
              <a:effectLst/>
            </a:endParaRPr>
          </a:p>
          <a:p>
            <a:pPr algn="l">
              <a:buFont typeface="Arial" panose="020B0604020202020204" pitchFamily="34" charset="0"/>
              <a:buChar char="•"/>
            </a:pPr>
            <a:r>
              <a:rPr lang="en-GB" b="0" i="1" u="none" strike="noStrike" dirty="0" err="1">
                <a:solidFill>
                  <a:srgbClr val="000000"/>
                </a:solidFill>
                <a:effectLst/>
              </a:rPr>
              <a:t>Esimerkki</a:t>
            </a:r>
            <a:r>
              <a:rPr lang="en-GB" b="0" i="0" u="none" strike="noStrike" dirty="0">
                <a:solidFill>
                  <a:srgbClr val="000000"/>
                </a:solidFill>
                <a:effectLst/>
              </a:rPr>
              <a:t>: </a:t>
            </a:r>
            <a:r>
              <a:rPr lang="en-GB" b="0" i="0" u="none" strike="noStrike" dirty="0" err="1">
                <a:solidFill>
                  <a:srgbClr val="000000"/>
                </a:solidFill>
                <a:effectLst/>
              </a:rPr>
              <a:t>Harjoituksen</a:t>
            </a:r>
            <a:r>
              <a:rPr lang="en-GB" b="0" i="0" u="none" strike="noStrike" dirty="0">
                <a:solidFill>
                  <a:srgbClr val="000000"/>
                </a:solidFill>
                <a:effectLst/>
              </a:rPr>
              <a:t> </a:t>
            </a:r>
            <a:r>
              <a:rPr lang="en-GB" b="0" i="0" u="none" strike="noStrike" dirty="0" err="1">
                <a:solidFill>
                  <a:srgbClr val="000000"/>
                </a:solidFill>
                <a:effectLst/>
              </a:rPr>
              <a:t>alussa</a:t>
            </a:r>
            <a:r>
              <a:rPr lang="en-GB" b="0" i="0" u="none" strike="noStrike" dirty="0">
                <a:solidFill>
                  <a:srgbClr val="000000"/>
                </a:solidFill>
                <a:effectLst/>
              </a:rPr>
              <a:t> </a:t>
            </a:r>
            <a:r>
              <a:rPr lang="en-GB" b="0" i="0" u="none" strike="noStrike" dirty="0" err="1">
                <a:solidFill>
                  <a:srgbClr val="000000"/>
                </a:solidFill>
                <a:effectLst/>
              </a:rPr>
              <a:t>keskitytään</a:t>
            </a:r>
            <a:r>
              <a:rPr lang="en-GB" b="0" i="0" u="none" strike="noStrike" dirty="0">
                <a:solidFill>
                  <a:srgbClr val="000000"/>
                </a:solidFill>
                <a:effectLst/>
              </a:rPr>
              <a:t> vain </a:t>
            </a:r>
            <a:r>
              <a:rPr lang="en-GB" b="0" i="0" u="none" strike="noStrike" dirty="0" err="1">
                <a:solidFill>
                  <a:srgbClr val="000000"/>
                </a:solidFill>
                <a:effectLst/>
              </a:rPr>
              <a:t>laukaisutekniikkaan</a:t>
            </a:r>
            <a:r>
              <a:rPr lang="en-GB" b="0" i="0" u="none" strike="noStrike" dirty="0">
                <a:solidFill>
                  <a:srgbClr val="000000"/>
                </a:solidFill>
                <a:effectLst/>
              </a:rPr>
              <a:t> </a:t>
            </a:r>
            <a:r>
              <a:rPr lang="en-GB" b="0" i="0" u="none" strike="noStrike" dirty="0" err="1">
                <a:solidFill>
                  <a:srgbClr val="000000"/>
                </a:solidFill>
                <a:effectLst/>
              </a:rPr>
              <a:t>ampumalla</a:t>
            </a:r>
            <a:r>
              <a:rPr lang="en-GB" b="0" i="0" u="none" strike="noStrike" dirty="0">
                <a:solidFill>
                  <a:srgbClr val="000000"/>
                </a:solidFill>
                <a:effectLst/>
              </a:rPr>
              <a:t> 10 </a:t>
            </a:r>
            <a:r>
              <a:rPr lang="en-GB" b="0" i="0" u="none" strike="noStrike" dirty="0" err="1">
                <a:solidFill>
                  <a:srgbClr val="000000"/>
                </a:solidFill>
                <a:effectLst/>
              </a:rPr>
              <a:t>metrin</a:t>
            </a:r>
            <a:r>
              <a:rPr lang="en-GB" b="0" i="0" u="none" strike="noStrike" dirty="0">
                <a:solidFill>
                  <a:srgbClr val="000000"/>
                </a:solidFill>
                <a:effectLst/>
              </a:rPr>
              <a:t> </a:t>
            </a:r>
            <a:r>
              <a:rPr lang="en-GB" b="0" i="0" u="none" strike="noStrike" dirty="0" err="1">
                <a:solidFill>
                  <a:srgbClr val="000000"/>
                </a:solidFill>
                <a:effectLst/>
              </a:rPr>
              <a:t>etäisyydeltä</a:t>
            </a:r>
            <a:r>
              <a:rPr lang="en-GB" b="0" i="0" u="none" strike="noStrike" dirty="0">
                <a:solidFill>
                  <a:srgbClr val="000000"/>
                </a:solidFill>
                <a:effectLst/>
              </a:rPr>
              <a:t> </a:t>
            </a:r>
            <a:r>
              <a:rPr lang="en-GB" b="0" i="0" u="none" strike="noStrike" dirty="0" err="1">
                <a:solidFill>
                  <a:srgbClr val="000000"/>
                </a:solidFill>
                <a:effectLst/>
              </a:rPr>
              <a:t>tyhjään</a:t>
            </a:r>
            <a:r>
              <a:rPr lang="en-GB" b="0" i="0" u="none" strike="noStrike" dirty="0">
                <a:solidFill>
                  <a:srgbClr val="000000"/>
                </a:solidFill>
                <a:effectLst/>
              </a:rPr>
              <a:t> </a:t>
            </a:r>
            <a:r>
              <a:rPr lang="en-GB" b="0" i="0" u="none" strike="noStrike" dirty="0" err="1">
                <a:solidFill>
                  <a:srgbClr val="000000"/>
                </a:solidFill>
                <a:effectLst/>
              </a:rPr>
              <a:t>taustaan</a:t>
            </a:r>
            <a:r>
              <a:rPr lang="en-GB" b="0" i="0" u="none" strike="noStrike" dirty="0">
                <a:solidFill>
                  <a:srgbClr val="000000"/>
                </a:solidFill>
                <a:effectLst/>
              </a:rPr>
              <a:t>. </a:t>
            </a:r>
            <a:r>
              <a:rPr lang="en-GB" b="0" i="0" u="none" strike="noStrike" dirty="0" err="1">
                <a:solidFill>
                  <a:srgbClr val="000000"/>
                </a:solidFill>
                <a:effectLst/>
              </a:rPr>
              <a:t>Valmentaja</a:t>
            </a:r>
            <a:r>
              <a:rPr lang="en-GB" b="0" i="0" u="none" strike="noStrike" dirty="0">
                <a:solidFill>
                  <a:srgbClr val="000000"/>
                </a:solidFill>
                <a:effectLst/>
              </a:rPr>
              <a:t> </a:t>
            </a:r>
            <a:r>
              <a:rPr lang="en-GB" b="0" i="0" u="none" strike="noStrike" dirty="0" err="1">
                <a:solidFill>
                  <a:srgbClr val="000000"/>
                </a:solidFill>
                <a:effectLst/>
              </a:rPr>
              <a:t>antaa</a:t>
            </a:r>
            <a:r>
              <a:rPr lang="en-GB" b="0" i="0" u="none" strike="noStrike" dirty="0">
                <a:solidFill>
                  <a:srgbClr val="000000"/>
                </a:solidFill>
                <a:effectLst/>
              </a:rPr>
              <a:t> </a:t>
            </a:r>
            <a:r>
              <a:rPr lang="en-GB" b="0" i="0" u="none" strike="noStrike" dirty="0" err="1">
                <a:solidFill>
                  <a:srgbClr val="000000"/>
                </a:solidFill>
                <a:effectLst/>
              </a:rPr>
              <a:t>yksinkertaisia</a:t>
            </a:r>
            <a:r>
              <a:rPr lang="en-GB" b="0" i="0" u="none" strike="noStrike" dirty="0">
                <a:solidFill>
                  <a:srgbClr val="000000"/>
                </a:solidFill>
                <a:effectLst/>
              </a:rPr>
              <a:t> </a:t>
            </a:r>
            <a:r>
              <a:rPr lang="en-GB" b="0" i="0" u="none" strike="noStrike" dirty="0" err="1">
                <a:solidFill>
                  <a:srgbClr val="000000"/>
                </a:solidFill>
                <a:effectLst/>
              </a:rPr>
              <a:t>ohjeita</a:t>
            </a:r>
            <a:r>
              <a:rPr lang="en-GB" b="0" i="0" u="none" strike="noStrike" dirty="0">
                <a:solidFill>
                  <a:srgbClr val="000000"/>
                </a:solidFill>
                <a:effectLst/>
              </a:rPr>
              <a:t>, </a:t>
            </a:r>
            <a:r>
              <a:rPr lang="en-GB" b="0" i="0" u="none" strike="noStrike" dirty="0" err="1">
                <a:solidFill>
                  <a:srgbClr val="000000"/>
                </a:solidFill>
                <a:effectLst/>
              </a:rPr>
              <a:t>kuten</a:t>
            </a:r>
            <a:r>
              <a:rPr lang="en-GB" b="0" i="0" u="none" strike="noStrike" dirty="0">
                <a:solidFill>
                  <a:srgbClr val="000000"/>
                </a:solidFill>
                <a:effectLst/>
              </a:rPr>
              <a:t> "</a:t>
            </a:r>
            <a:r>
              <a:rPr lang="en-GB" b="0" i="0" u="none" strike="noStrike" dirty="0" err="1">
                <a:solidFill>
                  <a:srgbClr val="000000"/>
                </a:solidFill>
                <a:effectLst/>
              </a:rPr>
              <a:t>Muista</a:t>
            </a:r>
            <a:r>
              <a:rPr lang="en-GB" b="0" i="0" u="none" strike="noStrike" dirty="0">
                <a:solidFill>
                  <a:srgbClr val="000000"/>
                </a:solidFill>
                <a:effectLst/>
              </a:rPr>
              <a:t> </a:t>
            </a:r>
            <a:r>
              <a:rPr lang="en-GB" b="0" i="0" u="none" strike="noStrike" dirty="0" err="1">
                <a:solidFill>
                  <a:srgbClr val="000000"/>
                </a:solidFill>
                <a:effectLst/>
              </a:rPr>
              <a:t>pitää</a:t>
            </a:r>
            <a:r>
              <a:rPr lang="en-GB" b="0" i="0" u="none" strike="noStrike" dirty="0">
                <a:solidFill>
                  <a:srgbClr val="000000"/>
                </a:solidFill>
                <a:effectLst/>
              </a:rPr>
              <a:t> </a:t>
            </a:r>
            <a:r>
              <a:rPr lang="en-GB" b="0" i="0" u="none" strike="noStrike" dirty="0" err="1">
                <a:solidFill>
                  <a:srgbClr val="000000"/>
                </a:solidFill>
                <a:effectLst/>
              </a:rPr>
              <a:t>kyynärpää</a:t>
            </a:r>
            <a:r>
              <a:rPr lang="en-GB" b="0" i="0" u="none" strike="noStrike" dirty="0">
                <a:solidFill>
                  <a:srgbClr val="000000"/>
                </a:solidFill>
                <a:effectLst/>
              </a:rPr>
              <a:t> </a:t>
            </a:r>
            <a:r>
              <a:rPr lang="en-GB" b="0" i="0" u="none" strike="noStrike" dirty="0" err="1">
                <a:solidFill>
                  <a:srgbClr val="000000"/>
                </a:solidFill>
                <a:effectLst/>
              </a:rPr>
              <a:t>korkealla</a:t>
            </a:r>
            <a:r>
              <a:rPr lang="en-GB" b="0" i="0" u="none" strike="noStrike" dirty="0">
                <a:solidFill>
                  <a:srgbClr val="000000"/>
                </a:solidFill>
                <a:effectLst/>
              </a:rPr>
              <a:t>."</a:t>
            </a:r>
          </a:p>
          <a:p>
            <a:endParaRPr lang="en-FI" dirty="0"/>
          </a:p>
          <a:p>
            <a:pPr algn="l"/>
            <a:r>
              <a:rPr lang="en-GB" b="1" i="0" u="none" strike="noStrike" dirty="0" err="1">
                <a:solidFill>
                  <a:srgbClr val="000000"/>
                </a:solidFill>
                <a:effectLst/>
              </a:rPr>
              <a:t>Monipuolisuus</a:t>
            </a:r>
            <a:endParaRPr lang="en-GB" b="0" i="0" u="none" strike="noStrike" dirty="0">
              <a:solidFill>
                <a:srgbClr val="000000"/>
              </a:solidFill>
              <a:effectLst/>
            </a:endParaRPr>
          </a:p>
          <a:p>
            <a:pPr algn="l">
              <a:buFont typeface="Arial" panose="020B0604020202020204" pitchFamily="34" charset="0"/>
              <a:buChar char="•"/>
            </a:pPr>
            <a:r>
              <a:rPr lang="en-GB" b="0" i="1" u="none" strike="noStrike" dirty="0" err="1">
                <a:solidFill>
                  <a:srgbClr val="000000"/>
                </a:solidFill>
                <a:effectLst/>
              </a:rPr>
              <a:t>Esimerkki</a:t>
            </a:r>
            <a:r>
              <a:rPr lang="en-GB" b="0" i="0" u="none" strike="noStrike" dirty="0">
                <a:solidFill>
                  <a:srgbClr val="000000"/>
                </a:solidFill>
                <a:effectLst/>
              </a:rPr>
              <a:t>: </a:t>
            </a:r>
            <a:r>
              <a:rPr lang="en-GB" b="0" i="0" u="none" strike="noStrike" dirty="0" err="1">
                <a:solidFill>
                  <a:srgbClr val="000000"/>
                </a:solidFill>
                <a:effectLst/>
              </a:rPr>
              <a:t>Harjoituksen</a:t>
            </a:r>
            <a:r>
              <a:rPr lang="en-GB" b="0" i="0" u="none" strike="noStrike" dirty="0">
                <a:solidFill>
                  <a:srgbClr val="000000"/>
                </a:solidFill>
                <a:effectLst/>
              </a:rPr>
              <a:t> </a:t>
            </a:r>
            <a:r>
              <a:rPr lang="en-GB" b="0" i="0" u="none" strike="noStrike" dirty="0" err="1">
                <a:solidFill>
                  <a:srgbClr val="000000"/>
                </a:solidFill>
                <a:effectLst/>
              </a:rPr>
              <a:t>loppupuolella</a:t>
            </a:r>
            <a:r>
              <a:rPr lang="en-GB" b="0" i="0" u="none" strike="noStrike" dirty="0">
                <a:solidFill>
                  <a:srgbClr val="000000"/>
                </a:solidFill>
                <a:effectLst/>
              </a:rPr>
              <a:t> </a:t>
            </a:r>
            <a:r>
              <a:rPr lang="en-GB" b="0" i="0" u="none" strike="noStrike" dirty="0" err="1">
                <a:solidFill>
                  <a:srgbClr val="000000"/>
                </a:solidFill>
                <a:effectLst/>
              </a:rPr>
              <a:t>tehdään</a:t>
            </a:r>
            <a:r>
              <a:rPr lang="en-GB" b="0" i="0" u="none" strike="noStrike" dirty="0">
                <a:solidFill>
                  <a:srgbClr val="000000"/>
                </a:solidFill>
                <a:effectLst/>
              </a:rPr>
              <a:t> </a:t>
            </a:r>
            <a:r>
              <a:rPr lang="en-GB" b="0" i="0" u="none" strike="noStrike" dirty="0" err="1">
                <a:solidFill>
                  <a:srgbClr val="000000"/>
                </a:solidFill>
                <a:effectLst/>
              </a:rPr>
              <a:t>tasapainoharjoitus</a:t>
            </a:r>
            <a:r>
              <a:rPr lang="en-GB" b="0" i="0" u="none" strike="noStrike" dirty="0">
                <a:solidFill>
                  <a:srgbClr val="000000"/>
                </a:solidFill>
                <a:effectLst/>
              </a:rPr>
              <a:t>, </a:t>
            </a:r>
            <a:r>
              <a:rPr lang="en-GB" b="0" i="0" u="none" strike="noStrike" dirty="0" err="1">
                <a:solidFill>
                  <a:srgbClr val="000000"/>
                </a:solidFill>
                <a:effectLst/>
              </a:rPr>
              <a:t>jossa</a:t>
            </a:r>
            <a:r>
              <a:rPr lang="en-GB" b="0" i="0" u="none" strike="noStrike" dirty="0">
                <a:solidFill>
                  <a:srgbClr val="000000"/>
                </a:solidFill>
                <a:effectLst/>
              </a:rPr>
              <a:t> </a:t>
            </a:r>
            <a:r>
              <a:rPr lang="en-GB" b="0" i="0" u="none" strike="noStrike" dirty="0" err="1">
                <a:solidFill>
                  <a:srgbClr val="000000"/>
                </a:solidFill>
                <a:effectLst/>
              </a:rPr>
              <a:t>lapset</a:t>
            </a:r>
            <a:r>
              <a:rPr lang="en-GB" b="0" i="0" u="none" strike="noStrike" dirty="0">
                <a:solidFill>
                  <a:srgbClr val="000000"/>
                </a:solidFill>
                <a:effectLst/>
              </a:rPr>
              <a:t> </a:t>
            </a:r>
            <a:r>
              <a:rPr lang="en-GB" b="0" i="0" u="none" strike="noStrike" dirty="0" err="1">
                <a:solidFill>
                  <a:srgbClr val="000000"/>
                </a:solidFill>
                <a:effectLst/>
              </a:rPr>
              <a:t>ampuvat</a:t>
            </a:r>
            <a:r>
              <a:rPr lang="en-GB" b="0" i="0" u="none" strike="noStrike" dirty="0">
                <a:solidFill>
                  <a:srgbClr val="000000"/>
                </a:solidFill>
                <a:effectLst/>
              </a:rPr>
              <a:t> </a:t>
            </a:r>
            <a:r>
              <a:rPr lang="en-GB" b="0" i="0" u="none" strike="noStrike" dirty="0" err="1">
                <a:solidFill>
                  <a:srgbClr val="000000"/>
                </a:solidFill>
                <a:effectLst/>
              </a:rPr>
              <a:t>yhdellä</a:t>
            </a:r>
            <a:r>
              <a:rPr lang="en-GB" b="0" i="0" u="none" strike="noStrike" dirty="0">
                <a:solidFill>
                  <a:srgbClr val="000000"/>
                </a:solidFill>
                <a:effectLst/>
              </a:rPr>
              <a:t> </a:t>
            </a:r>
            <a:r>
              <a:rPr lang="en-GB" b="0" i="0" u="none" strike="noStrike" dirty="0" err="1">
                <a:solidFill>
                  <a:srgbClr val="000000"/>
                </a:solidFill>
                <a:effectLst/>
              </a:rPr>
              <a:t>jalalla</a:t>
            </a:r>
            <a:r>
              <a:rPr lang="en-GB" b="0" i="0" u="none" strike="noStrike" dirty="0">
                <a:solidFill>
                  <a:srgbClr val="000000"/>
                </a:solidFill>
                <a:effectLst/>
              </a:rPr>
              <a:t> </a:t>
            </a:r>
            <a:r>
              <a:rPr lang="en-GB" b="0" i="0" u="none" strike="noStrike" dirty="0" err="1">
                <a:solidFill>
                  <a:srgbClr val="000000"/>
                </a:solidFill>
                <a:effectLst/>
              </a:rPr>
              <a:t>seisten</a:t>
            </a:r>
            <a:r>
              <a:rPr lang="en-GB" b="0" i="0" u="none" strike="noStrike" dirty="0">
                <a:solidFill>
                  <a:srgbClr val="000000"/>
                </a:solidFill>
                <a:effectLst/>
              </a:rPr>
              <a:t> tai </a:t>
            </a:r>
            <a:r>
              <a:rPr lang="en-GB" b="0" i="0" u="none" strike="noStrike" dirty="0" err="1">
                <a:solidFill>
                  <a:srgbClr val="000000"/>
                </a:solidFill>
                <a:effectLst/>
              </a:rPr>
              <a:t>tekevät</a:t>
            </a:r>
            <a:r>
              <a:rPr lang="en-GB" b="0" i="0" u="none" strike="noStrike" dirty="0">
                <a:solidFill>
                  <a:srgbClr val="000000"/>
                </a:solidFill>
                <a:effectLst/>
              </a:rPr>
              <a:t> </a:t>
            </a:r>
            <a:r>
              <a:rPr lang="en-GB" b="0" i="0" u="none" strike="noStrike" dirty="0" err="1">
                <a:solidFill>
                  <a:srgbClr val="000000"/>
                </a:solidFill>
                <a:effectLst/>
              </a:rPr>
              <a:t>keppijousella</a:t>
            </a:r>
            <a:r>
              <a:rPr lang="en-GB" b="0" i="0" u="none" strike="noStrike" dirty="0">
                <a:solidFill>
                  <a:srgbClr val="000000"/>
                </a:solidFill>
                <a:effectLst/>
              </a:rPr>
              <a:t> </a:t>
            </a:r>
            <a:r>
              <a:rPr lang="en-GB" b="0" i="0" u="none" strike="noStrike" dirty="0" err="1">
                <a:solidFill>
                  <a:srgbClr val="000000"/>
                </a:solidFill>
                <a:effectLst/>
              </a:rPr>
              <a:t>koordinaatioharjoituksia</a:t>
            </a:r>
            <a:r>
              <a:rPr lang="en-GB" b="0" i="0" u="none" strike="noStrike" dirty="0">
                <a:solidFill>
                  <a:srgbClr val="000000"/>
                </a:solidFill>
                <a:effectLst/>
              </a:rPr>
              <a:t>.</a:t>
            </a:r>
          </a:p>
          <a:p>
            <a:endParaRPr lang="en-FI" dirty="0"/>
          </a:p>
          <a:p>
            <a:pPr algn="l"/>
            <a:r>
              <a:rPr lang="en-GB" b="1" i="0" u="none" strike="noStrike" dirty="0" err="1">
                <a:solidFill>
                  <a:srgbClr val="000000"/>
                </a:solidFill>
                <a:effectLst/>
              </a:rPr>
              <a:t>Henkinen</a:t>
            </a:r>
            <a:r>
              <a:rPr lang="en-GB" b="1" i="0" u="none" strike="noStrike" dirty="0">
                <a:solidFill>
                  <a:srgbClr val="000000"/>
                </a:solidFill>
                <a:effectLst/>
              </a:rPr>
              <a:t> </a:t>
            </a:r>
            <a:r>
              <a:rPr lang="en-GB" b="1" i="0" u="none" strike="noStrike" dirty="0" err="1">
                <a:solidFill>
                  <a:srgbClr val="000000"/>
                </a:solidFill>
                <a:effectLst/>
              </a:rPr>
              <a:t>tuki</a:t>
            </a:r>
            <a:r>
              <a:rPr lang="en-GB" b="1" i="0" u="none" strike="noStrike" dirty="0">
                <a:solidFill>
                  <a:srgbClr val="000000"/>
                </a:solidFill>
                <a:effectLst/>
              </a:rPr>
              <a:t> </a:t>
            </a:r>
            <a:r>
              <a:rPr lang="en-GB" b="1" i="0" u="none" strike="noStrike" dirty="0" err="1">
                <a:solidFill>
                  <a:srgbClr val="000000"/>
                </a:solidFill>
                <a:effectLst/>
              </a:rPr>
              <a:t>ja</a:t>
            </a:r>
            <a:r>
              <a:rPr lang="en-GB" b="1" i="0" u="none" strike="noStrike" dirty="0">
                <a:solidFill>
                  <a:srgbClr val="000000"/>
                </a:solidFill>
                <a:effectLst/>
              </a:rPr>
              <a:t> </a:t>
            </a:r>
            <a:r>
              <a:rPr lang="en-GB" b="1" i="0" u="none" strike="noStrike" dirty="0" err="1">
                <a:solidFill>
                  <a:srgbClr val="000000"/>
                </a:solidFill>
                <a:effectLst/>
              </a:rPr>
              <a:t>kannustus</a:t>
            </a:r>
            <a:endParaRPr lang="en-GB" b="0" i="0" u="none" strike="noStrike" dirty="0">
              <a:solidFill>
                <a:srgbClr val="000000"/>
              </a:solidFill>
              <a:effectLst/>
            </a:endParaRPr>
          </a:p>
          <a:p>
            <a:pPr algn="l">
              <a:buFont typeface="Arial" panose="020B0604020202020204" pitchFamily="34" charset="0"/>
              <a:buChar char="•"/>
            </a:pPr>
            <a:r>
              <a:rPr lang="en-GB" b="0" i="1" u="none" strike="noStrike" dirty="0" err="1">
                <a:solidFill>
                  <a:srgbClr val="000000"/>
                </a:solidFill>
                <a:effectLst/>
              </a:rPr>
              <a:t>Esimerkki</a:t>
            </a:r>
            <a:r>
              <a:rPr lang="en-GB" b="0" i="0" u="none" strike="noStrike" dirty="0">
                <a:solidFill>
                  <a:srgbClr val="000000"/>
                </a:solidFill>
                <a:effectLst/>
              </a:rPr>
              <a:t>: Jos </a:t>
            </a:r>
            <a:r>
              <a:rPr lang="en-GB" b="0" i="0" u="none" strike="noStrike" dirty="0" err="1">
                <a:solidFill>
                  <a:srgbClr val="000000"/>
                </a:solidFill>
                <a:effectLst/>
              </a:rPr>
              <a:t>lapsi</a:t>
            </a:r>
            <a:r>
              <a:rPr lang="en-GB" b="0" i="0" u="none" strike="noStrike" dirty="0">
                <a:solidFill>
                  <a:srgbClr val="000000"/>
                </a:solidFill>
                <a:effectLst/>
              </a:rPr>
              <a:t> </a:t>
            </a:r>
            <a:r>
              <a:rPr lang="en-GB" b="0" i="0" u="none" strike="noStrike" dirty="0" err="1">
                <a:solidFill>
                  <a:srgbClr val="000000"/>
                </a:solidFill>
                <a:effectLst/>
              </a:rPr>
              <a:t>osuu</a:t>
            </a:r>
            <a:r>
              <a:rPr lang="en-GB" b="0" i="0" u="none" strike="noStrike" dirty="0">
                <a:solidFill>
                  <a:srgbClr val="000000"/>
                </a:solidFill>
                <a:effectLst/>
              </a:rPr>
              <a:t> </a:t>
            </a:r>
            <a:r>
              <a:rPr lang="en-GB" b="0" i="0" u="none" strike="noStrike" dirty="0" err="1">
                <a:solidFill>
                  <a:srgbClr val="000000"/>
                </a:solidFill>
                <a:effectLst/>
              </a:rPr>
              <a:t>taulun</a:t>
            </a:r>
            <a:r>
              <a:rPr lang="en-GB" b="0" i="0" u="none" strike="noStrike" dirty="0">
                <a:solidFill>
                  <a:srgbClr val="000000"/>
                </a:solidFill>
                <a:effectLst/>
              </a:rPr>
              <a:t> </a:t>
            </a:r>
            <a:r>
              <a:rPr lang="en-GB" b="0" i="0" u="none" strike="noStrike" dirty="0" err="1">
                <a:solidFill>
                  <a:srgbClr val="000000"/>
                </a:solidFill>
                <a:effectLst/>
              </a:rPr>
              <a:t>ulkopuolelle</a:t>
            </a:r>
            <a:r>
              <a:rPr lang="en-GB" b="0" i="0" u="none" strike="noStrike" dirty="0">
                <a:solidFill>
                  <a:srgbClr val="000000"/>
                </a:solidFill>
                <a:effectLst/>
              </a:rPr>
              <a:t>, </a:t>
            </a:r>
            <a:r>
              <a:rPr lang="en-GB" b="0" i="0" u="none" strike="noStrike" dirty="0" err="1">
                <a:solidFill>
                  <a:srgbClr val="000000"/>
                </a:solidFill>
                <a:effectLst/>
              </a:rPr>
              <a:t>valmentaja</a:t>
            </a:r>
            <a:r>
              <a:rPr lang="en-GB" b="0" i="0" u="none" strike="noStrike" dirty="0">
                <a:solidFill>
                  <a:srgbClr val="000000"/>
                </a:solidFill>
                <a:effectLst/>
              </a:rPr>
              <a:t> </a:t>
            </a:r>
            <a:r>
              <a:rPr lang="en-GB" b="0" i="0" u="none" strike="noStrike" dirty="0" err="1">
                <a:solidFill>
                  <a:srgbClr val="000000"/>
                </a:solidFill>
                <a:effectLst/>
              </a:rPr>
              <a:t>sanoo</a:t>
            </a:r>
            <a:r>
              <a:rPr lang="en-GB" b="0" i="0" u="none" strike="noStrike" dirty="0">
                <a:solidFill>
                  <a:srgbClr val="000000"/>
                </a:solidFill>
                <a:effectLst/>
              </a:rPr>
              <a:t>: "</a:t>
            </a:r>
            <a:r>
              <a:rPr lang="en-GB" b="0" i="0" u="none" strike="noStrike" dirty="0" err="1">
                <a:solidFill>
                  <a:srgbClr val="000000"/>
                </a:solidFill>
                <a:effectLst/>
              </a:rPr>
              <a:t>Hyvä</a:t>
            </a:r>
            <a:r>
              <a:rPr lang="en-GB" b="0" i="0" u="none" strike="noStrike" dirty="0">
                <a:solidFill>
                  <a:srgbClr val="000000"/>
                </a:solidFill>
                <a:effectLst/>
              </a:rPr>
              <a:t> veto! </a:t>
            </a:r>
            <a:r>
              <a:rPr lang="en-GB" b="0" i="0" u="none" strike="noStrike" dirty="0" err="1">
                <a:solidFill>
                  <a:srgbClr val="000000"/>
                </a:solidFill>
                <a:effectLst/>
              </a:rPr>
              <a:t>Keskitytään</a:t>
            </a:r>
            <a:r>
              <a:rPr lang="en-GB" b="0" i="0" u="none" strike="noStrike" dirty="0">
                <a:solidFill>
                  <a:srgbClr val="000000"/>
                </a:solidFill>
                <a:effectLst/>
              </a:rPr>
              <a:t> </a:t>
            </a:r>
            <a:r>
              <a:rPr lang="en-GB" b="0" i="0" u="none" strike="noStrike" dirty="0" err="1">
                <a:solidFill>
                  <a:srgbClr val="000000"/>
                </a:solidFill>
                <a:effectLst/>
              </a:rPr>
              <a:t>ensi</a:t>
            </a:r>
            <a:r>
              <a:rPr lang="en-GB" b="0" i="0" u="none" strike="noStrike" dirty="0">
                <a:solidFill>
                  <a:srgbClr val="000000"/>
                </a:solidFill>
                <a:effectLst/>
              </a:rPr>
              <a:t> </a:t>
            </a:r>
            <a:r>
              <a:rPr lang="en-GB" b="0" i="0" u="none" strike="noStrike" dirty="0" err="1">
                <a:solidFill>
                  <a:srgbClr val="000000"/>
                </a:solidFill>
                <a:effectLst/>
              </a:rPr>
              <a:t>kerralla</a:t>
            </a:r>
            <a:r>
              <a:rPr lang="en-GB" b="0" i="0" u="none" strike="noStrike" dirty="0">
                <a:solidFill>
                  <a:srgbClr val="000000"/>
                </a:solidFill>
                <a:effectLst/>
              </a:rPr>
              <a:t> </a:t>
            </a:r>
            <a:r>
              <a:rPr lang="en-GB" b="0" i="0" u="none" strike="noStrike" dirty="0" err="1">
                <a:solidFill>
                  <a:srgbClr val="000000"/>
                </a:solidFill>
                <a:effectLst/>
              </a:rPr>
              <a:t>tähtäykseen</a:t>
            </a:r>
            <a:r>
              <a:rPr lang="en-GB" b="0" i="0" u="none" strike="noStrike" dirty="0">
                <a:solidFill>
                  <a:srgbClr val="000000"/>
                </a:solidFill>
                <a:effectLst/>
              </a:rPr>
              <a:t>." </a:t>
            </a:r>
            <a:r>
              <a:rPr lang="en-GB" b="0" i="0" u="none" strike="noStrike" dirty="0" err="1">
                <a:solidFill>
                  <a:srgbClr val="000000"/>
                </a:solidFill>
                <a:effectLst/>
              </a:rPr>
              <a:t>Tavoitteena</a:t>
            </a:r>
            <a:r>
              <a:rPr lang="en-GB" b="0" i="0" u="none" strike="noStrike" dirty="0">
                <a:solidFill>
                  <a:srgbClr val="000000"/>
                </a:solidFill>
                <a:effectLst/>
              </a:rPr>
              <a:t> on </a:t>
            </a:r>
            <a:r>
              <a:rPr lang="en-GB" b="0" i="0" u="none" strike="noStrike" dirty="0" err="1">
                <a:solidFill>
                  <a:srgbClr val="000000"/>
                </a:solidFill>
                <a:effectLst/>
              </a:rPr>
              <a:t>pitää</a:t>
            </a:r>
            <a:r>
              <a:rPr lang="en-GB" b="0" i="0" u="none" strike="noStrike" dirty="0">
                <a:solidFill>
                  <a:srgbClr val="000000"/>
                </a:solidFill>
                <a:effectLst/>
              </a:rPr>
              <a:t> </a:t>
            </a:r>
            <a:r>
              <a:rPr lang="en-GB" b="0" i="0" u="none" strike="noStrike" dirty="0" err="1">
                <a:solidFill>
                  <a:srgbClr val="000000"/>
                </a:solidFill>
                <a:effectLst/>
              </a:rPr>
              <a:t>ilmapiiri</a:t>
            </a:r>
            <a:r>
              <a:rPr lang="en-GB" b="0" i="0" u="none" strike="noStrike" dirty="0">
                <a:solidFill>
                  <a:srgbClr val="000000"/>
                </a:solidFill>
                <a:effectLst/>
              </a:rPr>
              <a:t> </a:t>
            </a:r>
            <a:r>
              <a:rPr lang="en-GB" b="0" i="0" u="none" strike="noStrike" dirty="0" err="1">
                <a:solidFill>
                  <a:srgbClr val="000000"/>
                </a:solidFill>
                <a:effectLst/>
              </a:rPr>
              <a:t>positiivisena</a:t>
            </a:r>
            <a:r>
              <a:rPr lang="en-GB" b="0" i="0" u="none" strike="noStrike" dirty="0">
                <a:solidFill>
                  <a:srgbClr val="000000"/>
                </a:solidFill>
                <a:effectLst/>
              </a:rPr>
              <a:t>.</a:t>
            </a:r>
          </a:p>
          <a:p>
            <a:endParaRPr lang="en-FI" dirty="0"/>
          </a:p>
          <a:p>
            <a:pPr algn="l"/>
            <a:r>
              <a:rPr lang="en-GB" b="1" i="0" u="none" strike="noStrike" dirty="0" err="1">
                <a:solidFill>
                  <a:srgbClr val="000000"/>
                </a:solidFill>
                <a:effectLst/>
              </a:rPr>
              <a:t>Turvallisuus</a:t>
            </a:r>
            <a:endParaRPr lang="en-GB" b="0" i="0" u="none" strike="noStrike" dirty="0">
              <a:solidFill>
                <a:srgbClr val="000000"/>
              </a:solidFill>
              <a:effectLst/>
            </a:endParaRPr>
          </a:p>
          <a:p>
            <a:pPr algn="l">
              <a:buFont typeface="Arial" panose="020B0604020202020204" pitchFamily="34" charset="0"/>
              <a:buChar char="•"/>
            </a:pPr>
            <a:r>
              <a:rPr lang="en-GB" b="0" i="1" u="none" strike="noStrike" dirty="0" err="1">
                <a:solidFill>
                  <a:srgbClr val="000000"/>
                </a:solidFill>
                <a:effectLst/>
              </a:rPr>
              <a:t>Esimerkki</a:t>
            </a:r>
            <a:r>
              <a:rPr lang="en-GB" b="0" i="0" u="none" strike="noStrike" dirty="0">
                <a:solidFill>
                  <a:srgbClr val="000000"/>
                </a:solidFill>
                <a:effectLst/>
              </a:rPr>
              <a:t>: </a:t>
            </a:r>
            <a:r>
              <a:rPr lang="en-GB" b="0" i="0" u="none" strike="noStrike" dirty="0" err="1">
                <a:solidFill>
                  <a:srgbClr val="000000"/>
                </a:solidFill>
                <a:effectLst/>
              </a:rPr>
              <a:t>Ennen</a:t>
            </a:r>
            <a:r>
              <a:rPr lang="en-GB" b="0" i="0" u="none" strike="noStrike" dirty="0">
                <a:solidFill>
                  <a:srgbClr val="000000"/>
                </a:solidFill>
                <a:effectLst/>
              </a:rPr>
              <a:t> </a:t>
            </a:r>
            <a:r>
              <a:rPr lang="en-GB" b="0" i="0" u="none" strike="noStrike" dirty="0" err="1">
                <a:solidFill>
                  <a:srgbClr val="000000"/>
                </a:solidFill>
                <a:effectLst/>
              </a:rPr>
              <a:t>harjoituksen</a:t>
            </a:r>
            <a:r>
              <a:rPr lang="en-GB" b="0" i="0" u="none" strike="noStrike" dirty="0">
                <a:solidFill>
                  <a:srgbClr val="000000"/>
                </a:solidFill>
                <a:effectLst/>
              </a:rPr>
              <a:t> </a:t>
            </a:r>
            <a:r>
              <a:rPr lang="en-GB" b="0" i="0" u="none" strike="noStrike" dirty="0" err="1">
                <a:solidFill>
                  <a:srgbClr val="000000"/>
                </a:solidFill>
                <a:effectLst/>
              </a:rPr>
              <a:t>alkua</a:t>
            </a:r>
            <a:r>
              <a:rPr lang="en-GB" b="0" i="0" u="none" strike="noStrike" dirty="0">
                <a:solidFill>
                  <a:srgbClr val="000000"/>
                </a:solidFill>
                <a:effectLst/>
              </a:rPr>
              <a:t> </a:t>
            </a:r>
            <a:r>
              <a:rPr lang="en-GB" b="0" i="0" u="none" strike="noStrike" dirty="0" err="1">
                <a:solidFill>
                  <a:srgbClr val="000000"/>
                </a:solidFill>
                <a:effectLst/>
              </a:rPr>
              <a:t>lapset</a:t>
            </a:r>
            <a:r>
              <a:rPr lang="en-GB" b="0" i="0" u="none" strike="noStrike" dirty="0">
                <a:solidFill>
                  <a:srgbClr val="000000"/>
                </a:solidFill>
                <a:effectLst/>
              </a:rPr>
              <a:t> </a:t>
            </a:r>
            <a:r>
              <a:rPr lang="en-GB" b="0" i="0" u="none" strike="noStrike" dirty="0" err="1">
                <a:solidFill>
                  <a:srgbClr val="000000"/>
                </a:solidFill>
                <a:effectLst/>
              </a:rPr>
              <a:t>muistutetaan</a:t>
            </a:r>
            <a:r>
              <a:rPr lang="en-GB" b="0" i="0" u="none" strike="noStrike" dirty="0">
                <a:solidFill>
                  <a:srgbClr val="000000"/>
                </a:solidFill>
                <a:effectLst/>
              </a:rPr>
              <a:t> </a:t>
            </a:r>
            <a:r>
              <a:rPr lang="en-GB" b="0" i="0" u="none" strike="noStrike" dirty="0" err="1">
                <a:solidFill>
                  <a:srgbClr val="000000"/>
                </a:solidFill>
                <a:effectLst/>
              </a:rPr>
              <a:t>aina</a:t>
            </a:r>
            <a:r>
              <a:rPr lang="en-GB" b="0" i="0" u="none" strike="noStrike" dirty="0">
                <a:solidFill>
                  <a:srgbClr val="000000"/>
                </a:solidFill>
                <a:effectLst/>
              </a:rPr>
              <a:t> </a:t>
            </a:r>
            <a:r>
              <a:rPr lang="en-GB" b="0" i="0" u="none" strike="noStrike" dirty="0" err="1">
                <a:solidFill>
                  <a:srgbClr val="000000"/>
                </a:solidFill>
                <a:effectLst/>
              </a:rPr>
              <a:t>säännöistä</a:t>
            </a:r>
            <a:r>
              <a:rPr lang="en-GB" b="0" i="0" u="none" strike="noStrike" dirty="0">
                <a:solidFill>
                  <a:srgbClr val="000000"/>
                </a:solidFill>
                <a:effectLst/>
              </a:rPr>
              <a:t>, </a:t>
            </a:r>
            <a:r>
              <a:rPr lang="en-GB" b="0" i="0" u="none" strike="noStrike" dirty="0" err="1">
                <a:solidFill>
                  <a:srgbClr val="000000"/>
                </a:solidFill>
                <a:effectLst/>
              </a:rPr>
              <a:t>kuten</a:t>
            </a:r>
            <a:r>
              <a:rPr lang="en-GB" b="0" i="0" u="none" strike="noStrike" dirty="0">
                <a:solidFill>
                  <a:srgbClr val="000000"/>
                </a:solidFill>
                <a:effectLst/>
              </a:rPr>
              <a:t> "</a:t>
            </a:r>
            <a:r>
              <a:rPr lang="en-GB" b="0" i="0" u="none" strike="noStrike" dirty="0" err="1">
                <a:solidFill>
                  <a:srgbClr val="000000"/>
                </a:solidFill>
                <a:effectLst/>
              </a:rPr>
              <a:t>Odota</a:t>
            </a:r>
            <a:r>
              <a:rPr lang="en-GB" b="0" i="0" u="none" strike="noStrike" dirty="0">
                <a:solidFill>
                  <a:srgbClr val="000000"/>
                </a:solidFill>
                <a:effectLst/>
              </a:rPr>
              <a:t>, </a:t>
            </a:r>
            <a:r>
              <a:rPr lang="en-GB" b="0" i="0" u="none" strike="noStrike" dirty="0" err="1">
                <a:solidFill>
                  <a:srgbClr val="000000"/>
                </a:solidFill>
                <a:effectLst/>
              </a:rPr>
              <a:t>että</a:t>
            </a:r>
            <a:r>
              <a:rPr lang="en-GB" b="0" i="0" u="none" strike="noStrike" dirty="0">
                <a:solidFill>
                  <a:srgbClr val="000000"/>
                </a:solidFill>
                <a:effectLst/>
              </a:rPr>
              <a:t> </a:t>
            </a:r>
            <a:r>
              <a:rPr lang="en-GB" b="0" i="0" u="none" strike="noStrike" dirty="0" err="1">
                <a:solidFill>
                  <a:srgbClr val="000000"/>
                </a:solidFill>
                <a:effectLst/>
              </a:rPr>
              <a:t>valmentaja</a:t>
            </a:r>
            <a:r>
              <a:rPr lang="en-GB" b="0" i="0" u="none" strike="noStrike" dirty="0">
                <a:solidFill>
                  <a:srgbClr val="000000"/>
                </a:solidFill>
                <a:effectLst/>
              </a:rPr>
              <a:t> </a:t>
            </a:r>
            <a:r>
              <a:rPr lang="en-GB" b="0" i="0" u="none" strike="noStrike" dirty="0" err="1">
                <a:solidFill>
                  <a:srgbClr val="000000"/>
                </a:solidFill>
                <a:effectLst/>
              </a:rPr>
              <a:t>antaa</a:t>
            </a:r>
            <a:r>
              <a:rPr lang="en-GB" b="0" i="0" u="none" strike="noStrike" dirty="0">
                <a:solidFill>
                  <a:srgbClr val="000000"/>
                </a:solidFill>
                <a:effectLst/>
              </a:rPr>
              <a:t> </a:t>
            </a:r>
            <a:r>
              <a:rPr lang="en-GB" b="0" i="0" u="none" strike="noStrike" dirty="0" err="1">
                <a:solidFill>
                  <a:srgbClr val="000000"/>
                </a:solidFill>
                <a:effectLst/>
              </a:rPr>
              <a:t>luvan</a:t>
            </a:r>
            <a:r>
              <a:rPr lang="en-GB" b="0" i="0" u="none" strike="noStrike" dirty="0">
                <a:solidFill>
                  <a:srgbClr val="000000"/>
                </a:solidFill>
                <a:effectLst/>
              </a:rPr>
              <a:t> hakea </a:t>
            </a:r>
            <a:r>
              <a:rPr lang="en-GB" b="0" i="0" u="none" strike="noStrike" dirty="0" err="1">
                <a:solidFill>
                  <a:srgbClr val="000000"/>
                </a:solidFill>
                <a:effectLst/>
              </a:rPr>
              <a:t>nuolet</a:t>
            </a:r>
            <a:r>
              <a:rPr lang="en-GB" b="0" i="0" u="none" strike="noStrike" dirty="0">
                <a:solidFill>
                  <a:srgbClr val="000000"/>
                </a:solidFill>
                <a:effectLst/>
              </a:rPr>
              <a:t>." </a:t>
            </a:r>
            <a:r>
              <a:rPr lang="en-GB" b="0" i="0" u="none" strike="noStrike" dirty="0" err="1">
                <a:solidFill>
                  <a:srgbClr val="000000"/>
                </a:solidFill>
                <a:effectLst/>
              </a:rPr>
              <a:t>Lisäksi</a:t>
            </a:r>
            <a:r>
              <a:rPr lang="en-GB" b="0" i="0" u="none" strike="noStrike" dirty="0">
                <a:solidFill>
                  <a:srgbClr val="000000"/>
                </a:solidFill>
                <a:effectLst/>
              </a:rPr>
              <a:t> </a:t>
            </a:r>
            <a:r>
              <a:rPr lang="en-GB" b="0" i="0" u="none" strike="noStrike" dirty="0" err="1">
                <a:solidFill>
                  <a:srgbClr val="000000"/>
                </a:solidFill>
                <a:effectLst/>
              </a:rPr>
              <a:t>harjoittelualue</a:t>
            </a:r>
            <a:r>
              <a:rPr lang="en-GB" b="0" i="0" u="none" strike="noStrike" dirty="0">
                <a:solidFill>
                  <a:srgbClr val="000000"/>
                </a:solidFill>
                <a:effectLst/>
              </a:rPr>
              <a:t> on </a:t>
            </a:r>
            <a:r>
              <a:rPr lang="en-GB" b="0" i="0" u="none" strike="noStrike" dirty="0" err="1">
                <a:solidFill>
                  <a:srgbClr val="000000"/>
                </a:solidFill>
                <a:effectLst/>
              </a:rPr>
              <a:t>selkeästi</a:t>
            </a:r>
            <a:r>
              <a:rPr lang="en-GB" b="0" i="0" u="none" strike="noStrike" dirty="0">
                <a:solidFill>
                  <a:srgbClr val="000000"/>
                </a:solidFill>
                <a:effectLst/>
              </a:rPr>
              <a:t> </a:t>
            </a:r>
            <a:r>
              <a:rPr lang="en-GB" b="0" i="0" u="none" strike="noStrike" dirty="0" err="1">
                <a:solidFill>
                  <a:srgbClr val="000000"/>
                </a:solidFill>
                <a:effectLst/>
              </a:rPr>
              <a:t>rajattu</a:t>
            </a:r>
            <a:r>
              <a:rPr lang="en-GB" b="0" i="0" u="none" strike="noStrike" dirty="0">
                <a:solidFill>
                  <a:srgbClr val="000000"/>
                </a:solidFill>
                <a:effectLst/>
              </a:rPr>
              <a:t> </a:t>
            </a:r>
            <a:r>
              <a:rPr lang="en-GB" b="0" i="0" u="none" strike="noStrike" dirty="0" err="1">
                <a:solidFill>
                  <a:srgbClr val="000000"/>
                </a:solidFill>
                <a:effectLst/>
              </a:rPr>
              <a:t>eikä</a:t>
            </a:r>
            <a:r>
              <a:rPr lang="en-GB" b="0" i="0" u="none" strike="noStrike" dirty="0">
                <a:solidFill>
                  <a:srgbClr val="000000"/>
                </a:solidFill>
                <a:effectLst/>
              </a:rPr>
              <a:t> </a:t>
            </a:r>
            <a:r>
              <a:rPr lang="en-GB" b="0" i="0" u="none" strike="noStrike" dirty="0" err="1">
                <a:solidFill>
                  <a:srgbClr val="000000"/>
                </a:solidFill>
                <a:effectLst/>
              </a:rPr>
              <a:t>siellä</a:t>
            </a:r>
            <a:r>
              <a:rPr lang="en-GB" b="0" i="0" u="none" strike="noStrike" dirty="0">
                <a:solidFill>
                  <a:srgbClr val="000000"/>
                </a:solidFill>
                <a:effectLst/>
              </a:rPr>
              <a:t> </a:t>
            </a:r>
            <a:r>
              <a:rPr lang="en-GB" b="0" i="0" u="none" strike="noStrike" dirty="0" err="1">
                <a:solidFill>
                  <a:srgbClr val="000000"/>
                </a:solidFill>
                <a:effectLst/>
              </a:rPr>
              <a:t>liiku</a:t>
            </a:r>
            <a:r>
              <a:rPr lang="en-GB" b="0" i="0" u="none" strike="noStrike" dirty="0">
                <a:solidFill>
                  <a:srgbClr val="000000"/>
                </a:solidFill>
                <a:effectLst/>
              </a:rPr>
              <a:t> </a:t>
            </a:r>
            <a:r>
              <a:rPr lang="en-GB" b="0" i="0" u="none" strike="noStrike" dirty="0" err="1">
                <a:solidFill>
                  <a:srgbClr val="000000"/>
                </a:solidFill>
                <a:effectLst/>
              </a:rPr>
              <a:t>ulkopuolisia</a:t>
            </a:r>
            <a:r>
              <a:rPr lang="en-GB" b="0" i="0" u="none" strike="noStrike" dirty="0">
                <a:solidFill>
                  <a:srgbClr val="000000"/>
                </a:solidFill>
                <a:effectLst/>
              </a:rPr>
              <a:t>.</a:t>
            </a:r>
          </a:p>
          <a:p>
            <a:endParaRPr lang="en-FI" dirty="0"/>
          </a:p>
        </p:txBody>
      </p:sp>
      <p:sp>
        <p:nvSpPr>
          <p:cNvPr id="4" name="Slide Number Placeholder 3"/>
          <p:cNvSpPr>
            <a:spLocks noGrp="1"/>
          </p:cNvSpPr>
          <p:nvPr>
            <p:ph type="sldNum" sz="quarter" idx="5"/>
          </p:nvPr>
        </p:nvSpPr>
        <p:spPr/>
        <p:txBody>
          <a:bodyPr/>
          <a:lstStyle/>
          <a:p>
            <a:fld id="{52D83C60-1251-2A44-A252-5894D715B0D4}" type="slidenum">
              <a:rPr lang="en-FI" smtClean="0"/>
              <a:t>6</a:t>
            </a:fld>
            <a:endParaRPr lang="en-FI"/>
          </a:p>
        </p:txBody>
      </p:sp>
    </p:spTree>
    <p:extLst>
      <p:ext uri="{BB962C8B-B14F-4D97-AF65-F5344CB8AC3E}">
        <p14:creationId xmlns:p14="http://schemas.microsoft.com/office/powerpoint/2010/main" val="1697699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52D83C60-1251-2A44-A252-5894D715B0D4}" type="slidenum">
              <a:rPr lang="en-FI" smtClean="0"/>
              <a:t>7</a:t>
            </a:fld>
            <a:endParaRPr lang="en-FI"/>
          </a:p>
        </p:txBody>
      </p:sp>
    </p:spTree>
    <p:extLst>
      <p:ext uri="{BB962C8B-B14F-4D97-AF65-F5344CB8AC3E}">
        <p14:creationId xmlns:p14="http://schemas.microsoft.com/office/powerpoint/2010/main" val="1820032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52D83C60-1251-2A44-A252-5894D715B0D4}" type="slidenum">
              <a:rPr lang="en-FI" smtClean="0"/>
              <a:t>8</a:t>
            </a:fld>
            <a:endParaRPr lang="en-FI"/>
          </a:p>
        </p:txBody>
      </p:sp>
    </p:spTree>
    <p:extLst>
      <p:ext uri="{BB962C8B-B14F-4D97-AF65-F5344CB8AC3E}">
        <p14:creationId xmlns:p14="http://schemas.microsoft.com/office/powerpoint/2010/main" val="2473054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52D83C60-1251-2A44-A252-5894D715B0D4}" type="slidenum">
              <a:rPr lang="en-FI" smtClean="0"/>
              <a:t>15</a:t>
            </a:fld>
            <a:endParaRPr lang="en-FI"/>
          </a:p>
        </p:txBody>
      </p:sp>
    </p:spTree>
    <p:extLst>
      <p:ext uri="{BB962C8B-B14F-4D97-AF65-F5344CB8AC3E}">
        <p14:creationId xmlns:p14="http://schemas.microsoft.com/office/powerpoint/2010/main" val="3004761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52D83C60-1251-2A44-A252-5894D715B0D4}" type="slidenum">
              <a:rPr lang="en-FI" smtClean="0"/>
              <a:t>16</a:t>
            </a:fld>
            <a:endParaRPr lang="en-FI"/>
          </a:p>
        </p:txBody>
      </p:sp>
    </p:spTree>
    <p:extLst>
      <p:ext uri="{BB962C8B-B14F-4D97-AF65-F5344CB8AC3E}">
        <p14:creationId xmlns:p14="http://schemas.microsoft.com/office/powerpoint/2010/main" val="7242607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GB"/>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1/24/25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1/24/25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1/24/25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GB"/>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1/24/25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1/24/25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GB"/>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1/24/25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GB"/>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1/24/25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1/24/25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1/24/25</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1/24/25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GB"/>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1/24/25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1/24/25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GB"/>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1/24/25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1/24/25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1/24/25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GB"/>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1/24/25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GB"/>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1/24/25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1/24/25</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ransition spd="slow">
    <p:push dir="u"/>
  </p:transition>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png"/><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 name="Picture 4" descr="Arrow in a bulls eye">
            <a:extLst>
              <a:ext uri="{FF2B5EF4-FFF2-40B4-BE49-F238E27FC236}">
                <a16:creationId xmlns:a16="http://schemas.microsoft.com/office/drawing/2014/main" id="{36450EA4-973E-59A5-A229-3138317E048A}"/>
              </a:ext>
            </a:extLst>
          </p:cNvPr>
          <p:cNvPicPr>
            <a:picLocks noChangeAspect="1"/>
          </p:cNvPicPr>
          <p:nvPr/>
        </p:nvPicPr>
        <p:blipFill>
          <a:blip r:embed="rId3"/>
          <a:srcRect l="8218" t="23391" r="873"/>
          <a:stretch/>
        </p:blipFill>
        <p:spPr>
          <a:xfrm>
            <a:off x="-3176" y="10"/>
            <a:ext cx="12192000" cy="6857991"/>
          </a:xfrm>
          <a:prstGeom prst="rect">
            <a:avLst/>
          </a:prstGeom>
        </p:spPr>
      </p:pic>
      <p:sp>
        <p:nvSpPr>
          <p:cNvPr id="15" name="Rectangle 14">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FI"/>
          </a:p>
        </p:txBody>
      </p:sp>
      <p:sp>
        <p:nvSpPr>
          <p:cNvPr id="2" name="Title 1">
            <a:extLst>
              <a:ext uri="{FF2B5EF4-FFF2-40B4-BE49-F238E27FC236}">
                <a16:creationId xmlns:a16="http://schemas.microsoft.com/office/drawing/2014/main" id="{6CAB1808-A979-DD13-3B76-DE6543C2EDCA}"/>
              </a:ext>
            </a:extLst>
          </p:cNvPr>
          <p:cNvSpPr>
            <a:spLocks noGrp="1"/>
          </p:cNvSpPr>
          <p:nvPr>
            <p:ph type="ctrTitle"/>
          </p:nvPr>
        </p:nvSpPr>
        <p:spPr>
          <a:xfrm>
            <a:off x="680322" y="4402667"/>
            <a:ext cx="8133478" cy="940240"/>
          </a:xfrm>
        </p:spPr>
        <p:txBody>
          <a:bodyPr>
            <a:normAutofit/>
          </a:bodyPr>
          <a:lstStyle/>
          <a:p>
            <a:r>
              <a:rPr lang="en-FI" sz="3000" dirty="0"/>
              <a:t>Harjoittelun ja harjoituksen suunnittelu jousiammunnassa</a:t>
            </a:r>
          </a:p>
        </p:txBody>
      </p:sp>
      <p:sp>
        <p:nvSpPr>
          <p:cNvPr id="17" name="Rectangle 16">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FI"/>
          </a:p>
        </p:txBody>
      </p:sp>
      <p:sp>
        <p:nvSpPr>
          <p:cNvPr id="19" name="Rectangle 18">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6">
            <a:extLst>
              <a:ext uri="{FF2B5EF4-FFF2-40B4-BE49-F238E27FC236}">
                <a16:creationId xmlns:a16="http://schemas.microsoft.com/office/drawing/2014/main" id="{22033E58-4288-38EE-08F7-EF3A7BCFF47B}"/>
              </a:ext>
            </a:extLst>
          </p:cNvPr>
          <p:cNvSpPr>
            <a:spLocks noGrp="1"/>
          </p:cNvSpPr>
          <p:nvPr>
            <p:ph type="subTitle" idx="1"/>
          </p:nvPr>
        </p:nvSpPr>
        <p:spPr>
          <a:xfrm>
            <a:off x="4044690" y="4051851"/>
            <a:ext cx="8144134" cy="1652773"/>
          </a:xfrm>
        </p:spPr>
        <p:txBody>
          <a:bodyPr>
            <a:normAutofit lnSpcReduction="10000"/>
          </a:bodyPr>
          <a:lstStyle/>
          <a:p>
            <a:endParaRPr lang="en-FI" dirty="0"/>
          </a:p>
          <a:p>
            <a:r>
              <a:rPr lang="en-FI" sz="2300" dirty="0"/>
              <a:t>Aleksandra Hint</a:t>
            </a:r>
          </a:p>
          <a:p>
            <a:r>
              <a:rPr lang="en-FI" sz="2300" dirty="0"/>
              <a:t>VOK1 lajiosa</a:t>
            </a:r>
          </a:p>
          <a:p>
            <a:r>
              <a:rPr lang="en-FI" sz="2300" dirty="0"/>
              <a:t>Pajulahti 01/25</a:t>
            </a:r>
          </a:p>
        </p:txBody>
      </p:sp>
    </p:spTree>
    <p:extLst>
      <p:ext uri="{BB962C8B-B14F-4D97-AF65-F5344CB8AC3E}">
        <p14:creationId xmlns:p14="http://schemas.microsoft.com/office/powerpoint/2010/main" val="2907934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54DDD-5A92-1050-620F-808E225BB852}"/>
              </a:ext>
            </a:extLst>
          </p:cNvPr>
          <p:cNvSpPr>
            <a:spLocks noGrp="1"/>
          </p:cNvSpPr>
          <p:nvPr>
            <p:ph type="title"/>
          </p:nvPr>
        </p:nvSpPr>
        <p:spPr/>
        <p:txBody>
          <a:bodyPr/>
          <a:lstStyle/>
          <a:p>
            <a:r>
              <a:rPr lang="en-FI" dirty="0"/>
              <a:t>Esimerkkiharjoituksia</a:t>
            </a:r>
          </a:p>
        </p:txBody>
      </p:sp>
      <p:sp>
        <p:nvSpPr>
          <p:cNvPr id="3" name="Content Placeholder 2">
            <a:extLst>
              <a:ext uri="{FF2B5EF4-FFF2-40B4-BE49-F238E27FC236}">
                <a16:creationId xmlns:a16="http://schemas.microsoft.com/office/drawing/2014/main" id="{111B639F-1FB8-5098-CB55-914645053167}"/>
              </a:ext>
            </a:extLst>
          </p:cNvPr>
          <p:cNvSpPr>
            <a:spLocks noGrp="1"/>
          </p:cNvSpPr>
          <p:nvPr>
            <p:ph idx="1"/>
          </p:nvPr>
        </p:nvSpPr>
        <p:spPr>
          <a:xfrm>
            <a:off x="5583082" y="2336871"/>
            <a:ext cx="6441513" cy="4102023"/>
          </a:xfrm>
        </p:spPr>
        <p:txBody>
          <a:bodyPr>
            <a:normAutofit fontScale="85000" lnSpcReduction="20000"/>
          </a:bodyPr>
          <a:lstStyle/>
          <a:p>
            <a:pPr marL="0" indent="0">
              <a:buNone/>
            </a:pPr>
            <a:r>
              <a:rPr lang="en-FI" b="1" dirty="0"/>
              <a:t>Esimerkkiharjoitus voimaharjoitteluun – omankehon painolla</a:t>
            </a:r>
          </a:p>
          <a:p>
            <a:r>
              <a:rPr lang="en-FI" dirty="0"/>
              <a:t>Lämmittely 15: Kevyt hölkkä tai hyppynaru + dynaamiset venytykset (lonkankoukistajien avaukset, vartalonkiertoja ja käsien pyörityksiä)</a:t>
            </a:r>
          </a:p>
          <a:p>
            <a:r>
              <a:rPr lang="en-FI" dirty="0"/>
              <a:t>Kyykyt 15 x 3</a:t>
            </a:r>
          </a:p>
          <a:p>
            <a:r>
              <a:rPr lang="en-FI" dirty="0"/>
              <a:t>Punnerrukset 10-15 x 3</a:t>
            </a:r>
          </a:p>
          <a:p>
            <a:r>
              <a:rPr lang="en-FI" dirty="0"/>
              <a:t>Lankku 30-45 sec</a:t>
            </a:r>
          </a:p>
          <a:p>
            <a:r>
              <a:rPr lang="en-FI" dirty="0"/>
              <a:t>Askelkyykyt 10 x 3</a:t>
            </a:r>
          </a:p>
          <a:p>
            <a:r>
              <a:rPr lang="en-FI" dirty="0"/>
              <a:t>Dipit 10-12 x 3</a:t>
            </a:r>
          </a:p>
          <a:p>
            <a:r>
              <a:rPr lang="en-FI" dirty="0"/>
              <a:t>Selän ojennus 15 x 3</a:t>
            </a:r>
          </a:p>
          <a:p>
            <a:r>
              <a:rPr lang="en-FI" dirty="0"/>
              <a:t>Venyttelyt ja jäähdyttely 5-10min: venyttelyt (reidet, lonkankoukistajt, rintalihakset, selkä, jne.)</a:t>
            </a:r>
          </a:p>
          <a:p>
            <a:pPr marL="0" indent="0">
              <a:buNone/>
            </a:pPr>
            <a:endParaRPr lang="en-FI" dirty="0"/>
          </a:p>
        </p:txBody>
      </p:sp>
      <p:sp>
        <p:nvSpPr>
          <p:cNvPr id="4" name="Content Placeholder 2">
            <a:extLst>
              <a:ext uri="{FF2B5EF4-FFF2-40B4-BE49-F238E27FC236}">
                <a16:creationId xmlns:a16="http://schemas.microsoft.com/office/drawing/2014/main" id="{659E17BC-1853-4C2E-9DA6-DE3966D11D48}"/>
              </a:ext>
            </a:extLst>
          </p:cNvPr>
          <p:cNvSpPr txBox="1">
            <a:spLocks/>
          </p:cNvSpPr>
          <p:nvPr/>
        </p:nvSpPr>
        <p:spPr>
          <a:xfrm>
            <a:off x="6096000" y="2336873"/>
            <a:ext cx="5415679" cy="3599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None/>
            </a:pPr>
            <a:endParaRPr lang="en-FI" dirty="0"/>
          </a:p>
        </p:txBody>
      </p:sp>
      <p:sp>
        <p:nvSpPr>
          <p:cNvPr id="5" name="Content Placeholder 2">
            <a:extLst>
              <a:ext uri="{FF2B5EF4-FFF2-40B4-BE49-F238E27FC236}">
                <a16:creationId xmlns:a16="http://schemas.microsoft.com/office/drawing/2014/main" id="{47917FAF-A780-9379-9694-27A95C5E17DB}"/>
              </a:ext>
            </a:extLst>
          </p:cNvPr>
          <p:cNvSpPr txBox="1">
            <a:spLocks/>
          </p:cNvSpPr>
          <p:nvPr/>
        </p:nvSpPr>
        <p:spPr>
          <a:xfrm>
            <a:off x="71572" y="2336872"/>
            <a:ext cx="5415678" cy="410202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FI" sz="2200" b="1" dirty="0"/>
              <a:t>Esimerkkiharjoitus voimaharjoitteluun</a:t>
            </a:r>
          </a:p>
          <a:p>
            <a:r>
              <a:rPr lang="en-FI" sz="2200" dirty="0"/>
              <a:t>Kuntopyörä peruskestävyyssykkeellä 15min (lämmittely)</a:t>
            </a:r>
          </a:p>
          <a:p>
            <a:r>
              <a:rPr lang="en-FI" sz="2200" dirty="0"/>
              <a:t>Jalkaprässi 3 x 8</a:t>
            </a:r>
          </a:p>
          <a:p>
            <a:r>
              <a:rPr lang="en-FI" sz="2200" dirty="0"/>
              <a:t>Penkkipunnerrus 3 x 8</a:t>
            </a:r>
          </a:p>
          <a:p>
            <a:r>
              <a:rPr lang="en-FI" sz="2200" dirty="0"/>
              <a:t>Vipunostot sivuille 3 x 8</a:t>
            </a:r>
          </a:p>
          <a:p>
            <a:r>
              <a:rPr lang="en-FI" sz="2200" dirty="0"/>
              <a:t>Hauiskääntö 3 x 8</a:t>
            </a:r>
          </a:p>
          <a:p>
            <a:r>
              <a:rPr lang="en-FI" sz="2200" dirty="0"/>
              <a:t>Ojentajaåunnerrus 3 x 8</a:t>
            </a:r>
          </a:p>
          <a:p>
            <a:r>
              <a:rPr lang="en-FI" sz="2200" dirty="0"/>
              <a:t>Vatsalihasliikkeet 3 x 15</a:t>
            </a:r>
          </a:p>
          <a:p>
            <a:r>
              <a:rPr lang="en-FI" sz="2200" dirty="0"/>
              <a:t>Kuntopyörä peruskestövyyssykkeellä 15min</a:t>
            </a:r>
          </a:p>
          <a:p>
            <a:r>
              <a:rPr lang="en-FI" sz="2200" dirty="0"/>
              <a:t>Venyttelyt ja jäähdyttely 5-10min</a:t>
            </a:r>
          </a:p>
          <a:p>
            <a:endParaRPr lang="en-FI" dirty="0"/>
          </a:p>
        </p:txBody>
      </p:sp>
    </p:spTree>
    <p:extLst>
      <p:ext uri="{BB962C8B-B14F-4D97-AF65-F5344CB8AC3E}">
        <p14:creationId xmlns:p14="http://schemas.microsoft.com/office/powerpoint/2010/main" val="23127775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A14F4-6539-91E8-5785-1355620F6BB5}"/>
              </a:ext>
            </a:extLst>
          </p:cNvPr>
          <p:cNvSpPr>
            <a:spLocks noGrp="1"/>
          </p:cNvSpPr>
          <p:nvPr>
            <p:ph type="title"/>
          </p:nvPr>
        </p:nvSpPr>
        <p:spPr/>
        <p:txBody>
          <a:bodyPr/>
          <a:lstStyle/>
          <a:p>
            <a:r>
              <a:rPr lang="en-FI" dirty="0"/>
              <a:t>Esimerkkiharjoituksia cont.</a:t>
            </a:r>
          </a:p>
        </p:txBody>
      </p:sp>
      <p:sp>
        <p:nvSpPr>
          <p:cNvPr id="3" name="Content Placeholder 2">
            <a:extLst>
              <a:ext uri="{FF2B5EF4-FFF2-40B4-BE49-F238E27FC236}">
                <a16:creationId xmlns:a16="http://schemas.microsoft.com/office/drawing/2014/main" id="{2CAD20CA-33D0-0804-7FB7-CF0DF8A56F04}"/>
              </a:ext>
            </a:extLst>
          </p:cNvPr>
          <p:cNvSpPr>
            <a:spLocks noGrp="1"/>
          </p:cNvSpPr>
          <p:nvPr>
            <p:ph idx="1"/>
          </p:nvPr>
        </p:nvSpPr>
        <p:spPr>
          <a:xfrm>
            <a:off x="680321" y="2336872"/>
            <a:ext cx="10479515" cy="4043145"/>
          </a:xfrm>
        </p:spPr>
        <p:txBody>
          <a:bodyPr>
            <a:normAutofit fontScale="92500" lnSpcReduction="10000"/>
          </a:bodyPr>
          <a:lstStyle/>
          <a:p>
            <a:pPr marL="0" indent="0">
              <a:buNone/>
            </a:pPr>
            <a:r>
              <a:rPr lang="en-FI" b="1" dirty="0"/>
              <a:t>Ammuntaharjoituksen yhteyteen soveltaminen:</a:t>
            </a:r>
          </a:p>
          <a:p>
            <a:r>
              <a:rPr lang="en-FI" dirty="0"/>
              <a:t>Lämmittely 5-10 min: jalkojen nostot taakse ja eteen/hyppynaru + dynaamiset venytykset</a:t>
            </a:r>
          </a:p>
          <a:p>
            <a:r>
              <a:rPr lang="en-FI" dirty="0"/>
              <a:t>Lapapunnerrukset 10-12 toistoa</a:t>
            </a:r>
          </a:p>
          <a:p>
            <a:r>
              <a:rPr lang="en-FI" dirty="0"/>
              <a:t>Ylätalja kuminauhalla 15 toistoa</a:t>
            </a:r>
          </a:p>
          <a:p>
            <a:r>
              <a:rPr lang="en-FI" dirty="0"/>
              <a:t>Kuminauha punnerrus 15 toistoa</a:t>
            </a:r>
          </a:p>
          <a:p>
            <a:r>
              <a:rPr lang="en-FI" dirty="0"/>
              <a:t>Alatalja kuminauhalla (“soutu”) 15 toistoa</a:t>
            </a:r>
          </a:p>
          <a:p>
            <a:r>
              <a:rPr lang="en-FI" dirty="0"/>
              <a:t>Käsien nostot sivuille ja eteen kuminauhalla 10 toistoa (molemmat kädet)</a:t>
            </a:r>
          </a:p>
          <a:p>
            <a:r>
              <a:rPr lang="en-FI" dirty="0"/>
              <a:t>Sivulankku kuminauhalla (tähtäysasento) 10 toistoa (molemmat puolet)</a:t>
            </a:r>
          </a:p>
          <a:p>
            <a:r>
              <a:rPr lang="en-FI" dirty="0"/>
              <a:t>Loppuvenyttely 5 min</a:t>
            </a:r>
          </a:p>
          <a:p>
            <a:endParaRPr lang="en-FI" dirty="0"/>
          </a:p>
          <a:p>
            <a:endParaRPr lang="en-FI" dirty="0"/>
          </a:p>
          <a:p>
            <a:endParaRPr lang="en-FI" dirty="0"/>
          </a:p>
        </p:txBody>
      </p:sp>
    </p:spTree>
    <p:extLst>
      <p:ext uri="{BB962C8B-B14F-4D97-AF65-F5344CB8AC3E}">
        <p14:creationId xmlns:p14="http://schemas.microsoft.com/office/powerpoint/2010/main" val="128084308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4" name="Rectangle 23">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E15E44A9-F9DC-64A3-BA72-431B5971FAB5}"/>
              </a:ext>
            </a:extLst>
          </p:cNvPr>
          <p:cNvSpPr>
            <a:spLocks noGrp="1"/>
          </p:cNvSpPr>
          <p:nvPr>
            <p:ph idx="1"/>
          </p:nvPr>
        </p:nvSpPr>
        <p:spPr>
          <a:xfrm>
            <a:off x="3176" y="2144132"/>
            <a:ext cx="6092822" cy="4713868"/>
          </a:xfrm>
        </p:spPr>
        <p:txBody>
          <a:bodyPr>
            <a:noAutofit/>
          </a:bodyPr>
          <a:lstStyle/>
          <a:p>
            <a:r>
              <a:rPr lang="en-FI" sz="1500" dirty="0"/>
              <a:t>Jousiammunnalla ei ole erityisiä vaatimuksia hapenottokykyyn tai energia- aineenvaihduntaan. Olennaista jousiampujalle olisi keskittyä nostamaan peruskuntoaan sellaiselle tasolle joka edesauttaa palautumista, laskee leposykettä ja parantaa aineenvaihduntaa.</a:t>
            </a:r>
          </a:p>
          <a:p>
            <a:r>
              <a:rPr lang="en-FI" sz="1500" dirty="0"/>
              <a:t>Peruskuntoharjoittelun tulisi tapahtua jousiampujalla aina peruskestävyysalueella, eli 50-70% maksimisykkeestä. Harjoittelua tulee olla noin 2 tuntia viikossa, jonka voi myös jakauttaa osiin voimaharjoittelun yhteyteen ja myös osin omaan harjoitukseen (esim. </a:t>
            </a:r>
            <a:r>
              <a:rPr lang="en-GB" sz="1500" dirty="0"/>
              <a:t>P</a:t>
            </a:r>
            <a:r>
              <a:rPr lang="en-FI" sz="1500" dirty="0"/>
              <a:t>idempi palauttvaa lenkki).</a:t>
            </a:r>
          </a:p>
          <a:p>
            <a:r>
              <a:rPr lang="en-FI" sz="1500" dirty="0"/>
              <a:t>Peruskestävyysharjoittelu parantaa sydämmen kykyä pumpata verta, alentaa verenpainetta ja lisää hiusverisuonien määrää.</a:t>
            </a:r>
          </a:p>
          <a:p>
            <a:pPr marL="0" indent="0">
              <a:buNone/>
            </a:pPr>
            <a:r>
              <a:rPr lang="en-FI" sz="1500" dirty="0"/>
              <a:t>Olennaista peruskunto/peruskestävyysharjoittelussa on huomioida </a:t>
            </a:r>
            <a:r>
              <a:rPr lang="en-FI" sz="1500" b="1" dirty="0"/>
              <a:t>alhainen teho</a:t>
            </a:r>
            <a:r>
              <a:rPr lang="en-FI" sz="1500" dirty="0"/>
              <a:t>. Liian moni harjoittelee koko ajan liian kovalla teholla! – tällöin peruskestävyysominaisuudet eivät kehity.</a:t>
            </a:r>
          </a:p>
        </p:txBody>
      </p:sp>
      <p:pic>
        <p:nvPicPr>
          <p:cNvPr id="4" name="Picture 3" descr="A group of people running&#10;&#10;Description automatically generated">
            <a:extLst>
              <a:ext uri="{FF2B5EF4-FFF2-40B4-BE49-F238E27FC236}">
                <a16:creationId xmlns:a16="http://schemas.microsoft.com/office/drawing/2014/main" id="{9F5AC5A2-F395-DD5F-436B-A955E54DF273}"/>
              </a:ext>
            </a:extLst>
          </p:cNvPr>
          <p:cNvPicPr>
            <a:picLocks noChangeAspect="1"/>
          </p:cNvPicPr>
          <p:nvPr/>
        </p:nvPicPr>
        <p:blipFill>
          <a:blip r:embed="rId3"/>
          <a:srcRect l="15477" r="17200" b="1"/>
          <a:stretch/>
        </p:blipFill>
        <p:spPr>
          <a:xfrm>
            <a:off x="6096000" y="10"/>
            <a:ext cx="6092823" cy="6856310"/>
          </a:xfrm>
          <a:prstGeom prst="rect">
            <a:avLst/>
          </a:prstGeom>
          <a:ln>
            <a:noFill/>
          </a:ln>
          <a:effectLst/>
        </p:spPr>
      </p:pic>
      <p:sp>
        <p:nvSpPr>
          <p:cNvPr id="27" name="Rectangle 26">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FI"/>
          </a:p>
        </p:txBody>
      </p:sp>
      <p:sp>
        <p:nvSpPr>
          <p:cNvPr id="2" name="Title 1">
            <a:extLst>
              <a:ext uri="{FF2B5EF4-FFF2-40B4-BE49-F238E27FC236}">
                <a16:creationId xmlns:a16="http://schemas.microsoft.com/office/drawing/2014/main" id="{D96B4598-83A9-EB37-7BBE-659906639FC9}"/>
              </a:ext>
            </a:extLst>
          </p:cNvPr>
          <p:cNvSpPr>
            <a:spLocks noGrp="1"/>
          </p:cNvSpPr>
          <p:nvPr>
            <p:ph type="title"/>
          </p:nvPr>
        </p:nvSpPr>
        <p:spPr>
          <a:xfrm>
            <a:off x="680321" y="753228"/>
            <a:ext cx="5041629" cy="1080938"/>
          </a:xfrm>
        </p:spPr>
        <p:txBody>
          <a:bodyPr>
            <a:normAutofit/>
          </a:bodyPr>
          <a:lstStyle/>
          <a:p>
            <a:r>
              <a:rPr lang="en-FI" dirty="0"/>
              <a:t>Peruskuntoharjoittelu – Yleistä</a:t>
            </a:r>
          </a:p>
        </p:txBody>
      </p:sp>
      <p:pic>
        <p:nvPicPr>
          <p:cNvPr id="29" name="Picture 28">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150655639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FI"/>
          </a:p>
        </p:txBody>
      </p:sp>
      <p:sp>
        <p:nvSpPr>
          <p:cNvPr id="2" name="Title 1">
            <a:extLst>
              <a:ext uri="{FF2B5EF4-FFF2-40B4-BE49-F238E27FC236}">
                <a16:creationId xmlns:a16="http://schemas.microsoft.com/office/drawing/2014/main" id="{F0C9DD19-AE71-B1B9-14E0-81C9C113F0FD}"/>
              </a:ext>
            </a:extLst>
          </p:cNvPr>
          <p:cNvSpPr>
            <a:spLocks noGrp="1"/>
          </p:cNvSpPr>
          <p:nvPr>
            <p:ph type="title"/>
          </p:nvPr>
        </p:nvSpPr>
        <p:spPr>
          <a:xfrm>
            <a:off x="680321" y="2063262"/>
            <a:ext cx="3739279" cy="2661052"/>
          </a:xfrm>
        </p:spPr>
        <p:txBody>
          <a:bodyPr>
            <a:normAutofit/>
          </a:bodyPr>
          <a:lstStyle/>
          <a:p>
            <a:pPr algn="r"/>
            <a:r>
              <a:rPr lang="en-FI" sz="2800" dirty="0"/>
              <a:t>Peruskuntoharjoittelu esimerkkejä</a:t>
            </a:r>
          </a:p>
        </p:txBody>
      </p:sp>
      <p:graphicFrame>
        <p:nvGraphicFramePr>
          <p:cNvPr id="5" name="Content Placeholder 2">
            <a:extLst>
              <a:ext uri="{FF2B5EF4-FFF2-40B4-BE49-F238E27FC236}">
                <a16:creationId xmlns:a16="http://schemas.microsoft.com/office/drawing/2014/main" id="{14B18F09-2EB0-8BC9-AFBA-62798643CFF2}"/>
              </a:ext>
            </a:extLst>
          </p:cNvPr>
          <p:cNvGraphicFramePr>
            <a:graphicFrameLocks noGrp="1"/>
          </p:cNvGraphicFramePr>
          <p:nvPr>
            <p:ph idx="1"/>
            <p:extLst>
              <p:ext uri="{D42A27DB-BD31-4B8C-83A1-F6EECF244321}">
                <p14:modId xmlns:p14="http://schemas.microsoft.com/office/powerpoint/2010/main" val="841285064"/>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1953982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E85D0-0BE4-2F77-1513-D422BBBFC519}"/>
              </a:ext>
            </a:extLst>
          </p:cNvPr>
          <p:cNvSpPr>
            <a:spLocks noGrp="1"/>
          </p:cNvSpPr>
          <p:nvPr>
            <p:ph type="title"/>
          </p:nvPr>
        </p:nvSpPr>
        <p:spPr>
          <a:xfrm>
            <a:off x="680321" y="753228"/>
            <a:ext cx="9613861" cy="1080938"/>
          </a:xfrm>
        </p:spPr>
        <p:txBody>
          <a:bodyPr>
            <a:normAutofit/>
          </a:bodyPr>
          <a:lstStyle/>
          <a:p>
            <a:r>
              <a:rPr lang="en-FI"/>
              <a:t>SPT – Lajivoima- ja lajikestävyysharjoittelu</a:t>
            </a:r>
          </a:p>
        </p:txBody>
      </p:sp>
      <p:sp>
        <p:nvSpPr>
          <p:cNvPr id="3" name="Content Placeholder 2">
            <a:extLst>
              <a:ext uri="{FF2B5EF4-FFF2-40B4-BE49-F238E27FC236}">
                <a16:creationId xmlns:a16="http://schemas.microsoft.com/office/drawing/2014/main" id="{3EF62097-22E6-E915-32AD-CF45E61DE5BA}"/>
              </a:ext>
            </a:extLst>
          </p:cNvPr>
          <p:cNvSpPr>
            <a:spLocks noGrp="1"/>
          </p:cNvSpPr>
          <p:nvPr>
            <p:ph idx="1"/>
          </p:nvPr>
        </p:nvSpPr>
        <p:spPr>
          <a:xfrm>
            <a:off x="163286" y="2401089"/>
            <a:ext cx="5045529" cy="4456911"/>
          </a:xfrm>
        </p:spPr>
        <p:txBody>
          <a:bodyPr>
            <a:normAutofit fontScale="70000" lnSpcReduction="20000"/>
          </a:bodyPr>
          <a:lstStyle/>
          <a:p>
            <a:r>
              <a:rPr lang="en-FI" sz="2200" b="1" dirty="0"/>
              <a:t>SPT = Special Physical Training = erilaiset pitoharjoitukset.</a:t>
            </a:r>
          </a:p>
          <a:p>
            <a:endParaRPr lang="en-FI" sz="2200" b="1" dirty="0"/>
          </a:p>
          <a:p>
            <a:r>
              <a:rPr lang="en-FI" sz="2200" dirty="0"/>
              <a:t>Paras tapa tehdä lajivoimaharjoittelua tapahtuu jousella. Jousi voi olla oma kilpailujousi tai siihen voidaan tarvittaessa lisätä jäykkyyttä esim. </a:t>
            </a:r>
            <a:r>
              <a:rPr lang="en-GB" sz="2200" dirty="0"/>
              <a:t>V</a:t>
            </a:r>
            <a:r>
              <a:rPr lang="en-FI" sz="2200" dirty="0"/>
              <a:t>irittämällä kuminauha tai vaihtamalla jäykemmät lavat voimaharjoitukseen. </a:t>
            </a:r>
          </a:p>
          <a:p>
            <a:r>
              <a:rPr lang="en-FI" sz="2200" dirty="0"/>
              <a:t>Kehitää lajivoima sekä lajikestävyyttä.</a:t>
            </a:r>
          </a:p>
          <a:p>
            <a:r>
              <a:rPr lang="en-FI" sz="2200" dirty="0"/>
              <a:t>Lajivoiman voidaan katsoa olevan riittävällä tasolla jos tähtäysasentoa pystyy ylläpitämään 45 sekunttia (tai enemmän) ja tekemään sen jälkeen puhtaan laukauksen (huom, testi on toki vain suuntaa-antava). </a:t>
            </a:r>
          </a:p>
          <a:p>
            <a:pPr marL="0" indent="0">
              <a:buNone/>
            </a:pPr>
            <a:endParaRPr lang="en-FI" sz="2200" dirty="0"/>
          </a:p>
          <a:p>
            <a:pPr marL="0" indent="0">
              <a:buNone/>
            </a:pPr>
            <a:r>
              <a:rPr lang="en-FI" sz="2200" dirty="0"/>
              <a:t>Suurin osa ampujista, varsinkin nuorista, tekee liian vähän lajivoima- ja lajikestävyysharjoittelua. Muu fyysinen harjoittelu, jota tehdään esim. </a:t>
            </a:r>
            <a:r>
              <a:rPr lang="en-GB" sz="2200" dirty="0"/>
              <a:t>K</a:t>
            </a:r>
            <a:r>
              <a:rPr lang="en-FI" sz="2200" dirty="0"/>
              <a:t>untosalilla tai omankehonpainolla ei suoraan kehitä lajivoimaa tai lajikestävyyttä, vaikka se kehittää peruskuntoa ja peruskestävyyttä.</a:t>
            </a:r>
          </a:p>
          <a:p>
            <a:endParaRPr lang="en-FI" sz="900" dirty="0"/>
          </a:p>
        </p:txBody>
      </p:sp>
      <p:pic>
        <p:nvPicPr>
          <p:cNvPr id="4" name="Picture 3" descr="A person holding a string&#10;&#10;Description automatically generated">
            <a:extLst>
              <a:ext uri="{FF2B5EF4-FFF2-40B4-BE49-F238E27FC236}">
                <a16:creationId xmlns:a16="http://schemas.microsoft.com/office/drawing/2014/main" id="{EA2E9BB9-AD19-7FDF-EC21-7CD99094F1B3}"/>
              </a:ext>
            </a:extLst>
          </p:cNvPr>
          <p:cNvPicPr>
            <a:picLocks noChangeAspect="1"/>
          </p:cNvPicPr>
          <p:nvPr/>
        </p:nvPicPr>
        <p:blipFill>
          <a:blip r:embed="rId2"/>
          <a:stretch>
            <a:fillRect/>
          </a:stretch>
        </p:blipFill>
        <p:spPr>
          <a:xfrm>
            <a:off x="5445612" y="2514600"/>
            <a:ext cx="6269554" cy="3777407"/>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939484493"/>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6" name="Picture 5" descr="A young person shooting a bow and arrow&#10;&#10;Description automatically generated">
            <a:extLst>
              <a:ext uri="{FF2B5EF4-FFF2-40B4-BE49-F238E27FC236}">
                <a16:creationId xmlns:a16="http://schemas.microsoft.com/office/drawing/2014/main" id="{EFD7FD9E-F1AF-E88E-984F-06597282BC21}"/>
              </a:ext>
            </a:extLst>
          </p:cNvPr>
          <p:cNvPicPr>
            <a:picLocks noChangeAspect="1"/>
          </p:cNvPicPr>
          <p:nvPr/>
        </p:nvPicPr>
        <p:blipFill>
          <a:blip r:embed="rId4"/>
          <a:srcRect l="16511" r="9958"/>
          <a:stretch/>
        </p:blipFill>
        <p:spPr>
          <a:xfrm>
            <a:off x="4636008" y="10"/>
            <a:ext cx="7552815" cy="6856310"/>
          </a:xfrm>
          <a:prstGeom prst="rect">
            <a:avLst/>
          </a:prstGeom>
          <a:ln>
            <a:noFill/>
          </a:ln>
          <a:effectLst/>
        </p:spPr>
      </p:pic>
      <p:sp>
        <p:nvSpPr>
          <p:cNvPr id="24" name="Rectangle 23">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FI"/>
          </a:p>
        </p:txBody>
      </p:sp>
      <p:sp>
        <p:nvSpPr>
          <p:cNvPr id="2" name="Title 1">
            <a:extLst>
              <a:ext uri="{FF2B5EF4-FFF2-40B4-BE49-F238E27FC236}">
                <a16:creationId xmlns:a16="http://schemas.microsoft.com/office/drawing/2014/main" id="{F1C87D39-D792-2C76-ED74-26CC25345BA7}"/>
              </a:ext>
            </a:extLst>
          </p:cNvPr>
          <p:cNvSpPr>
            <a:spLocks noGrp="1"/>
          </p:cNvSpPr>
          <p:nvPr>
            <p:ph type="title"/>
          </p:nvPr>
        </p:nvSpPr>
        <p:spPr>
          <a:xfrm>
            <a:off x="680322" y="753228"/>
            <a:ext cx="3679028" cy="1080938"/>
          </a:xfrm>
        </p:spPr>
        <p:txBody>
          <a:bodyPr>
            <a:normAutofit/>
          </a:bodyPr>
          <a:lstStyle/>
          <a:p>
            <a:r>
              <a:rPr lang="en-FI" sz="3200"/>
              <a:t>SPT cont.</a:t>
            </a:r>
          </a:p>
        </p:txBody>
      </p:sp>
      <p:pic>
        <p:nvPicPr>
          <p:cNvPr id="26" name="Picture 25">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E2F308FB-23AB-5443-BC3C-BEC7B0E0AA6F}"/>
              </a:ext>
            </a:extLst>
          </p:cNvPr>
          <p:cNvSpPr>
            <a:spLocks noGrp="1"/>
          </p:cNvSpPr>
          <p:nvPr>
            <p:ph idx="1"/>
          </p:nvPr>
        </p:nvSpPr>
        <p:spPr>
          <a:xfrm>
            <a:off x="293914" y="2336872"/>
            <a:ext cx="3968043" cy="3911527"/>
          </a:xfrm>
        </p:spPr>
        <p:txBody>
          <a:bodyPr>
            <a:normAutofit/>
          </a:bodyPr>
          <a:lstStyle/>
          <a:p>
            <a:r>
              <a:rPr lang="en-FI" sz="1500" b="1" dirty="0"/>
              <a:t>Lajikestävyysharjoittelussa</a:t>
            </a:r>
            <a:r>
              <a:rPr lang="en-FI" sz="1500" dirty="0"/>
              <a:t> jousta pidetään normaalissa tähtäysasennossa ylipitkiä tähtäysaikoja. Esimerkki harjoitus:</a:t>
            </a:r>
          </a:p>
          <a:p>
            <a:pPr marL="0" indent="0">
              <a:buNone/>
            </a:pPr>
            <a:r>
              <a:rPr lang="en-FI" sz="1500" dirty="0"/>
              <a:t>Pidä jousi tähtäysasennossa 30 sekuntia, ja lepää 1 minuutti. 10 toiston jälkeen lepää 2 minuuttia. Kesto yhteensä 30 minuuttia.</a:t>
            </a:r>
          </a:p>
          <a:p>
            <a:r>
              <a:rPr lang="en-FI" sz="1500" dirty="0"/>
              <a:t>Jos 30 sekuntia on liikaa alkuun voidaan aikaa muutta lyhyempään, esim. 15 sekuntia. Lepoaika on aina tähtäysasennossa oltu aika x 2.</a:t>
            </a:r>
          </a:p>
          <a:p>
            <a:r>
              <a:rPr lang="en-FI" sz="1500" dirty="0"/>
              <a:t>Kun urheilija pystyy pitämään jousta tähtäysasennossa yli 45 sekuntia, voidaan jouseen lisätä kuminauhoja vetovastuksen lisäämiseksi. Voidaan harkita myös jäykempiä lapoja.</a:t>
            </a:r>
          </a:p>
        </p:txBody>
      </p:sp>
    </p:spTree>
    <p:extLst>
      <p:ext uri="{BB962C8B-B14F-4D97-AF65-F5344CB8AC3E}">
        <p14:creationId xmlns:p14="http://schemas.microsoft.com/office/powerpoint/2010/main" val="318614320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AC01-81D2-0C32-2D68-DAD9E068444F}"/>
              </a:ext>
            </a:extLst>
          </p:cNvPr>
          <p:cNvSpPr>
            <a:spLocks noGrp="1"/>
          </p:cNvSpPr>
          <p:nvPr>
            <p:ph type="title"/>
          </p:nvPr>
        </p:nvSpPr>
        <p:spPr>
          <a:xfrm>
            <a:off x="680321" y="753228"/>
            <a:ext cx="9613861" cy="1080938"/>
          </a:xfrm>
        </p:spPr>
        <p:txBody>
          <a:bodyPr>
            <a:normAutofit/>
          </a:bodyPr>
          <a:lstStyle/>
          <a:p>
            <a:r>
              <a:rPr lang="en-FI" dirty="0"/>
              <a:t>SPT cont.</a:t>
            </a:r>
          </a:p>
        </p:txBody>
      </p:sp>
      <p:sp>
        <p:nvSpPr>
          <p:cNvPr id="3" name="Content Placeholder 2">
            <a:extLst>
              <a:ext uri="{FF2B5EF4-FFF2-40B4-BE49-F238E27FC236}">
                <a16:creationId xmlns:a16="http://schemas.microsoft.com/office/drawing/2014/main" id="{29A2727A-E84E-F2F7-12D3-E131AD1498BC}"/>
              </a:ext>
            </a:extLst>
          </p:cNvPr>
          <p:cNvSpPr>
            <a:spLocks noGrp="1"/>
          </p:cNvSpPr>
          <p:nvPr>
            <p:ph idx="1"/>
          </p:nvPr>
        </p:nvSpPr>
        <p:spPr>
          <a:xfrm>
            <a:off x="680321" y="2505908"/>
            <a:ext cx="4757093" cy="3598863"/>
          </a:xfrm>
        </p:spPr>
        <p:txBody>
          <a:bodyPr>
            <a:noAutofit/>
          </a:bodyPr>
          <a:lstStyle/>
          <a:p>
            <a:r>
              <a:rPr lang="en-FI" sz="1500" b="1" dirty="0"/>
              <a:t>Lajivoimaharjoittelussa</a:t>
            </a:r>
            <a:r>
              <a:rPr lang="en-FI" sz="1500" dirty="0"/>
              <a:t> ampuja vetää jousen tähtäysasentoon, pitää 3-5 sekuntia, ja laskee sitten takaisin alkuvetopisteeseen (set up) ja vetää uudelleen tähtäysasentoon. Harjoitusta voidaan jaksottaa kuten painoilla tehtäviä harjoituksia, esim.</a:t>
            </a:r>
          </a:p>
          <a:p>
            <a:pPr marL="0" indent="0">
              <a:buNone/>
            </a:pPr>
            <a:endParaRPr lang="en-FI" sz="1500" dirty="0"/>
          </a:p>
          <a:p>
            <a:pPr marL="0" indent="0">
              <a:buNone/>
            </a:pPr>
            <a:r>
              <a:rPr lang="en-FI" sz="1500" dirty="0"/>
              <a:t>3 x 5</a:t>
            </a:r>
          </a:p>
          <a:p>
            <a:pPr marL="0" indent="0">
              <a:buNone/>
            </a:pPr>
            <a:r>
              <a:rPr lang="en-FI" sz="1500" dirty="0"/>
              <a:t>3 x 10</a:t>
            </a:r>
          </a:p>
          <a:p>
            <a:pPr marL="0" indent="0">
              <a:buNone/>
            </a:pPr>
            <a:r>
              <a:rPr lang="en-FI" sz="1500" dirty="0"/>
              <a:t>3 </a:t>
            </a:r>
            <a:r>
              <a:rPr lang="en-GB" sz="1500" dirty="0"/>
              <a:t>X</a:t>
            </a:r>
            <a:r>
              <a:rPr lang="en-FI" sz="1500" dirty="0"/>
              <a:t> 15</a:t>
            </a:r>
          </a:p>
          <a:p>
            <a:pPr marL="0" indent="0">
              <a:buNone/>
            </a:pPr>
            <a:r>
              <a:rPr lang="en-FI" sz="1500" dirty="0"/>
              <a:t>4 </a:t>
            </a:r>
            <a:r>
              <a:rPr lang="en-GB" sz="1500" dirty="0"/>
              <a:t>X</a:t>
            </a:r>
            <a:r>
              <a:rPr lang="en-FI" sz="1500" dirty="0"/>
              <a:t> 5</a:t>
            </a:r>
          </a:p>
          <a:p>
            <a:pPr marL="0" indent="0">
              <a:buNone/>
            </a:pPr>
            <a:r>
              <a:rPr lang="en-GB" sz="1500" dirty="0"/>
              <a:t>J</a:t>
            </a:r>
            <a:r>
              <a:rPr lang="en-FI" sz="1500" dirty="0"/>
              <a:t>ne. Sarjojen välissä 3-5 minuutin palatuminen. Tällä saadaan lihaksille erilaisia ärsykkeitä. </a:t>
            </a:r>
          </a:p>
        </p:txBody>
      </p:sp>
      <p:pic>
        <p:nvPicPr>
          <p:cNvPr id="5" name="Picture 4" descr="A person exercising with a red band&#10;&#10;Description automatically generated">
            <a:extLst>
              <a:ext uri="{FF2B5EF4-FFF2-40B4-BE49-F238E27FC236}">
                <a16:creationId xmlns:a16="http://schemas.microsoft.com/office/drawing/2014/main" id="{6B59DC29-187F-D185-D33D-08A42CEA0C23}"/>
              </a:ext>
            </a:extLst>
          </p:cNvPr>
          <p:cNvPicPr>
            <a:picLocks noChangeAspect="1"/>
          </p:cNvPicPr>
          <p:nvPr/>
        </p:nvPicPr>
        <p:blipFill>
          <a:blip r:embed="rId3"/>
          <a:stretch>
            <a:fillRect/>
          </a:stretch>
        </p:blipFill>
        <p:spPr>
          <a:xfrm>
            <a:off x="6120123" y="2505909"/>
            <a:ext cx="5391555" cy="3598863"/>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359881734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DA3DB-D79D-807E-2405-AB7CE4D394BE}"/>
              </a:ext>
            </a:extLst>
          </p:cNvPr>
          <p:cNvSpPr>
            <a:spLocks noGrp="1"/>
          </p:cNvSpPr>
          <p:nvPr>
            <p:ph type="title"/>
          </p:nvPr>
        </p:nvSpPr>
        <p:spPr/>
        <p:txBody>
          <a:bodyPr/>
          <a:lstStyle/>
          <a:p>
            <a:r>
              <a:rPr lang="en-FI"/>
              <a:t>Psyykkinen valmennus – Positiivinen itsepuhe</a:t>
            </a:r>
            <a:endParaRPr lang="en-FI" dirty="0"/>
          </a:p>
        </p:txBody>
      </p:sp>
      <p:sp>
        <p:nvSpPr>
          <p:cNvPr id="3" name="Content Placeholder 2">
            <a:extLst>
              <a:ext uri="{FF2B5EF4-FFF2-40B4-BE49-F238E27FC236}">
                <a16:creationId xmlns:a16="http://schemas.microsoft.com/office/drawing/2014/main" id="{AA9B0245-0D08-5D52-590D-8007F16F61CD}"/>
              </a:ext>
            </a:extLst>
          </p:cNvPr>
          <p:cNvSpPr>
            <a:spLocks noGrp="1"/>
          </p:cNvSpPr>
          <p:nvPr>
            <p:ph idx="1"/>
          </p:nvPr>
        </p:nvSpPr>
        <p:spPr>
          <a:xfrm>
            <a:off x="680322" y="2336872"/>
            <a:ext cx="6945121" cy="4178227"/>
          </a:xfrm>
        </p:spPr>
        <p:txBody>
          <a:bodyPr>
            <a:normAutofit fontScale="92500" lnSpcReduction="20000"/>
          </a:bodyPr>
          <a:lstStyle/>
          <a:p>
            <a:pPr marL="0" indent="0">
              <a:buNone/>
            </a:pPr>
            <a:r>
              <a:rPr lang="en-FI" b="1" dirty="0"/>
              <a:t>= Itsensä kannustamista ja rakentavien ajatusten ylläpitämistä suorituksen aikana.</a:t>
            </a:r>
          </a:p>
          <a:p>
            <a:pPr>
              <a:buFont typeface="Wingdings" pitchFamily="2" charset="2"/>
              <a:buChar char="Ø"/>
            </a:pPr>
            <a:r>
              <a:rPr lang="en-FI" dirty="0"/>
              <a:t> Vähentää stressiä ja epäonnistumisen pelkoa.</a:t>
            </a:r>
          </a:p>
          <a:p>
            <a:pPr>
              <a:buFont typeface="Wingdings" pitchFamily="2" charset="2"/>
              <a:buChar char="Ø"/>
            </a:pPr>
            <a:r>
              <a:rPr lang="en-FI" dirty="0"/>
              <a:t> Parantaa itseluottamusta ja keskittymistä kilpailutilanteessa.</a:t>
            </a:r>
          </a:p>
          <a:p>
            <a:pPr>
              <a:buFont typeface="Wingdings" pitchFamily="2" charset="2"/>
              <a:buChar char="Ø"/>
            </a:pPr>
            <a:endParaRPr lang="en-FI" dirty="0"/>
          </a:p>
          <a:p>
            <a:pPr marL="0" indent="0">
              <a:buNone/>
            </a:pPr>
            <a:r>
              <a:rPr lang="en-FI" u="sng" dirty="0"/>
              <a:t>Miten valmentaa?</a:t>
            </a:r>
          </a:p>
          <a:p>
            <a:pPr marL="457200" indent="-457200">
              <a:buFont typeface="+mj-lt"/>
              <a:buAutoNum type="arabicPeriod"/>
            </a:pPr>
            <a:r>
              <a:rPr lang="en-FI" dirty="0"/>
              <a:t>Opeta ampuja tunnistamaan negatiiviset ajatukset.</a:t>
            </a:r>
          </a:p>
          <a:p>
            <a:pPr marL="457200" indent="-457200">
              <a:buFont typeface="+mj-lt"/>
              <a:buAutoNum type="arabicPeriod"/>
            </a:pPr>
            <a:r>
              <a:rPr lang="en-FI" dirty="0"/>
              <a:t>Korvaa negatiiviset ajatukset positiivisilla ja realistisilla viesteillä.</a:t>
            </a:r>
          </a:p>
          <a:p>
            <a:pPr marL="457200" indent="-457200">
              <a:buFont typeface="+mj-lt"/>
              <a:buAutoNum type="arabicPeriod"/>
            </a:pPr>
            <a:r>
              <a:rPr lang="en-FI" dirty="0"/>
              <a:t>Käytä harjoituksissa samankaltaisia lauseita.</a:t>
            </a:r>
          </a:p>
          <a:p>
            <a:endParaRPr lang="en-FI" dirty="0"/>
          </a:p>
        </p:txBody>
      </p:sp>
      <p:pic>
        <p:nvPicPr>
          <p:cNvPr id="4" name="Picture 3">
            <a:extLst>
              <a:ext uri="{FF2B5EF4-FFF2-40B4-BE49-F238E27FC236}">
                <a16:creationId xmlns:a16="http://schemas.microsoft.com/office/drawing/2014/main" id="{69923782-334B-9E96-1160-0471E4D7CC4E}"/>
              </a:ext>
            </a:extLst>
          </p:cNvPr>
          <p:cNvPicPr>
            <a:picLocks noChangeAspect="1"/>
          </p:cNvPicPr>
          <p:nvPr/>
        </p:nvPicPr>
        <p:blipFill>
          <a:blip r:embed="rId3"/>
          <a:stretch>
            <a:fillRect/>
          </a:stretch>
        </p:blipFill>
        <p:spPr>
          <a:xfrm>
            <a:off x="7886700" y="2479794"/>
            <a:ext cx="3624978" cy="3624978"/>
          </a:xfrm>
          <a:prstGeom prst="rect">
            <a:avLst/>
          </a:prstGeom>
        </p:spPr>
      </p:pic>
    </p:spTree>
    <p:extLst>
      <p:ext uri="{BB962C8B-B14F-4D97-AF65-F5344CB8AC3E}">
        <p14:creationId xmlns:p14="http://schemas.microsoft.com/office/powerpoint/2010/main" val="159565859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7BF79-1095-B49C-2BD3-B1FBA159DF6D}"/>
              </a:ext>
            </a:extLst>
          </p:cNvPr>
          <p:cNvSpPr>
            <a:spLocks noGrp="1"/>
          </p:cNvSpPr>
          <p:nvPr>
            <p:ph type="title"/>
          </p:nvPr>
        </p:nvSpPr>
        <p:spPr/>
        <p:txBody>
          <a:bodyPr/>
          <a:lstStyle/>
          <a:p>
            <a:r>
              <a:rPr lang="en-FI" dirty="0"/>
              <a:t>Psyykkinen valmennus – Keskittyminen</a:t>
            </a:r>
          </a:p>
        </p:txBody>
      </p:sp>
      <p:sp>
        <p:nvSpPr>
          <p:cNvPr id="3" name="Content Placeholder 2">
            <a:extLst>
              <a:ext uri="{FF2B5EF4-FFF2-40B4-BE49-F238E27FC236}">
                <a16:creationId xmlns:a16="http://schemas.microsoft.com/office/drawing/2014/main" id="{8105A349-93D6-BC75-064F-BBA1670A6C9D}"/>
              </a:ext>
            </a:extLst>
          </p:cNvPr>
          <p:cNvSpPr>
            <a:spLocks noGrp="1"/>
          </p:cNvSpPr>
          <p:nvPr>
            <p:ph idx="1"/>
          </p:nvPr>
        </p:nvSpPr>
        <p:spPr>
          <a:xfrm>
            <a:off x="472440" y="2176852"/>
            <a:ext cx="11247120" cy="4109647"/>
          </a:xfrm>
        </p:spPr>
        <p:txBody>
          <a:bodyPr>
            <a:noAutofit/>
          </a:bodyPr>
          <a:lstStyle/>
          <a:p>
            <a:pPr marL="0" indent="0">
              <a:buNone/>
            </a:pPr>
            <a:r>
              <a:rPr lang="en-FI" sz="2100" b="1" dirty="0"/>
              <a:t>= Täydellisen läsnäolon suorituksessa – häiriötekijöiden sivuttaminen. “Oikea fokus”.</a:t>
            </a:r>
          </a:p>
          <a:p>
            <a:pPr>
              <a:buFont typeface="Wingdings" pitchFamily="2" charset="2"/>
              <a:buChar char="Ø"/>
            </a:pPr>
            <a:r>
              <a:rPr lang="en-FI" sz="2100" dirty="0"/>
              <a:t> Auttaa ampumaan tasaisesti huolimatta ulkoisista tekijöistä, kuten tuulesta, kilpailupaineista, muista ampujista, jne.</a:t>
            </a:r>
          </a:p>
          <a:p>
            <a:pPr>
              <a:buFont typeface="Wingdings" pitchFamily="2" charset="2"/>
              <a:buChar char="Ø"/>
            </a:pPr>
            <a:r>
              <a:rPr lang="en-FI" sz="2100" dirty="0"/>
              <a:t> Parantaa suoritusten laatua.</a:t>
            </a:r>
          </a:p>
          <a:p>
            <a:pPr>
              <a:buFont typeface="Wingdings" pitchFamily="2" charset="2"/>
              <a:buChar char="Ø"/>
            </a:pPr>
            <a:endParaRPr lang="en-FI" sz="2100" dirty="0"/>
          </a:p>
          <a:p>
            <a:pPr marL="0" indent="0">
              <a:buNone/>
            </a:pPr>
            <a:r>
              <a:rPr lang="en-FI" sz="2100" u="sng" dirty="0"/>
              <a:t>Miten valmentaa?</a:t>
            </a:r>
          </a:p>
          <a:p>
            <a:r>
              <a:rPr lang="en-FI" sz="2100" dirty="0"/>
              <a:t>Opettaa missä kohtaa keskittyy itse suoritukseen ja missä vaiheessa mieli on “vapaa”.</a:t>
            </a:r>
          </a:p>
          <a:p>
            <a:r>
              <a:rPr lang="en-FI" sz="2100" dirty="0"/>
              <a:t>Keskittymisharjoitukset: esim. </a:t>
            </a:r>
            <a:r>
              <a:rPr lang="en-GB" sz="2100" dirty="0"/>
              <a:t>M</a:t>
            </a:r>
            <a:r>
              <a:rPr lang="en-FI" sz="2100" dirty="0"/>
              <a:t>indfulness-harjoitukset, joissa keskitytään hengitykseen ja sen rytmiin.</a:t>
            </a:r>
          </a:p>
          <a:p>
            <a:r>
              <a:rPr lang="en-FI" sz="2100" dirty="0"/>
              <a:t>Visualisointi: käy suoituksen vaiheet läpi mielessä ennen suoritusta.</a:t>
            </a:r>
          </a:p>
          <a:p>
            <a:r>
              <a:rPr lang="en-FI" sz="2100" dirty="0"/>
              <a:t>Häiriötekijäharjoitukset: luo harjoituksiin tahallisia häiriöitä (esim. </a:t>
            </a:r>
            <a:r>
              <a:rPr lang="en-GB" sz="2100" dirty="0" err="1"/>
              <a:t>Taustamelu</a:t>
            </a:r>
            <a:r>
              <a:rPr lang="en-GB" sz="2100" dirty="0"/>
              <a:t>, </a:t>
            </a:r>
            <a:r>
              <a:rPr lang="en-GB" sz="2100" dirty="0" err="1"/>
              <a:t>musiikki</a:t>
            </a:r>
            <a:r>
              <a:rPr lang="en-GB" sz="2100" dirty="0"/>
              <a:t>, </a:t>
            </a:r>
            <a:r>
              <a:rPr lang="en-GB" sz="2100" dirty="0" err="1"/>
              <a:t>jne</a:t>
            </a:r>
            <a:r>
              <a:rPr lang="en-GB" sz="2100" dirty="0"/>
              <a:t>.</a:t>
            </a:r>
            <a:r>
              <a:rPr lang="en-FI" sz="2100" dirty="0"/>
              <a:t>) ja opettaa keskittymään suoritukseen siitä huolimatta.</a:t>
            </a:r>
          </a:p>
        </p:txBody>
      </p:sp>
      <p:pic>
        <p:nvPicPr>
          <p:cNvPr id="4" name="Picture 3">
            <a:extLst>
              <a:ext uri="{FF2B5EF4-FFF2-40B4-BE49-F238E27FC236}">
                <a16:creationId xmlns:a16="http://schemas.microsoft.com/office/drawing/2014/main" id="{D2DB90C5-52BC-129D-6789-DDBFB2FB84F7}"/>
              </a:ext>
            </a:extLst>
          </p:cNvPr>
          <p:cNvPicPr>
            <a:picLocks noChangeAspect="1"/>
          </p:cNvPicPr>
          <p:nvPr/>
        </p:nvPicPr>
        <p:blipFill>
          <a:blip r:embed="rId3"/>
          <a:stretch>
            <a:fillRect/>
          </a:stretch>
        </p:blipFill>
        <p:spPr>
          <a:xfrm>
            <a:off x="10798629" y="682392"/>
            <a:ext cx="1151773" cy="1151773"/>
          </a:xfrm>
          <a:prstGeom prst="rect">
            <a:avLst/>
          </a:prstGeom>
        </p:spPr>
      </p:pic>
    </p:spTree>
    <p:extLst>
      <p:ext uri="{BB962C8B-B14F-4D97-AF65-F5344CB8AC3E}">
        <p14:creationId xmlns:p14="http://schemas.microsoft.com/office/powerpoint/2010/main" val="178256165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E0CD3-4921-9867-76D3-C2A6A9A6C65E}"/>
              </a:ext>
            </a:extLst>
          </p:cNvPr>
          <p:cNvSpPr>
            <a:spLocks noGrp="1"/>
          </p:cNvSpPr>
          <p:nvPr>
            <p:ph type="title"/>
          </p:nvPr>
        </p:nvSpPr>
        <p:spPr/>
        <p:txBody>
          <a:bodyPr/>
          <a:lstStyle/>
          <a:p>
            <a:r>
              <a:rPr lang="en-FI" dirty="0"/>
              <a:t>Loppusanat</a:t>
            </a:r>
          </a:p>
        </p:txBody>
      </p:sp>
      <p:graphicFrame>
        <p:nvGraphicFramePr>
          <p:cNvPr id="7" name="Content Placeholder 2">
            <a:extLst>
              <a:ext uri="{FF2B5EF4-FFF2-40B4-BE49-F238E27FC236}">
                <a16:creationId xmlns:a16="http://schemas.microsoft.com/office/drawing/2014/main" id="{00E80EF8-CF2A-63F2-FB8F-6D0ACBA3D7B5}"/>
              </a:ext>
            </a:extLst>
          </p:cNvPr>
          <p:cNvGraphicFramePr>
            <a:graphicFrameLocks noGrp="1"/>
          </p:cNvGraphicFramePr>
          <p:nvPr>
            <p:ph idx="1"/>
            <p:extLst>
              <p:ext uri="{D42A27DB-BD31-4B8C-83A1-F6EECF244321}">
                <p14:modId xmlns:p14="http://schemas.microsoft.com/office/powerpoint/2010/main" val="1733387259"/>
              </p:ext>
            </p:extLst>
          </p:nvPr>
        </p:nvGraphicFramePr>
        <p:xfrm>
          <a:off x="680321" y="2336873"/>
          <a:ext cx="10832125" cy="39440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225111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6" name="Rectangle 15">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FI"/>
          </a:p>
        </p:txBody>
      </p:sp>
      <p:sp>
        <p:nvSpPr>
          <p:cNvPr id="2" name="Title 1">
            <a:extLst>
              <a:ext uri="{FF2B5EF4-FFF2-40B4-BE49-F238E27FC236}">
                <a16:creationId xmlns:a16="http://schemas.microsoft.com/office/drawing/2014/main" id="{A2551779-1CFF-71B1-EF18-D389877C757E}"/>
              </a:ext>
            </a:extLst>
          </p:cNvPr>
          <p:cNvSpPr>
            <a:spLocks noGrp="1"/>
          </p:cNvSpPr>
          <p:nvPr>
            <p:ph type="title"/>
          </p:nvPr>
        </p:nvSpPr>
        <p:spPr>
          <a:xfrm>
            <a:off x="680321" y="2063262"/>
            <a:ext cx="3739279" cy="2661052"/>
          </a:xfrm>
        </p:spPr>
        <p:txBody>
          <a:bodyPr>
            <a:normAutofit/>
          </a:bodyPr>
          <a:lstStyle/>
          <a:p>
            <a:pPr algn="r"/>
            <a:r>
              <a:rPr lang="en-FI" sz="4400">
                <a:solidFill>
                  <a:srgbClr val="FFFFFF"/>
                </a:solidFill>
              </a:rPr>
              <a:t>Sisältö</a:t>
            </a:r>
          </a:p>
        </p:txBody>
      </p:sp>
      <p:sp>
        <p:nvSpPr>
          <p:cNvPr id="7" name="Content Placeholder 2">
            <a:extLst>
              <a:ext uri="{FF2B5EF4-FFF2-40B4-BE49-F238E27FC236}">
                <a16:creationId xmlns:a16="http://schemas.microsoft.com/office/drawing/2014/main" id="{54223767-F927-2E23-17D3-50949648F4FA}"/>
              </a:ext>
            </a:extLst>
          </p:cNvPr>
          <p:cNvSpPr>
            <a:spLocks noGrp="1"/>
          </p:cNvSpPr>
          <p:nvPr>
            <p:ph idx="1"/>
          </p:nvPr>
        </p:nvSpPr>
        <p:spPr>
          <a:xfrm>
            <a:off x="5287995" y="661106"/>
            <a:ext cx="6257362" cy="5503101"/>
          </a:xfrm>
        </p:spPr>
        <p:txBody>
          <a:bodyPr anchor="ctr">
            <a:normAutofit/>
          </a:bodyPr>
          <a:lstStyle/>
          <a:p>
            <a:r>
              <a:rPr lang="en-FI" sz="2000" dirty="0">
                <a:solidFill>
                  <a:srgbClr val="FFFFFF"/>
                </a:solidFill>
              </a:rPr>
              <a:t>Alkusanat</a:t>
            </a:r>
          </a:p>
          <a:p>
            <a:r>
              <a:rPr lang="en-FI" sz="2000" dirty="0">
                <a:solidFill>
                  <a:srgbClr val="FFFFFF"/>
                </a:solidFill>
              </a:rPr>
              <a:t>Yhden ammuntaharjoituksen sisältö</a:t>
            </a:r>
          </a:p>
          <a:p>
            <a:r>
              <a:rPr lang="en-FI" sz="2000" dirty="0">
                <a:solidFill>
                  <a:srgbClr val="FFFFFF"/>
                </a:solidFill>
              </a:rPr>
              <a:t>Erikoispiirteitä nuorten ja lasten harjoittelussa</a:t>
            </a:r>
          </a:p>
          <a:p>
            <a:r>
              <a:rPr lang="en-FI" sz="2000" dirty="0">
                <a:solidFill>
                  <a:srgbClr val="FFFFFF"/>
                </a:solidFill>
              </a:rPr>
              <a:t>Fyysinen harjoittelu</a:t>
            </a:r>
          </a:p>
          <a:p>
            <a:r>
              <a:rPr lang="en-FI" sz="2000" dirty="0">
                <a:solidFill>
                  <a:srgbClr val="FFFFFF"/>
                </a:solidFill>
              </a:rPr>
              <a:t>SPT</a:t>
            </a:r>
          </a:p>
          <a:p>
            <a:r>
              <a:rPr lang="en-FI" sz="2000" dirty="0">
                <a:solidFill>
                  <a:srgbClr val="FFFFFF"/>
                </a:solidFill>
              </a:rPr>
              <a:t>Psyykkinen valmennus</a:t>
            </a:r>
          </a:p>
          <a:p>
            <a:r>
              <a:rPr lang="en-FI" sz="2000" dirty="0">
                <a:solidFill>
                  <a:srgbClr val="FFFFFF"/>
                </a:solidFill>
              </a:rPr>
              <a:t>Loppusanat</a:t>
            </a:r>
          </a:p>
          <a:p>
            <a:r>
              <a:rPr lang="en-FI" sz="2000" dirty="0">
                <a:solidFill>
                  <a:srgbClr val="FFFFFF"/>
                </a:solidFill>
              </a:rPr>
              <a:t>Kysymykset</a:t>
            </a:r>
          </a:p>
        </p:txBody>
      </p:sp>
    </p:spTree>
    <p:extLst>
      <p:ext uri="{BB962C8B-B14F-4D97-AF65-F5344CB8AC3E}">
        <p14:creationId xmlns:p14="http://schemas.microsoft.com/office/powerpoint/2010/main" val="14556440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93BE068-EB49-4EE8-B342-7FF888A468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1B05C9B-60E1-40F3-BB02-7DAF0B1F01A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C0ED00F7-CFA6-DAE9-D789-BB3465B7CC07}"/>
              </a:ext>
            </a:extLst>
          </p:cNvPr>
          <p:cNvSpPr>
            <a:spLocks noGrp="1"/>
          </p:cNvSpPr>
          <p:nvPr>
            <p:ph idx="1"/>
          </p:nvPr>
        </p:nvSpPr>
        <p:spPr>
          <a:xfrm>
            <a:off x="643467" y="664477"/>
            <a:ext cx="8324618" cy="3557525"/>
          </a:xfrm>
        </p:spPr>
        <p:txBody>
          <a:bodyPr anchor="b">
            <a:normAutofit/>
          </a:bodyPr>
          <a:lstStyle/>
          <a:p>
            <a:endParaRPr lang="en-FI" sz="2000" dirty="0"/>
          </a:p>
        </p:txBody>
      </p:sp>
      <p:sp>
        <p:nvSpPr>
          <p:cNvPr id="12" name="Rectangle 11">
            <a:extLst>
              <a:ext uri="{FF2B5EF4-FFF2-40B4-BE49-F238E27FC236}">
                <a16:creationId xmlns:a16="http://schemas.microsoft.com/office/drawing/2014/main" id="{80C94170-18D0-486D-BF90-C5D8F2465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968085" cy="27594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2F0C59B-04F6-4625-98E1-3A5809FD1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978671" cy="1660332"/>
          </a:xfrm>
          <a:prstGeom prst="rect">
            <a:avLst/>
          </a:prstGeom>
          <a:solidFill>
            <a:srgbClr val="0D0D0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FI"/>
          </a:p>
        </p:txBody>
      </p:sp>
      <p:sp>
        <p:nvSpPr>
          <p:cNvPr id="2" name="Title 1">
            <a:extLst>
              <a:ext uri="{FF2B5EF4-FFF2-40B4-BE49-F238E27FC236}">
                <a16:creationId xmlns:a16="http://schemas.microsoft.com/office/drawing/2014/main" id="{5C5B5AD8-1332-16B5-E30E-84582025E491}"/>
              </a:ext>
            </a:extLst>
          </p:cNvPr>
          <p:cNvSpPr>
            <a:spLocks noGrp="1"/>
          </p:cNvSpPr>
          <p:nvPr>
            <p:ph type="title"/>
          </p:nvPr>
        </p:nvSpPr>
        <p:spPr>
          <a:xfrm>
            <a:off x="680321" y="4714194"/>
            <a:ext cx="8129353" cy="1311176"/>
          </a:xfrm>
        </p:spPr>
        <p:txBody>
          <a:bodyPr anchor="b">
            <a:normAutofit/>
          </a:bodyPr>
          <a:lstStyle/>
          <a:p>
            <a:pPr algn="r"/>
            <a:r>
              <a:rPr lang="en-FI" sz="4800" dirty="0">
                <a:solidFill>
                  <a:srgbClr val="FFFFFF"/>
                </a:solidFill>
              </a:rPr>
              <a:t>Kysymykset?</a:t>
            </a:r>
          </a:p>
        </p:txBody>
      </p:sp>
      <p:sp>
        <p:nvSpPr>
          <p:cNvPr id="16" name="Rectangle 15">
            <a:extLst>
              <a:ext uri="{FF2B5EF4-FFF2-40B4-BE49-F238E27FC236}">
                <a16:creationId xmlns:a16="http://schemas.microsoft.com/office/drawing/2014/main" id="{E94F92A3-106C-4644-B506-76132863E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6191468"/>
            <a:ext cx="30802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9D9C4DB-091C-47D0-BDA8-3375FF998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4557357"/>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FI"/>
          </a:p>
        </p:txBody>
      </p:sp>
    </p:spTree>
    <p:extLst>
      <p:ext uri="{BB962C8B-B14F-4D97-AF65-F5344CB8AC3E}">
        <p14:creationId xmlns:p14="http://schemas.microsoft.com/office/powerpoint/2010/main" val="249208163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93BE068-EB49-4EE8-B342-7FF888A468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1B05C9B-60E1-40F3-BB02-7DAF0B1F01A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9AECDE75-A87D-5CC0-C460-8BC1C3DD7029}"/>
              </a:ext>
            </a:extLst>
          </p:cNvPr>
          <p:cNvSpPr>
            <a:spLocks noGrp="1"/>
          </p:cNvSpPr>
          <p:nvPr>
            <p:ph idx="1"/>
          </p:nvPr>
        </p:nvSpPr>
        <p:spPr>
          <a:xfrm>
            <a:off x="643467" y="664477"/>
            <a:ext cx="8324618" cy="3557525"/>
          </a:xfrm>
        </p:spPr>
        <p:txBody>
          <a:bodyPr anchor="b">
            <a:normAutofit/>
          </a:bodyPr>
          <a:lstStyle/>
          <a:p>
            <a:endParaRPr lang="en-FI" sz="2000"/>
          </a:p>
        </p:txBody>
      </p:sp>
      <p:sp>
        <p:nvSpPr>
          <p:cNvPr id="12" name="Rectangle 11">
            <a:extLst>
              <a:ext uri="{FF2B5EF4-FFF2-40B4-BE49-F238E27FC236}">
                <a16:creationId xmlns:a16="http://schemas.microsoft.com/office/drawing/2014/main" id="{80C94170-18D0-486D-BF90-C5D8F2465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968085" cy="27594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2F0C59B-04F6-4625-98E1-3A5809FD1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978671" cy="1660332"/>
          </a:xfrm>
          <a:prstGeom prst="rect">
            <a:avLst/>
          </a:prstGeom>
          <a:solidFill>
            <a:srgbClr val="0D0D0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FI"/>
          </a:p>
        </p:txBody>
      </p:sp>
      <p:sp>
        <p:nvSpPr>
          <p:cNvPr id="2" name="Title 1">
            <a:extLst>
              <a:ext uri="{FF2B5EF4-FFF2-40B4-BE49-F238E27FC236}">
                <a16:creationId xmlns:a16="http://schemas.microsoft.com/office/drawing/2014/main" id="{35449A83-60C8-7975-F92C-C4BC6608730D}"/>
              </a:ext>
            </a:extLst>
          </p:cNvPr>
          <p:cNvSpPr>
            <a:spLocks noGrp="1"/>
          </p:cNvSpPr>
          <p:nvPr>
            <p:ph type="title"/>
          </p:nvPr>
        </p:nvSpPr>
        <p:spPr>
          <a:xfrm>
            <a:off x="680321" y="4714194"/>
            <a:ext cx="8129353" cy="1311176"/>
          </a:xfrm>
        </p:spPr>
        <p:txBody>
          <a:bodyPr anchor="b">
            <a:normAutofit/>
          </a:bodyPr>
          <a:lstStyle/>
          <a:p>
            <a:pPr algn="r"/>
            <a:r>
              <a:rPr lang="en-FI" sz="4800">
                <a:solidFill>
                  <a:srgbClr val="FFFFFF"/>
                </a:solidFill>
              </a:rPr>
              <a:t>Kiitos!</a:t>
            </a:r>
          </a:p>
        </p:txBody>
      </p:sp>
      <p:sp>
        <p:nvSpPr>
          <p:cNvPr id="20" name="Rectangle 19">
            <a:extLst>
              <a:ext uri="{FF2B5EF4-FFF2-40B4-BE49-F238E27FC236}">
                <a16:creationId xmlns:a16="http://schemas.microsoft.com/office/drawing/2014/main" id="{E94F92A3-106C-4644-B506-76132863E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6191468"/>
            <a:ext cx="30802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9D9C4DB-091C-47D0-BDA8-3375FF998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4557357"/>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FI"/>
          </a:p>
        </p:txBody>
      </p:sp>
    </p:spTree>
    <p:extLst>
      <p:ext uri="{BB962C8B-B14F-4D97-AF65-F5344CB8AC3E}">
        <p14:creationId xmlns:p14="http://schemas.microsoft.com/office/powerpoint/2010/main" val="352887391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93BE068-EB49-4EE8-B342-7FF888A468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C1B05C9B-60E1-40F3-BB02-7DAF0B1F01A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5BEF1A8E-1529-458F-2A33-E41B6CD65CEB}"/>
              </a:ext>
            </a:extLst>
          </p:cNvPr>
          <p:cNvSpPr>
            <a:spLocks noGrp="1"/>
          </p:cNvSpPr>
          <p:nvPr>
            <p:ph idx="1"/>
          </p:nvPr>
        </p:nvSpPr>
        <p:spPr>
          <a:xfrm>
            <a:off x="420234" y="108331"/>
            <a:ext cx="11336338" cy="4264265"/>
          </a:xfrm>
        </p:spPr>
        <p:txBody>
          <a:bodyPr anchor="b">
            <a:noAutofit/>
          </a:bodyPr>
          <a:lstStyle/>
          <a:p>
            <a:r>
              <a:rPr lang="en-FI" sz="2000" b="1" dirty="0"/>
              <a:t>Liian usein kuulee ja näkee, että ammuntaharjoitukset ovat vain ammuntaa ja/tai “ammuskelua” ilman selvää rakennetta tai sisältöä.</a:t>
            </a:r>
          </a:p>
          <a:p>
            <a:r>
              <a:rPr lang="en-FI" sz="2000" dirty="0"/>
              <a:t>Samalla, näkee ja kuule myös sitä, että itse ammuntaharjoituksissa tehdään paljon erilaisia asioita, mutta itse ammunta, ja se miten sitä systemaattisesti harjoitellaan, jää erittäin pieneen/vähäiseen rooliin.</a:t>
            </a:r>
          </a:p>
          <a:p>
            <a:pPr>
              <a:buFont typeface="Wingdings" pitchFamily="2" charset="2"/>
              <a:buChar char="Ø"/>
            </a:pPr>
            <a:r>
              <a:rPr lang="en-FI" sz="2000" u="sng" dirty="0"/>
              <a:t> Pidemmällä aikavälillä tällainen harjoittelu ei kehitä ampujia eteenpäin.</a:t>
            </a:r>
          </a:p>
          <a:p>
            <a:endParaRPr lang="en-FI" sz="2000" dirty="0"/>
          </a:p>
          <a:p>
            <a:r>
              <a:rPr lang="en-FI" sz="2000" dirty="0"/>
              <a:t>Tämän luennon tavoitteena on autta ymmärtämään, miksi harjoittelun suunnittelu on tärkeää. Tämä sisältää miltä yhden ammuntaharjoituksen tulisi näyttää sisällöllisesti, mitä tärkeitä asioita on otettava mukaan lasten ja nuorten harjoittelussa, sekä miten lajivoimaharjoittelu ja fyysinen harjoittelu tukevat jousiammuntaa. Lisäksi puhutaan psyykkisen valmennuksen merkitystä ja siitä, miten sitä voi valmentaa.</a:t>
            </a:r>
          </a:p>
        </p:txBody>
      </p:sp>
      <p:sp>
        <p:nvSpPr>
          <p:cNvPr id="25" name="Rectangle 24">
            <a:extLst>
              <a:ext uri="{FF2B5EF4-FFF2-40B4-BE49-F238E27FC236}">
                <a16:creationId xmlns:a16="http://schemas.microsoft.com/office/drawing/2014/main" id="{80C94170-18D0-486D-BF90-C5D8F2465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9680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2F0C59B-04F6-4625-98E1-3A5809FD1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978671" cy="1660332"/>
          </a:xfrm>
          <a:prstGeom prst="rect">
            <a:avLst/>
          </a:prstGeom>
          <a:solidFill>
            <a:srgbClr val="0D0D0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FI"/>
          </a:p>
        </p:txBody>
      </p:sp>
      <p:sp>
        <p:nvSpPr>
          <p:cNvPr id="2" name="Title 1">
            <a:extLst>
              <a:ext uri="{FF2B5EF4-FFF2-40B4-BE49-F238E27FC236}">
                <a16:creationId xmlns:a16="http://schemas.microsoft.com/office/drawing/2014/main" id="{086FA460-EFCF-F1E0-CCB7-5E9CC550C7E2}"/>
              </a:ext>
            </a:extLst>
          </p:cNvPr>
          <p:cNvSpPr>
            <a:spLocks noGrp="1"/>
          </p:cNvSpPr>
          <p:nvPr>
            <p:ph type="title"/>
          </p:nvPr>
        </p:nvSpPr>
        <p:spPr>
          <a:xfrm>
            <a:off x="680321" y="4714194"/>
            <a:ext cx="8129353" cy="1311176"/>
          </a:xfrm>
        </p:spPr>
        <p:txBody>
          <a:bodyPr anchor="b">
            <a:normAutofit/>
          </a:bodyPr>
          <a:lstStyle/>
          <a:p>
            <a:pPr algn="r"/>
            <a:r>
              <a:rPr lang="en-FI" sz="4800" b="1">
                <a:solidFill>
                  <a:srgbClr val="FFFFFF"/>
                </a:solidFill>
              </a:rPr>
              <a:t>Alkusanat</a:t>
            </a:r>
          </a:p>
        </p:txBody>
      </p:sp>
      <p:sp>
        <p:nvSpPr>
          <p:cNvPr id="29" name="Rectangle 28">
            <a:extLst>
              <a:ext uri="{FF2B5EF4-FFF2-40B4-BE49-F238E27FC236}">
                <a16:creationId xmlns:a16="http://schemas.microsoft.com/office/drawing/2014/main" id="{E94F92A3-106C-4644-B506-76132863E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6191468"/>
            <a:ext cx="30802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9D9C4DB-091C-47D0-BDA8-3375FF998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4557357"/>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FI"/>
          </a:p>
        </p:txBody>
      </p:sp>
    </p:spTree>
    <p:extLst>
      <p:ext uri="{BB962C8B-B14F-4D97-AF65-F5344CB8AC3E}">
        <p14:creationId xmlns:p14="http://schemas.microsoft.com/office/powerpoint/2010/main" val="138169665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55B0-0A4A-A1A0-2598-9B6AFB684068}"/>
              </a:ext>
            </a:extLst>
          </p:cNvPr>
          <p:cNvSpPr>
            <a:spLocks noGrp="1"/>
          </p:cNvSpPr>
          <p:nvPr>
            <p:ph type="title"/>
          </p:nvPr>
        </p:nvSpPr>
        <p:spPr>
          <a:xfrm>
            <a:off x="680321" y="753228"/>
            <a:ext cx="9613861" cy="1080938"/>
          </a:xfrm>
        </p:spPr>
        <p:txBody>
          <a:bodyPr>
            <a:normAutofit/>
          </a:bodyPr>
          <a:lstStyle/>
          <a:p>
            <a:r>
              <a:rPr lang="en-FI"/>
              <a:t>Yhden ammuntaharjoituksen sisältö</a:t>
            </a:r>
            <a:endParaRPr lang="en-FI" dirty="0"/>
          </a:p>
        </p:txBody>
      </p:sp>
      <p:sp>
        <p:nvSpPr>
          <p:cNvPr id="7" name="Content Placeholder 6">
            <a:extLst>
              <a:ext uri="{FF2B5EF4-FFF2-40B4-BE49-F238E27FC236}">
                <a16:creationId xmlns:a16="http://schemas.microsoft.com/office/drawing/2014/main" id="{2D4F2E77-1C4A-2827-9679-F449A7E3D970}"/>
              </a:ext>
            </a:extLst>
          </p:cNvPr>
          <p:cNvSpPr>
            <a:spLocks noGrp="1"/>
          </p:cNvSpPr>
          <p:nvPr>
            <p:ph idx="1"/>
          </p:nvPr>
        </p:nvSpPr>
        <p:spPr>
          <a:xfrm>
            <a:off x="680321" y="2336873"/>
            <a:ext cx="9613861" cy="4080256"/>
          </a:xfrm>
        </p:spPr>
        <p:txBody>
          <a:bodyPr>
            <a:normAutofit fontScale="92500" lnSpcReduction="20000"/>
          </a:bodyPr>
          <a:lstStyle/>
          <a:p>
            <a:pPr marL="0" indent="0">
              <a:lnSpc>
                <a:spcPct val="100000"/>
              </a:lnSpc>
              <a:spcBef>
                <a:spcPts val="0"/>
              </a:spcBef>
              <a:buNone/>
              <a:defRPr/>
            </a:pPr>
            <a:r>
              <a:rPr lang="en-FI" b="1" dirty="0"/>
              <a:t>Jokaisella ammuntaharjoituksella on oltava tavoite ja suunnitelma.</a:t>
            </a:r>
          </a:p>
          <a:p>
            <a:pPr>
              <a:lnSpc>
                <a:spcPct val="100000"/>
              </a:lnSpc>
              <a:spcBef>
                <a:spcPts val="0"/>
              </a:spcBef>
              <a:defRPr/>
            </a:pPr>
            <a:r>
              <a:rPr lang="en-FI" dirty="0"/>
              <a:t>Jokaisen harjoituksen sisältö/rakenne/tavoite tulee olla suunniteltu ja tiedossa etukäteen, ts. </a:t>
            </a:r>
            <a:r>
              <a:rPr lang="en-GB" dirty="0"/>
              <a:t>K</a:t>
            </a:r>
            <a:r>
              <a:rPr lang="en-FI" dirty="0"/>
              <a:t>irjattu ylös.</a:t>
            </a:r>
          </a:p>
          <a:p>
            <a:pPr marL="0" indent="0">
              <a:lnSpc>
                <a:spcPct val="100000"/>
              </a:lnSpc>
              <a:spcBef>
                <a:spcPts val="0"/>
              </a:spcBef>
              <a:buNone/>
              <a:defRPr/>
            </a:pPr>
            <a:endParaRPr lang="en-US" dirty="0"/>
          </a:p>
          <a:p>
            <a:pPr marR="0" lvl="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FI" u="sng" dirty="0"/>
              <a:t> Esim. 150 nuolen ampuminen ei yksin voi olla harjoituksen tavoite.</a:t>
            </a:r>
            <a:endParaRPr lang="en-GB" u="sng" dirty="0"/>
          </a:p>
          <a:p>
            <a:pPr marL="0" marR="0" lvl="0" indent="0" algn="l" defTabSz="914400" rtl="0" eaLnBrk="1" fontAlgn="auto" latinLnBrk="0" hangingPunct="1">
              <a:lnSpc>
                <a:spcPct val="100000"/>
              </a:lnSpc>
              <a:spcBef>
                <a:spcPts val="0"/>
              </a:spcBef>
              <a:spcAft>
                <a:spcPts val="0"/>
              </a:spcAft>
              <a:buClrTx/>
              <a:buSzTx/>
              <a:buNone/>
              <a:tabLst/>
              <a:defRPr/>
            </a:pPr>
            <a:r>
              <a:rPr lang="en-FI" b="1" dirty="0"/>
              <a:t>Tavoite voi olla esimerkiksi jokin tekniikan osa alue johon keskitytään, tulosammunta, tai välineiden viritys.</a:t>
            </a:r>
          </a:p>
          <a:p>
            <a:pPr marL="0" marR="0" lvl="0" indent="0" algn="l" defTabSz="914400" rtl="0" eaLnBrk="1" fontAlgn="auto" latinLnBrk="0" hangingPunct="1">
              <a:lnSpc>
                <a:spcPct val="100000"/>
              </a:lnSpc>
              <a:spcBef>
                <a:spcPts val="0"/>
              </a:spcBef>
              <a:spcAft>
                <a:spcPts val="0"/>
              </a:spcAft>
              <a:buClrTx/>
              <a:buSzTx/>
              <a:buNone/>
              <a:tabLst/>
              <a:defRPr/>
            </a:pPr>
            <a:endParaRPr lang="en-US" dirty="0"/>
          </a:p>
          <a:p>
            <a:pPr marR="0" lvl="0" algn="l" defTabSz="914400" rtl="0" eaLnBrk="1" fontAlgn="auto" latinLnBrk="0" hangingPunct="1">
              <a:lnSpc>
                <a:spcPct val="100000"/>
              </a:lnSpc>
              <a:spcBef>
                <a:spcPts val="0"/>
              </a:spcBef>
              <a:spcAft>
                <a:spcPts val="0"/>
              </a:spcAft>
              <a:buClrTx/>
              <a:buSzTx/>
              <a:tabLst/>
              <a:defRPr/>
            </a:pPr>
            <a:r>
              <a:rPr lang="en-FI" dirty="0"/>
              <a:t>Kun tavoite on selvä, voidaan harjoitusta suunnitella syvemmin (harjoituksen rakenne, matkat mitä ammutaan, kesto, jne.). </a:t>
            </a:r>
          </a:p>
          <a:p>
            <a:pPr marR="0" lvl="0" algn="l" defTabSz="914400" rtl="0" eaLnBrk="1" fontAlgn="auto" latinLnBrk="0" hangingPunct="1">
              <a:lnSpc>
                <a:spcPct val="100000"/>
              </a:lnSpc>
              <a:spcBef>
                <a:spcPts val="0"/>
              </a:spcBef>
              <a:spcAft>
                <a:spcPts val="0"/>
              </a:spcAft>
              <a:buClrTx/>
              <a:buSzTx/>
              <a:tabLst/>
              <a:defRPr/>
            </a:pPr>
            <a:endParaRPr lang="en-US" dirty="0"/>
          </a:p>
          <a:p>
            <a:pPr marR="0" lvl="0" algn="l" defTabSz="914400" rtl="0" eaLnBrk="1" fontAlgn="auto" latinLnBrk="0" hangingPunct="1">
              <a:lnSpc>
                <a:spcPct val="100000"/>
              </a:lnSpc>
              <a:spcBef>
                <a:spcPts val="0"/>
              </a:spcBef>
              <a:spcAft>
                <a:spcPts val="0"/>
              </a:spcAft>
              <a:buClrTx/>
              <a:buSzTx/>
              <a:tabLst/>
              <a:defRPr/>
            </a:pPr>
            <a:r>
              <a:rPr lang="en-FI" dirty="0"/>
              <a:t>Sama pätee myös muita harjoituksia (esim. </a:t>
            </a:r>
            <a:r>
              <a:rPr lang="en-GB" dirty="0"/>
              <a:t>e</a:t>
            </a:r>
            <a:r>
              <a:rPr lang="en-FI" dirty="0"/>
              <a:t>i “vaan” lähdetä lenkille tai kuntosalille, vaan tehdään tehdään ennalta suunnitellun mittainen harjoitus).</a:t>
            </a:r>
            <a:endParaRPr lang="en-US" dirty="0"/>
          </a:p>
          <a:p>
            <a:endParaRPr lang="en-FI" dirty="0"/>
          </a:p>
        </p:txBody>
      </p:sp>
    </p:spTree>
    <p:extLst>
      <p:ext uri="{BB962C8B-B14F-4D97-AF65-F5344CB8AC3E}">
        <p14:creationId xmlns:p14="http://schemas.microsoft.com/office/powerpoint/2010/main" val="375214205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1DA4A-314E-C64B-A968-55E179C1F706}"/>
              </a:ext>
            </a:extLst>
          </p:cNvPr>
          <p:cNvSpPr>
            <a:spLocks noGrp="1"/>
          </p:cNvSpPr>
          <p:nvPr>
            <p:ph type="title"/>
          </p:nvPr>
        </p:nvSpPr>
        <p:spPr/>
        <p:txBody>
          <a:bodyPr>
            <a:normAutofit/>
          </a:bodyPr>
          <a:lstStyle/>
          <a:p>
            <a:r>
              <a:rPr lang="en-FI" sz="3200"/>
              <a:t>Yhden ammuntaharjoituksen sisältö – esimerkki</a:t>
            </a:r>
            <a:endParaRPr lang="en-FI" sz="3200" dirty="0"/>
          </a:p>
        </p:txBody>
      </p:sp>
      <p:graphicFrame>
        <p:nvGraphicFramePr>
          <p:cNvPr id="7" name="Content Placeholder 2">
            <a:extLst>
              <a:ext uri="{FF2B5EF4-FFF2-40B4-BE49-F238E27FC236}">
                <a16:creationId xmlns:a16="http://schemas.microsoft.com/office/drawing/2014/main" id="{74A4F159-8DAD-6F51-3A93-642CBEA97B75}"/>
              </a:ext>
            </a:extLst>
          </p:cNvPr>
          <p:cNvGraphicFramePr>
            <a:graphicFrameLocks noGrp="1"/>
          </p:cNvGraphicFramePr>
          <p:nvPr>
            <p:ph idx="1"/>
            <p:extLst>
              <p:ext uri="{D42A27DB-BD31-4B8C-83A1-F6EECF244321}">
                <p14:modId xmlns:p14="http://schemas.microsoft.com/office/powerpoint/2010/main" val="1137046517"/>
              </p:ext>
            </p:extLst>
          </p:nvPr>
        </p:nvGraphicFramePr>
        <p:xfrm>
          <a:off x="680321" y="2336873"/>
          <a:ext cx="9613861" cy="3599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007471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6" name="Rectangle 15">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FI"/>
          </a:p>
        </p:txBody>
      </p:sp>
      <p:sp>
        <p:nvSpPr>
          <p:cNvPr id="2" name="Title 1">
            <a:extLst>
              <a:ext uri="{FF2B5EF4-FFF2-40B4-BE49-F238E27FC236}">
                <a16:creationId xmlns:a16="http://schemas.microsoft.com/office/drawing/2014/main" id="{531E907F-E281-B76F-64F2-414097EA95D7}"/>
              </a:ext>
            </a:extLst>
          </p:cNvPr>
          <p:cNvSpPr>
            <a:spLocks noGrp="1"/>
          </p:cNvSpPr>
          <p:nvPr>
            <p:ph type="title"/>
          </p:nvPr>
        </p:nvSpPr>
        <p:spPr>
          <a:xfrm>
            <a:off x="680321" y="2063262"/>
            <a:ext cx="3739279" cy="2661052"/>
          </a:xfrm>
        </p:spPr>
        <p:txBody>
          <a:bodyPr>
            <a:normAutofit/>
          </a:bodyPr>
          <a:lstStyle/>
          <a:p>
            <a:pPr algn="r"/>
            <a:r>
              <a:rPr lang="en-FI" sz="4100" dirty="0">
                <a:solidFill>
                  <a:srgbClr val="FFFFFF"/>
                </a:solidFill>
              </a:rPr>
              <a:t>Erikoispiirteitä nuorten ja lasten harjoittelussa</a:t>
            </a:r>
          </a:p>
        </p:txBody>
      </p:sp>
      <p:sp>
        <p:nvSpPr>
          <p:cNvPr id="3" name="Content Placeholder 2">
            <a:extLst>
              <a:ext uri="{FF2B5EF4-FFF2-40B4-BE49-F238E27FC236}">
                <a16:creationId xmlns:a16="http://schemas.microsoft.com/office/drawing/2014/main" id="{D09376BF-D603-60C2-E227-E21A7EDAFE75}"/>
              </a:ext>
            </a:extLst>
          </p:cNvPr>
          <p:cNvSpPr>
            <a:spLocks noGrp="1"/>
          </p:cNvSpPr>
          <p:nvPr>
            <p:ph idx="1"/>
          </p:nvPr>
        </p:nvSpPr>
        <p:spPr>
          <a:xfrm>
            <a:off x="5099921" y="677449"/>
            <a:ext cx="6900829" cy="5503101"/>
          </a:xfrm>
        </p:spPr>
        <p:txBody>
          <a:bodyPr anchor="ctr">
            <a:noAutofit/>
          </a:bodyPr>
          <a:lstStyle/>
          <a:p>
            <a:pPr marL="0" indent="0">
              <a:buNone/>
            </a:pPr>
            <a:r>
              <a:rPr lang="en-FI" sz="1500" b="1" dirty="0">
                <a:solidFill>
                  <a:srgbClr val="FFFFFF"/>
                </a:solidFill>
              </a:rPr>
              <a:t>Ikätason huomioiminen</a:t>
            </a:r>
          </a:p>
          <a:p>
            <a:pPr>
              <a:buFont typeface="Wingdings" pitchFamily="2" charset="2"/>
              <a:buChar char="Ø"/>
            </a:pPr>
            <a:r>
              <a:rPr lang="en-FI" sz="1500" dirty="0">
                <a:solidFill>
                  <a:srgbClr val="FFFFFF"/>
                </a:solidFill>
              </a:rPr>
              <a:t> Kehittyminen ja kasvaminen on vielä kesken – harjoitukset räätälöity sopivaksi omaan tasoon.</a:t>
            </a:r>
          </a:p>
          <a:p>
            <a:pPr>
              <a:buFont typeface="Wingdings" pitchFamily="2" charset="2"/>
              <a:buChar char="Ø"/>
            </a:pPr>
            <a:r>
              <a:rPr lang="en-FI" sz="1500" dirty="0">
                <a:solidFill>
                  <a:srgbClr val="FFFFFF"/>
                </a:solidFill>
              </a:rPr>
              <a:t> Välineiden valinta – Kevyempi jousi, oikean pituinen jousi (ja nuolet), läpän koko, jne.</a:t>
            </a:r>
          </a:p>
          <a:p>
            <a:pPr marL="0" indent="0">
              <a:buNone/>
            </a:pPr>
            <a:r>
              <a:rPr lang="en-FI" sz="1500" b="1" dirty="0">
                <a:solidFill>
                  <a:srgbClr val="FFFFFF"/>
                </a:solidFill>
              </a:rPr>
              <a:t>Leikkisyys ja motivaatio</a:t>
            </a:r>
          </a:p>
          <a:p>
            <a:pPr>
              <a:buFont typeface="Wingdings" pitchFamily="2" charset="2"/>
              <a:buChar char="Ø"/>
            </a:pPr>
            <a:r>
              <a:rPr lang="en-FI" sz="1500" dirty="0">
                <a:solidFill>
                  <a:srgbClr val="FFFFFF"/>
                </a:solidFill>
              </a:rPr>
              <a:t> Pelit ja tehtävät – motivaatio ja keskittyminen pysyy harjoituksen loppuun saakka.</a:t>
            </a:r>
          </a:p>
          <a:p>
            <a:pPr marL="0" indent="0">
              <a:buNone/>
            </a:pPr>
            <a:r>
              <a:rPr lang="en-FI" sz="1500" b="1" dirty="0">
                <a:solidFill>
                  <a:srgbClr val="FFFFFF"/>
                </a:solidFill>
              </a:rPr>
              <a:t>Lyhyemmät harjoitusajat/harjoittelu pätkät</a:t>
            </a:r>
          </a:p>
          <a:p>
            <a:pPr>
              <a:buFont typeface="Wingdings" pitchFamily="2" charset="2"/>
              <a:buChar char="Ø"/>
            </a:pPr>
            <a:r>
              <a:rPr lang="en-FI" sz="1500" dirty="0">
                <a:solidFill>
                  <a:srgbClr val="FFFFFF"/>
                </a:solidFill>
              </a:rPr>
              <a:t>Lasten ja nuorten keskittymiskyky.</a:t>
            </a:r>
          </a:p>
          <a:p>
            <a:pPr marL="0" indent="0">
              <a:buNone/>
            </a:pPr>
            <a:r>
              <a:rPr lang="en-FI" sz="1500" b="1" dirty="0">
                <a:solidFill>
                  <a:srgbClr val="FFFFFF"/>
                </a:solidFill>
              </a:rPr>
              <a:t>(Oikean/hyvän) ammuntatekniikan oppiminen</a:t>
            </a:r>
          </a:p>
          <a:p>
            <a:pPr>
              <a:buFont typeface="Wingdings" pitchFamily="2" charset="2"/>
              <a:buChar char="Ø"/>
            </a:pPr>
            <a:r>
              <a:rPr lang="en-FI" sz="1500" dirty="0">
                <a:solidFill>
                  <a:srgbClr val="FFFFFF"/>
                </a:solidFill>
              </a:rPr>
              <a:t> Perustekniikan opettelu.</a:t>
            </a:r>
          </a:p>
          <a:p>
            <a:pPr marL="0" indent="0">
              <a:buNone/>
            </a:pPr>
            <a:r>
              <a:rPr lang="en-FI" sz="1500" b="1" dirty="0">
                <a:solidFill>
                  <a:srgbClr val="FFFFFF"/>
                </a:solidFill>
              </a:rPr>
              <a:t>Monipuolisuus</a:t>
            </a:r>
          </a:p>
          <a:p>
            <a:pPr>
              <a:buFont typeface="Wingdings" pitchFamily="2" charset="2"/>
              <a:buChar char="Ø"/>
            </a:pPr>
            <a:r>
              <a:rPr lang="en-FI" sz="1500" dirty="0">
                <a:solidFill>
                  <a:srgbClr val="FFFFFF"/>
                </a:solidFill>
              </a:rPr>
              <a:t>Ei pelkästään ”ammuskelua” ja ammuntaa – myös fyysistä ja psykkistä harjoittelua.</a:t>
            </a:r>
          </a:p>
          <a:p>
            <a:pPr marL="0" indent="0">
              <a:buNone/>
            </a:pPr>
            <a:r>
              <a:rPr lang="en-FI" sz="1500" b="1" dirty="0">
                <a:solidFill>
                  <a:srgbClr val="FFFFFF"/>
                </a:solidFill>
              </a:rPr>
              <a:t>Henkinen tuki ja kannustus</a:t>
            </a:r>
          </a:p>
          <a:p>
            <a:pPr>
              <a:buFont typeface="Wingdings" pitchFamily="2" charset="2"/>
              <a:buChar char="Ø"/>
            </a:pPr>
            <a:r>
              <a:rPr lang="en-FI" sz="1500" dirty="0">
                <a:solidFill>
                  <a:srgbClr val="FFFFFF"/>
                </a:solidFill>
              </a:rPr>
              <a:t>Positiivinen palaute &amp; kannustus.</a:t>
            </a:r>
          </a:p>
          <a:p>
            <a:pPr>
              <a:buFont typeface="Wingdings" pitchFamily="2" charset="2"/>
              <a:buChar char="Ø"/>
            </a:pPr>
            <a:r>
              <a:rPr lang="en-FI" sz="1500" dirty="0">
                <a:solidFill>
                  <a:srgbClr val="FFFFFF"/>
                </a:solidFill>
              </a:rPr>
              <a:t> Kilpailemiseen kannustaminen.</a:t>
            </a:r>
          </a:p>
          <a:p>
            <a:pPr marL="0" indent="0">
              <a:buNone/>
            </a:pPr>
            <a:r>
              <a:rPr lang="en-FI" sz="1500" b="1" dirty="0">
                <a:solidFill>
                  <a:srgbClr val="FFFFFF"/>
                </a:solidFill>
              </a:rPr>
              <a:t>Turvallisuus</a:t>
            </a:r>
          </a:p>
          <a:p>
            <a:pPr>
              <a:buFont typeface="Wingdings" pitchFamily="2" charset="2"/>
              <a:buChar char="Ø"/>
            </a:pPr>
            <a:r>
              <a:rPr lang="en-FI" sz="1500" dirty="0">
                <a:solidFill>
                  <a:srgbClr val="FFFFFF"/>
                </a:solidFill>
              </a:rPr>
              <a:t>Turvallisuussääntöjen opettaminen alusta lähtien.</a:t>
            </a:r>
          </a:p>
        </p:txBody>
      </p:sp>
    </p:spTree>
    <p:extLst>
      <p:ext uri="{BB962C8B-B14F-4D97-AF65-F5344CB8AC3E}">
        <p14:creationId xmlns:p14="http://schemas.microsoft.com/office/powerpoint/2010/main" val="370690534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E54517AE-487C-4EA9-971B-0CC193B004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BD93C34A-7F29-4123-9409-6603859D60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36" name="Rectangle 35">
            <a:extLst>
              <a:ext uri="{FF2B5EF4-FFF2-40B4-BE49-F238E27FC236}">
                <a16:creationId xmlns:a16="http://schemas.microsoft.com/office/drawing/2014/main" id="{734FCDD7-0991-4A44-9DEA-9E801BDC6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66137C5-CC33-411A-86CA-71F4AC35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1286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FI"/>
          </a:p>
        </p:txBody>
      </p:sp>
      <p:sp>
        <p:nvSpPr>
          <p:cNvPr id="2" name="Title 1">
            <a:extLst>
              <a:ext uri="{FF2B5EF4-FFF2-40B4-BE49-F238E27FC236}">
                <a16:creationId xmlns:a16="http://schemas.microsoft.com/office/drawing/2014/main" id="{0DB824A2-840E-9C8F-1E5C-DE102FAC3D93}"/>
              </a:ext>
            </a:extLst>
          </p:cNvPr>
          <p:cNvSpPr>
            <a:spLocks noGrp="1"/>
          </p:cNvSpPr>
          <p:nvPr>
            <p:ph type="title"/>
          </p:nvPr>
        </p:nvSpPr>
        <p:spPr>
          <a:xfrm>
            <a:off x="680321" y="753228"/>
            <a:ext cx="5584677" cy="1080938"/>
          </a:xfrm>
        </p:spPr>
        <p:txBody>
          <a:bodyPr>
            <a:normAutofit/>
          </a:bodyPr>
          <a:lstStyle/>
          <a:p>
            <a:r>
              <a:rPr lang="en-FI" sz="3300"/>
              <a:t>Fyysinen harjoittelu – Yleistä kuntoharjoittelusta</a:t>
            </a:r>
          </a:p>
        </p:txBody>
      </p:sp>
      <p:pic>
        <p:nvPicPr>
          <p:cNvPr id="40" name="Picture 39">
            <a:extLst>
              <a:ext uri="{FF2B5EF4-FFF2-40B4-BE49-F238E27FC236}">
                <a16:creationId xmlns:a16="http://schemas.microsoft.com/office/drawing/2014/main" id="{6E4A315C-05D0-4BD5-8C9C-F1E2E2DBB7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1"/>
            <a:ext cx="6409944" cy="258395"/>
          </a:xfrm>
          <a:prstGeom prst="rect">
            <a:avLst/>
          </a:prstGeom>
        </p:spPr>
      </p:pic>
      <p:sp>
        <p:nvSpPr>
          <p:cNvPr id="3" name="Content Placeholder 2">
            <a:extLst>
              <a:ext uri="{FF2B5EF4-FFF2-40B4-BE49-F238E27FC236}">
                <a16:creationId xmlns:a16="http://schemas.microsoft.com/office/drawing/2014/main" id="{9D7F1B99-C7CA-6DB9-0ABA-1052E7995D1E}"/>
              </a:ext>
            </a:extLst>
          </p:cNvPr>
          <p:cNvSpPr>
            <a:spLocks noGrp="1"/>
          </p:cNvSpPr>
          <p:nvPr>
            <p:ph idx="1"/>
          </p:nvPr>
        </p:nvSpPr>
        <p:spPr>
          <a:xfrm>
            <a:off x="1" y="2121426"/>
            <a:ext cx="6092824" cy="4573287"/>
          </a:xfrm>
        </p:spPr>
        <p:txBody>
          <a:bodyPr>
            <a:noAutofit/>
          </a:bodyPr>
          <a:lstStyle/>
          <a:p>
            <a:r>
              <a:rPr lang="en-FI" sz="1200" b="1" dirty="0"/>
              <a:t>Jousiammunta on taitolaji </a:t>
            </a:r>
            <a:r>
              <a:rPr lang="en-FI" sz="1200" dirty="0"/>
              <a:t>– tutkimusten perusteella fyysisiä ominaisuuksia ei voida arvioida yhtä suoraviivaisesti kuin vaikka hiihdossa tai juoksussa.</a:t>
            </a:r>
          </a:p>
          <a:p>
            <a:r>
              <a:rPr lang="en-FI" sz="1200" dirty="0"/>
              <a:t>Ollennaista on kuitenkin ymmärtää, miten urheilijan fyysinen kunto vaikuttaa harjoitettavuuteen (harjoituskestävyys), palautumiseen, ja henkiseen kestävyyteen kilpailutilanteessa.</a:t>
            </a:r>
          </a:p>
          <a:p>
            <a:r>
              <a:rPr lang="en-FI" sz="1200" dirty="0"/>
              <a:t>Jousiammuntasuoritus on toispuoleisesti kuormittava urheilusuoritus, joten harjoittelussa tulee huomioida kehon monipuolinen kehittäminen.</a:t>
            </a:r>
          </a:p>
          <a:p>
            <a:pPr marL="0" indent="0">
              <a:buNone/>
            </a:pPr>
            <a:r>
              <a:rPr lang="en-FI" sz="1200" b="1" dirty="0"/>
              <a:t>Esim. </a:t>
            </a:r>
            <a:r>
              <a:rPr lang="en-GB" sz="1200" dirty="0"/>
              <a:t>O</a:t>
            </a:r>
            <a:r>
              <a:rPr lang="en-FI" sz="1200" dirty="0"/>
              <a:t>ikeakätisellä ampujalla oikean puolen selkälihakset vetävät voimakkaasti vasemman puolen ollessa staattisempi, joka saattaa osaltaan edesauttaa selän virheasennon syntymistä.</a:t>
            </a:r>
          </a:p>
          <a:p>
            <a:r>
              <a:rPr lang="en-FI" sz="1200" dirty="0"/>
              <a:t>Jousiammunnassa pääkilpailut ammutaan kesällä ulkoradalla, ja keliolosuhteet voivat olla välillä hyvinkin haastavat: kuumuutta, kylmyyttä, sadetta, ja tuulta. Hyvä fyysinen kunto auttaa urheilijaa sopeutumaan muuttuviin olosuhteisiin.</a:t>
            </a:r>
          </a:p>
          <a:p>
            <a:pPr marL="0" indent="0">
              <a:buNone/>
            </a:pPr>
            <a:r>
              <a:rPr lang="en-FI" sz="1200" dirty="0"/>
              <a:t>Mikäli urheilija ei tee muuta kuin omaa lajia, on mahdollista, jopa todennäköistä, että keho ei tule kestämään suuria harjoitusmääriä. Lisäksi hyvä fyysinen kunto vaikuttaa positiivisesti urheilijan itseluottamukseen kun urheilija tietää, että fyysinen kunto ei ole este huippusuoritukselle.</a:t>
            </a:r>
          </a:p>
          <a:p>
            <a:endParaRPr lang="en-FI" sz="1200" dirty="0"/>
          </a:p>
          <a:p>
            <a:r>
              <a:rPr lang="en-FI" sz="1200" dirty="0"/>
              <a:t>On tärkeää, että aloittelijat ja nuoret ymmärtävät, että jousiammunta on urheilulaji, jossa fyysisellä kunnolla on väliä vaikka jousiammunta on ensisijaisesti taitolaji. </a:t>
            </a:r>
          </a:p>
        </p:txBody>
      </p:sp>
      <p:sp>
        <p:nvSpPr>
          <p:cNvPr id="42" name="Rectangle 41">
            <a:extLst>
              <a:ext uri="{FF2B5EF4-FFF2-40B4-BE49-F238E27FC236}">
                <a16:creationId xmlns:a16="http://schemas.microsoft.com/office/drawing/2014/main" id="{90AFE437-7BA8-4824-AC1D-AB01EAF7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1608" y="488844"/>
            <a:ext cx="2687741" cy="3506830"/>
          </a:xfrm>
          <a:prstGeom prst="rect">
            <a:avLst/>
          </a:prstGeom>
          <a:solidFill>
            <a:srgbClr val="FFFFFF"/>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Collection of workout equipment">
            <a:extLst>
              <a:ext uri="{FF2B5EF4-FFF2-40B4-BE49-F238E27FC236}">
                <a16:creationId xmlns:a16="http://schemas.microsoft.com/office/drawing/2014/main" id="{4829FFEA-7209-9A69-BA1D-B6B8DE820C7A}"/>
              </a:ext>
            </a:extLst>
          </p:cNvPr>
          <p:cNvPicPr>
            <a:picLocks noChangeAspect="1"/>
          </p:cNvPicPr>
          <p:nvPr/>
        </p:nvPicPr>
        <p:blipFill>
          <a:blip r:embed="rId5"/>
          <a:stretch>
            <a:fillRect/>
          </a:stretch>
        </p:blipFill>
        <p:spPr>
          <a:xfrm>
            <a:off x="6831191" y="633592"/>
            <a:ext cx="2308436" cy="3217333"/>
          </a:xfrm>
          <a:prstGeom prst="rect">
            <a:avLst/>
          </a:prstGeom>
        </p:spPr>
      </p:pic>
      <p:sp useBgFill="1">
        <p:nvSpPr>
          <p:cNvPr id="44" name="Rectangle 43">
            <a:extLst>
              <a:ext uri="{FF2B5EF4-FFF2-40B4-BE49-F238E27FC236}">
                <a16:creationId xmlns:a16="http://schemas.microsoft.com/office/drawing/2014/main" id="{CCB56162-164A-462A-A889-F8A5630F20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86569" y="488844"/>
            <a:ext cx="2220800" cy="24416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6" name="Rectangle 45">
            <a:extLst>
              <a:ext uri="{FF2B5EF4-FFF2-40B4-BE49-F238E27FC236}">
                <a16:creationId xmlns:a16="http://schemas.microsoft.com/office/drawing/2014/main" id="{EE0954D9-982C-4862-B03C-B6DE7754F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4479" y="4164748"/>
            <a:ext cx="2684871" cy="21721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977B758-3028-404D-82D1-5EAE2D909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86569" y="3108997"/>
            <a:ext cx="2220800" cy="3219666"/>
          </a:xfrm>
          <a:prstGeom prst="rect">
            <a:avLst/>
          </a:prstGeom>
          <a:solidFill>
            <a:srgbClr val="FFFFFF"/>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Pink hand weights">
            <a:extLst>
              <a:ext uri="{FF2B5EF4-FFF2-40B4-BE49-F238E27FC236}">
                <a16:creationId xmlns:a16="http://schemas.microsoft.com/office/drawing/2014/main" id="{EF26F6C4-E8D7-B355-C076-758704CBAC88}"/>
              </a:ext>
            </a:extLst>
          </p:cNvPr>
          <p:cNvPicPr>
            <a:picLocks noChangeAspect="1"/>
          </p:cNvPicPr>
          <p:nvPr/>
        </p:nvPicPr>
        <p:blipFill>
          <a:blip r:embed="rId6"/>
          <a:stretch>
            <a:fillRect/>
          </a:stretch>
        </p:blipFill>
        <p:spPr>
          <a:xfrm>
            <a:off x="9647435" y="3312556"/>
            <a:ext cx="1887366" cy="2827514"/>
          </a:xfrm>
          <a:prstGeom prst="rect">
            <a:avLst/>
          </a:prstGeom>
        </p:spPr>
      </p:pic>
    </p:spTree>
    <p:extLst>
      <p:ext uri="{BB962C8B-B14F-4D97-AF65-F5344CB8AC3E}">
        <p14:creationId xmlns:p14="http://schemas.microsoft.com/office/powerpoint/2010/main" val="15529178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2" name="Rectangle 21">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728AD069-5DDA-6097-0FE2-884C2DCA8455}"/>
              </a:ext>
            </a:extLst>
          </p:cNvPr>
          <p:cNvSpPr>
            <a:spLocks noGrp="1"/>
          </p:cNvSpPr>
          <p:nvPr>
            <p:ph idx="1"/>
          </p:nvPr>
        </p:nvSpPr>
        <p:spPr>
          <a:xfrm>
            <a:off x="310243" y="2336873"/>
            <a:ext cx="5411707" cy="4259870"/>
          </a:xfrm>
        </p:spPr>
        <p:txBody>
          <a:bodyPr>
            <a:normAutofit/>
          </a:bodyPr>
          <a:lstStyle/>
          <a:p>
            <a:r>
              <a:rPr lang="en-FI" sz="1600" dirty="0"/>
              <a:t>Yleisvoimaharjoittelua tarvitaan koska jousiammuntasuoritus itsessään ei nosta lihaskuntoa. Voimatasojen tulee olla riittävät omien välineiden turvalliseen hallintaan.</a:t>
            </a:r>
          </a:p>
          <a:p>
            <a:r>
              <a:rPr lang="en-FI" sz="1600" dirty="0"/>
              <a:t>Lisäksi tulee huomioida lajin toispuoleisuus; lihasvoimaa ja lihasmassaa tulee saada tasaisesti molemmille puolille. </a:t>
            </a:r>
          </a:p>
          <a:p>
            <a:r>
              <a:rPr lang="en-FI" sz="1600" dirty="0"/>
              <a:t>Jousiampujien yleisvoimaharjoittelu tapahtuu suurilta osin kuntosalilla muiden urheilijoiden tapaan. Voimaharjoittelua voi kuitenkin myös harjoitella omankehonpainolla myös kotona tai ammuntahallilla, tai kesällä vaikka ammuntakentällä.</a:t>
            </a:r>
          </a:p>
          <a:p>
            <a:r>
              <a:rPr lang="en-FI" sz="1600" dirty="0"/>
              <a:t>Voimaharjoittelua voi myös soveltaa ammuntaharjoituksen yhteyteen (varsinkin lapsilla ja nuorilla), kuten esim. </a:t>
            </a:r>
            <a:r>
              <a:rPr lang="en-GB" sz="1600" dirty="0"/>
              <a:t>A</a:t>
            </a:r>
            <a:r>
              <a:rPr lang="en-FI" sz="1600" dirty="0"/>
              <a:t>lkulämmittelyssä. </a:t>
            </a:r>
          </a:p>
        </p:txBody>
      </p:sp>
      <p:pic>
        <p:nvPicPr>
          <p:cNvPr id="5" name="Picture 4" descr="An image of two dumbells against sunlight">
            <a:extLst>
              <a:ext uri="{FF2B5EF4-FFF2-40B4-BE49-F238E27FC236}">
                <a16:creationId xmlns:a16="http://schemas.microsoft.com/office/drawing/2014/main" id="{81CA292F-D7CE-CED3-1942-C3FAEDE84794}"/>
              </a:ext>
            </a:extLst>
          </p:cNvPr>
          <p:cNvPicPr>
            <a:picLocks noChangeAspect="1"/>
          </p:cNvPicPr>
          <p:nvPr/>
        </p:nvPicPr>
        <p:blipFill>
          <a:blip r:embed="rId4"/>
          <a:srcRect l="27746" t="-25" r="12936" b="25"/>
          <a:stretch/>
        </p:blipFill>
        <p:spPr>
          <a:xfrm>
            <a:off x="6096000" y="10"/>
            <a:ext cx="6092823" cy="6856310"/>
          </a:xfrm>
          <a:prstGeom prst="rect">
            <a:avLst/>
          </a:prstGeom>
          <a:ln>
            <a:noFill/>
          </a:ln>
          <a:effectLst/>
        </p:spPr>
      </p:pic>
      <p:sp>
        <p:nvSpPr>
          <p:cNvPr id="25" name="Rectangle 24">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FI"/>
          </a:p>
        </p:txBody>
      </p:sp>
      <p:sp>
        <p:nvSpPr>
          <p:cNvPr id="2" name="Title 1">
            <a:extLst>
              <a:ext uri="{FF2B5EF4-FFF2-40B4-BE49-F238E27FC236}">
                <a16:creationId xmlns:a16="http://schemas.microsoft.com/office/drawing/2014/main" id="{449C304E-DAA0-9282-3130-0053DFF23BEE}"/>
              </a:ext>
            </a:extLst>
          </p:cNvPr>
          <p:cNvSpPr>
            <a:spLocks noGrp="1"/>
          </p:cNvSpPr>
          <p:nvPr>
            <p:ph type="title"/>
          </p:nvPr>
        </p:nvSpPr>
        <p:spPr>
          <a:xfrm>
            <a:off x="680321" y="753228"/>
            <a:ext cx="5041629" cy="1080938"/>
          </a:xfrm>
        </p:spPr>
        <p:txBody>
          <a:bodyPr>
            <a:normAutofit/>
          </a:bodyPr>
          <a:lstStyle/>
          <a:p>
            <a:r>
              <a:rPr lang="en-FI"/>
              <a:t>Yleisvoimaharjoittelu</a:t>
            </a:r>
          </a:p>
        </p:txBody>
      </p:sp>
      <p:pic>
        <p:nvPicPr>
          <p:cNvPr id="27" name="Picture 26">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141157901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B0BBD46-E160-4D02-9D82-3934E3970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114C8A4-DCE7-4155-98CA-D8826574B70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28BF3FC-D44C-AEE3-1875-D56480843B9C}"/>
              </a:ext>
            </a:extLst>
          </p:cNvPr>
          <p:cNvSpPr>
            <a:spLocks noGrp="1"/>
          </p:cNvSpPr>
          <p:nvPr>
            <p:ph type="title"/>
          </p:nvPr>
        </p:nvSpPr>
        <p:spPr>
          <a:xfrm>
            <a:off x="680321" y="321733"/>
            <a:ext cx="9900593" cy="1080938"/>
          </a:xfrm>
        </p:spPr>
        <p:txBody>
          <a:bodyPr>
            <a:normAutofit/>
          </a:bodyPr>
          <a:lstStyle/>
          <a:p>
            <a:r>
              <a:rPr lang="en-FI">
                <a:solidFill>
                  <a:srgbClr val="FFFFFF"/>
                </a:solidFill>
              </a:rPr>
              <a:t>Voimaharjoitus esimerkki</a:t>
            </a:r>
          </a:p>
        </p:txBody>
      </p:sp>
      <p:sp>
        <p:nvSpPr>
          <p:cNvPr id="16" name="Rectangle 15">
            <a:extLst>
              <a:ext uri="{FF2B5EF4-FFF2-40B4-BE49-F238E27FC236}">
                <a16:creationId xmlns:a16="http://schemas.microsoft.com/office/drawing/2014/main" id="{77A64E61-6D37-4CB3-8F42-66B0DACBC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24402"/>
            <a:ext cx="12192000" cy="5133597"/>
          </a:xfrm>
          <a:prstGeom prst="rect">
            <a:avLst/>
          </a:prstGeom>
          <a:solidFill>
            <a:schemeClr val="bg1"/>
          </a:solidFill>
          <a:ln>
            <a:noFill/>
          </a:ln>
          <a:effectLst>
            <a:outerShdw blurRad="889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2D45612-2135-9AE9-94F8-DC7851DCBAE8}"/>
              </a:ext>
            </a:extLst>
          </p:cNvPr>
          <p:cNvSpPr>
            <a:spLocks noGrp="1"/>
          </p:cNvSpPr>
          <p:nvPr>
            <p:ph idx="1"/>
          </p:nvPr>
        </p:nvSpPr>
        <p:spPr>
          <a:xfrm>
            <a:off x="680321" y="2336873"/>
            <a:ext cx="10733350" cy="3139799"/>
          </a:xfrm>
        </p:spPr>
        <p:txBody>
          <a:bodyPr anchor="t">
            <a:normAutofit/>
          </a:bodyPr>
          <a:lstStyle/>
          <a:p>
            <a:r>
              <a:rPr lang="en-FI" sz="1800" dirty="0"/>
              <a:t>Voimaharjoituksen rakenne voi olla perusrungoltaan yksinkertainen.</a:t>
            </a:r>
          </a:p>
          <a:p>
            <a:r>
              <a:rPr lang="en-FI" sz="1800" dirty="0"/>
              <a:t>Se voi sisältää esim. 5-6 eri liikettä joissa tehdään 3 x 8-12 toistoa per liike. Kevyillä viikoilla sarjoja voi olla 2, raskailla 4.</a:t>
            </a:r>
          </a:p>
          <a:p>
            <a:r>
              <a:rPr lang="en-FI" sz="1800" dirty="0"/>
              <a:t>Voimaharjoittelu voi olla periaatteltaan yksijakoinen, joka tarkoittaa sitä, että yhden harjoituksen aikana harjoitellaan koko kehon alue.</a:t>
            </a:r>
          </a:p>
          <a:p>
            <a:r>
              <a:rPr lang="en-FI" sz="1800" dirty="0"/>
              <a:t>Tämä sopii erityisesti aloittelijoille ja niille, jotka harjoittelevat harvemmin, sillä se mahdollistaa kaikkien tärkeiden lihasryhmien aktivoimisen yhdessä harjoituksessa.</a:t>
            </a:r>
          </a:p>
        </p:txBody>
      </p:sp>
    </p:spTree>
    <p:extLst>
      <p:ext uri="{BB962C8B-B14F-4D97-AF65-F5344CB8AC3E}">
        <p14:creationId xmlns:p14="http://schemas.microsoft.com/office/powerpoint/2010/main" val="4161249051"/>
      </p:ext>
    </p:extLst>
  </p:cSld>
  <p:clrMapOvr>
    <a:masterClrMapping/>
  </p:clrMapOvr>
  <p:transition spd="slow">
    <p:push dir="u"/>
  </p:transition>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Berlin</Template>
  <TotalTime>548</TotalTime>
  <Words>1975</Words>
  <Application>Microsoft Macintosh PowerPoint</Application>
  <PresentationFormat>Widescreen</PresentationFormat>
  <Paragraphs>203</Paragraphs>
  <Slides>21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Aptos</vt:lpstr>
      <vt:lpstr>Arial</vt:lpstr>
      <vt:lpstr>Trebuchet MS</vt:lpstr>
      <vt:lpstr>Wingdings</vt:lpstr>
      <vt:lpstr>Berlin</vt:lpstr>
      <vt:lpstr>Harjoittelun ja harjoituksen suunnittelu jousiammunnassa</vt:lpstr>
      <vt:lpstr>Sisältö</vt:lpstr>
      <vt:lpstr>Alkusanat</vt:lpstr>
      <vt:lpstr>Yhden ammuntaharjoituksen sisältö</vt:lpstr>
      <vt:lpstr>Yhden ammuntaharjoituksen sisältö – esimerkki</vt:lpstr>
      <vt:lpstr>Erikoispiirteitä nuorten ja lasten harjoittelussa</vt:lpstr>
      <vt:lpstr>Fyysinen harjoittelu – Yleistä kuntoharjoittelusta</vt:lpstr>
      <vt:lpstr>Yleisvoimaharjoittelu</vt:lpstr>
      <vt:lpstr>Voimaharjoitus esimerkki</vt:lpstr>
      <vt:lpstr>Esimerkkiharjoituksia</vt:lpstr>
      <vt:lpstr>Esimerkkiharjoituksia cont.</vt:lpstr>
      <vt:lpstr>Peruskuntoharjoittelu – Yleistä</vt:lpstr>
      <vt:lpstr>Peruskuntoharjoittelu esimerkkejä</vt:lpstr>
      <vt:lpstr>SPT – Lajivoima- ja lajikestävyysharjoittelu</vt:lpstr>
      <vt:lpstr>SPT cont.</vt:lpstr>
      <vt:lpstr>SPT cont.</vt:lpstr>
      <vt:lpstr>Psyykkinen valmennus – Positiivinen itsepuhe</vt:lpstr>
      <vt:lpstr>Psyykkinen valmennus – Keskittyminen</vt:lpstr>
      <vt:lpstr>Loppusanat</vt:lpstr>
      <vt:lpstr>Kysymykset?</vt:lpstr>
      <vt:lpstr>Kiitos!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Aleksandra Ruuskanen</dc:creator>
  <cp:lastModifiedBy>Aleksandra Ruuskanen</cp:lastModifiedBy>
  <cp:revision>12</cp:revision>
  <dcterms:created xsi:type="dcterms:W3CDTF">2024-12-21T17:26:46Z</dcterms:created>
  <dcterms:modified xsi:type="dcterms:W3CDTF">2025-01-24T18:33:56Z</dcterms:modified>
</cp:coreProperties>
</file>