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27"/>
  </p:notesMasterIdLst>
  <p:sldIdLst>
    <p:sldId id="256" r:id="rId5"/>
    <p:sldId id="257" r:id="rId6"/>
    <p:sldId id="311" r:id="rId7"/>
    <p:sldId id="282" r:id="rId8"/>
    <p:sldId id="262" r:id="rId9"/>
    <p:sldId id="280" r:id="rId10"/>
    <p:sldId id="308" r:id="rId11"/>
    <p:sldId id="303" r:id="rId12"/>
    <p:sldId id="312" r:id="rId13"/>
    <p:sldId id="263" r:id="rId14"/>
    <p:sldId id="274" r:id="rId15"/>
    <p:sldId id="276" r:id="rId16"/>
    <p:sldId id="275" r:id="rId17"/>
    <p:sldId id="306" r:id="rId18"/>
    <p:sldId id="277" r:id="rId19"/>
    <p:sldId id="278" r:id="rId20"/>
    <p:sldId id="279" r:id="rId21"/>
    <p:sldId id="268" r:id="rId22"/>
    <p:sldId id="307" r:id="rId23"/>
    <p:sldId id="305" r:id="rId24"/>
    <p:sldId id="310" r:id="rId25"/>
    <p:sldId id="273" r:id="rId2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7"/>
    <p:restoredTop sz="94646"/>
  </p:normalViewPr>
  <p:slideViewPr>
    <p:cSldViewPr snapToGrid="0" snapToObjects="1">
      <p:cViewPr varScale="1">
        <p:scale>
          <a:sx n="73" d="100"/>
          <a:sy n="73" d="100"/>
        </p:scale>
        <p:origin x="18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86A28ED7-A265-D0F3-C50E-D3374DBAF4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87388" algn="l"/>
                <a:tab pos="1374775" algn="l"/>
                <a:tab pos="2062163" algn="l"/>
                <a:tab pos="2749550" algn="l"/>
              </a:tabLst>
              <a:defRPr/>
            </a:pPr>
            <a:fld id="{9154262B-EBF8-C041-AEF7-DC2BE822CEBF}" type="slidenum">
              <a:rPr kumimoji="0" lang="de-DE" altLang="fi-FI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87388" algn="l"/>
                  <a:tab pos="1374775" algn="l"/>
                  <a:tab pos="2062163" algn="l"/>
                  <a:tab pos="2749550" algn="l"/>
                </a:tabLst>
                <a:defRPr/>
              </a:pPr>
              <a:t>2</a:t>
            </a:fld>
            <a:endParaRPr kumimoji="0" lang="de-DE" altLang="fi-F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48BF7DA8-EE59-92A8-CFDD-056C82526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313732FF-3722-470D-F9CF-300EDD6D6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841" tIns="43420" rIns="86841" bIns="43420" anchor="ctr"/>
          <a:lstStyle/>
          <a:p>
            <a:endParaRPr lang="fi-FI" altLang="fi-F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CB7E8299-DDFC-CE30-762D-908F28D805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87388" algn="l"/>
                <a:tab pos="1374775" algn="l"/>
                <a:tab pos="2062163" algn="l"/>
                <a:tab pos="2749550" algn="l"/>
              </a:tabLst>
              <a:defRPr/>
            </a:pPr>
            <a:fld id="{D30E03D3-A5FA-194A-AF1E-DA29B2FEA494}" type="slidenum">
              <a:rPr kumimoji="0" lang="de-DE" altLang="fi-FI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87388" algn="l"/>
                  <a:tab pos="1374775" algn="l"/>
                  <a:tab pos="2062163" algn="l"/>
                  <a:tab pos="2749550" algn="l"/>
                </a:tabLst>
                <a:defRPr/>
              </a:pPr>
              <a:t>3</a:t>
            </a:fld>
            <a:endParaRPr kumimoji="0" lang="de-DE" altLang="fi-F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30B89E2F-B914-F982-938F-A8BF2800A8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1A1BFE12-73CD-2B74-7B54-0135BE733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841" tIns="43420" rIns="86841" bIns="43420" anchor="ctr"/>
          <a:lstStyle/>
          <a:p>
            <a:endParaRPr lang="fi-FI" altLang="fi-F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Otsikkoteksti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Leipätekstin taso yksi</a:t>
            </a:r>
          </a:p>
          <a:p>
            <a:pPr lvl="1">
              <a:defRPr sz="1800"/>
            </a:pPr>
            <a:r>
              <a:rPr sz="3200"/>
              <a:t>Leipätekstin taso kaksi</a:t>
            </a:r>
          </a:p>
          <a:p>
            <a:pPr lvl="2">
              <a:defRPr sz="1800"/>
            </a:pPr>
            <a:r>
              <a:rPr sz="3200"/>
              <a:t>Leipätekstin taso kolme</a:t>
            </a:r>
          </a:p>
          <a:p>
            <a:pPr lvl="3">
              <a:defRPr sz="1800"/>
            </a:pPr>
            <a:r>
              <a:rPr sz="3200"/>
              <a:t>Leipätekstin taso neljä</a:t>
            </a:r>
          </a:p>
          <a:p>
            <a:pPr lvl="4">
              <a:defRPr sz="1800"/>
            </a:pPr>
            <a:r>
              <a:rPr sz="3200"/>
              <a:t>Leipätekstin taso viisi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892-9A7E-423D-A1F6-65CCEC6E2A9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9DC5-2848-4635-B6D2-515A754C80B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892-9A7E-423D-A1F6-65CCEC6E2A9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9DC5-2848-4635-B6D2-515A754C80B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892-9A7E-423D-A1F6-65CCEC6E2A9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9DC5-2848-4635-B6D2-515A754C80B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892-9A7E-423D-A1F6-65CCEC6E2A9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9DC5-2848-4635-B6D2-515A754C80B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892-9A7E-423D-A1F6-65CCEC6E2A9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9DC5-2848-4635-B6D2-515A754C80B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892-9A7E-423D-A1F6-65CCEC6E2A9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9DC5-2848-4635-B6D2-515A754C80B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892-9A7E-423D-A1F6-65CCEC6E2A9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9DC5-2848-4635-B6D2-515A754C80B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Otsikkoteksti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Leipätekstin taso yksi</a:t>
            </a:r>
          </a:p>
          <a:p>
            <a:pPr lvl="1">
              <a:defRPr sz="1800"/>
            </a:pPr>
            <a:r>
              <a:rPr sz="3200"/>
              <a:t>Leipätekstin taso kaksi</a:t>
            </a:r>
          </a:p>
          <a:p>
            <a:pPr lvl="2">
              <a:defRPr sz="1800"/>
            </a:pPr>
            <a:r>
              <a:rPr sz="3200"/>
              <a:t>Leipätekstin taso kolme</a:t>
            </a:r>
          </a:p>
          <a:p>
            <a:pPr lvl="3">
              <a:defRPr sz="1800"/>
            </a:pPr>
            <a:r>
              <a:rPr sz="3200"/>
              <a:t>Leipätekstin taso neljä</a:t>
            </a:r>
          </a:p>
          <a:p>
            <a:pPr lvl="4">
              <a:defRPr sz="1800"/>
            </a:pPr>
            <a:r>
              <a:rPr sz="3200"/>
              <a:t>Leipätekstin taso viisi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892-9A7E-423D-A1F6-65CCEC6E2A9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9DC5-2848-4635-B6D2-515A754C80B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892-9A7E-423D-A1F6-65CCEC6E2A9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9DC5-2848-4635-B6D2-515A754C80B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892-9A7E-423D-A1F6-65CCEC6E2A9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9DC5-2848-4635-B6D2-515A754C80B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D892-9A7E-423D-A1F6-65CCEC6E2A9E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3.11.2023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9DC5-2848-4635-B6D2-515A754C80B8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3144E9-7F81-F64B-9E42-5988911DC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9386D0E-5477-344E-8325-59EC13B75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1C0668-5F45-E343-9A4E-D9F5A5B9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F181-8919-074B-87C4-5317B3E9F2B1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977C84-B7F2-7C46-AB84-FA5A6352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B3F599-8F95-EF4D-B43A-205F4B3B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B99D-9107-7244-9F95-1471B4E871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86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604B00-418E-6544-BA0C-5D90A197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9269E9-2047-E34D-9D41-929F49D4C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31C4C7-56F7-8841-A5B8-443D0EE7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F181-8919-074B-87C4-5317B3E9F2B1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D28A4A-7AD3-DF4B-AE8A-71EDCF9C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FF734B-3BF2-6241-8E46-0D258B8E6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B99D-9107-7244-9F95-1471B4E871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6961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2DF5A2-EC21-A84E-96DC-7F38819B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E56CA5-E5A4-FA40-B23B-C3E7DE32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0B807D-2B9A-5B4C-813F-BB5AD077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F181-8919-074B-87C4-5317B3E9F2B1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1F2FF1-3F54-8140-BF73-15CCF40C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CE699A-79B9-4D4D-9329-2CA2DB24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B99D-9107-7244-9F95-1471B4E871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080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7821DC-9491-F64C-B4CE-5A373043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E2D337-270F-F644-A45F-41BA35E4A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048FEC-243F-2D46-BBE8-4FE7B9D79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46FB77E-6497-D242-A7D2-F02A582C8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F181-8919-074B-87C4-5317B3E9F2B1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9E40C2-C7B9-1942-A51A-9E492513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A308794-6883-5B4A-90D7-8316B600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B99D-9107-7244-9F95-1471B4E871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063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C672DA-E0E2-1747-B2A2-D6CDC9ED0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4DA22F8-DFC2-B843-8594-28BB75602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8C38F3A-F479-7948-B4D4-3F5319507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3EEC1B-23D9-E648-8371-908E7210A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65FC6EC-7B82-6449-99F8-76D09B2C0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C8976DF-78B6-AE4E-8FE6-294D6ADC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F181-8919-074B-87C4-5317B3E9F2B1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2C4C94C-6BDD-954A-A683-EBB8B48C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BEEB299-51A7-724A-81D1-E8FA2BC3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B99D-9107-7244-9F95-1471B4E871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8814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94B51A-7859-9C44-AA65-94FB61B1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C8EEC14-15CF-9142-918A-406A2145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F181-8919-074B-87C4-5317B3E9F2B1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3EB31A-9FC1-0642-AA59-82380F71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EEA71E-6DBA-5A46-A7F3-CE20C3FB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B99D-9107-7244-9F95-1471B4E871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868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Otsikkoteksti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AF85EA5-03F2-6544-9B63-B9858357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F181-8919-074B-87C4-5317B3E9F2B1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84F665D-DE60-FF48-A0DB-055D5F1A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D065E2C-FAD3-794B-891E-A055A5A3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B99D-9107-7244-9F95-1471B4E871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057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58AADA-6ED4-F541-B764-5AFB5F99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6FA9FC-297E-9E4C-8E8F-8E2A84D6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0CD95BA-FC72-5042-BB75-6DD7BEF1A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49143BC-7946-6443-B587-C5AB6B78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F181-8919-074B-87C4-5317B3E9F2B1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459A681-F183-094C-91DD-2D9CC658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4686CDE-ED88-CB45-B9B1-543445EA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B99D-9107-7244-9F95-1471B4E871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478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EDED61-FF00-FA44-B879-5C3FA6309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9E9742-8E57-E243-AC60-D17BDED79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3A730AF-5509-4549-A450-4C6B735EA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B21B87F-7403-B940-BC25-8FB82C6B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F181-8919-074B-87C4-5317B3E9F2B1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2F7ABCD-FD5A-A24C-8BCE-1910AEE8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74D8D97-9901-004F-9099-2149FC61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B99D-9107-7244-9F95-1471B4E871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498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9DE52A-B36F-944A-BE9E-795AE281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E3B549F-ECE0-AA41-9A97-60C54FC4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3F215-98FE-6148-88FA-859F5D81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F181-8919-074B-87C4-5317B3E9F2B1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7BAB8D-0C05-8243-A018-8FF48BFF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13EA8C-D8DA-9F4F-80E2-BEAE9C546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B99D-9107-7244-9F95-1471B4E871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6567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FB3CB36-6781-F645-94E0-6DB194756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16ED42E-3EBD-6345-AC37-9B0C3565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79079D-440F-DB49-8CD5-6C381970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F181-8919-074B-87C4-5317B3E9F2B1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08DAEA-AF4A-124D-B6B3-1289DE29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159E24-A17C-0040-8141-1B15E6E8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B99D-9107-7244-9F95-1471B4E871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0691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Otsikkoteksti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Leipätekstin taso yksi</a:t>
            </a:r>
          </a:p>
          <a:p>
            <a:pPr lvl="1">
              <a:defRPr sz="1800"/>
            </a:pPr>
            <a:r>
              <a:rPr sz="3200"/>
              <a:t>Leipätekstin taso kaksi</a:t>
            </a:r>
          </a:p>
          <a:p>
            <a:pPr lvl="2">
              <a:defRPr sz="1800"/>
            </a:pPr>
            <a:r>
              <a:rPr sz="3200"/>
              <a:t>Leipätekstin taso kolme</a:t>
            </a:r>
          </a:p>
          <a:p>
            <a:pPr lvl="3">
              <a:defRPr sz="1800"/>
            </a:pPr>
            <a:r>
              <a:rPr sz="3200"/>
              <a:t>Leipätekstin taso neljä</a:t>
            </a:r>
          </a:p>
          <a:p>
            <a:pPr lvl="4">
              <a:defRPr sz="1800"/>
            </a:pPr>
            <a:r>
              <a:rPr sz="3200"/>
              <a:t>Leipätekstin taso viisi</a:t>
            </a:r>
          </a:p>
        </p:txBody>
      </p:sp>
    </p:spTree>
    <p:extLst>
      <p:ext uri="{BB962C8B-B14F-4D97-AF65-F5344CB8AC3E}">
        <p14:creationId xmlns:p14="http://schemas.microsoft.com/office/powerpoint/2010/main" val="320234172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849" y="3029311"/>
            <a:ext cx="11055104" cy="20912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745" y="5526084"/>
            <a:ext cx="9103359" cy="2492678"/>
          </a:xfrm>
        </p:spPr>
        <p:txBody>
          <a:bodyPr/>
          <a:lstStyle>
            <a:lvl1pPr marL="0" indent="0" algn="ctr">
              <a:buNone/>
              <a:defRPr/>
            </a:lvl1pPr>
            <a:lvl2pPr marL="589834" indent="0" algn="ctr">
              <a:buNone/>
              <a:defRPr/>
            </a:lvl2pPr>
            <a:lvl3pPr marL="1179667" indent="0" algn="ctr">
              <a:buNone/>
              <a:defRPr/>
            </a:lvl3pPr>
            <a:lvl4pPr marL="1769501" indent="0" algn="ctr">
              <a:buNone/>
              <a:defRPr/>
            </a:lvl4pPr>
            <a:lvl5pPr marL="2359335" indent="0" algn="ctr">
              <a:buNone/>
              <a:defRPr/>
            </a:lvl5pPr>
            <a:lvl6pPr marL="2949169" indent="0" algn="ctr">
              <a:buNone/>
              <a:defRPr/>
            </a:lvl6pPr>
            <a:lvl7pPr marL="3539002" indent="0" algn="ctr">
              <a:buNone/>
              <a:defRPr/>
            </a:lvl7pPr>
            <a:lvl8pPr marL="4128836" indent="0" algn="ctr">
              <a:buNone/>
              <a:defRPr/>
            </a:lvl8pPr>
            <a:lvl9pPr marL="47186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DB7ACB-FA29-3275-ED31-712BE2C791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5B6020-EB7B-F4B8-DE55-96C04B191DB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845CC9-489E-BB6A-93C8-4EA0267CFFE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6848-000D-6442-A71F-C232A0644A92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299392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02956-CE1B-C4AC-BF03-F45FD192C7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94D711-3048-4BA9-521C-8B8E3CED4FB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7B9BC5-E48F-75B4-3400-E45C0D96906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0396D-E5EF-CC4D-98F7-6C8FFA75EFAD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78066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096" y="6267539"/>
            <a:ext cx="11053057" cy="1937611"/>
          </a:xfrm>
        </p:spPr>
        <p:txBody>
          <a:bodyPr anchor="t"/>
          <a:lstStyle>
            <a:lvl1pPr algn="l">
              <a:defRPr sz="516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096" y="4133299"/>
            <a:ext cx="11053057" cy="2134240"/>
          </a:xfrm>
        </p:spPr>
        <p:txBody>
          <a:bodyPr anchor="b"/>
          <a:lstStyle>
            <a:lvl1pPr marL="0" indent="0">
              <a:buNone/>
              <a:defRPr sz="2580"/>
            </a:lvl1pPr>
            <a:lvl2pPr marL="589834" indent="0">
              <a:buNone/>
              <a:defRPr sz="2322"/>
            </a:lvl2pPr>
            <a:lvl3pPr marL="1179667" indent="0">
              <a:buNone/>
              <a:defRPr sz="2064"/>
            </a:lvl3pPr>
            <a:lvl4pPr marL="1769501" indent="0">
              <a:buNone/>
              <a:defRPr sz="1806"/>
            </a:lvl4pPr>
            <a:lvl5pPr marL="2359335" indent="0">
              <a:buNone/>
              <a:defRPr sz="1806"/>
            </a:lvl5pPr>
            <a:lvl6pPr marL="2949169" indent="0">
              <a:buNone/>
              <a:defRPr sz="1806"/>
            </a:lvl6pPr>
            <a:lvl7pPr marL="3539002" indent="0">
              <a:buNone/>
              <a:defRPr sz="1806"/>
            </a:lvl7pPr>
            <a:lvl8pPr marL="4128836" indent="0">
              <a:buNone/>
              <a:defRPr sz="1806"/>
            </a:lvl8pPr>
            <a:lvl9pPr marL="4718670" indent="0">
              <a:buNone/>
              <a:defRPr sz="18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2907A2-EA52-A996-6E02-F96A48DF86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448845-A639-9EB9-E89E-B539BC39EEB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9117D8-005C-5FEF-22C9-1C0AD127DD8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16C8-D695-E44A-A6FF-EC7DC5482D9D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82184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217" y="2281712"/>
            <a:ext cx="5750784" cy="6435492"/>
          </a:xfrm>
        </p:spPr>
        <p:txBody>
          <a:bodyPr/>
          <a:lstStyle>
            <a:lvl1pPr>
              <a:defRPr sz="3612"/>
            </a:lvl1pPr>
            <a:lvl2pPr>
              <a:defRPr sz="3096"/>
            </a:lvl2pPr>
            <a:lvl3pPr>
              <a:defRPr sz="2580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6609" y="2281712"/>
            <a:ext cx="5752831" cy="6435492"/>
          </a:xfrm>
        </p:spPr>
        <p:txBody>
          <a:bodyPr/>
          <a:lstStyle>
            <a:lvl1pPr>
              <a:defRPr sz="3612"/>
            </a:lvl1pPr>
            <a:lvl2pPr>
              <a:defRPr sz="3096"/>
            </a:lvl2pPr>
            <a:lvl3pPr>
              <a:defRPr sz="2580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04878E-D9FD-6B5B-4AC7-1153B2C178D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A762587-F10D-071C-4200-E110AE6F865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6D80F33-3EBC-9B5D-0C5E-FEB3963E004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D1718-36CF-BB40-A8FB-BC9B7FFED288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15985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Otsikkoteksti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Leipätekstin taso yksi</a:t>
            </a:r>
          </a:p>
          <a:p>
            <a:pPr lvl="1">
              <a:defRPr sz="1800"/>
            </a:pPr>
            <a:r>
              <a:rPr sz="3200"/>
              <a:t>Leipätekstin taso kaksi</a:t>
            </a:r>
          </a:p>
          <a:p>
            <a:pPr lvl="2">
              <a:defRPr sz="1800"/>
            </a:pPr>
            <a:r>
              <a:rPr sz="3200"/>
              <a:t>Leipätekstin taso kolme</a:t>
            </a:r>
          </a:p>
          <a:p>
            <a:pPr lvl="3">
              <a:defRPr sz="1800"/>
            </a:pPr>
            <a:r>
              <a:rPr sz="3200"/>
              <a:t>Leipätekstin taso neljä</a:t>
            </a:r>
          </a:p>
          <a:p>
            <a:pPr lvl="4">
              <a:defRPr sz="1800"/>
            </a:pPr>
            <a:r>
              <a:rPr sz="3200"/>
              <a:t>Leipätekstin taso viisi</a:t>
            </a: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64" y="391210"/>
            <a:ext cx="11704321" cy="162423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64" y="2183397"/>
            <a:ext cx="5744641" cy="909407"/>
          </a:xfrm>
        </p:spPr>
        <p:txBody>
          <a:bodyPr anchor="b"/>
          <a:lstStyle>
            <a:lvl1pPr marL="0" indent="0">
              <a:buNone/>
              <a:defRPr sz="3096" b="1"/>
            </a:lvl1pPr>
            <a:lvl2pPr marL="589834" indent="0">
              <a:buNone/>
              <a:defRPr sz="2580" b="1"/>
            </a:lvl2pPr>
            <a:lvl3pPr marL="1179667" indent="0">
              <a:buNone/>
              <a:defRPr sz="2322" b="1"/>
            </a:lvl3pPr>
            <a:lvl4pPr marL="1769501" indent="0">
              <a:buNone/>
              <a:defRPr sz="2064" b="1"/>
            </a:lvl4pPr>
            <a:lvl5pPr marL="2359335" indent="0">
              <a:buNone/>
              <a:defRPr sz="2064" b="1"/>
            </a:lvl5pPr>
            <a:lvl6pPr marL="2949169" indent="0">
              <a:buNone/>
              <a:defRPr sz="2064" b="1"/>
            </a:lvl6pPr>
            <a:lvl7pPr marL="3539002" indent="0">
              <a:buNone/>
              <a:defRPr sz="2064" b="1"/>
            </a:lvl7pPr>
            <a:lvl8pPr marL="4128836" indent="0">
              <a:buNone/>
              <a:defRPr sz="2064" b="1"/>
            </a:lvl8pPr>
            <a:lvl9pPr marL="4718670" indent="0">
              <a:buNone/>
              <a:defRPr sz="20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264" y="3092805"/>
            <a:ext cx="5744641" cy="5620302"/>
          </a:xfrm>
        </p:spPr>
        <p:txBody>
          <a:bodyPr/>
          <a:lstStyle>
            <a:lvl1pPr>
              <a:defRPr sz="3096"/>
            </a:lvl1pPr>
            <a:lvl2pPr>
              <a:defRPr sz="2580"/>
            </a:lvl2pPr>
            <a:lvl3pPr>
              <a:defRPr sz="2322"/>
            </a:lvl3pPr>
            <a:lvl4pPr>
              <a:defRPr sz="2064"/>
            </a:lvl4pPr>
            <a:lvl5pPr>
              <a:defRPr sz="2064"/>
            </a:lvl5pPr>
            <a:lvl6pPr>
              <a:defRPr sz="2064"/>
            </a:lvl6pPr>
            <a:lvl7pPr>
              <a:defRPr sz="2064"/>
            </a:lvl7pPr>
            <a:lvl8pPr>
              <a:defRPr sz="2064"/>
            </a:lvl8pPr>
            <a:lvl9pPr>
              <a:defRPr sz="2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848" y="2183397"/>
            <a:ext cx="5748737" cy="909407"/>
          </a:xfrm>
        </p:spPr>
        <p:txBody>
          <a:bodyPr anchor="b"/>
          <a:lstStyle>
            <a:lvl1pPr marL="0" indent="0">
              <a:buNone/>
              <a:defRPr sz="3096" b="1"/>
            </a:lvl1pPr>
            <a:lvl2pPr marL="589834" indent="0">
              <a:buNone/>
              <a:defRPr sz="2580" b="1"/>
            </a:lvl2pPr>
            <a:lvl3pPr marL="1179667" indent="0">
              <a:buNone/>
              <a:defRPr sz="2322" b="1"/>
            </a:lvl3pPr>
            <a:lvl4pPr marL="1769501" indent="0">
              <a:buNone/>
              <a:defRPr sz="2064" b="1"/>
            </a:lvl4pPr>
            <a:lvl5pPr marL="2359335" indent="0">
              <a:buNone/>
              <a:defRPr sz="2064" b="1"/>
            </a:lvl5pPr>
            <a:lvl6pPr marL="2949169" indent="0">
              <a:buNone/>
              <a:defRPr sz="2064" b="1"/>
            </a:lvl6pPr>
            <a:lvl7pPr marL="3539002" indent="0">
              <a:buNone/>
              <a:defRPr sz="2064" b="1"/>
            </a:lvl7pPr>
            <a:lvl8pPr marL="4128836" indent="0">
              <a:buNone/>
              <a:defRPr sz="2064" b="1"/>
            </a:lvl8pPr>
            <a:lvl9pPr marL="4718670" indent="0">
              <a:buNone/>
              <a:defRPr sz="20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848" y="3092805"/>
            <a:ext cx="5748737" cy="5620302"/>
          </a:xfrm>
        </p:spPr>
        <p:txBody>
          <a:bodyPr/>
          <a:lstStyle>
            <a:lvl1pPr>
              <a:defRPr sz="3096"/>
            </a:lvl1pPr>
            <a:lvl2pPr>
              <a:defRPr sz="2580"/>
            </a:lvl2pPr>
            <a:lvl3pPr>
              <a:defRPr sz="2322"/>
            </a:lvl3pPr>
            <a:lvl4pPr>
              <a:defRPr sz="2064"/>
            </a:lvl4pPr>
            <a:lvl5pPr>
              <a:defRPr sz="2064"/>
            </a:lvl5pPr>
            <a:lvl6pPr>
              <a:defRPr sz="2064"/>
            </a:lvl6pPr>
            <a:lvl7pPr>
              <a:defRPr sz="2064"/>
            </a:lvl7pPr>
            <a:lvl8pPr>
              <a:defRPr sz="2064"/>
            </a:lvl8pPr>
            <a:lvl9pPr>
              <a:defRPr sz="20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7356D69-FEED-40C6-DABC-F802D22B8F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0BC20B8-1932-9FA3-AA74-314D209FCE9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9BFEC91-E0BF-462D-A601-7047845F6D1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5A540-9664-F04C-A919-1CA5C40F34FD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135528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25CB395-806D-A357-7F26-2102DB372E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11C248-7C01-A24D-E7D2-AC94D786BFF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AE5105-E1EB-3FCB-BAC4-67B2A0AA8B0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7052D-CDAB-3A44-9DCA-710E6FB1C937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80267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B436C2F-378F-236F-CE64-6E034AFB1D6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9A60A6-4E60-5578-7B7B-3E4614AC54D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778F6E-2B79-25CD-CB0D-4BCB90D4656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AEA1A-A413-264C-9D7E-F751A97354C4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186518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64" y="389162"/>
            <a:ext cx="4278273" cy="1650861"/>
          </a:xfrm>
        </p:spPr>
        <p:txBody>
          <a:bodyPr anchor="b"/>
          <a:lstStyle>
            <a:lvl1pPr algn="l">
              <a:defRPr sz="258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185" y="389161"/>
            <a:ext cx="7270400" cy="8323946"/>
          </a:xfrm>
        </p:spPr>
        <p:txBody>
          <a:bodyPr/>
          <a:lstStyle>
            <a:lvl1pPr>
              <a:defRPr sz="4128"/>
            </a:lvl1pPr>
            <a:lvl2pPr>
              <a:defRPr sz="3612"/>
            </a:lvl2pPr>
            <a:lvl3pPr>
              <a:defRPr sz="3096"/>
            </a:lvl3pPr>
            <a:lvl4pPr>
              <a:defRPr sz="2580"/>
            </a:lvl4pPr>
            <a:lvl5pPr>
              <a:defRPr sz="2580"/>
            </a:lvl5pPr>
            <a:lvl6pPr>
              <a:defRPr sz="2580"/>
            </a:lvl6pPr>
            <a:lvl7pPr>
              <a:defRPr sz="2580"/>
            </a:lvl7pPr>
            <a:lvl8pPr>
              <a:defRPr sz="2580"/>
            </a:lvl8pPr>
            <a:lvl9pPr>
              <a:defRPr sz="25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264" y="2040023"/>
            <a:ext cx="4278273" cy="6673085"/>
          </a:xfrm>
        </p:spPr>
        <p:txBody>
          <a:bodyPr/>
          <a:lstStyle>
            <a:lvl1pPr marL="0" indent="0">
              <a:buNone/>
              <a:defRPr sz="1806"/>
            </a:lvl1pPr>
            <a:lvl2pPr marL="589834" indent="0">
              <a:buNone/>
              <a:defRPr sz="1548"/>
            </a:lvl2pPr>
            <a:lvl3pPr marL="1179667" indent="0">
              <a:buNone/>
              <a:defRPr sz="1290"/>
            </a:lvl3pPr>
            <a:lvl4pPr marL="1769501" indent="0">
              <a:buNone/>
              <a:defRPr sz="1161"/>
            </a:lvl4pPr>
            <a:lvl5pPr marL="2359335" indent="0">
              <a:buNone/>
              <a:defRPr sz="1161"/>
            </a:lvl5pPr>
            <a:lvl6pPr marL="2949169" indent="0">
              <a:buNone/>
              <a:defRPr sz="1161"/>
            </a:lvl6pPr>
            <a:lvl7pPr marL="3539002" indent="0">
              <a:buNone/>
              <a:defRPr sz="1161"/>
            </a:lvl7pPr>
            <a:lvl8pPr marL="4128836" indent="0">
              <a:buNone/>
              <a:defRPr sz="1161"/>
            </a:lvl8pPr>
            <a:lvl9pPr marL="4718670" indent="0">
              <a:buNone/>
              <a:defRPr sz="1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03FACB-F96C-4C3A-D679-4E64FD6FFF4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49A3205-882D-B7EC-E1D4-C2FC2ABB1CF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EEDA34F-9584-1039-0EB6-3EED73C6B3C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1BD66-91A5-FB40-A3EE-A730CF86D12E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2868273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761" y="6826702"/>
            <a:ext cx="7802880" cy="806997"/>
          </a:xfrm>
        </p:spPr>
        <p:txBody>
          <a:bodyPr anchor="b"/>
          <a:lstStyle>
            <a:lvl1pPr algn="l">
              <a:defRPr sz="258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761" y="870492"/>
            <a:ext cx="7802880" cy="5853799"/>
          </a:xfrm>
        </p:spPr>
        <p:txBody>
          <a:bodyPr/>
          <a:lstStyle>
            <a:lvl1pPr marL="0" indent="0">
              <a:buNone/>
              <a:defRPr sz="4128"/>
            </a:lvl1pPr>
            <a:lvl2pPr marL="589834" indent="0">
              <a:buNone/>
              <a:defRPr sz="3612"/>
            </a:lvl2pPr>
            <a:lvl3pPr marL="1179667" indent="0">
              <a:buNone/>
              <a:defRPr sz="3096"/>
            </a:lvl3pPr>
            <a:lvl4pPr marL="1769501" indent="0">
              <a:buNone/>
              <a:defRPr sz="2580"/>
            </a:lvl4pPr>
            <a:lvl5pPr marL="2359335" indent="0">
              <a:buNone/>
              <a:defRPr sz="2580"/>
            </a:lvl5pPr>
            <a:lvl6pPr marL="2949169" indent="0">
              <a:buNone/>
              <a:defRPr sz="2580"/>
            </a:lvl6pPr>
            <a:lvl7pPr marL="3539002" indent="0">
              <a:buNone/>
              <a:defRPr sz="2580"/>
            </a:lvl7pPr>
            <a:lvl8pPr marL="4128836" indent="0">
              <a:buNone/>
              <a:defRPr sz="2580"/>
            </a:lvl8pPr>
            <a:lvl9pPr marL="4718670" indent="0">
              <a:buNone/>
              <a:defRPr sz="258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761" y="7633698"/>
            <a:ext cx="7802880" cy="1144952"/>
          </a:xfrm>
        </p:spPr>
        <p:txBody>
          <a:bodyPr/>
          <a:lstStyle>
            <a:lvl1pPr marL="0" indent="0">
              <a:buNone/>
              <a:defRPr sz="1806"/>
            </a:lvl1pPr>
            <a:lvl2pPr marL="589834" indent="0">
              <a:buNone/>
              <a:defRPr sz="1548"/>
            </a:lvl2pPr>
            <a:lvl3pPr marL="1179667" indent="0">
              <a:buNone/>
              <a:defRPr sz="1290"/>
            </a:lvl3pPr>
            <a:lvl4pPr marL="1769501" indent="0">
              <a:buNone/>
              <a:defRPr sz="1161"/>
            </a:lvl4pPr>
            <a:lvl5pPr marL="2359335" indent="0">
              <a:buNone/>
              <a:defRPr sz="1161"/>
            </a:lvl5pPr>
            <a:lvl6pPr marL="2949169" indent="0">
              <a:buNone/>
              <a:defRPr sz="1161"/>
            </a:lvl6pPr>
            <a:lvl7pPr marL="3539002" indent="0">
              <a:buNone/>
              <a:defRPr sz="1161"/>
            </a:lvl7pPr>
            <a:lvl8pPr marL="4128836" indent="0">
              <a:buNone/>
              <a:defRPr sz="1161"/>
            </a:lvl8pPr>
            <a:lvl9pPr marL="4718670" indent="0">
              <a:buNone/>
              <a:defRPr sz="11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AD8BDF-7D4A-99A3-E4AD-823DB3D939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226777A-D6DD-B775-A485-6882616B68F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8327AD-F123-75B2-5EF6-0FF6D130E0A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651A6-E3C7-F146-9D3D-76CBBCD8AEDF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871690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D0C039-B44B-66D3-54E8-0B482CA8525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16E5A6-873B-B56E-963A-A5B23898FAF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933C20-6BC6-7E21-04AD-DF67F9AFBA8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F95FD-A490-714C-B36D-B1FFBA638675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66854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4896" y="389162"/>
            <a:ext cx="2924544" cy="8328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9217" y="389162"/>
            <a:ext cx="8579071" cy="83280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8E2771-C784-4D83-95E5-2109797E042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77D4A-5870-F356-AC45-DB69BD5D390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65E4E0-B69A-04C7-5712-32D78CEDC05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B6EA-93FA-F248-B37E-84AC9B8C7D52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15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Otsikkoteksti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Otsikkoteksti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Leipätekstin taso yksi</a:t>
            </a:r>
          </a:p>
          <a:p>
            <a:pPr lvl="1">
              <a:defRPr sz="1800"/>
            </a:pPr>
            <a:r>
              <a:rPr sz="3600"/>
              <a:t>Leipätekstin taso kaksi</a:t>
            </a:r>
          </a:p>
          <a:p>
            <a:pPr lvl="2">
              <a:defRPr sz="1800"/>
            </a:pPr>
            <a:r>
              <a:rPr sz="3600"/>
              <a:t>Leipätekstin taso kolme</a:t>
            </a:r>
          </a:p>
          <a:p>
            <a:pPr lvl="3">
              <a:defRPr sz="1800"/>
            </a:pPr>
            <a:r>
              <a:rPr sz="3600"/>
              <a:t>Leipätekstin taso neljä</a:t>
            </a:r>
          </a:p>
          <a:p>
            <a:pPr lvl="4">
              <a:defRPr sz="1800"/>
            </a:pPr>
            <a:r>
              <a:rPr sz="3600"/>
              <a:t>Leipätekstin taso viisi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Otsikkoteksti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Leipätekstin taso yksi</a:t>
            </a:r>
          </a:p>
          <a:p>
            <a:pPr lvl="1">
              <a:defRPr sz="1800"/>
            </a:pPr>
            <a:r>
              <a:rPr sz="2800"/>
              <a:t>Leipätekstin taso kaksi</a:t>
            </a:r>
          </a:p>
          <a:p>
            <a:pPr lvl="2">
              <a:defRPr sz="1800"/>
            </a:pPr>
            <a:r>
              <a:rPr sz="2800"/>
              <a:t>Leipätekstin taso kolme</a:t>
            </a:r>
          </a:p>
          <a:p>
            <a:pPr lvl="3">
              <a:defRPr sz="1800"/>
            </a:pPr>
            <a:r>
              <a:rPr sz="2800"/>
              <a:t>Leipätekstin taso neljä</a:t>
            </a:r>
          </a:p>
          <a:p>
            <a:pPr lvl="4">
              <a:defRPr sz="1800"/>
            </a:pPr>
            <a:r>
              <a:rPr sz="2800"/>
              <a:t>Leipätekstin taso viisi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uettelo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Leipätekstin taso yksi</a:t>
            </a:r>
          </a:p>
          <a:p>
            <a:pPr lvl="1">
              <a:defRPr sz="1800"/>
            </a:pPr>
            <a:r>
              <a:rPr sz="3600"/>
              <a:t>Leipätekstin taso kaksi</a:t>
            </a:r>
          </a:p>
          <a:p>
            <a:pPr lvl="2">
              <a:defRPr sz="1800"/>
            </a:pPr>
            <a:r>
              <a:rPr sz="3600"/>
              <a:t>Leipätekstin taso kolme</a:t>
            </a:r>
          </a:p>
          <a:p>
            <a:pPr lvl="3">
              <a:defRPr sz="1800"/>
            </a:pPr>
            <a:r>
              <a:rPr sz="3600"/>
              <a:t>Leipätekstin taso neljä</a:t>
            </a:r>
          </a:p>
          <a:p>
            <a:pPr lvl="4">
              <a:defRPr sz="1800"/>
            </a:pPr>
            <a:r>
              <a:rPr sz="3600"/>
              <a:t>Leipätekstin taso viisi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Otsikkoteksti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Leipätekstin taso yksi</a:t>
            </a:r>
          </a:p>
          <a:p>
            <a:pPr lvl="1">
              <a:defRPr sz="1800"/>
            </a:pPr>
            <a:r>
              <a:rPr sz="3600"/>
              <a:t>Leipätekstin taso kaksi</a:t>
            </a:r>
          </a:p>
          <a:p>
            <a:pPr lvl="2">
              <a:defRPr sz="1800"/>
            </a:pPr>
            <a:r>
              <a:rPr sz="3600"/>
              <a:t>Leipätekstin taso kolme</a:t>
            </a:r>
          </a:p>
          <a:p>
            <a:pPr lvl="3">
              <a:defRPr sz="1800"/>
            </a:pPr>
            <a:r>
              <a:rPr sz="3600"/>
              <a:t>Leipätekstin taso neljä</a:t>
            </a:r>
          </a:p>
          <a:p>
            <a:pPr lvl="4">
              <a:defRPr sz="1800"/>
            </a:pPr>
            <a:r>
              <a:rPr sz="3600"/>
              <a:t>Leipätekstin taso viisi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rtl="0"/>
            <a:fld id="{AEA0D892-9A7E-423D-A1F6-65CCEC6E2A9E}" type="datetimeFigureOut">
              <a:rPr lang="fi-FI" kern="1200" smtClean="0">
                <a:solidFill>
                  <a:prstClr val="black">
                    <a:tint val="75000"/>
                  </a:prstClr>
                </a:solidFill>
              </a:rPr>
              <a:pPr defTabSz="1300460" rtl="0"/>
              <a:t>3.11.2023</a:t>
            </a:fld>
            <a:endParaRPr lang="fi-FI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rtl="0"/>
            <a:endParaRPr lang="fi-FI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rtl="0"/>
            <a:fld id="{F4BC9DC5-2848-4635-B6D2-515A754C80B8}" type="slidenum">
              <a:rPr lang="fi-FI" kern="1200" smtClean="0">
                <a:solidFill>
                  <a:prstClr val="black">
                    <a:tint val="75000"/>
                  </a:prstClr>
                </a:solidFill>
              </a:rPr>
              <a:pPr defTabSz="1300460" rtl="0"/>
              <a:t>‹#›</a:t>
            </a:fld>
            <a:endParaRPr lang="fi-FI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6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30046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298113D-ADD3-F64D-9B13-568E9C637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2E62B4-D73F-B142-A6AE-42E8642DE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DB19E30-4B32-5648-9017-383914D3D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EF181-8919-074B-87C4-5317B3E9F2B1}" type="datetimeFigureOut">
              <a:rPr lang="fi-FI" smtClean="0"/>
              <a:t>3.11.2023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1E0294-C12E-634D-AC27-AE9DCF763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3039C8-A6B7-6D47-AEC9-44CB7719B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0B99D-9107-7244-9F95-1471B4E871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887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777152B-6729-0C53-6CE6-E4126CB9F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9217" y="389161"/>
            <a:ext cx="11700223" cy="162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otsikon tekstimuotoa napsauttamalla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534A1395-E010-D9A1-4A34-F787FED71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9217" y="2281712"/>
            <a:ext cx="11700223" cy="643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/>
              <a:t>Muokkaa jäsennyksen tekstimuotoa napsauttamalla</a:t>
            </a:r>
          </a:p>
          <a:p>
            <a:pPr lvl="1"/>
            <a:r>
              <a:rPr lang="en-GB" altLang="fi-FI"/>
              <a:t>Toinen jäsennystaso</a:t>
            </a:r>
          </a:p>
          <a:p>
            <a:pPr lvl="2"/>
            <a:r>
              <a:rPr lang="en-GB" altLang="fi-FI"/>
              <a:t>Kolmas jäsennystaso</a:t>
            </a:r>
          </a:p>
          <a:p>
            <a:pPr lvl="3"/>
            <a:r>
              <a:rPr lang="en-GB" altLang="fi-FI"/>
              <a:t>Neljäs jäsennystaso</a:t>
            </a:r>
          </a:p>
          <a:p>
            <a:pPr lvl="4"/>
            <a:r>
              <a:rPr lang="en-GB" altLang="fi-FI"/>
              <a:t>Viides jäsennystaso</a:t>
            </a:r>
          </a:p>
          <a:p>
            <a:pPr lvl="4"/>
            <a:r>
              <a:rPr lang="en-GB" altLang="fi-FI"/>
              <a:t>Kuudes jäsennystaso</a:t>
            </a:r>
          </a:p>
          <a:p>
            <a:pPr lvl="4"/>
            <a:r>
              <a:rPr lang="en-GB" altLang="fi-FI"/>
              <a:t>Seitsemäs jäsennystaso</a:t>
            </a:r>
          </a:p>
          <a:p>
            <a:pPr lvl="4"/>
            <a:r>
              <a:rPr lang="en-GB" altLang="fi-FI"/>
              <a:t>Kahdeksas jäsennystaso</a:t>
            </a:r>
          </a:p>
          <a:p>
            <a:pPr lvl="4"/>
            <a:r>
              <a:rPr lang="en-GB" altLang="fi-FI"/>
              <a:t>Yhdeksäs jäsennystaso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C3A4513-4FE2-3BFA-F46C-58D7E899A06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9217" y="8885157"/>
            <a:ext cx="3026944" cy="669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933903" algn="l"/>
                <a:tab pos="1867807" algn="l"/>
                <a:tab pos="2801710" algn="l"/>
              </a:tabLst>
              <a:defRPr sz="1806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7AFFE8-3861-2CC9-B79B-525A2CA95EA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448256" y="8885157"/>
            <a:ext cx="4120576" cy="669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933903" algn="l"/>
                <a:tab pos="1867807" algn="l"/>
                <a:tab pos="2801710" algn="l"/>
                <a:tab pos="3735614" algn="l"/>
              </a:tabLst>
              <a:defRPr sz="1806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799347-12B6-6467-4B01-722EED64C9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324545" y="8885157"/>
            <a:ext cx="3026944" cy="669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6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78142A-3BBC-4F4A-9C88-B63B42937494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6580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57959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676">
          <a:solidFill>
            <a:srgbClr val="000000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57959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676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2pPr>
      <a:lvl3pPr algn="ctr" defTabSz="57959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676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3pPr>
      <a:lvl4pPr algn="ctr" defTabSz="57959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676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4pPr>
      <a:lvl5pPr algn="ctr" defTabSz="57959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676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5pPr>
      <a:lvl6pPr marL="3244085" indent="-294917" algn="ctr" defTabSz="57959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676">
          <a:solidFill>
            <a:srgbClr val="000000"/>
          </a:solidFill>
          <a:latin typeface="Arial" charset="0"/>
          <a:cs typeface="Arial Unicode MS" charset="0"/>
        </a:defRPr>
      </a:lvl6pPr>
      <a:lvl7pPr marL="3833919" indent="-294917" algn="ctr" defTabSz="57959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676">
          <a:solidFill>
            <a:srgbClr val="000000"/>
          </a:solidFill>
          <a:latin typeface="Arial" charset="0"/>
          <a:cs typeface="Arial Unicode MS" charset="0"/>
        </a:defRPr>
      </a:lvl7pPr>
      <a:lvl8pPr marL="4423753" indent="-294917" algn="ctr" defTabSz="57959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676">
          <a:solidFill>
            <a:srgbClr val="000000"/>
          </a:solidFill>
          <a:latin typeface="Arial" charset="0"/>
          <a:cs typeface="Arial Unicode MS" charset="0"/>
        </a:defRPr>
      </a:lvl8pPr>
      <a:lvl9pPr marL="5013587" indent="-294917" algn="ctr" defTabSz="57959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676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442375" indent="-442375" algn="l" defTabSz="579594" rtl="0" eaLnBrk="0" fontAlgn="base" hangingPunct="0">
        <a:lnSpc>
          <a:spcPct val="93000"/>
        </a:lnSpc>
        <a:spcBef>
          <a:spcPct val="0"/>
        </a:spcBef>
        <a:spcAft>
          <a:spcPts val="1838"/>
        </a:spcAft>
        <a:buClr>
          <a:srgbClr val="000000"/>
        </a:buClr>
        <a:buSzPct val="100000"/>
        <a:buFont typeface="Times New Roman" panose="02020603050405020304" pitchFamily="18" charset="0"/>
        <a:defRPr sz="4128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1pPr>
      <a:lvl2pPr marL="958480" indent="-368646" algn="l" defTabSz="579594" rtl="0" eaLnBrk="0" fontAlgn="base" hangingPunct="0">
        <a:lnSpc>
          <a:spcPct val="93000"/>
        </a:lnSpc>
        <a:spcBef>
          <a:spcPct val="0"/>
        </a:spcBef>
        <a:spcAft>
          <a:spcPts val="1468"/>
        </a:spcAft>
        <a:buClr>
          <a:srgbClr val="000000"/>
        </a:buClr>
        <a:buSzPct val="100000"/>
        <a:buFont typeface="Times New Roman" panose="02020603050405020304" pitchFamily="18" charset="0"/>
        <a:defRPr sz="3612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2pPr>
      <a:lvl3pPr marL="1474584" indent="-294917" algn="l" defTabSz="579594" rtl="0" eaLnBrk="0" fontAlgn="base" hangingPunct="0">
        <a:lnSpc>
          <a:spcPct val="93000"/>
        </a:lnSpc>
        <a:spcBef>
          <a:spcPct val="0"/>
        </a:spcBef>
        <a:spcAft>
          <a:spcPts val="1097"/>
        </a:spcAft>
        <a:buClr>
          <a:srgbClr val="000000"/>
        </a:buClr>
        <a:buSzPct val="100000"/>
        <a:buFont typeface="Times New Roman" panose="02020603050405020304" pitchFamily="18" charset="0"/>
        <a:defRPr sz="3096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3pPr>
      <a:lvl4pPr marL="2064418" indent="-294917" algn="l" defTabSz="579594" rtl="0" eaLnBrk="0" fontAlgn="base" hangingPunct="0">
        <a:lnSpc>
          <a:spcPct val="93000"/>
        </a:lnSpc>
        <a:spcBef>
          <a:spcPct val="0"/>
        </a:spcBef>
        <a:spcAft>
          <a:spcPts val="742"/>
        </a:spcAft>
        <a:buClr>
          <a:srgbClr val="000000"/>
        </a:buClr>
        <a:buSzPct val="100000"/>
        <a:buFont typeface="Times New Roman" panose="02020603050405020304" pitchFamily="18" charset="0"/>
        <a:defRPr sz="258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4pPr>
      <a:lvl5pPr marL="2654252" indent="-294917" algn="l" defTabSz="579594" rtl="0" eaLnBrk="0" fontAlgn="base" hangingPunct="0">
        <a:lnSpc>
          <a:spcPct val="93000"/>
        </a:lnSpc>
        <a:spcBef>
          <a:spcPct val="0"/>
        </a:spcBef>
        <a:spcAft>
          <a:spcPts val="372"/>
        </a:spcAft>
        <a:buClr>
          <a:srgbClr val="000000"/>
        </a:buClr>
        <a:buSzPct val="100000"/>
        <a:buFont typeface="Times New Roman" panose="02020603050405020304" pitchFamily="18" charset="0"/>
        <a:defRPr sz="258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5pPr>
      <a:lvl6pPr marL="3244085" indent="-294917" algn="l" defTabSz="579594" rtl="0" fontAlgn="base" hangingPunct="0">
        <a:lnSpc>
          <a:spcPct val="93000"/>
        </a:lnSpc>
        <a:spcBef>
          <a:spcPct val="0"/>
        </a:spcBef>
        <a:spcAft>
          <a:spcPts val="372"/>
        </a:spcAft>
        <a:buClr>
          <a:srgbClr val="000000"/>
        </a:buClr>
        <a:buSzPct val="100000"/>
        <a:buFont typeface="Times New Roman" pitchFamily="16" charset="0"/>
        <a:defRPr sz="2580">
          <a:solidFill>
            <a:srgbClr val="000000"/>
          </a:solidFill>
          <a:latin typeface="+mn-lt"/>
          <a:cs typeface="+mn-cs"/>
        </a:defRPr>
      </a:lvl6pPr>
      <a:lvl7pPr marL="3833919" indent="-294917" algn="l" defTabSz="579594" rtl="0" fontAlgn="base" hangingPunct="0">
        <a:lnSpc>
          <a:spcPct val="93000"/>
        </a:lnSpc>
        <a:spcBef>
          <a:spcPct val="0"/>
        </a:spcBef>
        <a:spcAft>
          <a:spcPts val="372"/>
        </a:spcAft>
        <a:buClr>
          <a:srgbClr val="000000"/>
        </a:buClr>
        <a:buSzPct val="100000"/>
        <a:buFont typeface="Times New Roman" pitchFamily="16" charset="0"/>
        <a:defRPr sz="2580">
          <a:solidFill>
            <a:srgbClr val="000000"/>
          </a:solidFill>
          <a:latin typeface="+mn-lt"/>
          <a:cs typeface="+mn-cs"/>
        </a:defRPr>
      </a:lvl7pPr>
      <a:lvl8pPr marL="4423753" indent="-294917" algn="l" defTabSz="579594" rtl="0" fontAlgn="base" hangingPunct="0">
        <a:lnSpc>
          <a:spcPct val="93000"/>
        </a:lnSpc>
        <a:spcBef>
          <a:spcPct val="0"/>
        </a:spcBef>
        <a:spcAft>
          <a:spcPts val="372"/>
        </a:spcAft>
        <a:buClr>
          <a:srgbClr val="000000"/>
        </a:buClr>
        <a:buSzPct val="100000"/>
        <a:buFont typeface="Times New Roman" pitchFamily="16" charset="0"/>
        <a:defRPr sz="2580">
          <a:solidFill>
            <a:srgbClr val="000000"/>
          </a:solidFill>
          <a:latin typeface="+mn-lt"/>
          <a:cs typeface="+mn-cs"/>
        </a:defRPr>
      </a:lvl8pPr>
      <a:lvl9pPr marL="5013587" indent="-294917" algn="l" defTabSz="579594" rtl="0" fontAlgn="base" hangingPunct="0">
        <a:lnSpc>
          <a:spcPct val="93000"/>
        </a:lnSpc>
        <a:spcBef>
          <a:spcPct val="0"/>
        </a:spcBef>
        <a:spcAft>
          <a:spcPts val="372"/>
        </a:spcAft>
        <a:buClr>
          <a:srgbClr val="000000"/>
        </a:buClr>
        <a:buSzPct val="100000"/>
        <a:buFont typeface="Times New Roman" pitchFamily="16" charset="0"/>
        <a:defRPr sz="258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1pPr>
      <a:lvl2pPr marL="589834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2pPr>
      <a:lvl3pPr marL="1179667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3pPr>
      <a:lvl4pPr marL="1769501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4pPr>
      <a:lvl5pPr marL="2359335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5pPr>
      <a:lvl6pPr marL="2949169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6pPr>
      <a:lvl7pPr marL="3539002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7pPr>
      <a:lvl8pPr marL="4128836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8pPr>
      <a:lvl9pPr marL="4718670" algn="l" defTabSz="1179667" rtl="0" eaLnBrk="1" latinLnBrk="0" hangingPunct="1">
        <a:defRPr sz="23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sinuolet.f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1269999" y="4635499"/>
            <a:ext cx="10910499" cy="207585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fi-FI" sz="4400" b="1" dirty="0"/>
              <a:t>SJAL - konseptit ja polut</a:t>
            </a:r>
            <a:br>
              <a:rPr lang="fi-FI" dirty="0"/>
            </a:br>
            <a:r>
              <a:rPr lang="fi-FI" sz="3200" dirty="0"/>
              <a:t>VOK1 lajiosa 2023, Kisakallio</a:t>
            </a:r>
            <a:endParaRPr sz="3200" dirty="0"/>
          </a:p>
        </p:txBody>
      </p:sp>
      <p:pic>
        <p:nvPicPr>
          <p:cNvPr id="33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9784" y="514350"/>
            <a:ext cx="12865232" cy="1586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9783" y="5909"/>
            <a:ext cx="12865232" cy="158649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6965834" y="25867"/>
            <a:ext cx="5679670" cy="769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/>
          <a:p>
            <a:pPr lvl="0" algn="r">
              <a:defRPr sz="1800"/>
            </a:pPr>
            <a:endParaRPr sz="2700" dirty="0"/>
          </a:p>
        </p:txBody>
      </p:sp>
      <p:sp>
        <p:nvSpPr>
          <p:cNvPr id="6" name="Shape 36"/>
          <p:cNvSpPr/>
          <p:nvPr/>
        </p:nvSpPr>
        <p:spPr>
          <a:xfrm>
            <a:off x="4295289" y="204305"/>
            <a:ext cx="8402127" cy="6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lvl="0" algn="r">
              <a:defRPr sz="1800"/>
            </a:pPr>
            <a:r>
              <a:rPr lang="fi-FI" sz="3200" dirty="0"/>
              <a:t>Ensinuolet</a:t>
            </a:r>
            <a:endParaRPr sz="3200" dirty="0"/>
          </a:p>
        </p:txBody>
      </p:sp>
      <p:sp>
        <p:nvSpPr>
          <p:cNvPr id="7" name="Shape 46"/>
          <p:cNvSpPr/>
          <p:nvPr/>
        </p:nvSpPr>
        <p:spPr>
          <a:xfrm>
            <a:off x="605382" y="2709626"/>
            <a:ext cx="11540036" cy="484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17688" lvl="0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Esikuvana ja mallina Hollannin jousiammuntaliiton vastaava konsepti </a:t>
            </a: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(</a:t>
            </a:r>
            <a:r>
              <a:rPr lang="fi-FI" sz="2800" dirty="0" err="1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Start</a:t>
            </a: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 </a:t>
            </a:r>
            <a:r>
              <a:rPr lang="fi-FI" sz="2800" dirty="0" err="1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Handboogsport</a:t>
            </a: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)</a:t>
            </a: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 </a:t>
            </a:r>
            <a:endParaRPr lang="fi-FI" sz="2800" dirty="0">
              <a:solidFill>
                <a:srgbClr val="414141"/>
              </a:solidFill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417688" lvl="0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Ensinuolet on tuotteistettu alkeiskurssikonsepti, joka:</a:t>
            </a:r>
            <a:endParaRPr sz="2000" dirty="0"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887588" lvl="1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tarjoaa seuroille valmiin mallin alkeiskurssien toteuttamiseen</a:t>
            </a:r>
            <a:endParaRPr sz="2000" dirty="0"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887588" lvl="1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madaltaa kynnystä järjestää alkeiskursseja</a:t>
            </a:r>
            <a:endParaRPr sz="2000" dirty="0"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887588" lvl="1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nostaa asiakkaan (kurssilaisen) palvelukokemusta</a:t>
            </a:r>
            <a:endParaRPr sz="2000" dirty="0"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887588" lvl="1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yhtenäistää tapaa (tekniikkaa) jolla jousella ampumista opetetaan</a:t>
            </a:r>
            <a:endParaRPr sz="2000" dirty="0"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887588" lvl="1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Eli: enemmän kursseja, enemmän kurssilaisia, parempia kursseja, jatkuva kehittäminen -&gt; enemmän jousiampujia</a:t>
            </a:r>
            <a:endParaRPr sz="2000" dirty="0"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417688" lvl="0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Ensinuolet on alkeiskurssikonsepti, jonka luontevana jatkona on muu ohjattu toiminta ja valmennus </a:t>
            </a:r>
            <a:r>
              <a:rPr sz="2800" dirty="0" err="1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seurassa</a:t>
            </a: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 </a:t>
            </a: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(Jatkonuolet)</a:t>
            </a:r>
            <a:endParaRPr sz="2800" dirty="0">
              <a:solidFill>
                <a:srgbClr val="414141"/>
              </a:solidFill>
              <a:latin typeface="Arial" charset="0"/>
              <a:ea typeface="Arial" charset="0"/>
              <a:cs typeface="Arial" charset="0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4356653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9783" y="5909"/>
            <a:ext cx="12865232" cy="158649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6965834" y="25867"/>
            <a:ext cx="5679670" cy="769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/>
          <a:p>
            <a:pPr lvl="0" algn="r">
              <a:defRPr sz="1800"/>
            </a:pPr>
            <a:endParaRPr sz="2700" dirty="0"/>
          </a:p>
        </p:txBody>
      </p:sp>
      <p:sp>
        <p:nvSpPr>
          <p:cNvPr id="6" name="Shape 36"/>
          <p:cNvSpPr/>
          <p:nvPr/>
        </p:nvSpPr>
        <p:spPr>
          <a:xfrm>
            <a:off x="4295289" y="204305"/>
            <a:ext cx="8402127" cy="6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lvl="0" algn="r">
              <a:defRPr sz="1800"/>
            </a:pPr>
            <a:r>
              <a:rPr lang="fi-FI" sz="3200" dirty="0"/>
              <a:t>Ensinuolet</a:t>
            </a:r>
            <a:endParaRPr sz="3200" dirty="0"/>
          </a:p>
        </p:txBody>
      </p:sp>
      <p:sp>
        <p:nvSpPr>
          <p:cNvPr id="8" name="Shape 50"/>
          <p:cNvSpPr/>
          <p:nvPr/>
        </p:nvSpPr>
        <p:spPr>
          <a:xfrm>
            <a:off x="605382" y="2418856"/>
            <a:ext cx="11540036" cy="5704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17688" lvl="0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 err="1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Ensinuolet</a:t>
            </a: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 </a:t>
            </a:r>
            <a:r>
              <a:rPr sz="2800" dirty="0" err="1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sisäl</a:t>
            </a:r>
            <a:r>
              <a:rPr lang="fi-FI" sz="2800" dirty="0" err="1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tö</a:t>
            </a: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:</a:t>
            </a:r>
            <a:endParaRPr sz="2000" dirty="0"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887588" lvl="1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Käsikirjoitus </a:t>
            </a: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–</a:t>
            </a: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 </a:t>
            </a: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tähtäinjousi ja taljajousi</a:t>
            </a:r>
            <a:endParaRPr sz="2000" dirty="0"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887588" lvl="1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Nettisivut - </a:t>
            </a:r>
            <a:r>
              <a:rPr sz="2800" dirty="0">
                <a:latin typeface="Arial" charset="0"/>
                <a:ea typeface="Arial" charset="0"/>
                <a:cs typeface="Arial" charset="0"/>
                <a:sym typeface="Palatino"/>
                <a:hlinkClick r:id="rId3"/>
              </a:rPr>
              <a:t>ensinuolet.fi</a:t>
            </a:r>
            <a:endParaRPr sz="2000" dirty="0"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887588" lvl="1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Kurssikirjeet </a:t>
            </a:r>
            <a:endParaRPr sz="2000" dirty="0"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887588" lvl="1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Ohjaajakortit</a:t>
            </a:r>
            <a:endParaRPr sz="2000" dirty="0"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887588" lvl="1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Opetusvideot (tähtäinjousi</a:t>
            </a: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 ja taljajousi</a:t>
            </a: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)</a:t>
            </a:r>
            <a:endParaRPr sz="2000" dirty="0"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887588" lvl="1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Taito</a:t>
            </a: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merkkijärjestelmä</a:t>
            </a:r>
            <a:endParaRPr lang="fi-FI" sz="2800" dirty="0">
              <a:solidFill>
                <a:srgbClr val="414141"/>
              </a:solidFill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887588" lvl="1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Diplomit</a:t>
            </a:r>
            <a:endParaRPr sz="2000" dirty="0"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887588" lvl="1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Tekniikkajuliste</a:t>
            </a:r>
            <a:endParaRPr sz="2000" dirty="0"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887588" lvl="1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Kurssin mainosjuliste</a:t>
            </a:r>
            <a:endParaRPr sz="2000" dirty="0"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887588" lvl="1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Flyeri jousiammunnasta ja Ensinuolista</a:t>
            </a:r>
            <a:endParaRPr sz="2000" dirty="0">
              <a:latin typeface="Arial" charset="0"/>
              <a:ea typeface="Arial" charset="0"/>
              <a:cs typeface="Arial" charset="0"/>
              <a:sym typeface="Palatino"/>
            </a:endParaRPr>
          </a:p>
          <a:p>
            <a:pPr marL="887588" lvl="1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Ensinuolet lapsille</a:t>
            </a:r>
          </a:p>
          <a:p>
            <a:pPr marL="887588" lvl="1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sz="2800" dirty="0" err="1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Ohjaajakoulutusmateriaali</a:t>
            </a:r>
            <a:endParaRPr sz="2000" dirty="0">
              <a:latin typeface="Arial" charset="0"/>
              <a:ea typeface="Arial" charset="0"/>
              <a:cs typeface="Arial" charset="0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098504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9783" y="5909"/>
            <a:ext cx="12865232" cy="158649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6965834" y="25867"/>
            <a:ext cx="5679670" cy="769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/>
          <a:p>
            <a:pPr lvl="0" algn="r">
              <a:defRPr sz="1800"/>
            </a:pPr>
            <a:endParaRPr sz="2700" dirty="0"/>
          </a:p>
        </p:txBody>
      </p:sp>
      <p:sp>
        <p:nvSpPr>
          <p:cNvPr id="6" name="Shape 36"/>
          <p:cNvSpPr/>
          <p:nvPr/>
        </p:nvSpPr>
        <p:spPr>
          <a:xfrm>
            <a:off x="4295289" y="204305"/>
            <a:ext cx="8402127" cy="6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lvl="0" algn="r">
              <a:defRPr sz="1800"/>
            </a:pPr>
            <a:r>
              <a:rPr lang="fi-FI" sz="3200" dirty="0"/>
              <a:t>Jatkonuolet</a:t>
            </a:r>
            <a:endParaRPr sz="3200" dirty="0"/>
          </a:p>
        </p:txBody>
      </p:sp>
      <p:sp>
        <p:nvSpPr>
          <p:cNvPr id="8" name="Shape 50"/>
          <p:cNvSpPr/>
          <p:nvPr/>
        </p:nvSpPr>
        <p:spPr>
          <a:xfrm>
            <a:off x="551594" y="2103605"/>
            <a:ext cx="11540036" cy="601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17688" indent="-417688" algn="l">
              <a:buClr>
                <a:srgbClr val="414141"/>
              </a:buClr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fi-FI" sz="3200" dirty="0">
                <a:solidFill>
                  <a:srgbClr val="4F4F4F"/>
                </a:solidFill>
                <a:latin typeface="Helvetica" charset="0"/>
              </a:rPr>
              <a:t>Jatkonuolet on Suomen Jousiampujain Liiton kurssikonsepti, joilla syvennetään oppimista Ensinuolten alkeiskurssitasosta. Yksi Jatkonuolet kurssi käsittään 12 oppituntia (harjoitusta) ja päättyy merkkikokeeseen</a:t>
            </a:r>
            <a:br>
              <a:rPr lang="fi-FI" sz="3200" dirty="0">
                <a:solidFill>
                  <a:srgbClr val="4F4F4F"/>
                </a:solidFill>
                <a:latin typeface="Helvetica" charset="0"/>
              </a:rPr>
            </a:br>
            <a:endParaRPr lang="fi-FI" sz="3200" dirty="0">
              <a:solidFill>
                <a:srgbClr val="4F4F4F"/>
              </a:solidFill>
              <a:latin typeface="Helvetica" charset="0"/>
            </a:endParaRPr>
          </a:p>
          <a:p>
            <a:pPr marL="417688" indent="-417688" algn="l">
              <a:buClr>
                <a:srgbClr val="414141"/>
              </a:buClr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lang="fi-FI" sz="3200" dirty="0">
                <a:solidFill>
                  <a:srgbClr val="4F4F4F"/>
                </a:solidFill>
                <a:latin typeface="Helvetica" charset="0"/>
              </a:rPr>
              <a:t>Jatkonuolet jakaantuu tekniikan eri osa-alueisiin samalla tavalla kuin Ensinuolet, mutta jokaisella tunnilla yksittäiseen tekniikan osa-alueeseen paneudutaan tarkemmin. Tunteja ei ole samalla tasolla käsikirjoitettu, kuin Ensinuolissa. Jokaisella tunnilla on kuitenkin sama rakenne, joka jakaantuu viiteen vaiheeseen</a:t>
            </a:r>
          </a:p>
          <a:p>
            <a:pPr marL="417688" indent="-417688" algn="l">
              <a:buClr>
                <a:srgbClr val="414141"/>
              </a:buClr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3200" dirty="0">
              <a:solidFill>
                <a:srgbClr val="414141"/>
              </a:solidFill>
              <a:latin typeface="Arial" charset="0"/>
              <a:ea typeface="Arial" charset="0"/>
              <a:cs typeface="Arial" charset="0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1793906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748"/>
            <a:ext cx="12865232" cy="158649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6965834" y="25867"/>
            <a:ext cx="5679670" cy="769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/>
          <a:p>
            <a:pPr lvl="0" algn="r">
              <a:defRPr sz="1800"/>
            </a:pPr>
            <a:endParaRPr sz="2700" dirty="0"/>
          </a:p>
        </p:txBody>
      </p:sp>
      <p:sp>
        <p:nvSpPr>
          <p:cNvPr id="6" name="Shape 36"/>
          <p:cNvSpPr/>
          <p:nvPr/>
        </p:nvSpPr>
        <p:spPr>
          <a:xfrm>
            <a:off x="4295289" y="204305"/>
            <a:ext cx="8402127" cy="6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lvl="0" algn="r">
              <a:defRPr sz="1800"/>
            </a:pPr>
            <a:r>
              <a:rPr lang="fi-FI" sz="3200" dirty="0"/>
              <a:t>Jatkonuolet</a:t>
            </a:r>
            <a:endParaRPr sz="3200" dirty="0"/>
          </a:p>
        </p:txBody>
      </p:sp>
      <p:sp>
        <p:nvSpPr>
          <p:cNvPr id="8" name="Shape 50"/>
          <p:cNvSpPr/>
          <p:nvPr/>
        </p:nvSpPr>
        <p:spPr>
          <a:xfrm>
            <a:off x="662598" y="1723736"/>
            <a:ext cx="11540036" cy="828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fi-FI" sz="2800" b="1" dirty="0">
                <a:solidFill>
                  <a:srgbClr val="4F4F4F"/>
                </a:solidFill>
                <a:latin typeface="Helvetica" charset="0"/>
              </a:rPr>
              <a:t>Lämmittely</a:t>
            </a: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 - ohjattu vastuskumi </a:t>
            </a:r>
            <a:r>
              <a:rPr lang="fi-FI" sz="2800" dirty="0" err="1">
                <a:solidFill>
                  <a:srgbClr val="4F4F4F"/>
                </a:solidFill>
                <a:latin typeface="Helvetica" charset="0"/>
              </a:rPr>
              <a:t>tms</a:t>
            </a: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 lämmittely jossa nostetaan sykettä ja herätetään hermosto</a:t>
            </a:r>
          </a:p>
          <a:p>
            <a:pPr algn="l">
              <a:buFont typeface="+mj-lt"/>
              <a:buAutoNum type="arabicPeriod"/>
            </a:pPr>
            <a:r>
              <a:rPr lang="fi-FI" sz="2800" b="1" dirty="0">
                <a:solidFill>
                  <a:srgbClr val="4F4F4F"/>
                </a:solidFill>
                <a:latin typeface="Helvetica" charset="0"/>
              </a:rPr>
              <a:t>Lajinomainen lämmittely</a:t>
            </a: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 - omalla jousella tai seurajousella toteutettu lämmittely tyhjään taustaan eri variaatioilla (silmät kiinni </a:t>
            </a:r>
            <a:r>
              <a:rPr lang="fi-FI" sz="2800" dirty="0" err="1">
                <a:solidFill>
                  <a:srgbClr val="4F4F4F"/>
                </a:solidFill>
                <a:latin typeface="Helvetica" charset="0"/>
              </a:rPr>
              <a:t>jne</a:t>
            </a: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)</a:t>
            </a:r>
          </a:p>
          <a:p>
            <a:pPr algn="l">
              <a:buFont typeface="+mj-lt"/>
              <a:buAutoNum type="arabicPeriod"/>
            </a:pPr>
            <a:r>
              <a:rPr lang="fi-FI" sz="2800" b="1" dirty="0">
                <a:solidFill>
                  <a:srgbClr val="4F4F4F"/>
                </a:solidFill>
                <a:latin typeface="Helvetica" charset="0"/>
              </a:rPr>
              <a:t>Taito-osa</a:t>
            </a: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 - tunnin teeman mukainen taito-osa. Jatkonuolissa on kymmenen tekniikan osa-aluetta ja tämän lisäksi kaksi tuntia joista ensimmäinen on kilpailunomainen harjoitus ja toinen (viimeinen tunti) merkkikoe</a:t>
            </a:r>
          </a:p>
          <a:p>
            <a:pPr algn="l">
              <a:buFont typeface="+mj-lt"/>
              <a:buAutoNum type="arabicPeriod"/>
            </a:pPr>
            <a:r>
              <a:rPr lang="fi-FI" sz="2800" b="1" dirty="0">
                <a:solidFill>
                  <a:srgbClr val="4F4F4F"/>
                </a:solidFill>
                <a:latin typeface="Helvetica" charset="0"/>
              </a:rPr>
              <a:t>Kilpailunomainen harjoitus / vapaa harjoittelu</a:t>
            </a: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 - leikkimielinen kisaharjoitus tai lisää aikaa taito-osan toteuttamiseen</a:t>
            </a:r>
          </a:p>
          <a:p>
            <a:pPr algn="l">
              <a:buFont typeface="+mj-lt"/>
              <a:buAutoNum type="arabicPeriod"/>
            </a:pPr>
            <a:r>
              <a:rPr lang="fi-FI" sz="2800" b="1" dirty="0">
                <a:solidFill>
                  <a:srgbClr val="4F4F4F"/>
                </a:solidFill>
                <a:latin typeface="Helvetica" charset="0"/>
              </a:rPr>
              <a:t>Jäähdyttely</a:t>
            </a: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 - jäähdyttely läheltä taustaa ja rentouttavat venytykset</a:t>
            </a:r>
            <a:br>
              <a:rPr lang="fi-FI" sz="2800" dirty="0">
                <a:solidFill>
                  <a:srgbClr val="4F4F4F"/>
                </a:solidFill>
                <a:latin typeface="Helvetica" charset="0"/>
              </a:rPr>
            </a:br>
            <a:br>
              <a:rPr lang="fi-FI" sz="2800" dirty="0">
                <a:solidFill>
                  <a:srgbClr val="4F4F4F"/>
                </a:solidFill>
                <a:latin typeface="Helvetica" charset="0"/>
              </a:rPr>
            </a:b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Jokaisesta oppitunnista on katsottavissa muutaman minuutin mittainen video, jossa Miika Aulio havainnollistaa tekniikan opettamiseen liittyvät asiat. Videot on ensisijaisesti tarkoitettu valmentajille ja apuohjaajille, mutta niitä voi jakaa myös oppilaille.</a:t>
            </a:r>
            <a:br>
              <a:rPr lang="fi-FI" sz="2800" dirty="0">
                <a:solidFill>
                  <a:srgbClr val="4F4F4F"/>
                </a:solidFill>
                <a:latin typeface="Helvetica" charset="0"/>
              </a:rPr>
            </a:br>
            <a:br>
              <a:rPr lang="fi-FI" sz="2800" dirty="0">
                <a:solidFill>
                  <a:srgbClr val="4F4F4F"/>
                </a:solidFill>
                <a:latin typeface="Helvetica" charset="0"/>
              </a:rPr>
            </a:b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 </a:t>
            </a:r>
            <a:r>
              <a:rPr lang="fi-FI" sz="2800" dirty="0" err="1">
                <a:solidFill>
                  <a:srgbClr val="4F4F4F"/>
                </a:solidFill>
                <a:latin typeface="Helvetica" charset="0"/>
              </a:rPr>
              <a:t>https</a:t>
            </a: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://</a:t>
            </a:r>
            <a:r>
              <a:rPr lang="fi-FI" sz="2800" dirty="0" err="1">
                <a:solidFill>
                  <a:srgbClr val="4F4F4F"/>
                </a:solidFill>
                <a:latin typeface="Helvetica" charset="0"/>
              </a:rPr>
              <a:t>www.sjal.fi</a:t>
            </a: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/</a:t>
            </a:r>
            <a:r>
              <a:rPr lang="fi-FI" sz="2800" dirty="0" err="1">
                <a:solidFill>
                  <a:srgbClr val="4F4F4F"/>
                </a:solidFill>
                <a:latin typeface="Helvetica" charset="0"/>
              </a:rPr>
              <a:t>etsijaloyda</a:t>
            </a: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/valmennustoiminta/ensinuolet/jatkonuolet/</a:t>
            </a:r>
          </a:p>
          <a:p>
            <a:pPr marL="417688" indent="-417688" algn="l">
              <a:buClr>
                <a:srgbClr val="414141"/>
              </a:buClr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14141"/>
              </a:solidFill>
              <a:latin typeface="Arial" charset="0"/>
              <a:ea typeface="Arial" charset="0"/>
              <a:cs typeface="Arial" charset="0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40101196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748"/>
            <a:ext cx="12865232" cy="158649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6965834" y="25867"/>
            <a:ext cx="5679670" cy="769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/>
          <a:p>
            <a:pPr lvl="0" algn="r">
              <a:defRPr sz="1800"/>
            </a:pPr>
            <a:endParaRPr sz="2700" dirty="0"/>
          </a:p>
        </p:txBody>
      </p:sp>
      <p:sp>
        <p:nvSpPr>
          <p:cNvPr id="6" name="Shape 36"/>
          <p:cNvSpPr/>
          <p:nvPr/>
        </p:nvSpPr>
        <p:spPr>
          <a:xfrm>
            <a:off x="4295289" y="204305"/>
            <a:ext cx="8402127" cy="6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lvl="0" algn="r">
              <a:defRPr sz="1800"/>
            </a:pPr>
            <a:r>
              <a:rPr lang="fi-FI" sz="3200" dirty="0"/>
              <a:t>Jatkonuolet</a:t>
            </a:r>
            <a:endParaRPr sz="3200" dirty="0"/>
          </a:p>
        </p:txBody>
      </p:sp>
      <p:sp>
        <p:nvSpPr>
          <p:cNvPr id="8" name="Shape 50"/>
          <p:cNvSpPr/>
          <p:nvPr/>
        </p:nvSpPr>
        <p:spPr>
          <a:xfrm>
            <a:off x="662598" y="1929833"/>
            <a:ext cx="1154003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buClr>
                <a:srgbClr val="414141"/>
              </a:buClr>
              <a:buSzPct val="75000"/>
              <a:defRPr sz="1800">
                <a:solidFill>
                  <a:srgbClr val="000000"/>
                </a:solidFill>
              </a:defRPr>
            </a:pP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Esimerkki Jatkonuolet harjoituksesta</a:t>
            </a:r>
            <a:endParaRPr sz="2800" dirty="0">
              <a:solidFill>
                <a:srgbClr val="414141"/>
              </a:solidFill>
              <a:latin typeface="Arial" charset="0"/>
              <a:ea typeface="Arial" charset="0"/>
              <a:cs typeface="Arial" charset="0"/>
              <a:sym typeface="Palatino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AA7B8A4-92AB-044A-94AD-A9B34D734433}"/>
              </a:ext>
            </a:extLst>
          </p:cNvPr>
          <p:cNvSpPr txBox="1"/>
          <p:nvPr/>
        </p:nvSpPr>
        <p:spPr>
          <a:xfrm>
            <a:off x="662598" y="2975133"/>
            <a:ext cx="12034818" cy="2677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fi-FI" sz="2400" b="1" dirty="0">
                <a:solidFill>
                  <a:srgbClr val="4F4F4F"/>
                </a:solidFill>
                <a:latin typeface="Helvetica" charset="0"/>
              </a:rPr>
              <a:t> Lämmittely</a:t>
            </a:r>
            <a:r>
              <a:rPr lang="fi-FI" sz="2400" dirty="0">
                <a:solidFill>
                  <a:srgbClr val="4F4F4F"/>
                </a:solidFill>
                <a:latin typeface="Helvetica" charset="0"/>
              </a:rPr>
              <a:t> - tasapainoharjoitus, X-hypyt (koordinaatio), vastuskumijumppa (lavan alue)</a:t>
            </a:r>
          </a:p>
          <a:p>
            <a:pPr algn="l">
              <a:buFont typeface="+mj-lt"/>
              <a:buAutoNum type="arabicPeriod"/>
            </a:pPr>
            <a:r>
              <a:rPr lang="fi-FI" sz="2400" b="1" dirty="0">
                <a:solidFill>
                  <a:srgbClr val="4F4F4F"/>
                </a:solidFill>
                <a:latin typeface="Helvetica" charset="0"/>
              </a:rPr>
              <a:t> Lajinomainen lämmittely</a:t>
            </a:r>
            <a:r>
              <a:rPr lang="fi-FI" sz="2400" dirty="0">
                <a:solidFill>
                  <a:srgbClr val="4F4F4F"/>
                </a:solidFill>
                <a:latin typeface="Helvetica" charset="0"/>
              </a:rPr>
              <a:t> - 2 x 3n tyhjään taustaan, 2 x 3n silmät kiinni</a:t>
            </a:r>
          </a:p>
          <a:p>
            <a:pPr algn="l">
              <a:buFont typeface="+mj-lt"/>
              <a:buAutoNum type="arabicPeriod"/>
            </a:pPr>
            <a:r>
              <a:rPr lang="fi-FI" sz="2400" b="1" dirty="0">
                <a:solidFill>
                  <a:srgbClr val="4F4F4F"/>
                </a:solidFill>
                <a:latin typeface="Helvetica" charset="0"/>
              </a:rPr>
              <a:t> Taito-osa</a:t>
            </a:r>
            <a:r>
              <a:rPr lang="fi-FI" sz="2400" dirty="0">
                <a:solidFill>
                  <a:srgbClr val="4F4F4F"/>
                </a:solidFill>
                <a:latin typeface="Helvetica" charset="0"/>
              </a:rPr>
              <a:t> - tunnin teeman mukainen taito-osa: Kahvaote ja jousikäsi (oppitunti 2)</a:t>
            </a:r>
          </a:p>
          <a:p>
            <a:pPr algn="l">
              <a:buFont typeface="+mj-lt"/>
              <a:buAutoNum type="arabicPeriod"/>
            </a:pPr>
            <a:r>
              <a:rPr lang="fi-FI" sz="2400" b="1" dirty="0">
                <a:solidFill>
                  <a:srgbClr val="4F4F4F"/>
                </a:solidFill>
                <a:latin typeface="Helvetica" charset="0"/>
              </a:rPr>
              <a:t> Kilpailunomainen harjoitus / vapaa harjoittelu</a:t>
            </a:r>
            <a:r>
              <a:rPr lang="fi-FI" sz="2400" dirty="0">
                <a:solidFill>
                  <a:srgbClr val="4F4F4F"/>
                </a:solidFill>
                <a:latin typeface="Helvetica" charset="0"/>
              </a:rPr>
              <a:t> - leikkimielinen kisaharjoitus Gold </a:t>
            </a:r>
            <a:r>
              <a:rPr lang="fi-FI" sz="2400" dirty="0" err="1">
                <a:solidFill>
                  <a:srgbClr val="4F4F4F"/>
                </a:solidFill>
                <a:latin typeface="Helvetica" charset="0"/>
              </a:rPr>
              <a:t>Game</a:t>
            </a:r>
            <a:r>
              <a:rPr lang="fi-FI" sz="2400" dirty="0">
                <a:solidFill>
                  <a:srgbClr val="4F4F4F"/>
                </a:solidFill>
                <a:latin typeface="Helvetica" charset="0"/>
              </a:rPr>
              <a:t> tai lisää aikaa taito-osan toteuttamiseen</a:t>
            </a:r>
          </a:p>
          <a:p>
            <a:pPr algn="l">
              <a:buFont typeface="+mj-lt"/>
              <a:buAutoNum type="arabicPeriod"/>
            </a:pPr>
            <a:r>
              <a:rPr lang="fi-FI" sz="2400" b="1" dirty="0">
                <a:solidFill>
                  <a:srgbClr val="4F4F4F"/>
                </a:solidFill>
                <a:latin typeface="Helvetica" charset="0"/>
              </a:rPr>
              <a:t> Jäähdyttely</a:t>
            </a:r>
            <a:r>
              <a:rPr lang="fi-FI" sz="2400" dirty="0">
                <a:solidFill>
                  <a:srgbClr val="4F4F4F"/>
                </a:solidFill>
                <a:latin typeface="Helvetica" charset="0"/>
              </a:rPr>
              <a:t> - jäähdyttely läheltä taustaa ja rentouttavat venytykset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3866761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748"/>
            <a:ext cx="12865232" cy="158649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6965834" y="25867"/>
            <a:ext cx="5679670" cy="769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/>
          <a:p>
            <a:pPr lvl="0" algn="r">
              <a:defRPr sz="1800"/>
            </a:pPr>
            <a:endParaRPr sz="2700" dirty="0"/>
          </a:p>
        </p:txBody>
      </p:sp>
      <p:sp>
        <p:nvSpPr>
          <p:cNvPr id="6" name="Shape 36"/>
          <p:cNvSpPr/>
          <p:nvPr/>
        </p:nvSpPr>
        <p:spPr>
          <a:xfrm>
            <a:off x="4295289" y="204305"/>
            <a:ext cx="8402127" cy="6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lvl="0" algn="r">
              <a:defRPr sz="1800"/>
            </a:pPr>
            <a:r>
              <a:rPr lang="fi-FI" sz="3200" dirty="0"/>
              <a:t>Taitomerkit</a:t>
            </a:r>
            <a:endParaRPr sz="3200" dirty="0"/>
          </a:p>
        </p:txBody>
      </p:sp>
      <p:sp>
        <p:nvSpPr>
          <p:cNvPr id="8" name="Shape 50"/>
          <p:cNvSpPr/>
          <p:nvPr/>
        </p:nvSpPr>
        <p:spPr>
          <a:xfrm>
            <a:off x="662598" y="1924228"/>
            <a:ext cx="11540036" cy="7243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Nuoli- ja sulkamerkit ovat </a:t>
            </a:r>
            <a:r>
              <a:rPr lang="fi-FI" sz="2800" dirty="0" err="1">
                <a:solidFill>
                  <a:srgbClr val="4F4F4F"/>
                </a:solidFill>
                <a:latin typeface="Helvetica" charset="0"/>
              </a:rPr>
              <a:t>SJAL:n</a:t>
            </a: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 ylläpitämä tasojärjestelmä. Esikuvana on World </a:t>
            </a:r>
            <a:r>
              <a:rPr lang="fi-FI" sz="2800" dirty="0" err="1">
                <a:solidFill>
                  <a:srgbClr val="4F4F4F"/>
                </a:solidFill>
                <a:latin typeface="Helvetica" charset="0"/>
              </a:rPr>
              <a:t>Archeryn</a:t>
            </a: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 vastaava järjestelmä.</a:t>
            </a:r>
          </a:p>
          <a:p>
            <a:pPr algn="l"/>
            <a:br>
              <a:rPr lang="fi-FI" sz="2800" dirty="0">
                <a:solidFill>
                  <a:srgbClr val="4F4F4F"/>
                </a:solidFill>
                <a:latin typeface="Helvetica" charset="0"/>
              </a:rPr>
            </a:b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Merkkien tasot kulkevat taulun värien mukaisesti. Nuolimerkkejä voi saavuttaa valkoisesta kultaan ja sulkamerkkejä sinisestä kultaan. Sulkamerkit ovat tarkoitettu alle 12-vuotiaille, nuolimerkit ovat ikärajattomia. Nuolimerkeissä on omat tasovaatimuksensa yli 15-vuotiaille ampujille.</a:t>
            </a:r>
            <a:br>
              <a:rPr lang="fi-FI" sz="2800" dirty="0">
                <a:solidFill>
                  <a:srgbClr val="4F4F4F"/>
                </a:solidFill>
                <a:latin typeface="Helvetica" charset="0"/>
              </a:rPr>
            </a:br>
            <a:br>
              <a:rPr lang="fi-FI" sz="2800" dirty="0">
                <a:solidFill>
                  <a:srgbClr val="4F4F4F"/>
                </a:solidFill>
                <a:latin typeface="Helvetica" charset="0"/>
              </a:rPr>
            </a:b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Merkin saavuttaminen edellyttää ammuntakokeen suorittamista. Kullakin tasolle löytyy omat vaatimuksensa. Koe ammutaan valvotusti seuran harjoitustiloissa. Nuolimerkeissä ammutaan pisteitä ja sulkamerkeissä osumia. Kokeen voi toistaiseksi ampua tähtäinjousella, vaistojousella ja pitkäjousella.</a:t>
            </a:r>
          </a:p>
          <a:p>
            <a:pPr marL="417688" indent="-417688" algn="l">
              <a:buClr>
                <a:srgbClr val="414141"/>
              </a:buClr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lang="fi-FI" sz="2800" dirty="0">
              <a:solidFill>
                <a:srgbClr val="4F4F4F"/>
              </a:solidFill>
              <a:latin typeface="Helvetica" charset="0"/>
            </a:endParaRPr>
          </a:p>
          <a:p>
            <a:pPr marL="417688" indent="-417688" algn="l">
              <a:buClr>
                <a:srgbClr val="414141"/>
              </a:buClr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14141"/>
              </a:solidFill>
              <a:latin typeface="Arial" charset="0"/>
              <a:ea typeface="Arial" charset="0"/>
              <a:cs typeface="Arial" charset="0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67533333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748"/>
            <a:ext cx="12865232" cy="158649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6965834" y="25867"/>
            <a:ext cx="5679670" cy="769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/>
          <a:p>
            <a:pPr lvl="0" algn="r">
              <a:defRPr sz="1800"/>
            </a:pPr>
            <a:endParaRPr sz="2700" dirty="0"/>
          </a:p>
        </p:txBody>
      </p:sp>
      <p:sp>
        <p:nvSpPr>
          <p:cNvPr id="6" name="Shape 36"/>
          <p:cNvSpPr/>
          <p:nvPr/>
        </p:nvSpPr>
        <p:spPr>
          <a:xfrm>
            <a:off x="4295289" y="204305"/>
            <a:ext cx="8402127" cy="6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lvl="0" algn="r">
              <a:defRPr sz="1800"/>
            </a:pPr>
            <a:r>
              <a:rPr lang="fi-FI" sz="3200" dirty="0"/>
              <a:t>Taitomerkit</a:t>
            </a:r>
            <a:endParaRPr sz="3200" dirty="0"/>
          </a:p>
        </p:txBody>
      </p:sp>
      <p:sp>
        <p:nvSpPr>
          <p:cNvPr id="8" name="Shape 50"/>
          <p:cNvSpPr/>
          <p:nvPr/>
        </p:nvSpPr>
        <p:spPr>
          <a:xfrm>
            <a:off x="662598" y="1616450"/>
            <a:ext cx="11540036" cy="7858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Mustasta merkistä eteenpäin vaatimuksiin kuuluu myös ammuntatekniikkaan liittyviä seikkoja. Nämä ovat kokeen valvojan arvioitavia. </a:t>
            </a:r>
            <a:br>
              <a:rPr lang="fi-FI" sz="2800" dirty="0">
                <a:solidFill>
                  <a:srgbClr val="4F4F4F"/>
                </a:solidFill>
                <a:latin typeface="Helvetica" charset="0"/>
              </a:rPr>
            </a:br>
            <a:br>
              <a:rPr lang="fi-FI" sz="2800" dirty="0">
                <a:solidFill>
                  <a:srgbClr val="4F4F4F"/>
                </a:solidFill>
                <a:latin typeface="Helvetica" charset="0"/>
              </a:rPr>
            </a:b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Nuolimerkkikokeisiin kuuluu lisäksi kysymyksiä, joilla mitataan jousiampujan tietotaitoa lajista. Ensimmäinen nuolimerkki (valkoinen) ammutaan tyypillisesti osana Ensinuolet-kurssia ja sen teoriakysymykset käsittelevät turvallisuutta. </a:t>
            </a:r>
            <a:br>
              <a:rPr lang="fi-FI" sz="2800" dirty="0">
                <a:solidFill>
                  <a:srgbClr val="4F4F4F"/>
                </a:solidFill>
                <a:latin typeface="Helvetica" charset="0"/>
              </a:rPr>
            </a:br>
            <a:br>
              <a:rPr lang="fi-FI" sz="2800" dirty="0">
                <a:solidFill>
                  <a:srgbClr val="4F4F4F"/>
                </a:solidFill>
                <a:latin typeface="Helvetica" charset="0"/>
              </a:rPr>
            </a:b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Merkkien välissä on todistetusti (seuran harjoituskirja tms.) käytävä harjoittelemassa vähintään 12 kertaa.</a:t>
            </a:r>
          </a:p>
          <a:p>
            <a:pPr algn="l"/>
            <a:br>
              <a:rPr lang="fi-FI" sz="2800" dirty="0">
                <a:solidFill>
                  <a:srgbClr val="4F4F4F"/>
                </a:solidFill>
                <a:latin typeface="Helvetica" charset="0"/>
              </a:rPr>
            </a:b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Seurat voivat tilata suoritemerkkejä (</a:t>
            </a:r>
            <a:r>
              <a:rPr lang="fi-FI" sz="2800" dirty="0" err="1">
                <a:solidFill>
                  <a:srgbClr val="4F4F4F"/>
                </a:solidFill>
                <a:latin typeface="Helvetica" charset="0"/>
              </a:rPr>
              <a:t>pinssejä</a:t>
            </a: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) </a:t>
            </a:r>
            <a:r>
              <a:rPr lang="fi-FI" sz="2800" dirty="0" err="1">
                <a:solidFill>
                  <a:srgbClr val="4F4F4F"/>
                </a:solidFill>
                <a:latin typeface="Helvetica" charset="0"/>
              </a:rPr>
              <a:t>SJAL:n</a:t>
            </a: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 toimistosta veloituksetta.</a:t>
            </a:r>
            <a:br>
              <a:rPr lang="fi-FI" sz="2800" dirty="0">
                <a:solidFill>
                  <a:srgbClr val="4F4F4F"/>
                </a:solidFill>
                <a:latin typeface="Helvetica" charset="0"/>
              </a:rPr>
            </a:br>
            <a:br>
              <a:rPr lang="fi-FI" sz="2800" dirty="0">
                <a:solidFill>
                  <a:srgbClr val="4F4F4F"/>
                </a:solidFill>
                <a:latin typeface="Helvetica" charset="0"/>
              </a:rPr>
            </a:br>
            <a:r>
              <a:rPr lang="fi-FI" sz="2800" dirty="0" err="1">
                <a:solidFill>
                  <a:srgbClr val="4F4F4F"/>
                </a:solidFill>
                <a:latin typeface="Helvetica" charset="0"/>
              </a:rPr>
              <a:t>https</a:t>
            </a: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://</a:t>
            </a:r>
            <a:r>
              <a:rPr lang="fi-FI" sz="2800" dirty="0" err="1">
                <a:solidFill>
                  <a:srgbClr val="4F4F4F"/>
                </a:solidFill>
                <a:latin typeface="Helvetica" charset="0"/>
              </a:rPr>
              <a:t>sjal-fi-bin.directo.fi</a:t>
            </a: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/@Bin/919f7038f0d74f0e475db6f9e9f0facb/1571398044/</a:t>
            </a:r>
            <a:r>
              <a:rPr lang="fi-FI" sz="2800" dirty="0" err="1">
                <a:solidFill>
                  <a:srgbClr val="4F4F4F"/>
                </a:solidFill>
                <a:latin typeface="Helvetica" charset="0"/>
              </a:rPr>
              <a:t>application</a:t>
            </a:r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/pdf/382819/Merkkikokeiden%20tasovaatimukset%20sjal.fi.pdf</a:t>
            </a:r>
          </a:p>
        </p:txBody>
      </p:sp>
    </p:spTree>
    <p:extLst>
      <p:ext uri="{BB962C8B-B14F-4D97-AF65-F5344CB8AC3E}">
        <p14:creationId xmlns:p14="http://schemas.microsoft.com/office/powerpoint/2010/main" val="67189710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748"/>
            <a:ext cx="12865232" cy="158649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6965834" y="25867"/>
            <a:ext cx="5679670" cy="769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/>
          <a:p>
            <a:pPr lvl="0" algn="r">
              <a:defRPr sz="1800"/>
            </a:pPr>
            <a:endParaRPr sz="2700" dirty="0"/>
          </a:p>
        </p:txBody>
      </p:sp>
      <p:sp>
        <p:nvSpPr>
          <p:cNvPr id="6" name="Shape 36"/>
          <p:cNvSpPr/>
          <p:nvPr/>
        </p:nvSpPr>
        <p:spPr>
          <a:xfrm>
            <a:off x="4295289" y="204305"/>
            <a:ext cx="8402127" cy="6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lvl="0" algn="r">
              <a:defRPr sz="1800"/>
            </a:pPr>
            <a:r>
              <a:rPr lang="fi-FI" sz="3200" dirty="0"/>
              <a:t>Taitomerkit</a:t>
            </a:r>
            <a:endParaRPr sz="32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3" y="2133601"/>
            <a:ext cx="12192172" cy="718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6290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19200"/>
            <a:ext cx="13001549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en-US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Kuva 6" descr="Kuva, joka sisältää kohteen teksti, sisä, koristeltu&#10;&#10;Kuvaus luotu automaattisesti">
            <a:extLst>
              <a:ext uri="{FF2B5EF4-FFF2-40B4-BE49-F238E27FC236}">
                <a16:creationId xmlns:a16="http://schemas.microsoft.com/office/drawing/2014/main" id="{3D56A1B8-B67A-438F-B753-0C869642C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03"/>
          <a:stretch/>
        </p:blipFill>
        <p:spPr>
          <a:xfrm>
            <a:off x="4551681" y="2685701"/>
            <a:ext cx="8453120" cy="3608821"/>
          </a:xfrm>
          <a:prstGeom prst="rect">
            <a:avLst/>
          </a:prstGeom>
        </p:spPr>
      </p:pic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19200"/>
            <a:ext cx="6660557" cy="73152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975390" rtl="0"/>
            <a:endParaRPr lang="en-US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45D78ED-C1A0-7B41-937E-F28D23293F97}"/>
              </a:ext>
            </a:extLst>
          </p:cNvPr>
          <p:cNvSpPr txBox="1"/>
          <p:nvPr/>
        </p:nvSpPr>
        <p:spPr>
          <a:xfrm>
            <a:off x="686366" y="3335930"/>
            <a:ext cx="4258880" cy="4135677"/>
          </a:xfrm>
          <a:prstGeom prst="rect">
            <a:avLst/>
          </a:prstGeom>
        </p:spPr>
        <p:txBody>
          <a:bodyPr vert="horz" lIns="97536" tIns="48768" rIns="97536" bIns="48768" rtlCol="0" anchor="b">
            <a:normAutofit/>
          </a:bodyPr>
          <a:lstStyle/>
          <a:p>
            <a:pPr algn="l" defTabSz="975390" rtl="0">
              <a:lnSpc>
                <a:spcPct val="90000"/>
              </a:lnSpc>
              <a:spcBef>
                <a:spcPct val="0"/>
              </a:spcBef>
              <a:spcAft>
                <a:spcPts val="640"/>
              </a:spcAft>
            </a:pPr>
            <a:r>
              <a:rPr lang="en-US" sz="4693" kern="1200">
                <a:solidFill>
                  <a:prstClr val="black"/>
                </a:solidFill>
                <a:latin typeface="Calibri Light" panose="020F0302020204030204"/>
              </a:rPr>
              <a:t>Suomen malli – </a:t>
            </a:r>
            <a:br>
              <a:rPr lang="en-US" sz="4693" kern="120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4693" kern="1200">
                <a:solidFill>
                  <a:prstClr val="black"/>
                </a:solidFill>
                <a:latin typeface="Calibri Light" panose="020F0302020204030204"/>
              </a:rPr>
              <a:t>jousiammunta koululiikuntana</a:t>
            </a:r>
          </a:p>
        </p:txBody>
      </p:sp>
      <p:pic>
        <p:nvPicPr>
          <p:cNvPr id="19" name="pasted-image.png">
            <a:extLst>
              <a:ext uri="{FF2B5EF4-FFF2-40B4-BE49-F238E27FC236}">
                <a16:creationId xmlns:a16="http://schemas.microsoft.com/office/drawing/2014/main" id="{9C23EF43-6DA8-43F1-BAAB-D26AC077E6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11366" y="331531"/>
            <a:ext cx="8453120" cy="117708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D1903DE-C250-B249-AD03-DFDF8C99D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3" y="1794946"/>
            <a:ext cx="3608822" cy="3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3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748"/>
            <a:ext cx="12865232" cy="158649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6965834" y="25867"/>
            <a:ext cx="5679670" cy="769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/>
          <a:p>
            <a:pPr lvl="0" algn="r">
              <a:defRPr sz="1800"/>
            </a:pPr>
            <a:endParaRPr sz="2700" dirty="0"/>
          </a:p>
        </p:txBody>
      </p:sp>
      <p:sp>
        <p:nvSpPr>
          <p:cNvPr id="8" name="Shape 50"/>
          <p:cNvSpPr/>
          <p:nvPr/>
        </p:nvSpPr>
        <p:spPr>
          <a:xfrm>
            <a:off x="6489926" y="169474"/>
            <a:ext cx="628112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/>
            <a:r>
              <a:rPr lang="fi-FI" sz="2800" dirty="0">
                <a:solidFill>
                  <a:srgbClr val="4F4F4F"/>
                </a:solidFill>
                <a:latin typeface="Helvetica" charset="0"/>
              </a:rPr>
              <a:t>Esimerkki seuran kurssirakenteesta</a:t>
            </a:r>
          </a:p>
        </p:txBody>
      </p:sp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11393019-5873-644A-83A9-8F01536C4B29}"/>
              </a:ext>
            </a:extLst>
          </p:cNvPr>
          <p:cNvSpPr/>
          <p:nvPr/>
        </p:nvSpPr>
        <p:spPr>
          <a:xfrm>
            <a:off x="1634148" y="3635268"/>
            <a:ext cx="2337777" cy="124153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3413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Ensinuolet</a:t>
            </a:r>
          </a:p>
        </p:txBody>
      </p:sp>
      <p:sp>
        <p:nvSpPr>
          <p:cNvPr id="9" name="Pyöristetty suorakulmio 8">
            <a:extLst>
              <a:ext uri="{FF2B5EF4-FFF2-40B4-BE49-F238E27FC236}">
                <a16:creationId xmlns:a16="http://schemas.microsoft.com/office/drawing/2014/main" id="{1D91684C-B51A-1742-A4A1-FC637CD5D998}"/>
              </a:ext>
            </a:extLst>
          </p:cNvPr>
          <p:cNvSpPr/>
          <p:nvPr/>
        </p:nvSpPr>
        <p:spPr>
          <a:xfrm>
            <a:off x="1634148" y="5602188"/>
            <a:ext cx="2337777" cy="135850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8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Muksujen Ensinuolet</a:t>
            </a:r>
          </a:p>
        </p:txBody>
      </p:sp>
      <p:sp>
        <p:nvSpPr>
          <p:cNvPr id="10" name="Pyöristetty suorakulmio 9">
            <a:extLst>
              <a:ext uri="{FF2B5EF4-FFF2-40B4-BE49-F238E27FC236}">
                <a16:creationId xmlns:a16="http://schemas.microsoft.com/office/drawing/2014/main" id="{00FCF8F8-618B-DF40-9F4A-6F98EB83AEE4}"/>
              </a:ext>
            </a:extLst>
          </p:cNvPr>
          <p:cNvSpPr/>
          <p:nvPr/>
        </p:nvSpPr>
        <p:spPr>
          <a:xfrm>
            <a:off x="4808040" y="3670374"/>
            <a:ext cx="2506779" cy="120642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56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Jatkonuolet</a:t>
            </a:r>
          </a:p>
        </p:txBody>
      </p:sp>
      <p:sp>
        <p:nvSpPr>
          <p:cNvPr id="12" name="Pyöristetty suorakulmio 11">
            <a:extLst>
              <a:ext uri="{FF2B5EF4-FFF2-40B4-BE49-F238E27FC236}">
                <a16:creationId xmlns:a16="http://schemas.microsoft.com/office/drawing/2014/main" id="{523B1641-A15F-0B41-835E-2223216C8AFF}"/>
              </a:ext>
            </a:extLst>
          </p:cNvPr>
          <p:cNvSpPr/>
          <p:nvPr/>
        </p:nvSpPr>
        <p:spPr>
          <a:xfrm>
            <a:off x="8100737" y="7525054"/>
            <a:ext cx="2596801" cy="144229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56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Nuorten kilparyhmä</a:t>
            </a:r>
          </a:p>
        </p:txBody>
      </p:sp>
      <p:sp>
        <p:nvSpPr>
          <p:cNvPr id="13" name="Pyöristetty suorakulmio 12">
            <a:extLst>
              <a:ext uri="{FF2B5EF4-FFF2-40B4-BE49-F238E27FC236}">
                <a16:creationId xmlns:a16="http://schemas.microsoft.com/office/drawing/2014/main" id="{6647BF0F-27C1-9342-B99A-D1D4109CC907}"/>
              </a:ext>
            </a:extLst>
          </p:cNvPr>
          <p:cNvSpPr/>
          <p:nvPr/>
        </p:nvSpPr>
        <p:spPr>
          <a:xfrm>
            <a:off x="8080258" y="3670374"/>
            <a:ext cx="2506779" cy="120642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56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Aikuisten harrasteryhmä</a:t>
            </a:r>
          </a:p>
        </p:txBody>
      </p:sp>
      <p:sp>
        <p:nvSpPr>
          <p:cNvPr id="14" name="Pyöristetty suorakulmio 13">
            <a:extLst>
              <a:ext uri="{FF2B5EF4-FFF2-40B4-BE49-F238E27FC236}">
                <a16:creationId xmlns:a16="http://schemas.microsoft.com/office/drawing/2014/main" id="{57D38D26-2561-ED4C-B824-50B7B969E23E}"/>
              </a:ext>
            </a:extLst>
          </p:cNvPr>
          <p:cNvSpPr/>
          <p:nvPr/>
        </p:nvSpPr>
        <p:spPr>
          <a:xfrm>
            <a:off x="4807659" y="5637294"/>
            <a:ext cx="2506779" cy="120642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56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Lasten ja nuorten Jatkonuolet</a:t>
            </a:r>
          </a:p>
        </p:txBody>
      </p:sp>
      <p:sp>
        <p:nvSpPr>
          <p:cNvPr id="15" name="Pyöristetty suorakulmio 14">
            <a:extLst>
              <a:ext uri="{FF2B5EF4-FFF2-40B4-BE49-F238E27FC236}">
                <a16:creationId xmlns:a16="http://schemas.microsoft.com/office/drawing/2014/main" id="{AAE92B05-415D-164C-94EE-062A2FC149D5}"/>
              </a:ext>
            </a:extLst>
          </p:cNvPr>
          <p:cNvSpPr/>
          <p:nvPr/>
        </p:nvSpPr>
        <p:spPr>
          <a:xfrm>
            <a:off x="8080257" y="5637294"/>
            <a:ext cx="2506779" cy="120642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56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Nuorten ja lasten harrasteryhmä</a:t>
            </a:r>
          </a:p>
        </p:txBody>
      </p:sp>
      <p:sp>
        <p:nvSpPr>
          <p:cNvPr id="2" name="Nuoli oikealle 1">
            <a:extLst>
              <a:ext uri="{FF2B5EF4-FFF2-40B4-BE49-F238E27FC236}">
                <a16:creationId xmlns:a16="http://schemas.microsoft.com/office/drawing/2014/main" id="{10D12235-278A-4746-80F2-26E63263FCDA}"/>
              </a:ext>
            </a:extLst>
          </p:cNvPr>
          <p:cNvSpPr/>
          <p:nvPr/>
        </p:nvSpPr>
        <p:spPr>
          <a:xfrm>
            <a:off x="4022122" y="4056073"/>
            <a:ext cx="735721" cy="435028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Nuoli oikealle 15">
            <a:extLst>
              <a:ext uri="{FF2B5EF4-FFF2-40B4-BE49-F238E27FC236}">
                <a16:creationId xmlns:a16="http://schemas.microsoft.com/office/drawing/2014/main" id="{1BCD4878-7D68-EF41-864E-EB1223692644}"/>
              </a:ext>
            </a:extLst>
          </p:cNvPr>
          <p:cNvSpPr/>
          <p:nvPr/>
        </p:nvSpPr>
        <p:spPr>
          <a:xfrm>
            <a:off x="7365016" y="4070983"/>
            <a:ext cx="735721" cy="435028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Nuoli oikealle 16">
            <a:extLst>
              <a:ext uri="{FF2B5EF4-FFF2-40B4-BE49-F238E27FC236}">
                <a16:creationId xmlns:a16="http://schemas.microsoft.com/office/drawing/2014/main" id="{C1316E15-D0E3-4446-A2D5-176BB1599406}"/>
              </a:ext>
            </a:extLst>
          </p:cNvPr>
          <p:cNvSpPr/>
          <p:nvPr/>
        </p:nvSpPr>
        <p:spPr>
          <a:xfrm>
            <a:off x="4029074" y="6022993"/>
            <a:ext cx="735721" cy="435028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Nuoli oikealle 17">
            <a:extLst>
              <a:ext uri="{FF2B5EF4-FFF2-40B4-BE49-F238E27FC236}">
                <a16:creationId xmlns:a16="http://schemas.microsoft.com/office/drawing/2014/main" id="{11F6E6DE-03E1-EF41-B981-1ACD7D842752}"/>
              </a:ext>
            </a:extLst>
          </p:cNvPr>
          <p:cNvSpPr/>
          <p:nvPr/>
        </p:nvSpPr>
        <p:spPr>
          <a:xfrm>
            <a:off x="7344536" y="6039788"/>
            <a:ext cx="735721" cy="435028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Ylös kääntyvä nuoli 2">
            <a:extLst>
              <a:ext uri="{FF2B5EF4-FFF2-40B4-BE49-F238E27FC236}">
                <a16:creationId xmlns:a16="http://schemas.microsoft.com/office/drawing/2014/main" id="{F269D841-D3A4-854C-AB16-2E9B88EEB101}"/>
              </a:ext>
            </a:extLst>
          </p:cNvPr>
          <p:cNvSpPr/>
          <p:nvPr/>
        </p:nvSpPr>
        <p:spPr>
          <a:xfrm rot="5400000">
            <a:off x="6929247" y="7029754"/>
            <a:ext cx="871537" cy="733417"/>
          </a:xfrm>
          <a:prstGeom prst="bentUp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Nuoli oikealle 19">
            <a:extLst>
              <a:ext uri="{FF2B5EF4-FFF2-40B4-BE49-F238E27FC236}">
                <a16:creationId xmlns:a16="http://schemas.microsoft.com/office/drawing/2014/main" id="{2F7DB6F8-CF64-4946-A282-1B3398F91AA8}"/>
              </a:ext>
            </a:extLst>
          </p:cNvPr>
          <p:cNvSpPr/>
          <p:nvPr/>
        </p:nvSpPr>
        <p:spPr>
          <a:xfrm rot="5400000">
            <a:off x="9040959" y="6918895"/>
            <a:ext cx="585373" cy="435028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165E6E3-8EC3-434B-A124-5337E8BD7CAE}"/>
              </a:ext>
            </a:extLst>
          </p:cNvPr>
          <p:cNvSpPr txBox="1"/>
          <p:nvPr/>
        </p:nvSpPr>
        <p:spPr>
          <a:xfrm>
            <a:off x="4787019" y="4437620"/>
            <a:ext cx="5161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12x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69BB919-CC25-0845-A5C8-11EC80F439CE}"/>
              </a:ext>
            </a:extLst>
          </p:cNvPr>
          <p:cNvSpPr txBox="1"/>
          <p:nvPr/>
        </p:nvSpPr>
        <p:spPr>
          <a:xfrm>
            <a:off x="1705559" y="4509981"/>
            <a:ext cx="3735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6x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1EA816D7-8196-E249-8D8E-8FA31F6AB30C}"/>
              </a:ext>
            </a:extLst>
          </p:cNvPr>
          <p:cNvSpPr txBox="1"/>
          <p:nvPr/>
        </p:nvSpPr>
        <p:spPr>
          <a:xfrm>
            <a:off x="1604050" y="6550325"/>
            <a:ext cx="5161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12x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A78ADD32-7087-5C41-8D1D-A940E1E8307F}"/>
              </a:ext>
            </a:extLst>
          </p:cNvPr>
          <p:cNvSpPr txBox="1"/>
          <p:nvPr/>
        </p:nvSpPr>
        <p:spPr>
          <a:xfrm>
            <a:off x="4759545" y="6475921"/>
            <a:ext cx="5161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12x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D8853A4E-BF7D-CE45-859D-D2CF7E5A7EB6}"/>
              </a:ext>
            </a:extLst>
          </p:cNvPr>
          <p:cNvSpPr txBox="1"/>
          <p:nvPr/>
        </p:nvSpPr>
        <p:spPr>
          <a:xfrm>
            <a:off x="8160764" y="4545591"/>
            <a:ext cx="77264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1xvko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33C7B32D-6D46-FE43-B2E2-72DD714E5F3F}"/>
              </a:ext>
            </a:extLst>
          </p:cNvPr>
          <p:cNvSpPr txBox="1"/>
          <p:nvPr/>
        </p:nvSpPr>
        <p:spPr>
          <a:xfrm>
            <a:off x="8232695" y="8585882"/>
            <a:ext cx="100027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i-FI" sz="2000" dirty="0">
                <a:solidFill>
                  <a:srgbClr val="000000"/>
                </a:solidFill>
              </a:rPr>
              <a:t>2-3</a:t>
            </a:r>
            <a:r>
              <a:rPr kumimoji="0" lang="fi-FI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xvko</a:t>
            </a:r>
          </a:p>
        </p:txBody>
      </p:sp>
      <p:sp>
        <p:nvSpPr>
          <p:cNvPr id="27" name="Pyöristetty suorakulmio 26">
            <a:extLst>
              <a:ext uri="{FF2B5EF4-FFF2-40B4-BE49-F238E27FC236}">
                <a16:creationId xmlns:a16="http://schemas.microsoft.com/office/drawing/2014/main" id="{104B48E0-0AB8-2349-9902-12A76BB61D9C}"/>
              </a:ext>
            </a:extLst>
          </p:cNvPr>
          <p:cNvSpPr/>
          <p:nvPr/>
        </p:nvSpPr>
        <p:spPr>
          <a:xfrm>
            <a:off x="1634148" y="7642532"/>
            <a:ext cx="2337777" cy="135850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8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Täysosuma</a:t>
            </a:r>
          </a:p>
          <a:p>
            <a:pPr defTabSz="1300460" rtl="0"/>
            <a:r>
              <a:rPr lang="fi-FI" sz="28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koululiikunta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9674241A-9D9C-9F4E-9109-D903F1AD0651}"/>
              </a:ext>
            </a:extLst>
          </p:cNvPr>
          <p:cNvSpPr txBox="1"/>
          <p:nvPr/>
        </p:nvSpPr>
        <p:spPr>
          <a:xfrm>
            <a:off x="1791095" y="8634219"/>
            <a:ext cx="5161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i-FI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4x</a:t>
            </a:r>
          </a:p>
        </p:txBody>
      </p:sp>
      <p:sp>
        <p:nvSpPr>
          <p:cNvPr id="29" name="Pyöristetty suorakulmio 28">
            <a:extLst>
              <a:ext uri="{FF2B5EF4-FFF2-40B4-BE49-F238E27FC236}">
                <a16:creationId xmlns:a16="http://schemas.microsoft.com/office/drawing/2014/main" id="{C06646A7-62AD-3646-8B28-CA0F3EFBD2D9}"/>
              </a:ext>
            </a:extLst>
          </p:cNvPr>
          <p:cNvSpPr/>
          <p:nvPr/>
        </p:nvSpPr>
        <p:spPr>
          <a:xfrm>
            <a:off x="4904064" y="8102748"/>
            <a:ext cx="2506779" cy="120642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56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Aselajikurssit</a:t>
            </a:r>
          </a:p>
        </p:txBody>
      </p:sp>
    </p:spTree>
    <p:extLst>
      <p:ext uri="{BB962C8B-B14F-4D97-AF65-F5344CB8AC3E}">
        <p14:creationId xmlns:p14="http://schemas.microsoft.com/office/powerpoint/2010/main" val="2429096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49BD4889-11FB-E05C-FFF9-8A5D71B052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4961" y="1466880"/>
            <a:ext cx="11059200" cy="7596033"/>
          </a:xfrm>
        </p:spPr>
        <p:txBody>
          <a:bodyPr/>
          <a:lstStyle/>
          <a:p>
            <a:pPr marL="557065" indent="-417799" eaLnBrk="1">
              <a:lnSpc>
                <a:spcPct val="150000"/>
              </a:lnSpc>
              <a:buSzPct val="45000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</a:pPr>
            <a:r>
              <a:rPr lang="de-DE" altLang="fi-FI" sz="3354" dirty="0" err="1"/>
              <a:t>Valmennuksen</a:t>
            </a:r>
            <a:r>
              <a:rPr lang="de-DE" altLang="fi-FI" sz="3354" dirty="0"/>
              <a:t> ja </a:t>
            </a:r>
            <a:r>
              <a:rPr lang="de-DE" altLang="fi-FI" sz="3354" dirty="0" err="1"/>
              <a:t>ohjauksen</a:t>
            </a:r>
            <a:r>
              <a:rPr lang="de-DE" altLang="fi-FI" sz="3354" dirty="0"/>
              <a:t> </a:t>
            </a:r>
            <a:r>
              <a:rPr lang="de-DE" altLang="fi-FI" sz="3354" dirty="0" err="1"/>
              <a:t>tasoja</a:t>
            </a:r>
            <a:endParaRPr lang="de-DE" altLang="fi-FI" sz="3354" dirty="0"/>
          </a:p>
          <a:p>
            <a:pPr marL="1073170" lvl="1" indent="-417799" eaLnBrk="1">
              <a:lnSpc>
                <a:spcPct val="100000"/>
              </a:lnSpc>
              <a:buSzPct val="45000"/>
              <a:buFontTx/>
              <a:buChar char="-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</a:pPr>
            <a:r>
              <a:rPr lang="de-DE" altLang="fi-FI" sz="3096" dirty="0" err="1">
                <a:solidFill>
                  <a:schemeClr val="tx1"/>
                </a:solidFill>
              </a:rPr>
              <a:t>Lajiesittelyt</a:t>
            </a:r>
            <a:endParaRPr lang="de-DE" altLang="fi-FI" sz="3096" dirty="0">
              <a:solidFill>
                <a:schemeClr val="tx1"/>
              </a:solidFill>
            </a:endParaRPr>
          </a:p>
          <a:p>
            <a:pPr marL="1589274" lvl="2" indent="-417799" eaLnBrk="1">
              <a:lnSpc>
                <a:spcPct val="100000"/>
              </a:lnSpc>
              <a:buSzPct val="45000"/>
              <a:buFontTx/>
              <a:buChar char="-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</a:pPr>
            <a:r>
              <a:rPr lang="de-DE" altLang="fi-FI" sz="2322" dirty="0" err="1">
                <a:solidFill>
                  <a:schemeClr val="tx1"/>
                </a:solidFill>
              </a:rPr>
              <a:t>Koululais</a:t>
            </a:r>
            <a:r>
              <a:rPr lang="de-DE" altLang="fi-FI" sz="2322" dirty="0">
                <a:solidFill>
                  <a:schemeClr val="tx1"/>
                </a:solidFill>
              </a:rPr>
              <a:t>- ja </a:t>
            </a:r>
            <a:r>
              <a:rPr lang="de-DE" altLang="fi-FI" sz="2322" dirty="0" err="1">
                <a:solidFill>
                  <a:schemeClr val="tx1"/>
                </a:solidFill>
              </a:rPr>
              <a:t>yritysryhmät</a:t>
            </a:r>
            <a:r>
              <a:rPr lang="de-DE" altLang="fi-FI" sz="2322" dirty="0">
                <a:solidFill>
                  <a:schemeClr val="tx1"/>
                </a:solidFill>
              </a:rPr>
              <a:t>, </a:t>
            </a:r>
            <a:r>
              <a:rPr lang="de-DE" altLang="fi-FI" sz="2322" dirty="0" err="1">
                <a:solidFill>
                  <a:schemeClr val="tx1"/>
                </a:solidFill>
              </a:rPr>
              <a:t>tutustumiskäynnit</a:t>
            </a:r>
            <a:endParaRPr lang="de-DE" altLang="fi-FI" sz="2322" dirty="0">
              <a:solidFill>
                <a:schemeClr val="tx1"/>
              </a:solidFill>
            </a:endParaRPr>
          </a:p>
          <a:p>
            <a:pPr marL="1073170" lvl="1" indent="-417799" eaLnBrk="1">
              <a:lnSpc>
                <a:spcPct val="100000"/>
              </a:lnSpc>
              <a:buSzPct val="45000"/>
              <a:buFontTx/>
              <a:buChar char="-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</a:pPr>
            <a:r>
              <a:rPr lang="de-DE" altLang="fi-FI" sz="3096" dirty="0" err="1">
                <a:solidFill>
                  <a:schemeClr val="tx1"/>
                </a:solidFill>
              </a:rPr>
              <a:t>Alkeisohjaus</a:t>
            </a:r>
            <a:endParaRPr lang="de-DE" altLang="fi-FI" sz="3096" dirty="0">
              <a:solidFill>
                <a:schemeClr val="tx1"/>
              </a:solidFill>
            </a:endParaRPr>
          </a:p>
          <a:p>
            <a:pPr marL="1589274" lvl="2" indent="-417799" eaLnBrk="1">
              <a:lnSpc>
                <a:spcPct val="100000"/>
              </a:lnSpc>
              <a:buSzPct val="45000"/>
              <a:buFontTx/>
              <a:buChar char="-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</a:pPr>
            <a:r>
              <a:rPr lang="de-DE" altLang="fi-FI" sz="2322" dirty="0" err="1">
                <a:solidFill>
                  <a:schemeClr val="tx1"/>
                </a:solidFill>
              </a:rPr>
              <a:t>Alkeiskurssit</a:t>
            </a:r>
            <a:r>
              <a:rPr lang="de-DE" altLang="fi-FI" sz="2322" dirty="0">
                <a:solidFill>
                  <a:schemeClr val="tx1"/>
                </a:solidFill>
              </a:rPr>
              <a:t> / </a:t>
            </a:r>
            <a:r>
              <a:rPr lang="de-DE" altLang="fi-FI" sz="2322" dirty="0" err="1">
                <a:solidFill>
                  <a:schemeClr val="tx1"/>
                </a:solidFill>
              </a:rPr>
              <a:t>Ensinuolet</a:t>
            </a:r>
            <a:r>
              <a:rPr lang="de-DE" altLang="fi-FI" sz="2322" dirty="0">
                <a:solidFill>
                  <a:schemeClr val="tx1"/>
                </a:solidFill>
              </a:rPr>
              <a:t>, </a:t>
            </a:r>
            <a:r>
              <a:rPr lang="de-DE" altLang="fi-FI" sz="2322" dirty="0" err="1">
                <a:solidFill>
                  <a:schemeClr val="tx1"/>
                </a:solidFill>
              </a:rPr>
              <a:t>jatkokurssit</a:t>
            </a:r>
            <a:r>
              <a:rPr lang="de-DE" altLang="fi-FI" sz="2322" dirty="0">
                <a:solidFill>
                  <a:schemeClr val="tx1"/>
                </a:solidFill>
              </a:rPr>
              <a:t> </a:t>
            </a:r>
            <a:r>
              <a:rPr lang="de-DE" altLang="fi-FI" sz="2322" dirty="0" err="1">
                <a:solidFill>
                  <a:schemeClr val="tx1"/>
                </a:solidFill>
              </a:rPr>
              <a:t>jne</a:t>
            </a:r>
            <a:r>
              <a:rPr lang="de-DE" altLang="fi-FI" sz="2322" dirty="0">
                <a:solidFill>
                  <a:schemeClr val="tx1"/>
                </a:solidFill>
              </a:rPr>
              <a:t>.</a:t>
            </a:r>
          </a:p>
          <a:p>
            <a:pPr marL="1073170" lvl="1" indent="-417799" eaLnBrk="1">
              <a:lnSpc>
                <a:spcPct val="100000"/>
              </a:lnSpc>
              <a:buSzPct val="45000"/>
              <a:buFontTx/>
              <a:buChar char="-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</a:pPr>
            <a:r>
              <a:rPr lang="de-DE" altLang="fi-FI" sz="3096" dirty="0" err="1"/>
              <a:t>Yksilövalmennus</a:t>
            </a:r>
            <a:endParaRPr lang="de-DE" altLang="fi-FI" sz="3096" dirty="0"/>
          </a:p>
          <a:p>
            <a:pPr marL="1589274" lvl="2" indent="-417799" eaLnBrk="1">
              <a:lnSpc>
                <a:spcPct val="100000"/>
              </a:lnSpc>
              <a:buSzPct val="45000"/>
              <a:buFontTx/>
              <a:buChar char="-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</a:pPr>
            <a:r>
              <a:rPr lang="de-DE" altLang="fi-FI" sz="2322" dirty="0" err="1">
                <a:solidFill>
                  <a:schemeClr val="tx1"/>
                </a:solidFill>
              </a:rPr>
              <a:t>Yksilöohjauksesta</a:t>
            </a:r>
            <a:r>
              <a:rPr lang="de-DE" altLang="fi-FI" sz="2322" dirty="0"/>
              <a:t> </a:t>
            </a:r>
            <a:r>
              <a:rPr lang="de-DE" altLang="fi-FI" sz="2322" dirty="0" err="1"/>
              <a:t>henkilökohtaiseen</a:t>
            </a:r>
            <a:r>
              <a:rPr lang="de-DE" altLang="fi-FI" sz="2322" dirty="0"/>
              <a:t> </a:t>
            </a:r>
            <a:r>
              <a:rPr lang="de-DE" altLang="fi-FI" sz="2322" dirty="0" err="1"/>
              <a:t>valmennukseen</a:t>
            </a:r>
            <a:endParaRPr lang="de-DE" altLang="fi-FI" sz="2322" dirty="0"/>
          </a:p>
          <a:p>
            <a:pPr marL="1073170" lvl="1" indent="-417799" eaLnBrk="1">
              <a:lnSpc>
                <a:spcPct val="100000"/>
              </a:lnSpc>
              <a:buSzPct val="45000"/>
              <a:buFontTx/>
              <a:buChar char="-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</a:pPr>
            <a:r>
              <a:rPr lang="de-DE" altLang="fi-FI" sz="3096" dirty="0"/>
              <a:t>Seurat, </a:t>
            </a:r>
            <a:r>
              <a:rPr lang="de-DE" altLang="fi-FI" sz="3096" dirty="0" err="1"/>
              <a:t>ryhmät</a:t>
            </a:r>
            <a:r>
              <a:rPr lang="de-DE" altLang="fi-FI" sz="3096" dirty="0"/>
              <a:t>, </a:t>
            </a:r>
            <a:r>
              <a:rPr lang="de-DE" altLang="fi-FI" sz="3096" dirty="0" err="1"/>
              <a:t>alueet</a:t>
            </a:r>
            <a:endParaRPr lang="de-DE" altLang="fi-FI" sz="3096" dirty="0"/>
          </a:p>
          <a:p>
            <a:pPr marL="1589274" lvl="2" indent="-417799" eaLnBrk="1">
              <a:lnSpc>
                <a:spcPct val="100000"/>
              </a:lnSpc>
              <a:buSzPct val="45000"/>
              <a:buFontTx/>
              <a:buChar char="-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</a:pPr>
            <a:r>
              <a:rPr lang="de-DE" altLang="fi-FI" sz="2322" dirty="0" err="1"/>
              <a:t>Seurojen</a:t>
            </a:r>
            <a:r>
              <a:rPr lang="de-DE" altLang="fi-FI" sz="2322" dirty="0"/>
              <a:t> </a:t>
            </a:r>
            <a:r>
              <a:rPr lang="de-DE" altLang="fi-FI" sz="2322" dirty="0" err="1"/>
              <a:t>valmennusvastaava</a:t>
            </a:r>
            <a:r>
              <a:rPr lang="de-DE" altLang="fi-FI" sz="2322" dirty="0"/>
              <a:t>, </a:t>
            </a:r>
            <a:r>
              <a:rPr lang="de-DE" altLang="fi-FI" sz="2322" dirty="0" err="1"/>
              <a:t>aluevalmentaja</a:t>
            </a:r>
            <a:endParaRPr lang="de-DE" altLang="fi-FI" sz="2322" dirty="0"/>
          </a:p>
          <a:p>
            <a:pPr marL="1073170" lvl="1" indent="-417799" eaLnBrk="1">
              <a:lnSpc>
                <a:spcPct val="100000"/>
              </a:lnSpc>
              <a:buSzPct val="45000"/>
              <a:buFontTx/>
              <a:buChar char="-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</a:pPr>
            <a:r>
              <a:rPr lang="de-DE" altLang="fi-FI" sz="3096" dirty="0" err="1"/>
              <a:t>Maajoukkuetaso</a:t>
            </a:r>
            <a:endParaRPr lang="de-DE" altLang="fi-FI" sz="3096" dirty="0"/>
          </a:p>
          <a:p>
            <a:pPr marL="1589274" lvl="2" indent="-417799" eaLnBrk="1">
              <a:lnSpc>
                <a:spcPct val="100000"/>
              </a:lnSpc>
              <a:buSzPct val="45000"/>
              <a:buFontTx/>
              <a:buChar char="-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</a:pPr>
            <a:r>
              <a:rPr lang="de-DE" altLang="fi-FI" sz="2322" dirty="0" err="1"/>
              <a:t>SJAL:n</a:t>
            </a:r>
            <a:r>
              <a:rPr lang="de-DE" altLang="fi-FI" sz="2322" dirty="0"/>
              <a:t> </a:t>
            </a:r>
            <a:r>
              <a:rPr lang="de-DE" altLang="fi-FI" sz="2322" dirty="0" err="1"/>
              <a:t>valmennusryhmät</a:t>
            </a:r>
            <a:r>
              <a:rPr lang="de-DE" altLang="fi-FI" sz="2322" dirty="0"/>
              <a:t>, </a:t>
            </a:r>
            <a:r>
              <a:rPr lang="de-DE" altLang="fi-FI" sz="2322" dirty="0" err="1"/>
              <a:t>maajoukkueet</a:t>
            </a:r>
            <a:endParaRPr lang="de-DE" altLang="fi-FI" sz="2322" dirty="0"/>
          </a:p>
        </p:txBody>
      </p:sp>
      <p:pic>
        <p:nvPicPr>
          <p:cNvPr id="2" name="pasted-image.png">
            <a:extLst>
              <a:ext uri="{FF2B5EF4-FFF2-40B4-BE49-F238E27FC236}">
                <a16:creationId xmlns:a16="http://schemas.microsoft.com/office/drawing/2014/main" id="{0E5C4954-7252-DFE2-2AA3-E175120DC1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5984" y="320380"/>
            <a:ext cx="12557760" cy="1413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ng">
            <a:extLst>
              <a:ext uri="{FF2B5EF4-FFF2-40B4-BE49-F238E27FC236}">
                <a16:creationId xmlns:a16="http://schemas.microsoft.com/office/drawing/2014/main" id="{049055D0-2960-C649-A88D-040305DE56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984" y="775683"/>
            <a:ext cx="12557760" cy="141393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Pyöristetty suorakulmio 16">
            <a:extLst>
              <a:ext uri="{FF2B5EF4-FFF2-40B4-BE49-F238E27FC236}">
                <a16:creationId xmlns:a16="http://schemas.microsoft.com/office/drawing/2014/main" id="{43561ACB-89B0-D643-8AB8-CB6785DEF81B}"/>
              </a:ext>
            </a:extLst>
          </p:cNvPr>
          <p:cNvSpPr/>
          <p:nvPr/>
        </p:nvSpPr>
        <p:spPr>
          <a:xfrm>
            <a:off x="5435173" y="3661470"/>
            <a:ext cx="6401227" cy="40446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493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6054870F-AA8C-0A44-99A8-2A4551607C76}"/>
              </a:ext>
            </a:extLst>
          </p:cNvPr>
          <p:cNvSpPr txBox="1"/>
          <p:nvPr/>
        </p:nvSpPr>
        <p:spPr>
          <a:xfrm>
            <a:off x="5686484" y="3781731"/>
            <a:ext cx="5898606" cy="331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71" indent="-365771" algn="l" defTabSz="975390" rtl="0">
              <a:buFontTx/>
              <a:buAutoNum type="arabicPeriod"/>
            </a:pPr>
            <a:r>
              <a:rPr lang="fi-FI" sz="2987" kern="1200" dirty="0">
                <a:solidFill>
                  <a:prstClr val="black"/>
                </a:solidFill>
                <a:latin typeface="Calibri" panose="020F0502020204030204"/>
              </a:rPr>
              <a:t>Aluevalmennus </a:t>
            </a:r>
          </a:p>
          <a:p>
            <a:pPr marL="365771" indent="-365771" algn="l" defTabSz="975390" rtl="0">
              <a:buFontTx/>
              <a:buAutoNum type="arabicPeriod"/>
            </a:pPr>
            <a:r>
              <a:rPr lang="fi-FI" sz="2987" kern="1200" dirty="0">
                <a:solidFill>
                  <a:prstClr val="black"/>
                </a:solidFill>
                <a:latin typeface="Calibri" panose="020F0502020204030204"/>
              </a:rPr>
              <a:t>Nuoren jousiampujan urapolku</a:t>
            </a:r>
          </a:p>
          <a:p>
            <a:pPr marL="365771" indent="-365771" algn="l" defTabSz="975390" rtl="0">
              <a:buFontTx/>
              <a:buAutoNum type="arabicPeriod"/>
            </a:pPr>
            <a:r>
              <a:rPr lang="fi-FI" sz="2987" kern="1200" dirty="0">
                <a:solidFill>
                  <a:prstClr val="black"/>
                </a:solidFill>
                <a:latin typeface="Calibri" panose="020F0502020204030204"/>
              </a:rPr>
              <a:t>Aikuisten maajoukkuevalmennus</a:t>
            </a:r>
          </a:p>
          <a:p>
            <a:pPr marL="365771" indent="-365771" algn="l" defTabSz="975390" rtl="0">
              <a:buFontTx/>
              <a:buAutoNum type="arabicPeriod"/>
            </a:pPr>
            <a:r>
              <a:rPr lang="fi-FI" sz="2987" kern="1200" dirty="0">
                <a:solidFill>
                  <a:prstClr val="black"/>
                </a:solidFill>
                <a:latin typeface="Calibri" panose="020F0502020204030204"/>
              </a:rPr>
              <a:t>Maastojousiammunnan valmennus</a:t>
            </a:r>
          </a:p>
          <a:p>
            <a:pPr marL="365771" indent="-365771" algn="l" defTabSz="975390" rtl="0">
              <a:buFontTx/>
              <a:buAutoNum type="arabicPeriod"/>
            </a:pPr>
            <a:r>
              <a:rPr lang="fi-FI" sz="2987" kern="1200" dirty="0">
                <a:solidFill>
                  <a:prstClr val="black"/>
                </a:solidFill>
                <a:latin typeface="Calibri" panose="020F0502020204030204"/>
              </a:rPr>
              <a:t>Valmentajan urapolku</a:t>
            </a:r>
          </a:p>
          <a:p>
            <a:pPr marL="365771" indent="-365771" algn="l" defTabSz="975390" rtl="0">
              <a:buFontTx/>
              <a:buAutoNum type="arabicPeriod"/>
            </a:pPr>
            <a:r>
              <a:rPr lang="fi-FI" sz="2987" kern="1200" dirty="0">
                <a:solidFill>
                  <a:prstClr val="black"/>
                </a:solidFill>
                <a:latin typeface="Calibri" panose="020F0502020204030204"/>
              </a:rPr>
              <a:t>Tuomarin urapolku</a:t>
            </a:r>
          </a:p>
        </p:txBody>
      </p:sp>
      <p:sp>
        <p:nvSpPr>
          <p:cNvPr id="7" name="Viistotus 6">
            <a:extLst>
              <a:ext uri="{FF2B5EF4-FFF2-40B4-BE49-F238E27FC236}">
                <a16:creationId xmlns:a16="http://schemas.microsoft.com/office/drawing/2014/main" id="{9BE1B246-DAE3-A347-8E77-66FE25C62EE7}"/>
              </a:ext>
            </a:extLst>
          </p:cNvPr>
          <p:cNvSpPr/>
          <p:nvPr/>
        </p:nvSpPr>
        <p:spPr>
          <a:xfrm>
            <a:off x="750876" y="3661471"/>
            <a:ext cx="4048515" cy="351826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r>
              <a:rPr lang="fi-FI" sz="3413" kern="1200" dirty="0">
                <a:solidFill>
                  <a:prstClr val="white"/>
                </a:solidFill>
                <a:latin typeface="Calibri" panose="020F0502020204030204"/>
              </a:rPr>
              <a:t>Polut</a:t>
            </a:r>
            <a:endParaRPr lang="fi-FI" sz="192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hape 36">
            <a:extLst>
              <a:ext uri="{FF2B5EF4-FFF2-40B4-BE49-F238E27FC236}">
                <a16:creationId xmlns:a16="http://schemas.microsoft.com/office/drawing/2014/main" id="{6F46909D-2E74-E741-9AE6-E027C0B0BD0B}"/>
              </a:ext>
            </a:extLst>
          </p:cNvPr>
          <p:cNvSpPr/>
          <p:nvPr/>
        </p:nvSpPr>
        <p:spPr>
          <a:xfrm>
            <a:off x="6572184" y="242178"/>
            <a:ext cx="6002274" cy="6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lvl="0" algn="r">
              <a:defRPr sz="1800"/>
            </a:pPr>
            <a:r>
              <a:rPr lang="fi-FI" sz="3200" dirty="0" err="1"/>
              <a:t>SJAL:n</a:t>
            </a:r>
            <a:r>
              <a:rPr lang="fi-FI" sz="3200" dirty="0"/>
              <a:t> ”polut”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678578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ng">
            <a:extLst>
              <a:ext uri="{FF2B5EF4-FFF2-40B4-BE49-F238E27FC236}">
                <a16:creationId xmlns:a16="http://schemas.microsoft.com/office/drawing/2014/main" id="{049055D0-2960-C649-A88D-040305DE56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984" y="775683"/>
            <a:ext cx="12557760" cy="141393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36">
            <a:extLst>
              <a:ext uri="{FF2B5EF4-FFF2-40B4-BE49-F238E27FC236}">
                <a16:creationId xmlns:a16="http://schemas.microsoft.com/office/drawing/2014/main" id="{6F46909D-2E74-E741-9AE6-E027C0B0BD0B}"/>
              </a:ext>
            </a:extLst>
          </p:cNvPr>
          <p:cNvSpPr/>
          <p:nvPr/>
        </p:nvSpPr>
        <p:spPr>
          <a:xfrm>
            <a:off x="6572184" y="242178"/>
            <a:ext cx="6002274" cy="6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lvl="0" algn="r">
              <a:defRPr sz="1800"/>
            </a:pPr>
            <a:r>
              <a:rPr lang="fi-FI" sz="3200" dirty="0"/>
              <a:t>Nuoren jousiampujan urapolku</a:t>
            </a:r>
            <a:endParaRPr sz="3200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6F24EED-3C59-134F-8549-7ACE81811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8400">
            <a:off x="5319810" y="2922308"/>
            <a:ext cx="6792320" cy="377729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1E1E0DE-53DC-9D45-B128-1A0DE5849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040">
            <a:off x="4987675" y="4570308"/>
            <a:ext cx="7579624" cy="420497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45416B68-BC0A-424A-B203-473F2C2F1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744">
            <a:off x="809985" y="2896667"/>
            <a:ext cx="6314349" cy="4206935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C098BD15-6B6B-6D41-8986-CDC92612B34C}"/>
              </a:ext>
            </a:extLst>
          </p:cNvPr>
          <p:cNvSpPr txBox="1"/>
          <p:nvPr/>
        </p:nvSpPr>
        <p:spPr>
          <a:xfrm>
            <a:off x="450405" y="9179042"/>
            <a:ext cx="8954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err="1"/>
              <a:t>https</a:t>
            </a:r>
            <a:r>
              <a:rPr lang="fi-FI" sz="2000" dirty="0"/>
              <a:t>://</a:t>
            </a:r>
            <a:r>
              <a:rPr lang="fi-FI" sz="2000" dirty="0" err="1"/>
              <a:t>www.sjal.fi</a:t>
            </a:r>
            <a:r>
              <a:rPr lang="fi-FI" sz="2000" dirty="0"/>
              <a:t>/</a:t>
            </a:r>
            <a:r>
              <a:rPr lang="fi-FI" sz="2000" dirty="0" err="1"/>
              <a:t>etsijaloyda</a:t>
            </a:r>
            <a:r>
              <a:rPr lang="fi-FI" sz="2000" dirty="0"/>
              <a:t>/valmennustoiminta/nuoren-jousiampujan-urapolku/</a:t>
            </a:r>
          </a:p>
        </p:txBody>
      </p:sp>
    </p:spTree>
    <p:extLst>
      <p:ext uri="{BB962C8B-B14F-4D97-AF65-F5344CB8AC3E}">
        <p14:creationId xmlns:p14="http://schemas.microsoft.com/office/powerpoint/2010/main" val="71807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/>
          <p:cNvSpPr/>
          <p:nvPr/>
        </p:nvSpPr>
        <p:spPr>
          <a:xfrm>
            <a:off x="3930678" y="3026481"/>
            <a:ext cx="2062939" cy="22530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3413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VOK 1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6812908" y="3026481"/>
            <a:ext cx="2150639" cy="22530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3413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VOK 2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9813706" y="3026481"/>
            <a:ext cx="2222182" cy="22530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3413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VOK 3</a:t>
            </a:r>
          </a:p>
        </p:txBody>
      </p:sp>
      <p:sp>
        <p:nvSpPr>
          <p:cNvPr id="12" name="Pyöristetty suorakulmio 11"/>
          <p:cNvSpPr/>
          <p:nvPr/>
        </p:nvSpPr>
        <p:spPr>
          <a:xfrm>
            <a:off x="3532469" y="2111693"/>
            <a:ext cx="9258421" cy="4301278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endParaRPr lang="fi-FI" sz="2560" kern="1200">
              <a:solidFill>
                <a:prstClr val="white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4150212" y="2193975"/>
            <a:ext cx="7266348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300460" rtl="0"/>
            <a:r>
              <a:rPr lang="fi-FI" sz="2560" kern="1200">
                <a:solidFill>
                  <a:prstClr val="black"/>
                </a:solidFill>
              </a:rPr>
              <a:t>Olympiakomitean tarkkuuslajien yhteiset koulutukset</a:t>
            </a:r>
          </a:p>
        </p:txBody>
      </p:sp>
      <p:sp>
        <p:nvSpPr>
          <p:cNvPr id="14" name="Nuoli oikealle 13"/>
          <p:cNvSpPr/>
          <p:nvPr/>
        </p:nvSpPr>
        <p:spPr>
          <a:xfrm>
            <a:off x="5993617" y="3798023"/>
            <a:ext cx="819291" cy="819291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endParaRPr lang="fi-FI" sz="2560" kern="1200">
              <a:solidFill>
                <a:prstClr val="white"/>
              </a:solidFill>
            </a:endParaRPr>
          </a:p>
        </p:txBody>
      </p:sp>
      <p:sp>
        <p:nvSpPr>
          <p:cNvPr id="15" name="Nuoli oikealle 14"/>
          <p:cNvSpPr/>
          <p:nvPr/>
        </p:nvSpPr>
        <p:spPr>
          <a:xfrm>
            <a:off x="8963547" y="3798023"/>
            <a:ext cx="819291" cy="819291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endParaRPr lang="fi-FI" sz="2560" kern="1200">
              <a:solidFill>
                <a:prstClr val="white"/>
              </a:solidFill>
            </a:endParaRPr>
          </a:p>
        </p:txBody>
      </p:sp>
      <p:sp>
        <p:nvSpPr>
          <p:cNvPr id="16" name="Pyöristetty suorakulmio 15"/>
          <p:cNvSpPr/>
          <p:nvPr/>
        </p:nvSpPr>
        <p:spPr>
          <a:xfrm>
            <a:off x="6424321" y="8309803"/>
            <a:ext cx="2592077" cy="127641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844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WA </a:t>
            </a:r>
            <a:r>
              <a:rPr lang="fi-FI" sz="2844" b="1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Coach</a:t>
            </a:r>
            <a:r>
              <a:rPr lang="fi-FI" sz="2844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i-FI" sz="2844" b="1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Seminar</a:t>
            </a:r>
            <a:r>
              <a:rPr lang="fi-FI" sz="2844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1 </a:t>
            </a:r>
          </a:p>
        </p:txBody>
      </p:sp>
      <p:sp>
        <p:nvSpPr>
          <p:cNvPr id="17" name="Pyöristetty suorakulmio 16"/>
          <p:cNvSpPr/>
          <p:nvPr/>
        </p:nvSpPr>
        <p:spPr>
          <a:xfrm>
            <a:off x="9373192" y="8309803"/>
            <a:ext cx="2710628" cy="127641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844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WA </a:t>
            </a:r>
            <a:r>
              <a:rPr lang="fi-FI" sz="2844" b="1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Coach</a:t>
            </a:r>
            <a:r>
              <a:rPr lang="fi-FI" sz="2844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i-FI" sz="2844" b="1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Seminar</a:t>
            </a:r>
            <a:r>
              <a:rPr lang="fi-FI" sz="2844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2 </a:t>
            </a:r>
          </a:p>
        </p:txBody>
      </p:sp>
      <p:sp>
        <p:nvSpPr>
          <p:cNvPr id="18" name="Pyöristetty suorakulmio 17"/>
          <p:cNvSpPr/>
          <p:nvPr/>
        </p:nvSpPr>
        <p:spPr>
          <a:xfrm>
            <a:off x="9921091" y="6660816"/>
            <a:ext cx="2596801" cy="144229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56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Valmentajan ammatti-</a:t>
            </a:r>
            <a:br>
              <a:rPr lang="fi-FI" sz="256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i-FI" sz="256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tutkinto (VAT)</a:t>
            </a:r>
          </a:p>
        </p:txBody>
      </p:sp>
      <p:sp>
        <p:nvSpPr>
          <p:cNvPr id="20" name="Pyöristetty suorakulmio 19"/>
          <p:cNvSpPr/>
          <p:nvPr/>
        </p:nvSpPr>
        <p:spPr>
          <a:xfrm>
            <a:off x="501573" y="5104133"/>
            <a:ext cx="2518071" cy="120642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56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Ensinuolet</a:t>
            </a:r>
            <a:br>
              <a:rPr lang="fi-FI" sz="256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i-FI" sz="256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seurakoulutus</a:t>
            </a:r>
          </a:p>
        </p:txBody>
      </p:sp>
      <p:sp>
        <p:nvSpPr>
          <p:cNvPr id="21" name="Pyöristetty suorakulmio 20"/>
          <p:cNvSpPr/>
          <p:nvPr/>
        </p:nvSpPr>
        <p:spPr>
          <a:xfrm>
            <a:off x="4279403" y="5051033"/>
            <a:ext cx="2123860" cy="120642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56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SJAL Lajiosa</a:t>
            </a:r>
          </a:p>
        </p:txBody>
      </p:sp>
      <p:sp>
        <p:nvSpPr>
          <p:cNvPr id="22" name="Pyöristetty suorakulmio 21"/>
          <p:cNvSpPr/>
          <p:nvPr/>
        </p:nvSpPr>
        <p:spPr>
          <a:xfrm>
            <a:off x="7409138" y="5092878"/>
            <a:ext cx="2123860" cy="120642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56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SJAL Lajiosa</a:t>
            </a:r>
          </a:p>
        </p:txBody>
      </p:sp>
      <p:sp>
        <p:nvSpPr>
          <p:cNvPr id="23" name="Pyöristetty suorakulmio 22"/>
          <p:cNvSpPr/>
          <p:nvPr/>
        </p:nvSpPr>
        <p:spPr>
          <a:xfrm>
            <a:off x="10394033" y="5079047"/>
            <a:ext cx="2123860" cy="120642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56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SJAL Lajiosa</a:t>
            </a:r>
          </a:p>
        </p:txBody>
      </p:sp>
      <p:sp>
        <p:nvSpPr>
          <p:cNvPr id="24" name="Pyöristetty suorakulmio 23"/>
          <p:cNvSpPr/>
          <p:nvPr/>
        </p:nvSpPr>
        <p:spPr>
          <a:xfrm>
            <a:off x="501572" y="6822616"/>
            <a:ext cx="2518071" cy="120642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56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Valmentaja-seminaarit ja teemakurssit</a:t>
            </a:r>
          </a:p>
        </p:txBody>
      </p:sp>
      <p:pic>
        <p:nvPicPr>
          <p:cNvPr id="19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2013" y="49639"/>
            <a:ext cx="12865232" cy="158649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36"/>
          <p:cNvSpPr/>
          <p:nvPr/>
        </p:nvSpPr>
        <p:spPr>
          <a:xfrm>
            <a:off x="4295289" y="204305"/>
            <a:ext cx="8402127" cy="6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lvl="0" algn="r">
              <a:defRPr sz="1800"/>
            </a:pPr>
            <a:r>
              <a:rPr lang="fi-FI" sz="3200" dirty="0"/>
              <a:t>Valmentajakoulutus</a:t>
            </a:r>
            <a:endParaRPr sz="3200" dirty="0"/>
          </a:p>
        </p:txBody>
      </p:sp>
      <p:sp>
        <p:nvSpPr>
          <p:cNvPr id="5" name="Tekstiruutu 4"/>
          <p:cNvSpPr txBox="1"/>
          <p:nvPr/>
        </p:nvSpPr>
        <p:spPr>
          <a:xfrm>
            <a:off x="4962147" y="6966462"/>
            <a:ext cx="2733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/>
              <a:t>Osaamisen </a:t>
            </a:r>
            <a:br>
              <a:rPr lang="fi-FI" sz="2400"/>
            </a:br>
            <a:r>
              <a:rPr lang="fi-FI" sz="2400"/>
              <a:t>kehityssuunnitelmat</a:t>
            </a:r>
          </a:p>
        </p:txBody>
      </p:sp>
      <p:sp>
        <p:nvSpPr>
          <p:cNvPr id="6" name="Ellipsi 5"/>
          <p:cNvSpPr/>
          <p:nvPr/>
        </p:nvSpPr>
        <p:spPr>
          <a:xfrm>
            <a:off x="4572000" y="5755095"/>
            <a:ext cx="8415245" cy="39985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917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6D1295-D3B4-33AE-842C-F3277AA406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6320" y="1831924"/>
            <a:ext cx="11520001" cy="7688192"/>
          </a:xfrm>
        </p:spPr>
        <p:txBody>
          <a:bodyPr/>
          <a:lstStyle/>
          <a:p>
            <a:pPr marL="557065" indent="-417799" eaLnBrk="1">
              <a:buSzPct val="45000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  <a:defRPr/>
            </a:pPr>
            <a:r>
              <a:rPr lang="de-DE" sz="3096" dirty="0">
                <a:ea typeface="+mn-ea"/>
              </a:rPr>
              <a:t>Mitä 1. tason ohjaajan tulisi osata?</a:t>
            </a:r>
          </a:p>
          <a:p>
            <a:pPr marL="1712156" indent="-739341" eaLnBrk="1">
              <a:buSzPct val="75000"/>
              <a:buFont typeface="Symbol" charset="2"/>
              <a:buChar char="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  <a:defRPr/>
            </a:pPr>
            <a:r>
              <a:rPr lang="de-DE" sz="2580" dirty="0">
                <a:ea typeface="+mn-ea"/>
              </a:rPr>
              <a:t>Perustekniikan </a:t>
            </a:r>
            <a:r>
              <a:rPr lang="de-DE" sz="2580" dirty="0" err="1">
                <a:ea typeface="+mn-ea"/>
              </a:rPr>
              <a:t>opettaminen</a:t>
            </a:r>
            <a:r>
              <a:rPr lang="de-DE" sz="2580" dirty="0">
                <a:ea typeface="+mn-ea"/>
              </a:rPr>
              <a:t> </a:t>
            </a:r>
            <a:r>
              <a:rPr lang="de-DE" sz="2580" dirty="0" err="1">
                <a:ea typeface="+mn-ea"/>
              </a:rPr>
              <a:t>esimerkein</a:t>
            </a:r>
            <a:r>
              <a:rPr lang="de-DE" sz="2580" dirty="0">
                <a:ea typeface="+mn-ea"/>
              </a:rPr>
              <a:t> - </a:t>
            </a:r>
            <a:r>
              <a:rPr lang="de-DE" sz="2580" dirty="0" err="1">
                <a:ea typeface="+mn-ea"/>
              </a:rPr>
              <a:t>Ensinuolet</a:t>
            </a:r>
            <a:endParaRPr lang="de-DE" sz="2580" dirty="0">
              <a:ea typeface="+mn-ea"/>
            </a:endParaRPr>
          </a:p>
          <a:p>
            <a:pPr marL="1712156" indent="-739341" eaLnBrk="1">
              <a:buSzPct val="75000"/>
              <a:buFont typeface="Symbol" charset="2"/>
              <a:buChar char="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  <a:defRPr/>
            </a:pPr>
            <a:r>
              <a:rPr lang="de-DE" sz="2580" dirty="0">
                <a:ea typeface="+mn-ea"/>
              </a:rPr>
              <a:t>Yleisimpien virheiden tunnistaminen ja korjaaminen</a:t>
            </a:r>
          </a:p>
          <a:p>
            <a:pPr marL="1712156" indent="-739341" eaLnBrk="1">
              <a:buSzPct val="75000"/>
              <a:buFont typeface="Symbol" charset="2"/>
              <a:buChar char="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  <a:defRPr/>
            </a:pPr>
            <a:r>
              <a:rPr lang="de-DE" sz="2580" dirty="0" err="1">
                <a:ea typeface="+mn-ea"/>
              </a:rPr>
              <a:t>Seuran</a:t>
            </a:r>
            <a:r>
              <a:rPr lang="de-DE" sz="2580" dirty="0">
                <a:ea typeface="+mn-ea"/>
              </a:rPr>
              <a:t> </a:t>
            </a:r>
            <a:r>
              <a:rPr lang="de-DE" sz="2580" dirty="0" err="1">
                <a:ea typeface="+mn-ea"/>
              </a:rPr>
              <a:t>alkeiskurssin</a:t>
            </a:r>
            <a:r>
              <a:rPr lang="de-DE" sz="2580" dirty="0">
                <a:ea typeface="+mn-ea"/>
              </a:rPr>
              <a:t> (</a:t>
            </a:r>
            <a:r>
              <a:rPr lang="de-DE" sz="2580" dirty="0" err="1">
                <a:ea typeface="+mn-ea"/>
              </a:rPr>
              <a:t>Ensinuolet</a:t>
            </a:r>
            <a:r>
              <a:rPr lang="de-DE" sz="2580" dirty="0">
                <a:ea typeface="+mn-ea"/>
              </a:rPr>
              <a:t>) </a:t>
            </a:r>
            <a:r>
              <a:rPr lang="de-DE" sz="2580" dirty="0" err="1">
                <a:ea typeface="+mn-ea"/>
              </a:rPr>
              <a:t>vetäminen</a:t>
            </a:r>
            <a:r>
              <a:rPr lang="de-DE" sz="2580" dirty="0">
                <a:ea typeface="+mn-ea"/>
              </a:rPr>
              <a:t> </a:t>
            </a:r>
            <a:r>
              <a:rPr lang="de-DE" sz="2580" dirty="0" err="1">
                <a:ea typeface="+mn-ea"/>
              </a:rPr>
              <a:t>aikuis</a:t>
            </a:r>
            <a:r>
              <a:rPr lang="de-DE" sz="2580" dirty="0">
                <a:ea typeface="+mn-ea"/>
              </a:rPr>
              <a:t>- ja </a:t>
            </a:r>
            <a:r>
              <a:rPr lang="de-DE" sz="2580" dirty="0" err="1">
                <a:ea typeface="+mn-ea"/>
              </a:rPr>
              <a:t>nuorten</a:t>
            </a:r>
            <a:r>
              <a:rPr lang="de-DE" sz="2580" dirty="0">
                <a:ea typeface="+mn-ea"/>
              </a:rPr>
              <a:t> </a:t>
            </a:r>
            <a:r>
              <a:rPr lang="de-DE" sz="2580" dirty="0" err="1">
                <a:ea typeface="+mn-ea"/>
              </a:rPr>
              <a:t>ryhmillle</a:t>
            </a:r>
            <a:endParaRPr lang="de-DE" sz="2580" dirty="0">
              <a:ea typeface="+mn-ea"/>
            </a:endParaRPr>
          </a:p>
          <a:p>
            <a:pPr marL="1712156" indent="-739341" eaLnBrk="1">
              <a:buSzPct val="75000"/>
              <a:buFont typeface="Symbol" charset="2"/>
              <a:buChar char="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  <a:defRPr/>
            </a:pPr>
            <a:r>
              <a:rPr lang="de-DE" sz="2580" dirty="0">
                <a:ea typeface="+mn-ea"/>
              </a:rPr>
              <a:t>Rohkaista ampujia harjoittelemaan ja kilpailemaan</a:t>
            </a:r>
          </a:p>
          <a:p>
            <a:pPr marL="1712156" indent="-739341" eaLnBrk="1">
              <a:buSzPct val="75000"/>
              <a:buFont typeface="Symbol" charset="2"/>
              <a:buChar char="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  <a:defRPr/>
            </a:pPr>
            <a:r>
              <a:rPr lang="de-DE" sz="2580" dirty="0">
                <a:ea typeface="+mn-ea"/>
              </a:rPr>
              <a:t>Tarvittaessa ohjata ampuja kokeneemman valmentajan luokse tai hankkia tarvittavat tukipalvelut, mm. fyysiikkaharjoittelu</a:t>
            </a:r>
          </a:p>
          <a:p>
            <a:pPr marL="557065" indent="-417799" eaLnBrk="1">
              <a:buSzPct val="45000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  <a:defRPr/>
            </a:pPr>
            <a:r>
              <a:rPr lang="de-DE" sz="3096" dirty="0">
                <a:ea typeface="+mn-ea"/>
              </a:rPr>
              <a:t>Ohjaustarve riippuu tilanteesta:</a:t>
            </a:r>
          </a:p>
          <a:p>
            <a:pPr marL="1712156" indent="-739341" eaLnBrk="1">
              <a:buSzPct val="75000"/>
              <a:buFont typeface="Symbol" charset="2"/>
              <a:buChar char="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  <a:defRPr/>
            </a:pPr>
            <a:r>
              <a:rPr lang="de-DE" sz="2580" dirty="0">
                <a:ea typeface="+mn-ea"/>
              </a:rPr>
              <a:t>Tutustujille tarkoitus tarjota kokemus</a:t>
            </a:r>
          </a:p>
          <a:p>
            <a:pPr marL="1712156" indent="-739341" eaLnBrk="1">
              <a:buSzPct val="75000"/>
              <a:buFont typeface="Symbol" charset="2"/>
              <a:buChar char="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  <a:defRPr/>
            </a:pPr>
            <a:r>
              <a:rPr lang="de-DE" sz="2580" dirty="0">
                <a:ea typeface="+mn-ea"/>
              </a:rPr>
              <a:t>Alkeiskurssilla keskitytään perustekniikan opiskeluun</a:t>
            </a:r>
          </a:p>
          <a:p>
            <a:pPr marL="1712156" indent="-739341" eaLnBrk="1">
              <a:buSzPct val="75000"/>
              <a:buFont typeface="Symbol" charset="2"/>
              <a:buChar char=""/>
              <a:tabLst>
                <a:tab pos="933903" algn="l"/>
                <a:tab pos="1867807" algn="l"/>
                <a:tab pos="2801710" algn="l"/>
                <a:tab pos="3735614" algn="l"/>
                <a:tab pos="4669517" algn="l"/>
                <a:tab pos="5603420" algn="l"/>
                <a:tab pos="6537324" algn="l"/>
                <a:tab pos="7471227" algn="l"/>
                <a:tab pos="8405131" algn="l"/>
                <a:tab pos="9339034" algn="l"/>
                <a:tab pos="10272937" algn="l"/>
              </a:tabLst>
              <a:defRPr/>
            </a:pPr>
            <a:r>
              <a:rPr lang="de-DE" sz="2580" dirty="0">
                <a:ea typeface="+mn-ea"/>
              </a:rPr>
              <a:t>Yksilöohjauksessa henkilökohtainen vastuu ampujasta, ensimmäinen askel urheilijan ja henkilökohtaisen valmentajan suhteeseen – valmentaja kehittyy ja voi opiskella urheilijan edetessä urallaan</a:t>
            </a:r>
          </a:p>
        </p:txBody>
      </p:sp>
      <p:pic>
        <p:nvPicPr>
          <p:cNvPr id="3" name="pasted-image.png">
            <a:extLst>
              <a:ext uri="{FF2B5EF4-FFF2-40B4-BE49-F238E27FC236}">
                <a16:creationId xmlns:a16="http://schemas.microsoft.com/office/drawing/2014/main" id="{467652FB-A182-71AC-DFDE-1EF521693A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5984" y="320380"/>
            <a:ext cx="12557760" cy="1413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ng">
            <a:extLst>
              <a:ext uri="{FF2B5EF4-FFF2-40B4-BE49-F238E27FC236}">
                <a16:creationId xmlns:a16="http://schemas.microsoft.com/office/drawing/2014/main" id="{049055D0-2960-C649-A88D-040305DE56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984" y="320380"/>
            <a:ext cx="12557760" cy="14139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FA0DBCFB-3766-1C4B-A309-9C5A16A3DF30}"/>
              </a:ext>
            </a:extLst>
          </p:cNvPr>
          <p:cNvSpPr/>
          <p:nvPr/>
        </p:nvSpPr>
        <p:spPr>
          <a:xfrm>
            <a:off x="1126418" y="3533254"/>
            <a:ext cx="4152948" cy="1328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D24244C-CDE1-A94B-AF1C-289A60C2C0D5}"/>
              </a:ext>
            </a:extLst>
          </p:cNvPr>
          <p:cNvSpPr txBox="1"/>
          <p:nvPr/>
        </p:nvSpPr>
        <p:spPr>
          <a:xfrm>
            <a:off x="1358066" y="3502203"/>
            <a:ext cx="342788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rtl="0"/>
            <a:r>
              <a:rPr lang="fi-FI" sz="3840" kern="1200" dirty="0">
                <a:solidFill>
                  <a:prstClr val="black"/>
                </a:solidFill>
                <a:latin typeface="Calibri" panose="020F0502020204030204"/>
              </a:rPr>
              <a:t>Kouluttaa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1D6B445-D441-2344-B25C-AFFCE97C700D}"/>
              </a:ext>
            </a:extLst>
          </p:cNvPr>
          <p:cNvSpPr txBox="1"/>
          <p:nvPr/>
        </p:nvSpPr>
        <p:spPr>
          <a:xfrm>
            <a:off x="1358066" y="4160080"/>
            <a:ext cx="415294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rtl="0"/>
            <a:r>
              <a:rPr lang="fi-FI" sz="2133" kern="1200" dirty="0">
                <a:solidFill>
                  <a:prstClr val="black"/>
                </a:solidFill>
                <a:latin typeface="Calibri" panose="020F0502020204030204"/>
              </a:rPr>
              <a:t>seuroja, valmennusryhmiä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ACB57E1-0C4D-AB47-AD02-3615BA206601}"/>
              </a:ext>
            </a:extLst>
          </p:cNvPr>
          <p:cNvSpPr txBox="1"/>
          <p:nvPr/>
        </p:nvSpPr>
        <p:spPr>
          <a:xfrm>
            <a:off x="1358066" y="2576134"/>
            <a:ext cx="342788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5390" rtl="0"/>
            <a:r>
              <a:rPr lang="fi-FI" sz="3840" kern="1200" dirty="0">
                <a:solidFill>
                  <a:prstClr val="black"/>
                </a:solidFill>
                <a:latin typeface="Calibri" panose="020F0502020204030204"/>
              </a:rPr>
              <a:t>SJAL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BB64402-667A-6E48-824D-889528917E3B}"/>
              </a:ext>
            </a:extLst>
          </p:cNvPr>
          <p:cNvSpPr txBox="1"/>
          <p:nvPr/>
        </p:nvSpPr>
        <p:spPr>
          <a:xfrm>
            <a:off x="8128690" y="2530338"/>
            <a:ext cx="342788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5390" rtl="0"/>
            <a:r>
              <a:rPr lang="fi-FI" sz="3840" kern="1200" dirty="0">
                <a:solidFill>
                  <a:prstClr val="black"/>
                </a:solidFill>
                <a:latin typeface="Calibri" panose="020F0502020204030204"/>
              </a:rPr>
              <a:t>Seurat</a:t>
            </a:r>
          </a:p>
        </p:txBody>
      </p:sp>
      <p:sp>
        <p:nvSpPr>
          <p:cNvPr id="10" name="Pyöristetty suorakulmio 9">
            <a:extLst>
              <a:ext uri="{FF2B5EF4-FFF2-40B4-BE49-F238E27FC236}">
                <a16:creationId xmlns:a16="http://schemas.microsoft.com/office/drawing/2014/main" id="{7F93BED6-5A4D-734B-84B9-BB5E5171B55A}"/>
              </a:ext>
            </a:extLst>
          </p:cNvPr>
          <p:cNvSpPr/>
          <p:nvPr/>
        </p:nvSpPr>
        <p:spPr>
          <a:xfrm>
            <a:off x="1126418" y="5091661"/>
            <a:ext cx="4152948" cy="12618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84FF0CD3-5644-FD47-9F07-BC409B273B6C}"/>
              </a:ext>
            </a:extLst>
          </p:cNvPr>
          <p:cNvSpPr txBox="1"/>
          <p:nvPr/>
        </p:nvSpPr>
        <p:spPr>
          <a:xfrm>
            <a:off x="1358066" y="5109377"/>
            <a:ext cx="342788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rtl="0"/>
            <a:r>
              <a:rPr lang="fi-FI" sz="3840" kern="1200" dirty="0">
                <a:solidFill>
                  <a:prstClr val="black"/>
                </a:solidFill>
                <a:latin typeface="Calibri" panose="020F0502020204030204"/>
              </a:rPr>
              <a:t>Markkinoi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52C8494-0C0A-D449-8056-E7F895654D95}"/>
              </a:ext>
            </a:extLst>
          </p:cNvPr>
          <p:cNvSpPr txBox="1"/>
          <p:nvPr/>
        </p:nvSpPr>
        <p:spPr>
          <a:xfrm>
            <a:off x="1358066" y="5731678"/>
            <a:ext cx="415294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rtl="0"/>
            <a:r>
              <a:rPr lang="fi-FI" sz="2133" kern="1200" dirty="0">
                <a:solidFill>
                  <a:prstClr val="black"/>
                </a:solidFill>
                <a:latin typeface="Calibri" panose="020F0502020204030204"/>
              </a:rPr>
              <a:t>lajia, tapahtumia </a:t>
            </a:r>
          </a:p>
        </p:txBody>
      </p:sp>
      <p:sp>
        <p:nvSpPr>
          <p:cNvPr id="14" name="Pyöristetty suorakulmio 13">
            <a:extLst>
              <a:ext uri="{FF2B5EF4-FFF2-40B4-BE49-F238E27FC236}">
                <a16:creationId xmlns:a16="http://schemas.microsoft.com/office/drawing/2014/main" id="{036AB22A-8048-0441-A614-0C7DC1F00E17}"/>
              </a:ext>
            </a:extLst>
          </p:cNvPr>
          <p:cNvSpPr/>
          <p:nvPr/>
        </p:nvSpPr>
        <p:spPr>
          <a:xfrm>
            <a:off x="1126418" y="6569554"/>
            <a:ext cx="4152948" cy="139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65DE22B-E8DB-7F49-A17A-799EE6BF7355}"/>
              </a:ext>
            </a:extLst>
          </p:cNvPr>
          <p:cNvSpPr txBox="1"/>
          <p:nvPr/>
        </p:nvSpPr>
        <p:spPr>
          <a:xfrm>
            <a:off x="1358066" y="6721383"/>
            <a:ext cx="342788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rtl="0"/>
            <a:r>
              <a:rPr lang="fi-FI" sz="3840" kern="1200" dirty="0">
                <a:solidFill>
                  <a:prstClr val="black"/>
                </a:solidFill>
                <a:latin typeface="Calibri" panose="020F0502020204030204"/>
              </a:rPr>
              <a:t>Hallinnoi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FFEF2B3-7954-114F-9229-AFDD6E28854F}"/>
              </a:ext>
            </a:extLst>
          </p:cNvPr>
          <p:cNvSpPr txBox="1"/>
          <p:nvPr/>
        </p:nvSpPr>
        <p:spPr>
          <a:xfrm>
            <a:off x="1358066" y="7404645"/>
            <a:ext cx="415294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rtl="0"/>
            <a:r>
              <a:rPr lang="fi-FI" sz="2133" kern="1200" dirty="0">
                <a:solidFill>
                  <a:prstClr val="black"/>
                </a:solidFill>
                <a:latin typeface="Calibri" panose="020F0502020204030204"/>
              </a:rPr>
              <a:t>varsinaista toimintaa</a:t>
            </a:r>
          </a:p>
        </p:txBody>
      </p:sp>
      <p:sp>
        <p:nvSpPr>
          <p:cNvPr id="17" name="Pyöristetty suorakulmio 16">
            <a:extLst>
              <a:ext uri="{FF2B5EF4-FFF2-40B4-BE49-F238E27FC236}">
                <a16:creationId xmlns:a16="http://schemas.microsoft.com/office/drawing/2014/main" id="{84431AC4-9990-1E4F-961E-96A8CCB28E55}"/>
              </a:ext>
            </a:extLst>
          </p:cNvPr>
          <p:cNvSpPr/>
          <p:nvPr/>
        </p:nvSpPr>
        <p:spPr>
          <a:xfrm>
            <a:off x="7897042" y="3533254"/>
            <a:ext cx="4152948" cy="13287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445B1ED-BB78-6A4A-B9A1-D40D568D83C0}"/>
              </a:ext>
            </a:extLst>
          </p:cNvPr>
          <p:cNvSpPr txBox="1"/>
          <p:nvPr/>
        </p:nvSpPr>
        <p:spPr>
          <a:xfrm>
            <a:off x="8128690" y="3502203"/>
            <a:ext cx="342788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rtl="0"/>
            <a:r>
              <a:rPr lang="fi-FI" sz="3840" kern="1200" dirty="0">
                <a:solidFill>
                  <a:prstClr val="black"/>
                </a:solidFill>
                <a:latin typeface="Calibri" panose="020F0502020204030204"/>
              </a:rPr>
              <a:t>Mahdollistaa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28EA2556-3B2B-E244-812F-178E23F8A72E}"/>
              </a:ext>
            </a:extLst>
          </p:cNvPr>
          <p:cNvSpPr txBox="1"/>
          <p:nvPr/>
        </p:nvSpPr>
        <p:spPr>
          <a:xfrm>
            <a:off x="8128690" y="4074737"/>
            <a:ext cx="4152948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rtl="0"/>
            <a:r>
              <a:rPr lang="fi-FI" sz="2133" kern="1200" dirty="0">
                <a:solidFill>
                  <a:prstClr val="black"/>
                </a:solidFill>
                <a:latin typeface="Calibri" panose="020F0502020204030204"/>
              </a:rPr>
              <a:t>Ihmiset, paikka, osaaminen, tapahtumat</a:t>
            </a:r>
          </a:p>
        </p:txBody>
      </p:sp>
      <p:sp>
        <p:nvSpPr>
          <p:cNvPr id="20" name="Pyöristetty suorakulmio 19">
            <a:extLst>
              <a:ext uri="{FF2B5EF4-FFF2-40B4-BE49-F238E27FC236}">
                <a16:creationId xmlns:a16="http://schemas.microsoft.com/office/drawing/2014/main" id="{3922816C-224A-8A49-BE1F-1C868A56D095}"/>
              </a:ext>
            </a:extLst>
          </p:cNvPr>
          <p:cNvSpPr/>
          <p:nvPr/>
        </p:nvSpPr>
        <p:spPr>
          <a:xfrm>
            <a:off x="7897042" y="5073440"/>
            <a:ext cx="4152948" cy="13287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3254884D-0F19-254D-BD77-7060E7848F69}"/>
              </a:ext>
            </a:extLst>
          </p:cNvPr>
          <p:cNvSpPr txBox="1"/>
          <p:nvPr/>
        </p:nvSpPr>
        <p:spPr>
          <a:xfrm>
            <a:off x="8128690" y="5042389"/>
            <a:ext cx="342788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rtl="0"/>
            <a:r>
              <a:rPr lang="fi-FI" sz="3840" kern="1200" dirty="0">
                <a:solidFill>
                  <a:prstClr val="black"/>
                </a:solidFill>
                <a:latin typeface="Calibri" panose="020F0502020204030204"/>
              </a:rPr>
              <a:t>Myy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951E832B-6FC4-D444-8451-5CEC9B9D52A8}"/>
              </a:ext>
            </a:extLst>
          </p:cNvPr>
          <p:cNvSpPr txBox="1"/>
          <p:nvPr/>
        </p:nvSpPr>
        <p:spPr>
          <a:xfrm>
            <a:off x="8128690" y="5700266"/>
            <a:ext cx="415294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rtl="0"/>
            <a:r>
              <a:rPr lang="fi-FI" sz="2133" kern="1200" dirty="0">
                <a:solidFill>
                  <a:prstClr val="black"/>
                </a:solidFill>
                <a:latin typeface="Calibri" panose="020F0502020204030204"/>
              </a:rPr>
              <a:t>kurssitoiminta, harrastaminen</a:t>
            </a:r>
          </a:p>
        </p:txBody>
      </p:sp>
      <p:sp>
        <p:nvSpPr>
          <p:cNvPr id="23" name="Pyöristetty suorakulmio 22">
            <a:extLst>
              <a:ext uri="{FF2B5EF4-FFF2-40B4-BE49-F238E27FC236}">
                <a16:creationId xmlns:a16="http://schemas.microsoft.com/office/drawing/2014/main" id="{40066890-D189-AD4D-B145-24615DC9660B}"/>
              </a:ext>
            </a:extLst>
          </p:cNvPr>
          <p:cNvSpPr/>
          <p:nvPr/>
        </p:nvSpPr>
        <p:spPr>
          <a:xfrm>
            <a:off x="7897042" y="6614111"/>
            <a:ext cx="4152948" cy="13287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63313D2-469C-9A41-A8BA-02D8128BC746}"/>
              </a:ext>
            </a:extLst>
          </p:cNvPr>
          <p:cNvSpPr txBox="1"/>
          <p:nvPr/>
        </p:nvSpPr>
        <p:spPr>
          <a:xfrm>
            <a:off x="8128690" y="6583060"/>
            <a:ext cx="342788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rtl="0"/>
            <a:r>
              <a:rPr lang="fi-FI" sz="3840" kern="1200" dirty="0">
                <a:solidFill>
                  <a:prstClr val="black"/>
                </a:solidFill>
                <a:latin typeface="Calibri" panose="020F0502020204030204"/>
              </a:rPr>
              <a:t>Kasvattaa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6A6C0E53-1059-5E48-9306-5431EFEA30B4}"/>
              </a:ext>
            </a:extLst>
          </p:cNvPr>
          <p:cNvSpPr txBox="1"/>
          <p:nvPr/>
        </p:nvSpPr>
        <p:spPr>
          <a:xfrm>
            <a:off x="8128690" y="7240937"/>
            <a:ext cx="415294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rtl="0"/>
            <a:r>
              <a:rPr lang="fi-FI" sz="2133" kern="1200" dirty="0">
                <a:solidFill>
                  <a:prstClr val="black"/>
                </a:solidFill>
                <a:latin typeface="Calibri" panose="020F0502020204030204"/>
              </a:rPr>
              <a:t>lajia, junioreita, harrastajia</a:t>
            </a:r>
          </a:p>
        </p:txBody>
      </p:sp>
    </p:spTree>
    <p:extLst>
      <p:ext uri="{BB962C8B-B14F-4D97-AF65-F5344CB8AC3E}">
        <p14:creationId xmlns:p14="http://schemas.microsoft.com/office/powerpoint/2010/main" val="88298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9784" y="290061"/>
            <a:ext cx="12865232" cy="158649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Pyöristetty suorakulmio 20"/>
          <p:cNvSpPr/>
          <p:nvPr/>
        </p:nvSpPr>
        <p:spPr>
          <a:xfrm>
            <a:off x="7614025" y="3048536"/>
            <a:ext cx="4338918" cy="22530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3413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KONSEPTIT</a:t>
            </a:r>
          </a:p>
        </p:txBody>
      </p:sp>
      <p:sp>
        <p:nvSpPr>
          <p:cNvPr id="23" name="Pyöristetty suorakulmio 22"/>
          <p:cNvSpPr/>
          <p:nvPr/>
        </p:nvSpPr>
        <p:spPr>
          <a:xfrm>
            <a:off x="856647" y="3048536"/>
            <a:ext cx="4338918" cy="225305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32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VALMENTAJA-</a:t>
            </a:r>
            <a:br>
              <a:rPr lang="fi-FI" sz="32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i-FI" sz="32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KOULUTUS</a:t>
            </a:r>
          </a:p>
        </p:txBody>
      </p:sp>
      <p:sp>
        <p:nvSpPr>
          <p:cNvPr id="27" name="Pyöristetty suorakulmio 26"/>
          <p:cNvSpPr/>
          <p:nvPr/>
        </p:nvSpPr>
        <p:spPr>
          <a:xfrm>
            <a:off x="4332941" y="6542208"/>
            <a:ext cx="4338918" cy="225305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844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SEUROJEN </a:t>
            </a:r>
            <a:br>
              <a:rPr lang="fi-FI" sz="2844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i-FI" sz="2844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KYVYKKYYDET</a:t>
            </a:r>
          </a:p>
        </p:txBody>
      </p:sp>
      <p:sp>
        <p:nvSpPr>
          <p:cNvPr id="3" name="Molemmat 2"/>
          <p:cNvSpPr/>
          <p:nvPr/>
        </p:nvSpPr>
        <p:spPr>
          <a:xfrm>
            <a:off x="6037242" y="3825437"/>
            <a:ext cx="735106" cy="699247"/>
          </a:xfrm>
          <a:prstGeom prst="plus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5934630" y="5486383"/>
            <a:ext cx="1052866" cy="251011"/>
          </a:xfrm>
          <a:prstGeom prst="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Suorakulmio 29"/>
          <p:cNvSpPr/>
          <p:nvPr/>
        </p:nvSpPr>
        <p:spPr>
          <a:xfrm>
            <a:off x="5934630" y="5796392"/>
            <a:ext cx="1052866" cy="251011"/>
          </a:xfrm>
          <a:prstGeom prst="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69646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708"/>
            <a:ext cx="12865232" cy="158649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Pyöristetty suorakulmio 20"/>
          <p:cNvSpPr/>
          <p:nvPr/>
        </p:nvSpPr>
        <p:spPr>
          <a:xfrm>
            <a:off x="856647" y="5684160"/>
            <a:ext cx="4338918" cy="225305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3413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KONSEPTIT</a:t>
            </a:r>
          </a:p>
        </p:txBody>
      </p:sp>
      <p:sp>
        <p:nvSpPr>
          <p:cNvPr id="23" name="Pyöristetty suorakulmio 22"/>
          <p:cNvSpPr/>
          <p:nvPr/>
        </p:nvSpPr>
        <p:spPr>
          <a:xfrm>
            <a:off x="856647" y="2510654"/>
            <a:ext cx="4338918" cy="225305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32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VALMENTAJA-</a:t>
            </a:r>
            <a:br>
              <a:rPr lang="fi-FI" sz="32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i-FI" sz="32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KOULUTUS</a:t>
            </a:r>
          </a:p>
        </p:txBody>
      </p:sp>
      <p:sp>
        <p:nvSpPr>
          <p:cNvPr id="9" name="Shape 46"/>
          <p:cNvSpPr/>
          <p:nvPr/>
        </p:nvSpPr>
        <p:spPr>
          <a:xfrm>
            <a:off x="5643547" y="2506676"/>
            <a:ext cx="6189865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17688" lvl="0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Tuottaa tekijät</a:t>
            </a:r>
          </a:p>
          <a:p>
            <a:pPr marL="417688" lvl="0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Mahdollistaa valmentajan urapolun </a:t>
            </a:r>
          </a:p>
          <a:p>
            <a:pPr marL="417688" lvl="0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Mahdollistaa seurojen kasvun ja lajin kehittymisen </a:t>
            </a:r>
          </a:p>
          <a:p>
            <a:pPr marL="417688" lvl="0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Yhtenäistää lajin opettamisen</a:t>
            </a:r>
            <a:endParaRPr sz="2800" dirty="0">
              <a:solidFill>
                <a:srgbClr val="414141"/>
              </a:solidFill>
              <a:latin typeface="Arial" charset="0"/>
              <a:ea typeface="Arial" charset="0"/>
              <a:cs typeface="Arial" charset="0"/>
              <a:sym typeface="Palatino"/>
            </a:endParaRPr>
          </a:p>
        </p:txBody>
      </p:sp>
      <p:sp>
        <p:nvSpPr>
          <p:cNvPr id="10" name="Shape 46"/>
          <p:cNvSpPr/>
          <p:nvPr/>
        </p:nvSpPr>
        <p:spPr>
          <a:xfrm>
            <a:off x="5643547" y="5534852"/>
            <a:ext cx="6189865" cy="3118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17688" lvl="0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Tarjoaa työkalut ja toimintamallit</a:t>
            </a:r>
          </a:p>
          <a:p>
            <a:pPr marL="417688" lvl="0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Parantaa ”asiakaskokemusta”</a:t>
            </a:r>
          </a:p>
          <a:p>
            <a:pPr marL="417688" lvl="0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Helpottaa ohjaamista </a:t>
            </a:r>
          </a:p>
          <a:p>
            <a:pPr marL="417688" lvl="0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Vähentää valmentajien poistumaa</a:t>
            </a:r>
          </a:p>
          <a:p>
            <a:pPr marL="417688" lvl="0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lang="fi-FI" sz="28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Mahdollistaa keskitetyn markkinoinnin</a:t>
            </a:r>
          </a:p>
          <a:p>
            <a:pPr marL="417688" lvl="0" indent="-417688" algn="l">
              <a:buClr>
                <a:srgbClr val="414141"/>
              </a:buClr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14141"/>
              </a:solidFill>
              <a:latin typeface="Arial" charset="0"/>
              <a:ea typeface="Arial" charset="0"/>
              <a:cs typeface="Arial" charset="0"/>
              <a:sym typeface="Palatino"/>
            </a:endParaRPr>
          </a:p>
        </p:txBody>
      </p:sp>
      <p:sp>
        <p:nvSpPr>
          <p:cNvPr id="11" name="Pyöristetty suorakulmio 10"/>
          <p:cNvSpPr/>
          <p:nvPr/>
        </p:nvSpPr>
        <p:spPr>
          <a:xfrm rot="20606507">
            <a:off x="2761765" y="4344532"/>
            <a:ext cx="2592077" cy="83834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844" b="1" kern="12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Resurssit</a:t>
            </a:r>
            <a:endParaRPr lang="fi-FI" sz="2844" b="1" kern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Pyöristetty suorakulmio 11"/>
          <p:cNvSpPr/>
          <p:nvPr/>
        </p:nvSpPr>
        <p:spPr>
          <a:xfrm rot="20606507">
            <a:off x="2985756" y="7482113"/>
            <a:ext cx="2592077" cy="83834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844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Tuote</a:t>
            </a:r>
          </a:p>
        </p:txBody>
      </p:sp>
    </p:spTree>
    <p:extLst>
      <p:ext uri="{BB962C8B-B14F-4D97-AF65-F5344CB8AC3E}">
        <p14:creationId xmlns:p14="http://schemas.microsoft.com/office/powerpoint/2010/main" val="13497530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39568" y="462136"/>
            <a:ext cx="12865232" cy="158649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Pyöristetty suorakulmio 25">
            <a:extLst>
              <a:ext uri="{FF2B5EF4-FFF2-40B4-BE49-F238E27FC236}">
                <a16:creationId xmlns:a16="http://schemas.microsoft.com/office/drawing/2014/main" id="{9F8F7213-A97A-714D-8242-5BEE46D0438A}"/>
              </a:ext>
            </a:extLst>
          </p:cNvPr>
          <p:cNvSpPr/>
          <p:nvPr/>
        </p:nvSpPr>
        <p:spPr>
          <a:xfrm>
            <a:off x="401667" y="7815974"/>
            <a:ext cx="2062939" cy="101566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3413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VOK 1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61DE1E1-EFE7-0A4F-95B4-626442CD4CA9}"/>
              </a:ext>
            </a:extLst>
          </p:cNvPr>
          <p:cNvSpPr txBox="1"/>
          <p:nvPr/>
        </p:nvSpPr>
        <p:spPr>
          <a:xfrm>
            <a:off x="2464606" y="7944566"/>
            <a:ext cx="3754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Tx/>
              <a:buChar char="-"/>
            </a:pPr>
            <a:r>
              <a:rPr lang="fi-FI" sz="2000" dirty="0"/>
              <a:t>Seuraohjaaja</a:t>
            </a:r>
          </a:p>
          <a:p>
            <a:pPr marL="457200" indent="-457200" algn="l">
              <a:buFontTx/>
              <a:buChar char="-"/>
            </a:pPr>
            <a:r>
              <a:rPr lang="fi-FI" sz="2000" dirty="0"/>
              <a:t>Junioriryhmän vetäminen</a:t>
            </a:r>
          </a:p>
          <a:p>
            <a:pPr marL="457200" indent="-457200" algn="l">
              <a:buFontTx/>
              <a:buChar char="-"/>
            </a:pPr>
            <a:r>
              <a:rPr lang="fi-FI" sz="2000" dirty="0"/>
              <a:t>Ensinuolet kurssien vetämistä</a:t>
            </a:r>
          </a:p>
        </p:txBody>
      </p:sp>
      <p:sp>
        <p:nvSpPr>
          <p:cNvPr id="27" name="Pyöristetty suorakulmio 26">
            <a:extLst>
              <a:ext uri="{FF2B5EF4-FFF2-40B4-BE49-F238E27FC236}">
                <a16:creationId xmlns:a16="http://schemas.microsoft.com/office/drawing/2014/main" id="{086A2716-1BD3-3247-A7F5-8A2C51E18A4A}"/>
              </a:ext>
            </a:extLst>
          </p:cNvPr>
          <p:cNvSpPr/>
          <p:nvPr/>
        </p:nvSpPr>
        <p:spPr>
          <a:xfrm>
            <a:off x="1433136" y="6321075"/>
            <a:ext cx="2062939" cy="101566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3413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VOK 2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EFC761D3-70C9-DD43-88F3-D51641A8F579}"/>
              </a:ext>
            </a:extLst>
          </p:cNvPr>
          <p:cNvSpPr txBox="1"/>
          <p:nvPr/>
        </p:nvSpPr>
        <p:spPr>
          <a:xfrm>
            <a:off x="3986052" y="6331647"/>
            <a:ext cx="463780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Tx/>
              <a:buChar char="-"/>
            </a:pPr>
            <a:r>
              <a:rPr lang="fi-FI" sz="2000" dirty="0"/>
              <a:t>Kilparyhmän vetäminen</a:t>
            </a:r>
          </a:p>
          <a:p>
            <a:pPr marL="457200" indent="-457200" algn="l">
              <a:buFontTx/>
              <a:buChar char="-"/>
            </a:pPr>
            <a:r>
              <a:rPr lang="fi-FI" sz="2000" dirty="0"/>
              <a:t>Henkilökohtainen </a:t>
            </a:r>
            <a:br>
              <a:rPr lang="fi-FI" sz="2000" dirty="0"/>
            </a:br>
            <a:r>
              <a:rPr lang="fi-FI" sz="2000" dirty="0"/>
              <a:t>valmennettava</a:t>
            </a:r>
          </a:p>
          <a:p>
            <a:pPr marL="457200" indent="-457200" algn="l">
              <a:buFontTx/>
              <a:buChar char="-"/>
            </a:pPr>
            <a:r>
              <a:rPr lang="fi-FI" sz="2000" dirty="0"/>
              <a:t>Seuran valmennusvastaava</a:t>
            </a:r>
          </a:p>
          <a:p>
            <a:pPr marL="457200" indent="-457200" algn="l">
              <a:buFontTx/>
              <a:buChar char="-"/>
            </a:pPr>
            <a:r>
              <a:rPr lang="fi-FI" sz="2000" dirty="0"/>
              <a:t>Aluevalmentaja, KV joukkueenjohtajat</a:t>
            </a:r>
          </a:p>
        </p:txBody>
      </p:sp>
      <p:sp>
        <p:nvSpPr>
          <p:cNvPr id="29" name="Pyöristetty suorakulmio 28">
            <a:extLst>
              <a:ext uri="{FF2B5EF4-FFF2-40B4-BE49-F238E27FC236}">
                <a16:creationId xmlns:a16="http://schemas.microsoft.com/office/drawing/2014/main" id="{476750B9-3DDD-E342-A46F-B708D5BAC3E0}"/>
              </a:ext>
            </a:extLst>
          </p:cNvPr>
          <p:cNvSpPr/>
          <p:nvPr/>
        </p:nvSpPr>
        <p:spPr>
          <a:xfrm>
            <a:off x="2464606" y="4368968"/>
            <a:ext cx="2062939" cy="101566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3413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VOK 3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D403554E-3834-8F47-AEC7-674F51AE4879}"/>
              </a:ext>
            </a:extLst>
          </p:cNvPr>
          <p:cNvSpPr txBox="1"/>
          <p:nvPr/>
        </p:nvSpPr>
        <p:spPr>
          <a:xfrm>
            <a:off x="5456228" y="4613338"/>
            <a:ext cx="51716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Tx/>
              <a:buChar char="-"/>
            </a:pPr>
            <a:r>
              <a:rPr lang="fi-FI" sz="2000" dirty="0"/>
              <a:t>Seuran valmennusvastuu</a:t>
            </a:r>
          </a:p>
          <a:p>
            <a:pPr marL="457200" indent="-457200" algn="l">
              <a:buFontTx/>
              <a:buChar char="-"/>
            </a:pPr>
            <a:r>
              <a:rPr lang="fi-FI" sz="2000" dirty="0"/>
              <a:t>KV tasolla kilpailevan urheilijan </a:t>
            </a:r>
            <a:br>
              <a:rPr lang="fi-FI" sz="2000" dirty="0"/>
            </a:br>
            <a:r>
              <a:rPr lang="fi-FI" sz="2000" dirty="0"/>
              <a:t>valmentaja</a:t>
            </a:r>
          </a:p>
          <a:p>
            <a:pPr marL="457200" indent="-457200" algn="l">
              <a:buFontTx/>
              <a:buChar char="-"/>
            </a:pPr>
            <a:r>
              <a:rPr lang="fi-FI" sz="2000" dirty="0"/>
              <a:t>Aluevalmentaja, maajoukkuevalmentaja</a:t>
            </a:r>
          </a:p>
          <a:p>
            <a:pPr marL="457200" indent="-457200" algn="l">
              <a:buFontTx/>
              <a:buChar char="-"/>
            </a:pPr>
            <a:r>
              <a:rPr lang="fi-FI" sz="2000" dirty="0"/>
              <a:t>Valmentajakouluttaja, KV joukkueenjohtaja</a:t>
            </a:r>
          </a:p>
        </p:txBody>
      </p:sp>
      <p:sp>
        <p:nvSpPr>
          <p:cNvPr id="31" name="Pyöristetty suorakulmio 30">
            <a:extLst>
              <a:ext uri="{FF2B5EF4-FFF2-40B4-BE49-F238E27FC236}">
                <a16:creationId xmlns:a16="http://schemas.microsoft.com/office/drawing/2014/main" id="{DAA63976-020F-7F4E-B65E-EC5C24056F46}"/>
              </a:ext>
            </a:extLst>
          </p:cNvPr>
          <p:cNvSpPr/>
          <p:nvPr/>
        </p:nvSpPr>
        <p:spPr>
          <a:xfrm>
            <a:off x="3627583" y="3542573"/>
            <a:ext cx="2062940" cy="101566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0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Valmentajan ammatti-</a:t>
            </a:r>
            <a:br>
              <a:rPr lang="fi-FI" sz="20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i-FI" sz="20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tutkinto (VAT)</a:t>
            </a:r>
          </a:p>
        </p:txBody>
      </p:sp>
      <p:sp>
        <p:nvSpPr>
          <p:cNvPr id="32" name="Shape 36">
            <a:extLst>
              <a:ext uri="{FF2B5EF4-FFF2-40B4-BE49-F238E27FC236}">
                <a16:creationId xmlns:a16="http://schemas.microsoft.com/office/drawing/2014/main" id="{82D98363-A5AB-F047-ADC3-7B117B91C385}"/>
              </a:ext>
            </a:extLst>
          </p:cNvPr>
          <p:cNvSpPr/>
          <p:nvPr/>
        </p:nvSpPr>
        <p:spPr>
          <a:xfrm>
            <a:off x="6572184" y="242178"/>
            <a:ext cx="6002274" cy="6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lvl="0" algn="r">
              <a:defRPr sz="1800"/>
            </a:pPr>
            <a:r>
              <a:rPr lang="fi-FI" sz="3200" dirty="0"/>
              <a:t>Esimerkki valmentajan urapolusta</a:t>
            </a:r>
            <a:endParaRPr sz="3200" dirty="0"/>
          </a:p>
        </p:txBody>
      </p:sp>
      <p:sp>
        <p:nvSpPr>
          <p:cNvPr id="33" name="Pyöristetty suorakulmio 32">
            <a:extLst>
              <a:ext uri="{FF2B5EF4-FFF2-40B4-BE49-F238E27FC236}">
                <a16:creationId xmlns:a16="http://schemas.microsoft.com/office/drawing/2014/main" id="{61988702-A4B9-E147-8A0A-6AA8979FC605}"/>
              </a:ext>
            </a:extLst>
          </p:cNvPr>
          <p:cNvSpPr/>
          <p:nvPr/>
        </p:nvSpPr>
        <p:spPr>
          <a:xfrm>
            <a:off x="6018242" y="3542573"/>
            <a:ext cx="1797022" cy="101566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20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Kansainväliset koulutukset</a:t>
            </a:r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68E5FF66-ED0D-BB40-B5AD-CA77C0194E52}"/>
              </a:ext>
            </a:extLst>
          </p:cNvPr>
          <p:cNvCxnSpPr/>
          <p:nvPr/>
        </p:nvCxnSpPr>
        <p:spPr>
          <a:xfrm>
            <a:off x="187348" y="9001125"/>
            <a:ext cx="11728421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Pyöristetty suorakulmio 36">
            <a:extLst>
              <a:ext uri="{FF2B5EF4-FFF2-40B4-BE49-F238E27FC236}">
                <a16:creationId xmlns:a16="http://schemas.microsoft.com/office/drawing/2014/main" id="{81E9832B-6223-1E42-958F-084B47DF1280}"/>
              </a:ext>
            </a:extLst>
          </p:cNvPr>
          <p:cNvSpPr/>
          <p:nvPr/>
        </p:nvSpPr>
        <p:spPr>
          <a:xfrm>
            <a:off x="4043367" y="4891087"/>
            <a:ext cx="1412861" cy="8156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14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Kansainväliset koulutukset</a:t>
            </a:r>
          </a:p>
        </p:txBody>
      </p:sp>
      <p:sp>
        <p:nvSpPr>
          <p:cNvPr id="38" name="Pyöristetty suorakulmio 37">
            <a:extLst>
              <a:ext uri="{FF2B5EF4-FFF2-40B4-BE49-F238E27FC236}">
                <a16:creationId xmlns:a16="http://schemas.microsoft.com/office/drawing/2014/main" id="{32D4E24B-1F0B-E247-BBE2-0E68D709BFE9}"/>
              </a:ext>
            </a:extLst>
          </p:cNvPr>
          <p:cNvSpPr/>
          <p:nvPr/>
        </p:nvSpPr>
        <p:spPr>
          <a:xfrm>
            <a:off x="2207550" y="7088380"/>
            <a:ext cx="1412861" cy="81560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14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Kansainväliset koulutukset</a:t>
            </a:r>
          </a:p>
        </p:txBody>
      </p:sp>
      <p:sp>
        <p:nvSpPr>
          <p:cNvPr id="39" name="Pyöristetty suorakulmio 38">
            <a:extLst>
              <a:ext uri="{FF2B5EF4-FFF2-40B4-BE49-F238E27FC236}">
                <a16:creationId xmlns:a16="http://schemas.microsoft.com/office/drawing/2014/main" id="{C9D0CD0F-12DE-3E46-9E4E-1E17317F3771}"/>
              </a:ext>
            </a:extLst>
          </p:cNvPr>
          <p:cNvSpPr/>
          <p:nvPr/>
        </p:nvSpPr>
        <p:spPr>
          <a:xfrm>
            <a:off x="6765133" y="2396779"/>
            <a:ext cx="2243136" cy="101566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18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Täydennyskoulutukset, seminaarit </a:t>
            </a:r>
            <a:r>
              <a:rPr lang="fi-FI" sz="1800" b="1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yms</a:t>
            </a:r>
            <a:endParaRPr lang="fi-FI" sz="1800" b="1" kern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Pyöristetty suorakulmio 39">
            <a:extLst>
              <a:ext uri="{FF2B5EF4-FFF2-40B4-BE49-F238E27FC236}">
                <a16:creationId xmlns:a16="http://schemas.microsoft.com/office/drawing/2014/main" id="{B5295169-B72D-D24A-A159-02D402FC5AB9}"/>
              </a:ext>
            </a:extLst>
          </p:cNvPr>
          <p:cNvSpPr/>
          <p:nvPr/>
        </p:nvSpPr>
        <p:spPr>
          <a:xfrm>
            <a:off x="7943851" y="3581908"/>
            <a:ext cx="2243135" cy="101566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rtl="0"/>
            <a:r>
              <a:rPr lang="fi-FI" sz="1600" b="1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Muiden lajien koulutukset, psykologia, fysiikkavalmennus </a:t>
            </a:r>
            <a:r>
              <a:rPr lang="fi-FI" sz="1600" b="1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yms</a:t>
            </a:r>
            <a:endParaRPr lang="fi-FI" sz="1600" b="1" kern="1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80F5FFC1-36F0-D444-962C-3B9D4F317EC7}"/>
              </a:ext>
            </a:extLst>
          </p:cNvPr>
          <p:cNvSpPr txBox="1"/>
          <p:nvPr/>
        </p:nvSpPr>
        <p:spPr>
          <a:xfrm>
            <a:off x="9573321" y="2574962"/>
            <a:ext cx="3100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Tx/>
              <a:buChar char="-"/>
            </a:pPr>
            <a:r>
              <a:rPr lang="fi-FI" sz="2000" dirty="0"/>
              <a:t>Maajoukkuevalmentaja</a:t>
            </a:r>
          </a:p>
          <a:p>
            <a:pPr marL="457200" indent="-457200" algn="l">
              <a:buFontTx/>
              <a:buChar char="-"/>
            </a:pPr>
            <a:r>
              <a:rPr lang="fi-FI" sz="2000" dirty="0"/>
              <a:t>KV valmentajaura</a:t>
            </a:r>
          </a:p>
        </p:txBody>
      </p:sp>
      <p:cxnSp>
        <p:nvCxnSpPr>
          <p:cNvPr id="42" name="Suora nuoliyhdysviiva 41">
            <a:extLst>
              <a:ext uri="{FF2B5EF4-FFF2-40B4-BE49-F238E27FC236}">
                <a16:creationId xmlns:a16="http://schemas.microsoft.com/office/drawing/2014/main" id="{76AD52EF-B68B-A04D-A685-BDDEF152FFE1}"/>
              </a:ext>
            </a:extLst>
          </p:cNvPr>
          <p:cNvCxnSpPr>
            <a:cxnSpLocks/>
          </p:cNvCxnSpPr>
          <p:nvPr/>
        </p:nvCxnSpPr>
        <p:spPr>
          <a:xfrm flipV="1">
            <a:off x="187348" y="2148642"/>
            <a:ext cx="0" cy="683343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6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ng">
            <a:extLst>
              <a:ext uri="{FF2B5EF4-FFF2-40B4-BE49-F238E27FC236}">
                <a16:creationId xmlns:a16="http://schemas.microsoft.com/office/drawing/2014/main" id="{049055D0-2960-C649-A88D-040305DE56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262" y="130930"/>
            <a:ext cx="12557760" cy="141393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DFC64D06-529E-A740-869F-978CEB40623D}"/>
              </a:ext>
            </a:extLst>
          </p:cNvPr>
          <p:cNvSpPr/>
          <p:nvPr/>
        </p:nvSpPr>
        <p:spPr>
          <a:xfrm>
            <a:off x="4650860" y="6961992"/>
            <a:ext cx="2760661" cy="21364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92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D6D93318-0AC8-C84D-AF0E-F39C63C0BCE6}"/>
              </a:ext>
            </a:extLst>
          </p:cNvPr>
          <p:cNvSpPr/>
          <p:nvPr/>
        </p:nvSpPr>
        <p:spPr>
          <a:xfrm>
            <a:off x="7472408" y="6961992"/>
            <a:ext cx="2917163" cy="20968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F9C9CEE-755C-074A-ADD8-A8543F5FA4C1}"/>
              </a:ext>
            </a:extLst>
          </p:cNvPr>
          <p:cNvSpPr txBox="1"/>
          <p:nvPr/>
        </p:nvSpPr>
        <p:spPr>
          <a:xfrm>
            <a:off x="4793745" y="7028914"/>
            <a:ext cx="1202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75390" rtl="0"/>
            <a:r>
              <a:rPr lang="fi-FI" sz="2400" kern="1200" dirty="0">
                <a:solidFill>
                  <a:prstClr val="black"/>
                </a:solidFill>
                <a:latin typeface="Calibri" panose="020F0502020204030204"/>
              </a:rPr>
              <a:t>KOULUT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7CE404B-FDD4-9142-92F2-23D1A9056071}"/>
              </a:ext>
            </a:extLst>
          </p:cNvPr>
          <p:cNvSpPr txBox="1"/>
          <p:nvPr/>
        </p:nvSpPr>
        <p:spPr>
          <a:xfrm>
            <a:off x="4643030" y="7457478"/>
            <a:ext cx="2264274" cy="114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Täysosumakonsepti </a:t>
            </a:r>
            <a:b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(Suomen Malli)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”Jousiammunta </a:t>
            </a:r>
            <a:b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koululiikunnaksi”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559B46D3-193F-C74A-BBAE-8A4EA990DAD1}"/>
              </a:ext>
            </a:extLst>
          </p:cNvPr>
          <p:cNvSpPr txBox="1"/>
          <p:nvPr/>
        </p:nvSpPr>
        <p:spPr>
          <a:xfrm>
            <a:off x="7495623" y="7054849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75390" rtl="0"/>
            <a:r>
              <a:rPr lang="fi-FI" sz="2400" kern="1200" dirty="0">
                <a:solidFill>
                  <a:prstClr val="black"/>
                </a:solidFill>
                <a:latin typeface="Calibri" panose="020F0502020204030204"/>
              </a:rPr>
              <a:t>SEURAT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3C81DEAC-60F6-9249-9463-56EAE0A52CFF}"/>
              </a:ext>
            </a:extLst>
          </p:cNvPr>
          <p:cNvSpPr txBox="1"/>
          <p:nvPr/>
        </p:nvSpPr>
        <p:spPr>
          <a:xfrm>
            <a:off x="7492812" y="7494480"/>
            <a:ext cx="2855562" cy="14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Konseptien toteuttaminen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Alkeisopetus, jäsenhankinta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TYKY yms. toiminta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endParaRPr lang="fi-FI" sz="1707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Pyöristetty suorakulmio 19">
            <a:extLst>
              <a:ext uri="{FF2B5EF4-FFF2-40B4-BE49-F238E27FC236}">
                <a16:creationId xmlns:a16="http://schemas.microsoft.com/office/drawing/2014/main" id="{CC62096A-75BA-1449-99C8-5C8D93308F9E}"/>
              </a:ext>
            </a:extLst>
          </p:cNvPr>
          <p:cNvSpPr/>
          <p:nvPr/>
        </p:nvSpPr>
        <p:spPr>
          <a:xfrm>
            <a:off x="10481776" y="6916201"/>
            <a:ext cx="2359929" cy="214259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92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8F158DA1-69E1-164B-9294-77D9C455A517}"/>
              </a:ext>
            </a:extLst>
          </p:cNvPr>
          <p:cNvSpPr txBox="1"/>
          <p:nvPr/>
        </p:nvSpPr>
        <p:spPr>
          <a:xfrm>
            <a:off x="10464821" y="7049730"/>
            <a:ext cx="2381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75390" rtl="0"/>
            <a:r>
              <a:rPr lang="fi-FI" sz="2400" kern="1200" dirty="0">
                <a:solidFill>
                  <a:prstClr val="black"/>
                </a:solidFill>
                <a:latin typeface="Calibri" panose="020F0502020204030204"/>
              </a:rPr>
              <a:t>KERHOT, OPISTOT</a:t>
            </a:r>
          </a:p>
          <a:p>
            <a:pPr algn="l" defTabSz="975390" rtl="0"/>
            <a:r>
              <a:rPr lang="fi-FI" sz="2400" kern="1200" dirty="0">
                <a:solidFill>
                  <a:prstClr val="black"/>
                </a:solidFill>
                <a:latin typeface="Calibri" panose="020F0502020204030204"/>
              </a:rPr>
              <a:t>KUNNAT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5756297A-B306-764A-B91D-472719AD74E1}"/>
              </a:ext>
            </a:extLst>
          </p:cNvPr>
          <p:cNvSpPr txBox="1"/>
          <p:nvPr/>
        </p:nvSpPr>
        <p:spPr>
          <a:xfrm>
            <a:off x="10524999" y="7826988"/>
            <a:ext cx="2316706" cy="880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Täysosumakonseptit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(ei vielä käytössä) 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endParaRPr lang="fi-FI" sz="1707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Pyöristetty suorakulmio 23">
            <a:extLst>
              <a:ext uri="{FF2B5EF4-FFF2-40B4-BE49-F238E27FC236}">
                <a16:creationId xmlns:a16="http://schemas.microsoft.com/office/drawing/2014/main" id="{36D17940-6B71-134E-A8D2-1FB97C004795}"/>
              </a:ext>
            </a:extLst>
          </p:cNvPr>
          <p:cNvSpPr/>
          <p:nvPr/>
        </p:nvSpPr>
        <p:spPr>
          <a:xfrm>
            <a:off x="7793789" y="4893607"/>
            <a:ext cx="5059749" cy="1627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75390" rtl="0"/>
            <a:r>
              <a:rPr lang="fi-FI" sz="1920" kern="1200" dirty="0">
                <a:solidFill>
                  <a:prstClr val="white"/>
                </a:solidFill>
                <a:latin typeface="Calibri" panose="020F0502020204030204"/>
              </a:rPr>
              <a:t>ARCHERY FANS – omaehtoinen harrastaminen</a:t>
            </a:r>
          </a:p>
          <a:p>
            <a:pPr marL="342900" indent="-342900" algn="l" defTabSz="975390" rtl="0">
              <a:buFont typeface="Arial" panose="020B0604020202020204" pitchFamily="34" charset="0"/>
              <a:buChar char="•"/>
            </a:pPr>
            <a:r>
              <a:rPr lang="fi-FI" sz="1920" kern="1200" dirty="0">
                <a:solidFill>
                  <a:prstClr val="white"/>
                </a:solidFill>
                <a:latin typeface="Calibri" panose="020F0502020204030204"/>
              </a:rPr>
              <a:t>Yhteisö</a:t>
            </a:r>
          </a:p>
          <a:p>
            <a:pPr marL="342900" indent="-342900" algn="l" defTabSz="975390" rtl="0">
              <a:buFont typeface="Arial" panose="020B0604020202020204" pitchFamily="34" charset="0"/>
              <a:buChar char="•"/>
            </a:pPr>
            <a:r>
              <a:rPr lang="fi-FI" sz="1920" kern="1200" dirty="0">
                <a:solidFill>
                  <a:prstClr val="white"/>
                </a:solidFill>
                <a:latin typeface="Calibri" panose="020F0502020204030204"/>
              </a:rPr>
              <a:t>Tapahtumat</a:t>
            </a:r>
          </a:p>
        </p:txBody>
      </p:sp>
      <p:sp>
        <p:nvSpPr>
          <p:cNvPr id="25" name="Pyöristetty suorakulmio 24">
            <a:extLst>
              <a:ext uri="{FF2B5EF4-FFF2-40B4-BE49-F238E27FC236}">
                <a16:creationId xmlns:a16="http://schemas.microsoft.com/office/drawing/2014/main" id="{D4F8C204-3877-1948-BD68-AD13B5F4638B}"/>
              </a:ext>
            </a:extLst>
          </p:cNvPr>
          <p:cNvSpPr/>
          <p:nvPr/>
        </p:nvSpPr>
        <p:spPr>
          <a:xfrm>
            <a:off x="4518335" y="1904944"/>
            <a:ext cx="4483899" cy="25255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771AD365-1604-AE4A-959C-DD3034A77E4F}"/>
              </a:ext>
            </a:extLst>
          </p:cNvPr>
          <p:cNvSpPr txBox="1"/>
          <p:nvPr/>
        </p:nvSpPr>
        <p:spPr>
          <a:xfrm>
            <a:off x="4669050" y="1918964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75390" rtl="0"/>
            <a:r>
              <a:rPr lang="fi-FI" sz="2400" kern="1200" dirty="0">
                <a:solidFill>
                  <a:prstClr val="black"/>
                </a:solidFill>
                <a:latin typeface="Calibri" panose="020F0502020204030204"/>
              </a:rPr>
              <a:t>SEURAT</a:t>
            </a:r>
          </a:p>
        </p:txBody>
      </p:sp>
      <p:sp>
        <p:nvSpPr>
          <p:cNvPr id="27" name="Pyöristetty suorakulmio 26">
            <a:extLst>
              <a:ext uri="{FF2B5EF4-FFF2-40B4-BE49-F238E27FC236}">
                <a16:creationId xmlns:a16="http://schemas.microsoft.com/office/drawing/2014/main" id="{A8FFA76C-12BA-C747-AA26-00DC3F97B613}"/>
              </a:ext>
            </a:extLst>
          </p:cNvPr>
          <p:cNvSpPr/>
          <p:nvPr/>
        </p:nvSpPr>
        <p:spPr>
          <a:xfrm>
            <a:off x="9138048" y="1912028"/>
            <a:ext cx="3648283" cy="25185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92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F51F55A5-4D86-A541-90F8-1BE65C382FA9}"/>
              </a:ext>
            </a:extLst>
          </p:cNvPr>
          <p:cNvSpPr txBox="1"/>
          <p:nvPr/>
        </p:nvSpPr>
        <p:spPr>
          <a:xfrm>
            <a:off x="9487245" y="1994201"/>
            <a:ext cx="236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75390" rtl="0"/>
            <a:r>
              <a:rPr lang="fi-FI" sz="2400" kern="1200" dirty="0">
                <a:solidFill>
                  <a:prstClr val="black"/>
                </a:solidFill>
                <a:latin typeface="Calibri" panose="020F0502020204030204"/>
              </a:rPr>
              <a:t>HUIPPU-URHEILU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CD438D58-6B15-BA48-88F3-681970BCFA09}"/>
              </a:ext>
            </a:extLst>
          </p:cNvPr>
          <p:cNvSpPr/>
          <p:nvPr/>
        </p:nvSpPr>
        <p:spPr>
          <a:xfrm>
            <a:off x="3825718" y="6816507"/>
            <a:ext cx="9108414" cy="238406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27A4460E-360E-0644-AB5D-76E51E371E9A}"/>
              </a:ext>
            </a:extLst>
          </p:cNvPr>
          <p:cNvSpPr txBox="1"/>
          <p:nvPr/>
        </p:nvSpPr>
        <p:spPr>
          <a:xfrm>
            <a:off x="4683440" y="2320113"/>
            <a:ext cx="4750858" cy="166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Harrastetoiminta (ohjattu toiminta)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Olosuhteet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Kilpailu-urheilu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Tapahtumien järjestäminen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Valmentajat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Yhteisö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36DB45BD-E137-FB4F-865E-4229466AD1FD}"/>
              </a:ext>
            </a:extLst>
          </p:cNvPr>
          <p:cNvSpPr txBox="1"/>
          <p:nvPr/>
        </p:nvSpPr>
        <p:spPr>
          <a:xfrm>
            <a:off x="9434298" y="2380232"/>
            <a:ext cx="3260467" cy="114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Maajoukkuetoiminta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Nuorten valmennustoiminta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Valmennusryhmät</a:t>
            </a:r>
          </a:p>
          <a:p>
            <a:pPr marL="304810" indent="-304810" algn="l" defTabSz="975390" rtl="0">
              <a:buFont typeface="Arial" panose="020B0604020202020204" pitchFamily="34" charset="0"/>
              <a:buChar char="•"/>
            </a:pPr>
            <a:r>
              <a:rPr lang="fi-FI" sz="1707" kern="1200" dirty="0">
                <a:solidFill>
                  <a:prstClr val="black"/>
                </a:solidFill>
                <a:latin typeface="Calibri" panose="020F0502020204030204"/>
              </a:rPr>
              <a:t>KV kilpailutoiminta</a:t>
            </a:r>
          </a:p>
        </p:txBody>
      </p:sp>
      <p:sp>
        <p:nvSpPr>
          <p:cNvPr id="34" name="Pyöristetty suorakulmio 33">
            <a:extLst>
              <a:ext uri="{FF2B5EF4-FFF2-40B4-BE49-F238E27FC236}">
                <a16:creationId xmlns:a16="http://schemas.microsoft.com/office/drawing/2014/main" id="{E3C00025-9226-BC49-B1E3-94222D79AC53}"/>
              </a:ext>
            </a:extLst>
          </p:cNvPr>
          <p:cNvSpPr/>
          <p:nvPr/>
        </p:nvSpPr>
        <p:spPr>
          <a:xfrm>
            <a:off x="6907304" y="3708263"/>
            <a:ext cx="5811605" cy="4442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8B22FDC5-F08D-914D-AABB-1D2B997221BF}"/>
              </a:ext>
            </a:extLst>
          </p:cNvPr>
          <p:cNvSpPr txBox="1"/>
          <p:nvPr/>
        </p:nvSpPr>
        <p:spPr>
          <a:xfrm>
            <a:off x="9335874" y="3736477"/>
            <a:ext cx="1719253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75390" rtl="0"/>
            <a:r>
              <a:rPr lang="fi-FI" sz="1920" kern="1200" dirty="0">
                <a:solidFill>
                  <a:prstClr val="black"/>
                </a:solidFill>
                <a:latin typeface="Calibri" panose="020F0502020204030204"/>
              </a:rPr>
              <a:t>ALUETOIMINTA</a:t>
            </a:r>
          </a:p>
        </p:txBody>
      </p:sp>
      <p:sp>
        <p:nvSpPr>
          <p:cNvPr id="37" name="Nuoli oikealle 36">
            <a:extLst>
              <a:ext uri="{FF2B5EF4-FFF2-40B4-BE49-F238E27FC236}">
                <a16:creationId xmlns:a16="http://schemas.microsoft.com/office/drawing/2014/main" id="{0C95A964-207B-F44A-98FF-8D6EEC8AF86B}"/>
              </a:ext>
            </a:extLst>
          </p:cNvPr>
          <p:cNvSpPr/>
          <p:nvPr/>
        </p:nvSpPr>
        <p:spPr>
          <a:xfrm>
            <a:off x="8781610" y="2530206"/>
            <a:ext cx="589280" cy="4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92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Pyöristetty suorakulmio 38">
            <a:extLst>
              <a:ext uri="{FF2B5EF4-FFF2-40B4-BE49-F238E27FC236}">
                <a16:creationId xmlns:a16="http://schemas.microsoft.com/office/drawing/2014/main" id="{990AAE63-E1DF-1D4D-9549-EEF1A5B41241}"/>
              </a:ext>
            </a:extLst>
          </p:cNvPr>
          <p:cNvSpPr/>
          <p:nvPr/>
        </p:nvSpPr>
        <p:spPr>
          <a:xfrm>
            <a:off x="151262" y="1544865"/>
            <a:ext cx="3518805" cy="7781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92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BB9AC494-B145-2A4B-B5EF-D81114B97924}"/>
              </a:ext>
            </a:extLst>
          </p:cNvPr>
          <p:cNvSpPr txBox="1"/>
          <p:nvPr/>
        </p:nvSpPr>
        <p:spPr>
          <a:xfrm>
            <a:off x="306913" y="1880525"/>
            <a:ext cx="348355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75390" rtl="0"/>
            <a:r>
              <a:rPr lang="fi-FI" sz="1600" b="1" kern="1200" dirty="0">
                <a:solidFill>
                  <a:prstClr val="white"/>
                </a:solidFill>
                <a:latin typeface="Calibri" panose="020F0502020204030204"/>
              </a:rPr>
              <a:t>SJAL tekee</a:t>
            </a:r>
          </a:p>
          <a:p>
            <a:pPr algn="l" defTabSz="975390" rtl="0"/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Kouluttaa</a:t>
            </a:r>
          </a:p>
          <a:p>
            <a:pPr marL="792505" lvl="1" indent="-304810" algn="l" defTabSz="975390" rtl="0">
              <a:buFont typeface="Arial" panose="020B0604020202020204" pitchFamily="34" charset="0"/>
              <a:buChar char="•"/>
            </a:pP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Seuroja</a:t>
            </a:r>
          </a:p>
          <a:p>
            <a:pPr marL="792505" lvl="1" indent="-304810" algn="l" defTabSz="975390" rtl="0">
              <a:buFont typeface="Arial" panose="020B0604020202020204" pitchFamily="34" charset="0"/>
              <a:buChar char="•"/>
            </a:pP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Valmentajia</a:t>
            </a:r>
          </a:p>
          <a:p>
            <a:pPr marL="792505" lvl="1" indent="-304810" algn="l" defTabSz="975390" rtl="0">
              <a:buFont typeface="Arial" panose="020B0604020202020204" pitchFamily="34" charset="0"/>
              <a:buChar char="•"/>
            </a:pP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Urheilijoita</a:t>
            </a:r>
          </a:p>
          <a:p>
            <a:pPr marL="792505" lvl="1" indent="-304810" algn="l" defTabSz="975390" rtl="0">
              <a:buFont typeface="Arial" panose="020B0604020202020204" pitchFamily="34" charset="0"/>
              <a:buChar char="•"/>
            </a:pP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Tuomareita, kilpailujärjestäjiä</a:t>
            </a:r>
          </a:p>
          <a:p>
            <a:pPr algn="l" defTabSz="975390" rtl="0"/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Kehittää</a:t>
            </a:r>
          </a:p>
          <a:p>
            <a:pPr marL="792505" lvl="1" indent="-304810" algn="l" defTabSz="975390" rtl="0">
              <a:buFont typeface="Arial" panose="020B0604020202020204" pitchFamily="34" charset="0"/>
              <a:buChar char="•"/>
            </a:pP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Konsepteja seuroille</a:t>
            </a:r>
          </a:p>
          <a:p>
            <a:pPr marL="792505" lvl="1" indent="-304810" algn="l" defTabSz="975390" rtl="0">
              <a:buFont typeface="Arial" panose="020B0604020202020204" pitchFamily="34" charset="0"/>
              <a:buChar char="•"/>
            </a:pP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Valmennusosaamista</a:t>
            </a:r>
          </a:p>
          <a:p>
            <a:pPr algn="l" defTabSz="975390" rtl="0"/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Markkinoi</a:t>
            </a:r>
          </a:p>
          <a:p>
            <a:pPr marL="792505" lvl="1" indent="-304810" algn="l" defTabSz="975390" rtl="0">
              <a:buFont typeface="Arial" panose="020B0604020202020204" pitchFamily="34" charset="0"/>
              <a:buChar char="•"/>
            </a:pP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Lajin harrastajille</a:t>
            </a:r>
          </a:p>
          <a:p>
            <a:pPr marL="792505" lvl="1" indent="-304810" algn="l" defTabSz="975390" rtl="0">
              <a:buFont typeface="Arial" panose="020B0604020202020204" pitchFamily="34" charset="0"/>
              <a:buChar char="•"/>
            </a:pP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Tuleville harrastajille</a:t>
            </a:r>
          </a:p>
          <a:p>
            <a:pPr marL="792505" lvl="1" indent="-304810" algn="l" defTabSz="975390" rtl="0">
              <a:buFont typeface="Arial" panose="020B0604020202020204" pitchFamily="34" charset="0"/>
              <a:buChar char="•"/>
            </a:pP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Rakentaa imagoa</a:t>
            </a:r>
          </a:p>
          <a:p>
            <a:pPr algn="l" defTabSz="975390" rtl="0"/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Järjestää</a:t>
            </a:r>
          </a:p>
          <a:p>
            <a:pPr marL="792505" lvl="1" indent="-304810" algn="l" defTabSz="975390" rtl="0">
              <a:buFont typeface="Arial" panose="020B0604020202020204" pitchFamily="34" charset="0"/>
              <a:buChar char="•"/>
            </a:pP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Isoja kilpailutapahtumia</a:t>
            </a:r>
          </a:p>
          <a:p>
            <a:pPr marL="792505" lvl="1" indent="-304810" algn="l" defTabSz="975390" rtl="0">
              <a:buFont typeface="Arial" panose="020B0604020202020204" pitchFamily="34" charset="0"/>
              <a:buChar char="•"/>
            </a:pPr>
            <a:r>
              <a:rPr lang="fi-FI" sz="1600" kern="1200" dirty="0" err="1">
                <a:solidFill>
                  <a:prstClr val="white"/>
                </a:solidFill>
                <a:latin typeface="Calibri" panose="020F0502020204030204"/>
              </a:rPr>
              <a:t>Archery</a:t>
            </a: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fi-FI" sz="1600" kern="1200" dirty="0" err="1">
                <a:solidFill>
                  <a:prstClr val="white"/>
                </a:solidFill>
                <a:latin typeface="Calibri" panose="020F0502020204030204"/>
              </a:rPr>
              <a:t>Fans</a:t>
            </a: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 tapahtumat</a:t>
            </a:r>
          </a:p>
          <a:p>
            <a:pPr algn="l" defTabSz="975390" rtl="0"/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Tarjoaa palveluna</a:t>
            </a:r>
          </a:p>
          <a:p>
            <a:pPr marL="792505" lvl="1" indent="-304810" algn="l" defTabSz="975390" rtl="0">
              <a:buFont typeface="Arial" panose="020B0604020202020204" pitchFamily="34" charset="0"/>
              <a:buChar char="•"/>
            </a:pP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Koululiikunnan tuki</a:t>
            </a:r>
          </a:p>
          <a:p>
            <a:pPr marL="792505" lvl="1" indent="-304810" algn="l" defTabSz="975390" rtl="0">
              <a:buFont typeface="Arial" panose="020B0604020202020204" pitchFamily="34" charset="0"/>
              <a:buChar char="•"/>
            </a:pP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Kerhojen / opistojen tuki</a:t>
            </a:r>
          </a:p>
          <a:p>
            <a:pPr marL="792505" lvl="1" indent="-304810" algn="l" defTabSz="975390" rtl="0">
              <a:buFont typeface="Arial" panose="020B0604020202020204" pitchFamily="34" charset="0"/>
              <a:buChar char="•"/>
            </a:pP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IANSEO</a:t>
            </a:r>
          </a:p>
          <a:p>
            <a:pPr marL="792505" lvl="1" indent="-304810" algn="l" defTabSz="975390" rtl="0">
              <a:buFont typeface="Arial" panose="020B0604020202020204" pitchFamily="34" charset="0"/>
              <a:buChar char="•"/>
            </a:pP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Kilpailutoiminta</a:t>
            </a:r>
          </a:p>
          <a:p>
            <a:pPr marL="792505" lvl="1" indent="-304810" algn="l" defTabSz="975390" rtl="0">
              <a:buFont typeface="Arial" panose="020B0604020202020204" pitchFamily="34" charset="0"/>
              <a:buChar char="•"/>
            </a:pP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Etävalmennus?</a:t>
            </a:r>
          </a:p>
          <a:p>
            <a:pPr marL="792505" lvl="1" indent="-304810" algn="l" defTabSz="975390" rtl="0">
              <a:buFont typeface="Arial" panose="020B0604020202020204" pitchFamily="34" charset="0"/>
              <a:buChar char="•"/>
            </a:pP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KV kilpailutoiminnan </a:t>
            </a:r>
            <a:b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fi-FI" sz="1600" kern="1200" dirty="0">
                <a:solidFill>
                  <a:prstClr val="white"/>
                </a:solidFill>
                <a:latin typeface="Calibri" panose="020F0502020204030204"/>
              </a:rPr>
              <a:t>mahdollistaminen</a:t>
            </a:r>
          </a:p>
          <a:p>
            <a:pPr algn="l" defTabSz="975390" rtl="0"/>
            <a:r>
              <a:rPr lang="fi-FI" sz="1600" kern="1200" dirty="0">
                <a:solidFill>
                  <a:prstClr val="white"/>
                </a:solidFill>
              </a:rPr>
              <a:t>Huippu-urheilu</a:t>
            </a:r>
          </a:p>
          <a:p>
            <a:pPr algn="l" defTabSz="975390" rtl="0"/>
            <a:r>
              <a:rPr lang="fi-FI" sz="1600" kern="1200" dirty="0">
                <a:solidFill>
                  <a:prstClr val="white"/>
                </a:solidFill>
              </a:rPr>
              <a:t>Kansainvälinen vaikuttaminen</a:t>
            </a:r>
          </a:p>
        </p:txBody>
      </p:sp>
      <p:sp>
        <p:nvSpPr>
          <p:cNvPr id="44" name="Nuoli oikealle 43">
            <a:extLst>
              <a:ext uri="{FF2B5EF4-FFF2-40B4-BE49-F238E27FC236}">
                <a16:creationId xmlns:a16="http://schemas.microsoft.com/office/drawing/2014/main" id="{447BAEC8-F479-4349-9321-F08418F4D822}"/>
              </a:ext>
            </a:extLst>
          </p:cNvPr>
          <p:cNvSpPr/>
          <p:nvPr/>
        </p:nvSpPr>
        <p:spPr>
          <a:xfrm flipH="1">
            <a:off x="6641404" y="8261686"/>
            <a:ext cx="925768" cy="4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92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Nuoli oikealle 44">
            <a:extLst>
              <a:ext uri="{FF2B5EF4-FFF2-40B4-BE49-F238E27FC236}">
                <a16:creationId xmlns:a16="http://schemas.microsoft.com/office/drawing/2014/main" id="{35FC3ACA-83DF-3140-BE80-0DCAB07949BC}"/>
              </a:ext>
            </a:extLst>
          </p:cNvPr>
          <p:cNvSpPr/>
          <p:nvPr/>
        </p:nvSpPr>
        <p:spPr>
          <a:xfrm>
            <a:off x="7218217" y="8609799"/>
            <a:ext cx="925767" cy="398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92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203E915-EB69-8545-8A44-4E9876CF9F32}"/>
              </a:ext>
            </a:extLst>
          </p:cNvPr>
          <p:cNvSpPr txBox="1"/>
          <p:nvPr/>
        </p:nvSpPr>
        <p:spPr>
          <a:xfrm rot="16200000">
            <a:off x="3313791" y="7786906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Potentiaalit</a:t>
            </a:r>
          </a:p>
        </p:txBody>
      </p:sp>
      <p:sp>
        <p:nvSpPr>
          <p:cNvPr id="12" name="Kaareutuva nuoli 11">
            <a:extLst>
              <a:ext uri="{FF2B5EF4-FFF2-40B4-BE49-F238E27FC236}">
                <a16:creationId xmlns:a16="http://schemas.microsoft.com/office/drawing/2014/main" id="{D4A76D75-F0A1-8B46-9D26-AC4A351ACDD5}"/>
              </a:ext>
            </a:extLst>
          </p:cNvPr>
          <p:cNvSpPr/>
          <p:nvPr/>
        </p:nvSpPr>
        <p:spPr>
          <a:xfrm>
            <a:off x="6248400" y="5789481"/>
            <a:ext cx="1487947" cy="1002649"/>
          </a:xfrm>
          <a:prstGeom prst="bentArrow">
            <a:avLst>
              <a:gd name="adj1" fmla="val 25000"/>
              <a:gd name="adj2" fmla="val 28058"/>
              <a:gd name="adj3" fmla="val 26417"/>
              <a:gd name="adj4" fmla="val 4091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51000"/>
                  <a:lumOff val="49000"/>
                  <a:alpha val="4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5AF79A3A-2AE2-FE4A-A171-B5DFA106CCF8}"/>
              </a:ext>
            </a:extLst>
          </p:cNvPr>
          <p:cNvSpPr txBox="1"/>
          <p:nvPr/>
        </p:nvSpPr>
        <p:spPr>
          <a:xfrm rot="16200000">
            <a:off x="3115527" y="5235457"/>
            <a:ext cx="2055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Harrastamisen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2400" dirty="0"/>
              <a:t>kevyt malli</a:t>
            </a: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DBA74A82-3D62-ED41-874C-166AC183B9A6}"/>
              </a:ext>
            </a:extLst>
          </p:cNvPr>
          <p:cNvSpPr/>
          <p:nvPr/>
        </p:nvSpPr>
        <p:spPr>
          <a:xfrm>
            <a:off x="3846047" y="1807310"/>
            <a:ext cx="9064934" cy="279348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7C33621A-0477-FB47-A8FD-70BD0DEAA741}"/>
              </a:ext>
            </a:extLst>
          </p:cNvPr>
          <p:cNvSpPr txBox="1"/>
          <p:nvPr/>
        </p:nvSpPr>
        <p:spPr>
          <a:xfrm rot="16200000">
            <a:off x="3339071" y="2686844"/>
            <a:ext cx="1516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Lajiyhteisö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BABDAC17-2A57-884B-9CB9-7ED11DFC59CF}"/>
              </a:ext>
            </a:extLst>
          </p:cNvPr>
          <p:cNvSpPr/>
          <p:nvPr/>
        </p:nvSpPr>
        <p:spPr>
          <a:xfrm>
            <a:off x="3835841" y="4752110"/>
            <a:ext cx="9075139" cy="18839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1" name="Kaareutuva nuoli 50">
            <a:extLst>
              <a:ext uri="{FF2B5EF4-FFF2-40B4-BE49-F238E27FC236}">
                <a16:creationId xmlns:a16="http://schemas.microsoft.com/office/drawing/2014/main" id="{BA130692-E62E-1C49-8B1B-9B6E4BFFAAC9}"/>
              </a:ext>
            </a:extLst>
          </p:cNvPr>
          <p:cNvSpPr/>
          <p:nvPr/>
        </p:nvSpPr>
        <p:spPr>
          <a:xfrm rot="16200000">
            <a:off x="6364844" y="4249633"/>
            <a:ext cx="1116519" cy="1626491"/>
          </a:xfrm>
          <a:prstGeom prst="bentArrow">
            <a:avLst>
              <a:gd name="adj1" fmla="val 25000"/>
              <a:gd name="adj2" fmla="val 28058"/>
              <a:gd name="adj3" fmla="val 26417"/>
              <a:gd name="adj4" fmla="val 4091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51000"/>
                  <a:lumOff val="49000"/>
                  <a:alpha val="4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54" name="Pyöristetty suorakulmio 53">
            <a:extLst>
              <a:ext uri="{FF2B5EF4-FFF2-40B4-BE49-F238E27FC236}">
                <a16:creationId xmlns:a16="http://schemas.microsoft.com/office/drawing/2014/main" id="{DC88A39E-B4F8-AD46-BAE1-D4907628B34B}"/>
              </a:ext>
            </a:extLst>
          </p:cNvPr>
          <p:cNvSpPr/>
          <p:nvPr/>
        </p:nvSpPr>
        <p:spPr>
          <a:xfrm>
            <a:off x="6897416" y="4060157"/>
            <a:ext cx="2536881" cy="10777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r>
              <a:rPr lang="fi-FI" sz="1920" kern="1200" dirty="0">
                <a:solidFill>
                  <a:schemeClr val="tx1"/>
                </a:solidFill>
                <a:latin typeface="Calibri" panose="020F0502020204030204"/>
              </a:rPr>
              <a:t>Etävalmennustoiminta</a:t>
            </a:r>
          </a:p>
        </p:txBody>
      </p:sp>
      <p:sp>
        <p:nvSpPr>
          <p:cNvPr id="55" name="Nuoli oikealle 54">
            <a:extLst>
              <a:ext uri="{FF2B5EF4-FFF2-40B4-BE49-F238E27FC236}">
                <a16:creationId xmlns:a16="http://schemas.microsoft.com/office/drawing/2014/main" id="{20571CB1-EC2D-8146-AF8E-BC59B6CFA082}"/>
              </a:ext>
            </a:extLst>
          </p:cNvPr>
          <p:cNvSpPr/>
          <p:nvPr/>
        </p:nvSpPr>
        <p:spPr>
          <a:xfrm flipH="1">
            <a:off x="9671645" y="8609729"/>
            <a:ext cx="925768" cy="436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endParaRPr lang="fi-FI" sz="192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Nuoli oikealle 35">
            <a:extLst>
              <a:ext uri="{FF2B5EF4-FFF2-40B4-BE49-F238E27FC236}">
                <a16:creationId xmlns:a16="http://schemas.microsoft.com/office/drawing/2014/main" id="{7B2F393D-451D-294E-8941-5CE349151845}"/>
              </a:ext>
            </a:extLst>
          </p:cNvPr>
          <p:cNvSpPr/>
          <p:nvPr/>
        </p:nvSpPr>
        <p:spPr>
          <a:xfrm rot="16200000">
            <a:off x="3980608" y="5092965"/>
            <a:ext cx="2385964" cy="1061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75390" rtl="0"/>
            <a:r>
              <a:rPr lang="fi-FI" sz="1920" kern="1200" dirty="0">
                <a:solidFill>
                  <a:prstClr val="white"/>
                </a:solidFill>
                <a:latin typeface="Calibri" panose="020F0502020204030204"/>
              </a:rPr>
              <a:t>Uudet jäsenet</a:t>
            </a: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F7C3C589-C652-B940-B650-AC9962FA0EA3}"/>
              </a:ext>
            </a:extLst>
          </p:cNvPr>
          <p:cNvSpPr txBox="1"/>
          <p:nvPr/>
        </p:nvSpPr>
        <p:spPr>
          <a:xfrm>
            <a:off x="7411521" y="189206"/>
            <a:ext cx="5193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75390" rtl="0"/>
            <a:r>
              <a:rPr lang="fi-FI" sz="4000" kern="1200" dirty="0">
                <a:solidFill>
                  <a:prstClr val="black"/>
                </a:solidFill>
                <a:latin typeface="Calibri" panose="020F0502020204030204"/>
              </a:rPr>
              <a:t>HARRASTAMISEN MALLI</a:t>
            </a:r>
            <a:endParaRPr lang="fi-FI" sz="24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582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asted-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9783" y="5909"/>
            <a:ext cx="12865232" cy="158649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6965834" y="25867"/>
            <a:ext cx="5679670" cy="769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/>
          <a:p>
            <a:pPr lvl="0" algn="r">
              <a:defRPr sz="1800"/>
            </a:pPr>
            <a:endParaRPr sz="2700" dirty="0"/>
          </a:p>
        </p:txBody>
      </p:sp>
      <p:sp>
        <p:nvSpPr>
          <p:cNvPr id="6" name="Shape 36"/>
          <p:cNvSpPr/>
          <p:nvPr/>
        </p:nvSpPr>
        <p:spPr>
          <a:xfrm>
            <a:off x="4295289" y="204305"/>
            <a:ext cx="8402127" cy="62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pPr lvl="0" algn="r">
              <a:defRPr sz="1800"/>
            </a:pPr>
            <a:endParaRPr sz="3200" dirty="0"/>
          </a:p>
        </p:txBody>
      </p:sp>
      <p:sp>
        <p:nvSpPr>
          <p:cNvPr id="7" name="Shape 46"/>
          <p:cNvSpPr/>
          <p:nvPr/>
        </p:nvSpPr>
        <p:spPr>
          <a:xfrm>
            <a:off x="605382" y="4740954"/>
            <a:ext cx="11540036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buClr>
                <a:srgbClr val="414141"/>
              </a:buClr>
              <a:buSzPct val="75000"/>
              <a:defRPr sz="1800">
                <a:solidFill>
                  <a:srgbClr val="000000"/>
                </a:solidFill>
              </a:defRPr>
            </a:pPr>
            <a:r>
              <a:rPr lang="fi-FI" sz="4400" dirty="0">
                <a:solidFill>
                  <a:srgbClr val="414141"/>
                </a:solidFill>
                <a:latin typeface="Arial" charset="0"/>
                <a:ea typeface="Arial" charset="0"/>
                <a:cs typeface="Arial" charset="0"/>
                <a:sym typeface="Palatino"/>
              </a:rPr>
              <a:t>KONSEPTIT</a:t>
            </a:r>
            <a:endParaRPr sz="4400" dirty="0">
              <a:solidFill>
                <a:srgbClr val="414141"/>
              </a:solidFill>
              <a:latin typeface="Arial" charset="0"/>
              <a:ea typeface="Arial" charset="0"/>
              <a:cs typeface="Arial" charset="0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86477156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32267</TotalTime>
  <Words>1089</Words>
  <Application>Microsoft Macintosh PowerPoint</Application>
  <PresentationFormat>Mukautettu</PresentationFormat>
  <Paragraphs>225</Paragraphs>
  <Slides>22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Helvetica Light</vt:lpstr>
      <vt:lpstr>Helvetica Neue</vt:lpstr>
      <vt:lpstr>Symbol</vt:lpstr>
      <vt:lpstr>Times New Roman</vt:lpstr>
      <vt:lpstr>White</vt:lpstr>
      <vt:lpstr>Office Theme</vt:lpstr>
      <vt:lpstr>Office-teema</vt:lpstr>
      <vt:lpstr>1_Office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Juhana Rüster</cp:lastModifiedBy>
  <cp:revision>97</cp:revision>
  <cp:lastPrinted>2018-10-25T09:46:12Z</cp:lastPrinted>
  <dcterms:modified xsi:type="dcterms:W3CDTF">2023-11-03T12:50:37Z</dcterms:modified>
</cp:coreProperties>
</file>