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5"/>
    <p:restoredTop sz="70816"/>
  </p:normalViewPr>
  <p:slideViewPr>
    <p:cSldViewPr snapToGrid="0">
      <p:cViewPr varScale="1">
        <p:scale>
          <a:sx n="88" d="100"/>
          <a:sy n="88" d="100"/>
        </p:scale>
        <p:origin x="20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A5365-FC31-1640-BEF1-66498254995C}" type="datetimeFigureOut">
              <a:rPr lang="en-FI" smtClean="0"/>
              <a:t>24.1.2025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95D7D-22F3-5C4A-94DA-F52F1B40F1E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9234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/>
              <a:t>Sisäinen motivaatio</a:t>
            </a:r>
          </a:p>
          <a:p>
            <a:r>
              <a:rPr lang="en-NO"/>
              <a:t>- Motivaatio itse toimintaan</a:t>
            </a:r>
            <a:r>
              <a:rPr lang="fi-FI" dirty="0"/>
              <a:t>, kehittymiseen ja lajiin.</a:t>
            </a:r>
            <a:endParaRPr lang="en-NO"/>
          </a:p>
          <a:p>
            <a:endParaRPr lang="en-FI" dirty="0"/>
          </a:p>
          <a:p>
            <a:r>
              <a:rPr lang="en-FI" dirty="0"/>
              <a:t>Ulkoinen motivaatio:</a:t>
            </a:r>
          </a:p>
          <a:p>
            <a:r>
              <a:rPr lang="en-FI" dirty="0"/>
              <a:t>- palkinnot, onnistumiset, jne.</a:t>
            </a:r>
          </a:p>
          <a:p>
            <a:endParaRPr lang="en-FI" dirty="0"/>
          </a:p>
          <a:p>
            <a:r>
              <a:rPr lang="en-FI" dirty="0"/>
              <a:t>Menestykseen tarvitaan molempia, mutta jos huipulle ei pääse ilman sisäistä motivaatiota – vaan halu voittaa ei vie huipulle.</a:t>
            </a:r>
          </a:p>
          <a:p>
            <a:endParaRPr lang="en-FI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Lato"/>
                <a:ea typeface="Lato"/>
                <a:cs typeface="Lato"/>
                <a:sym typeface="Lato"/>
              </a:rPr>
              <a:t>Tuki, </a:t>
            </a:r>
            <a:r>
              <a:rPr lang="en-GB" sz="1200" dirty="0" err="1">
                <a:latin typeface="Lato"/>
                <a:ea typeface="Lato"/>
                <a:cs typeface="Lato"/>
                <a:sym typeface="Lato"/>
              </a:rPr>
              <a:t>läsnäolo</a:t>
            </a:r>
            <a:r>
              <a:rPr lang="en-GB" sz="1200" dirty="0">
                <a:latin typeface="Lato"/>
                <a:ea typeface="Lato"/>
                <a:cs typeface="Lato"/>
                <a:sym typeface="Lato"/>
              </a:rPr>
              <a:t>, </a:t>
            </a:r>
            <a:r>
              <a:rPr lang="en-GB" sz="1200" dirty="0" err="1">
                <a:latin typeface="Lato"/>
                <a:ea typeface="Lato"/>
                <a:cs typeface="Lato"/>
                <a:sym typeface="Lato"/>
              </a:rPr>
              <a:t>välittäminen</a:t>
            </a:r>
            <a:r>
              <a:rPr lang="en-GB" sz="1200" dirty="0">
                <a:latin typeface="Lato"/>
                <a:ea typeface="Lato"/>
                <a:cs typeface="Lato"/>
                <a:sym typeface="Lato"/>
              </a:rPr>
              <a:t>. </a:t>
            </a:r>
            <a:r>
              <a:rPr lang="en-GB" sz="1200" dirty="0" err="1">
                <a:latin typeface="Lato"/>
                <a:ea typeface="Lato"/>
                <a:cs typeface="Lato"/>
                <a:sym typeface="Lato"/>
              </a:rPr>
              <a:t>Harvoin</a:t>
            </a:r>
            <a:r>
              <a:rPr lang="en-GB" sz="1200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200" dirty="0" err="1">
                <a:latin typeface="Lato"/>
                <a:ea typeface="Lato"/>
                <a:cs typeface="Lato"/>
                <a:sym typeface="Lato"/>
              </a:rPr>
              <a:t>muistetaan</a:t>
            </a:r>
            <a:r>
              <a:rPr lang="en-GB" sz="1200" dirty="0">
                <a:latin typeface="Lato"/>
                <a:ea typeface="Lato"/>
                <a:cs typeface="Lato"/>
                <a:sym typeface="Lato"/>
              </a:rPr>
              <a:t> se </a:t>
            </a:r>
            <a:r>
              <a:rPr lang="en-GB" sz="1200" dirty="0" err="1">
                <a:latin typeface="Lato"/>
                <a:ea typeface="Lato"/>
                <a:cs typeface="Lato"/>
                <a:sym typeface="Lato"/>
              </a:rPr>
              <a:t>kuka</a:t>
            </a:r>
            <a:r>
              <a:rPr lang="en-GB" sz="1200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200" dirty="0" err="1">
                <a:latin typeface="Lato"/>
                <a:ea typeface="Lato"/>
                <a:cs typeface="Lato"/>
                <a:sym typeface="Lato"/>
              </a:rPr>
              <a:t>veti</a:t>
            </a:r>
            <a:r>
              <a:rPr lang="en-GB" sz="1200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200" dirty="0" err="1">
                <a:latin typeface="Lato"/>
                <a:ea typeface="Lato"/>
                <a:cs typeface="Lato"/>
                <a:sym typeface="Lato"/>
              </a:rPr>
              <a:t>kovimmat</a:t>
            </a:r>
            <a:r>
              <a:rPr lang="en-GB" sz="1200" dirty="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GB" sz="1200" dirty="0" err="1">
                <a:latin typeface="Lato"/>
                <a:ea typeface="Lato"/>
                <a:cs typeface="Lato"/>
                <a:sym typeface="Lato"/>
              </a:rPr>
              <a:t>treenit</a:t>
            </a:r>
            <a:endParaRPr lang="en-GB" sz="1200" dirty="0">
              <a:latin typeface="Lato"/>
              <a:ea typeface="Lato"/>
              <a:cs typeface="Lato"/>
              <a:sym typeface="Lato"/>
            </a:endParaRPr>
          </a:p>
          <a:p>
            <a:endParaRPr lang="en-FI" dirty="0"/>
          </a:p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495D7D-22F3-5C4A-94DA-F52F1B40F1E2}" type="slidenum">
              <a:rPr lang="en-FI" smtClean="0"/>
              <a:t>6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2285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1/24/25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44586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09668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18153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36550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53818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40538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66736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82647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1/24/25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9507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79340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1/24/25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38768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1/24/25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90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63" r:id="rId6"/>
    <p:sldLayoutId id="2147483858" r:id="rId7"/>
    <p:sldLayoutId id="2147483859" r:id="rId8"/>
    <p:sldLayoutId id="2147483860" r:id="rId9"/>
    <p:sldLayoutId id="2147483862" r:id="rId10"/>
    <p:sldLayoutId id="2147483861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6C321DA-1EDE-3E4B-8B73-6477B2C6D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C13524B-3A91-1E40-840D-09EDE65E0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85">
              <a:extLst>
                <a:ext uri="{FF2B5EF4-FFF2-40B4-BE49-F238E27FC236}">
                  <a16:creationId xmlns:a16="http://schemas.microsoft.com/office/drawing/2014/main" id="{E03B804C-EF61-0141-A6AB-D81EDA5AC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86">
              <a:extLst>
                <a:ext uri="{FF2B5EF4-FFF2-40B4-BE49-F238E27FC236}">
                  <a16:creationId xmlns:a16="http://schemas.microsoft.com/office/drawing/2014/main" id="{CAB80ED1-EE7D-3843-9750-C6C8C5F8E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87">
              <a:extLst>
                <a:ext uri="{FF2B5EF4-FFF2-40B4-BE49-F238E27FC236}">
                  <a16:creationId xmlns:a16="http://schemas.microsoft.com/office/drawing/2014/main" id="{8BCD1EDB-B320-594D-86D1-7A73424B2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Freeform 88">
              <a:extLst>
                <a:ext uri="{FF2B5EF4-FFF2-40B4-BE49-F238E27FC236}">
                  <a16:creationId xmlns:a16="http://schemas.microsoft.com/office/drawing/2014/main" id="{A6B97414-A09F-8647-823F-295A0FEF5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89">
              <a:extLst>
                <a:ext uri="{FF2B5EF4-FFF2-40B4-BE49-F238E27FC236}">
                  <a16:creationId xmlns:a16="http://schemas.microsoft.com/office/drawing/2014/main" id="{BA92AD33-EF27-124E-AF6E-9BA5401EC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 98">
              <a:extLst>
                <a:ext uri="{FF2B5EF4-FFF2-40B4-BE49-F238E27FC236}">
                  <a16:creationId xmlns:a16="http://schemas.microsoft.com/office/drawing/2014/main" id="{24B8C792-BD2C-6D48-93EE-D615EF38F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0398B05-2F8A-37C5-A4A3-509660A03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6648" y="768334"/>
            <a:ext cx="4025901" cy="2866405"/>
          </a:xfrm>
        </p:spPr>
        <p:txBody>
          <a:bodyPr>
            <a:normAutofit/>
          </a:bodyPr>
          <a:lstStyle/>
          <a:p>
            <a:r>
              <a:rPr lang="en-FI" sz="4600" dirty="0"/>
              <a:t>Valmentajan Motivaatio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38E4A-E3CD-F18E-77D7-89038A057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86650" y="4283239"/>
            <a:ext cx="4025900" cy="1475177"/>
          </a:xfrm>
        </p:spPr>
        <p:txBody>
          <a:bodyPr>
            <a:normAutofit/>
          </a:bodyPr>
          <a:lstStyle/>
          <a:p>
            <a:r>
              <a:rPr lang="en-FI" dirty="0"/>
              <a:t>Aleksandra Hint</a:t>
            </a:r>
          </a:p>
          <a:p>
            <a:r>
              <a:rPr lang="en-FI" dirty="0"/>
              <a:t>VOK1 lajiosa</a:t>
            </a:r>
          </a:p>
          <a:p>
            <a:r>
              <a:rPr lang="en-FI" dirty="0"/>
              <a:t>Pajulahti 2025</a:t>
            </a:r>
          </a:p>
        </p:txBody>
      </p:sp>
      <p:pic>
        <p:nvPicPr>
          <p:cNvPr id="6" name="Picture 5" descr="A logo of a target with a dart in center&#10;&#10;Description automatically generated">
            <a:extLst>
              <a:ext uri="{FF2B5EF4-FFF2-40B4-BE49-F238E27FC236}">
                <a16:creationId xmlns:a16="http://schemas.microsoft.com/office/drawing/2014/main" id="{AB72755E-1C88-EC9E-70C8-A9ACCE9A01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11" r="-1" b="-1"/>
          <a:stretch/>
        </p:blipFill>
        <p:spPr>
          <a:xfrm>
            <a:off x="146705" y="281449"/>
            <a:ext cx="6346560" cy="6295102"/>
          </a:xfrm>
          <a:prstGeom prst="rect">
            <a:avLst/>
          </a:prstGeom>
        </p:spPr>
      </p:pic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86649" y="6087110"/>
            <a:ext cx="413453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1505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058D3-1CBC-4011-DB7C-1CA888DAB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43459"/>
            <a:ext cx="7335835" cy="1268984"/>
          </a:xfrm>
        </p:spPr>
        <p:txBody>
          <a:bodyPr>
            <a:normAutofit fontScale="90000"/>
          </a:bodyPr>
          <a:lstStyle/>
          <a:p>
            <a:r>
              <a:rPr lang="en-FI" dirty="0"/>
              <a:t>Valmentajan polulle lähteminen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43BE8-27BD-886D-6383-DF5E79D8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465452"/>
            <a:ext cx="7335835" cy="4621657"/>
          </a:xfrm>
        </p:spPr>
        <p:txBody>
          <a:bodyPr>
            <a:normAutofit fontScale="92500" lnSpcReduction="20000"/>
          </a:bodyPr>
          <a:lstStyle/>
          <a:p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Valmentajan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polulle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 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lähdetään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hyvin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erilaisin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motiivein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.</a:t>
            </a:r>
          </a:p>
          <a:p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Joku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 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ryhtyy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valmentamaan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koska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oma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lapsi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harrastaa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lajia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toinen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taas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jäähdyttelee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omaa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urheilijauraansa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siirtymällä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valmennuspuolelle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, 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ja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kolmatta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kiinnostaa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valmentaminen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harrastuksena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tai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jopa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ammattina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.</a:t>
            </a:r>
          </a:p>
          <a:p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Erilaiset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lähtökohdat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vaikuttavat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myös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siihen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miten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itseä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lähdetään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 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valmentajana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kehittämään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.</a:t>
            </a:r>
          </a:p>
          <a:p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Erilaisissa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toimintaympäristöissä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valmentajiin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kohdistuu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erilaisia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osaamistarpeita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.</a:t>
            </a:r>
          </a:p>
          <a:p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Urheilijoiden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iästä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kulttuurista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motivaatiotasosta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,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harjoitusolosuhteista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ja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resursseista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muodostuvan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toimintaympäristön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vaatimien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osamistarpeiden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tunnistaminen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käynnistää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valmentajan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333333"/>
                </a:solidFill>
                <a:effectLst/>
              </a:rPr>
              <a:t>kehittymisen</a:t>
            </a:r>
            <a:r>
              <a:rPr lang="en-GB" b="0" i="0" u="none" strike="noStrike" dirty="0">
                <a:solidFill>
                  <a:srgbClr val="333333"/>
                </a:solidFill>
                <a:effectLst/>
              </a:rPr>
              <a:t>.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0931160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D354-B348-77FE-F9C8-3FC38604C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13" y="170815"/>
            <a:ext cx="8478837" cy="1268984"/>
          </a:xfrm>
        </p:spPr>
        <p:txBody>
          <a:bodyPr>
            <a:normAutofit/>
          </a:bodyPr>
          <a:lstStyle/>
          <a:p>
            <a:r>
              <a:rPr lang="en-FI" sz="1800" dirty="0"/>
              <a:t>Valmentajan kehittyminen, valmentajan polku Suomen Valmentajat ry)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48AD76-03F5-21BE-7E71-311C8B0918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85502"/>
            <a:ext cx="8877300" cy="6172498"/>
          </a:xfrm>
        </p:spPr>
      </p:pic>
    </p:spTree>
    <p:extLst>
      <p:ext uri="{BB962C8B-B14F-4D97-AF65-F5344CB8AC3E}">
        <p14:creationId xmlns:p14="http://schemas.microsoft.com/office/powerpoint/2010/main" val="53086813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2E8D40-6BEA-240F-1A96-840948BB4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10130224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FI"/>
              <a:t>Mitä valmentaja saa työstään? Millä arvoilla valmentaja tekee työtään?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15C3F-865E-6645-1425-809BE0882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2160015"/>
            <a:ext cx="10855889" cy="3927093"/>
          </a:xfrm>
        </p:spPr>
        <p:txBody>
          <a:bodyPr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/>
              <a:t>Mitä</a:t>
            </a:r>
            <a:r>
              <a:rPr lang="en-GB" sz="1600" dirty="0"/>
              <a:t> teen:</a:t>
            </a:r>
          </a:p>
          <a:p>
            <a:pPr marL="482600" lvl="0" indent="-342900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00"/>
            </a:pPr>
            <a:r>
              <a:rPr lang="en-GB" sz="1600" dirty="0" err="1"/>
              <a:t>Autan</a:t>
            </a:r>
            <a:r>
              <a:rPr lang="en-GB" sz="1600" dirty="0"/>
              <a:t> </a:t>
            </a:r>
            <a:r>
              <a:rPr lang="en-GB" sz="1600" dirty="0" err="1"/>
              <a:t>urheilijoita</a:t>
            </a:r>
            <a:r>
              <a:rPr lang="en-GB" sz="1600" dirty="0"/>
              <a:t> </a:t>
            </a:r>
            <a:r>
              <a:rPr lang="en-GB" sz="1600" dirty="0" err="1"/>
              <a:t>kehittymään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 err="1"/>
              <a:t>Puhun</a:t>
            </a:r>
            <a:r>
              <a:rPr lang="en-GB" sz="1600" dirty="0"/>
              <a:t> </a:t>
            </a:r>
            <a:r>
              <a:rPr lang="en-GB" sz="1600" dirty="0" err="1"/>
              <a:t>kaikille</a:t>
            </a:r>
            <a:r>
              <a:rPr lang="en-GB" sz="1600" dirty="0"/>
              <a:t> </a:t>
            </a:r>
            <a:r>
              <a:rPr lang="en-GB" sz="1600" dirty="0" err="1"/>
              <a:t>tasapuolisesti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 err="1"/>
              <a:t>Opiskelen</a:t>
            </a:r>
            <a:r>
              <a:rPr lang="en-GB" sz="1600" dirty="0"/>
              <a:t> </a:t>
            </a:r>
            <a:r>
              <a:rPr lang="en-GB" sz="1600" dirty="0" err="1"/>
              <a:t>uusia</a:t>
            </a:r>
            <a:r>
              <a:rPr lang="en-GB" sz="1600" dirty="0"/>
              <a:t> </a:t>
            </a:r>
            <a:r>
              <a:rPr lang="en-GB" sz="1600" dirty="0" err="1"/>
              <a:t>asioita</a:t>
            </a:r>
            <a:r>
              <a:rPr lang="en-GB" sz="1600" dirty="0"/>
              <a:t> </a:t>
            </a:r>
            <a:r>
              <a:rPr lang="en-GB" sz="1600" dirty="0" err="1"/>
              <a:t>jotka</a:t>
            </a:r>
            <a:r>
              <a:rPr lang="en-GB" sz="1600" dirty="0"/>
              <a:t> </a:t>
            </a:r>
            <a:r>
              <a:rPr lang="en-GB" sz="1600" dirty="0" err="1"/>
              <a:t>auttavat</a:t>
            </a:r>
            <a:r>
              <a:rPr lang="en-GB" sz="1600" dirty="0"/>
              <a:t> </a:t>
            </a:r>
            <a:r>
              <a:rPr lang="en-GB" sz="1600" dirty="0" err="1"/>
              <a:t>minua</a:t>
            </a:r>
            <a:r>
              <a:rPr lang="en-GB" sz="1600" dirty="0"/>
              <a:t> </a:t>
            </a:r>
            <a:r>
              <a:rPr lang="en-GB" sz="1600" dirty="0" err="1"/>
              <a:t>työssäni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 err="1"/>
              <a:t>Käytän</a:t>
            </a:r>
            <a:r>
              <a:rPr lang="en-GB" sz="1600" dirty="0"/>
              <a:t> </a:t>
            </a:r>
            <a:r>
              <a:rPr lang="en-GB" sz="1600" dirty="0" err="1"/>
              <a:t>omaa</a:t>
            </a:r>
            <a:r>
              <a:rPr lang="en-GB" sz="1600" dirty="0"/>
              <a:t> </a:t>
            </a:r>
            <a:r>
              <a:rPr lang="en-GB" sz="1600" dirty="0" err="1"/>
              <a:t>aikaa</a:t>
            </a:r>
            <a:r>
              <a:rPr lang="en-GB" sz="1600" dirty="0"/>
              <a:t> </a:t>
            </a:r>
            <a:r>
              <a:rPr lang="en-GB" sz="1600" dirty="0" err="1"/>
              <a:t>siihen</a:t>
            </a:r>
            <a:r>
              <a:rPr lang="en-GB" sz="1600" dirty="0"/>
              <a:t> </a:t>
            </a:r>
            <a:r>
              <a:rPr lang="en-GB" sz="1600" dirty="0" err="1"/>
              <a:t>mikä</a:t>
            </a:r>
            <a:r>
              <a:rPr lang="en-GB" sz="1600" dirty="0"/>
              <a:t> on </a:t>
            </a:r>
            <a:r>
              <a:rPr lang="en-GB" sz="1600" dirty="0" err="1"/>
              <a:t>minulle</a:t>
            </a:r>
            <a:r>
              <a:rPr lang="en-GB" sz="1600" dirty="0"/>
              <a:t> </a:t>
            </a:r>
            <a:r>
              <a:rPr lang="en-GB" sz="1600" dirty="0" err="1"/>
              <a:t>tärkeää</a:t>
            </a:r>
            <a:r>
              <a:rPr lang="en-GB" sz="1600" dirty="0"/>
              <a:t> - </a:t>
            </a:r>
            <a:r>
              <a:rPr lang="en-GB" sz="1600" dirty="0" err="1"/>
              <a:t>laitan</a:t>
            </a:r>
            <a:r>
              <a:rPr lang="en-GB" sz="1600" dirty="0"/>
              <a:t> </a:t>
            </a:r>
            <a:r>
              <a:rPr lang="en-GB" sz="1600" dirty="0" err="1"/>
              <a:t>asiat</a:t>
            </a:r>
            <a:r>
              <a:rPr lang="en-GB" sz="1600" dirty="0"/>
              <a:t> </a:t>
            </a:r>
            <a:r>
              <a:rPr lang="en-GB" sz="1600" dirty="0" err="1"/>
              <a:t>tärkeysjärjestykseen</a:t>
            </a:r>
            <a:r>
              <a:rPr lang="en-GB" sz="1600" dirty="0"/>
              <a:t> </a:t>
            </a:r>
            <a:r>
              <a:rPr lang="en-GB" sz="1600" dirty="0" err="1"/>
              <a:t>ja</a:t>
            </a:r>
            <a:r>
              <a:rPr lang="en-GB" sz="1600" dirty="0"/>
              <a:t> teen ne </a:t>
            </a:r>
            <a:r>
              <a:rPr lang="en-GB" sz="1600" dirty="0" err="1"/>
              <a:t>sen</a:t>
            </a:r>
            <a:r>
              <a:rPr lang="en-GB" sz="1600" dirty="0"/>
              <a:t> </a:t>
            </a:r>
            <a:r>
              <a:rPr lang="en-GB" sz="1600" dirty="0" err="1"/>
              <a:t>mukaan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 err="1"/>
              <a:t>Puhun</a:t>
            </a:r>
            <a:r>
              <a:rPr lang="en-GB" sz="1600" dirty="0"/>
              <a:t> </a:t>
            </a:r>
            <a:r>
              <a:rPr lang="en-GB" sz="1600" dirty="0" err="1"/>
              <a:t>muiden</a:t>
            </a:r>
            <a:r>
              <a:rPr lang="en-GB" sz="1600" dirty="0"/>
              <a:t> </a:t>
            </a:r>
            <a:r>
              <a:rPr lang="en-GB" sz="1600" dirty="0" err="1"/>
              <a:t>ihmisten</a:t>
            </a:r>
            <a:r>
              <a:rPr lang="en-GB" sz="1600" dirty="0"/>
              <a:t> </a:t>
            </a:r>
            <a:r>
              <a:rPr lang="en-GB" sz="1600" dirty="0" err="1"/>
              <a:t>kanssa</a:t>
            </a:r>
            <a:r>
              <a:rPr lang="en-GB" sz="1600" dirty="0"/>
              <a:t> </a:t>
            </a:r>
            <a:r>
              <a:rPr lang="en-GB" sz="1600" dirty="0" err="1"/>
              <a:t>jotta</a:t>
            </a:r>
            <a:r>
              <a:rPr lang="en-GB" sz="1600" dirty="0"/>
              <a:t> </a:t>
            </a:r>
            <a:r>
              <a:rPr lang="en-GB" sz="1600" dirty="0" err="1"/>
              <a:t>saan</a:t>
            </a:r>
            <a:r>
              <a:rPr lang="en-GB" sz="1600" dirty="0"/>
              <a:t> </a:t>
            </a:r>
            <a:r>
              <a:rPr lang="en-GB" sz="1600" dirty="0" err="1"/>
              <a:t>lisää</a:t>
            </a:r>
            <a:r>
              <a:rPr lang="en-GB" sz="1600" dirty="0"/>
              <a:t> </a:t>
            </a:r>
            <a:r>
              <a:rPr lang="en-GB" sz="1600" dirty="0" err="1"/>
              <a:t>ymmärrystä</a:t>
            </a:r>
            <a:r>
              <a:rPr lang="en-GB" sz="1600" dirty="0"/>
              <a:t> </a:t>
            </a:r>
            <a:r>
              <a:rPr lang="en-GB" sz="1600" dirty="0" err="1"/>
              <a:t>omaan</a:t>
            </a:r>
            <a:r>
              <a:rPr lang="en-GB" sz="1600" dirty="0"/>
              <a:t> </a:t>
            </a:r>
            <a:r>
              <a:rPr lang="en-GB" sz="1600" dirty="0" err="1"/>
              <a:t>tekemiseen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/>
              <a:t>Kun </a:t>
            </a:r>
            <a:r>
              <a:rPr lang="en-GB" sz="1600" dirty="0" err="1"/>
              <a:t>tulen</a:t>
            </a:r>
            <a:r>
              <a:rPr lang="en-GB" sz="1600" dirty="0"/>
              <a:t> </a:t>
            </a:r>
            <a:r>
              <a:rPr lang="en-GB" sz="1600" dirty="0" err="1"/>
              <a:t>paikalle</a:t>
            </a:r>
            <a:r>
              <a:rPr lang="en-GB" sz="1600" dirty="0"/>
              <a:t>, </a:t>
            </a:r>
            <a:r>
              <a:rPr lang="en-GB" sz="1600" dirty="0" err="1"/>
              <a:t>kaikki</a:t>
            </a:r>
            <a:r>
              <a:rPr lang="en-GB" sz="1600" dirty="0"/>
              <a:t> </a:t>
            </a:r>
            <a:r>
              <a:rPr lang="en-GB" sz="1600" dirty="0" err="1"/>
              <a:t>tuntevat</a:t>
            </a:r>
            <a:r>
              <a:rPr lang="en-GB" sz="1600" dirty="0"/>
              <a:t> </a:t>
            </a:r>
            <a:r>
              <a:rPr lang="en-GB" sz="1600" dirty="0" err="1"/>
              <a:t>itsensä</a:t>
            </a:r>
            <a:r>
              <a:rPr lang="en-GB" sz="1600" dirty="0"/>
              <a:t> </a:t>
            </a:r>
            <a:r>
              <a:rPr lang="en-GB" sz="1600" dirty="0" err="1"/>
              <a:t>tervetulleeksi</a:t>
            </a:r>
            <a:r>
              <a:rPr lang="en-GB" sz="1600" dirty="0"/>
              <a:t> </a:t>
            </a:r>
            <a:r>
              <a:rPr lang="en-GB" sz="1600" dirty="0" err="1"/>
              <a:t>ja</a:t>
            </a:r>
            <a:r>
              <a:rPr lang="en-GB" sz="1600" dirty="0"/>
              <a:t> </a:t>
            </a:r>
            <a:r>
              <a:rPr lang="en-GB" sz="1600" dirty="0" err="1"/>
              <a:t>kaikilla</a:t>
            </a:r>
            <a:r>
              <a:rPr lang="en-GB" sz="1600" dirty="0"/>
              <a:t> on </a:t>
            </a:r>
            <a:r>
              <a:rPr lang="en-GB" sz="1600" dirty="0" err="1"/>
              <a:t>hyvä</a:t>
            </a:r>
            <a:r>
              <a:rPr lang="en-GB" sz="1600" dirty="0"/>
              <a:t> </a:t>
            </a:r>
            <a:r>
              <a:rPr lang="en-GB" sz="1600" dirty="0" err="1"/>
              <a:t>mieli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/>
              <a:t>Olen </a:t>
            </a:r>
            <a:r>
              <a:rPr lang="en-GB" sz="1600" dirty="0" err="1"/>
              <a:t>rehellinen</a:t>
            </a:r>
            <a:r>
              <a:rPr lang="en-GB" sz="1600" dirty="0"/>
              <a:t> </a:t>
            </a:r>
            <a:r>
              <a:rPr lang="en-GB" sz="1600" dirty="0" err="1"/>
              <a:t>mutta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</a:t>
            </a:r>
            <a:r>
              <a:rPr lang="en-GB" sz="1600" dirty="0" err="1"/>
              <a:t>töykeä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endParaRPr lang="en-GB" sz="16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 err="1"/>
              <a:t>Mitä</a:t>
            </a:r>
            <a:r>
              <a:rPr lang="en-GB" sz="1600" dirty="0"/>
              <a:t> </a:t>
            </a:r>
            <a:r>
              <a:rPr lang="en-GB" sz="1600" dirty="0" err="1"/>
              <a:t>saan</a:t>
            </a:r>
            <a:r>
              <a:rPr lang="en-GB" sz="1600" dirty="0"/>
              <a:t>:</a:t>
            </a:r>
          </a:p>
          <a:p>
            <a:pPr marL="482600" lvl="0" indent="-342900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400"/>
            </a:pPr>
            <a:r>
              <a:rPr lang="en-GB" sz="1600" dirty="0" err="1"/>
              <a:t>Hyvän</a:t>
            </a:r>
            <a:r>
              <a:rPr lang="en-GB" sz="1600" dirty="0"/>
              <a:t> </a:t>
            </a:r>
            <a:r>
              <a:rPr lang="en-GB" sz="1600" dirty="0" err="1"/>
              <a:t>tunteen</a:t>
            </a:r>
            <a:r>
              <a:rPr lang="en-GB" sz="1600" dirty="0"/>
              <a:t> </a:t>
            </a:r>
            <a:r>
              <a:rPr lang="en-GB" sz="1600" dirty="0" err="1"/>
              <a:t>itselleni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 err="1"/>
              <a:t>Hyvän</a:t>
            </a:r>
            <a:r>
              <a:rPr lang="en-GB" sz="1600" dirty="0"/>
              <a:t> </a:t>
            </a:r>
            <a:r>
              <a:rPr lang="en-GB" sz="1600" dirty="0" err="1"/>
              <a:t>oppimisympäristön</a:t>
            </a:r>
            <a:r>
              <a:rPr lang="en-GB" sz="1600" dirty="0"/>
              <a:t> </a:t>
            </a:r>
            <a:r>
              <a:rPr lang="en-GB" sz="1600" dirty="0" err="1"/>
              <a:t>ja</a:t>
            </a:r>
            <a:r>
              <a:rPr lang="en-GB" sz="1600" dirty="0"/>
              <a:t> </a:t>
            </a:r>
            <a:r>
              <a:rPr lang="en-GB" sz="1600" dirty="0" err="1"/>
              <a:t>ilmapiirin</a:t>
            </a:r>
            <a:r>
              <a:rPr lang="en-GB" sz="1600" dirty="0"/>
              <a:t> </a:t>
            </a:r>
            <a:r>
              <a:rPr lang="en-GB" sz="1600" dirty="0" err="1"/>
              <a:t>kaikille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 err="1"/>
              <a:t>Opin</a:t>
            </a:r>
            <a:r>
              <a:rPr lang="en-GB" sz="1600" dirty="0"/>
              <a:t> </a:t>
            </a:r>
            <a:r>
              <a:rPr lang="en-GB" sz="1600" dirty="0" err="1"/>
              <a:t>uusia</a:t>
            </a:r>
            <a:r>
              <a:rPr lang="en-GB" sz="1600" dirty="0"/>
              <a:t> </a:t>
            </a:r>
            <a:r>
              <a:rPr lang="en-GB" sz="1600" dirty="0" err="1"/>
              <a:t>asioita</a:t>
            </a:r>
            <a:r>
              <a:rPr lang="en-GB" sz="1600" dirty="0"/>
              <a:t> – </a:t>
            </a:r>
            <a:r>
              <a:rPr lang="en-GB" sz="1600" dirty="0" err="1"/>
              <a:t>kehityn</a:t>
            </a:r>
            <a:r>
              <a:rPr lang="en-GB" sz="1600" dirty="0"/>
              <a:t> </a:t>
            </a:r>
            <a:r>
              <a:rPr lang="en-GB" sz="1600" dirty="0" err="1"/>
              <a:t>valmentajana</a:t>
            </a:r>
            <a:r>
              <a:rPr lang="en-GB" sz="1600" dirty="0"/>
              <a:t> </a:t>
            </a:r>
            <a:r>
              <a:rPr lang="en-GB" sz="1600" dirty="0" err="1"/>
              <a:t>ja</a:t>
            </a:r>
            <a:r>
              <a:rPr lang="en-GB" sz="1600" dirty="0"/>
              <a:t> </a:t>
            </a:r>
            <a:r>
              <a:rPr lang="en-GB" sz="1600" dirty="0" err="1"/>
              <a:t>ihmisenä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 err="1"/>
              <a:t>Tunnen</a:t>
            </a:r>
            <a:r>
              <a:rPr lang="en-GB" sz="1600" dirty="0"/>
              <a:t> </a:t>
            </a:r>
            <a:r>
              <a:rPr lang="en-GB" sz="1600" dirty="0" err="1"/>
              <a:t>itseni</a:t>
            </a:r>
            <a:r>
              <a:rPr lang="en-GB" sz="1600" dirty="0"/>
              <a:t> </a:t>
            </a:r>
            <a:r>
              <a:rPr lang="en-GB" sz="1600" dirty="0" err="1"/>
              <a:t>tärkeäksi</a:t>
            </a:r>
            <a:r>
              <a:rPr lang="en-GB" sz="1600" dirty="0"/>
              <a:t>.</a:t>
            </a:r>
          </a:p>
          <a:p>
            <a:pPr marL="482600" lvl="0" indent="-3429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GB" sz="1600" dirty="0" err="1"/>
              <a:t>Hyvää</a:t>
            </a:r>
            <a:r>
              <a:rPr lang="en-GB" sz="1600" dirty="0"/>
              <a:t> </a:t>
            </a:r>
            <a:r>
              <a:rPr lang="en-GB" sz="1600" dirty="0" err="1"/>
              <a:t>palautetta</a:t>
            </a:r>
            <a:r>
              <a:rPr lang="en-GB" sz="1600" dirty="0"/>
              <a:t>.</a:t>
            </a:r>
          </a:p>
          <a:p>
            <a:pPr>
              <a:lnSpc>
                <a:spcPct val="90000"/>
              </a:lnSpc>
            </a:pPr>
            <a:endParaRPr lang="en-FI" sz="15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30B600-877F-7746-B57D-25C3B476F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1" name="Freeform 43">
              <a:extLst>
                <a:ext uri="{FF2B5EF4-FFF2-40B4-BE49-F238E27FC236}">
                  <a16:creationId xmlns:a16="http://schemas.microsoft.com/office/drawing/2014/main" id="{2C3F9BC4-CA61-1545-AFCA-2998DE0A8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DF9667B-A221-FF48-BE03-0BCECE027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B043781C-7B99-5E41-ACB6-43554D9E34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4D64776-7D03-D04E-9D4F-4913424D1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84D49EAC-E325-E74E-9875-A5B09696F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48">
              <a:extLst>
                <a:ext uri="{FF2B5EF4-FFF2-40B4-BE49-F238E27FC236}">
                  <a16:creationId xmlns:a16="http://schemas.microsoft.com/office/drawing/2014/main" id="{A82CBB5F-9CE4-9F41-828D-030FF74ABE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2AC807-9FDE-674F-84BF-EC319D683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35307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59E2ED-1BC0-953B-FF5F-BF5278841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FI" sz="3400"/>
              <a:t>Minkälaisen kuvan haluat antaa itsestäsi?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A59BE-41C2-F65E-BB72-F33BD6032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FI" sz="2000" dirty="0"/>
              <a:t>Mitä tulee paikalle, kun sinä tulet paikalle?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FI" sz="2000" dirty="0"/>
              <a:t>Miltä tämä näyttää eri tilanteissa, esim. </a:t>
            </a:r>
            <a:r>
              <a:rPr lang="en-GB" sz="2000" dirty="0"/>
              <a:t>T</a:t>
            </a:r>
            <a:r>
              <a:rPr lang="en-FI" sz="2000" dirty="0"/>
              <a:t>öissä, harjoituksissa, valmennuksessa, vapaa-ajalla, jne.?</a:t>
            </a:r>
          </a:p>
          <a:p>
            <a:pPr marL="0" indent="0">
              <a:lnSpc>
                <a:spcPct val="90000"/>
              </a:lnSpc>
              <a:buNone/>
            </a:pP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 err="1"/>
              <a:t>Valmentaessa</a:t>
            </a:r>
            <a:r>
              <a:rPr lang="en-GB" sz="2000" dirty="0"/>
              <a:t> on </a:t>
            </a:r>
            <a:r>
              <a:rPr lang="en-GB" sz="2000" dirty="0" err="1"/>
              <a:t>tärkeää</a:t>
            </a:r>
            <a:r>
              <a:rPr lang="en-GB" sz="2000" dirty="0"/>
              <a:t> </a:t>
            </a:r>
            <a:r>
              <a:rPr lang="en-GB" sz="2000" dirty="0" err="1"/>
              <a:t>tavoitella</a:t>
            </a:r>
            <a:r>
              <a:rPr lang="en-GB" sz="2000" dirty="0"/>
              <a:t> </a:t>
            </a:r>
            <a:r>
              <a:rPr lang="en-GB" sz="2000" dirty="0" err="1"/>
              <a:t>olemaan</a:t>
            </a:r>
            <a:r>
              <a:rPr lang="en-GB" sz="2000" dirty="0"/>
              <a:t> </a:t>
            </a:r>
            <a:r>
              <a:rPr lang="en-GB" sz="2000" dirty="0" err="1"/>
              <a:t>sellainen</a:t>
            </a:r>
            <a:r>
              <a:rPr lang="en-GB" sz="2000" dirty="0"/>
              <a:t> </a:t>
            </a:r>
            <a:r>
              <a:rPr lang="en-GB" sz="2000" dirty="0" err="1"/>
              <a:t>henkilö</a:t>
            </a:r>
            <a:r>
              <a:rPr lang="en-GB" sz="2000" dirty="0"/>
              <a:t>, </a:t>
            </a:r>
            <a:r>
              <a:rPr lang="en-GB" sz="2000" dirty="0" err="1"/>
              <a:t>ketä</a:t>
            </a:r>
            <a:r>
              <a:rPr lang="en-GB" sz="2000" dirty="0"/>
              <a:t> </a:t>
            </a:r>
            <a:r>
              <a:rPr lang="en-GB" sz="2000" dirty="0" err="1"/>
              <a:t>tunnet</a:t>
            </a:r>
            <a:r>
              <a:rPr lang="en-GB" sz="2000" dirty="0"/>
              <a:t>, </a:t>
            </a:r>
            <a:r>
              <a:rPr lang="en-GB" sz="2000" dirty="0" err="1"/>
              <a:t>että</a:t>
            </a:r>
            <a:r>
              <a:rPr lang="en-GB" sz="2000" dirty="0"/>
              <a:t> </a:t>
            </a:r>
            <a:r>
              <a:rPr lang="en-GB" sz="2000" dirty="0" err="1"/>
              <a:t>itse</a:t>
            </a:r>
            <a:r>
              <a:rPr lang="en-GB" sz="2000" dirty="0"/>
              <a:t> </a:t>
            </a:r>
            <a:r>
              <a:rPr lang="en-GB" sz="2000" dirty="0" err="1"/>
              <a:t>tarvisit</a:t>
            </a:r>
            <a:r>
              <a:rPr lang="en-GB" sz="2000" dirty="0"/>
              <a:t> </a:t>
            </a:r>
            <a:r>
              <a:rPr lang="en-GB" sz="2000" dirty="0" err="1"/>
              <a:t>kehittyäksesi</a:t>
            </a:r>
            <a:r>
              <a:rPr lang="en-GB" sz="2000" dirty="0"/>
              <a:t> </a:t>
            </a:r>
            <a:r>
              <a:rPr lang="en-GB" sz="2000" dirty="0" err="1"/>
              <a:t>paremmaksi</a:t>
            </a:r>
            <a:r>
              <a:rPr lang="en-GB" sz="2000" dirty="0"/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 dirty="0" err="1"/>
              <a:t>Minkälainen</a:t>
            </a:r>
            <a:r>
              <a:rPr lang="en-GB" sz="2000" dirty="0"/>
              <a:t> </a:t>
            </a:r>
            <a:r>
              <a:rPr lang="en-GB" sz="2000" dirty="0" err="1"/>
              <a:t>tämä</a:t>
            </a:r>
            <a:r>
              <a:rPr lang="en-GB" sz="2000" dirty="0"/>
              <a:t> </a:t>
            </a:r>
            <a:r>
              <a:rPr lang="en-GB" sz="2000" dirty="0" err="1"/>
              <a:t>henkilö</a:t>
            </a:r>
            <a:r>
              <a:rPr lang="en-GB" sz="2000" dirty="0"/>
              <a:t> on?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6B8E30F-B99D-4646-9EF5-E88231291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1C049F8-6165-664F-BADB-1D3E160D8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35">
              <a:extLst>
                <a:ext uri="{FF2B5EF4-FFF2-40B4-BE49-F238E27FC236}">
                  <a16:creationId xmlns:a16="http://schemas.microsoft.com/office/drawing/2014/main" id="{2E4AA6C4-5F76-644E-AC9E-49DAAAE1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36">
              <a:extLst>
                <a:ext uri="{FF2B5EF4-FFF2-40B4-BE49-F238E27FC236}">
                  <a16:creationId xmlns:a16="http://schemas.microsoft.com/office/drawing/2014/main" id="{D0F1BCD1-5174-9442-BC14-098FC8F28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C38B8C2-7FF9-B545-9383-9D2F10BD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3FAB827-9785-0646-88AC-6BAB2FF0FC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5964466-BB35-554E-96AB-6C03B2912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65">
              <a:extLst>
                <a:ext uri="{FF2B5EF4-FFF2-40B4-BE49-F238E27FC236}">
                  <a16:creationId xmlns:a16="http://schemas.microsoft.com/office/drawing/2014/main" id="{581755C1-0C03-D548-A87C-5D91A00D8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9CE6EA07-B7C1-7E40-B170-85C1AE7CD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82C64DB-7165-BA4D-B240-B831F7326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185AC8F-33E2-6F45-BB99-45AB0771E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FE600A1-9FA9-7D44-B151-6D85236CA5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B8B046A-AEB0-9A43-97BF-9D01EFB10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71">
              <a:extLst>
                <a:ext uri="{FF2B5EF4-FFF2-40B4-BE49-F238E27FC236}">
                  <a16:creationId xmlns:a16="http://schemas.microsoft.com/office/drawing/2014/main" id="{793800D8-E4A7-D744-AA8A-394F66211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72">
              <a:extLst>
                <a:ext uri="{FF2B5EF4-FFF2-40B4-BE49-F238E27FC236}">
                  <a16:creationId xmlns:a16="http://schemas.microsoft.com/office/drawing/2014/main" id="{8FAF8097-8120-3F48-B883-BACD6450D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2640769-9D0C-714C-B41F-F0AF3CB0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AC7D7C4-C7E0-BE49-B797-AB72BC5414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127D504-2340-9144-A0C0-BC4BBEA09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76">
              <a:extLst>
                <a:ext uri="{FF2B5EF4-FFF2-40B4-BE49-F238E27FC236}">
                  <a16:creationId xmlns:a16="http://schemas.microsoft.com/office/drawing/2014/main" id="{8266C3BD-4E61-0646-9AA7-5CB786EC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77">
              <a:extLst>
                <a:ext uri="{FF2B5EF4-FFF2-40B4-BE49-F238E27FC236}">
                  <a16:creationId xmlns:a16="http://schemas.microsoft.com/office/drawing/2014/main" id="{8AEAEE9B-E0B2-D14E-87FD-388F8C496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78">
              <a:extLst>
                <a:ext uri="{FF2B5EF4-FFF2-40B4-BE49-F238E27FC236}">
                  <a16:creationId xmlns:a16="http://schemas.microsoft.com/office/drawing/2014/main" id="{1E54CFED-A4D5-7C47-AB58-4F813D231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79">
              <a:extLst>
                <a:ext uri="{FF2B5EF4-FFF2-40B4-BE49-F238E27FC236}">
                  <a16:creationId xmlns:a16="http://schemas.microsoft.com/office/drawing/2014/main" id="{FF46DF3B-97DE-804E-9D8F-E9A00C595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0">
              <a:extLst>
                <a:ext uri="{FF2B5EF4-FFF2-40B4-BE49-F238E27FC236}">
                  <a16:creationId xmlns:a16="http://schemas.microsoft.com/office/drawing/2014/main" id="{44486747-B3FE-184E-912A-43A38A3AC2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CB033255-FCDE-3345-AD92-D9BC51A26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2">
              <a:extLst>
                <a:ext uri="{FF2B5EF4-FFF2-40B4-BE49-F238E27FC236}">
                  <a16:creationId xmlns:a16="http://schemas.microsoft.com/office/drawing/2014/main" id="{97033299-E214-9A47-95E6-703624E27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695123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DFA1FF-6EFC-0B56-E68F-5EC6C5EC3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10130224" cy="1268984"/>
          </a:xfrm>
        </p:spPr>
        <p:txBody>
          <a:bodyPr>
            <a:normAutofit/>
          </a:bodyPr>
          <a:lstStyle/>
          <a:p>
            <a:r>
              <a:rPr lang="en-FI" dirty="0"/>
              <a:t>Valmentajana kehittyminen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91F11-7AA8-9F83-1CB4-39603350D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10130224" cy="3601212"/>
          </a:xfrm>
        </p:spPr>
        <p:txBody>
          <a:bodyPr>
            <a:normAutofit lnSpcReduction="10000"/>
          </a:bodyPr>
          <a:lstStyle/>
          <a:p>
            <a:pPr marL="457200" lvl="0" indent="-342900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Lato"/>
              <a:buChar char="●"/>
            </a:pPr>
            <a:r>
              <a:rPr lang="en-GB" dirty="0" err="1">
                <a:ea typeface="Lato"/>
                <a:cs typeface="Lato"/>
                <a:sym typeface="Lato"/>
              </a:rPr>
              <a:t>Valmentajan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tulee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kehittyä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jatkuvasti</a:t>
            </a:r>
            <a:r>
              <a:rPr lang="en-GB" dirty="0">
                <a:ea typeface="Lato"/>
                <a:cs typeface="Lato"/>
                <a:sym typeface="Lato"/>
              </a:rPr>
              <a:t>, </a:t>
            </a:r>
            <a:r>
              <a:rPr lang="en-GB" dirty="0" err="1">
                <a:ea typeface="Lato"/>
                <a:cs typeface="Lato"/>
                <a:sym typeface="Lato"/>
              </a:rPr>
              <a:t>sillä</a:t>
            </a:r>
            <a:r>
              <a:rPr lang="en-GB" dirty="0">
                <a:ea typeface="Lato"/>
                <a:cs typeface="Lato"/>
                <a:sym typeface="Lato"/>
              </a:rPr>
              <a:t>  </a:t>
            </a:r>
            <a:r>
              <a:rPr lang="en-GB" dirty="0" err="1">
                <a:ea typeface="Lato"/>
                <a:cs typeface="Lato"/>
                <a:sym typeface="Lato"/>
              </a:rPr>
              <a:t>valmennusosaaminen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kehittyy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jatkuvasti</a:t>
            </a:r>
            <a:r>
              <a:rPr lang="en-GB" dirty="0">
                <a:ea typeface="Lato"/>
                <a:cs typeface="Lato"/>
                <a:sym typeface="Lato"/>
              </a:rPr>
              <a:t>.</a:t>
            </a:r>
          </a:p>
          <a:p>
            <a:pPr marL="457200" lvl="0" indent="-342900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Lato"/>
              <a:buChar char="●"/>
            </a:pPr>
            <a:r>
              <a:rPr lang="en-GB" dirty="0" err="1">
                <a:ea typeface="Lato"/>
                <a:cs typeface="Lato"/>
                <a:sym typeface="Lato"/>
              </a:rPr>
              <a:t>Valmentajien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osaamisen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kehittäminen</a:t>
            </a:r>
            <a:r>
              <a:rPr lang="en-GB" dirty="0">
                <a:ea typeface="Lato"/>
                <a:cs typeface="Lato"/>
                <a:sym typeface="Lato"/>
              </a:rPr>
              <a:t> on </a:t>
            </a:r>
            <a:r>
              <a:rPr lang="en-GB" dirty="0" err="1">
                <a:ea typeface="Lato"/>
                <a:cs typeface="Lato"/>
                <a:sym typeface="Lato"/>
              </a:rPr>
              <a:t>tunnistettu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suomalaisen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urheilun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ja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harrastamisen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kentällä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laajalti</a:t>
            </a:r>
            <a:r>
              <a:rPr lang="en-GB" dirty="0">
                <a:ea typeface="Lato"/>
                <a:cs typeface="Lato"/>
                <a:sym typeface="Lato"/>
              </a:rPr>
              <a:t>.</a:t>
            </a:r>
          </a:p>
          <a:p>
            <a:pPr marL="457200" lvl="0" indent="-342900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Lato"/>
              <a:buChar char="●"/>
            </a:pPr>
            <a:endParaRPr lang="en-GB" dirty="0">
              <a:ea typeface="Lato"/>
              <a:cs typeface="Lato"/>
              <a:sym typeface="Lato"/>
            </a:endParaRPr>
          </a:p>
          <a:p>
            <a:pPr marL="457200" lvl="0" indent="-342900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Lato"/>
              <a:buChar char="●"/>
            </a:pPr>
            <a:r>
              <a:rPr lang="en-GB" dirty="0" err="1">
                <a:ea typeface="Lato"/>
                <a:cs typeface="Lato"/>
                <a:sym typeface="Lato"/>
              </a:rPr>
              <a:t>Sisäinen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ja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ulkoinen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motivaatio</a:t>
            </a:r>
            <a:r>
              <a:rPr lang="en-GB" dirty="0">
                <a:ea typeface="Lato"/>
                <a:cs typeface="Lato"/>
                <a:sym typeface="Lato"/>
              </a:rPr>
              <a:t> (</a:t>
            </a:r>
            <a:r>
              <a:rPr lang="en-GB" dirty="0" err="1">
                <a:ea typeface="Lato"/>
                <a:cs typeface="Lato"/>
                <a:sym typeface="Lato"/>
              </a:rPr>
              <a:t>valmentajan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sekä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urheilijan</a:t>
            </a:r>
            <a:r>
              <a:rPr lang="en-GB" dirty="0">
                <a:ea typeface="Lato"/>
                <a:cs typeface="Lato"/>
                <a:sym typeface="Lato"/>
              </a:rPr>
              <a:t>) – </a:t>
            </a:r>
            <a:r>
              <a:rPr lang="en-GB" dirty="0" err="1">
                <a:ea typeface="Lato"/>
                <a:cs typeface="Lato"/>
                <a:sym typeface="Lato"/>
              </a:rPr>
              <a:t>Valmentajan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sisäinen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motivaatio</a:t>
            </a:r>
            <a:r>
              <a:rPr lang="en-GB" dirty="0">
                <a:ea typeface="Lato"/>
                <a:cs typeface="Lato"/>
                <a:sym typeface="Lato"/>
              </a:rPr>
              <a:t> on </a:t>
            </a:r>
            <a:r>
              <a:rPr lang="en-GB" dirty="0" err="1">
                <a:ea typeface="Lato"/>
                <a:cs typeface="Lato"/>
                <a:sym typeface="Lato"/>
              </a:rPr>
              <a:t>yhteydessä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myös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urheilijan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sisäiseen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motivaatioon</a:t>
            </a:r>
            <a:r>
              <a:rPr lang="en-GB" dirty="0">
                <a:ea typeface="Lato"/>
                <a:cs typeface="Lato"/>
                <a:sym typeface="Lato"/>
              </a:rPr>
              <a:t>.</a:t>
            </a:r>
          </a:p>
          <a:p>
            <a:pPr marL="457200" lvl="0" indent="-342900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Lato"/>
              <a:buChar char="●"/>
            </a:pPr>
            <a:r>
              <a:rPr lang="en-GB" dirty="0" err="1">
                <a:ea typeface="Lato"/>
                <a:cs typeface="Lato"/>
                <a:sym typeface="Lato"/>
              </a:rPr>
              <a:t>Läsnäolo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ja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vuorovaikutustaidot</a:t>
            </a:r>
            <a:r>
              <a:rPr lang="en-GB" dirty="0">
                <a:ea typeface="Lato"/>
                <a:cs typeface="Lato"/>
                <a:sym typeface="Lato"/>
              </a:rPr>
              <a:t> – </a:t>
            </a:r>
            <a:r>
              <a:rPr lang="en-GB" dirty="0" err="1">
                <a:ea typeface="Lato"/>
                <a:cs typeface="Lato"/>
                <a:sym typeface="Lato"/>
              </a:rPr>
              <a:t>mitä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urheilijat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muistavat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kun</a:t>
            </a:r>
            <a:r>
              <a:rPr lang="en-GB" dirty="0">
                <a:ea typeface="Lato"/>
                <a:cs typeface="Lato"/>
                <a:sym typeface="Lato"/>
              </a:rPr>
              <a:t> he </a:t>
            </a:r>
            <a:r>
              <a:rPr lang="en-GB" dirty="0" err="1">
                <a:ea typeface="Lato"/>
                <a:cs typeface="Lato"/>
                <a:sym typeface="Lato"/>
              </a:rPr>
              <a:t>ajattelevat</a:t>
            </a:r>
            <a:r>
              <a:rPr lang="en-GB" dirty="0">
                <a:ea typeface="Lato"/>
                <a:cs typeface="Lato"/>
                <a:sym typeface="Lato"/>
              </a:rPr>
              <a:t> </a:t>
            </a:r>
            <a:r>
              <a:rPr lang="en-GB" dirty="0" err="1">
                <a:ea typeface="Lato"/>
                <a:cs typeface="Lato"/>
                <a:sym typeface="Lato"/>
              </a:rPr>
              <a:t>valmentajiaan</a:t>
            </a:r>
            <a:r>
              <a:rPr lang="en-GB" dirty="0">
                <a:ea typeface="Lato"/>
                <a:cs typeface="Lato"/>
                <a:sym typeface="Lato"/>
              </a:rPr>
              <a:t>? 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9EEDFCB-2A3D-724C-808B-F598214AF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8" y="0"/>
            <a:ext cx="1900252" cy="6858000"/>
            <a:chOff x="10291748" y="0"/>
            <a:chExt cx="1900252" cy="6858000"/>
          </a:xfrm>
        </p:grpSpPr>
        <p:sp>
          <p:nvSpPr>
            <p:cNvPr id="49" name="Freeform 24">
              <a:extLst>
                <a:ext uri="{FF2B5EF4-FFF2-40B4-BE49-F238E27FC236}">
                  <a16:creationId xmlns:a16="http://schemas.microsoft.com/office/drawing/2014/main" id="{E21EA309-B774-174A-8761-21F785ADE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25">
              <a:extLst>
                <a:ext uri="{FF2B5EF4-FFF2-40B4-BE49-F238E27FC236}">
                  <a16:creationId xmlns:a16="http://schemas.microsoft.com/office/drawing/2014/main" id="{BAFC7591-C9A8-C74C-AC5D-4D68233A0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26">
              <a:extLst>
                <a:ext uri="{FF2B5EF4-FFF2-40B4-BE49-F238E27FC236}">
                  <a16:creationId xmlns:a16="http://schemas.microsoft.com/office/drawing/2014/main" id="{EF809621-1BDA-164A-AF8F-B4387D7F5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Freeform 27">
              <a:extLst>
                <a:ext uri="{FF2B5EF4-FFF2-40B4-BE49-F238E27FC236}">
                  <a16:creationId xmlns:a16="http://schemas.microsoft.com/office/drawing/2014/main" id="{1BB770FA-A215-4145-99DD-A80F35222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29">
              <a:extLst>
                <a:ext uri="{FF2B5EF4-FFF2-40B4-BE49-F238E27FC236}">
                  <a16:creationId xmlns:a16="http://schemas.microsoft.com/office/drawing/2014/main" id="{219FDC8D-2EFE-F143-88AB-B53BDF84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30">
              <a:extLst>
                <a:ext uri="{FF2B5EF4-FFF2-40B4-BE49-F238E27FC236}">
                  <a16:creationId xmlns:a16="http://schemas.microsoft.com/office/drawing/2014/main" id="{EB93DBCE-E7A6-BE4D-8D07-3D07913D9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C393749-7AE6-1341-8D2D-3F0369850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312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D0016-A677-8F45-F8D9-B38E55F5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Kiitos!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6827E-E4DE-817E-5136-8B782A6DA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2906369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369</Words>
  <Application>Microsoft Macintosh PowerPoint</Application>
  <PresentationFormat>Widescreen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Lato</vt:lpstr>
      <vt:lpstr>Neue Haas Grotesk Text Pro</vt:lpstr>
      <vt:lpstr>PunchcardVTI</vt:lpstr>
      <vt:lpstr>Valmentajan Motivaatio</vt:lpstr>
      <vt:lpstr>Valmentajan polulle lähteminen</vt:lpstr>
      <vt:lpstr>Valmentajan kehittyminen, valmentajan polku Suomen Valmentajat ry)</vt:lpstr>
      <vt:lpstr>Mitä valmentaja saa työstään? Millä arvoilla valmentaja tekee työtään? </vt:lpstr>
      <vt:lpstr>Minkälaisen kuvan haluat antaa itsestäsi?</vt:lpstr>
      <vt:lpstr>Valmentajana kehittyminen</vt:lpstr>
      <vt:lpstr>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Aleksandra Ruuskanen</dc:creator>
  <cp:lastModifiedBy>Aleksandra Ruuskanen</cp:lastModifiedBy>
  <cp:revision>4</cp:revision>
  <dcterms:created xsi:type="dcterms:W3CDTF">2025-01-22T10:24:32Z</dcterms:created>
  <dcterms:modified xsi:type="dcterms:W3CDTF">2025-01-24T08:00:03Z</dcterms:modified>
</cp:coreProperties>
</file>