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79" r:id="rId6"/>
    <p:sldId id="264" r:id="rId7"/>
    <p:sldId id="265" r:id="rId8"/>
    <p:sldId id="266" r:id="rId9"/>
    <p:sldId id="267" r:id="rId10"/>
    <p:sldId id="268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5"/>
    <p:restoredTop sz="94428"/>
  </p:normalViewPr>
  <p:slideViewPr>
    <p:cSldViewPr snapToGrid="0" snapToObjects="1">
      <p:cViewPr varScale="1">
        <p:scale>
          <a:sx n="74" d="100"/>
          <a:sy n="74" d="100"/>
        </p:scale>
        <p:origin x="1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ala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Leipätekstin taso yksi</a:t>
            </a:r>
          </a:p>
          <a:p>
            <a:pPr lvl="1">
              <a:defRPr sz="1800"/>
            </a:pPr>
            <a:r>
              <a:rPr sz="3200"/>
              <a:t>Leipätekstin taso kaksi</a:t>
            </a:r>
          </a:p>
          <a:p>
            <a:pPr lvl="2">
              <a:defRPr sz="1800"/>
            </a:pPr>
            <a:r>
              <a:rPr sz="3200"/>
              <a:t>Leipätekstin taso kolme</a:t>
            </a:r>
          </a:p>
          <a:p>
            <a:pPr lvl="3">
              <a:defRPr sz="1800"/>
            </a:pPr>
            <a:r>
              <a:rPr sz="3200"/>
              <a:t>Leipätekstin taso neljä</a:t>
            </a:r>
          </a:p>
          <a:p>
            <a:pPr lvl="4">
              <a:defRPr sz="1800"/>
            </a:pPr>
            <a:r>
              <a:rPr sz="3200"/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in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Leipätekstin taso yksi</a:t>
            </a:r>
          </a:p>
          <a:p>
            <a:pPr lvl="1">
              <a:defRPr sz="1800"/>
            </a:pPr>
            <a:r>
              <a:rPr sz="3200"/>
              <a:t>Leipätekstin taso kaksi</a:t>
            </a:r>
          </a:p>
          <a:p>
            <a:pPr lvl="2">
              <a:defRPr sz="1800"/>
            </a:pPr>
            <a:r>
              <a:rPr sz="3200"/>
              <a:t>Leipätekstin taso kolme</a:t>
            </a:r>
          </a:p>
          <a:p>
            <a:pPr lvl="3">
              <a:defRPr sz="1800"/>
            </a:pPr>
            <a:r>
              <a:rPr sz="3200"/>
              <a:t>Leipätekstin taso neljä</a:t>
            </a:r>
          </a:p>
          <a:p>
            <a:pPr lvl="4">
              <a:defRPr sz="1800"/>
            </a:pPr>
            <a:r>
              <a:rPr sz="3200"/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– kes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Otsikkoteksti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Leipätekstin taso yksi</a:t>
            </a:r>
          </a:p>
          <a:p>
            <a:pPr lvl="1">
              <a:defRPr sz="1800"/>
            </a:pPr>
            <a:r>
              <a:rPr sz="3200"/>
              <a:t>Leipätekstin taso kaksi</a:t>
            </a:r>
          </a:p>
          <a:p>
            <a:pPr lvl="2">
              <a:defRPr sz="1800"/>
            </a:pPr>
            <a:r>
              <a:rPr sz="3200"/>
              <a:t>Leipätekstin taso kolme</a:t>
            </a:r>
          </a:p>
          <a:p>
            <a:pPr lvl="3">
              <a:defRPr sz="1800"/>
            </a:pPr>
            <a:r>
              <a:rPr sz="3200"/>
              <a:t>Leipätekstin taso neljä</a:t>
            </a:r>
          </a:p>
          <a:p>
            <a:pPr lvl="4">
              <a:defRPr sz="1800"/>
            </a:pPr>
            <a:r>
              <a:rPr sz="3200"/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– y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 ja 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Leipätekstin taso yksi</a:t>
            </a:r>
          </a:p>
          <a:p>
            <a:pPr lvl="1">
              <a:defRPr sz="1800"/>
            </a:pPr>
            <a:r>
              <a:rPr sz="3600"/>
              <a:t>Leipätekstin taso kaksi</a:t>
            </a:r>
          </a:p>
          <a:p>
            <a:pPr lvl="2">
              <a:defRPr sz="1800"/>
            </a:pPr>
            <a:r>
              <a:rPr sz="3600"/>
              <a:t>Leipätekstin taso kolme</a:t>
            </a:r>
          </a:p>
          <a:p>
            <a:pPr lvl="3">
              <a:defRPr sz="1800"/>
            </a:pPr>
            <a:r>
              <a:rPr sz="3600"/>
              <a:t>Leipätekstin taso neljä</a:t>
            </a:r>
          </a:p>
          <a:p>
            <a:pPr lvl="4">
              <a:defRPr sz="1800"/>
            </a:pPr>
            <a:r>
              <a:rPr sz="3600"/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tsikko, merkit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Leipätekstin taso yksi</a:t>
            </a:r>
          </a:p>
          <a:p>
            <a:pPr lvl="1">
              <a:defRPr sz="1800"/>
            </a:pPr>
            <a:r>
              <a:rPr sz="2800"/>
              <a:t>Leipätekstin taso kaksi</a:t>
            </a:r>
          </a:p>
          <a:p>
            <a:pPr lvl="2">
              <a:defRPr sz="1800"/>
            </a:pPr>
            <a:r>
              <a:rPr sz="2800"/>
              <a:t>Leipätekstin taso kolme</a:t>
            </a:r>
          </a:p>
          <a:p>
            <a:pPr lvl="3">
              <a:defRPr sz="1800"/>
            </a:pPr>
            <a:r>
              <a:rPr sz="2800"/>
              <a:t>Leipätekstin taso neljä</a:t>
            </a:r>
          </a:p>
          <a:p>
            <a:pPr lvl="4">
              <a:defRPr sz="1800"/>
            </a:pPr>
            <a:r>
              <a:rPr sz="2800"/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uettelomerk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Leipätekstin taso yksi</a:t>
            </a:r>
          </a:p>
          <a:p>
            <a:pPr lvl="1">
              <a:defRPr sz="1800"/>
            </a:pPr>
            <a:r>
              <a:rPr sz="3600"/>
              <a:t>Leipätekstin taso kaksi</a:t>
            </a:r>
          </a:p>
          <a:p>
            <a:pPr lvl="2">
              <a:defRPr sz="1800"/>
            </a:pPr>
            <a:r>
              <a:rPr sz="3600"/>
              <a:t>Leipätekstin taso kolme</a:t>
            </a:r>
          </a:p>
          <a:p>
            <a:pPr lvl="3">
              <a:defRPr sz="1800"/>
            </a:pPr>
            <a:r>
              <a:rPr sz="3600"/>
              <a:t>Leipätekstin taso neljä</a:t>
            </a:r>
          </a:p>
          <a:p>
            <a:pPr lvl="4">
              <a:defRPr sz="1800"/>
            </a:pPr>
            <a:r>
              <a:rPr sz="3600"/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uva – 3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Otsikkoteksti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Leipätekstin taso yksi</a:t>
            </a:r>
          </a:p>
          <a:p>
            <a:pPr lvl="1">
              <a:defRPr sz="1800"/>
            </a:pPr>
            <a:r>
              <a:rPr sz="3600"/>
              <a:t>Leipätekstin taso kaksi</a:t>
            </a:r>
          </a:p>
          <a:p>
            <a:pPr lvl="2">
              <a:defRPr sz="1800"/>
            </a:pPr>
            <a:r>
              <a:rPr sz="3600"/>
              <a:t>Leipätekstin taso kolme</a:t>
            </a:r>
          </a:p>
          <a:p>
            <a:pPr lvl="3">
              <a:defRPr sz="1800"/>
            </a:pPr>
            <a:r>
              <a:rPr sz="3600"/>
              <a:t>Leipätekstin taso neljä</a:t>
            </a:r>
          </a:p>
          <a:p>
            <a:pPr lvl="4">
              <a:defRPr sz="1800"/>
            </a:pPr>
            <a:r>
              <a:rPr sz="3600"/>
              <a:t>Leipätekstin taso viisi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269999" y="4635499"/>
            <a:ext cx="10910499" cy="207585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fi-FI" sz="4400" b="1" dirty="0"/>
              <a:t>Jousiammunnan taidon oppimisesta</a:t>
            </a:r>
            <a:br>
              <a:rPr lang="fi-FI" sz="4400" b="1" dirty="0"/>
            </a:br>
            <a:r>
              <a:rPr lang="fi-FI" sz="3200" dirty="0"/>
              <a:t>Kisakallio 3-5.11.2023</a:t>
            </a:r>
            <a:endParaRPr sz="3200" dirty="0"/>
          </a:p>
        </p:txBody>
      </p:sp>
      <p:pic>
        <p:nvPicPr>
          <p:cNvPr id="33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9784" y="514350"/>
            <a:ext cx="12865232" cy="15864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G_3527.jpeg"/>
          <p:cNvPicPr/>
          <p:nvPr/>
        </p:nvPicPr>
        <p:blipFill>
          <a:blip r:embed="rId3"/>
          <a:srcRect b="4530"/>
          <a:stretch>
            <a:fillRect/>
          </a:stretch>
        </p:blipFill>
        <p:spPr>
          <a:xfrm>
            <a:off x="391730" y="1823813"/>
            <a:ext cx="5566818" cy="3853582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9265579" y="2203065"/>
            <a:ext cx="3642652" cy="480737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.jpg"/>
          <p:cNvPicPr/>
          <p:nvPr/>
        </p:nvPicPr>
        <p:blipFill>
          <a:blip r:embed="rId5"/>
          <a:stretch>
            <a:fillRect/>
          </a:stretch>
        </p:blipFill>
        <p:spPr>
          <a:xfrm>
            <a:off x="5289919" y="4267270"/>
            <a:ext cx="4104521" cy="54863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5863908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Perusteet</a:t>
            </a:r>
            <a:endParaRPr sz="3900" dirty="0"/>
          </a:p>
        </p:txBody>
      </p:sp>
      <p:sp>
        <p:nvSpPr>
          <p:cNvPr id="5" name="Shape 36"/>
          <p:cNvSpPr/>
          <p:nvPr/>
        </p:nvSpPr>
        <p:spPr>
          <a:xfrm>
            <a:off x="835386" y="1926940"/>
            <a:ext cx="10944238" cy="684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fontScale="85000" lnSpcReduction="20000"/>
          </a:bodyPr>
          <a:lstStyle/>
          <a:p>
            <a:pPr lvl="0" algn="l">
              <a:defRPr sz="1800"/>
            </a:pPr>
            <a:endParaRPr sz="2700" dirty="0"/>
          </a:p>
          <a:p>
            <a:pPr lvl="0" algn="l">
              <a:defRPr sz="1800"/>
            </a:pPr>
            <a:r>
              <a:rPr lang="fi-FI" sz="3900" dirty="0"/>
              <a:t>Jousella ammutaan keholla (ja keho on käyttöliittymä mieleen)</a:t>
            </a:r>
            <a:br>
              <a:rPr lang="fi-FI" sz="3900" dirty="0"/>
            </a:br>
            <a:endParaRPr lang="fi-FI" sz="3900" dirty="0"/>
          </a:p>
          <a:p>
            <a:pPr lvl="0" algn="l">
              <a:defRPr sz="1800"/>
            </a:pPr>
            <a:r>
              <a:rPr lang="fi-FI" sz="3900" dirty="0"/>
              <a:t>Jousella ampuminen on tasapainoilua dynaamisuuden ja vakauden välillä</a:t>
            </a:r>
          </a:p>
          <a:p>
            <a:pPr lvl="0" algn="l">
              <a:defRPr sz="1800"/>
            </a:pPr>
            <a:endParaRPr lang="fi-FI" sz="3900" dirty="0"/>
          </a:p>
          <a:p>
            <a:pPr lvl="0" algn="l">
              <a:defRPr sz="1800"/>
            </a:pPr>
            <a:r>
              <a:rPr lang="fi-FI" sz="3900" dirty="0"/>
              <a:t>Yksinkertaisuus voittaa</a:t>
            </a:r>
          </a:p>
          <a:p>
            <a:pPr lvl="0" algn="l">
              <a:defRPr sz="1800"/>
            </a:pPr>
            <a:endParaRPr lang="fi-FI" sz="3900" dirty="0"/>
          </a:p>
          <a:p>
            <a:pPr lvl="0" algn="l">
              <a:defRPr sz="1800"/>
            </a:pPr>
            <a:r>
              <a:rPr lang="fi-FI" sz="3900" dirty="0"/>
              <a:t>Tavoitteena kehittää biomekaanisesti optimaalinen suoritus</a:t>
            </a:r>
          </a:p>
          <a:p>
            <a:pPr lvl="0" algn="l">
              <a:defRPr sz="1800"/>
            </a:pPr>
            <a:endParaRPr lang="fi-FI" sz="3900" dirty="0"/>
          </a:p>
          <a:p>
            <a:pPr lvl="0" algn="l">
              <a:defRPr sz="1800"/>
            </a:pPr>
            <a:r>
              <a:rPr lang="fi-FI" sz="3900" dirty="0"/>
              <a:t>Jousella ammutaan </a:t>
            </a:r>
            <a:r>
              <a:rPr lang="fi-FI" sz="3900" dirty="0" err="1"/>
              <a:t>ns</a:t>
            </a:r>
            <a:r>
              <a:rPr lang="fi-FI" sz="3900" dirty="0"/>
              <a:t> keskilinjan ulkopuolelta</a:t>
            </a:r>
          </a:p>
          <a:p>
            <a:pPr lvl="0" algn="l">
              <a:defRPr sz="1800"/>
            </a:pPr>
            <a:endParaRPr lang="fi-FI" sz="3900" dirty="0"/>
          </a:p>
          <a:p>
            <a:pPr lvl="0" algn="l">
              <a:defRPr sz="1800"/>
            </a:pPr>
            <a:r>
              <a:rPr lang="fi-FI" sz="3900" dirty="0"/>
              <a:t>Tähtäinjousella ammutaan sormilaukauksella ja taljajousella laukaisulaitteella</a:t>
            </a:r>
            <a:br>
              <a:rPr lang="fi-FI" sz="3900" dirty="0"/>
            </a:br>
            <a:endParaRPr sz="3900" dirty="0"/>
          </a:p>
        </p:txBody>
      </p:sp>
      <p:sp>
        <p:nvSpPr>
          <p:cNvPr id="6" name="Shape 36"/>
          <p:cNvSpPr/>
          <p:nvPr/>
        </p:nvSpPr>
        <p:spPr>
          <a:xfrm>
            <a:off x="835386" y="5038165"/>
            <a:ext cx="11625555" cy="240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 algn="l">
              <a:defRPr sz="1800"/>
            </a:pPr>
            <a:endParaRPr sz="2700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Haasteita taidon oppimisille</a:t>
            </a:r>
            <a:endParaRPr sz="3900" dirty="0"/>
          </a:p>
        </p:txBody>
      </p:sp>
      <p:sp>
        <p:nvSpPr>
          <p:cNvPr id="2" name="Suorakulmio 1"/>
          <p:cNvSpPr/>
          <p:nvPr/>
        </p:nvSpPr>
        <p:spPr>
          <a:xfrm>
            <a:off x="376820" y="1756715"/>
            <a:ext cx="1185736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br>
              <a:rPr lang="fi-FI" dirty="0">
                <a:latin typeface="Times" charset="0"/>
              </a:rPr>
            </a:br>
            <a:endParaRPr lang="fi-FI" dirty="0">
              <a:latin typeface="Times" charset="0"/>
            </a:endParaRPr>
          </a:p>
          <a:p>
            <a:pPr marL="571500" indent="-571500" algn="l">
              <a:buFontTx/>
              <a:buChar char="-"/>
            </a:pPr>
            <a:r>
              <a:rPr lang="fi-FI" dirty="0"/>
              <a:t>suoritus vaatii hienomotorisia taitoja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suorituksessa tehdään asioita, joita ei itse voi samalla nähdä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palaute suorituksesta haetaan taulusta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suorituksessa käytetään lihaksia ja liikeratoja, joille ei ole kehittynyt hermotusta (erityisesti lapojen hallinta)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heikko lihasvoima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liikkuvuusrajoitteet, jotka vaikeuttavat biomekaanisesti oikean asennon saavuttamista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outo ja uusi väline, joka vie huomion oppimiselta</a:t>
            </a:r>
          </a:p>
          <a:p>
            <a:pPr marL="571500" indent="-571500" algn="l">
              <a:buFontTx/>
              <a:buChar char="-"/>
            </a:pPr>
            <a:r>
              <a:rPr lang="fi-FI" dirty="0"/>
              <a:t>liian jäykkä jousi</a:t>
            </a:r>
          </a:p>
        </p:txBody>
      </p:sp>
    </p:spTree>
    <p:extLst>
      <p:ext uri="{BB962C8B-B14F-4D97-AF65-F5344CB8AC3E}">
        <p14:creationId xmlns:p14="http://schemas.microsoft.com/office/powerpoint/2010/main" val="19537245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Taidon opettamisesta</a:t>
            </a:r>
            <a:endParaRPr sz="3900" dirty="0"/>
          </a:p>
        </p:txBody>
      </p:sp>
      <p:sp>
        <p:nvSpPr>
          <p:cNvPr id="2" name="Suorakulmio 1"/>
          <p:cNvSpPr/>
          <p:nvPr/>
        </p:nvSpPr>
        <p:spPr>
          <a:xfrm>
            <a:off x="240633" y="615561"/>
            <a:ext cx="11857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br>
              <a:rPr lang="fi-FI" dirty="0">
                <a:latin typeface="Times" charset="0"/>
              </a:rPr>
            </a:br>
            <a:endParaRPr lang="fi-FI" dirty="0">
              <a:latin typeface="Times" charset="0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39724" y="1926941"/>
            <a:ext cx="12468507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Yksilölajeissa valmentajan ja urheilijan välinen </a:t>
            </a:r>
            <a:r>
              <a:rPr lang="fi-FI" sz="2200" b="1" dirty="0"/>
              <a:t>vuorovaikutus</a:t>
            </a:r>
            <a:r>
              <a:rPr lang="fi-FI" sz="2200" dirty="0"/>
              <a:t> on kahden ihmisen välistä. Valmentaja antaa ohjeita ja palautetta ja urheilija katsoo ja kuuntelee sekä kertoo oman mielipiteensä (subjekti – objekti)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Jokainen oppii omalla tavallaan. </a:t>
            </a:r>
            <a:r>
              <a:rPr lang="fi-FI" sz="2200"/>
              <a:t>Käytä </a:t>
            </a:r>
            <a:r>
              <a:rPr lang="fi-FI" sz="2200" dirty="0"/>
              <a:t>kaikkia keinoja!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Oppiminen on </a:t>
            </a:r>
            <a:r>
              <a:rPr lang="fi-FI" sz="2200" b="1" dirty="0"/>
              <a:t>kertaamista</a:t>
            </a:r>
            <a:r>
              <a:rPr lang="fi-FI" sz="2200" dirty="0"/>
              <a:t>.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Palautteen antamisessa on kyse </a:t>
            </a:r>
            <a:r>
              <a:rPr lang="fi-FI" sz="2200" b="1" dirty="0"/>
              <a:t>ajoituksesta</a:t>
            </a:r>
            <a:r>
              <a:rPr lang="fi-FI" sz="2200" dirty="0"/>
              <a:t>!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Taitoharjoittelussa on kyse </a:t>
            </a:r>
            <a:r>
              <a:rPr lang="fi-FI" sz="2200" b="1" dirty="0" err="1"/>
              <a:t>ongelmanratkaisuprosessessista</a:t>
            </a:r>
            <a:r>
              <a:rPr lang="fi-FI" sz="2200" dirty="0"/>
              <a:t> -&gt; jokainen suoritus on aina erilainen, joten kyse on ongelmanratkaisuprosessin toistamisesta -&gt; toistetaan yritystä ratkaista ongelma ”miten osua keskelle”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Sopivan haasteellisuustason löytäminen käyttämällä eri </a:t>
            </a:r>
            <a:r>
              <a:rPr lang="fi-FI" sz="2200" b="1" dirty="0"/>
              <a:t>muuttujia </a:t>
            </a:r>
            <a:r>
              <a:rPr lang="fi-FI" sz="2200" dirty="0"/>
              <a:t>(matka, osumapiste, aika, kilpailu </a:t>
            </a:r>
            <a:r>
              <a:rPr lang="fi-FI" sz="2200" dirty="0" err="1"/>
              <a:t>jne</a:t>
            </a:r>
            <a:r>
              <a:rPr lang="fi-FI" sz="2200" dirty="0"/>
              <a:t>). Harjoituksen </a:t>
            </a:r>
            <a:r>
              <a:rPr lang="fi-FI" sz="2200" b="1" dirty="0"/>
              <a:t>vaihtelu</a:t>
            </a:r>
            <a:r>
              <a:rPr lang="fi-FI" sz="2200" dirty="0"/>
              <a:t> nopeuttaa kehitystä, yksipuolinen hidastaa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dirty="0"/>
              <a:t>Ulkoiset </a:t>
            </a:r>
            <a:r>
              <a:rPr lang="fi-FI" sz="2200" b="1" dirty="0"/>
              <a:t>apukeinojen</a:t>
            </a:r>
            <a:r>
              <a:rPr lang="fi-FI" sz="2200" dirty="0"/>
              <a:t> käyttäminen: peili, vastuskumi, videot</a:t>
            </a:r>
            <a:br>
              <a:rPr lang="fi-FI" sz="2200" dirty="0"/>
            </a:br>
            <a:endParaRPr lang="fi-FI" sz="2200" dirty="0"/>
          </a:p>
          <a:p>
            <a:pPr marL="342900" indent="-342900" algn="l">
              <a:buFont typeface="Wingdings" charset="2"/>
              <a:buChar char="ü"/>
            </a:pPr>
            <a:r>
              <a:rPr lang="fi-FI" sz="2200" b="1" dirty="0"/>
              <a:t>Taitovalmennuksen tehtävänä on luoda harjoittelun ja oppimisen mahdollistavia olosuhteita, ympäristöjä ja tunnelmia.</a:t>
            </a:r>
            <a:endParaRPr lang="fi-FI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22860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Ohjaamisen kaava</a:t>
            </a:r>
            <a:endParaRPr sz="3900" dirty="0"/>
          </a:p>
        </p:txBody>
      </p:sp>
      <p:sp>
        <p:nvSpPr>
          <p:cNvPr id="5" name="Shape 36"/>
          <p:cNvSpPr/>
          <p:nvPr/>
        </p:nvSpPr>
        <p:spPr>
          <a:xfrm>
            <a:off x="835386" y="2680445"/>
            <a:ext cx="10944238" cy="19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 algn="l">
              <a:defRPr sz="1800"/>
            </a:pPr>
            <a:endParaRPr sz="2700" dirty="0"/>
          </a:p>
        </p:txBody>
      </p:sp>
      <p:sp>
        <p:nvSpPr>
          <p:cNvPr id="6" name="Shape 36"/>
          <p:cNvSpPr/>
          <p:nvPr/>
        </p:nvSpPr>
        <p:spPr>
          <a:xfrm>
            <a:off x="689622" y="1756715"/>
            <a:ext cx="11625555" cy="240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fontScale="25000" lnSpcReduction="20000"/>
          </a:bodyPr>
          <a:lstStyle/>
          <a:p>
            <a:pPr lvl="0" algn="l">
              <a:defRPr sz="1800"/>
            </a:pPr>
            <a:endParaRPr sz="2700" dirty="0"/>
          </a:p>
          <a:p>
            <a:pPr algn="l"/>
            <a:endParaRPr lang="fi-FI" sz="9600" dirty="0">
              <a:solidFill>
                <a:srgbClr val="000000"/>
              </a:solidFill>
              <a:effectLst/>
              <a:latin typeface="Times" pitchFamily="2" charset="0"/>
            </a:endParaRPr>
          </a:p>
          <a:p>
            <a:pPr algn="l"/>
            <a:r>
              <a:rPr lang="fi-FI" sz="11200" b="1" dirty="0">
                <a:solidFill>
                  <a:srgbClr val="000000"/>
                </a:solidFill>
                <a:effectLst/>
                <a:latin typeface="Times" pitchFamily="2" charset="0"/>
              </a:rPr>
              <a:t>1) Tekniikan / liikkeen esittely sanallisesti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mitä tehdään, mitkä kehon osat toimivat, mitkä lihakset toimivat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selitetään miksi tämä on tärkeää (motivointi)</a:t>
            </a:r>
          </a:p>
          <a:p>
            <a:pPr algn="l"/>
            <a:r>
              <a:rPr lang="fi-FI" sz="11200" b="1" dirty="0">
                <a:solidFill>
                  <a:srgbClr val="000000"/>
                </a:solidFill>
                <a:effectLst/>
                <a:latin typeface="Times" pitchFamily="2" charset="0"/>
              </a:rPr>
              <a:t>2) Näytetään mallisuoritus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samalla suoritusta selittäen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mallin käyttäminen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varmistettava, että oppilaat näkevät suorituksen -&gt; näytä useasta suunnasta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rauhallisesti, ydinkohtia painottaen, riittävän monta toistoa</a:t>
            </a:r>
          </a:p>
          <a:p>
            <a:pPr algn="l"/>
            <a:r>
              <a:rPr lang="fi-FI" sz="11200" b="1" dirty="0">
                <a:solidFill>
                  <a:srgbClr val="000000"/>
                </a:solidFill>
                <a:effectLst/>
                <a:latin typeface="Times" pitchFamily="2" charset="0"/>
              </a:rPr>
              <a:t>3) Oppilaan suoritus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ohjaa </a:t>
            </a:r>
            <a:r>
              <a:rPr lang="fi-FI" sz="10400" b="1" dirty="0">
                <a:solidFill>
                  <a:srgbClr val="000000"/>
                </a:solidFill>
                <a:effectLst/>
                <a:latin typeface="Times" pitchFamily="2" charset="0"/>
              </a:rPr>
              <a:t>koskettamalla</a:t>
            </a:r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 ja </a:t>
            </a:r>
            <a:r>
              <a:rPr lang="fi-FI" sz="10400" b="1" dirty="0">
                <a:solidFill>
                  <a:srgbClr val="000000"/>
                </a:solidFill>
                <a:effectLst/>
                <a:latin typeface="Times" pitchFamily="2" charset="0"/>
              </a:rPr>
              <a:t>puhumalla</a:t>
            </a:r>
            <a:endParaRPr lang="fi-FI" sz="10400" dirty="0">
              <a:solidFill>
                <a:srgbClr val="000000"/>
              </a:solidFill>
              <a:effectLst/>
              <a:latin typeface="Times" pitchFamily="2" charset="0"/>
            </a:endParaRP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riittävän monta toistoa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peilin käyttäminen apuna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kannusta ja kehu suoritusten aikana, käytä kielikuvia</a:t>
            </a:r>
          </a:p>
          <a:p>
            <a:pPr algn="l"/>
            <a:r>
              <a:rPr lang="fi-FI" sz="11200" b="1" dirty="0">
                <a:solidFill>
                  <a:srgbClr val="000000"/>
                </a:solidFill>
                <a:effectLst/>
                <a:latin typeface="Times" pitchFamily="2" charset="0"/>
              </a:rPr>
              <a:t>4) Palautteen antaminen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hampurilaismalli: kehu, korjaa, kehu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palautteen laatu: kerro mitä pitää muuttaa ja miten se tehdään (puhumalla, näyttämällä, koskettamalla)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</a:t>
            </a:r>
            <a:r>
              <a:rPr lang="fi-FI" sz="10400" dirty="0" err="1">
                <a:solidFill>
                  <a:srgbClr val="000000"/>
                </a:solidFill>
                <a:effectLst/>
                <a:latin typeface="Times" pitchFamily="2" charset="0"/>
              </a:rPr>
              <a:t>palutteen</a:t>
            </a:r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 määrä: yksi tai kaksi asiaa kerrallaan</a:t>
            </a:r>
          </a:p>
          <a:p>
            <a:pPr algn="l"/>
            <a:r>
              <a:rPr lang="fi-FI" sz="10400" dirty="0">
                <a:solidFill>
                  <a:srgbClr val="000000"/>
                </a:solidFill>
                <a:effectLst/>
                <a:latin typeface="Times" pitchFamily="2" charset="0"/>
              </a:rPr>
              <a:t>- palautteen ajoitus: optimaalinen ajoitus 5-10s suorituksesta, jolloin kinesteettinen aistimus on tallella mutta ei liian aikaisin, jolloin aistimus ei ole vielä jäsentynyt</a:t>
            </a:r>
          </a:p>
          <a:p>
            <a:pPr algn="l"/>
            <a:r>
              <a:rPr lang="fi-FI" sz="11200" b="1" dirty="0">
                <a:solidFill>
                  <a:srgbClr val="000000"/>
                </a:solidFill>
                <a:effectLst/>
                <a:latin typeface="Times" pitchFamily="2" charset="0"/>
              </a:rPr>
              <a:t>5) Uusi suoritus</a:t>
            </a:r>
          </a:p>
          <a:p>
            <a:pPr lvl="0" algn="l">
              <a:defRPr sz="1800"/>
            </a:pPr>
            <a:endParaRPr lang="fi-FI" sz="3900" dirty="0"/>
          </a:p>
        </p:txBody>
      </p:sp>
    </p:spTree>
    <p:extLst>
      <p:ext uri="{BB962C8B-B14F-4D97-AF65-F5344CB8AC3E}">
        <p14:creationId xmlns:p14="http://schemas.microsoft.com/office/powerpoint/2010/main" val="64111017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Tekniikan kulmakivet</a:t>
            </a:r>
            <a:endParaRPr sz="3900" dirty="0"/>
          </a:p>
        </p:txBody>
      </p:sp>
      <p:sp>
        <p:nvSpPr>
          <p:cNvPr id="5" name="Shape 36"/>
          <p:cNvSpPr/>
          <p:nvPr/>
        </p:nvSpPr>
        <p:spPr>
          <a:xfrm>
            <a:off x="835386" y="2680445"/>
            <a:ext cx="10944238" cy="19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 algn="l">
              <a:defRPr sz="1800"/>
            </a:pPr>
            <a:endParaRPr sz="2700" dirty="0"/>
          </a:p>
        </p:txBody>
      </p:sp>
      <p:sp>
        <p:nvSpPr>
          <p:cNvPr id="6" name="Shape 36"/>
          <p:cNvSpPr/>
          <p:nvPr/>
        </p:nvSpPr>
        <p:spPr>
          <a:xfrm>
            <a:off x="835386" y="2680445"/>
            <a:ext cx="11625555" cy="240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fontScale="62500" lnSpcReduction="20000"/>
          </a:bodyPr>
          <a:lstStyle/>
          <a:p>
            <a:pPr lvl="0" algn="l">
              <a:defRPr sz="1800"/>
            </a:pPr>
            <a:endParaRPr sz="2700" dirty="0"/>
          </a:p>
          <a:p>
            <a:pPr lvl="0" algn="l">
              <a:defRPr sz="1800"/>
            </a:pPr>
            <a:br>
              <a:rPr lang="fi-FI" sz="3900" dirty="0"/>
            </a:br>
            <a:br>
              <a:rPr lang="fi-FI" sz="3900" dirty="0"/>
            </a:br>
            <a:r>
              <a:rPr lang="fi-FI" sz="3900" dirty="0" err="1"/>
              <a:t>https</a:t>
            </a:r>
            <a:r>
              <a:rPr lang="fi-FI" sz="3900" dirty="0"/>
              <a:t>://</a:t>
            </a:r>
            <a:r>
              <a:rPr lang="fi-FI" sz="3900" dirty="0" err="1"/>
              <a:t>www.youtube.com</a:t>
            </a:r>
            <a:r>
              <a:rPr lang="fi-FI" sz="3900" dirty="0"/>
              <a:t>/</a:t>
            </a:r>
            <a:r>
              <a:rPr lang="fi-FI" sz="3900" dirty="0" err="1"/>
              <a:t>watch?v</a:t>
            </a:r>
            <a:r>
              <a:rPr lang="fi-FI" sz="3900" dirty="0"/>
              <a:t>=xVEZn8QJrDI</a:t>
            </a:r>
            <a:br>
              <a:rPr lang="fi-FI" sz="3900" dirty="0"/>
            </a:br>
            <a:br>
              <a:rPr lang="fi-FI" sz="3900" dirty="0"/>
            </a:br>
            <a:r>
              <a:rPr lang="fi-FI" sz="3900" dirty="0" err="1"/>
              <a:t>https</a:t>
            </a:r>
            <a:r>
              <a:rPr lang="fi-FI" sz="3900" dirty="0"/>
              <a:t>://</a:t>
            </a:r>
            <a:r>
              <a:rPr lang="fi-FI" sz="3900" dirty="0" err="1"/>
              <a:t>www.youtube.com</a:t>
            </a:r>
            <a:r>
              <a:rPr lang="fi-FI" sz="3900" dirty="0"/>
              <a:t>/</a:t>
            </a:r>
            <a:r>
              <a:rPr lang="fi-FI" sz="3900" dirty="0" err="1"/>
              <a:t>watch?v</a:t>
            </a:r>
            <a:r>
              <a:rPr lang="fi-FI" sz="3900" dirty="0"/>
              <a:t>=sZmams7bn7Q</a:t>
            </a:r>
            <a:br>
              <a:rPr lang="fi-FI" sz="3900" dirty="0"/>
            </a:br>
            <a:br>
              <a:rPr lang="fi-FI" sz="3900" dirty="0"/>
            </a:br>
            <a:r>
              <a:rPr lang="fi-FI" sz="3900" dirty="0" err="1"/>
              <a:t>https</a:t>
            </a:r>
            <a:r>
              <a:rPr lang="fi-FI" sz="3900" dirty="0"/>
              <a:t>://</a:t>
            </a:r>
            <a:r>
              <a:rPr lang="fi-FI" sz="3900" dirty="0" err="1"/>
              <a:t>www.youtube.com</a:t>
            </a:r>
            <a:r>
              <a:rPr lang="fi-FI" sz="3900" dirty="0"/>
              <a:t>/</a:t>
            </a:r>
            <a:r>
              <a:rPr lang="fi-FI" sz="3900" dirty="0" err="1"/>
              <a:t>watch?v</a:t>
            </a:r>
            <a:r>
              <a:rPr lang="fi-FI" sz="3900" dirty="0"/>
              <a:t>=rzj4FFi7wt8</a:t>
            </a:r>
            <a:endParaRPr sz="3900" dirty="0"/>
          </a:p>
        </p:txBody>
      </p:sp>
    </p:spTree>
    <p:extLst>
      <p:ext uri="{BB962C8B-B14F-4D97-AF65-F5344CB8AC3E}">
        <p14:creationId xmlns:p14="http://schemas.microsoft.com/office/powerpoint/2010/main" val="2049080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Tekniikan kulmakivet</a:t>
            </a:r>
            <a:endParaRPr sz="3900" dirty="0"/>
          </a:p>
        </p:txBody>
      </p:sp>
      <p:sp>
        <p:nvSpPr>
          <p:cNvPr id="5" name="Shape 36"/>
          <p:cNvSpPr/>
          <p:nvPr/>
        </p:nvSpPr>
        <p:spPr>
          <a:xfrm>
            <a:off x="835386" y="2680445"/>
            <a:ext cx="10944238" cy="1981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 algn="l">
              <a:defRPr sz="1800"/>
            </a:pPr>
            <a:endParaRPr sz="2700" dirty="0"/>
          </a:p>
        </p:txBody>
      </p:sp>
      <p:sp>
        <p:nvSpPr>
          <p:cNvPr id="6" name="Shape 36"/>
          <p:cNvSpPr/>
          <p:nvPr/>
        </p:nvSpPr>
        <p:spPr>
          <a:xfrm>
            <a:off x="835386" y="3120072"/>
            <a:ext cx="10047716" cy="1658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 algn="l">
              <a:defRPr sz="1800"/>
            </a:pPr>
            <a:endParaRPr sz="2700" dirty="0"/>
          </a:p>
          <a:p>
            <a:pPr lvl="0" algn="l">
              <a:defRPr sz="1800"/>
            </a:pPr>
            <a:r>
              <a:rPr lang="fi-FI" sz="3900" dirty="0"/>
              <a:t>Ominaisuudet</a:t>
            </a:r>
            <a:br>
              <a:rPr lang="fi-FI" sz="3900" dirty="0"/>
            </a:br>
            <a:r>
              <a:rPr lang="fi-FI" sz="3200" dirty="0"/>
              <a:t>Kim et </a:t>
            </a:r>
            <a:r>
              <a:rPr lang="fi-FI" sz="3200" dirty="0" err="1"/>
              <a:t>al</a:t>
            </a:r>
            <a:r>
              <a:rPr lang="fi-FI" sz="3200" dirty="0"/>
              <a:t> (2015)</a:t>
            </a:r>
            <a:endParaRPr sz="3200" dirty="0"/>
          </a:p>
        </p:txBody>
      </p:sp>
      <p:grpSp>
        <p:nvGrpSpPr>
          <p:cNvPr id="19" name="Ryhmitä 18"/>
          <p:cNvGrpSpPr/>
          <p:nvPr/>
        </p:nvGrpSpPr>
        <p:grpSpPr>
          <a:xfrm>
            <a:off x="5509047" y="1926941"/>
            <a:ext cx="5235388" cy="3952138"/>
            <a:chOff x="215153" y="4940850"/>
            <a:chExt cx="5235388" cy="3952138"/>
          </a:xfrm>
        </p:grpSpPr>
        <p:sp>
          <p:nvSpPr>
            <p:cNvPr id="12" name="Kolmio 11"/>
            <p:cNvSpPr/>
            <p:nvPr/>
          </p:nvSpPr>
          <p:spPr>
            <a:xfrm>
              <a:off x="215153" y="4940850"/>
              <a:ext cx="5235388" cy="3952138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ap="flat">
              <a:solidFill>
                <a:schemeClr val="tx1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fi-FI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cxnSp>
          <p:nvCxnSpPr>
            <p:cNvPr id="14" name="Suora yhdysviiva 13"/>
            <p:cNvCxnSpPr/>
            <p:nvPr/>
          </p:nvCxnSpPr>
          <p:spPr>
            <a:xfrm flipV="1">
              <a:off x="1936376" y="6382869"/>
              <a:ext cx="179294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8" name="Suora yhdysviiva 17"/>
            <p:cNvCxnSpPr/>
            <p:nvPr/>
          </p:nvCxnSpPr>
          <p:spPr>
            <a:xfrm flipV="1">
              <a:off x="1039905" y="7717315"/>
              <a:ext cx="3554791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" name="Tekstiruutu 1"/>
            <p:cNvSpPr txBox="1"/>
            <p:nvPr/>
          </p:nvSpPr>
          <p:spPr>
            <a:xfrm>
              <a:off x="1723605" y="8031447"/>
              <a:ext cx="2187389" cy="6565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fi-FI" sz="36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mental</a:t>
              </a:r>
              <a:endParaRPr kumimoji="0" lang="fi-FI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8" name="Tekstiruutu 7"/>
            <p:cNvSpPr txBox="1"/>
            <p:nvPr/>
          </p:nvSpPr>
          <p:spPr>
            <a:xfrm>
              <a:off x="1723604" y="6781522"/>
              <a:ext cx="2187389" cy="6565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fi-FI" sz="3600" b="0" i="0" u="none" strike="noStrike" cap="none" spc="0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skill</a:t>
              </a:r>
              <a:endParaRPr kumimoji="0" lang="fi-FI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9" name="Tekstiruutu 8"/>
            <p:cNvSpPr txBox="1"/>
            <p:nvPr/>
          </p:nvSpPr>
          <p:spPr>
            <a:xfrm>
              <a:off x="1763215" y="5677403"/>
              <a:ext cx="2187389" cy="656590"/>
            </a:xfrm>
            <a:prstGeom prst="rect">
              <a:avLst/>
            </a:prstGeom>
            <a:noFill/>
            <a:ln w="635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fi-FI" sz="3600" b="0" i="0" u="none" strike="noStrike" cap="none" spc="0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rPr>
                <a:t>fitness</a:t>
              </a:r>
              <a:endParaRPr kumimoji="0" lang="fi-FI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sp>
        <p:nvSpPr>
          <p:cNvPr id="21" name="Shape 36"/>
          <p:cNvSpPr/>
          <p:nvPr/>
        </p:nvSpPr>
        <p:spPr>
          <a:xfrm>
            <a:off x="835385" y="6338258"/>
            <a:ext cx="11148067" cy="2853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 algn="l">
              <a:defRPr sz="1800"/>
            </a:pPr>
            <a:endParaRPr sz="2700" dirty="0"/>
          </a:p>
          <a:p>
            <a:pPr lvl="0" algn="l">
              <a:defRPr sz="1800"/>
            </a:pPr>
            <a:r>
              <a:rPr lang="fi-FI" sz="3900" dirty="0"/>
              <a:t>Ammuntasuorituksen ydintaidot:</a:t>
            </a:r>
            <a:br>
              <a:rPr lang="fi-FI" sz="3900" dirty="0"/>
            </a:br>
            <a:r>
              <a:rPr lang="fi-FI" sz="3900" dirty="0"/>
              <a:t>1) Tukeva tähtäysasento</a:t>
            </a:r>
            <a:br>
              <a:rPr lang="fi-FI" sz="3900" dirty="0"/>
            </a:br>
            <a:r>
              <a:rPr lang="fi-FI" sz="3900" dirty="0"/>
              <a:t>2) Puhdas laukaisu</a:t>
            </a:r>
            <a:br>
              <a:rPr lang="fi-FI" sz="3900" dirty="0"/>
            </a:br>
            <a:r>
              <a:rPr lang="fi-FI" sz="3900" dirty="0"/>
              <a:t>3) Tasainen ajoitus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4982620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Suoritusmatriisi (Aulio 2017)</a:t>
            </a:r>
            <a:endParaRPr sz="3900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735752"/>
              </p:ext>
            </p:extLst>
          </p:nvPr>
        </p:nvGraphicFramePr>
        <p:xfrm>
          <a:off x="699611" y="1806730"/>
          <a:ext cx="11912208" cy="720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8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8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5945">
                <a:tc>
                  <a:txBody>
                    <a:bodyPr/>
                    <a:lstStyle/>
                    <a:p>
                      <a:endParaRPr lang="fi-FI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2000" b="1" dirty="0"/>
                        <a:t>1. Tukeva </a:t>
                      </a:r>
                      <a:r>
                        <a:rPr lang="fi-FI" sz="2000" b="1" dirty="0" err="1"/>
                        <a:t>tähtäysasento</a:t>
                      </a:r>
                      <a:r>
                        <a:rPr lang="fi-FI" sz="2000" b="1" dirty="0"/>
                        <a:t>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2. Puhdas laukaisu </a:t>
                      </a:r>
                      <a:endParaRPr lang="fi-FI" sz="2000" b="1" dirty="0"/>
                    </a:p>
                    <a:p>
                      <a:endParaRPr lang="fi-FI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3. Tasainen ajoitus </a:t>
                      </a:r>
                      <a:endParaRPr lang="fi-FI" sz="2000" b="1" dirty="0"/>
                    </a:p>
                    <a:p>
                      <a:endParaRPr lang="fi-FI" sz="20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697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MÄÄRITELMÄ </a:t>
                      </a:r>
                      <a:endParaRPr lang="fi-FI" b="1" dirty="0"/>
                    </a:p>
                    <a:p>
                      <a:pPr algn="l"/>
                      <a:endParaRPr lang="fi-FI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laukaisu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lähtee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paikaltaan</a:t>
                      </a:r>
                      <a:b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asento ei kaadu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mihinkään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suuntaan</a:t>
                      </a:r>
                      <a:b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asennon huojuminen on minimoitu </a:t>
                      </a:r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laukaisu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lähtee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taaksepäin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ja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sisään</a:t>
                      </a:r>
                      <a:b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jousikäsi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lähtee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eteen ja vasemmalle (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oikeakätinen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ajoitus pysyy samana harjoituksissa ja kilpailuissa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697">
                <a:tc>
                  <a:txBody>
                    <a:bodyPr/>
                    <a:lstStyle/>
                    <a:p>
                      <a:pPr algn="l"/>
                      <a:r>
                        <a:rPr lang="fi-FI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TAITO JA </a:t>
                      </a:r>
                      <a:endParaRPr lang="fi-FI" b="1" dirty="0"/>
                    </a:p>
                    <a:p>
                      <a:pPr algn="l"/>
                      <a:r>
                        <a:rPr lang="fi-FI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TEKNIIKKA </a:t>
                      </a:r>
                      <a:endParaRPr lang="fi-FI" b="1" dirty="0"/>
                    </a:p>
                    <a:p>
                      <a:pPr algn="l"/>
                      <a:endParaRPr lang="fi-FI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vetokäden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kyynärpäa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̈ on linjassa</a:t>
                      </a:r>
                      <a:b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jousikäden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olkapäa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̈ on keskiasennossa </a:t>
                      </a:r>
                      <a:endParaRPr lang="fi-FI" sz="1900" dirty="0"/>
                    </a:p>
                    <a:p>
                      <a:pPr algn="l"/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selkäranka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on suorassa</a:t>
                      </a:r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jänne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avaa sormet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kyynärvarren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rentoutuessa</a:t>
                      </a:r>
                      <a:b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jousikäden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ranne laukaisussa mukana </a:t>
                      </a:r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suorituksen vaiheistus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697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VOIMA JA FYSIIKKA </a:t>
                      </a:r>
                      <a:endParaRPr lang="fi-FI" b="1" dirty="0"/>
                    </a:p>
                    <a:p>
                      <a:pPr algn="l"/>
                      <a:endParaRPr lang="fi-FI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lapojen hallinta – jalkojen voima – ojentajan voima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lapojen hallinta – ojentajan voima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lapojen hallinta – lajivoima</a:t>
                      </a:r>
                      <a:b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</a:b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peruskunto (pk)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542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MENTAALI </a:t>
                      </a:r>
                      <a:endParaRPr lang="fi-FI" b="1" dirty="0"/>
                    </a:p>
                    <a:p>
                      <a:pPr algn="l"/>
                      <a:endParaRPr lang="fi-FI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keskittyminen </a:t>
                      </a:r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uskallus/luottaminen </a:t>
                      </a:r>
                      <a:endParaRPr lang="fi-FI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697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VÄLINEET </a:t>
                      </a:r>
                      <a:endParaRPr lang="fi-FI" b="1" dirty="0"/>
                    </a:p>
                    <a:p>
                      <a:pPr algn="l"/>
                      <a:endParaRPr lang="fi-FI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ampujalle sopiva pituus ja </a:t>
                      </a:r>
                      <a:r>
                        <a:rPr lang="fi-FI" sz="1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jäykkyys</a:t>
                      </a: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– oikea vetopituus </a:t>
                      </a:r>
                      <a:endParaRPr lang="fi-FI" sz="1900" dirty="0"/>
                    </a:p>
                    <a:p>
                      <a:pPr algn="l"/>
                      <a:endParaRPr lang="fi-FI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i-FI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0718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asted-image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2999" y="170225"/>
            <a:ext cx="12865232" cy="158649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36"/>
          <p:cNvSpPr/>
          <p:nvPr/>
        </p:nvSpPr>
        <p:spPr>
          <a:xfrm>
            <a:off x="4537810" y="-1"/>
            <a:ext cx="8074009" cy="983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 lnSpcReduction="10000"/>
          </a:bodyPr>
          <a:lstStyle/>
          <a:p>
            <a:pPr lvl="0" algn="r">
              <a:defRPr sz="1800"/>
            </a:pPr>
            <a:endParaRPr sz="2700" dirty="0"/>
          </a:p>
          <a:p>
            <a:pPr lvl="0" algn="r">
              <a:defRPr sz="1800"/>
            </a:pPr>
            <a:r>
              <a:rPr lang="fi-FI" sz="3900" dirty="0"/>
              <a:t>Tarkistuslista</a:t>
            </a:r>
            <a:endParaRPr sz="3900" dirty="0"/>
          </a:p>
        </p:txBody>
      </p:sp>
      <p:sp>
        <p:nvSpPr>
          <p:cNvPr id="2" name="Suorakulmio 1"/>
          <p:cNvSpPr/>
          <p:nvPr/>
        </p:nvSpPr>
        <p:spPr>
          <a:xfrm>
            <a:off x="385012" y="1628299"/>
            <a:ext cx="12226807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i-FI" sz="1800" dirty="0">
                <a:latin typeface="Calibri" charset="0"/>
              </a:rPr>
              <a:t>Suorituksen osat </a:t>
            </a:r>
            <a:endParaRPr lang="fi-FI" sz="1800" dirty="0"/>
          </a:p>
          <a:p>
            <a:pPr algn="l"/>
            <a:r>
              <a:rPr lang="fi-FI" sz="1800" dirty="0">
                <a:latin typeface="Calibri" charset="0"/>
              </a:rPr>
              <a:t>1.1 lantio alla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1.2 vartalon suoruus/nojaaminen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1.3. painopiste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1.4 </a:t>
            </a:r>
            <a:r>
              <a:rPr lang="fi-FI" sz="1800" dirty="0" err="1">
                <a:latin typeface="Calibri" charset="0"/>
              </a:rPr>
              <a:t>pään</a:t>
            </a:r>
            <a:r>
              <a:rPr lang="fi-FI" sz="1800" dirty="0">
                <a:latin typeface="Calibri" charset="0"/>
              </a:rPr>
              <a:t> linjaus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1.5 hartioiden symmetrinen korkeus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2.1 paine </a:t>
            </a:r>
            <a:r>
              <a:rPr lang="fi-FI" sz="1800" dirty="0" err="1">
                <a:latin typeface="Calibri" charset="0"/>
              </a:rPr>
              <a:t>peukalotyynylla</a:t>
            </a:r>
            <a:r>
              <a:rPr lang="fi-FI" sz="1800" dirty="0">
                <a:latin typeface="Calibri" charset="0"/>
              </a:rPr>
              <a:t>̈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2.2 rystyskulma 45°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2.3 suora </a:t>
            </a:r>
            <a:r>
              <a:rPr lang="fi-FI" sz="1800" dirty="0" err="1">
                <a:latin typeface="Calibri" charset="0"/>
              </a:rPr>
              <a:t>jousikäsi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2.4 </a:t>
            </a:r>
            <a:r>
              <a:rPr lang="fi-FI" sz="1800" dirty="0" err="1">
                <a:latin typeface="Calibri" charset="0"/>
              </a:rPr>
              <a:t>kyynernivelen</a:t>
            </a:r>
            <a:r>
              <a:rPr lang="fi-FI" sz="1800" dirty="0">
                <a:latin typeface="Calibri" charset="0"/>
              </a:rPr>
              <a:t> kulma alle 30°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3.1 etusormi </a:t>
            </a:r>
            <a:r>
              <a:rPr lang="fi-FI" sz="1800" dirty="0" err="1">
                <a:latin typeface="Calibri" charset="0"/>
              </a:rPr>
              <a:t>jänteen</a:t>
            </a:r>
            <a:r>
              <a:rPr lang="fi-FI" sz="1800" dirty="0">
                <a:latin typeface="Calibri" charset="0"/>
              </a:rPr>
              <a:t> </a:t>
            </a:r>
            <a:r>
              <a:rPr lang="fi-FI" sz="1800" dirty="0" err="1">
                <a:latin typeface="Calibri" charset="0"/>
              </a:rPr>
              <a:t>ympäri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3.2 ranne suora/ei </a:t>
            </a:r>
            <a:r>
              <a:rPr lang="fi-FI" sz="1800" dirty="0" err="1">
                <a:latin typeface="Calibri" charset="0"/>
              </a:rPr>
              <a:t>sisäänpäin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3.3 sormiote ja ranne pysyy koko suorituksen ajan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4.1 jousen nostossa </a:t>
            </a:r>
            <a:r>
              <a:rPr lang="fi-FI" sz="1800" dirty="0" err="1">
                <a:latin typeface="Calibri" charset="0"/>
              </a:rPr>
              <a:t>vetokäsi</a:t>
            </a:r>
            <a:r>
              <a:rPr lang="fi-FI" sz="1800" dirty="0">
                <a:latin typeface="Calibri" charset="0"/>
              </a:rPr>
              <a:t> nousee suoraan </a:t>
            </a:r>
            <a:r>
              <a:rPr lang="fi-FI" sz="1800" dirty="0" err="1">
                <a:latin typeface="Calibri" charset="0"/>
              </a:rPr>
              <a:t>ylös</a:t>
            </a:r>
            <a:r>
              <a:rPr lang="fi-FI" sz="1800" dirty="0">
                <a:latin typeface="Calibri" charset="0"/>
              </a:rPr>
              <a:t> (</a:t>
            </a:r>
            <a:r>
              <a:rPr lang="fi-FI" sz="1800" dirty="0" err="1">
                <a:latin typeface="Calibri" charset="0"/>
              </a:rPr>
              <a:t>jänne</a:t>
            </a:r>
            <a:r>
              <a:rPr lang="fi-FI" sz="1800" dirty="0">
                <a:latin typeface="Calibri" charset="0"/>
              </a:rPr>
              <a:t> pysyy paikallaan)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4.2 lapapito alkaa nostosta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5.1 ankkurointi ensin </a:t>
            </a:r>
            <a:r>
              <a:rPr lang="fi-FI" sz="1800" dirty="0" err="1">
                <a:latin typeface="Calibri" charset="0"/>
              </a:rPr>
              <a:t>vetokäden</a:t>
            </a:r>
            <a:r>
              <a:rPr lang="fi-FI" sz="1800" dirty="0">
                <a:latin typeface="Calibri" charset="0"/>
              </a:rPr>
              <a:t> lavalle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5.2 ankkuroinnin suunta takaa katsottuna ~klo 10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5.3 tiukkuus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6.1 onko </a:t>
            </a:r>
            <a:r>
              <a:rPr lang="fi-FI" sz="1800" dirty="0" err="1">
                <a:latin typeface="Calibri" charset="0"/>
              </a:rPr>
              <a:t>kyynerpäa</a:t>
            </a:r>
            <a:r>
              <a:rPr lang="fi-FI" sz="1800" dirty="0">
                <a:latin typeface="Calibri" charset="0"/>
              </a:rPr>
              <a:t>̈ linjassa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6.2 onko </a:t>
            </a:r>
            <a:r>
              <a:rPr lang="fi-FI" sz="1800" dirty="0" err="1">
                <a:latin typeface="Calibri" charset="0"/>
              </a:rPr>
              <a:t>takaolkapäa</a:t>
            </a:r>
            <a:r>
              <a:rPr lang="fi-FI" sz="1800" dirty="0">
                <a:latin typeface="Calibri" charset="0"/>
              </a:rPr>
              <a:t>̈ aktiivinen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6.3 vetolavan hallinta/voima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7.1 laukaisu </a:t>
            </a:r>
            <a:r>
              <a:rPr lang="fi-FI" sz="1800" dirty="0" err="1">
                <a:latin typeface="Calibri" charset="0"/>
              </a:rPr>
              <a:t>lähtee</a:t>
            </a:r>
            <a:r>
              <a:rPr lang="fi-FI" sz="1800" dirty="0">
                <a:latin typeface="Calibri" charset="0"/>
              </a:rPr>
              <a:t> pidosta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7.2 </a:t>
            </a:r>
            <a:r>
              <a:rPr lang="fi-FI" sz="1800" dirty="0" err="1">
                <a:latin typeface="Calibri" charset="0"/>
              </a:rPr>
              <a:t>jänne</a:t>
            </a:r>
            <a:r>
              <a:rPr lang="fi-FI" sz="1800" dirty="0">
                <a:latin typeface="Calibri" charset="0"/>
              </a:rPr>
              <a:t> ei liiku </a:t>
            </a:r>
            <a:r>
              <a:rPr lang="fi-FI" sz="1800" dirty="0" err="1">
                <a:latin typeface="Calibri" charset="0"/>
              </a:rPr>
              <a:t>läpituonnin</a:t>
            </a:r>
            <a:r>
              <a:rPr lang="fi-FI" sz="1800" dirty="0">
                <a:latin typeface="Calibri" charset="0"/>
              </a:rPr>
              <a:t> aikana vartaloon </a:t>
            </a:r>
            <a:r>
              <a:rPr lang="fi-FI" sz="1800" dirty="0" err="1">
                <a:latin typeface="Calibri" charset="0"/>
              </a:rPr>
              <a:t>nähden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8.1 ei ulkoista </a:t>
            </a:r>
            <a:r>
              <a:rPr lang="fi-FI" sz="1800" dirty="0" err="1">
                <a:latin typeface="Calibri" charset="0"/>
              </a:rPr>
              <a:t>liiketta</a:t>
            </a:r>
            <a:r>
              <a:rPr lang="fi-FI" sz="1800" dirty="0">
                <a:latin typeface="Calibri" charset="0"/>
              </a:rPr>
              <a:t>̈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8.2 lapapito </a:t>
            </a:r>
            <a:r>
              <a:rPr lang="fi-FI" sz="1800" dirty="0" err="1">
                <a:latin typeface="Calibri" charset="0"/>
              </a:rPr>
              <a:t>säilyy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9.1 laukaisussa </a:t>
            </a:r>
            <a:r>
              <a:rPr lang="fi-FI" sz="1800" dirty="0" err="1">
                <a:latin typeface="Calibri" charset="0"/>
              </a:rPr>
              <a:t>käsi</a:t>
            </a:r>
            <a:r>
              <a:rPr lang="fi-FI" sz="1800" dirty="0">
                <a:latin typeface="Calibri" charset="0"/>
              </a:rPr>
              <a:t> </a:t>
            </a:r>
            <a:r>
              <a:rPr lang="fi-FI" sz="1800" dirty="0" err="1">
                <a:latin typeface="Calibri" charset="0"/>
              </a:rPr>
              <a:t>lähtee</a:t>
            </a:r>
            <a:r>
              <a:rPr lang="fi-FI" sz="1800" dirty="0">
                <a:latin typeface="Calibri" charset="0"/>
              </a:rPr>
              <a:t> suoraan taakse ja pysyy kaulalla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9.2 </a:t>
            </a:r>
            <a:r>
              <a:rPr lang="fi-FI" sz="1800" dirty="0" err="1">
                <a:latin typeface="Calibri" charset="0"/>
              </a:rPr>
              <a:t>laukaisukäden</a:t>
            </a:r>
            <a:r>
              <a:rPr lang="fi-FI" sz="1800" dirty="0">
                <a:latin typeface="Calibri" charset="0"/>
              </a:rPr>
              <a:t> lapa menee kiinni rankaan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9.3 </a:t>
            </a:r>
            <a:r>
              <a:rPr lang="fi-FI" sz="1800" dirty="0" err="1">
                <a:latin typeface="Calibri" charset="0"/>
              </a:rPr>
              <a:t>jousikäsi</a:t>
            </a:r>
            <a:r>
              <a:rPr lang="fi-FI" sz="1800" dirty="0">
                <a:latin typeface="Calibri" charset="0"/>
              </a:rPr>
              <a:t> </a:t>
            </a:r>
            <a:r>
              <a:rPr lang="fi-FI" sz="1800" dirty="0" err="1">
                <a:latin typeface="Calibri" charset="0"/>
              </a:rPr>
              <a:t>lähtee</a:t>
            </a:r>
            <a:r>
              <a:rPr lang="fi-FI" sz="1800" dirty="0">
                <a:latin typeface="Calibri" charset="0"/>
              </a:rPr>
              <a:t> hallitusti suoraan eteen tai etuvasemmalle 10.1 ampujalla on </a:t>
            </a:r>
            <a:r>
              <a:rPr lang="fi-FI" sz="1800" dirty="0" err="1">
                <a:latin typeface="Calibri" charset="0"/>
              </a:rPr>
              <a:t>selkeät</a:t>
            </a:r>
            <a:r>
              <a:rPr lang="fi-FI" sz="1800" dirty="0">
                <a:latin typeface="Calibri" charset="0"/>
              </a:rPr>
              <a:t> vaiheet suorituksessaan</a:t>
            </a:r>
            <a:br>
              <a:rPr lang="fi-FI" sz="1800" dirty="0">
                <a:latin typeface="Calibri" charset="0"/>
              </a:rPr>
            </a:br>
            <a:r>
              <a:rPr lang="fi-FI" sz="1800" dirty="0">
                <a:latin typeface="Calibri" charset="0"/>
              </a:rPr>
              <a:t>10.2 suoritusrytmi pysyy vakona </a:t>
            </a:r>
            <a:r>
              <a:rPr lang="fi-FI" sz="1800" dirty="0" err="1">
                <a:latin typeface="Calibri" charset="0"/>
              </a:rPr>
              <a:t>myös</a:t>
            </a:r>
            <a:r>
              <a:rPr lang="fi-FI" sz="1800" dirty="0">
                <a:latin typeface="Calibri" charset="0"/>
              </a:rPr>
              <a:t> kilpailussa 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1753002897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36182</TotalTime>
  <Words>896</Words>
  <Application>Microsoft Macintosh PowerPoint</Application>
  <PresentationFormat>Mukautettu</PresentationFormat>
  <Paragraphs>101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Calibri</vt:lpstr>
      <vt:lpstr>Helvetica Light</vt:lpstr>
      <vt:lpstr>Helvetica Neue</vt:lpstr>
      <vt:lpstr>Times</vt:lpstr>
      <vt:lpstr>Wingdings</vt:lpstr>
      <vt:lpstr>White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cp:lastModifiedBy>Juhana Rüster</cp:lastModifiedBy>
  <cp:revision>130</cp:revision>
  <cp:lastPrinted>2018-10-25T09:46:12Z</cp:lastPrinted>
  <dcterms:modified xsi:type="dcterms:W3CDTF">2023-11-15T08:48:25Z</dcterms:modified>
</cp:coreProperties>
</file>