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0"/>
  </p:notesMasterIdLst>
  <p:sldIdLst>
    <p:sldId id="265" r:id="rId2"/>
    <p:sldId id="256" r:id="rId3"/>
    <p:sldId id="257" r:id="rId4"/>
    <p:sldId id="258" r:id="rId5"/>
    <p:sldId id="259" r:id="rId6"/>
    <p:sldId id="260" r:id="rId7"/>
    <p:sldId id="261" r:id="rId8"/>
    <p:sldId id="262" r:id="rId9"/>
    <p:sldId id="263" r:id="rId10"/>
    <p:sldId id="264" r:id="rId11"/>
    <p:sldId id="266" r:id="rId12"/>
    <p:sldId id="267" r:id="rId13"/>
    <p:sldId id="268" r:id="rId14"/>
    <p:sldId id="269" r:id="rId15"/>
    <p:sldId id="270" r:id="rId16"/>
    <p:sldId id="271" r:id="rId17"/>
    <p:sldId id="272" r:id="rId18"/>
    <p:sldId id="273" r:id="rId19"/>
    <p:sldId id="277" r:id="rId20"/>
    <p:sldId id="314" r:id="rId21"/>
    <p:sldId id="315" r:id="rId22"/>
    <p:sldId id="278" r:id="rId23"/>
    <p:sldId id="279" r:id="rId24"/>
    <p:sldId id="280" r:id="rId25"/>
    <p:sldId id="316" r:id="rId26"/>
    <p:sldId id="301" r:id="rId27"/>
    <p:sldId id="274" r:id="rId28"/>
    <p:sldId id="304" r:id="rId29"/>
    <p:sldId id="305" r:id="rId30"/>
    <p:sldId id="306" r:id="rId31"/>
    <p:sldId id="307" r:id="rId32"/>
    <p:sldId id="308" r:id="rId33"/>
    <p:sldId id="309" r:id="rId34"/>
    <p:sldId id="310" r:id="rId35"/>
    <p:sldId id="311" r:id="rId36"/>
    <p:sldId id="312" r:id="rId37"/>
    <p:sldId id="313" r:id="rId38"/>
    <p:sldId id="293" r:id="rId39"/>
    <p:sldId id="294" r:id="rId40"/>
    <p:sldId id="295" r:id="rId41"/>
    <p:sldId id="296" r:id="rId42"/>
    <p:sldId id="287" r:id="rId43"/>
    <p:sldId id="302" r:id="rId44"/>
    <p:sldId id="303" r:id="rId45"/>
    <p:sldId id="297" r:id="rId46"/>
    <p:sldId id="298" r:id="rId47"/>
    <p:sldId id="299" r:id="rId48"/>
    <p:sldId id="300" r:id="rId49"/>
  </p:sldIdLst>
  <p:sldSz cx="12192000" cy="6858000"/>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114" d="100"/>
          <a:sy n="114" d="100"/>
        </p:scale>
        <p:origin x="474"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Päivämäärän paikkamerkki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51185FB-D624-4833-B7F2-A7A2C67C2886}" type="datetimeFigureOut">
              <a:rPr lang="fi-FI" smtClean="0"/>
              <a:t>10.10.2023</a:t>
            </a:fld>
            <a:endParaRPr lang="fi-FI"/>
          </a:p>
        </p:txBody>
      </p:sp>
      <p:sp>
        <p:nvSpPr>
          <p:cNvPr id="4" name="Dian kuvan paikkamerkki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i-FI"/>
          </a:p>
        </p:txBody>
      </p:sp>
      <p:sp>
        <p:nvSpPr>
          <p:cNvPr id="5" name="Huomautusten paikkamerkki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6" name="Alatunnisteen paikkamerk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7" name="Dian numeron paikkamerkki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015F240-D61E-4C66-BF21-3E3C04D4E27A}" type="slidenum">
              <a:rPr lang="fi-FI" smtClean="0"/>
              <a:t>‹#›</a:t>
            </a:fld>
            <a:endParaRPr lang="fi-FI"/>
          </a:p>
        </p:txBody>
      </p:sp>
    </p:spTree>
    <p:extLst>
      <p:ext uri="{BB962C8B-B14F-4D97-AF65-F5344CB8AC3E}">
        <p14:creationId xmlns:p14="http://schemas.microsoft.com/office/powerpoint/2010/main" val="18195164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fi-FI"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Pct val="25000"/>
                <a:buFontTx/>
                <a:buNone/>
                <a:tabLst/>
                <a:defRPr/>
              </a:pPr>
              <a:t>1</a:t>
            </a:fld>
            <a:endParaRPr kumimoji="0" lang="fi-FI"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5105083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Shape 14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r>
              <a:rPr lang="fi-FI" dirty="0"/>
              <a:t>Paljon harjoittelua kurssilla</a:t>
            </a:r>
            <a:endParaRPr dirty="0"/>
          </a:p>
        </p:txBody>
      </p:sp>
      <p:sp>
        <p:nvSpPr>
          <p:cNvPr id="141" name="Shape 14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Shape 14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7" name="Shape 147"/>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fi-FI" sz="1200" b="0" i="0" u="none" strike="noStrike" cap="none">
                <a:solidFill>
                  <a:schemeClr val="dk1"/>
                </a:solidFill>
                <a:latin typeface="Calibri"/>
                <a:ea typeface="Calibri"/>
                <a:cs typeface="Calibri"/>
                <a:sym typeface="Calibri"/>
              </a:rPr>
              <a:t>Kimmonnut nuoli voidaan myös katsoa kimmonneeksi toisesta nuolesta, jos nuolesta löytyy selvät jäljet tästä (käytännössä aina hajonnut nokki). Tällöin osuma tulkitaan sen nuolen mukaan, josta nuoli on kimmonnut.</a:t>
            </a: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buSzPct val="25000"/>
              <a:buNone/>
            </a:pPr>
            <a:r>
              <a:rPr lang="fi-FI" sz="1200" b="0" i="0" u="none" strike="noStrike" cap="none">
                <a:solidFill>
                  <a:schemeClr val="dk1"/>
                </a:solidFill>
                <a:latin typeface="Calibri"/>
                <a:ea typeface="Calibri"/>
                <a:cs typeface="Calibri"/>
                <a:sym typeface="Calibri"/>
              </a:rPr>
              <a:t>Muista kommunikaatio ammunnanohjaajalle, tässä tulee muille ampujille lyhyt viive. Ohjaajan tulee tietää myös kuinka monta nuolta on ampumatta. Jos mahdollista, tauluja siirretään tai tausta vaihdetaan. Ampujilta ei kysytä mistä nuoli pomppasi.</a:t>
            </a:r>
          </a:p>
        </p:txBody>
      </p:sp>
      <p:sp>
        <p:nvSpPr>
          <p:cNvPr id="148" name="Shape 14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fi-FI" sz="1200" b="0" i="0" u="none" strike="noStrike" cap="none">
                <a:solidFill>
                  <a:schemeClr val="dk1"/>
                </a:solidFill>
                <a:latin typeface="Calibri"/>
                <a:ea typeface="Calibri"/>
                <a:cs typeface="Calibri"/>
                <a:sym typeface="Calibri"/>
              </a:rPr>
              <a:t>11</a:t>
            </a:fld>
            <a:endParaRPr lang="fi-FI"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Shape 15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54" name="Shape 154"/>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fi-FI" sz="1200" b="0" i="0" u="none" strike="noStrike" cap="none">
                <a:solidFill>
                  <a:schemeClr val="dk1"/>
                </a:solidFill>
                <a:latin typeface="Calibri"/>
                <a:ea typeface="Calibri"/>
                <a:cs typeface="Calibri"/>
                <a:sym typeface="Calibri"/>
              </a:rPr>
              <a:t>Huomataan usein vasta taululla. Jos huomataan aikaisemmin, kaikki taustan ampujat siirtyvät taululle ammunnan päätyttyä (eivät muut taustat) ja tarvittaessa kirjataan jo ammutut nuolet ja vahvistetaan tausta ennen jatkoa.</a:t>
            </a: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buSzPct val="25000"/>
              <a:buNone/>
            </a:pPr>
            <a:r>
              <a:rPr lang="fi-FI" sz="1200" b="0" i="0" u="none" strike="noStrike" cap="none">
                <a:solidFill>
                  <a:schemeClr val="dk1"/>
                </a:solidFill>
                <a:latin typeface="Calibri"/>
                <a:ea typeface="Calibri"/>
                <a:cs typeface="Calibri"/>
                <a:sym typeface="Calibri"/>
              </a:rPr>
              <a:t>Jos nuoli on selvästi mennyt taulun läpi, mutta selvää jälkeä mistä ei löydy, annetaan alimman merkkaamattoman reiän arvo.</a:t>
            </a: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buSzPct val="25000"/>
              <a:buNone/>
            </a:pPr>
            <a:r>
              <a:rPr lang="fi-FI" sz="1200" b="0" i="0" u="none" strike="noStrike" cap="none">
                <a:solidFill>
                  <a:schemeClr val="dk1"/>
                </a:solidFill>
                <a:latin typeface="Calibri"/>
                <a:ea typeface="Calibri"/>
                <a:cs typeface="Calibri"/>
                <a:sym typeface="Calibri"/>
              </a:rPr>
              <a:t>Kimmokkeet ja läpimenneet eivät keskeytä ammuntaa ottelukierroksilla.</a:t>
            </a:r>
          </a:p>
        </p:txBody>
      </p:sp>
      <p:sp>
        <p:nvSpPr>
          <p:cNvPr id="155" name="Shape 155"/>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fi-FI" sz="1200" b="0" i="0" u="none" strike="noStrike" cap="none">
                <a:solidFill>
                  <a:schemeClr val="dk1"/>
                </a:solidFill>
                <a:latin typeface="Calibri"/>
                <a:ea typeface="Calibri"/>
                <a:cs typeface="Calibri"/>
                <a:sym typeface="Calibri"/>
              </a:rPr>
              <a:t>12</a:t>
            </a:fld>
            <a:endParaRPr lang="fi-FI"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Shape 16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1" name="Shape 1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fi-FI" sz="1200" b="0" i="0" u="none" strike="noStrike" cap="none" dirty="0">
                <a:solidFill>
                  <a:schemeClr val="dk1"/>
                </a:solidFill>
                <a:latin typeface="Calibri"/>
                <a:ea typeface="Calibri"/>
                <a:cs typeface="Calibri"/>
                <a:sym typeface="Calibri"/>
              </a:rPr>
              <a:t>Tässä puhutaan pompuista, mutta tulosten käsittely on sama </a:t>
            </a:r>
            <a:r>
              <a:rPr lang="fi-FI" sz="1200" b="0" i="0" u="none" strike="noStrike" cap="none" dirty="0" err="1">
                <a:solidFill>
                  <a:schemeClr val="dk1"/>
                </a:solidFill>
                <a:latin typeface="Calibri"/>
                <a:ea typeface="Calibri"/>
                <a:cs typeface="Calibri"/>
                <a:sym typeface="Calibri"/>
              </a:rPr>
              <a:t>läpäreille</a:t>
            </a:r>
            <a:r>
              <a:rPr lang="fi-FI" sz="1200" b="0" i="0" u="none" strike="noStrike" cap="none" dirty="0">
                <a:solidFill>
                  <a:schemeClr val="dk1"/>
                </a:solidFill>
                <a:latin typeface="Calibri"/>
                <a:ea typeface="Calibri"/>
                <a:cs typeface="Calibri"/>
                <a:sym typeface="Calibri"/>
              </a:rPr>
              <a:t>, ja pomppujen ja </a:t>
            </a:r>
            <a:r>
              <a:rPr lang="fi-FI" sz="1200" b="0" i="0" u="none" strike="noStrike" cap="none" dirty="0" err="1">
                <a:solidFill>
                  <a:schemeClr val="dk1"/>
                </a:solidFill>
                <a:latin typeface="Calibri"/>
                <a:ea typeface="Calibri"/>
                <a:cs typeface="Calibri"/>
                <a:sym typeface="Calibri"/>
              </a:rPr>
              <a:t>läpäreiden</a:t>
            </a:r>
            <a:r>
              <a:rPr lang="fi-FI" sz="1200" b="0" i="0" u="none" strike="noStrike" cap="none" dirty="0">
                <a:solidFill>
                  <a:schemeClr val="dk1"/>
                </a:solidFill>
                <a:latin typeface="Calibri"/>
                <a:ea typeface="Calibri"/>
                <a:cs typeface="Calibri"/>
                <a:sym typeface="Calibri"/>
              </a:rPr>
              <a:t> yhdistelmille.</a:t>
            </a:r>
          </a:p>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buSzPct val="25000"/>
              <a:buNone/>
            </a:pPr>
            <a:r>
              <a:rPr lang="fi-FI" sz="1200" b="0" i="0" u="none" strike="noStrike" cap="none" dirty="0">
                <a:solidFill>
                  <a:schemeClr val="dk1"/>
                </a:solidFill>
                <a:latin typeface="Calibri"/>
                <a:ea typeface="Calibri"/>
                <a:cs typeface="Calibri"/>
                <a:sym typeface="Calibri"/>
              </a:rPr>
              <a:t>Nämä tilanteet kannattaa piirtää esim. fläppitaululle.</a:t>
            </a:r>
          </a:p>
        </p:txBody>
      </p:sp>
      <p:sp>
        <p:nvSpPr>
          <p:cNvPr id="162" name="Shape 1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fi-FI" sz="1200" b="0" i="0" u="none" strike="noStrike" cap="none">
                <a:solidFill>
                  <a:schemeClr val="dk1"/>
                </a:solidFill>
                <a:latin typeface="Calibri"/>
                <a:ea typeface="Calibri"/>
                <a:cs typeface="Calibri"/>
                <a:sym typeface="Calibri"/>
              </a:rPr>
              <a:t>13</a:t>
            </a:fld>
            <a:endParaRPr lang="fi-FI"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Shape 16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8" name="Shape 168"/>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fi-FI" sz="1200" b="0" i="0" u="none" strike="noStrike" cap="none">
                <a:solidFill>
                  <a:schemeClr val="dk1"/>
                </a:solidFill>
                <a:latin typeface="Calibri"/>
                <a:ea typeface="Calibri"/>
                <a:cs typeface="Calibri"/>
                <a:sym typeface="Calibri"/>
              </a:rPr>
              <a:t>Uusien nuolien ampuminen voi pudottaa roikkuvan tai rikkoa sen.</a:t>
            </a: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buSzPct val="25000"/>
              <a:buNone/>
            </a:pPr>
            <a:r>
              <a:rPr lang="fi-FI" sz="1200" b="0" i="0" u="none" strike="noStrike" cap="none">
                <a:solidFill>
                  <a:schemeClr val="dk1"/>
                </a:solidFill>
                <a:latin typeface="Calibri"/>
                <a:ea typeface="Calibri"/>
                <a:cs typeface="Calibri"/>
                <a:sym typeface="Calibri"/>
              </a:rPr>
              <a:t>Pro tip paikattavien nuolien ajan ottoon: kaikki menevät viivalle, aikaa annetaan eniten ampumattomia nuolia omaavan mukaan ja tuomari kertoo milloin kukakin saa aloittaa, jos noita nuolia on eri määrä.</a:t>
            </a:r>
          </a:p>
        </p:txBody>
      </p:sp>
      <p:sp>
        <p:nvSpPr>
          <p:cNvPr id="169" name="Shape 169"/>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fi-FI" sz="1200" b="0" i="0" u="none" strike="noStrike" cap="none">
                <a:solidFill>
                  <a:schemeClr val="dk1"/>
                </a:solidFill>
                <a:latin typeface="Calibri"/>
                <a:ea typeface="Calibri"/>
                <a:cs typeface="Calibri"/>
                <a:sym typeface="Calibri"/>
              </a:rPr>
              <a:t>14</a:t>
            </a:fld>
            <a:endParaRPr lang="fi-FI"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Shape 17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75" name="Shape 175"/>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fi-FI" sz="1200" b="0" i="0" u="none" strike="noStrike" cap="none" dirty="0">
                <a:solidFill>
                  <a:schemeClr val="dk1"/>
                </a:solidFill>
                <a:latin typeface="Calibri"/>
                <a:ea typeface="Calibri"/>
                <a:cs typeface="Calibri"/>
                <a:sym typeface="Calibri"/>
              </a:rPr>
              <a:t>Ylipäätään ammuttujen nuolien osumat yritetään selvittää kaikin keinoin, kaikissa tapauksissa.</a:t>
            </a:r>
          </a:p>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buSzPct val="25000"/>
              <a:buNone/>
            </a:pPr>
            <a:r>
              <a:rPr lang="fi-FI" sz="1200" b="0" i="0" u="none" strike="noStrike" cap="none" dirty="0">
                <a:solidFill>
                  <a:schemeClr val="dk1"/>
                </a:solidFill>
                <a:latin typeface="Calibri"/>
                <a:ea typeface="Calibri"/>
                <a:cs typeface="Calibri"/>
                <a:sym typeface="Calibri"/>
              </a:rPr>
              <a:t>Tässä on 3m viivan lisäksi ainoa tapaus, jossa voidaan ampua nuolia uudestaan. Esimerkiksi nuolen lentoradan eteen eksynyt lintu ei anna aihetta nuolen uudelleen ampumiselle.</a:t>
            </a:r>
          </a:p>
        </p:txBody>
      </p:sp>
      <p:sp>
        <p:nvSpPr>
          <p:cNvPr id="176" name="Shape 176"/>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fi-FI" sz="1200" b="0" i="0" u="none" strike="noStrike" cap="none">
                <a:solidFill>
                  <a:schemeClr val="dk1"/>
                </a:solidFill>
                <a:latin typeface="Calibri"/>
                <a:ea typeface="Calibri"/>
                <a:cs typeface="Calibri"/>
                <a:sym typeface="Calibri"/>
              </a:rPr>
              <a:t>15</a:t>
            </a:fld>
            <a:endParaRPr lang="fi-FI"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Shape 18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82" name="Shape 18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fi-FI" sz="1200" b="0" i="0" u="none" strike="noStrike" cap="none">
                <a:solidFill>
                  <a:schemeClr val="dk1"/>
                </a:solidFill>
                <a:latin typeface="Calibri"/>
                <a:ea typeface="Calibri"/>
                <a:cs typeface="Calibri"/>
                <a:sym typeface="Calibri"/>
              </a:rPr>
              <a:t>Spottien tulkitsemisen erilaisista tapauksista on oma powerpoint-setti.</a:t>
            </a:r>
          </a:p>
        </p:txBody>
      </p:sp>
      <p:sp>
        <p:nvSpPr>
          <p:cNvPr id="183" name="Shape 18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fi-FI" sz="1200" b="0" i="0" u="none" strike="noStrike" cap="none">
                <a:solidFill>
                  <a:schemeClr val="dk1"/>
                </a:solidFill>
                <a:latin typeface="Calibri"/>
                <a:ea typeface="Calibri"/>
                <a:cs typeface="Calibri"/>
                <a:sym typeface="Calibri"/>
              </a:rPr>
              <a:t>16</a:t>
            </a:fld>
            <a:endParaRPr lang="fi-FI"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Shape 18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89" name="Shape 18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Shape 20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2" name="Shape 20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fi-FI" sz="1200" b="0" i="0" u="none" strike="noStrike" cap="none">
                <a:solidFill>
                  <a:schemeClr val="dk1"/>
                </a:solidFill>
                <a:latin typeface="Calibri"/>
                <a:ea typeface="Calibri"/>
                <a:cs typeface="Calibri"/>
                <a:sym typeface="Calibri"/>
              </a:rPr>
              <a:t>Esim: spotti 1: 9 ja 8, spotti 2: 10, spotti 3: 9. Yksi nuolista ammuttu yliajalla:</a:t>
            </a:r>
          </a:p>
          <a:p>
            <a:pPr marL="228600" marR="0" lvl="0" indent="-228600" algn="l" rtl="0">
              <a:spcBef>
                <a:spcPts val="0"/>
              </a:spcBef>
              <a:buClr>
                <a:schemeClr val="dk1"/>
              </a:buClr>
              <a:buSzPct val="100000"/>
              <a:buFont typeface="Calibri"/>
              <a:buAutoNum type="arabicPeriod"/>
            </a:pPr>
            <a:r>
              <a:rPr lang="fi-FI" sz="1200" b="0" i="0" u="none" strike="noStrike" cap="none">
                <a:solidFill>
                  <a:schemeClr val="dk1"/>
                </a:solidFill>
                <a:latin typeface="Calibri"/>
                <a:ea typeface="Calibri"/>
                <a:cs typeface="Calibri"/>
                <a:sym typeface="Calibri"/>
              </a:rPr>
              <a:t>Spotista yksi tulkitaan 9 missiksi.</a:t>
            </a:r>
          </a:p>
          <a:p>
            <a:pPr marL="228600" marR="0" lvl="0" indent="-228600" algn="l" rtl="0">
              <a:spcBef>
                <a:spcPts val="0"/>
              </a:spcBef>
              <a:buClr>
                <a:schemeClr val="dk1"/>
              </a:buClr>
              <a:buSzPct val="100000"/>
              <a:buFont typeface="Calibri"/>
              <a:buAutoNum type="arabicPeriod"/>
            </a:pPr>
            <a:r>
              <a:rPr lang="fi-FI" sz="1200" b="0" i="0" u="none" strike="noStrike" cap="none">
                <a:solidFill>
                  <a:schemeClr val="dk1"/>
                </a:solidFill>
                <a:latin typeface="Calibri"/>
                <a:ea typeface="Calibri"/>
                <a:cs typeface="Calibri"/>
                <a:sym typeface="Calibri"/>
              </a:rPr>
              <a:t>Sarjassa on nyt 10,9,8,M – näistä ampuja kirjaa korttiin 9,8,M = 17</a:t>
            </a:r>
          </a:p>
          <a:p>
            <a:pPr marL="228600" marR="0" lvl="0" indent="-228600" algn="l" rtl="0">
              <a:spcBef>
                <a:spcPts val="0"/>
              </a:spcBef>
              <a:buClr>
                <a:schemeClr val="dk1"/>
              </a:buClr>
              <a:buSzPct val="100000"/>
              <a:buFont typeface="Calibri"/>
              <a:buAutoNum type="arabicPeriod"/>
            </a:pPr>
            <a:r>
              <a:rPr lang="fi-FI" sz="1200" b="0" i="0" u="none" strike="noStrike" cap="none">
                <a:solidFill>
                  <a:schemeClr val="dk1"/>
                </a:solidFill>
                <a:latin typeface="Calibri"/>
                <a:ea typeface="Calibri"/>
                <a:cs typeface="Calibri"/>
                <a:sym typeface="Calibri"/>
              </a:rPr>
              <a:t>Tuomari poistaa vielä yliajalla ampumisesta sarjan parhaan: voimaan jää M,8,M = 8</a:t>
            </a:r>
          </a:p>
        </p:txBody>
      </p:sp>
      <p:sp>
        <p:nvSpPr>
          <p:cNvPr id="203" name="Shape 20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fi-FI" sz="1200">
                <a:solidFill>
                  <a:schemeClr val="dk1"/>
                </a:solidFill>
                <a:latin typeface="Calibri"/>
                <a:ea typeface="Calibri"/>
                <a:cs typeface="Calibri"/>
                <a:sym typeface="Calibri"/>
              </a:rPr>
              <a:t>18</a:t>
            </a:fld>
            <a:endParaRPr lang="fi-FI" sz="1200">
              <a:solidFill>
                <a:schemeClr val="dk1"/>
              </a:solidFill>
              <a:latin typeface="Calibri"/>
              <a:ea typeface="Calibri"/>
              <a:cs typeface="Calibri"/>
              <a:sym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Shape 16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r>
              <a:rPr lang="fi-FI" dirty="0"/>
              <a:t>Esim. 1-7 eri pisteillä, kolme ampujaa sijalla 8 samalla tuloksella.</a:t>
            </a:r>
            <a:endParaRPr dirty="0"/>
          </a:p>
        </p:txBody>
      </p:sp>
      <p:sp>
        <p:nvSpPr>
          <p:cNvPr id="163" name="Shape 16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Shape 8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87" name="Shape 8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Shape 16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9" name="Shape 16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GB" sz="1200" b="0" i="0" u="none" strike="noStrike" cap="none" dirty="0">
                <a:solidFill>
                  <a:schemeClr val="dk1"/>
                </a:solidFill>
                <a:latin typeface="Calibri"/>
                <a:ea typeface="Calibri"/>
                <a:cs typeface="Calibri"/>
                <a:sym typeface="Calibri"/>
              </a:rPr>
              <a:t>Jos </a:t>
            </a:r>
            <a:r>
              <a:rPr lang="en-GB" sz="1200" b="0" i="0" u="none" strike="noStrike" cap="none" dirty="0" err="1">
                <a:solidFill>
                  <a:schemeClr val="dk1"/>
                </a:solidFill>
                <a:latin typeface="Calibri"/>
                <a:ea typeface="Calibri"/>
                <a:cs typeface="Calibri"/>
                <a:sym typeface="Calibri"/>
              </a:rPr>
              <a:t>osuma</a:t>
            </a:r>
            <a:r>
              <a:rPr lang="en-GB" sz="1200" b="0" i="0" u="none" strike="noStrike" cap="none" dirty="0">
                <a:solidFill>
                  <a:schemeClr val="dk1"/>
                </a:solidFill>
                <a:latin typeface="Calibri"/>
                <a:ea typeface="Calibri"/>
                <a:cs typeface="Calibri"/>
                <a:sym typeface="Calibri"/>
              </a:rPr>
              <a:t> on </a:t>
            </a:r>
            <a:r>
              <a:rPr lang="en-GB" sz="1200" b="0" i="0" u="none" strike="noStrike" cap="none" dirty="0" err="1">
                <a:solidFill>
                  <a:schemeClr val="dk1"/>
                </a:solidFill>
                <a:latin typeface="Calibri"/>
                <a:ea typeface="Calibri"/>
                <a:cs typeface="Calibri"/>
                <a:sym typeface="Calibri"/>
              </a:rPr>
              <a:t>molemmista</a:t>
            </a:r>
            <a:r>
              <a:rPr lang="en-GB" sz="1200" b="0" i="0" u="none" strike="noStrike" cap="none" dirty="0">
                <a:solidFill>
                  <a:schemeClr val="dk1"/>
                </a:solidFill>
                <a:latin typeface="Calibri"/>
                <a:ea typeface="Calibri"/>
                <a:cs typeface="Calibri"/>
                <a:sym typeface="Calibri"/>
              </a:rPr>
              <a:t> </a:t>
            </a:r>
            <a:r>
              <a:rPr lang="en-GB" sz="1200" b="0" i="0" u="none" strike="noStrike" cap="none" dirty="0" err="1">
                <a:solidFill>
                  <a:schemeClr val="dk1"/>
                </a:solidFill>
                <a:latin typeface="Calibri"/>
                <a:ea typeface="Calibri"/>
                <a:cs typeface="Calibri"/>
                <a:sym typeface="Calibri"/>
              </a:rPr>
              <a:t>tauluista</a:t>
            </a:r>
            <a:r>
              <a:rPr lang="en-GB" sz="1200" b="0" i="0" u="none" strike="noStrike" cap="none" dirty="0">
                <a:solidFill>
                  <a:schemeClr val="dk1"/>
                </a:solidFill>
                <a:latin typeface="Calibri"/>
                <a:ea typeface="Calibri"/>
                <a:cs typeface="Calibri"/>
                <a:sym typeface="Calibri"/>
              </a:rPr>
              <a:t> </a:t>
            </a:r>
            <a:r>
              <a:rPr lang="en-GB" sz="1200" b="0" i="0" u="none" strike="noStrike" cap="none" dirty="0" err="1">
                <a:solidFill>
                  <a:schemeClr val="dk1"/>
                </a:solidFill>
                <a:latin typeface="Calibri"/>
                <a:ea typeface="Calibri"/>
                <a:cs typeface="Calibri"/>
                <a:sym typeface="Calibri"/>
              </a:rPr>
              <a:t>keskiristissä</a:t>
            </a:r>
            <a:r>
              <a:rPr lang="en-GB" sz="1200" b="0" i="0" u="none" strike="noStrike" cap="none" dirty="0">
                <a:solidFill>
                  <a:schemeClr val="dk1"/>
                </a:solidFill>
                <a:latin typeface="Calibri"/>
                <a:ea typeface="Calibri"/>
                <a:cs typeface="Calibri"/>
                <a:sym typeface="Calibri"/>
              </a:rPr>
              <a:t>, </a:t>
            </a:r>
            <a:r>
              <a:rPr lang="en-GB" sz="1200" b="0" i="0" u="none" strike="noStrike" cap="none" dirty="0" err="1">
                <a:solidFill>
                  <a:schemeClr val="dk1"/>
                </a:solidFill>
                <a:latin typeface="Calibri"/>
                <a:ea typeface="Calibri"/>
                <a:cs typeface="Calibri"/>
                <a:sym typeface="Calibri"/>
              </a:rPr>
              <a:t>mutta</a:t>
            </a:r>
            <a:r>
              <a:rPr lang="en-GB" sz="1200" b="0" i="0" u="none" strike="noStrike" cap="none" dirty="0">
                <a:solidFill>
                  <a:schemeClr val="dk1"/>
                </a:solidFill>
                <a:latin typeface="Calibri"/>
                <a:ea typeface="Calibri"/>
                <a:cs typeface="Calibri"/>
                <a:sym typeface="Calibri"/>
              </a:rPr>
              <a:t> </a:t>
            </a:r>
            <a:r>
              <a:rPr lang="en-GB" sz="1200" b="0" i="0" u="none" strike="noStrike" cap="none" dirty="0" err="1">
                <a:solidFill>
                  <a:schemeClr val="dk1"/>
                </a:solidFill>
                <a:latin typeface="Calibri"/>
                <a:ea typeface="Calibri"/>
                <a:cs typeface="Calibri"/>
                <a:sym typeface="Calibri"/>
              </a:rPr>
              <a:t>toinen</a:t>
            </a:r>
            <a:r>
              <a:rPr lang="en-GB" sz="1200" b="0" i="0" u="none" strike="noStrike" cap="none" dirty="0">
                <a:solidFill>
                  <a:schemeClr val="dk1"/>
                </a:solidFill>
                <a:latin typeface="Calibri"/>
                <a:ea typeface="Calibri"/>
                <a:cs typeface="Calibri"/>
                <a:sym typeface="Calibri"/>
              </a:rPr>
              <a:t> on </a:t>
            </a:r>
            <a:r>
              <a:rPr lang="en-GB" sz="1200" b="0" i="0" u="none" strike="noStrike" cap="none" dirty="0" err="1">
                <a:solidFill>
                  <a:schemeClr val="dk1"/>
                </a:solidFill>
                <a:latin typeface="Calibri"/>
                <a:ea typeface="Calibri"/>
                <a:cs typeface="Calibri"/>
                <a:sym typeface="Calibri"/>
              </a:rPr>
              <a:t>silmämääräisestä</a:t>
            </a:r>
            <a:r>
              <a:rPr lang="en-GB" sz="1200" b="0" i="0" u="none" strike="noStrike" cap="none" dirty="0">
                <a:solidFill>
                  <a:schemeClr val="dk1"/>
                </a:solidFill>
                <a:latin typeface="Calibri"/>
                <a:ea typeface="Calibri"/>
                <a:cs typeface="Calibri"/>
                <a:sym typeface="Calibri"/>
              </a:rPr>
              <a:t> </a:t>
            </a:r>
            <a:r>
              <a:rPr lang="en-GB" sz="1200" b="0" i="0" u="none" strike="noStrike" cap="none" dirty="0" err="1">
                <a:solidFill>
                  <a:schemeClr val="dk1"/>
                </a:solidFill>
                <a:latin typeface="Calibri"/>
                <a:ea typeface="Calibri"/>
                <a:cs typeface="Calibri"/>
                <a:sym typeface="Calibri"/>
              </a:rPr>
              <a:t>keskemmällä</a:t>
            </a:r>
            <a:r>
              <a:rPr lang="en-GB" sz="1200" b="0" i="0" u="none" strike="noStrike" cap="none" dirty="0">
                <a:solidFill>
                  <a:schemeClr val="dk1"/>
                </a:solidFill>
                <a:latin typeface="Calibri"/>
                <a:ea typeface="Calibri"/>
                <a:cs typeface="Calibri"/>
                <a:sym typeface="Calibri"/>
              </a:rPr>
              <a:t>, on </a:t>
            </a:r>
            <a:r>
              <a:rPr lang="en-GB" sz="1200" b="0" i="0" u="none" strike="noStrike" cap="none" dirty="0" err="1">
                <a:solidFill>
                  <a:schemeClr val="dk1"/>
                </a:solidFill>
                <a:latin typeface="Calibri"/>
                <a:ea typeface="Calibri"/>
                <a:cs typeface="Calibri"/>
                <a:sym typeface="Calibri"/>
              </a:rPr>
              <a:t>tämä</a:t>
            </a:r>
            <a:r>
              <a:rPr lang="en-GB" sz="1200" b="0" i="0" u="none" strike="noStrike" cap="none" dirty="0">
                <a:solidFill>
                  <a:schemeClr val="dk1"/>
                </a:solidFill>
                <a:latin typeface="Calibri"/>
                <a:ea typeface="Calibri"/>
                <a:cs typeface="Calibri"/>
                <a:sym typeface="Calibri"/>
              </a:rPr>
              <a:t> </a:t>
            </a:r>
            <a:r>
              <a:rPr lang="en-GB" sz="1200" b="0" i="0" u="none" strike="noStrike" cap="none" dirty="0" err="1">
                <a:solidFill>
                  <a:schemeClr val="dk1"/>
                </a:solidFill>
                <a:latin typeface="Calibri"/>
                <a:ea typeface="Calibri"/>
                <a:cs typeface="Calibri"/>
                <a:sym typeface="Calibri"/>
              </a:rPr>
              <a:t>nuoli</a:t>
            </a:r>
            <a:r>
              <a:rPr lang="en-GB" sz="1200" b="0" i="0" u="none" strike="noStrike" cap="none" dirty="0">
                <a:solidFill>
                  <a:schemeClr val="dk1"/>
                </a:solidFill>
                <a:latin typeface="Calibri"/>
                <a:ea typeface="Calibri"/>
                <a:cs typeface="Calibri"/>
                <a:sym typeface="Calibri"/>
              </a:rPr>
              <a:t> </a:t>
            </a:r>
            <a:r>
              <a:rPr lang="en-GB" sz="1200" b="0" i="0" u="none" strike="noStrike" cap="none" dirty="0" err="1">
                <a:solidFill>
                  <a:schemeClr val="dk1"/>
                </a:solidFill>
                <a:latin typeface="Calibri"/>
                <a:ea typeface="Calibri"/>
                <a:cs typeface="Calibri"/>
                <a:sym typeface="Calibri"/>
              </a:rPr>
              <a:t>voittanut</a:t>
            </a:r>
            <a:r>
              <a:rPr lang="en-GB" sz="1200" b="0" i="0" u="none" strike="noStrike" cap="none" dirty="0">
                <a:solidFill>
                  <a:schemeClr val="dk1"/>
                </a:solidFill>
                <a:latin typeface="Calibri"/>
                <a:ea typeface="Calibri"/>
                <a:cs typeface="Calibri"/>
                <a:sym typeface="Calibri"/>
              </a:rPr>
              <a:t>. </a:t>
            </a:r>
          </a:p>
        </p:txBody>
      </p:sp>
      <p:sp>
        <p:nvSpPr>
          <p:cNvPr id="170" name="Shape 17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GB" sz="1200" b="0" i="0" u="none" strike="noStrike" cap="none">
                <a:solidFill>
                  <a:schemeClr val="dk1"/>
                </a:solidFill>
                <a:latin typeface="Calibri"/>
                <a:ea typeface="Calibri"/>
                <a:cs typeface="Calibri"/>
                <a:sym typeface="Calibri"/>
              </a:rPr>
              <a:t>22</a:t>
            </a:fld>
            <a:endParaRPr lang="en-GB"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Shape 17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77" name="Shape 17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Shape 17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77" name="Shape 17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896533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209" name="Shape 20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a:xfrm>
            <a:off x="685800" y="1143000"/>
            <a:ext cx="5486400" cy="3086100"/>
          </a:xfrm>
        </p:spPr>
      </p:sp>
      <p:sp>
        <p:nvSpPr>
          <p:cNvPr id="3" name="Huomautusten paikkamerkki 2"/>
          <p:cNvSpPr>
            <a:spLocks noGrp="1"/>
          </p:cNvSpPr>
          <p:nvPr>
            <p:ph type="body" idx="1"/>
          </p:nvPr>
        </p:nvSpPr>
        <p:spPr/>
        <p:txBody>
          <a:bodyPr/>
          <a:lstStyle/>
          <a:p>
            <a:r>
              <a:rPr lang="fi-FI" dirty="0"/>
              <a:t>Reikä valkoisella on ammuttu, kimmonnut neljäs nuoli.</a:t>
            </a:r>
          </a:p>
        </p:txBody>
      </p:sp>
      <p:sp>
        <p:nvSpPr>
          <p:cNvPr id="4" name="Dian numeron paikkamerkki 3"/>
          <p:cNvSpPr>
            <a:spLocks noGrp="1"/>
          </p:cNvSpPr>
          <p:nvPr>
            <p:ph type="sldNum" sz="quarter" idx="5"/>
          </p:nvPr>
        </p:nvSpPr>
        <p:spPr/>
        <p:txBody>
          <a:bodyPr/>
          <a:lstStyle/>
          <a:p>
            <a:fld id="{12936B17-354E-4376-B88E-B3CADF4C9CE9}" type="slidenum">
              <a:rPr lang="fi-FI" smtClean="0"/>
              <a:t>29</a:t>
            </a:fld>
            <a:endParaRPr lang="fi-FI"/>
          </a:p>
        </p:txBody>
      </p:sp>
    </p:spTree>
    <p:extLst>
      <p:ext uri="{BB962C8B-B14F-4D97-AF65-F5344CB8AC3E}">
        <p14:creationId xmlns:p14="http://schemas.microsoft.com/office/powerpoint/2010/main" val="1672822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a:xfrm>
            <a:off x="685800" y="1143000"/>
            <a:ext cx="5486400" cy="3086100"/>
          </a:xfrm>
        </p:spPr>
      </p:sp>
      <p:sp>
        <p:nvSpPr>
          <p:cNvPr id="3" name="Huomautusten paikkamerkki 2"/>
          <p:cNvSpPr>
            <a:spLocks noGrp="1"/>
          </p:cNvSpPr>
          <p:nvPr>
            <p:ph type="body" idx="1"/>
          </p:nvPr>
        </p:nvSpPr>
        <p:spPr/>
        <p:txBody>
          <a:bodyPr/>
          <a:lstStyle/>
          <a:p>
            <a:r>
              <a:rPr lang="fi-FI" dirty="0"/>
              <a:t>Reikä valkoisella alueella on ammuttu, kimmonnut kolmas nuoli.</a:t>
            </a:r>
          </a:p>
        </p:txBody>
      </p:sp>
      <p:sp>
        <p:nvSpPr>
          <p:cNvPr id="4" name="Dian numeron paikkamerkki 3"/>
          <p:cNvSpPr>
            <a:spLocks noGrp="1"/>
          </p:cNvSpPr>
          <p:nvPr>
            <p:ph type="sldNum" sz="quarter" idx="5"/>
          </p:nvPr>
        </p:nvSpPr>
        <p:spPr/>
        <p:txBody>
          <a:bodyPr/>
          <a:lstStyle/>
          <a:p>
            <a:fld id="{12936B17-354E-4376-B88E-B3CADF4C9CE9}" type="slidenum">
              <a:rPr lang="fi-FI" smtClean="0"/>
              <a:t>31</a:t>
            </a:fld>
            <a:endParaRPr lang="fi-FI"/>
          </a:p>
        </p:txBody>
      </p:sp>
    </p:spTree>
    <p:extLst>
      <p:ext uri="{BB962C8B-B14F-4D97-AF65-F5344CB8AC3E}">
        <p14:creationId xmlns:p14="http://schemas.microsoft.com/office/powerpoint/2010/main" val="361884777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Normi 6 nuolta</a:t>
            </a:r>
          </a:p>
        </p:txBody>
      </p:sp>
      <p:sp>
        <p:nvSpPr>
          <p:cNvPr id="4" name="Dian numeron paikkamerkki 3"/>
          <p:cNvSpPr>
            <a:spLocks noGrp="1"/>
          </p:cNvSpPr>
          <p:nvPr>
            <p:ph type="sldNum" idx="12"/>
          </p:nvPr>
        </p:nvSpPr>
        <p:spPr/>
        <p:txBody>
          <a:bodyPr/>
          <a:lstStyle/>
          <a:p>
            <a:pPr marL="0" marR="0" lvl="0" indent="0" algn="r" rtl="0">
              <a:spcBef>
                <a:spcPts val="0"/>
              </a:spcBef>
              <a:buSzPct val="25000"/>
              <a:buNone/>
            </a:pPr>
            <a:fld id="{00000000-1234-1234-1234-123412341234}" type="slidenum">
              <a:rPr lang="en-GB" sz="1200" b="0" i="0" u="none" strike="noStrike" cap="none" smtClean="0">
                <a:solidFill>
                  <a:schemeClr val="dk1"/>
                </a:solidFill>
                <a:latin typeface="Calibri"/>
                <a:ea typeface="Calibri"/>
                <a:cs typeface="Calibri"/>
                <a:sym typeface="Calibri"/>
              </a:rPr>
              <a:t>38</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410615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7 nuolta, paras osuma jätetään pisteenlaskusta pois</a:t>
            </a:r>
          </a:p>
        </p:txBody>
      </p:sp>
      <p:sp>
        <p:nvSpPr>
          <p:cNvPr id="4" name="Dian numeron paikkamerkki 3"/>
          <p:cNvSpPr>
            <a:spLocks noGrp="1"/>
          </p:cNvSpPr>
          <p:nvPr>
            <p:ph type="sldNum" idx="12"/>
          </p:nvPr>
        </p:nvSpPr>
        <p:spPr/>
        <p:txBody>
          <a:bodyPr/>
          <a:lstStyle/>
          <a:p>
            <a:pPr marL="0" marR="0" lvl="0" indent="0" algn="r" rtl="0">
              <a:spcBef>
                <a:spcPts val="0"/>
              </a:spcBef>
              <a:buSzPct val="25000"/>
              <a:buNone/>
            </a:pPr>
            <a:fld id="{00000000-1234-1234-1234-123412341234}" type="slidenum">
              <a:rPr lang="en-GB" sz="1200" b="0" i="0" u="none" strike="noStrike" cap="none" smtClean="0">
                <a:solidFill>
                  <a:schemeClr val="dk1"/>
                </a:solidFill>
                <a:latin typeface="Calibri"/>
                <a:ea typeface="Calibri"/>
                <a:cs typeface="Calibri"/>
                <a:sym typeface="Calibri"/>
              </a:rPr>
              <a:t>39</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265927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5 nuolta</a:t>
            </a:r>
          </a:p>
        </p:txBody>
      </p:sp>
      <p:sp>
        <p:nvSpPr>
          <p:cNvPr id="4" name="Dian numeron paikkamerkki 3"/>
          <p:cNvSpPr>
            <a:spLocks noGrp="1"/>
          </p:cNvSpPr>
          <p:nvPr>
            <p:ph type="sldNum" idx="12"/>
          </p:nvPr>
        </p:nvSpPr>
        <p:spPr/>
        <p:txBody>
          <a:bodyPr/>
          <a:lstStyle/>
          <a:p>
            <a:pPr marL="0" marR="0" lvl="0" indent="0" algn="r" rtl="0">
              <a:spcBef>
                <a:spcPts val="0"/>
              </a:spcBef>
              <a:buSzPct val="25000"/>
              <a:buNone/>
            </a:pPr>
            <a:fld id="{00000000-1234-1234-1234-123412341234}" type="slidenum">
              <a:rPr lang="en-GB" sz="1200" b="0" i="0" u="none" strike="noStrike" cap="none" smtClean="0">
                <a:solidFill>
                  <a:schemeClr val="dk1"/>
                </a:solidFill>
                <a:latin typeface="Calibri"/>
                <a:ea typeface="Calibri"/>
                <a:cs typeface="Calibri"/>
                <a:sym typeface="Calibri"/>
              </a:rPr>
              <a:t>40</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8557832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5 nuolta</a:t>
            </a:r>
          </a:p>
        </p:txBody>
      </p:sp>
      <p:sp>
        <p:nvSpPr>
          <p:cNvPr id="4" name="Dian numeron paikkamerkki 3"/>
          <p:cNvSpPr>
            <a:spLocks noGrp="1"/>
          </p:cNvSpPr>
          <p:nvPr>
            <p:ph type="sldNum" idx="12"/>
          </p:nvPr>
        </p:nvSpPr>
        <p:spPr/>
        <p:txBody>
          <a:bodyPr/>
          <a:lstStyle/>
          <a:p>
            <a:pPr marL="0" marR="0" lvl="0" indent="0" algn="r" rtl="0">
              <a:spcBef>
                <a:spcPts val="0"/>
              </a:spcBef>
              <a:buSzPct val="25000"/>
              <a:buNone/>
            </a:pPr>
            <a:fld id="{00000000-1234-1234-1234-123412341234}" type="slidenum">
              <a:rPr lang="en-GB" sz="1200" b="0" i="0" u="none" strike="noStrike" cap="none" smtClean="0">
                <a:solidFill>
                  <a:schemeClr val="dk1"/>
                </a:solidFill>
                <a:latin typeface="Calibri"/>
                <a:ea typeface="Calibri"/>
                <a:cs typeface="Calibri"/>
                <a:sym typeface="Calibri"/>
              </a:rPr>
              <a:t>41</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022821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Shape 9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r>
              <a:rPr lang="fi-FI" dirty="0"/>
              <a:t>Käytännönharjoitus!</a:t>
            </a:r>
            <a:endParaRPr dirty="0"/>
          </a:p>
        </p:txBody>
      </p:sp>
      <p:sp>
        <p:nvSpPr>
          <p:cNvPr id="93" name="Shape 9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Shape 13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39" name="Shape 13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Shape 15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r>
              <a:rPr lang="fi-FI" dirty="0"/>
              <a:t>Spottivirhe,</a:t>
            </a:r>
            <a:r>
              <a:rPr lang="fi-FI" baseline="0" dirty="0"/>
              <a:t> jos enemmän kuin 3n per taulu.</a:t>
            </a:r>
            <a:endParaRPr dirty="0"/>
          </a:p>
        </p:txBody>
      </p:sp>
      <p:sp>
        <p:nvSpPr>
          <p:cNvPr id="153" name="Shape 15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Shape 16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r>
              <a:rPr lang="fi-FI" dirty="0"/>
              <a:t>Missi ei ole spottivirhe</a:t>
            </a:r>
            <a:endParaRPr dirty="0"/>
          </a:p>
        </p:txBody>
      </p:sp>
      <p:sp>
        <p:nvSpPr>
          <p:cNvPr id="170" name="Shape 17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Normitilanne</a:t>
            </a:r>
          </a:p>
        </p:txBody>
      </p:sp>
      <p:sp>
        <p:nvSpPr>
          <p:cNvPr id="4" name="Dian numeron paikkamerkki 3"/>
          <p:cNvSpPr>
            <a:spLocks noGrp="1"/>
          </p:cNvSpPr>
          <p:nvPr>
            <p:ph type="sldNum" idx="12"/>
          </p:nvPr>
        </p:nvSpPr>
        <p:spPr/>
        <p:txBody>
          <a:bodyPr/>
          <a:lstStyle/>
          <a:p>
            <a:pPr marL="0" marR="0" lvl="0" indent="0" algn="r" rtl="0">
              <a:spcBef>
                <a:spcPts val="0"/>
              </a:spcBef>
              <a:buSzPct val="25000"/>
              <a:buNone/>
            </a:pPr>
            <a:fld id="{00000000-1234-1234-1234-123412341234}" type="slidenum">
              <a:rPr lang="en-GB" sz="1200" b="0" i="0" u="none" strike="noStrike" cap="none" smtClean="0">
                <a:solidFill>
                  <a:schemeClr val="dk1"/>
                </a:solidFill>
                <a:latin typeface="Calibri"/>
                <a:ea typeface="Calibri"/>
                <a:cs typeface="Calibri"/>
                <a:sym typeface="Calibri"/>
              </a:rPr>
              <a:t>45</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5393281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Spottivirhe, 1 missi</a:t>
            </a:r>
          </a:p>
        </p:txBody>
      </p:sp>
      <p:sp>
        <p:nvSpPr>
          <p:cNvPr id="4" name="Dian numeron paikkamerkki 3"/>
          <p:cNvSpPr>
            <a:spLocks noGrp="1"/>
          </p:cNvSpPr>
          <p:nvPr>
            <p:ph type="sldNum" idx="12"/>
          </p:nvPr>
        </p:nvSpPr>
        <p:spPr/>
        <p:txBody>
          <a:bodyPr/>
          <a:lstStyle/>
          <a:p>
            <a:pPr marL="0" marR="0" lvl="0" indent="0" algn="r" rtl="0">
              <a:spcBef>
                <a:spcPts val="0"/>
              </a:spcBef>
              <a:buSzPct val="25000"/>
              <a:buNone/>
            </a:pPr>
            <a:fld id="{00000000-1234-1234-1234-123412341234}" type="slidenum">
              <a:rPr lang="en-GB" sz="1200" b="0" i="0" u="none" strike="noStrike" cap="none" smtClean="0">
                <a:solidFill>
                  <a:schemeClr val="dk1"/>
                </a:solidFill>
                <a:latin typeface="Calibri"/>
                <a:ea typeface="Calibri"/>
                <a:cs typeface="Calibri"/>
                <a:sym typeface="Calibri"/>
              </a:rPr>
              <a:t>46</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1299237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7 nuolta: 10-10-9-9-8-8-M</a:t>
            </a:r>
          </a:p>
          <a:p>
            <a:r>
              <a:rPr lang="fi-FI" dirty="0"/>
              <a:t>6 alinta: 10-9-9-8-8-M</a:t>
            </a:r>
          </a:p>
        </p:txBody>
      </p:sp>
      <p:sp>
        <p:nvSpPr>
          <p:cNvPr id="4" name="Dian numeron paikkamerkki 3"/>
          <p:cNvSpPr>
            <a:spLocks noGrp="1"/>
          </p:cNvSpPr>
          <p:nvPr>
            <p:ph type="sldNum" idx="12"/>
          </p:nvPr>
        </p:nvSpPr>
        <p:spPr/>
        <p:txBody>
          <a:bodyPr/>
          <a:lstStyle/>
          <a:p>
            <a:pPr marL="0" marR="0" lvl="0" indent="0" algn="r" rtl="0">
              <a:spcBef>
                <a:spcPts val="0"/>
              </a:spcBef>
              <a:buSzPct val="25000"/>
              <a:buNone/>
            </a:pPr>
            <a:fld id="{00000000-1234-1234-1234-123412341234}" type="slidenum">
              <a:rPr lang="en-GB" sz="1200" b="0" i="0" u="none" strike="noStrike" cap="none" smtClean="0">
                <a:solidFill>
                  <a:schemeClr val="dk1"/>
                </a:solidFill>
                <a:latin typeface="Calibri"/>
                <a:ea typeface="Calibri"/>
                <a:cs typeface="Calibri"/>
                <a:sym typeface="Calibri"/>
              </a:rPr>
              <a:t>47</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4272946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Spottivirhe, 9-M</a:t>
            </a:r>
          </a:p>
          <a:p>
            <a:r>
              <a:rPr lang="fi-FI" dirty="0"/>
              <a:t>7 nuolta, 10-10-9-9-8-8-M</a:t>
            </a:r>
          </a:p>
          <a:p>
            <a:r>
              <a:rPr lang="fi-FI" dirty="0"/>
              <a:t>6 alinta osumaa 10-9-9-8-8-M</a:t>
            </a:r>
          </a:p>
        </p:txBody>
      </p:sp>
      <p:sp>
        <p:nvSpPr>
          <p:cNvPr id="4" name="Dian numeron paikkamerkki 3"/>
          <p:cNvSpPr>
            <a:spLocks noGrp="1"/>
          </p:cNvSpPr>
          <p:nvPr>
            <p:ph type="sldNum" idx="12"/>
          </p:nvPr>
        </p:nvSpPr>
        <p:spPr/>
        <p:txBody>
          <a:bodyPr/>
          <a:lstStyle/>
          <a:p>
            <a:pPr marL="0" marR="0" lvl="0" indent="0" algn="r" rtl="0">
              <a:spcBef>
                <a:spcPts val="0"/>
              </a:spcBef>
              <a:buSzPct val="25000"/>
              <a:buNone/>
            </a:pPr>
            <a:fld id="{00000000-1234-1234-1234-123412341234}" type="slidenum">
              <a:rPr lang="en-GB" sz="1200" b="0" i="0" u="none" strike="noStrike" cap="none" smtClean="0">
                <a:solidFill>
                  <a:schemeClr val="dk1"/>
                </a:solidFill>
                <a:latin typeface="Calibri"/>
                <a:ea typeface="Calibri"/>
                <a:cs typeface="Calibri"/>
                <a:sym typeface="Calibri"/>
              </a:rPr>
              <a:t>48</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131725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Shape 9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99" name="Shape 9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fi-FI" sz="1200" b="0" i="0" u="none" strike="noStrike" cap="none">
                <a:solidFill>
                  <a:schemeClr val="dk1"/>
                </a:solidFill>
                <a:latin typeface="Calibri"/>
                <a:ea typeface="Calibri"/>
                <a:cs typeface="Calibri"/>
                <a:sym typeface="Calibri"/>
              </a:rPr>
              <a:t>Osuma-alueen raja kuuluu siis sisempään alueeseen, hentokin kosketus riittää siihen, että osuman arvo on parempi. </a:t>
            </a:r>
          </a:p>
        </p:txBody>
      </p:sp>
      <p:sp>
        <p:nvSpPr>
          <p:cNvPr id="100" name="Shape 10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fi-FI" sz="1200" b="0" i="0" u="none" strike="noStrike" cap="none">
                <a:solidFill>
                  <a:schemeClr val="dk1"/>
                </a:solidFill>
                <a:latin typeface="Calibri"/>
                <a:ea typeface="Calibri"/>
                <a:cs typeface="Calibri"/>
                <a:sym typeface="Calibri"/>
              </a:rPr>
              <a:t>4</a:t>
            </a:fld>
            <a:endParaRPr lang="fi-FI"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Shape 10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06" name="Shape 106"/>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fi-FI" sz="1200" b="0" i="0" u="none" strike="noStrike" cap="none">
                <a:solidFill>
                  <a:schemeClr val="dk1"/>
                </a:solidFill>
                <a:latin typeface="Calibri"/>
                <a:ea typeface="Calibri"/>
                <a:cs typeface="Calibri"/>
                <a:sym typeface="Calibri"/>
              </a:rPr>
              <a:t>Repaleisen viivan tapauksessa on hyvä vaihtaa taulu. Näitä tulee paljon varsinkin taljaluokissa sisällä, mutta ampujan etu kulkee kisajärjestäjän edun yli.</a:t>
            </a:r>
          </a:p>
        </p:txBody>
      </p:sp>
      <p:sp>
        <p:nvSpPr>
          <p:cNvPr id="107" name="Shape 107"/>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fi-FI" sz="1200" b="0" i="0" u="none" strike="noStrike" cap="none">
                <a:solidFill>
                  <a:schemeClr val="dk1"/>
                </a:solidFill>
                <a:latin typeface="Calibri"/>
                <a:ea typeface="Calibri"/>
                <a:cs typeface="Calibri"/>
                <a:sym typeface="Calibri"/>
              </a:rPr>
              <a:t>5</a:t>
            </a:fld>
            <a:endParaRPr lang="fi-FI"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Shape 11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13" name="Shape 113"/>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fi-FI" sz="1200" b="0" i="0" u="none" strike="noStrike" cap="none">
                <a:solidFill>
                  <a:schemeClr val="dk1"/>
                </a:solidFill>
                <a:latin typeface="Calibri"/>
                <a:ea typeface="Calibri"/>
                <a:cs typeface="Calibri"/>
                <a:sym typeface="Calibri"/>
              </a:rPr>
              <a:t>Vaikka tauluun koskemista on vältettävä kaikin keinoin, ei etenkään taustaan koskemista voi kaikissa tapauksissa välttää eikä mikään koskeminen sinällään muuta osuma-arvoa. Tosin jos tuomari tulkitsee, että hänen toimintansa on voinut muuttaa osuma-arvoa tulisi se tulkita ampujan eduksi.</a:t>
            </a: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buSzPct val="25000"/>
              <a:buNone/>
            </a:pPr>
            <a:r>
              <a:rPr lang="fi-FI" sz="1200" b="0" i="0" u="none" strike="noStrike" cap="none">
                <a:solidFill>
                  <a:schemeClr val="dk1"/>
                </a:solidFill>
                <a:latin typeface="Calibri"/>
                <a:ea typeface="Calibri"/>
                <a:cs typeface="Calibri"/>
                <a:sym typeface="Calibri"/>
              </a:rPr>
              <a:t>Osuma-arvosta ei voi valittaa, mutta tuomarin toimimisesta voi.</a:t>
            </a:r>
          </a:p>
        </p:txBody>
      </p:sp>
      <p:sp>
        <p:nvSpPr>
          <p:cNvPr id="114" name="Shape 114"/>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fi-FI" sz="1200" b="0" i="0" u="none" strike="noStrike" cap="none">
                <a:solidFill>
                  <a:schemeClr val="dk1"/>
                </a:solidFill>
                <a:latin typeface="Calibri"/>
                <a:ea typeface="Calibri"/>
                <a:cs typeface="Calibri"/>
                <a:sym typeface="Calibri"/>
              </a:rPr>
              <a:t>6</a:t>
            </a:fld>
            <a:endParaRPr lang="fi-FI"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Shape 11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20" name="Shape 12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fi-FI" sz="1200" b="0" i="0" u="none" strike="noStrike" cap="none">
                <a:solidFill>
                  <a:schemeClr val="dk1"/>
                </a:solidFill>
                <a:latin typeface="Calibri"/>
                <a:ea typeface="Calibri"/>
                <a:cs typeface="Calibri"/>
                <a:sym typeface="Calibri"/>
              </a:rPr>
              <a:t>Osuma katsotaan siis viivan tangetin suunnista (katkoviiva), takaa kuten kuvassa voi tarvittaessa tulkita meneekö viiva oikealla kohtaa.</a:t>
            </a:r>
          </a:p>
        </p:txBody>
      </p:sp>
      <p:sp>
        <p:nvSpPr>
          <p:cNvPr id="121" name="Shape 121"/>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fi-FI" sz="1200" b="0" i="0" u="none" strike="noStrike" cap="none">
                <a:solidFill>
                  <a:schemeClr val="dk1"/>
                </a:solidFill>
                <a:latin typeface="Calibri"/>
                <a:ea typeface="Calibri"/>
                <a:cs typeface="Calibri"/>
                <a:sym typeface="Calibri"/>
              </a:rPr>
              <a:t>7</a:t>
            </a:fld>
            <a:endParaRPr lang="fi-FI"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Shape 12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27" name="Shape 127"/>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fi-FI" sz="1200" b="0" i="0" u="none" strike="noStrike" cap="none">
                <a:solidFill>
                  <a:schemeClr val="dk1"/>
                </a:solidFill>
                <a:latin typeface="Calibri"/>
                <a:ea typeface="Calibri"/>
                <a:cs typeface="Calibri"/>
                <a:sym typeface="Calibri"/>
              </a:rPr>
              <a:t>Katsotaan suurennuslasilla (aina!), suunnasta…</a:t>
            </a:r>
          </a:p>
        </p:txBody>
      </p:sp>
      <p:sp>
        <p:nvSpPr>
          <p:cNvPr id="128" name="Shape 12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fi-FI" sz="1200" b="0" i="0" u="none" strike="noStrike" cap="none">
                <a:solidFill>
                  <a:schemeClr val="dk1"/>
                </a:solidFill>
                <a:latin typeface="Calibri"/>
                <a:ea typeface="Calibri"/>
                <a:cs typeface="Calibri"/>
                <a:sym typeface="Calibri"/>
              </a:rPr>
              <a:t>8</a:t>
            </a:fld>
            <a:endParaRPr lang="fi-FI"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Shape 13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4" name="Shape 134"/>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fi-FI" sz="1200" b="0" i="0" u="none" strike="noStrike" cap="none">
                <a:solidFill>
                  <a:schemeClr val="dk1"/>
                </a:solidFill>
                <a:latin typeface="Calibri"/>
                <a:ea typeface="Calibri"/>
                <a:cs typeface="Calibri"/>
                <a:sym typeface="Calibri"/>
              </a:rPr>
              <a:t>Ja toisesta suunnasta. Jos osuma on irti viivasta molemmista suunnista katsottuna, eikä viiva ole painunut sisäänpäin, osuma on alempiarvoinen. Muuten annetaan ampujalle etu ja tuomitaan ylempi arvo.</a:t>
            </a:r>
          </a:p>
        </p:txBody>
      </p:sp>
      <p:sp>
        <p:nvSpPr>
          <p:cNvPr id="135" name="Shape 135"/>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fi-FI" sz="1200" b="0" i="0" u="none" strike="noStrike" cap="none">
                <a:solidFill>
                  <a:schemeClr val="dk1"/>
                </a:solidFill>
                <a:latin typeface="Calibri"/>
                <a:ea typeface="Calibri"/>
                <a:cs typeface="Calibri"/>
                <a:sym typeface="Calibri"/>
              </a:rPr>
              <a:t>9</a:t>
            </a:fld>
            <a:endParaRPr lang="fi-FI" sz="1200" b="0" i="0" u="none" strike="noStrike" cap="none">
              <a:solidFill>
                <a:schemeClr val="dk1"/>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7BBA26A-B2C0-1E41-91E8-556BA0D3613A}"/>
              </a:ext>
            </a:extLst>
          </p:cNvPr>
          <p:cNvSpPr>
            <a:spLocks noGrp="1"/>
          </p:cNvSpPr>
          <p:nvPr>
            <p:ph type="ctrTitle"/>
          </p:nvPr>
        </p:nvSpPr>
        <p:spPr>
          <a:xfrm>
            <a:off x="1598814" y="1779069"/>
            <a:ext cx="9144000" cy="2387600"/>
          </a:xfrm>
        </p:spPr>
        <p:txBody>
          <a:bodyPr anchor="b"/>
          <a:lstStyle>
            <a:lvl1pPr algn="ctr">
              <a:defRPr sz="6000"/>
            </a:lvl1pPr>
          </a:lstStyle>
          <a:p>
            <a:r>
              <a:rPr lang="fi-FI"/>
              <a:t>Muokkaa ots. perustyyl. napsautt.</a:t>
            </a:r>
          </a:p>
        </p:txBody>
      </p:sp>
      <p:sp>
        <p:nvSpPr>
          <p:cNvPr id="3" name="Alaotsikko 2">
            <a:extLst>
              <a:ext uri="{FF2B5EF4-FFF2-40B4-BE49-F238E27FC236}">
                <a16:creationId xmlns:a16="http://schemas.microsoft.com/office/drawing/2014/main" id="{C176E92F-E433-A843-9EAA-063BA37312F7}"/>
              </a:ext>
            </a:extLst>
          </p:cNvPr>
          <p:cNvSpPr>
            <a:spLocks noGrp="1"/>
          </p:cNvSpPr>
          <p:nvPr>
            <p:ph type="subTitle" idx="1"/>
          </p:nvPr>
        </p:nvSpPr>
        <p:spPr>
          <a:xfrm>
            <a:off x="1598814" y="4233805"/>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sp>
        <p:nvSpPr>
          <p:cNvPr id="4" name="Päivämäärän paikkamerkki 3">
            <a:extLst>
              <a:ext uri="{FF2B5EF4-FFF2-40B4-BE49-F238E27FC236}">
                <a16:creationId xmlns:a16="http://schemas.microsoft.com/office/drawing/2014/main" id="{17ACEF93-8F9B-4F45-A02D-AEDAEB499F9C}"/>
              </a:ext>
            </a:extLst>
          </p:cNvPr>
          <p:cNvSpPr>
            <a:spLocks noGrp="1"/>
          </p:cNvSpPr>
          <p:nvPr>
            <p:ph type="dt" sz="half" idx="10"/>
          </p:nvPr>
        </p:nvSpPr>
        <p:spPr/>
        <p:txBody>
          <a:bodyPr/>
          <a:lstStyle/>
          <a:p>
            <a:r>
              <a:rPr lang="en-US"/>
              <a:t>10.10.2023</a:t>
            </a:r>
            <a:endParaRPr lang="fi-FI"/>
          </a:p>
        </p:txBody>
      </p:sp>
      <p:sp>
        <p:nvSpPr>
          <p:cNvPr id="5" name="Alatunnisteen paikkamerkki 4">
            <a:extLst>
              <a:ext uri="{FF2B5EF4-FFF2-40B4-BE49-F238E27FC236}">
                <a16:creationId xmlns:a16="http://schemas.microsoft.com/office/drawing/2014/main" id="{87E115AD-CFF4-2548-A383-2A70E114A3B5}"/>
              </a:ext>
            </a:extLst>
          </p:cNvPr>
          <p:cNvSpPr>
            <a:spLocks noGrp="1"/>
          </p:cNvSpPr>
          <p:nvPr>
            <p:ph type="ftr" sz="quarter" idx="11"/>
          </p:nvPr>
        </p:nvSpPr>
        <p:spPr/>
        <p:txBody>
          <a:bodyPr/>
          <a:lstStyle/>
          <a:p>
            <a:r>
              <a:rPr lang="fi-FI"/>
              <a:t>SJAL tuomarikoulutus/ Osumien tulkitseminen &amp; uusinnat</a:t>
            </a:r>
          </a:p>
        </p:txBody>
      </p:sp>
      <p:sp>
        <p:nvSpPr>
          <p:cNvPr id="6" name="Dian numeron paikkamerkki 5">
            <a:extLst>
              <a:ext uri="{FF2B5EF4-FFF2-40B4-BE49-F238E27FC236}">
                <a16:creationId xmlns:a16="http://schemas.microsoft.com/office/drawing/2014/main" id="{96FA9A46-929C-3B44-B733-EB72D890D13F}"/>
              </a:ext>
            </a:extLst>
          </p:cNvPr>
          <p:cNvSpPr>
            <a:spLocks noGrp="1"/>
          </p:cNvSpPr>
          <p:nvPr>
            <p:ph type="sldNum" sz="quarter" idx="12"/>
          </p:nvPr>
        </p:nvSpPr>
        <p:spPr/>
        <p:txBody>
          <a:bodyPr/>
          <a:lstStyle/>
          <a:p>
            <a:fld id="{CB2C5E5A-5565-3F49-9454-81DE37AD4D30}" type="slidenum">
              <a:rPr lang="fi-FI" smtClean="0"/>
              <a:t>‹#›</a:t>
            </a:fld>
            <a:endParaRPr lang="fi-FI"/>
          </a:p>
        </p:txBody>
      </p:sp>
    </p:spTree>
    <p:extLst>
      <p:ext uri="{BB962C8B-B14F-4D97-AF65-F5344CB8AC3E}">
        <p14:creationId xmlns:p14="http://schemas.microsoft.com/office/powerpoint/2010/main" val="23694733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AB73F43-C49F-4141-A575-0047804093AF}"/>
              </a:ext>
            </a:extLst>
          </p:cNvPr>
          <p:cNvSpPr>
            <a:spLocks noGrp="1"/>
          </p:cNvSpPr>
          <p:nvPr>
            <p:ph type="title"/>
          </p:nvPr>
        </p:nvSpPr>
        <p:spPr/>
        <p:txBody>
          <a:bodyPr/>
          <a:lstStyle/>
          <a:p>
            <a:r>
              <a:rPr lang="fi-FI"/>
              <a:t>Muokkaa ots. perustyyl. napsautt.</a:t>
            </a:r>
          </a:p>
        </p:txBody>
      </p:sp>
      <p:sp>
        <p:nvSpPr>
          <p:cNvPr id="3" name="Pystysuoran tekstin paikkamerkki 2">
            <a:extLst>
              <a:ext uri="{FF2B5EF4-FFF2-40B4-BE49-F238E27FC236}">
                <a16:creationId xmlns:a16="http://schemas.microsoft.com/office/drawing/2014/main" id="{175F63BF-E754-6646-A022-1FAEC1758FB5}"/>
              </a:ext>
            </a:extLst>
          </p:cNvPr>
          <p:cNvSpPr>
            <a:spLocks noGrp="1"/>
          </p:cNvSpPr>
          <p:nvPr>
            <p:ph type="body" orient="vert" idx="1"/>
          </p:nvPr>
        </p:nvSpPr>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8D7946C0-E0C6-CF49-8A72-B3209333D4D9}"/>
              </a:ext>
            </a:extLst>
          </p:cNvPr>
          <p:cNvSpPr>
            <a:spLocks noGrp="1"/>
          </p:cNvSpPr>
          <p:nvPr>
            <p:ph type="dt" sz="half" idx="10"/>
          </p:nvPr>
        </p:nvSpPr>
        <p:spPr/>
        <p:txBody>
          <a:bodyPr/>
          <a:lstStyle/>
          <a:p>
            <a:r>
              <a:rPr lang="en-US"/>
              <a:t>10.10.2023</a:t>
            </a:r>
            <a:endParaRPr lang="fi-FI"/>
          </a:p>
        </p:txBody>
      </p:sp>
      <p:sp>
        <p:nvSpPr>
          <p:cNvPr id="5" name="Alatunnisteen paikkamerkki 4">
            <a:extLst>
              <a:ext uri="{FF2B5EF4-FFF2-40B4-BE49-F238E27FC236}">
                <a16:creationId xmlns:a16="http://schemas.microsoft.com/office/drawing/2014/main" id="{ADD5B29F-C491-EA4B-91AD-833C7CB683B4}"/>
              </a:ext>
            </a:extLst>
          </p:cNvPr>
          <p:cNvSpPr>
            <a:spLocks noGrp="1"/>
          </p:cNvSpPr>
          <p:nvPr>
            <p:ph type="ftr" sz="quarter" idx="11"/>
          </p:nvPr>
        </p:nvSpPr>
        <p:spPr/>
        <p:txBody>
          <a:bodyPr/>
          <a:lstStyle/>
          <a:p>
            <a:r>
              <a:rPr lang="fi-FI"/>
              <a:t>SJAL tuomarikoulutus/ Osumien tulkitseminen &amp; uusinnat</a:t>
            </a:r>
          </a:p>
        </p:txBody>
      </p:sp>
      <p:sp>
        <p:nvSpPr>
          <p:cNvPr id="6" name="Dian numeron paikkamerkki 5">
            <a:extLst>
              <a:ext uri="{FF2B5EF4-FFF2-40B4-BE49-F238E27FC236}">
                <a16:creationId xmlns:a16="http://schemas.microsoft.com/office/drawing/2014/main" id="{3B0B0EC7-11E7-2742-9D48-6C91CCB54050}"/>
              </a:ext>
            </a:extLst>
          </p:cNvPr>
          <p:cNvSpPr>
            <a:spLocks noGrp="1"/>
          </p:cNvSpPr>
          <p:nvPr>
            <p:ph type="sldNum" sz="quarter" idx="12"/>
          </p:nvPr>
        </p:nvSpPr>
        <p:spPr/>
        <p:txBody>
          <a:bodyPr/>
          <a:lstStyle/>
          <a:p>
            <a:fld id="{CB2C5E5A-5565-3F49-9454-81DE37AD4D30}" type="slidenum">
              <a:rPr lang="fi-FI" smtClean="0"/>
              <a:t>‹#›</a:t>
            </a:fld>
            <a:endParaRPr lang="fi-FI"/>
          </a:p>
        </p:txBody>
      </p:sp>
    </p:spTree>
    <p:extLst>
      <p:ext uri="{BB962C8B-B14F-4D97-AF65-F5344CB8AC3E}">
        <p14:creationId xmlns:p14="http://schemas.microsoft.com/office/powerpoint/2010/main" val="40769199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Pystysuora otsikko 1">
            <a:extLst>
              <a:ext uri="{FF2B5EF4-FFF2-40B4-BE49-F238E27FC236}">
                <a16:creationId xmlns:a16="http://schemas.microsoft.com/office/drawing/2014/main" id="{51AF45D9-D968-2241-8CE4-CE9981034F43}"/>
              </a:ext>
            </a:extLst>
          </p:cNvPr>
          <p:cNvSpPr>
            <a:spLocks noGrp="1"/>
          </p:cNvSpPr>
          <p:nvPr>
            <p:ph type="title" orient="vert"/>
          </p:nvPr>
        </p:nvSpPr>
        <p:spPr>
          <a:xfrm>
            <a:off x="8724900" y="1870363"/>
            <a:ext cx="2628900" cy="4306600"/>
          </a:xfrm>
        </p:spPr>
        <p:txBody>
          <a:bodyPr vert="eaVert"/>
          <a:lstStyle/>
          <a:p>
            <a:r>
              <a:rPr lang="fi-FI"/>
              <a:t>Muokkaa ots. perustyyl. napsautt.</a:t>
            </a:r>
          </a:p>
        </p:txBody>
      </p:sp>
      <p:sp>
        <p:nvSpPr>
          <p:cNvPr id="3" name="Pystysuoran tekstin paikkamerkki 2">
            <a:extLst>
              <a:ext uri="{FF2B5EF4-FFF2-40B4-BE49-F238E27FC236}">
                <a16:creationId xmlns:a16="http://schemas.microsoft.com/office/drawing/2014/main" id="{DF763AA2-01EB-9748-AF81-793E3FE18629}"/>
              </a:ext>
            </a:extLst>
          </p:cNvPr>
          <p:cNvSpPr>
            <a:spLocks noGrp="1"/>
          </p:cNvSpPr>
          <p:nvPr>
            <p:ph type="body" orient="vert" idx="1"/>
          </p:nvPr>
        </p:nvSpPr>
        <p:spPr>
          <a:xfrm>
            <a:off x="838200" y="1870363"/>
            <a:ext cx="7734300" cy="4306599"/>
          </a:xfrm>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7E1E507C-51E8-B443-93E8-27E18796F9B3}"/>
              </a:ext>
            </a:extLst>
          </p:cNvPr>
          <p:cNvSpPr>
            <a:spLocks noGrp="1"/>
          </p:cNvSpPr>
          <p:nvPr>
            <p:ph type="dt" sz="half" idx="10"/>
          </p:nvPr>
        </p:nvSpPr>
        <p:spPr/>
        <p:txBody>
          <a:bodyPr/>
          <a:lstStyle/>
          <a:p>
            <a:r>
              <a:rPr lang="en-US"/>
              <a:t>10.10.2023</a:t>
            </a:r>
            <a:endParaRPr lang="fi-FI"/>
          </a:p>
        </p:txBody>
      </p:sp>
      <p:sp>
        <p:nvSpPr>
          <p:cNvPr id="5" name="Alatunnisteen paikkamerkki 4">
            <a:extLst>
              <a:ext uri="{FF2B5EF4-FFF2-40B4-BE49-F238E27FC236}">
                <a16:creationId xmlns:a16="http://schemas.microsoft.com/office/drawing/2014/main" id="{DD423649-0858-3741-A879-F9657D08E0BF}"/>
              </a:ext>
            </a:extLst>
          </p:cNvPr>
          <p:cNvSpPr>
            <a:spLocks noGrp="1"/>
          </p:cNvSpPr>
          <p:nvPr>
            <p:ph type="ftr" sz="quarter" idx="11"/>
          </p:nvPr>
        </p:nvSpPr>
        <p:spPr/>
        <p:txBody>
          <a:bodyPr/>
          <a:lstStyle/>
          <a:p>
            <a:r>
              <a:rPr lang="fi-FI"/>
              <a:t>SJAL tuomarikoulutus/ Osumien tulkitseminen &amp; uusinnat</a:t>
            </a:r>
          </a:p>
        </p:txBody>
      </p:sp>
      <p:sp>
        <p:nvSpPr>
          <p:cNvPr id="6" name="Dian numeron paikkamerkki 5">
            <a:extLst>
              <a:ext uri="{FF2B5EF4-FFF2-40B4-BE49-F238E27FC236}">
                <a16:creationId xmlns:a16="http://schemas.microsoft.com/office/drawing/2014/main" id="{75C9F356-BEEB-4645-A285-B5FA8E6B7A6D}"/>
              </a:ext>
            </a:extLst>
          </p:cNvPr>
          <p:cNvSpPr>
            <a:spLocks noGrp="1"/>
          </p:cNvSpPr>
          <p:nvPr>
            <p:ph type="sldNum" sz="quarter" idx="12"/>
          </p:nvPr>
        </p:nvSpPr>
        <p:spPr/>
        <p:txBody>
          <a:bodyPr/>
          <a:lstStyle/>
          <a:p>
            <a:fld id="{CB2C5E5A-5565-3F49-9454-81DE37AD4D30}" type="slidenum">
              <a:rPr lang="fi-FI" smtClean="0"/>
              <a:t>‹#›</a:t>
            </a:fld>
            <a:endParaRPr lang="fi-FI"/>
          </a:p>
        </p:txBody>
      </p:sp>
    </p:spTree>
    <p:extLst>
      <p:ext uri="{BB962C8B-B14F-4D97-AF65-F5344CB8AC3E}">
        <p14:creationId xmlns:p14="http://schemas.microsoft.com/office/powerpoint/2010/main" val="34727164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0848354-104A-C647-AC8E-FBBDEE052F13}"/>
              </a:ext>
            </a:extLst>
          </p:cNvPr>
          <p:cNvSpPr>
            <a:spLocks noGrp="1"/>
          </p:cNvSpPr>
          <p:nvPr>
            <p:ph type="title"/>
          </p:nvPr>
        </p:nvSpPr>
        <p:spPr/>
        <p:txBody>
          <a:bodyPr/>
          <a:lstStyle/>
          <a:p>
            <a:r>
              <a:rPr lang="fi-FI"/>
              <a:t>Muokkaa ots. perustyyl. napsautt.</a:t>
            </a:r>
          </a:p>
        </p:txBody>
      </p:sp>
      <p:sp>
        <p:nvSpPr>
          <p:cNvPr id="3" name="Sisällön paikkamerkki 2">
            <a:extLst>
              <a:ext uri="{FF2B5EF4-FFF2-40B4-BE49-F238E27FC236}">
                <a16:creationId xmlns:a16="http://schemas.microsoft.com/office/drawing/2014/main" id="{90665BCB-FB15-1E41-855A-F21E311D0934}"/>
              </a:ext>
            </a:extLst>
          </p:cNvPr>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9DEC5AE4-4584-CE4C-817F-1BAC293BAC4D}"/>
              </a:ext>
            </a:extLst>
          </p:cNvPr>
          <p:cNvSpPr>
            <a:spLocks noGrp="1"/>
          </p:cNvSpPr>
          <p:nvPr>
            <p:ph type="dt" sz="half" idx="10"/>
          </p:nvPr>
        </p:nvSpPr>
        <p:spPr/>
        <p:txBody>
          <a:bodyPr/>
          <a:lstStyle/>
          <a:p>
            <a:r>
              <a:rPr lang="en-US"/>
              <a:t>10.10.2023</a:t>
            </a:r>
            <a:endParaRPr lang="fi-FI"/>
          </a:p>
        </p:txBody>
      </p:sp>
      <p:sp>
        <p:nvSpPr>
          <p:cNvPr id="5" name="Alatunnisteen paikkamerkki 4">
            <a:extLst>
              <a:ext uri="{FF2B5EF4-FFF2-40B4-BE49-F238E27FC236}">
                <a16:creationId xmlns:a16="http://schemas.microsoft.com/office/drawing/2014/main" id="{949C7038-4C89-424E-9A63-9643A77747A9}"/>
              </a:ext>
            </a:extLst>
          </p:cNvPr>
          <p:cNvSpPr>
            <a:spLocks noGrp="1"/>
          </p:cNvSpPr>
          <p:nvPr>
            <p:ph type="ftr" sz="quarter" idx="11"/>
          </p:nvPr>
        </p:nvSpPr>
        <p:spPr/>
        <p:txBody>
          <a:bodyPr/>
          <a:lstStyle/>
          <a:p>
            <a:r>
              <a:rPr lang="fi-FI"/>
              <a:t>SJAL tuomarikoulutus/ Osumien tulkitseminen &amp; uusinnat</a:t>
            </a:r>
          </a:p>
        </p:txBody>
      </p:sp>
      <p:sp>
        <p:nvSpPr>
          <p:cNvPr id="6" name="Dian numeron paikkamerkki 5">
            <a:extLst>
              <a:ext uri="{FF2B5EF4-FFF2-40B4-BE49-F238E27FC236}">
                <a16:creationId xmlns:a16="http://schemas.microsoft.com/office/drawing/2014/main" id="{B18BAB9C-110E-7D4A-B945-599D77573480}"/>
              </a:ext>
            </a:extLst>
          </p:cNvPr>
          <p:cNvSpPr>
            <a:spLocks noGrp="1"/>
          </p:cNvSpPr>
          <p:nvPr>
            <p:ph type="sldNum" sz="quarter" idx="12"/>
          </p:nvPr>
        </p:nvSpPr>
        <p:spPr/>
        <p:txBody>
          <a:bodyPr/>
          <a:lstStyle/>
          <a:p>
            <a:fld id="{CB2C5E5A-5565-3F49-9454-81DE37AD4D30}" type="slidenum">
              <a:rPr lang="fi-FI" smtClean="0"/>
              <a:t>‹#›</a:t>
            </a:fld>
            <a:endParaRPr lang="fi-FI"/>
          </a:p>
        </p:txBody>
      </p:sp>
    </p:spTree>
    <p:extLst>
      <p:ext uri="{BB962C8B-B14F-4D97-AF65-F5344CB8AC3E}">
        <p14:creationId xmlns:p14="http://schemas.microsoft.com/office/powerpoint/2010/main" val="39142049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116EA8F-CE1B-EA47-9A74-96CB3ADD2E27}"/>
              </a:ext>
            </a:extLst>
          </p:cNvPr>
          <p:cNvSpPr>
            <a:spLocks noGrp="1"/>
          </p:cNvSpPr>
          <p:nvPr>
            <p:ph type="title"/>
          </p:nvPr>
        </p:nvSpPr>
        <p:spPr>
          <a:xfrm>
            <a:off x="831850" y="1709738"/>
            <a:ext cx="10515600" cy="2852737"/>
          </a:xfrm>
        </p:spPr>
        <p:txBody>
          <a:bodyPr anchor="b"/>
          <a:lstStyle>
            <a:lvl1pPr>
              <a:defRPr sz="6000"/>
            </a:lvl1pPr>
          </a:lstStyle>
          <a:p>
            <a:r>
              <a:rPr lang="fi-FI"/>
              <a:t>Muokkaa ots. perustyyl. napsautt.</a:t>
            </a:r>
          </a:p>
        </p:txBody>
      </p:sp>
      <p:sp>
        <p:nvSpPr>
          <p:cNvPr id="3" name="Tekstin paikkamerkki 2">
            <a:extLst>
              <a:ext uri="{FF2B5EF4-FFF2-40B4-BE49-F238E27FC236}">
                <a16:creationId xmlns:a16="http://schemas.microsoft.com/office/drawing/2014/main" id="{F9BA78EE-7456-494F-ADC3-C1A22951E91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a:t>Muokkaa tekstin perustyylejä napsauttamalla</a:t>
            </a:r>
          </a:p>
        </p:txBody>
      </p:sp>
      <p:sp>
        <p:nvSpPr>
          <p:cNvPr id="4" name="Päivämäärän paikkamerkki 3">
            <a:extLst>
              <a:ext uri="{FF2B5EF4-FFF2-40B4-BE49-F238E27FC236}">
                <a16:creationId xmlns:a16="http://schemas.microsoft.com/office/drawing/2014/main" id="{981AB1B4-9EA1-C149-88C1-2F3866B92D48}"/>
              </a:ext>
            </a:extLst>
          </p:cNvPr>
          <p:cNvSpPr>
            <a:spLocks noGrp="1"/>
          </p:cNvSpPr>
          <p:nvPr>
            <p:ph type="dt" sz="half" idx="10"/>
          </p:nvPr>
        </p:nvSpPr>
        <p:spPr/>
        <p:txBody>
          <a:bodyPr/>
          <a:lstStyle/>
          <a:p>
            <a:r>
              <a:rPr lang="en-US"/>
              <a:t>10.10.2023</a:t>
            </a:r>
            <a:endParaRPr lang="fi-FI"/>
          </a:p>
        </p:txBody>
      </p:sp>
      <p:sp>
        <p:nvSpPr>
          <p:cNvPr id="5" name="Alatunnisteen paikkamerkki 4">
            <a:extLst>
              <a:ext uri="{FF2B5EF4-FFF2-40B4-BE49-F238E27FC236}">
                <a16:creationId xmlns:a16="http://schemas.microsoft.com/office/drawing/2014/main" id="{40B4B113-1BD8-DE4C-BD8E-0BA96ACF0230}"/>
              </a:ext>
            </a:extLst>
          </p:cNvPr>
          <p:cNvSpPr>
            <a:spLocks noGrp="1"/>
          </p:cNvSpPr>
          <p:nvPr>
            <p:ph type="ftr" sz="quarter" idx="11"/>
          </p:nvPr>
        </p:nvSpPr>
        <p:spPr/>
        <p:txBody>
          <a:bodyPr/>
          <a:lstStyle/>
          <a:p>
            <a:r>
              <a:rPr lang="fi-FI"/>
              <a:t>SJAL tuomarikoulutus/ Osumien tulkitseminen &amp; uusinnat</a:t>
            </a:r>
          </a:p>
        </p:txBody>
      </p:sp>
      <p:sp>
        <p:nvSpPr>
          <p:cNvPr id="6" name="Dian numeron paikkamerkki 5">
            <a:extLst>
              <a:ext uri="{FF2B5EF4-FFF2-40B4-BE49-F238E27FC236}">
                <a16:creationId xmlns:a16="http://schemas.microsoft.com/office/drawing/2014/main" id="{11C23B21-F68A-EB4C-9370-0D7E6227067C}"/>
              </a:ext>
            </a:extLst>
          </p:cNvPr>
          <p:cNvSpPr>
            <a:spLocks noGrp="1"/>
          </p:cNvSpPr>
          <p:nvPr>
            <p:ph type="sldNum" sz="quarter" idx="12"/>
          </p:nvPr>
        </p:nvSpPr>
        <p:spPr/>
        <p:txBody>
          <a:bodyPr/>
          <a:lstStyle/>
          <a:p>
            <a:fld id="{CB2C5E5A-5565-3F49-9454-81DE37AD4D30}" type="slidenum">
              <a:rPr lang="fi-FI" smtClean="0"/>
              <a:t>‹#›</a:t>
            </a:fld>
            <a:endParaRPr lang="fi-FI"/>
          </a:p>
        </p:txBody>
      </p:sp>
    </p:spTree>
    <p:extLst>
      <p:ext uri="{BB962C8B-B14F-4D97-AF65-F5344CB8AC3E}">
        <p14:creationId xmlns:p14="http://schemas.microsoft.com/office/powerpoint/2010/main" val="30211991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F251F78-E611-4145-9BF5-F66167B998F9}"/>
              </a:ext>
            </a:extLst>
          </p:cNvPr>
          <p:cNvSpPr>
            <a:spLocks noGrp="1"/>
          </p:cNvSpPr>
          <p:nvPr>
            <p:ph type="title"/>
          </p:nvPr>
        </p:nvSpPr>
        <p:spPr/>
        <p:txBody>
          <a:bodyPr/>
          <a:lstStyle/>
          <a:p>
            <a:r>
              <a:rPr lang="fi-FI"/>
              <a:t>Muokkaa ots. perustyyl. napsautt.</a:t>
            </a:r>
          </a:p>
        </p:txBody>
      </p:sp>
      <p:sp>
        <p:nvSpPr>
          <p:cNvPr id="3" name="Sisällön paikkamerkki 2">
            <a:extLst>
              <a:ext uri="{FF2B5EF4-FFF2-40B4-BE49-F238E27FC236}">
                <a16:creationId xmlns:a16="http://schemas.microsoft.com/office/drawing/2014/main" id="{F041752A-4E14-D44B-9F20-C4BCBAF53E8A}"/>
              </a:ext>
            </a:extLst>
          </p:cNvPr>
          <p:cNvSpPr>
            <a:spLocks noGrp="1"/>
          </p:cNvSpPr>
          <p:nvPr>
            <p:ph sz="half" idx="1"/>
          </p:nvPr>
        </p:nvSpPr>
        <p:spPr>
          <a:xfrm>
            <a:off x="838201" y="2759191"/>
            <a:ext cx="5138650" cy="359715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4" name="Sisällön paikkamerkki 3">
            <a:extLst>
              <a:ext uri="{FF2B5EF4-FFF2-40B4-BE49-F238E27FC236}">
                <a16:creationId xmlns:a16="http://schemas.microsoft.com/office/drawing/2014/main" id="{7F9A862A-D9F7-514B-BFB6-33D3D6B49DDA}"/>
              </a:ext>
            </a:extLst>
          </p:cNvPr>
          <p:cNvSpPr>
            <a:spLocks noGrp="1"/>
          </p:cNvSpPr>
          <p:nvPr>
            <p:ph sz="half" idx="2"/>
          </p:nvPr>
        </p:nvSpPr>
        <p:spPr>
          <a:xfrm>
            <a:off x="6096000" y="2759192"/>
            <a:ext cx="5257800" cy="359715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5" name="Päivämäärän paikkamerkki 4">
            <a:extLst>
              <a:ext uri="{FF2B5EF4-FFF2-40B4-BE49-F238E27FC236}">
                <a16:creationId xmlns:a16="http://schemas.microsoft.com/office/drawing/2014/main" id="{79E6374B-2ADC-D647-A6C1-FBA2F4DF4149}"/>
              </a:ext>
            </a:extLst>
          </p:cNvPr>
          <p:cNvSpPr>
            <a:spLocks noGrp="1"/>
          </p:cNvSpPr>
          <p:nvPr>
            <p:ph type="dt" sz="half" idx="10"/>
          </p:nvPr>
        </p:nvSpPr>
        <p:spPr/>
        <p:txBody>
          <a:bodyPr/>
          <a:lstStyle/>
          <a:p>
            <a:r>
              <a:rPr lang="en-US"/>
              <a:t>10.10.2023</a:t>
            </a:r>
            <a:endParaRPr lang="fi-FI"/>
          </a:p>
        </p:txBody>
      </p:sp>
      <p:sp>
        <p:nvSpPr>
          <p:cNvPr id="6" name="Alatunnisteen paikkamerkki 5">
            <a:extLst>
              <a:ext uri="{FF2B5EF4-FFF2-40B4-BE49-F238E27FC236}">
                <a16:creationId xmlns:a16="http://schemas.microsoft.com/office/drawing/2014/main" id="{6A5FAF50-2AC2-E341-8009-B5CCDC2A53E1}"/>
              </a:ext>
            </a:extLst>
          </p:cNvPr>
          <p:cNvSpPr>
            <a:spLocks noGrp="1"/>
          </p:cNvSpPr>
          <p:nvPr>
            <p:ph type="ftr" sz="quarter" idx="11"/>
          </p:nvPr>
        </p:nvSpPr>
        <p:spPr/>
        <p:txBody>
          <a:bodyPr/>
          <a:lstStyle/>
          <a:p>
            <a:r>
              <a:rPr lang="fi-FI"/>
              <a:t>SJAL tuomarikoulutus/ Osumien tulkitseminen &amp; uusinnat</a:t>
            </a:r>
          </a:p>
        </p:txBody>
      </p:sp>
      <p:sp>
        <p:nvSpPr>
          <p:cNvPr id="7" name="Dian numeron paikkamerkki 6">
            <a:extLst>
              <a:ext uri="{FF2B5EF4-FFF2-40B4-BE49-F238E27FC236}">
                <a16:creationId xmlns:a16="http://schemas.microsoft.com/office/drawing/2014/main" id="{082EA21D-070D-E24F-BE12-FC5BEEA3C43F}"/>
              </a:ext>
            </a:extLst>
          </p:cNvPr>
          <p:cNvSpPr>
            <a:spLocks noGrp="1"/>
          </p:cNvSpPr>
          <p:nvPr>
            <p:ph type="sldNum" sz="quarter" idx="12"/>
          </p:nvPr>
        </p:nvSpPr>
        <p:spPr/>
        <p:txBody>
          <a:bodyPr/>
          <a:lstStyle/>
          <a:p>
            <a:fld id="{CB2C5E5A-5565-3F49-9454-81DE37AD4D30}" type="slidenum">
              <a:rPr lang="fi-FI" smtClean="0"/>
              <a:t>‹#›</a:t>
            </a:fld>
            <a:endParaRPr lang="fi-FI"/>
          </a:p>
        </p:txBody>
      </p:sp>
    </p:spTree>
    <p:extLst>
      <p:ext uri="{BB962C8B-B14F-4D97-AF65-F5344CB8AC3E}">
        <p14:creationId xmlns:p14="http://schemas.microsoft.com/office/powerpoint/2010/main" val="23907320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408EC83-CD0C-0F49-A210-4A1BE06AB019}"/>
              </a:ext>
            </a:extLst>
          </p:cNvPr>
          <p:cNvSpPr>
            <a:spLocks noGrp="1"/>
          </p:cNvSpPr>
          <p:nvPr>
            <p:ph type="title"/>
          </p:nvPr>
        </p:nvSpPr>
        <p:spPr>
          <a:xfrm>
            <a:off x="838200" y="1918508"/>
            <a:ext cx="10515600" cy="919595"/>
          </a:xfrm>
        </p:spPr>
        <p:txBody>
          <a:bodyPr/>
          <a:lstStyle/>
          <a:p>
            <a:r>
              <a:rPr lang="fi-FI"/>
              <a:t>Muokkaa ots. perustyyl. napsautt.</a:t>
            </a:r>
            <a:endParaRPr lang="fi-FI" dirty="0"/>
          </a:p>
        </p:txBody>
      </p:sp>
      <p:sp>
        <p:nvSpPr>
          <p:cNvPr id="3" name="Tekstin paikkamerkki 2">
            <a:extLst>
              <a:ext uri="{FF2B5EF4-FFF2-40B4-BE49-F238E27FC236}">
                <a16:creationId xmlns:a16="http://schemas.microsoft.com/office/drawing/2014/main" id="{87FB8C46-7D0E-1640-82DD-1E89D53CC77D}"/>
              </a:ext>
            </a:extLst>
          </p:cNvPr>
          <p:cNvSpPr>
            <a:spLocks noGrp="1"/>
          </p:cNvSpPr>
          <p:nvPr>
            <p:ph type="body" idx="1"/>
          </p:nvPr>
        </p:nvSpPr>
        <p:spPr>
          <a:xfrm>
            <a:off x="839788" y="285031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4" name="Sisällön paikkamerkki 3">
            <a:extLst>
              <a:ext uri="{FF2B5EF4-FFF2-40B4-BE49-F238E27FC236}">
                <a16:creationId xmlns:a16="http://schemas.microsoft.com/office/drawing/2014/main" id="{75D76171-FD78-2E4A-BA1E-1AF42618BCB3}"/>
              </a:ext>
            </a:extLst>
          </p:cNvPr>
          <p:cNvSpPr>
            <a:spLocks noGrp="1"/>
          </p:cNvSpPr>
          <p:nvPr>
            <p:ph sz="half" idx="2"/>
          </p:nvPr>
        </p:nvSpPr>
        <p:spPr>
          <a:xfrm>
            <a:off x="839788" y="3674225"/>
            <a:ext cx="5157787" cy="2515437"/>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5" name="Tekstin paikkamerkki 4">
            <a:extLst>
              <a:ext uri="{FF2B5EF4-FFF2-40B4-BE49-F238E27FC236}">
                <a16:creationId xmlns:a16="http://schemas.microsoft.com/office/drawing/2014/main" id="{0A92C4BE-F826-094B-AAE0-7B211D0D98F7}"/>
              </a:ext>
            </a:extLst>
          </p:cNvPr>
          <p:cNvSpPr>
            <a:spLocks noGrp="1"/>
          </p:cNvSpPr>
          <p:nvPr>
            <p:ph type="body" sz="quarter" idx="3"/>
          </p:nvPr>
        </p:nvSpPr>
        <p:spPr>
          <a:xfrm>
            <a:off x="6169024" y="2845204"/>
            <a:ext cx="5183188" cy="82192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6" name="Sisällön paikkamerkki 5">
            <a:extLst>
              <a:ext uri="{FF2B5EF4-FFF2-40B4-BE49-F238E27FC236}">
                <a16:creationId xmlns:a16="http://schemas.microsoft.com/office/drawing/2014/main" id="{36B35056-8024-5D4E-AD6F-DC57D54E48F4}"/>
              </a:ext>
            </a:extLst>
          </p:cNvPr>
          <p:cNvSpPr>
            <a:spLocks noGrp="1"/>
          </p:cNvSpPr>
          <p:nvPr>
            <p:ph sz="quarter" idx="4"/>
          </p:nvPr>
        </p:nvSpPr>
        <p:spPr>
          <a:xfrm>
            <a:off x="6172200" y="3674225"/>
            <a:ext cx="5183188" cy="25154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7" name="Päivämäärän paikkamerkki 6">
            <a:extLst>
              <a:ext uri="{FF2B5EF4-FFF2-40B4-BE49-F238E27FC236}">
                <a16:creationId xmlns:a16="http://schemas.microsoft.com/office/drawing/2014/main" id="{F9728BD6-D8E4-C04E-A9F6-CB5B4509AF0E}"/>
              </a:ext>
            </a:extLst>
          </p:cNvPr>
          <p:cNvSpPr>
            <a:spLocks noGrp="1"/>
          </p:cNvSpPr>
          <p:nvPr>
            <p:ph type="dt" sz="half" idx="10"/>
          </p:nvPr>
        </p:nvSpPr>
        <p:spPr/>
        <p:txBody>
          <a:bodyPr/>
          <a:lstStyle/>
          <a:p>
            <a:r>
              <a:rPr lang="en-US"/>
              <a:t>10.10.2023</a:t>
            </a:r>
            <a:endParaRPr lang="fi-FI"/>
          </a:p>
        </p:txBody>
      </p:sp>
      <p:sp>
        <p:nvSpPr>
          <p:cNvPr id="8" name="Alatunnisteen paikkamerkki 7">
            <a:extLst>
              <a:ext uri="{FF2B5EF4-FFF2-40B4-BE49-F238E27FC236}">
                <a16:creationId xmlns:a16="http://schemas.microsoft.com/office/drawing/2014/main" id="{907206ED-A880-E94B-AB75-A2D8D5083189}"/>
              </a:ext>
            </a:extLst>
          </p:cNvPr>
          <p:cNvSpPr>
            <a:spLocks noGrp="1"/>
          </p:cNvSpPr>
          <p:nvPr>
            <p:ph type="ftr" sz="quarter" idx="11"/>
          </p:nvPr>
        </p:nvSpPr>
        <p:spPr/>
        <p:txBody>
          <a:bodyPr/>
          <a:lstStyle/>
          <a:p>
            <a:r>
              <a:rPr lang="fi-FI"/>
              <a:t>SJAL tuomarikoulutus/ Osumien tulkitseminen &amp; uusinnat</a:t>
            </a:r>
          </a:p>
        </p:txBody>
      </p:sp>
      <p:sp>
        <p:nvSpPr>
          <p:cNvPr id="9" name="Dian numeron paikkamerkki 8">
            <a:extLst>
              <a:ext uri="{FF2B5EF4-FFF2-40B4-BE49-F238E27FC236}">
                <a16:creationId xmlns:a16="http://schemas.microsoft.com/office/drawing/2014/main" id="{D8F4EF3A-9D62-2349-9C79-DCD6A23BD227}"/>
              </a:ext>
            </a:extLst>
          </p:cNvPr>
          <p:cNvSpPr>
            <a:spLocks noGrp="1"/>
          </p:cNvSpPr>
          <p:nvPr>
            <p:ph type="sldNum" sz="quarter" idx="12"/>
          </p:nvPr>
        </p:nvSpPr>
        <p:spPr/>
        <p:txBody>
          <a:bodyPr/>
          <a:lstStyle/>
          <a:p>
            <a:fld id="{CB2C5E5A-5565-3F49-9454-81DE37AD4D30}" type="slidenum">
              <a:rPr lang="fi-FI" smtClean="0"/>
              <a:t>‹#›</a:t>
            </a:fld>
            <a:endParaRPr lang="fi-FI"/>
          </a:p>
        </p:txBody>
      </p:sp>
    </p:spTree>
    <p:extLst>
      <p:ext uri="{BB962C8B-B14F-4D97-AF65-F5344CB8AC3E}">
        <p14:creationId xmlns:p14="http://schemas.microsoft.com/office/powerpoint/2010/main" val="13015944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FAE6DE3-38E4-CA40-9695-11420BDB1848}"/>
              </a:ext>
            </a:extLst>
          </p:cNvPr>
          <p:cNvSpPr>
            <a:spLocks noGrp="1"/>
          </p:cNvSpPr>
          <p:nvPr>
            <p:ph type="title"/>
          </p:nvPr>
        </p:nvSpPr>
        <p:spPr/>
        <p:txBody>
          <a:bodyPr/>
          <a:lstStyle/>
          <a:p>
            <a:r>
              <a:rPr lang="fi-FI"/>
              <a:t>Muokkaa ots. perustyyl. napsautt.</a:t>
            </a:r>
          </a:p>
        </p:txBody>
      </p:sp>
      <p:sp>
        <p:nvSpPr>
          <p:cNvPr id="3" name="Päivämäärän paikkamerkki 2">
            <a:extLst>
              <a:ext uri="{FF2B5EF4-FFF2-40B4-BE49-F238E27FC236}">
                <a16:creationId xmlns:a16="http://schemas.microsoft.com/office/drawing/2014/main" id="{3A7BF09A-6E6E-D944-A032-F1D9C874E1FF}"/>
              </a:ext>
            </a:extLst>
          </p:cNvPr>
          <p:cNvSpPr>
            <a:spLocks noGrp="1"/>
          </p:cNvSpPr>
          <p:nvPr>
            <p:ph type="dt" sz="half" idx="10"/>
          </p:nvPr>
        </p:nvSpPr>
        <p:spPr/>
        <p:txBody>
          <a:bodyPr/>
          <a:lstStyle/>
          <a:p>
            <a:r>
              <a:rPr lang="en-US"/>
              <a:t>10.10.2023</a:t>
            </a:r>
            <a:endParaRPr lang="fi-FI"/>
          </a:p>
        </p:txBody>
      </p:sp>
      <p:sp>
        <p:nvSpPr>
          <p:cNvPr id="4" name="Alatunnisteen paikkamerkki 3">
            <a:extLst>
              <a:ext uri="{FF2B5EF4-FFF2-40B4-BE49-F238E27FC236}">
                <a16:creationId xmlns:a16="http://schemas.microsoft.com/office/drawing/2014/main" id="{3F32C891-D0AC-0748-81F7-8A357262009D}"/>
              </a:ext>
            </a:extLst>
          </p:cNvPr>
          <p:cNvSpPr>
            <a:spLocks noGrp="1"/>
          </p:cNvSpPr>
          <p:nvPr>
            <p:ph type="ftr" sz="quarter" idx="11"/>
          </p:nvPr>
        </p:nvSpPr>
        <p:spPr/>
        <p:txBody>
          <a:bodyPr/>
          <a:lstStyle/>
          <a:p>
            <a:r>
              <a:rPr lang="fi-FI"/>
              <a:t>SJAL tuomarikoulutus/ Osumien tulkitseminen &amp; uusinnat</a:t>
            </a:r>
          </a:p>
        </p:txBody>
      </p:sp>
      <p:sp>
        <p:nvSpPr>
          <p:cNvPr id="5" name="Dian numeron paikkamerkki 4">
            <a:extLst>
              <a:ext uri="{FF2B5EF4-FFF2-40B4-BE49-F238E27FC236}">
                <a16:creationId xmlns:a16="http://schemas.microsoft.com/office/drawing/2014/main" id="{A34F3208-6675-4848-8357-EF0BE3AB9067}"/>
              </a:ext>
            </a:extLst>
          </p:cNvPr>
          <p:cNvSpPr>
            <a:spLocks noGrp="1"/>
          </p:cNvSpPr>
          <p:nvPr>
            <p:ph type="sldNum" sz="quarter" idx="12"/>
          </p:nvPr>
        </p:nvSpPr>
        <p:spPr/>
        <p:txBody>
          <a:bodyPr/>
          <a:lstStyle/>
          <a:p>
            <a:fld id="{CB2C5E5A-5565-3F49-9454-81DE37AD4D30}" type="slidenum">
              <a:rPr lang="fi-FI" smtClean="0"/>
              <a:t>‹#›</a:t>
            </a:fld>
            <a:endParaRPr lang="fi-FI"/>
          </a:p>
        </p:txBody>
      </p:sp>
    </p:spTree>
    <p:extLst>
      <p:ext uri="{BB962C8B-B14F-4D97-AF65-F5344CB8AC3E}">
        <p14:creationId xmlns:p14="http://schemas.microsoft.com/office/powerpoint/2010/main" val="37178093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1">
            <a:extLst>
              <a:ext uri="{FF2B5EF4-FFF2-40B4-BE49-F238E27FC236}">
                <a16:creationId xmlns:a16="http://schemas.microsoft.com/office/drawing/2014/main" id="{1FBAFA76-0B01-D84E-A2B7-9AF16EDA6FAF}"/>
              </a:ext>
            </a:extLst>
          </p:cNvPr>
          <p:cNvSpPr>
            <a:spLocks noGrp="1"/>
          </p:cNvSpPr>
          <p:nvPr>
            <p:ph type="dt" sz="half" idx="10"/>
          </p:nvPr>
        </p:nvSpPr>
        <p:spPr/>
        <p:txBody>
          <a:bodyPr/>
          <a:lstStyle/>
          <a:p>
            <a:r>
              <a:rPr lang="en-US"/>
              <a:t>10.10.2023</a:t>
            </a:r>
            <a:endParaRPr lang="fi-FI"/>
          </a:p>
        </p:txBody>
      </p:sp>
      <p:sp>
        <p:nvSpPr>
          <p:cNvPr id="3" name="Alatunnisteen paikkamerkki 2">
            <a:extLst>
              <a:ext uri="{FF2B5EF4-FFF2-40B4-BE49-F238E27FC236}">
                <a16:creationId xmlns:a16="http://schemas.microsoft.com/office/drawing/2014/main" id="{DB7EF3E4-73D3-5848-AF33-2A61B9286039}"/>
              </a:ext>
            </a:extLst>
          </p:cNvPr>
          <p:cNvSpPr>
            <a:spLocks noGrp="1"/>
          </p:cNvSpPr>
          <p:nvPr>
            <p:ph type="ftr" sz="quarter" idx="11"/>
          </p:nvPr>
        </p:nvSpPr>
        <p:spPr/>
        <p:txBody>
          <a:bodyPr/>
          <a:lstStyle/>
          <a:p>
            <a:r>
              <a:rPr lang="fi-FI"/>
              <a:t>SJAL tuomarikoulutus/ Osumien tulkitseminen &amp; uusinnat</a:t>
            </a:r>
          </a:p>
        </p:txBody>
      </p:sp>
      <p:sp>
        <p:nvSpPr>
          <p:cNvPr id="4" name="Dian numeron paikkamerkki 3">
            <a:extLst>
              <a:ext uri="{FF2B5EF4-FFF2-40B4-BE49-F238E27FC236}">
                <a16:creationId xmlns:a16="http://schemas.microsoft.com/office/drawing/2014/main" id="{88FA51A6-2FB9-4F45-9099-6A1B26A87BA6}"/>
              </a:ext>
            </a:extLst>
          </p:cNvPr>
          <p:cNvSpPr>
            <a:spLocks noGrp="1"/>
          </p:cNvSpPr>
          <p:nvPr>
            <p:ph type="sldNum" sz="quarter" idx="12"/>
          </p:nvPr>
        </p:nvSpPr>
        <p:spPr/>
        <p:txBody>
          <a:bodyPr/>
          <a:lstStyle/>
          <a:p>
            <a:fld id="{CB2C5E5A-5565-3F49-9454-81DE37AD4D30}" type="slidenum">
              <a:rPr lang="fi-FI" smtClean="0"/>
              <a:t>‹#›</a:t>
            </a:fld>
            <a:endParaRPr lang="fi-FI"/>
          </a:p>
        </p:txBody>
      </p:sp>
    </p:spTree>
    <p:extLst>
      <p:ext uri="{BB962C8B-B14F-4D97-AF65-F5344CB8AC3E}">
        <p14:creationId xmlns:p14="http://schemas.microsoft.com/office/powerpoint/2010/main" val="33402362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Kuvatekstillinen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9772248-3B93-C742-9512-359F010CB477}"/>
              </a:ext>
            </a:extLst>
          </p:cNvPr>
          <p:cNvSpPr>
            <a:spLocks noGrp="1"/>
          </p:cNvSpPr>
          <p:nvPr>
            <p:ph type="title"/>
          </p:nvPr>
        </p:nvSpPr>
        <p:spPr>
          <a:xfrm>
            <a:off x="836612" y="1961804"/>
            <a:ext cx="3932237" cy="760615"/>
          </a:xfrm>
        </p:spPr>
        <p:txBody>
          <a:bodyPr anchor="b"/>
          <a:lstStyle>
            <a:lvl1pPr>
              <a:defRPr sz="3200"/>
            </a:lvl1pPr>
          </a:lstStyle>
          <a:p>
            <a:r>
              <a:rPr lang="fi-FI"/>
              <a:t>Muokkaa ots. perustyyl. napsautt.</a:t>
            </a:r>
            <a:endParaRPr lang="fi-FI" dirty="0"/>
          </a:p>
        </p:txBody>
      </p:sp>
      <p:sp>
        <p:nvSpPr>
          <p:cNvPr id="3" name="Sisällön paikkamerkki 2">
            <a:extLst>
              <a:ext uri="{FF2B5EF4-FFF2-40B4-BE49-F238E27FC236}">
                <a16:creationId xmlns:a16="http://schemas.microsoft.com/office/drawing/2014/main" id="{B8AE0E2A-F7AF-4B46-9C8C-1FDB2CF02CC9}"/>
              </a:ext>
            </a:extLst>
          </p:cNvPr>
          <p:cNvSpPr>
            <a:spLocks noGrp="1"/>
          </p:cNvSpPr>
          <p:nvPr>
            <p:ph idx="1"/>
          </p:nvPr>
        </p:nvSpPr>
        <p:spPr>
          <a:xfrm>
            <a:off x="5183188" y="1961804"/>
            <a:ext cx="6172200" cy="4146896"/>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4" name="Tekstin paikkamerkki 3">
            <a:extLst>
              <a:ext uri="{FF2B5EF4-FFF2-40B4-BE49-F238E27FC236}">
                <a16:creationId xmlns:a16="http://schemas.microsoft.com/office/drawing/2014/main" id="{73F6DC87-18A2-794B-B08F-6DAC937F8369}"/>
              </a:ext>
            </a:extLst>
          </p:cNvPr>
          <p:cNvSpPr>
            <a:spLocks noGrp="1"/>
          </p:cNvSpPr>
          <p:nvPr>
            <p:ph type="body" sz="half" idx="2"/>
          </p:nvPr>
        </p:nvSpPr>
        <p:spPr>
          <a:xfrm>
            <a:off x="836612" y="2828059"/>
            <a:ext cx="3932237" cy="328064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a:extLst>
              <a:ext uri="{FF2B5EF4-FFF2-40B4-BE49-F238E27FC236}">
                <a16:creationId xmlns:a16="http://schemas.microsoft.com/office/drawing/2014/main" id="{44D9FA3A-9CED-964A-B8EB-25F6885AE80E}"/>
              </a:ext>
            </a:extLst>
          </p:cNvPr>
          <p:cNvSpPr>
            <a:spLocks noGrp="1"/>
          </p:cNvSpPr>
          <p:nvPr>
            <p:ph type="dt" sz="half" idx="10"/>
          </p:nvPr>
        </p:nvSpPr>
        <p:spPr/>
        <p:txBody>
          <a:bodyPr/>
          <a:lstStyle/>
          <a:p>
            <a:r>
              <a:rPr lang="en-US"/>
              <a:t>10.10.2023</a:t>
            </a:r>
            <a:endParaRPr lang="fi-FI"/>
          </a:p>
        </p:txBody>
      </p:sp>
      <p:sp>
        <p:nvSpPr>
          <p:cNvPr id="6" name="Alatunnisteen paikkamerkki 5">
            <a:extLst>
              <a:ext uri="{FF2B5EF4-FFF2-40B4-BE49-F238E27FC236}">
                <a16:creationId xmlns:a16="http://schemas.microsoft.com/office/drawing/2014/main" id="{3E72BB9F-E900-FB42-B99E-21F81862DFF5}"/>
              </a:ext>
            </a:extLst>
          </p:cNvPr>
          <p:cNvSpPr>
            <a:spLocks noGrp="1"/>
          </p:cNvSpPr>
          <p:nvPr>
            <p:ph type="ftr" sz="quarter" idx="11"/>
          </p:nvPr>
        </p:nvSpPr>
        <p:spPr/>
        <p:txBody>
          <a:bodyPr/>
          <a:lstStyle/>
          <a:p>
            <a:r>
              <a:rPr lang="fi-FI"/>
              <a:t>SJAL tuomarikoulutus/ Osumien tulkitseminen &amp; uusinnat</a:t>
            </a:r>
          </a:p>
        </p:txBody>
      </p:sp>
      <p:sp>
        <p:nvSpPr>
          <p:cNvPr id="7" name="Dian numeron paikkamerkki 6">
            <a:extLst>
              <a:ext uri="{FF2B5EF4-FFF2-40B4-BE49-F238E27FC236}">
                <a16:creationId xmlns:a16="http://schemas.microsoft.com/office/drawing/2014/main" id="{AA8A499E-1558-1A43-886C-99E98EAB135D}"/>
              </a:ext>
            </a:extLst>
          </p:cNvPr>
          <p:cNvSpPr>
            <a:spLocks noGrp="1"/>
          </p:cNvSpPr>
          <p:nvPr>
            <p:ph type="sldNum" sz="quarter" idx="12"/>
          </p:nvPr>
        </p:nvSpPr>
        <p:spPr/>
        <p:txBody>
          <a:bodyPr/>
          <a:lstStyle/>
          <a:p>
            <a:fld id="{CB2C5E5A-5565-3F49-9454-81DE37AD4D30}" type="slidenum">
              <a:rPr lang="fi-FI" smtClean="0"/>
              <a:t>‹#›</a:t>
            </a:fld>
            <a:endParaRPr lang="fi-FI"/>
          </a:p>
        </p:txBody>
      </p:sp>
    </p:spTree>
    <p:extLst>
      <p:ext uri="{BB962C8B-B14F-4D97-AF65-F5344CB8AC3E}">
        <p14:creationId xmlns:p14="http://schemas.microsoft.com/office/powerpoint/2010/main" val="38974590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Kuvatekstillinen kuv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AB182A0-1E22-3E42-8D92-2B4B9C3BB557}"/>
              </a:ext>
            </a:extLst>
          </p:cNvPr>
          <p:cNvSpPr>
            <a:spLocks noGrp="1"/>
          </p:cNvSpPr>
          <p:nvPr>
            <p:ph type="title"/>
          </p:nvPr>
        </p:nvSpPr>
        <p:spPr>
          <a:xfrm>
            <a:off x="838200" y="1878675"/>
            <a:ext cx="3932237" cy="1404851"/>
          </a:xfrm>
        </p:spPr>
        <p:txBody>
          <a:bodyPr anchor="b"/>
          <a:lstStyle>
            <a:lvl1pPr>
              <a:defRPr sz="3200"/>
            </a:lvl1pPr>
          </a:lstStyle>
          <a:p>
            <a:r>
              <a:rPr lang="fi-FI"/>
              <a:t>Muokkaa ots. perustyyl. napsautt.</a:t>
            </a:r>
            <a:endParaRPr lang="fi-FI" dirty="0"/>
          </a:p>
        </p:txBody>
      </p:sp>
      <p:sp>
        <p:nvSpPr>
          <p:cNvPr id="3" name="Kuvan paikkamerkki 2">
            <a:extLst>
              <a:ext uri="{FF2B5EF4-FFF2-40B4-BE49-F238E27FC236}">
                <a16:creationId xmlns:a16="http://schemas.microsoft.com/office/drawing/2014/main" id="{FBEAB4A5-8607-7340-9CCE-806D4063D8B1}"/>
              </a:ext>
            </a:extLst>
          </p:cNvPr>
          <p:cNvSpPr>
            <a:spLocks noGrp="1"/>
          </p:cNvSpPr>
          <p:nvPr>
            <p:ph type="pic" idx="1"/>
          </p:nvPr>
        </p:nvSpPr>
        <p:spPr>
          <a:xfrm>
            <a:off x="5180012" y="1878676"/>
            <a:ext cx="6172200" cy="435644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a:t>Lisää kuva napsauttamalla kuvaketta</a:t>
            </a:r>
          </a:p>
        </p:txBody>
      </p:sp>
      <p:sp>
        <p:nvSpPr>
          <p:cNvPr id="4" name="Tekstin paikkamerkki 3">
            <a:extLst>
              <a:ext uri="{FF2B5EF4-FFF2-40B4-BE49-F238E27FC236}">
                <a16:creationId xmlns:a16="http://schemas.microsoft.com/office/drawing/2014/main" id="{BFEA1BC5-C012-6E4D-AFB9-C8F585EDD71D}"/>
              </a:ext>
            </a:extLst>
          </p:cNvPr>
          <p:cNvSpPr>
            <a:spLocks noGrp="1"/>
          </p:cNvSpPr>
          <p:nvPr>
            <p:ph type="body" sz="half" idx="2"/>
          </p:nvPr>
        </p:nvSpPr>
        <p:spPr>
          <a:xfrm>
            <a:off x="839788" y="3283527"/>
            <a:ext cx="3932237" cy="296406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a:extLst>
              <a:ext uri="{FF2B5EF4-FFF2-40B4-BE49-F238E27FC236}">
                <a16:creationId xmlns:a16="http://schemas.microsoft.com/office/drawing/2014/main" id="{8569D2A3-CD3C-8742-9C91-14151436284B}"/>
              </a:ext>
            </a:extLst>
          </p:cNvPr>
          <p:cNvSpPr>
            <a:spLocks noGrp="1"/>
          </p:cNvSpPr>
          <p:nvPr>
            <p:ph type="dt" sz="half" idx="10"/>
          </p:nvPr>
        </p:nvSpPr>
        <p:spPr/>
        <p:txBody>
          <a:bodyPr/>
          <a:lstStyle/>
          <a:p>
            <a:r>
              <a:rPr lang="en-US"/>
              <a:t>10.10.2023</a:t>
            </a:r>
            <a:endParaRPr lang="fi-FI"/>
          </a:p>
        </p:txBody>
      </p:sp>
      <p:sp>
        <p:nvSpPr>
          <p:cNvPr id="6" name="Alatunnisteen paikkamerkki 5">
            <a:extLst>
              <a:ext uri="{FF2B5EF4-FFF2-40B4-BE49-F238E27FC236}">
                <a16:creationId xmlns:a16="http://schemas.microsoft.com/office/drawing/2014/main" id="{106F1E87-E63A-D441-B7E9-2E7A835845E6}"/>
              </a:ext>
            </a:extLst>
          </p:cNvPr>
          <p:cNvSpPr>
            <a:spLocks noGrp="1"/>
          </p:cNvSpPr>
          <p:nvPr>
            <p:ph type="ftr" sz="quarter" idx="11"/>
          </p:nvPr>
        </p:nvSpPr>
        <p:spPr/>
        <p:txBody>
          <a:bodyPr/>
          <a:lstStyle/>
          <a:p>
            <a:r>
              <a:rPr lang="fi-FI"/>
              <a:t>SJAL tuomarikoulutus/ Osumien tulkitseminen &amp; uusinnat</a:t>
            </a:r>
          </a:p>
        </p:txBody>
      </p:sp>
      <p:sp>
        <p:nvSpPr>
          <p:cNvPr id="7" name="Dian numeron paikkamerkki 6">
            <a:extLst>
              <a:ext uri="{FF2B5EF4-FFF2-40B4-BE49-F238E27FC236}">
                <a16:creationId xmlns:a16="http://schemas.microsoft.com/office/drawing/2014/main" id="{3FDDCB54-F773-604A-96CC-17C93C8E4E6A}"/>
              </a:ext>
            </a:extLst>
          </p:cNvPr>
          <p:cNvSpPr>
            <a:spLocks noGrp="1"/>
          </p:cNvSpPr>
          <p:nvPr>
            <p:ph type="sldNum" sz="quarter" idx="12"/>
          </p:nvPr>
        </p:nvSpPr>
        <p:spPr/>
        <p:txBody>
          <a:bodyPr/>
          <a:lstStyle/>
          <a:p>
            <a:fld id="{CB2C5E5A-5565-3F49-9454-81DE37AD4D30}" type="slidenum">
              <a:rPr lang="fi-FI" smtClean="0"/>
              <a:t>‹#›</a:t>
            </a:fld>
            <a:endParaRPr lang="fi-FI"/>
          </a:p>
        </p:txBody>
      </p:sp>
    </p:spTree>
    <p:extLst>
      <p:ext uri="{BB962C8B-B14F-4D97-AF65-F5344CB8AC3E}">
        <p14:creationId xmlns:p14="http://schemas.microsoft.com/office/powerpoint/2010/main" val="6733102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44CD8B7B-DA60-0A4A-B2C6-DEC725A76945}"/>
              </a:ext>
            </a:extLst>
          </p:cNvPr>
          <p:cNvSpPr>
            <a:spLocks noGrp="1"/>
          </p:cNvSpPr>
          <p:nvPr>
            <p:ph type="title"/>
          </p:nvPr>
        </p:nvSpPr>
        <p:spPr>
          <a:xfrm>
            <a:off x="838200" y="1795780"/>
            <a:ext cx="10515600" cy="963411"/>
          </a:xfrm>
          <a:prstGeom prst="rect">
            <a:avLst/>
          </a:prstGeom>
        </p:spPr>
        <p:txBody>
          <a:bodyPr vert="horz" lIns="91440" tIns="45720" rIns="91440" bIns="45720" rtlCol="0" anchor="ctr">
            <a:normAutofit/>
          </a:body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Tekstin paikkamerkki 2">
            <a:extLst>
              <a:ext uri="{FF2B5EF4-FFF2-40B4-BE49-F238E27FC236}">
                <a16:creationId xmlns:a16="http://schemas.microsoft.com/office/drawing/2014/main" id="{C64828DD-D4A3-7F4C-A94A-8961FF4D7751}"/>
              </a:ext>
            </a:extLst>
          </p:cNvPr>
          <p:cNvSpPr>
            <a:spLocks noGrp="1"/>
          </p:cNvSpPr>
          <p:nvPr>
            <p:ph type="body" idx="1"/>
          </p:nvPr>
        </p:nvSpPr>
        <p:spPr>
          <a:xfrm>
            <a:off x="838200" y="2834006"/>
            <a:ext cx="10515600" cy="3342957"/>
          </a:xfrm>
          <a:prstGeom prst="rect">
            <a:avLst/>
          </a:prstGeom>
        </p:spPr>
        <p:txBody>
          <a:bodyPr vert="horz" lIns="91440" tIns="45720" rIns="91440" bIns="45720" rtlCol="0">
            <a:normAutofit/>
          </a:body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4" name="Päivämäärän paikkamerkki 3">
            <a:extLst>
              <a:ext uri="{FF2B5EF4-FFF2-40B4-BE49-F238E27FC236}">
                <a16:creationId xmlns:a16="http://schemas.microsoft.com/office/drawing/2014/main" id="{73034EEE-63DE-B841-912B-E13A6F4F5FE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10.10.2023</a:t>
            </a:r>
            <a:endParaRPr lang="fi-FI"/>
          </a:p>
        </p:txBody>
      </p:sp>
      <p:sp>
        <p:nvSpPr>
          <p:cNvPr id="5" name="Alatunnisteen paikkamerkki 4">
            <a:extLst>
              <a:ext uri="{FF2B5EF4-FFF2-40B4-BE49-F238E27FC236}">
                <a16:creationId xmlns:a16="http://schemas.microsoft.com/office/drawing/2014/main" id="{D1C81A2C-D5BF-254D-B0C9-202AC8D288F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i-FI"/>
              <a:t>SJAL tuomarikoulutus/ Osumien tulkitseminen &amp; uusinnat</a:t>
            </a:r>
          </a:p>
        </p:txBody>
      </p:sp>
      <p:sp>
        <p:nvSpPr>
          <p:cNvPr id="6" name="Dian numeron paikkamerkki 5">
            <a:extLst>
              <a:ext uri="{FF2B5EF4-FFF2-40B4-BE49-F238E27FC236}">
                <a16:creationId xmlns:a16="http://schemas.microsoft.com/office/drawing/2014/main" id="{24D49A20-2A5C-CA4B-B4E0-579A01B55E7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B2C5E5A-5565-3F49-9454-81DE37AD4D30}" type="slidenum">
              <a:rPr lang="fi-FI" smtClean="0"/>
              <a:t>‹#›</a:t>
            </a:fld>
            <a:endParaRPr lang="fi-FI"/>
          </a:p>
        </p:txBody>
      </p:sp>
      <p:pic>
        <p:nvPicPr>
          <p:cNvPr id="8" name="Kuva 7" descr="Kuva, joka sisältää kohteen teksti&#10;&#10;Kuvaus luotu automaattisesti">
            <a:extLst>
              <a:ext uri="{FF2B5EF4-FFF2-40B4-BE49-F238E27FC236}">
                <a16:creationId xmlns:a16="http://schemas.microsoft.com/office/drawing/2014/main" id="{7250F139-5C64-4DA6-A17B-F70F7E289851}"/>
              </a:ext>
            </a:extLst>
          </p:cNvPr>
          <p:cNvPicPr>
            <a:picLocks noChangeAspect="1"/>
          </p:cNvPicPr>
          <p:nvPr/>
        </p:nvPicPr>
        <p:blipFill>
          <a:blip r:embed="rId13"/>
          <a:stretch>
            <a:fillRect/>
          </a:stretch>
        </p:blipFill>
        <p:spPr>
          <a:xfrm>
            <a:off x="0" y="139815"/>
            <a:ext cx="12192000" cy="1581150"/>
          </a:xfrm>
          <a:prstGeom prst="rect">
            <a:avLst/>
          </a:prstGeom>
        </p:spPr>
      </p:pic>
    </p:spTree>
    <p:extLst>
      <p:ext uri="{BB962C8B-B14F-4D97-AF65-F5344CB8AC3E}">
        <p14:creationId xmlns:p14="http://schemas.microsoft.com/office/powerpoint/2010/main" val="281034131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3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4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4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4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4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BFFB030-35FB-40A3-B60E-366F7B528A58}"/>
              </a:ext>
            </a:extLst>
          </p:cNvPr>
          <p:cNvSpPr>
            <a:spLocks noGrp="1"/>
          </p:cNvSpPr>
          <p:nvPr>
            <p:ph type="ctrTitle"/>
          </p:nvPr>
        </p:nvSpPr>
        <p:spPr/>
        <p:txBody>
          <a:bodyPr>
            <a:normAutofit/>
          </a:bodyPr>
          <a:lstStyle/>
          <a:p>
            <a:r>
              <a:rPr lang="fi-FI" sz="4050" dirty="0"/>
              <a:t>SJAL Tuomarikoulutus</a:t>
            </a:r>
            <a:br>
              <a:rPr lang="fi-FI" sz="4050" dirty="0"/>
            </a:br>
            <a:r>
              <a:rPr lang="fi-FI" sz="4050" dirty="0"/>
              <a:t>18.03.2021</a:t>
            </a:r>
          </a:p>
        </p:txBody>
      </p:sp>
      <p:sp>
        <p:nvSpPr>
          <p:cNvPr id="3" name="Alaotsikko 2">
            <a:extLst>
              <a:ext uri="{FF2B5EF4-FFF2-40B4-BE49-F238E27FC236}">
                <a16:creationId xmlns:a16="http://schemas.microsoft.com/office/drawing/2014/main" id="{C11CF041-770D-436D-B975-E94CE4471EC9}"/>
              </a:ext>
            </a:extLst>
          </p:cNvPr>
          <p:cNvSpPr>
            <a:spLocks noGrp="1"/>
          </p:cNvSpPr>
          <p:nvPr>
            <p:ph type="subTitle" idx="1"/>
          </p:nvPr>
        </p:nvSpPr>
        <p:spPr/>
        <p:txBody>
          <a:bodyPr>
            <a:noAutofit/>
          </a:bodyPr>
          <a:lstStyle/>
          <a:p>
            <a:r>
              <a:rPr lang="fi-FI" sz="3000" dirty="0">
                <a:latin typeface="+mj-lt"/>
              </a:rPr>
              <a:t>SJAL tuomarineuvosto/</a:t>
            </a:r>
          </a:p>
          <a:p>
            <a:r>
              <a:rPr lang="fi-FI" sz="3000" dirty="0">
                <a:latin typeface="+mj-lt"/>
              </a:rPr>
              <a:t>Niko Ylipelkonen IJC</a:t>
            </a:r>
          </a:p>
          <a:p>
            <a:r>
              <a:rPr lang="fi-FI" sz="3000" dirty="0">
                <a:latin typeface="+mj-lt"/>
              </a:rPr>
              <a:t>2023 koulutusta varten muokannut: Jorma Pallonen, PT</a:t>
            </a:r>
          </a:p>
        </p:txBody>
      </p:sp>
      <p:sp>
        <p:nvSpPr>
          <p:cNvPr id="4" name="Päivämäärän paikkamerkki 3">
            <a:extLst>
              <a:ext uri="{FF2B5EF4-FFF2-40B4-BE49-F238E27FC236}">
                <a16:creationId xmlns:a16="http://schemas.microsoft.com/office/drawing/2014/main" id="{B9C42D57-76BA-41AD-ADC3-3F9BA38B453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10.10.2023</a:t>
            </a:r>
            <a:endParaRPr kumimoji="0" lang="fi-FI"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76180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Shape 143"/>
          <p:cNvSpPr txBox="1">
            <a:spLocks noGrp="1"/>
          </p:cNvSpPr>
          <p:nvPr>
            <p:ph type="title"/>
          </p:nvPr>
        </p:nvSpPr>
        <p:spPr>
          <a:xfrm>
            <a:off x="1855694" y="1134796"/>
            <a:ext cx="8229600" cy="1143000"/>
          </a:xfrm>
          <a:prstGeom prst="rect">
            <a:avLst/>
          </a:prstGeom>
          <a:noFill/>
          <a:ln>
            <a:noFill/>
          </a:ln>
        </p:spPr>
        <p:txBody>
          <a:bodyPr vert="horz" lIns="91425" tIns="45700" rIns="91425" bIns="45700" rtlCol="0" anchor="ctr" anchorCtr="0">
            <a:noAutofit/>
          </a:bodyPr>
          <a:lstStyle/>
          <a:p>
            <a:pPr algn="ctr">
              <a:spcBef>
                <a:spcPts val="0"/>
              </a:spcBef>
              <a:buClr>
                <a:schemeClr val="dk1"/>
              </a:buClr>
              <a:buSzPct val="25000"/>
            </a:pPr>
            <a:r>
              <a:rPr lang="fi-FI" dirty="0">
                <a:solidFill>
                  <a:schemeClr val="dk1"/>
                </a:solidFill>
                <a:latin typeface="Calibri"/>
                <a:ea typeface="Calibri"/>
                <a:cs typeface="Calibri"/>
                <a:sym typeface="Calibri"/>
              </a:rPr>
              <a:t>Rajatapaukset</a:t>
            </a:r>
          </a:p>
        </p:txBody>
      </p:sp>
      <p:sp>
        <p:nvSpPr>
          <p:cNvPr id="144" name="Shape 144"/>
          <p:cNvSpPr txBox="1">
            <a:spLocks noGrp="1"/>
          </p:cNvSpPr>
          <p:nvPr>
            <p:ph type="body" idx="1"/>
          </p:nvPr>
        </p:nvSpPr>
        <p:spPr>
          <a:xfrm>
            <a:off x="1855694" y="2009348"/>
            <a:ext cx="8229600" cy="4146176"/>
          </a:xfrm>
          <a:prstGeom prst="rect">
            <a:avLst/>
          </a:prstGeom>
          <a:noFill/>
          <a:ln>
            <a:noFill/>
          </a:ln>
        </p:spPr>
        <p:txBody>
          <a:bodyPr vert="horz" lIns="91425" tIns="45700" rIns="91425" bIns="45700" rtlCol="0" anchor="t" anchorCtr="0">
            <a:noAutofit/>
          </a:bodyPr>
          <a:lstStyle/>
          <a:p>
            <a:pPr marL="342900" indent="-342900">
              <a:spcBef>
                <a:spcPts val="0"/>
              </a:spcBef>
              <a:buClr>
                <a:schemeClr val="dk1"/>
              </a:buClr>
              <a:buSzPct val="100000"/>
              <a:buFont typeface="Arial"/>
              <a:buChar char="•"/>
            </a:pPr>
            <a:r>
              <a:rPr lang="fi-FI" sz="3200" dirty="0">
                <a:solidFill>
                  <a:schemeClr val="dk1"/>
                </a:solidFill>
                <a:latin typeface="Calibri"/>
                <a:ea typeface="Calibri"/>
                <a:cs typeface="Calibri"/>
                <a:sym typeface="Calibri"/>
              </a:rPr>
              <a:t>Kertauksena:</a:t>
            </a:r>
          </a:p>
          <a:p>
            <a:pPr marL="742950" lvl="1" indent="-285750">
              <a:spcBef>
                <a:spcPts val="560"/>
              </a:spcBef>
              <a:buClr>
                <a:schemeClr val="dk1"/>
              </a:buClr>
              <a:buSzPct val="100000"/>
              <a:buFont typeface="Arial"/>
              <a:buChar char="–"/>
            </a:pPr>
            <a:r>
              <a:rPr lang="fi-FI" sz="2800" dirty="0">
                <a:solidFill>
                  <a:schemeClr val="dk1"/>
                </a:solidFill>
                <a:latin typeface="Calibri"/>
                <a:ea typeface="Calibri"/>
                <a:cs typeface="Calibri"/>
                <a:sym typeface="Calibri"/>
              </a:rPr>
              <a:t>Käytä aina suurennuslasia</a:t>
            </a:r>
          </a:p>
          <a:p>
            <a:pPr marL="742950" lvl="1" indent="-285750">
              <a:spcBef>
                <a:spcPts val="560"/>
              </a:spcBef>
              <a:buClr>
                <a:schemeClr val="dk1"/>
              </a:buClr>
              <a:buSzPct val="100000"/>
              <a:buFont typeface="Arial"/>
              <a:buChar char="–"/>
            </a:pPr>
            <a:r>
              <a:rPr lang="fi-FI" sz="2800" dirty="0">
                <a:solidFill>
                  <a:schemeClr val="dk1"/>
                </a:solidFill>
                <a:latin typeface="Calibri"/>
                <a:ea typeface="Calibri"/>
                <a:cs typeface="Calibri"/>
                <a:sym typeface="Calibri"/>
              </a:rPr>
              <a:t>Katso nuoli kahdesta suunnasta, kerran kummastakin, tarvittaessa nokin takaa.</a:t>
            </a:r>
          </a:p>
          <a:p>
            <a:pPr marL="742950" lvl="1" indent="-285750">
              <a:spcBef>
                <a:spcPts val="560"/>
              </a:spcBef>
              <a:buClr>
                <a:schemeClr val="dk1"/>
              </a:buClr>
              <a:buSzPct val="100000"/>
              <a:buFont typeface="Arial"/>
              <a:buChar char="–"/>
            </a:pPr>
            <a:r>
              <a:rPr lang="fi-FI" sz="2800" dirty="0">
                <a:solidFill>
                  <a:schemeClr val="dk1"/>
                </a:solidFill>
                <a:latin typeface="Calibri"/>
                <a:ea typeface="Calibri"/>
                <a:cs typeface="Calibri"/>
                <a:sym typeface="Calibri"/>
              </a:rPr>
              <a:t>Katso nuolta aina mahdollisimman läheltä tangentin suuntaa.</a:t>
            </a:r>
          </a:p>
          <a:p>
            <a:pPr marL="742950" lvl="1" indent="-285750">
              <a:spcBef>
                <a:spcPts val="560"/>
              </a:spcBef>
              <a:buClr>
                <a:schemeClr val="dk1"/>
              </a:buClr>
              <a:buSzPct val="100000"/>
              <a:buFont typeface="Arial"/>
              <a:buChar char="–"/>
            </a:pPr>
            <a:r>
              <a:rPr lang="fi-FI" sz="2800" dirty="0">
                <a:solidFill>
                  <a:schemeClr val="dk1"/>
                </a:solidFill>
                <a:latin typeface="Calibri"/>
                <a:ea typeface="Calibri"/>
                <a:cs typeface="Calibri"/>
                <a:sym typeface="Calibri"/>
              </a:rPr>
              <a:t>Vältä tauluun ja taustaan koskemista.</a:t>
            </a:r>
          </a:p>
          <a:p>
            <a:pPr marL="742950" lvl="1" indent="-285750">
              <a:spcBef>
                <a:spcPts val="560"/>
              </a:spcBef>
              <a:buClr>
                <a:schemeClr val="dk1"/>
              </a:buClr>
              <a:buSzPct val="100000"/>
              <a:buFont typeface="Arial"/>
              <a:buChar char="–"/>
            </a:pPr>
            <a:r>
              <a:rPr lang="fi-FI" sz="2800" dirty="0">
                <a:solidFill>
                  <a:schemeClr val="dk1"/>
                </a:solidFill>
                <a:latin typeface="Calibri"/>
                <a:ea typeface="Calibri"/>
                <a:cs typeface="Calibri"/>
                <a:sym typeface="Calibri"/>
              </a:rPr>
              <a:t>Sano nuolen arvo selvästi.</a:t>
            </a:r>
          </a:p>
          <a:p>
            <a:pPr marL="742950" lvl="1" indent="-285750">
              <a:spcBef>
                <a:spcPts val="560"/>
              </a:spcBef>
              <a:buClr>
                <a:schemeClr val="dk1"/>
              </a:buClr>
              <a:buSzPct val="100000"/>
              <a:buFont typeface="Arial"/>
              <a:buChar char="–"/>
            </a:pPr>
            <a:r>
              <a:rPr lang="fi-FI" sz="2800" dirty="0">
                <a:solidFill>
                  <a:schemeClr val="dk1"/>
                </a:solidFill>
                <a:latin typeface="Calibri"/>
                <a:ea typeface="Calibri"/>
                <a:cs typeface="Calibri"/>
                <a:sym typeface="Calibri"/>
              </a:rPr>
              <a:t>Tarkista että arvo on kirjattu oikein.</a:t>
            </a:r>
          </a:p>
        </p:txBody>
      </p:sp>
      <p:sp>
        <p:nvSpPr>
          <p:cNvPr id="2" name="Päivämäärän paikkamerkki 1">
            <a:extLst>
              <a:ext uri="{FF2B5EF4-FFF2-40B4-BE49-F238E27FC236}">
                <a16:creationId xmlns:a16="http://schemas.microsoft.com/office/drawing/2014/main" id="{CC22A038-C25C-4420-9D5C-57E08EA20F66}"/>
              </a:ext>
            </a:extLst>
          </p:cNvPr>
          <p:cNvSpPr>
            <a:spLocks noGrp="1"/>
          </p:cNvSpPr>
          <p:nvPr>
            <p:ph type="dt" sz="half" idx="10"/>
          </p:nvPr>
        </p:nvSpPr>
        <p:spPr/>
        <p:txBody>
          <a:bodyPr/>
          <a:lstStyle/>
          <a:p>
            <a:r>
              <a:rPr lang="en-US"/>
              <a:t>10.10.2023</a:t>
            </a:r>
            <a:endParaRPr lang="fi-FI"/>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Shape 150"/>
          <p:cNvSpPr txBox="1">
            <a:spLocks noGrp="1"/>
          </p:cNvSpPr>
          <p:nvPr>
            <p:ph type="title"/>
          </p:nvPr>
        </p:nvSpPr>
        <p:spPr>
          <a:xfrm>
            <a:off x="1775012" y="1084731"/>
            <a:ext cx="8229600" cy="1143000"/>
          </a:xfrm>
          <a:prstGeom prst="rect">
            <a:avLst/>
          </a:prstGeom>
          <a:noFill/>
          <a:ln>
            <a:noFill/>
          </a:ln>
        </p:spPr>
        <p:txBody>
          <a:bodyPr vert="horz" lIns="91425" tIns="45700" rIns="91425" bIns="45700" rtlCol="0" anchor="ctr" anchorCtr="0">
            <a:noAutofit/>
          </a:bodyPr>
          <a:lstStyle/>
          <a:p>
            <a:pPr algn="ctr">
              <a:spcBef>
                <a:spcPts val="0"/>
              </a:spcBef>
              <a:buClr>
                <a:schemeClr val="dk1"/>
              </a:buClr>
              <a:buSzPct val="25000"/>
            </a:pPr>
            <a:r>
              <a:rPr lang="fi-FI" dirty="0">
                <a:solidFill>
                  <a:schemeClr val="dk1"/>
                </a:solidFill>
                <a:latin typeface="Calibri"/>
                <a:ea typeface="Calibri"/>
                <a:cs typeface="Calibri"/>
                <a:sym typeface="Calibri"/>
              </a:rPr>
              <a:t>Pomput</a:t>
            </a:r>
          </a:p>
        </p:txBody>
      </p:sp>
      <p:sp>
        <p:nvSpPr>
          <p:cNvPr id="151" name="Shape 151"/>
          <p:cNvSpPr txBox="1">
            <a:spLocks noGrp="1"/>
          </p:cNvSpPr>
          <p:nvPr>
            <p:ph type="body" idx="1"/>
          </p:nvPr>
        </p:nvSpPr>
        <p:spPr>
          <a:xfrm>
            <a:off x="1981200" y="1967672"/>
            <a:ext cx="7139136" cy="4525963"/>
          </a:xfrm>
          <a:prstGeom prst="rect">
            <a:avLst/>
          </a:prstGeom>
          <a:noFill/>
          <a:ln>
            <a:noFill/>
          </a:ln>
        </p:spPr>
        <p:txBody>
          <a:bodyPr vert="horz" lIns="91425" tIns="45700" rIns="91425" bIns="45700" rtlCol="0" anchor="t" anchorCtr="0">
            <a:noAutofit/>
          </a:bodyPr>
          <a:lstStyle/>
          <a:p>
            <a:pPr marL="342900" indent="-342900">
              <a:lnSpc>
                <a:spcPct val="80000"/>
              </a:lnSpc>
              <a:spcBef>
                <a:spcPts val="0"/>
              </a:spcBef>
              <a:buClr>
                <a:schemeClr val="dk1"/>
              </a:buClr>
              <a:buSzPct val="101818"/>
              <a:buFont typeface="Arial"/>
              <a:buChar char="•"/>
            </a:pPr>
            <a:r>
              <a:rPr lang="fi-FI" sz="2240" dirty="0"/>
              <a:t>Pompanneen</a:t>
            </a:r>
            <a:r>
              <a:rPr lang="fi-FI" sz="2240" dirty="0">
                <a:solidFill>
                  <a:schemeClr val="dk1"/>
                </a:solidFill>
                <a:latin typeface="Calibri"/>
                <a:ea typeface="Calibri"/>
                <a:cs typeface="Calibri"/>
                <a:sym typeface="Calibri"/>
              </a:rPr>
              <a:t> nuolen tapauksessa ammunta keskeytetään taustalla (alkukilpailun aikana, ei ottelukierroksilla).</a:t>
            </a:r>
          </a:p>
          <a:p>
            <a:pPr marL="342900" indent="-342900">
              <a:lnSpc>
                <a:spcPct val="80000"/>
              </a:lnSpc>
              <a:spcBef>
                <a:spcPts val="448"/>
              </a:spcBef>
              <a:buClr>
                <a:schemeClr val="dk1"/>
              </a:buClr>
              <a:buSzPct val="101818"/>
              <a:buFont typeface="Arial"/>
              <a:buChar char="•"/>
            </a:pPr>
            <a:r>
              <a:rPr lang="fi-FI" sz="2240" dirty="0">
                <a:solidFill>
                  <a:schemeClr val="dk1"/>
                </a:solidFill>
                <a:latin typeface="Calibri"/>
                <a:ea typeface="Calibri"/>
                <a:cs typeface="Calibri"/>
                <a:sym typeface="Calibri"/>
              </a:rPr>
              <a:t>Muiden taustojen ampujien ammuttua omat nuolensa siirrytään </a:t>
            </a:r>
            <a:r>
              <a:rPr lang="fi-FI" sz="2240" dirty="0"/>
              <a:t>pompun</a:t>
            </a:r>
            <a:r>
              <a:rPr lang="fi-FI" sz="2240" dirty="0">
                <a:solidFill>
                  <a:schemeClr val="dk1"/>
                </a:solidFill>
                <a:latin typeface="Calibri"/>
                <a:ea typeface="Calibri"/>
                <a:cs typeface="Calibri"/>
                <a:sym typeface="Calibri"/>
              </a:rPr>
              <a:t> ampujan kanssa taustalle, tuomari tutkii nuolen sijainnin ja taustan merkitsemättömien reikien avulla, mistä </a:t>
            </a:r>
            <a:r>
              <a:rPr lang="fi-FI" sz="2240" dirty="0"/>
              <a:t>pomppu</a:t>
            </a:r>
            <a:r>
              <a:rPr lang="fi-FI" sz="2240" dirty="0">
                <a:solidFill>
                  <a:schemeClr val="dk1"/>
                </a:solidFill>
                <a:latin typeface="Calibri"/>
                <a:ea typeface="Calibri"/>
                <a:cs typeface="Calibri"/>
                <a:sym typeface="Calibri"/>
              </a:rPr>
              <a:t> tuli.</a:t>
            </a:r>
          </a:p>
          <a:p>
            <a:pPr marL="742950" lvl="1" indent="-285750">
              <a:lnSpc>
                <a:spcPct val="80000"/>
              </a:lnSpc>
              <a:spcBef>
                <a:spcPts val="392"/>
              </a:spcBef>
              <a:buClr>
                <a:schemeClr val="dk1"/>
              </a:buClr>
              <a:buSzPct val="98000"/>
              <a:buFont typeface="Arial"/>
              <a:buChar char="–"/>
            </a:pPr>
            <a:r>
              <a:rPr lang="fi-FI" sz="1960" dirty="0">
                <a:solidFill>
                  <a:schemeClr val="dk1"/>
                </a:solidFill>
                <a:latin typeface="Calibri"/>
                <a:ea typeface="Calibri"/>
                <a:cs typeface="Calibri"/>
                <a:sym typeface="Calibri"/>
              </a:rPr>
              <a:t>Jos osuma löytyy se kirjoitetaan tuomarin muistivihkoon ja nuoli jätetään taustan taakse. Jos osumaa ei löydy, se on ammuttu ohi.</a:t>
            </a:r>
          </a:p>
          <a:p>
            <a:pPr marL="342900" indent="-342900">
              <a:lnSpc>
                <a:spcPct val="80000"/>
              </a:lnSpc>
              <a:spcBef>
                <a:spcPts val="448"/>
              </a:spcBef>
              <a:buClr>
                <a:schemeClr val="dk1"/>
              </a:buClr>
              <a:buSzPct val="101818"/>
              <a:buFont typeface="Arial"/>
              <a:buChar char="•"/>
            </a:pPr>
            <a:r>
              <a:rPr lang="fi-FI" sz="2240" dirty="0">
                <a:solidFill>
                  <a:schemeClr val="dk1"/>
                </a:solidFill>
                <a:latin typeface="Calibri"/>
                <a:ea typeface="Calibri"/>
                <a:cs typeface="Calibri"/>
                <a:sym typeface="Calibri"/>
              </a:rPr>
              <a:t>Loput nuolet sarjasta paikataan, 40 s / nuoli ennen kuin aloitetaan seuraava kilpasarja.</a:t>
            </a:r>
          </a:p>
          <a:p>
            <a:pPr marL="742950" lvl="1" indent="-285750">
              <a:lnSpc>
                <a:spcPct val="80000"/>
              </a:lnSpc>
              <a:spcBef>
                <a:spcPts val="392"/>
              </a:spcBef>
              <a:buClr>
                <a:schemeClr val="dk1"/>
              </a:buClr>
              <a:buSzPct val="98000"/>
              <a:buFont typeface="Arial"/>
              <a:buChar char="–"/>
            </a:pPr>
            <a:r>
              <a:rPr lang="fi-FI" sz="1960" dirty="0">
                <a:solidFill>
                  <a:schemeClr val="dk1"/>
                </a:solidFill>
                <a:latin typeface="Calibri"/>
                <a:ea typeface="Calibri"/>
                <a:cs typeface="Calibri"/>
                <a:sym typeface="Calibri"/>
              </a:rPr>
              <a:t>Tulokset kirjataan lopuksi kortteihin mukaan lukien tuomarin </a:t>
            </a:r>
            <a:r>
              <a:rPr lang="fi-FI" sz="1960" dirty="0" err="1">
                <a:solidFill>
                  <a:schemeClr val="dk1"/>
                </a:solidFill>
                <a:latin typeface="Calibri"/>
                <a:ea typeface="Calibri"/>
                <a:cs typeface="Calibri"/>
                <a:sym typeface="Calibri"/>
              </a:rPr>
              <a:t>vihkon</a:t>
            </a:r>
            <a:r>
              <a:rPr lang="fi-FI" sz="1960" dirty="0">
                <a:solidFill>
                  <a:schemeClr val="dk1"/>
                </a:solidFill>
                <a:latin typeface="Calibri"/>
                <a:ea typeface="Calibri"/>
                <a:cs typeface="Calibri"/>
                <a:sym typeface="Calibri"/>
              </a:rPr>
              <a:t> merkintä </a:t>
            </a:r>
            <a:r>
              <a:rPr lang="fi-FI" sz="1960" dirty="0"/>
              <a:t>pompu</a:t>
            </a:r>
            <a:r>
              <a:rPr lang="fi-FI" sz="1960" dirty="0">
                <a:solidFill>
                  <a:schemeClr val="dk1"/>
                </a:solidFill>
                <a:latin typeface="Calibri"/>
                <a:ea typeface="Calibri"/>
                <a:cs typeface="Calibri"/>
                <a:sym typeface="Calibri"/>
              </a:rPr>
              <a:t>sta.</a:t>
            </a:r>
          </a:p>
          <a:p>
            <a:pPr marL="342900" indent="-342900">
              <a:lnSpc>
                <a:spcPct val="80000"/>
              </a:lnSpc>
              <a:spcBef>
                <a:spcPts val="448"/>
              </a:spcBef>
              <a:buClr>
                <a:schemeClr val="dk1"/>
              </a:buClr>
              <a:buSzPct val="101818"/>
              <a:buFont typeface="Arial"/>
              <a:buChar char="•"/>
            </a:pPr>
            <a:r>
              <a:rPr lang="fi-FI" sz="2240" dirty="0"/>
              <a:t>Pomppu</a:t>
            </a:r>
            <a:r>
              <a:rPr lang="fi-FI" sz="2240" dirty="0">
                <a:solidFill>
                  <a:schemeClr val="dk1"/>
                </a:solidFill>
                <a:latin typeface="Calibri"/>
                <a:ea typeface="Calibri"/>
                <a:cs typeface="Calibri"/>
                <a:sym typeface="Calibri"/>
              </a:rPr>
              <a:t> ei ole koskaan ampumaton nuoli.</a:t>
            </a:r>
          </a:p>
        </p:txBody>
      </p:sp>
      <p:sp>
        <p:nvSpPr>
          <p:cNvPr id="2" name="Päivämäärän paikkamerkki 1">
            <a:extLst>
              <a:ext uri="{FF2B5EF4-FFF2-40B4-BE49-F238E27FC236}">
                <a16:creationId xmlns:a16="http://schemas.microsoft.com/office/drawing/2014/main" id="{47B3D207-D3B1-4672-A0A1-FED03C00B795}"/>
              </a:ext>
            </a:extLst>
          </p:cNvPr>
          <p:cNvSpPr>
            <a:spLocks noGrp="1"/>
          </p:cNvSpPr>
          <p:nvPr>
            <p:ph type="dt" sz="half" idx="10"/>
          </p:nvPr>
        </p:nvSpPr>
        <p:spPr/>
        <p:txBody>
          <a:bodyPr/>
          <a:lstStyle/>
          <a:p>
            <a:r>
              <a:rPr lang="en-US"/>
              <a:t>10.10.2023</a:t>
            </a:r>
            <a:endParaRPr lang="fi-FI"/>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Shape 157"/>
          <p:cNvSpPr txBox="1">
            <a:spLocks noGrp="1"/>
          </p:cNvSpPr>
          <p:nvPr>
            <p:ph type="title"/>
          </p:nvPr>
        </p:nvSpPr>
        <p:spPr>
          <a:xfrm>
            <a:off x="1909482" y="1145098"/>
            <a:ext cx="8229600" cy="1143000"/>
          </a:xfrm>
          <a:prstGeom prst="rect">
            <a:avLst/>
          </a:prstGeom>
          <a:noFill/>
          <a:ln>
            <a:noFill/>
          </a:ln>
        </p:spPr>
        <p:txBody>
          <a:bodyPr vert="horz" lIns="91425" tIns="45700" rIns="91425" bIns="45700" rtlCol="0" anchor="ctr" anchorCtr="0">
            <a:noAutofit/>
          </a:bodyPr>
          <a:lstStyle/>
          <a:p>
            <a:pPr algn="ctr">
              <a:spcBef>
                <a:spcPts val="0"/>
              </a:spcBef>
              <a:buClr>
                <a:schemeClr val="dk1"/>
              </a:buClr>
              <a:buSzPct val="25000"/>
            </a:pPr>
            <a:r>
              <a:rPr lang="fi-FI" dirty="0">
                <a:solidFill>
                  <a:schemeClr val="dk1"/>
                </a:solidFill>
                <a:latin typeface="Calibri"/>
                <a:ea typeface="Calibri"/>
                <a:cs typeface="Calibri"/>
                <a:sym typeface="Calibri"/>
              </a:rPr>
              <a:t>Läpimenneet nuolet</a:t>
            </a:r>
          </a:p>
        </p:txBody>
      </p:sp>
      <p:sp>
        <p:nvSpPr>
          <p:cNvPr id="158" name="Shape 158"/>
          <p:cNvSpPr txBox="1">
            <a:spLocks noGrp="1"/>
          </p:cNvSpPr>
          <p:nvPr>
            <p:ph type="body" idx="1"/>
          </p:nvPr>
        </p:nvSpPr>
        <p:spPr>
          <a:xfrm>
            <a:off x="1909482" y="2053206"/>
            <a:ext cx="7355160" cy="4068762"/>
          </a:xfrm>
          <a:prstGeom prst="rect">
            <a:avLst/>
          </a:prstGeom>
          <a:noFill/>
          <a:ln>
            <a:noFill/>
          </a:ln>
        </p:spPr>
        <p:txBody>
          <a:bodyPr vert="horz" lIns="91425" tIns="45700" rIns="91425" bIns="45700" rtlCol="0" anchor="t" anchorCtr="0">
            <a:noAutofit/>
          </a:bodyPr>
          <a:lstStyle/>
          <a:p>
            <a:pPr marL="342900" indent="-342900">
              <a:spcBef>
                <a:spcPts val="0"/>
              </a:spcBef>
              <a:buClr>
                <a:schemeClr val="dk1"/>
              </a:buClr>
              <a:buSzPct val="100000"/>
              <a:buFont typeface="Arial"/>
              <a:buChar char="•"/>
            </a:pPr>
            <a:r>
              <a:rPr lang="fi-FI" sz="2000" dirty="0">
                <a:solidFill>
                  <a:schemeClr val="dk1"/>
                </a:solidFill>
                <a:sym typeface="Calibri"/>
              </a:rPr>
              <a:t>Toimitaan samalla tavalla kuin kimmonneen nuolen kanssa.</a:t>
            </a:r>
          </a:p>
          <a:p>
            <a:pPr marL="342900" indent="-342900">
              <a:spcBef>
                <a:spcPts val="640"/>
              </a:spcBef>
              <a:buClr>
                <a:schemeClr val="dk1"/>
              </a:buClr>
              <a:buSzPct val="100000"/>
              <a:buFont typeface="Arial"/>
              <a:buChar char="•"/>
            </a:pPr>
            <a:r>
              <a:rPr lang="fi-FI" sz="2000" dirty="0">
                <a:solidFill>
                  <a:schemeClr val="dk1"/>
                </a:solidFill>
                <a:sym typeface="Calibri"/>
              </a:rPr>
              <a:t>Tutkitaan nuolen sijainnista, asennosta </a:t>
            </a:r>
            <a:r>
              <a:rPr lang="fi-FI" sz="2000" dirty="0" err="1">
                <a:solidFill>
                  <a:schemeClr val="dk1"/>
                </a:solidFill>
                <a:sym typeface="Calibri"/>
              </a:rPr>
              <a:t>jne</a:t>
            </a:r>
            <a:r>
              <a:rPr lang="fi-FI" sz="2000" dirty="0">
                <a:solidFill>
                  <a:schemeClr val="dk1"/>
                </a:solidFill>
                <a:sym typeface="Calibri"/>
              </a:rPr>
              <a:t>, onko se oikeasti mennyt läpi taulusta.</a:t>
            </a:r>
          </a:p>
          <a:p>
            <a:pPr marL="342900" indent="-342900">
              <a:spcBef>
                <a:spcPts val="640"/>
              </a:spcBef>
              <a:buClr>
                <a:schemeClr val="dk1"/>
              </a:buClr>
              <a:buSzPct val="100000"/>
              <a:buFont typeface="Arial"/>
              <a:buChar char="•"/>
            </a:pPr>
            <a:r>
              <a:rPr lang="fi-FI" sz="2000" dirty="0">
                <a:solidFill>
                  <a:schemeClr val="dk1"/>
                </a:solidFill>
                <a:sym typeface="Calibri"/>
              </a:rPr>
              <a:t>Etsitään ensin reikä (merkkaamaton, mahdollisesti esim. sulan jäljet), viimeisenä vasta yritetään työntää taustan takaa näkyvä nuoli takaisin.</a:t>
            </a:r>
          </a:p>
          <a:p>
            <a:pPr marL="342900" indent="-342900">
              <a:spcBef>
                <a:spcPts val="640"/>
              </a:spcBef>
              <a:buClr>
                <a:schemeClr val="dk1"/>
              </a:buClr>
              <a:buSzPct val="100000"/>
              <a:buFont typeface="Arial"/>
              <a:buChar char="•"/>
            </a:pPr>
            <a:r>
              <a:rPr lang="fi-FI" sz="2000" dirty="0">
                <a:solidFill>
                  <a:schemeClr val="dk1"/>
                </a:solidFill>
                <a:sym typeface="Calibri"/>
              </a:rPr>
              <a:t>Taustaa vahvistettava tarpeen mukaan.</a:t>
            </a:r>
          </a:p>
          <a:p>
            <a:pPr marL="342900" indent="-342900">
              <a:spcBef>
                <a:spcPts val="640"/>
              </a:spcBef>
              <a:buClr>
                <a:schemeClr val="dk1"/>
              </a:buClr>
              <a:buSzPct val="100000"/>
              <a:buFont typeface="Arial"/>
              <a:buChar char="•"/>
            </a:pPr>
            <a:r>
              <a:rPr lang="fi-FI" sz="2000" dirty="0"/>
              <a:t>Jos taulusta löytyy todisteita, mistä reiästä nuoli on mennyt, voidaan käyttää sitä vaikka taulussa olisi merkkaamattomia reikiä.</a:t>
            </a:r>
          </a:p>
          <a:p>
            <a:pPr marL="342900" indent="-342900">
              <a:spcBef>
                <a:spcPts val="640"/>
              </a:spcBef>
              <a:buClr>
                <a:schemeClr val="dk1"/>
              </a:buClr>
              <a:buSzPct val="100000"/>
              <a:buFont typeface="Arial"/>
              <a:buChar char="•"/>
            </a:pPr>
            <a:r>
              <a:rPr lang="fi-FI" sz="2000" dirty="0">
                <a:solidFill>
                  <a:schemeClr val="dk1"/>
                </a:solidFill>
                <a:sym typeface="Calibri"/>
              </a:rPr>
              <a:t>Läpimennyt nuoli, jota ei löydy, pitää raportoida tuomarille sillä sarjalla, jolla nuoli hukkuu. Myöhemmin löytyessään tulee olla tiedossa, miltä sarjalta nuoli puuttuu tai sen katsotaan olevan juuri ammuttu. Ampujan vastuu.</a:t>
            </a:r>
          </a:p>
        </p:txBody>
      </p:sp>
      <p:sp>
        <p:nvSpPr>
          <p:cNvPr id="2" name="Päivämäärän paikkamerkki 1">
            <a:extLst>
              <a:ext uri="{FF2B5EF4-FFF2-40B4-BE49-F238E27FC236}">
                <a16:creationId xmlns:a16="http://schemas.microsoft.com/office/drawing/2014/main" id="{19C1A145-953A-42FA-B6F0-31F0267BA6AC}"/>
              </a:ext>
            </a:extLst>
          </p:cNvPr>
          <p:cNvSpPr>
            <a:spLocks noGrp="1"/>
          </p:cNvSpPr>
          <p:nvPr>
            <p:ph type="dt" sz="half" idx="10"/>
          </p:nvPr>
        </p:nvSpPr>
        <p:spPr/>
        <p:txBody>
          <a:bodyPr/>
          <a:lstStyle/>
          <a:p>
            <a:r>
              <a:rPr lang="en-US"/>
              <a:t>10.10.2023</a:t>
            </a:r>
            <a:endParaRPr lang="fi-FI"/>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Shape 164"/>
          <p:cNvSpPr txBox="1">
            <a:spLocks noGrp="1"/>
          </p:cNvSpPr>
          <p:nvPr>
            <p:ph type="title"/>
          </p:nvPr>
        </p:nvSpPr>
        <p:spPr>
          <a:xfrm>
            <a:off x="2121899" y="1082721"/>
            <a:ext cx="8636100" cy="1143000"/>
          </a:xfrm>
          <a:prstGeom prst="rect">
            <a:avLst/>
          </a:prstGeom>
          <a:noFill/>
          <a:ln>
            <a:noFill/>
          </a:ln>
        </p:spPr>
        <p:txBody>
          <a:bodyPr vert="horz" lIns="91425" tIns="45700" rIns="91425" bIns="45700" rtlCol="0" anchor="ctr" anchorCtr="0">
            <a:noAutofit/>
          </a:bodyPr>
          <a:lstStyle/>
          <a:p>
            <a:pPr algn="ctr">
              <a:spcBef>
                <a:spcPts val="0"/>
              </a:spcBef>
              <a:buClr>
                <a:schemeClr val="dk1"/>
              </a:buClr>
              <a:buSzPct val="25000"/>
            </a:pPr>
            <a:r>
              <a:rPr lang="fi-FI" sz="3959" dirty="0">
                <a:solidFill>
                  <a:schemeClr val="dk1"/>
                </a:solidFill>
                <a:latin typeface="Calibri"/>
                <a:ea typeface="Calibri"/>
                <a:cs typeface="Calibri"/>
                <a:sym typeface="Calibri"/>
              </a:rPr>
              <a:t>Useampi kimmoke tai läpiammuttu nuoli</a:t>
            </a:r>
          </a:p>
        </p:txBody>
      </p:sp>
      <p:sp>
        <p:nvSpPr>
          <p:cNvPr id="165" name="Shape 165"/>
          <p:cNvSpPr txBox="1">
            <a:spLocks noGrp="1"/>
          </p:cNvSpPr>
          <p:nvPr>
            <p:ph type="body" idx="1"/>
          </p:nvPr>
        </p:nvSpPr>
        <p:spPr>
          <a:xfrm>
            <a:off x="1794925" y="2024385"/>
            <a:ext cx="8331300" cy="4173071"/>
          </a:xfrm>
          <a:prstGeom prst="rect">
            <a:avLst/>
          </a:prstGeom>
          <a:noFill/>
          <a:ln>
            <a:noFill/>
          </a:ln>
        </p:spPr>
        <p:txBody>
          <a:bodyPr vert="horz" lIns="91425" tIns="45700" rIns="91425" bIns="45700" rtlCol="0" anchor="t" anchorCtr="0">
            <a:noAutofit/>
          </a:bodyPr>
          <a:lstStyle/>
          <a:p>
            <a:pPr marL="0" indent="0">
              <a:lnSpc>
                <a:spcPct val="80000"/>
              </a:lnSpc>
              <a:spcBef>
                <a:spcPts val="0"/>
              </a:spcBef>
              <a:buNone/>
            </a:pPr>
            <a:r>
              <a:rPr lang="fi-FI" sz="2720" dirty="0">
                <a:solidFill>
                  <a:schemeClr val="dk1"/>
                </a:solidFill>
                <a:latin typeface="Calibri"/>
                <a:ea typeface="Calibri"/>
                <a:cs typeface="Calibri"/>
                <a:sym typeface="Calibri"/>
              </a:rPr>
              <a:t>Monen kimmokkeen tapaukset ovat lähes aina tulkinnanvaraisia ja pitää siksi käsitellä huolellisesti (sulan jälkiä tms. voidaan käyttää)</a:t>
            </a:r>
          </a:p>
          <a:p>
            <a:pPr marL="742950" lvl="1" indent="-285750">
              <a:lnSpc>
                <a:spcPct val="80000"/>
              </a:lnSpc>
              <a:spcBef>
                <a:spcPts val="476"/>
              </a:spcBef>
              <a:buClr>
                <a:schemeClr val="dk1"/>
              </a:buClr>
              <a:buSzPct val="99166"/>
              <a:buFont typeface="Arial"/>
              <a:buChar char="–"/>
            </a:pPr>
            <a:r>
              <a:rPr lang="fi-FI" sz="2380" dirty="0">
                <a:solidFill>
                  <a:schemeClr val="dk1"/>
                </a:solidFill>
                <a:latin typeface="Calibri"/>
                <a:ea typeface="Calibri"/>
                <a:cs typeface="Calibri"/>
                <a:sym typeface="Calibri"/>
              </a:rPr>
              <a:t>Esim. Kaksi nuolta maassa, kaksi merkkaamatonta reikää: 9 ja 8</a:t>
            </a:r>
          </a:p>
          <a:p>
            <a:pPr lvl="2">
              <a:lnSpc>
                <a:spcPct val="80000"/>
              </a:lnSpc>
              <a:spcBef>
                <a:spcPts val="408"/>
              </a:spcBef>
              <a:buClr>
                <a:schemeClr val="dk1"/>
              </a:buClr>
              <a:buSzPct val="102000"/>
              <a:buFont typeface="Arial"/>
              <a:buChar char="•"/>
            </a:pPr>
            <a:r>
              <a:rPr lang="fi-FI" sz="2040" dirty="0">
                <a:solidFill>
                  <a:schemeClr val="dk1"/>
                </a:solidFill>
                <a:latin typeface="Calibri"/>
                <a:ea typeface="Calibri"/>
                <a:cs typeface="Calibri"/>
                <a:sym typeface="Calibri"/>
              </a:rPr>
              <a:t>Saman ampujan nuolet: osumat 9,8</a:t>
            </a:r>
          </a:p>
          <a:p>
            <a:pPr lvl="2">
              <a:lnSpc>
                <a:spcPct val="80000"/>
              </a:lnSpc>
              <a:spcBef>
                <a:spcPts val="408"/>
              </a:spcBef>
              <a:buClr>
                <a:schemeClr val="dk1"/>
              </a:buClr>
              <a:buSzPct val="102000"/>
              <a:buFont typeface="Arial"/>
              <a:buChar char="•"/>
            </a:pPr>
            <a:r>
              <a:rPr lang="fi-FI" sz="2040" dirty="0">
                <a:solidFill>
                  <a:schemeClr val="dk1"/>
                </a:solidFill>
                <a:latin typeface="Calibri"/>
                <a:ea typeface="Calibri"/>
                <a:cs typeface="Calibri"/>
                <a:sym typeface="Calibri"/>
              </a:rPr>
              <a:t>Kahden ampujan nuolet: 9 ja 9 (ampujan etu, ei voi olla varma kumpi reikä on kumman)</a:t>
            </a:r>
          </a:p>
          <a:p>
            <a:pPr marL="742950" lvl="1" indent="-285750">
              <a:lnSpc>
                <a:spcPct val="80000"/>
              </a:lnSpc>
              <a:spcBef>
                <a:spcPts val="476"/>
              </a:spcBef>
              <a:buClr>
                <a:schemeClr val="dk1"/>
              </a:buClr>
              <a:buSzPct val="99166"/>
              <a:buFont typeface="Arial"/>
              <a:buChar char="–"/>
            </a:pPr>
            <a:r>
              <a:rPr lang="fi-FI" sz="2380" dirty="0">
                <a:solidFill>
                  <a:schemeClr val="dk1"/>
                </a:solidFill>
                <a:latin typeface="Calibri"/>
                <a:ea typeface="Calibri"/>
                <a:cs typeface="Calibri"/>
                <a:sym typeface="Calibri"/>
              </a:rPr>
              <a:t>Esim. 2: Kaksi nuolta maassa, merkkaamattomat reiät esim.9, 8, 7 tai (useampia).</a:t>
            </a:r>
          </a:p>
          <a:p>
            <a:pPr lvl="2">
              <a:lnSpc>
                <a:spcPct val="80000"/>
              </a:lnSpc>
              <a:spcBef>
                <a:spcPts val="408"/>
              </a:spcBef>
              <a:buClr>
                <a:schemeClr val="dk1"/>
              </a:buClr>
              <a:buSzPct val="102000"/>
              <a:buFont typeface="Arial"/>
              <a:buChar char="•"/>
            </a:pPr>
            <a:r>
              <a:rPr lang="fi-FI" sz="2040" dirty="0">
                <a:solidFill>
                  <a:schemeClr val="dk1"/>
                </a:solidFill>
                <a:latin typeface="Calibri"/>
                <a:ea typeface="Calibri"/>
                <a:cs typeface="Calibri"/>
                <a:sym typeface="Calibri"/>
              </a:rPr>
              <a:t>Saman ampujan nuolet: osumat alimmat kaksi reikää: 8,7</a:t>
            </a:r>
          </a:p>
          <a:p>
            <a:pPr lvl="2">
              <a:lnSpc>
                <a:spcPct val="80000"/>
              </a:lnSpc>
              <a:spcBef>
                <a:spcPts val="408"/>
              </a:spcBef>
              <a:buClr>
                <a:schemeClr val="dk1"/>
              </a:buClr>
              <a:buSzPct val="102000"/>
              <a:buFont typeface="Arial"/>
              <a:buChar char="•"/>
            </a:pPr>
            <a:r>
              <a:rPr lang="fi-FI" sz="2040" dirty="0">
                <a:solidFill>
                  <a:schemeClr val="dk1"/>
                </a:solidFill>
                <a:latin typeface="Calibri"/>
                <a:ea typeface="Calibri"/>
                <a:cs typeface="Calibri"/>
                <a:sym typeface="Calibri"/>
              </a:rPr>
              <a:t>Kahden ampujan nuolet: 7,7 (nyt ampujan etua ei voikaan antaa, koska merkitsemättömiä on enemmän kuin nuolia)</a:t>
            </a:r>
          </a:p>
        </p:txBody>
      </p:sp>
      <p:sp>
        <p:nvSpPr>
          <p:cNvPr id="2" name="Päivämäärän paikkamerkki 1">
            <a:extLst>
              <a:ext uri="{FF2B5EF4-FFF2-40B4-BE49-F238E27FC236}">
                <a16:creationId xmlns:a16="http://schemas.microsoft.com/office/drawing/2014/main" id="{B1196F7E-8514-489F-9C7B-1916831140C2}"/>
              </a:ext>
            </a:extLst>
          </p:cNvPr>
          <p:cNvSpPr>
            <a:spLocks noGrp="1"/>
          </p:cNvSpPr>
          <p:nvPr>
            <p:ph type="dt" sz="half" idx="10"/>
          </p:nvPr>
        </p:nvSpPr>
        <p:spPr/>
        <p:txBody>
          <a:bodyPr/>
          <a:lstStyle/>
          <a:p>
            <a:r>
              <a:rPr lang="en-US"/>
              <a:t>10.10.2023</a:t>
            </a:r>
            <a:endParaRPr lang="fi-FI"/>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Shape 171"/>
          <p:cNvSpPr txBox="1">
            <a:spLocks noGrp="1"/>
          </p:cNvSpPr>
          <p:nvPr>
            <p:ph type="title"/>
          </p:nvPr>
        </p:nvSpPr>
        <p:spPr>
          <a:xfrm>
            <a:off x="1775012" y="1415684"/>
            <a:ext cx="8229600" cy="1143000"/>
          </a:xfrm>
          <a:prstGeom prst="rect">
            <a:avLst/>
          </a:prstGeom>
          <a:noFill/>
          <a:ln>
            <a:noFill/>
          </a:ln>
        </p:spPr>
        <p:txBody>
          <a:bodyPr vert="horz" lIns="91425" tIns="45700" rIns="91425" bIns="45700" rtlCol="0" anchor="ctr" anchorCtr="0">
            <a:noAutofit/>
          </a:bodyPr>
          <a:lstStyle/>
          <a:p>
            <a:pPr algn="ctr">
              <a:spcBef>
                <a:spcPts val="0"/>
              </a:spcBef>
              <a:buClr>
                <a:schemeClr val="dk1"/>
              </a:buClr>
              <a:buSzPct val="25000"/>
            </a:pPr>
            <a:r>
              <a:rPr lang="fi-FI" dirty="0">
                <a:solidFill>
                  <a:schemeClr val="dk1"/>
                </a:solidFill>
                <a:latin typeface="Calibri"/>
                <a:ea typeface="Calibri"/>
                <a:cs typeface="Calibri"/>
                <a:sym typeface="Calibri"/>
              </a:rPr>
              <a:t>Roikkuva nuoli</a:t>
            </a:r>
          </a:p>
        </p:txBody>
      </p:sp>
      <p:sp>
        <p:nvSpPr>
          <p:cNvPr id="172" name="Shape 172"/>
          <p:cNvSpPr txBox="1">
            <a:spLocks noGrp="1"/>
          </p:cNvSpPr>
          <p:nvPr>
            <p:ph type="body" idx="1"/>
          </p:nvPr>
        </p:nvSpPr>
        <p:spPr>
          <a:xfrm>
            <a:off x="1775012" y="2583851"/>
            <a:ext cx="8229600" cy="3420034"/>
          </a:xfrm>
          <a:prstGeom prst="rect">
            <a:avLst/>
          </a:prstGeom>
          <a:noFill/>
          <a:ln>
            <a:noFill/>
          </a:ln>
        </p:spPr>
        <p:txBody>
          <a:bodyPr vert="horz" lIns="91425" tIns="45700" rIns="91425" bIns="45700" rtlCol="0" anchor="t" anchorCtr="0">
            <a:noAutofit/>
          </a:bodyPr>
          <a:lstStyle/>
          <a:p>
            <a:pPr marL="342900" indent="-342900">
              <a:spcBef>
                <a:spcPts val="0"/>
              </a:spcBef>
              <a:buClr>
                <a:schemeClr val="dk1"/>
              </a:buClr>
              <a:buSzPct val="100000"/>
              <a:buFont typeface="Arial"/>
              <a:buChar char="•"/>
            </a:pPr>
            <a:r>
              <a:rPr lang="fi-FI" sz="3200" dirty="0">
                <a:solidFill>
                  <a:schemeClr val="dk1"/>
                </a:solidFill>
                <a:latin typeface="Calibri"/>
                <a:ea typeface="Calibri"/>
                <a:cs typeface="Calibri"/>
                <a:sym typeface="Calibri"/>
              </a:rPr>
              <a:t>Roikkumaan jääneen nuolen tapauksessa ammunta taustalla keskeytetään heti.</a:t>
            </a:r>
          </a:p>
          <a:p>
            <a:pPr marL="742950" lvl="1" indent="-285750">
              <a:spcBef>
                <a:spcPts val="560"/>
              </a:spcBef>
              <a:buClr>
                <a:schemeClr val="dk1"/>
              </a:buClr>
              <a:buSzPct val="100000"/>
              <a:buFont typeface="Arial"/>
              <a:buChar char="–"/>
            </a:pPr>
            <a:r>
              <a:rPr lang="fi-FI" sz="2800" dirty="0">
                <a:solidFill>
                  <a:schemeClr val="dk1"/>
                </a:solidFill>
                <a:latin typeface="Calibri"/>
                <a:ea typeface="Calibri"/>
                <a:cs typeface="Calibri"/>
                <a:sym typeface="Calibri"/>
              </a:rPr>
              <a:t>Vain alkukilpailussa</a:t>
            </a:r>
          </a:p>
          <a:p>
            <a:pPr marL="342900" indent="-342900">
              <a:spcBef>
                <a:spcPts val="640"/>
              </a:spcBef>
              <a:buClr>
                <a:schemeClr val="dk1"/>
              </a:buClr>
              <a:buSzPct val="100000"/>
              <a:buFont typeface="Arial"/>
              <a:buChar char="•"/>
            </a:pPr>
            <a:r>
              <a:rPr lang="fi-FI" sz="3200" dirty="0">
                <a:solidFill>
                  <a:schemeClr val="dk1"/>
                </a:solidFill>
                <a:latin typeface="Calibri"/>
                <a:ea typeface="Calibri"/>
                <a:cs typeface="Calibri"/>
                <a:sym typeface="Calibri"/>
              </a:rPr>
              <a:t>Nuoli käydään pisteyttämässä ja jätetään taustan taakse.</a:t>
            </a:r>
          </a:p>
          <a:p>
            <a:pPr marL="342900" indent="-342900">
              <a:spcBef>
                <a:spcPts val="640"/>
              </a:spcBef>
              <a:buClr>
                <a:schemeClr val="dk1"/>
              </a:buClr>
              <a:buSzPct val="100000"/>
              <a:buFont typeface="Arial"/>
              <a:buChar char="•"/>
            </a:pPr>
            <a:r>
              <a:rPr lang="fi-FI" sz="3200" dirty="0">
                <a:solidFill>
                  <a:schemeClr val="dk1"/>
                </a:solidFill>
                <a:latin typeface="Calibri"/>
                <a:ea typeface="Calibri"/>
                <a:cs typeface="Calibri"/>
                <a:sym typeface="Calibri"/>
              </a:rPr>
              <a:t>Loput nuolet paikataan ennen seuraavaa kilpasarjaa.</a:t>
            </a:r>
          </a:p>
        </p:txBody>
      </p:sp>
      <p:sp>
        <p:nvSpPr>
          <p:cNvPr id="2" name="Päivämäärän paikkamerkki 1">
            <a:extLst>
              <a:ext uri="{FF2B5EF4-FFF2-40B4-BE49-F238E27FC236}">
                <a16:creationId xmlns:a16="http://schemas.microsoft.com/office/drawing/2014/main" id="{F0E29816-28C3-4087-A57E-C2E2C327F843}"/>
              </a:ext>
            </a:extLst>
          </p:cNvPr>
          <p:cNvSpPr>
            <a:spLocks noGrp="1"/>
          </p:cNvSpPr>
          <p:nvPr>
            <p:ph type="dt" sz="half" idx="10"/>
          </p:nvPr>
        </p:nvSpPr>
        <p:spPr/>
        <p:txBody>
          <a:bodyPr/>
          <a:lstStyle/>
          <a:p>
            <a:r>
              <a:rPr lang="en-US"/>
              <a:t>10.10.2023</a:t>
            </a:r>
            <a:endParaRPr lang="fi-FI"/>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Shape 178"/>
          <p:cNvSpPr txBox="1">
            <a:spLocks noGrp="1"/>
          </p:cNvSpPr>
          <p:nvPr>
            <p:ph type="title"/>
          </p:nvPr>
        </p:nvSpPr>
        <p:spPr>
          <a:xfrm>
            <a:off x="1909483" y="1068013"/>
            <a:ext cx="8229600" cy="1143000"/>
          </a:xfrm>
          <a:prstGeom prst="rect">
            <a:avLst/>
          </a:prstGeom>
          <a:noFill/>
          <a:ln>
            <a:noFill/>
          </a:ln>
        </p:spPr>
        <p:txBody>
          <a:bodyPr vert="horz" lIns="91425" tIns="45700" rIns="91425" bIns="45700" rtlCol="0" anchor="ctr" anchorCtr="0">
            <a:noAutofit/>
          </a:bodyPr>
          <a:lstStyle/>
          <a:p>
            <a:pPr algn="ctr">
              <a:spcBef>
                <a:spcPts val="0"/>
              </a:spcBef>
              <a:buClr>
                <a:schemeClr val="dk1"/>
              </a:buClr>
              <a:buSzPct val="25000"/>
            </a:pPr>
            <a:r>
              <a:rPr lang="fi-FI" dirty="0">
                <a:solidFill>
                  <a:schemeClr val="dk1"/>
                </a:solidFill>
                <a:latin typeface="Calibri"/>
                <a:ea typeface="Calibri"/>
                <a:cs typeface="Calibri"/>
                <a:sym typeface="Calibri"/>
              </a:rPr>
              <a:t>Irronnut taulu tai tausta</a:t>
            </a:r>
          </a:p>
        </p:txBody>
      </p:sp>
      <p:sp>
        <p:nvSpPr>
          <p:cNvPr id="179" name="Shape 179"/>
          <p:cNvSpPr txBox="1">
            <a:spLocks noGrp="1"/>
          </p:cNvSpPr>
          <p:nvPr>
            <p:ph type="body" idx="1"/>
          </p:nvPr>
        </p:nvSpPr>
        <p:spPr>
          <a:xfrm>
            <a:off x="1981199" y="2099221"/>
            <a:ext cx="8546983" cy="4719918"/>
          </a:xfrm>
          <a:prstGeom prst="rect">
            <a:avLst/>
          </a:prstGeom>
          <a:noFill/>
          <a:ln>
            <a:noFill/>
          </a:ln>
        </p:spPr>
        <p:txBody>
          <a:bodyPr vert="horz" lIns="91425" tIns="45700" rIns="91425" bIns="45700" rtlCol="0" anchor="t" anchorCtr="0">
            <a:noAutofit/>
          </a:bodyPr>
          <a:lstStyle/>
          <a:p>
            <a:pPr marL="342900" indent="-342900">
              <a:spcBef>
                <a:spcPts val="0"/>
              </a:spcBef>
              <a:buClr>
                <a:schemeClr val="dk1"/>
              </a:buClr>
              <a:buSzPct val="98666"/>
              <a:buFont typeface="Arial"/>
              <a:buChar char="•"/>
            </a:pPr>
            <a:r>
              <a:rPr lang="fi-FI" sz="2960" dirty="0">
                <a:solidFill>
                  <a:schemeClr val="dk1"/>
                </a:solidFill>
                <a:latin typeface="Calibri"/>
                <a:ea typeface="Calibri"/>
                <a:cs typeface="Calibri"/>
                <a:sym typeface="Calibri"/>
              </a:rPr>
              <a:t>Jos esimerkiksi taulu irtoaa tuulessa, ammunta taustalla keskeytetään.</a:t>
            </a:r>
          </a:p>
          <a:p>
            <a:pPr marL="742950" lvl="1" indent="-285750">
              <a:spcBef>
                <a:spcPts val="518"/>
              </a:spcBef>
              <a:buClr>
                <a:schemeClr val="dk1"/>
              </a:buClr>
              <a:buSzPct val="99615"/>
              <a:buFont typeface="Arial"/>
              <a:buChar char="–"/>
            </a:pPr>
            <a:r>
              <a:rPr lang="fi-FI" sz="2590" dirty="0">
                <a:solidFill>
                  <a:schemeClr val="dk1"/>
                </a:solidFill>
                <a:latin typeface="Calibri"/>
                <a:ea typeface="Calibri"/>
                <a:cs typeface="Calibri"/>
                <a:sym typeface="Calibri"/>
              </a:rPr>
              <a:t>Ammutut nuolet kirjataan, taulu kiinnitetään uudestaan ja paikataan puuttuvat nuolet.</a:t>
            </a:r>
          </a:p>
          <a:p>
            <a:pPr marL="742950" lvl="1" indent="-285750">
              <a:spcBef>
                <a:spcPts val="518"/>
              </a:spcBef>
              <a:buClr>
                <a:schemeClr val="dk1"/>
              </a:buClr>
              <a:buSzPct val="99615"/>
              <a:buFont typeface="Arial"/>
              <a:buChar char="–"/>
            </a:pPr>
            <a:r>
              <a:rPr lang="fi-FI" sz="2590" dirty="0">
                <a:solidFill>
                  <a:schemeClr val="dk1"/>
                </a:solidFill>
                <a:latin typeface="Calibri"/>
                <a:ea typeface="Calibri"/>
                <a:cs typeface="Calibri"/>
                <a:sym typeface="Calibri"/>
              </a:rPr>
              <a:t>Jos tausta irtoaa paikaltaan se tulee korjata heti, muuten toimitaan samalla tavalla.</a:t>
            </a:r>
          </a:p>
          <a:p>
            <a:pPr marL="742950" lvl="1" indent="-285750">
              <a:spcBef>
                <a:spcPts val="518"/>
              </a:spcBef>
              <a:buClr>
                <a:schemeClr val="dk1"/>
              </a:buClr>
              <a:buSzPct val="99615"/>
              <a:buFont typeface="Arial"/>
              <a:buChar char="–"/>
            </a:pPr>
            <a:r>
              <a:rPr lang="fi-FI" sz="2590" dirty="0">
                <a:solidFill>
                  <a:schemeClr val="dk1"/>
                </a:solidFill>
                <a:latin typeface="Calibri"/>
                <a:ea typeface="Calibri"/>
                <a:cs typeface="Calibri"/>
                <a:sym typeface="Calibri"/>
              </a:rPr>
              <a:t>Vain, jos tausta on kaatunut nuolien päälle, eikä nuolien osumia saa enää mitenkään nuolten kappaleista selville, voidaan taulussa olleet nuolet tulkita ampumattomiksi.</a:t>
            </a:r>
          </a:p>
          <a:p>
            <a:pPr marL="742950" lvl="1" indent="-285750">
              <a:spcBef>
                <a:spcPts val="518"/>
              </a:spcBef>
              <a:buClr>
                <a:schemeClr val="dk1"/>
              </a:buClr>
              <a:buSzPct val="99615"/>
              <a:buFont typeface="Arial"/>
              <a:buChar char="–"/>
            </a:pPr>
            <a:r>
              <a:rPr lang="fi-FI" sz="2590" dirty="0"/>
              <a:t>Näissä tilanteissa voidaan katkaista myös ottelu.</a:t>
            </a:r>
            <a:endParaRPr lang="fi-FI" sz="2590" dirty="0">
              <a:solidFill>
                <a:schemeClr val="dk1"/>
              </a:solidFill>
              <a:latin typeface="Calibri"/>
              <a:ea typeface="Calibri"/>
              <a:cs typeface="Calibri"/>
              <a:sym typeface="Calibri"/>
            </a:endParaRPr>
          </a:p>
        </p:txBody>
      </p:sp>
      <p:sp>
        <p:nvSpPr>
          <p:cNvPr id="2" name="Päivämäärän paikkamerkki 1">
            <a:extLst>
              <a:ext uri="{FF2B5EF4-FFF2-40B4-BE49-F238E27FC236}">
                <a16:creationId xmlns:a16="http://schemas.microsoft.com/office/drawing/2014/main" id="{482DCBF3-FE94-42AC-888E-F477C3F9DB08}"/>
              </a:ext>
            </a:extLst>
          </p:cNvPr>
          <p:cNvSpPr>
            <a:spLocks noGrp="1"/>
          </p:cNvSpPr>
          <p:nvPr>
            <p:ph type="dt" sz="half" idx="10"/>
          </p:nvPr>
        </p:nvSpPr>
        <p:spPr/>
        <p:txBody>
          <a:bodyPr/>
          <a:lstStyle/>
          <a:p>
            <a:r>
              <a:rPr lang="en-US"/>
              <a:t>10.10.2023</a:t>
            </a:r>
            <a:endParaRPr lang="fi-FI"/>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Shape 185"/>
          <p:cNvSpPr txBox="1">
            <a:spLocks noGrp="1"/>
          </p:cNvSpPr>
          <p:nvPr>
            <p:ph type="title"/>
          </p:nvPr>
        </p:nvSpPr>
        <p:spPr>
          <a:xfrm>
            <a:off x="1810870" y="1286044"/>
            <a:ext cx="8229600" cy="1143000"/>
          </a:xfrm>
          <a:prstGeom prst="rect">
            <a:avLst/>
          </a:prstGeom>
          <a:noFill/>
          <a:ln>
            <a:noFill/>
          </a:ln>
        </p:spPr>
        <p:txBody>
          <a:bodyPr vert="horz" lIns="91425" tIns="45700" rIns="91425" bIns="45700" rtlCol="0" anchor="ctr" anchorCtr="0">
            <a:noAutofit/>
          </a:bodyPr>
          <a:lstStyle/>
          <a:p>
            <a:pPr algn="ctr">
              <a:spcBef>
                <a:spcPts val="0"/>
              </a:spcBef>
              <a:buClr>
                <a:schemeClr val="dk1"/>
              </a:buClr>
              <a:buSzPct val="25000"/>
            </a:pPr>
            <a:r>
              <a:rPr lang="fi-FI" dirty="0">
                <a:solidFill>
                  <a:schemeClr val="dk1"/>
                </a:solidFill>
                <a:latin typeface="Calibri"/>
                <a:ea typeface="Calibri"/>
                <a:cs typeface="Calibri"/>
                <a:sym typeface="Calibri"/>
              </a:rPr>
              <a:t>Ylimääräiset nuolet</a:t>
            </a:r>
          </a:p>
        </p:txBody>
      </p:sp>
      <p:sp>
        <p:nvSpPr>
          <p:cNvPr id="186" name="Shape 186"/>
          <p:cNvSpPr txBox="1">
            <a:spLocks noGrp="1"/>
          </p:cNvSpPr>
          <p:nvPr>
            <p:ph type="body" idx="1"/>
          </p:nvPr>
        </p:nvSpPr>
        <p:spPr>
          <a:xfrm>
            <a:off x="1810870" y="2215661"/>
            <a:ext cx="8229600" cy="4279434"/>
          </a:xfrm>
          <a:prstGeom prst="rect">
            <a:avLst/>
          </a:prstGeom>
          <a:noFill/>
          <a:ln>
            <a:noFill/>
          </a:ln>
        </p:spPr>
        <p:txBody>
          <a:bodyPr vert="horz" lIns="91425" tIns="45700" rIns="91425" bIns="45700" rtlCol="0" anchor="t" anchorCtr="0">
            <a:noAutofit/>
          </a:bodyPr>
          <a:lstStyle/>
          <a:p>
            <a:pPr marL="342900" indent="-342900">
              <a:spcBef>
                <a:spcPts val="0"/>
              </a:spcBef>
              <a:buClr>
                <a:schemeClr val="dk1"/>
              </a:buClr>
              <a:buSzPct val="100000"/>
              <a:buFont typeface="Arial"/>
              <a:buChar char="•"/>
            </a:pPr>
            <a:r>
              <a:rPr lang="fi-FI" dirty="0">
                <a:solidFill>
                  <a:schemeClr val="dk1"/>
                </a:solidFill>
                <a:latin typeface="Calibri"/>
                <a:ea typeface="Calibri"/>
                <a:cs typeface="Calibri"/>
                <a:sym typeface="Calibri"/>
              </a:rPr>
              <a:t>Yhdessä taulussa 7 nuolta:</a:t>
            </a:r>
          </a:p>
          <a:p>
            <a:pPr marL="742950" lvl="1" indent="-285750">
              <a:spcBef>
                <a:spcPts val="560"/>
              </a:spcBef>
              <a:buClr>
                <a:schemeClr val="dk1"/>
              </a:buClr>
              <a:buSzPct val="100000"/>
              <a:buFont typeface="Arial"/>
              <a:buChar char="–"/>
            </a:pPr>
            <a:r>
              <a:rPr lang="fi-FI" dirty="0">
                <a:solidFill>
                  <a:schemeClr val="dk1"/>
                </a:solidFill>
                <a:latin typeface="Calibri"/>
                <a:ea typeface="Calibri"/>
                <a:cs typeface="Calibri"/>
                <a:sym typeface="Calibri"/>
              </a:rPr>
              <a:t>ammuttu: 10,10,9,9,7,6,5</a:t>
            </a:r>
          </a:p>
          <a:p>
            <a:pPr lvl="2">
              <a:spcBef>
                <a:spcPts val="480"/>
              </a:spcBef>
              <a:buClr>
                <a:schemeClr val="dk1"/>
              </a:buClr>
              <a:buSzPct val="100000"/>
              <a:buFont typeface="Arial"/>
              <a:buChar char="•"/>
            </a:pPr>
            <a:r>
              <a:rPr lang="fi-FI" sz="2400" dirty="0">
                <a:solidFill>
                  <a:schemeClr val="dk1"/>
                </a:solidFill>
                <a:latin typeface="Calibri"/>
                <a:ea typeface="Calibri"/>
                <a:cs typeface="Calibri"/>
                <a:sym typeface="Calibri"/>
              </a:rPr>
              <a:t>Tuloskortille kuusi alinta: 10,9,9,7,6,5 = 46</a:t>
            </a:r>
          </a:p>
          <a:p>
            <a:pPr marL="342900" indent="-342900">
              <a:spcBef>
                <a:spcPts val="640"/>
              </a:spcBef>
              <a:buClr>
                <a:schemeClr val="dk1"/>
              </a:buClr>
              <a:buSzPct val="100000"/>
              <a:buFont typeface="Arial"/>
              <a:buChar char="•"/>
            </a:pPr>
            <a:r>
              <a:rPr lang="fi-FI" dirty="0">
                <a:solidFill>
                  <a:schemeClr val="dk1"/>
                </a:solidFill>
                <a:latin typeface="Calibri"/>
                <a:ea typeface="Calibri"/>
                <a:cs typeface="Calibri"/>
                <a:sym typeface="Calibri"/>
              </a:rPr>
              <a:t>Spottitaulussa liikaa nuolia:</a:t>
            </a:r>
          </a:p>
          <a:p>
            <a:pPr marL="742950" lvl="1" indent="-285750">
              <a:spcBef>
                <a:spcPts val="560"/>
              </a:spcBef>
              <a:buClr>
                <a:schemeClr val="dk1"/>
              </a:buClr>
              <a:buSzPct val="100000"/>
              <a:buFont typeface="Arial"/>
              <a:buChar char="–"/>
            </a:pPr>
            <a:r>
              <a:rPr lang="fi-FI" dirty="0">
                <a:solidFill>
                  <a:schemeClr val="dk1"/>
                </a:solidFill>
                <a:latin typeface="Calibri"/>
                <a:ea typeface="Calibri"/>
                <a:cs typeface="Calibri"/>
                <a:sym typeface="Calibri"/>
              </a:rPr>
              <a:t>Ylimääräinen nuoli spotissa, parempi osuma tulkitaan missiksi. Tyhjä spotti ei ole missi.</a:t>
            </a:r>
          </a:p>
          <a:p>
            <a:pPr lvl="2"/>
            <a:r>
              <a:rPr lang="fi-FI" dirty="0"/>
              <a:t>Spotti1: 9,8 – spotti2: tyhjä – spotti3: 10</a:t>
            </a:r>
          </a:p>
          <a:p>
            <a:pPr lvl="3"/>
            <a:r>
              <a:rPr lang="fi-FI" dirty="0"/>
              <a:t>Tuloskortille: 10,8,M = 18 (M on siis spotissa 1!)</a:t>
            </a:r>
            <a:endParaRPr lang="fi-FI" sz="2800" dirty="0">
              <a:solidFill>
                <a:schemeClr val="dk1"/>
              </a:solidFill>
              <a:latin typeface="Calibri"/>
              <a:ea typeface="Calibri"/>
              <a:cs typeface="Calibri"/>
              <a:sym typeface="Calibri"/>
            </a:endParaRPr>
          </a:p>
          <a:p>
            <a:pPr marL="742950" lvl="1" indent="-285750">
              <a:spcBef>
                <a:spcPts val="560"/>
              </a:spcBef>
              <a:buClr>
                <a:schemeClr val="dk1"/>
              </a:buClr>
              <a:buSzPct val="100000"/>
              <a:buFont typeface="Arial"/>
              <a:buChar char="–"/>
            </a:pPr>
            <a:r>
              <a:rPr lang="fi-FI" dirty="0">
                <a:solidFill>
                  <a:schemeClr val="dk1"/>
                </a:solidFill>
                <a:latin typeface="Calibri"/>
                <a:ea typeface="Calibri"/>
                <a:cs typeface="Calibri"/>
                <a:sym typeface="Calibri"/>
              </a:rPr>
              <a:t>Jos sarjassakin on ylimääräisiä, kirjataan kolme alinta:</a:t>
            </a:r>
          </a:p>
          <a:p>
            <a:pPr lvl="2">
              <a:spcBef>
                <a:spcPts val="480"/>
              </a:spcBef>
              <a:buClr>
                <a:schemeClr val="dk1"/>
              </a:buClr>
              <a:buSzPct val="100000"/>
              <a:buFont typeface="Arial"/>
              <a:buChar char="•"/>
            </a:pPr>
            <a:r>
              <a:rPr lang="fi-FI" sz="2400" dirty="0">
                <a:solidFill>
                  <a:schemeClr val="dk1"/>
                </a:solidFill>
                <a:latin typeface="Calibri"/>
                <a:ea typeface="Calibri"/>
                <a:cs typeface="Calibri"/>
                <a:sym typeface="Calibri"/>
              </a:rPr>
              <a:t>Spotti1: 9,8 – spotti2: 9 – spotti3: 10</a:t>
            </a:r>
          </a:p>
          <a:p>
            <a:pPr lvl="3">
              <a:spcBef>
                <a:spcPts val="400"/>
              </a:spcBef>
              <a:buClr>
                <a:schemeClr val="dk1"/>
              </a:buClr>
              <a:buSzPct val="100000"/>
              <a:buFont typeface="Arial"/>
              <a:buChar char="–"/>
            </a:pPr>
            <a:r>
              <a:rPr lang="fi-FI" sz="2000" dirty="0">
                <a:solidFill>
                  <a:schemeClr val="dk1"/>
                </a:solidFill>
                <a:latin typeface="Calibri"/>
                <a:ea typeface="Calibri"/>
                <a:cs typeface="Calibri"/>
                <a:sym typeface="Calibri"/>
              </a:rPr>
              <a:t>Tuloskortille: 9,8,M = 17</a:t>
            </a:r>
          </a:p>
        </p:txBody>
      </p:sp>
      <p:sp>
        <p:nvSpPr>
          <p:cNvPr id="2" name="Päivämäärän paikkamerkki 1">
            <a:extLst>
              <a:ext uri="{FF2B5EF4-FFF2-40B4-BE49-F238E27FC236}">
                <a16:creationId xmlns:a16="http://schemas.microsoft.com/office/drawing/2014/main" id="{3E79B7C7-DDB5-4691-9054-E7377A06D7BD}"/>
              </a:ext>
            </a:extLst>
          </p:cNvPr>
          <p:cNvSpPr>
            <a:spLocks noGrp="1"/>
          </p:cNvSpPr>
          <p:nvPr>
            <p:ph type="dt" sz="half" idx="10"/>
          </p:nvPr>
        </p:nvSpPr>
        <p:spPr/>
        <p:txBody>
          <a:bodyPr/>
          <a:lstStyle/>
          <a:p>
            <a:r>
              <a:rPr lang="en-US"/>
              <a:t>10.10.2023</a:t>
            </a:r>
            <a:endParaRPr lang="fi-FI"/>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Shape 191"/>
          <p:cNvSpPr txBox="1">
            <a:spLocks noGrp="1"/>
          </p:cNvSpPr>
          <p:nvPr>
            <p:ph type="title"/>
          </p:nvPr>
        </p:nvSpPr>
        <p:spPr>
          <a:xfrm>
            <a:off x="1760256" y="1500806"/>
            <a:ext cx="8229600" cy="1143000"/>
          </a:xfrm>
          <a:prstGeom prst="rect">
            <a:avLst/>
          </a:prstGeom>
          <a:noFill/>
          <a:ln>
            <a:noFill/>
          </a:ln>
        </p:spPr>
        <p:txBody>
          <a:bodyPr vert="horz" lIns="91425" tIns="45700" rIns="91425" bIns="45700" rtlCol="0" anchor="ctr" anchorCtr="0">
            <a:noAutofit/>
          </a:bodyPr>
          <a:lstStyle/>
          <a:p>
            <a:pPr algn="ctr">
              <a:spcBef>
                <a:spcPts val="0"/>
              </a:spcBef>
              <a:buClr>
                <a:schemeClr val="dk1"/>
              </a:buClr>
              <a:buSzPct val="25000"/>
            </a:pPr>
            <a:r>
              <a:rPr lang="fi-FI" sz="3959" dirty="0">
                <a:solidFill>
                  <a:schemeClr val="dk1"/>
                </a:solidFill>
                <a:latin typeface="Calibri"/>
                <a:ea typeface="Calibri"/>
                <a:cs typeface="Calibri"/>
                <a:sym typeface="Calibri"/>
              </a:rPr>
              <a:t>Yliajalla ammutut nuolet, Tuloskortin korjaaminen</a:t>
            </a:r>
          </a:p>
        </p:txBody>
      </p:sp>
      <p:sp>
        <p:nvSpPr>
          <p:cNvPr id="192" name="Shape 192"/>
          <p:cNvSpPr txBox="1">
            <a:spLocks noGrp="1"/>
          </p:cNvSpPr>
          <p:nvPr>
            <p:ph type="body" idx="1"/>
          </p:nvPr>
        </p:nvSpPr>
        <p:spPr>
          <a:xfrm>
            <a:off x="1760256" y="2687214"/>
            <a:ext cx="8229600" cy="4101353"/>
          </a:xfrm>
          <a:prstGeom prst="rect">
            <a:avLst/>
          </a:prstGeom>
          <a:noFill/>
          <a:ln>
            <a:noFill/>
          </a:ln>
        </p:spPr>
        <p:txBody>
          <a:bodyPr vert="horz" lIns="91425" tIns="45700" rIns="91425" bIns="45700" rtlCol="0" anchor="t" anchorCtr="0">
            <a:noAutofit/>
          </a:bodyPr>
          <a:lstStyle/>
          <a:p>
            <a:pPr marL="342900" indent="-342900">
              <a:spcBef>
                <a:spcPts val="0"/>
              </a:spcBef>
              <a:buClr>
                <a:schemeClr val="dk1"/>
              </a:buClr>
              <a:buSzPct val="100000"/>
              <a:buFont typeface="Arial"/>
              <a:buChar char="•"/>
            </a:pPr>
            <a:r>
              <a:rPr lang="fi-FI" sz="3200" dirty="0">
                <a:solidFill>
                  <a:schemeClr val="dk1"/>
                </a:solidFill>
                <a:latin typeface="Calibri"/>
                <a:ea typeface="Calibri"/>
                <a:cs typeface="Calibri"/>
                <a:sym typeface="Calibri"/>
              </a:rPr>
              <a:t>Nuolen ampuminen yliajalla tai ennen ajanoton alkua</a:t>
            </a:r>
          </a:p>
          <a:p>
            <a:pPr marL="742950" lvl="1" indent="-285750">
              <a:spcBef>
                <a:spcPts val="560"/>
              </a:spcBef>
              <a:buClr>
                <a:schemeClr val="dk1"/>
              </a:buClr>
              <a:buSzPct val="100000"/>
              <a:buFont typeface="Arial"/>
              <a:buChar char="–"/>
            </a:pPr>
            <a:r>
              <a:rPr lang="fi-FI" sz="2800" dirty="0">
                <a:solidFill>
                  <a:schemeClr val="dk1"/>
                </a:solidFill>
                <a:latin typeface="Calibri"/>
                <a:ea typeface="Calibri"/>
                <a:cs typeface="Calibri"/>
                <a:sym typeface="Calibri"/>
              </a:rPr>
              <a:t>Ampuja merkitsee sarjan korttiin normaalisti, tämän jälkeen tuomari poistaa parhaan osuman.</a:t>
            </a:r>
          </a:p>
          <a:p>
            <a:pPr lvl="2">
              <a:spcBef>
                <a:spcPts val="480"/>
              </a:spcBef>
              <a:buClr>
                <a:schemeClr val="dk1"/>
              </a:buClr>
              <a:buSzPct val="100000"/>
              <a:buFont typeface="Arial"/>
              <a:buChar char="•"/>
            </a:pPr>
            <a:r>
              <a:rPr lang="fi-FI" sz="2400" dirty="0">
                <a:solidFill>
                  <a:schemeClr val="dk1"/>
                </a:solidFill>
                <a:latin typeface="Calibri"/>
                <a:ea typeface="Calibri"/>
                <a:cs typeface="Calibri"/>
                <a:sym typeface="Calibri"/>
              </a:rPr>
              <a:t>Tuomarin pitää muistaa korjata myös sarjan pisteet!</a:t>
            </a:r>
          </a:p>
          <a:p>
            <a:pPr lvl="2">
              <a:spcBef>
                <a:spcPts val="480"/>
              </a:spcBef>
              <a:buClr>
                <a:schemeClr val="dk1"/>
              </a:buClr>
              <a:buSzPct val="100000"/>
              <a:buFont typeface="Arial"/>
              <a:buChar char="•"/>
            </a:pPr>
            <a:r>
              <a:rPr lang="fi-FI" sz="2400" dirty="0">
                <a:solidFill>
                  <a:schemeClr val="dk1"/>
                </a:solidFill>
                <a:latin typeface="Calibri"/>
                <a:ea typeface="Calibri"/>
                <a:cs typeface="Calibri"/>
                <a:sym typeface="Calibri"/>
              </a:rPr>
              <a:t>Muista myös kuitata korjaus nimikirjaimilla.</a:t>
            </a:r>
          </a:p>
          <a:p>
            <a:pPr lvl="2">
              <a:spcBef>
                <a:spcPts val="480"/>
              </a:spcBef>
              <a:buClr>
                <a:schemeClr val="dk1"/>
              </a:buClr>
              <a:buSzPct val="100000"/>
              <a:buFont typeface="Arial"/>
              <a:buChar char="•"/>
            </a:pPr>
            <a:r>
              <a:rPr lang="fi-FI" dirty="0"/>
              <a:t>Sähköiseen korttiin pisteet vasta, kun pisteet merkattu paperiseen (sähköiseen ei voi tehdä korjausmerkintöjä)</a:t>
            </a:r>
            <a:endParaRPr lang="fi-FI" sz="2400" dirty="0">
              <a:solidFill>
                <a:schemeClr val="dk1"/>
              </a:solidFill>
              <a:latin typeface="Calibri"/>
              <a:ea typeface="Calibri"/>
              <a:cs typeface="Calibri"/>
              <a:sym typeface="Calibri"/>
            </a:endParaRPr>
          </a:p>
        </p:txBody>
      </p:sp>
      <p:grpSp>
        <p:nvGrpSpPr>
          <p:cNvPr id="193" name="Shape 193"/>
          <p:cNvGrpSpPr/>
          <p:nvPr/>
        </p:nvGrpSpPr>
        <p:grpSpPr>
          <a:xfrm>
            <a:off x="2927649" y="4966865"/>
            <a:ext cx="4320481" cy="581871"/>
            <a:chOff x="467542" y="4310480"/>
            <a:chExt cx="4320481" cy="581871"/>
          </a:xfrm>
        </p:grpSpPr>
        <p:sp>
          <p:nvSpPr>
            <p:cNvPr id="194" name="Shape 194"/>
            <p:cNvSpPr txBox="1"/>
            <p:nvPr/>
          </p:nvSpPr>
          <p:spPr>
            <a:xfrm>
              <a:off x="1115616" y="4430687"/>
              <a:ext cx="3672407" cy="461664"/>
            </a:xfrm>
            <a:prstGeom prst="rect">
              <a:avLst/>
            </a:prstGeom>
            <a:noFill/>
            <a:ln>
              <a:noFill/>
            </a:ln>
          </p:spPr>
          <p:txBody>
            <a:bodyPr lIns="91425" tIns="45700" rIns="91425" bIns="45700" anchor="t" anchorCtr="0">
              <a:noAutofit/>
            </a:bodyPr>
            <a:lstStyle/>
            <a:p>
              <a:pPr>
                <a:buSzPct val="25000"/>
              </a:pPr>
              <a:r>
                <a:rPr lang="fi-FI" sz="2400">
                  <a:solidFill>
                    <a:schemeClr val="dk1"/>
                  </a:solidFill>
                  <a:latin typeface="Calibri"/>
                  <a:ea typeface="Calibri"/>
                  <a:cs typeface="Calibri"/>
                  <a:sym typeface="Calibri"/>
                </a:rPr>
                <a:t>10,10,9,9,8,7</a:t>
              </a:r>
              <a:r>
                <a:rPr lang="fi-FI">
                  <a:solidFill>
                    <a:schemeClr val="dk1"/>
                  </a:solidFill>
                  <a:latin typeface="Calibri"/>
                  <a:ea typeface="Calibri"/>
                  <a:cs typeface="Calibri"/>
                  <a:sym typeface="Calibri"/>
                </a:rPr>
                <a:t> </a:t>
              </a:r>
              <a:r>
                <a:rPr lang="fi-FI" sz="2400">
                  <a:solidFill>
                    <a:schemeClr val="dk1"/>
                  </a:solidFill>
                  <a:latin typeface="Calibri"/>
                  <a:ea typeface="Calibri"/>
                  <a:cs typeface="Calibri"/>
                  <a:sym typeface="Calibri"/>
                </a:rPr>
                <a:t>= 53</a:t>
              </a:r>
            </a:p>
          </p:txBody>
        </p:sp>
        <p:cxnSp>
          <p:nvCxnSpPr>
            <p:cNvPr id="195" name="Shape 195"/>
            <p:cNvCxnSpPr/>
            <p:nvPr/>
          </p:nvCxnSpPr>
          <p:spPr>
            <a:xfrm rot="10800000" flipH="1">
              <a:off x="1187624" y="4509119"/>
              <a:ext cx="360040" cy="288032"/>
            </a:xfrm>
            <a:prstGeom prst="straightConnector1">
              <a:avLst/>
            </a:prstGeom>
            <a:noFill/>
            <a:ln w="25400" cap="flat" cmpd="sng">
              <a:solidFill>
                <a:srgbClr val="FF0000"/>
              </a:solidFill>
              <a:prstDash val="solid"/>
              <a:round/>
              <a:headEnd type="none" w="med" len="med"/>
              <a:tailEnd type="none" w="med" len="med"/>
            </a:ln>
            <a:effectLst>
              <a:outerShdw blurRad="39999" dist="20000" dir="5400000" rotWithShape="0">
                <a:srgbClr val="000000">
                  <a:alpha val="37647"/>
                </a:srgbClr>
              </a:outerShdw>
            </a:effectLst>
          </p:spPr>
        </p:cxnSp>
        <p:cxnSp>
          <p:nvCxnSpPr>
            <p:cNvPr id="196" name="Shape 196"/>
            <p:cNvCxnSpPr/>
            <p:nvPr/>
          </p:nvCxnSpPr>
          <p:spPr>
            <a:xfrm rot="10800000" flipH="1">
              <a:off x="3059832" y="4517503"/>
              <a:ext cx="360040" cy="288032"/>
            </a:xfrm>
            <a:prstGeom prst="straightConnector1">
              <a:avLst/>
            </a:prstGeom>
            <a:noFill/>
            <a:ln w="25400" cap="flat" cmpd="sng">
              <a:solidFill>
                <a:srgbClr val="FF0000"/>
              </a:solidFill>
              <a:prstDash val="solid"/>
              <a:round/>
              <a:headEnd type="none" w="med" len="med"/>
              <a:tailEnd type="none" w="med" len="med"/>
            </a:ln>
            <a:effectLst>
              <a:outerShdw blurRad="39999" dist="20000" dir="5400000" rotWithShape="0">
                <a:srgbClr val="000000">
                  <a:alpha val="37647"/>
                </a:srgbClr>
              </a:outerShdw>
            </a:effectLst>
          </p:spPr>
        </p:cxnSp>
        <p:sp>
          <p:nvSpPr>
            <p:cNvPr id="197" name="Shape 197"/>
            <p:cNvSpPr txBox="1"/>
            <p:nvPr/>
          </p:nvSpPr>
          <p:spPr>
            <a:xfrm>
              <a:off x="964329" y="4310480"/>
              <a:ext cx="434734" cy="369332"/>
            </a:xfrm>
            <a:prstGeom prst="rect">
              <a:avLst/>
            </a:prstGeom>
            <a:noFill/>
            <a:ln>
              <a:noFill/>
            </a:ln>
          </p:spPr>
          <p:txBody>
            <a:bodyPr lIns="91425" tIns="45700" rIns="91425" bIns="45700" anchor="t" anchorCtr="0">
              <a:noAutofit/>
            </a:bodyPr>
            <a:lstStyle/>
            <a:p>
              <a:pPr>
                <a:buSzPct val="25000"/>
              </a:pPr>
              <a:r>
                <a:rPr lang="fi-FI">
                  <a:solidFill>
                    <a:srgbClr val="FF0000"/>
                  </a:solidFill>
                  <a:latin typeface="Kaushan Script"/>
                  <a:ea typeface="Kaushan Script"/>
                  <a:cs typeface="Kaushan Script"/>
                  <a:sym typeface="Kaushan Script"/>
                </a:rPr>
                <a:t>M</a:t>
              </a:r>
            </a:p>
          </p:txBody>
        </p:sp>
        <p:sp>
          <p:nvSpPr>
            <p:cNvPr id="198" name="Shape 198"/>
            <p:cNvSpPr txBox="1"/>
            <p:nvPr/>
          </p:nvSpPr>
          <p:spPr>
            <a:xfrm>
              <a:off x="3414949" y="4423234"/>
              <a:ext cx="540060" cy="369332"/>
            </a:xfrm>
            <a:prstGeom prst="rect">
              <a:avLst/>
            </a:prstGeom>
            <a:noFill/>
            <a:ln>
              <a:noFill/>
            </a:ln>
          </p:spPr>
          <p:txBody>
            <a:bodyPr lIns="91425" tIns="45700" rIns="91425" bIns="45700" anchor="t" anchorCtr="0">
              <a:noAutofit/>
            </a:bodyPr>
            <a:lstStyle/>
            <a:p>
              <a:pPr>
                <a:buSzPct val="25000"/>
              </a:pPr>
              <a:r>
                <a:rPr lang="fi-FI" dirty="0">
                  <a:solidFill>
                    <a:srgbClr val="FF0000"/>
                  </a:solidFill>
                  <a:latin typeface="Kaushan Script"/>
                  <a:ea typeface="Kaushan Script"/>
                  <a:cs typeface="Kaushan Script"/>
                  <a:sym typeface="Kaushan Script"/>
                </a:rPr>
                <a:t>43</a:t>
              </a:r>
            </a:p>
          </p:txBody>
        </p:sp>
        <p:sp>
          <p:nvSpPr>
            <p:cNvPr id="199" name="Shape 199"/>
            <p:cNvSpPr txBox="1"/>
            <p:nvPr/>
          </p:nvSpPr>
          <p:spPr>
            <a:xfrm>
              <a:off x="467542" y="4498512"/>
              <a:ext cx="648073" cy="369332"/>
            </a:xfrm>
            <a:prstGeom prst="rect">
              <a:avLst/>
            </a:prstGeom>
            <a:noFill/>
            <a:ln>
              <a:noFill/>
            </a:ln>
          </p:spPr>
          <p:txBody>
            <a:bodyPr lIns="91425" tIns="45700" rIns="91425" bIns="45700" anchor="t" anchorCtr="0">
              <a:noAutofit/>
            </a:bodyPr>
            <a:lstStyle/>
            <a:p>
              <a:pPr>
                <a:buSzPct val="25000"/>
              </a:pPr>
              <a:r>
                <a:rPr lang="fi-FI" dirty="0">
                  <a:solidFill>
                    <a:srgbClr val="FF0000"/>
                  </a:solidFill>
                  <a:latin typeface="Kaushan Script"/>
                  <a:ea typeface="Kaushan Script"/>
                  <a:cs typeface="Kaushan Script"/>
                  <a:sym typeface="Kaushan Script"/>
                </a:rPr>
                <a:t>PE</a:t>
              </a:r>
            </a:p>
          </p:txBody>
        </p:sp>
      </p:grpSp>
      <p:sp>
        <p:nvSpPr>
          <p:cNvPr id="2" name="Päivämäärän paikkamerkki 1">
            <a:extLst>
              <a:ext uri="{FF2B5EF4-FFF2-40B4-BE49-F238E27FC236}">
                <a16:creationId xmlns:a16="http://schemas.microsoft.com/office/drawing/2014/main" id="{2447AE79-4A68-48CF-BFEE-64771DD73299}"/>
              </a:ext>
            </a:extLst>
          </p:cNvPr>
          <p:cNvSpPr>
            <a:spLocks noGrp="1"/>
          </p:cNvSpPr>
          <p:nvPr>
            <p:ph type="dt" sz="half" idx="10"/>
          </p:nvPr>
        </p:nvSpPr>
        <p:spPr/>
        <p:txBody>
          <a:bodyPr/>
          <a:lstStyle/>
          <a:p>
            <a:r>
              <a:rPr lang="en-US"/>
              <a:t>10.10.2023</a:t>
            </a:r>
            <a:endParaRPr lang="fi-FI"/>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Shape 205"/>
          <p:cNvSpPr txBox="1">
            <a:spLocks noGrp="1"/>
          </p:cNvSpPr>
          <p:nvPr>
            <p:ph type="title"/>
          </p:nvPr>
        </p:nvSpPr>
        <p:spPr>
          <a:xfrm>
            <a:off x="1792941" y="1634291"/>
            <a:ext cx="8229600" cy="1143000"/>
          </a:xfrm>
          <a:prstGeom prst="rect">
            <a:avLst/>
          </a:prstGeom>
          <a:noFill/>
          <a:ln>
            <a:noFill/>
          </a:ln>
        </p:spPr>
        <p:txBody>
          <a:bodyPr vert="horz" lIns="91425" tIns="45700" rIns="91425" bIns="45700" rtlCol="0" anchor="ctr" anchorCtr="0">
            <a:noAutofit/>
          </a:bodyPr>
          <a:lstStyle/>
          <a:p>
            <a:pPr algn="ctr">
              <a:spcBef>
                <a:spcPts val="0"/>
              </a:spcBef>
              <a:buClr>
                <a:schemeClr val="dk1"/>
              </a:buClr>
              <a:buSzPct val="25000"/>
            </a:pPr>
            <a:r>
              <a:rPr lang="fi-FI" dirty="0">
                <a:solidFill>
                  <a:schemeClr val="dk1"/>
                </a:solidFill>
                <a:latin typeface="Calibri"/>
                <a:ea typeface="Calibri"/>
                <a:cs typeface="Calibri"/>
                <a:sym typeface="Calibri"/>
              </a:rPr>
              <a:t>Useampi rike, laskusäännöt</a:t>
            </a:r>
          </a:p>
        </p:txBody>
      </p:sp>
      <p:sp>
        <p:nvSpPr>
          <p:cNvPr id="206" name="Shape 206"/>
          <p:cNvSpPr txBox="1">
            <a:spLocks noGrp="1"/>
          </p:cNvSpPr>
          <p:nvPr>
            <p:ph type="body" idx="1"/>
          </p:nvPr>
        </p:nvSpPr>
        <p:spPr>
          <a:xfrm>
            <a:off x="1792941" y="2628406"/>
            <a:ext cx="8229600" cy="3258670"/>
          </a:xfrm>
          <a:prstGeom prst="rect">
            <a:avLst/>
          </a:prstGeom>
          <a:noFill/>
          <a:ln>
            <a:noFill/>
          </a:ln>
        </p:spPr>
        <p:txBody>
          <a:bodyPr vert="horz" lIns="91425" tIns="45700" rIns="91425" bIns="45700" rtlCol="0" anchor="t" anchorCtr="0">
            <a:noAutofit/>
          </a:bodyPr>
          <a:lstStyle/>
          <a:p>
            <a:pPr marL="342900" indent="-342900">
              <a:spcBef>
                <a:spcPts val="0"/>
              </a:spcBef>
              <a:buClr>
                <a:schemeClr val="dk1"/>
              </a:buClr>
              <a:buSzPct val="100000"/>
              <a:buFont typeface="Arial"/>
              <a:buChar char="•"/>
            </a:pPr>
            <a:r>
              <a:rPr lang="fi-FI" sz="3200" dirty="0">
                <a:solidFill>
                  <a:schemeClr val="dk1"/>
                </a:solidFill>
                <a:latin typeface="Calibri"/>
                <a:ea typeface="Calibri"/>
                <a:cs typeface="Calibri"/>
                <a:sym typeface="Calibri"/>
              </a:rPr>
              <a:t>Useamman rikkeen tapauksessa käsittelyjärjestys on:</a:t>
            </a:r>
          </a:p>
          <a:p>
            <a:pPr marL="742950" lvl="1" indent="-285750">
              <a:spcBef>
                <a:spcPts val="560"/>
              </a:spcBef>
              <a:buClr>
                <a:schemeClr val="dk1"/>
              </a:buClr>
              <a:buSzPct val="100000"/>
              <a:buFont typeface="Arial"/>
              <a:buChar char="–"/>
            </a:pPr>
            <a:r>
              <a:rPr lang="fi-FI" sz="2800" dirty="0">
                <a:solidFill>
                  <a:schemeClr val="dk1"/>
                </a:solidFill>
                <a:latin typeface="Calibri"/>
                <a:ea typeface="Calibri"/>
                <a:cs typeface="Calibri"/>
                <a:sym typeface="Calibri"/>
              </a:rPr>
              <a:t>1) spotit: Ylimääräiset nuolet spotissa ovat  missejä.</a:t>
            </a:r>
          </a:p>
          <a:p>
            <a:pPr marL="742950" lvl="1" indent="-285750">
              <a:spcBef>
                <a:spcPts val="560"/>
              </a:spcBef>
              <a:buClr>
                <a:schemeClr val="dk1"/>
              </a:buClr>
              <a:buSzPct val="100000"/>
              <a:buFont typeface="Arial"/>
              <a:buChar char="–"/>
            </a:pPr>
            <a:r>
              <a:rPr lang="fi-FI" sz="2800" dirty="0">
                <a:solidFill>
                  <a:schemeClr val="dk1"/>
                </a:solidFill>
                <a:latin typeface="Calibri"/>
                <a:ea typeface="Calibri"/>
                <a:cs typeface="Calibri"/>
                <a:sym typeface="Calibri"/>
              </a:rPr>
              <a:t>2) sarja: Nuolista kirjataan korttiin 3 tai 6 alinta.</a:t>
            </a:r>
          </a:p>
          <a:p>
            <a:pPr marL="742950" lvl="1" indent="-285750">
              <a:spcBef>
                <a:spcPts val="560"/>
              </a:spcBef>
              <a:buClr>
                <a:schemeClr val="dk1"/>
              </a:buClr>
              <a:buSzPct val="100000"/>
              <a:buFont typeface="Arial"/>
              <a:buChar char="–"/>
            </a:pPr>
            <a:r>
              <a:rPr lang="fi-FI" sz="2800" dirty="0">
                <a:solidFill>
                  <a:schemeClr val="dk1"/>
                </a:solidFill>
                <a:latin typeface="Calibri"/>
                <a:ea typeface="Calibri"/>
                <a:cs typeface="Calibri"/>
                <a:sym typeface="Calibri"/>
              </a:rPr>
              <a:t>3) yliajalla ammutut: Tuloskortille merkityistä poistetaan paras osuma.</a:t>
            </a:r>
          </a:p>
        </p:txBody>
      </p:sp>
      <p:sp>
        <p:nvSpPr>
          <p:cNvPr id="2" name="Päivämäärän paikkamerkki 1">
            <a:extLst>
              <a:ext uri="{FF2B5EF4-FFF2-40B4-BE49-F238E27FC236}">
                <a16:creationId xmlns:a16="http://schemas.microsoft.com/office/drawing/2014/main" id="{5F5C165C-66C0-41CA-B454-B2B66A8EA422}"/>
              </a:ext>
            </a:extLst>
          </p:cNvPr>
          <p:cNvSpPr>
            <a:spLocks noGrp="1"/>
          </p:cNvSpPr>
          <p:nvPr>
            <p:ph type="dt" sz="half" idx="10"/>
          </p:nvPr>
        </p:nvSpPr>
        <p:spPr/>
        <p:txBody>
          <a:bodyPr/>
          <a:lstStyle/>
          <a:p>
            <a:r>
              <a:rPr lang="en-US"/>
              <a:t>10.10.2023</a:t>
            </a:r>
            <a:endParaRPr lang="fi-FI"/>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Shape 165"/>
          <p:cNvSpPr txBox="1">
            <a:spLocks noGrp="1"/>
          </p:cNvSpPr>
          <p:nvPr>
            <p:ph type="title"/>
          </p:nvPr>
        </p:nvSpPr>
        <p:spPr>
          <a:xfrm>
            <a:off x="2209800" y="1185170"/>
            <a:ext cx="8229600" cy="864096"/>
          </a:xfrm>
          <a:prstGeom prst="rect">
            <a:avLst/>
          </a:prstGeom>
          <a:noFill/>
          <a:ln>
            <a:noFill/>
          </a:ln>
        </p:spPr>
        <p:txBody>
          <a:bodyPr vert="horz" lIns="91425" tIns="45700" rIns="91425" bIns="45700" rtlCol="0" anchor="ctr" anchorCtr="0">
            <a:noAutofit/>
          </a:bodyPr>
          <a:lstStyle/>
          <a:p>
            <a:pPr algn="ctr">
              <a:spcBef>
                <a:spcPts val="0"/>
              </a:spcBef>
              <a:buClr>
                <a:schemeClr val="dk1"/>
              </a:buClr>
              <a:buSzPct val="25000"/>
            </a:pPr>
            <a:r>
              <a:rPr lang="en-GB" sz="4400" dirty="0" err="1">
                <a:solidFill>
                  <a:schemeClr val="dk1"/>
                </a:solidFill>
                <a:latin typeface="Calibri"/>
                <a:ea typeface="Calibri"/>
                <a:cs typeface="Calibri"/>
                <a:sym typeface="Calibri"/>
              </a:rPr>
              <a:t>Uusintanuolet</a:t>
            </a:r>
            <a:endParaRPr lang="en-GB" sz="4400" dirty="0">
              <a:solidFill>
                <a:schemeClr val="dk1"/>
              </a:solidFill>
              <a:latin typeface="Calibri"/>
              <a:ea typeface="Calibri"/>
              <a:cs typeface="Calibri"/>
              <a:sym typeface="Calibri"/>
            </a:endParaRPr>
          </a:p>
        </p:txBody>
      </p:sp>
      <p:sp>
        <p:nvSpPr>
          <p:cNvPr id="166" name="Shape 166"/>
          <p:cNvSpPr txBox="1">
            <a:spLocks noGrp="1"/>
          </p:cNvSpPr>
          <p:nvPr>
            <p:ph idx="1"/>
          </p:nvPr>
        </p:nvSpPr>
        <p:spPr>
          <a:xfrm>
            <a:off x="488887" y="2110219"/>
            <a:ext cx="11407366" cy="4956007"/>
          </a:xfrm>
          <a:prstGeom prst="rect">
            <a:avLst/>
          </a:prstGeom>
          <a:noFill/>
          <a:ln>
            <a:noFill/>
          </a:ln>
        </p:spPr>
        <p:txBody>
          <a:bodyPr vert="horz" lIns="91425" tIns="45700" rIns="91425" bIns="45700" rtlCol="0" anchor="t" anchorCtr="0">
            <a:noAutofit/>
          </a:bodyPr>
          <a:lstStyle/>
          <a:p>
            <a:pPr marL="342900" indent="-342900">
              <a:lnSpc>
                <a:spcPct val="80000"/>
              </a:lnSpc>
              <a:spcBef>
                <a:spcPts val="0"/>
              </a:spcBef>
              <a:buClr>
                <a:schemeClr val="dk1"/>
              </a:buClr>
              <a:buSzPct val="98666"/>
              <a:buFont typeface="Arial"/>
              <a:buChar char="•"/>
            </a:pPr>
            <a:r>
              <a:rPr lang="en-GB" sz="2800" dirty="0" err="1">
                <a:solidFill>
                  <a:schemeClr val="dk1"/>
                </a:solidFill>
                <a:latin typeface="Calibri"/>
                <a:ea typeface="Calibri"/>
                <a:cs typeface="Calibri"/>
                <a:sym typeface="Calibri"/>
              </a:rPr>
              <a:t>Uusintanuolia</a:t>
            </a:r>
            <a:r>
              <a:rPr lang="en-GB" sz="2800" dirty="0">
                <a:solidFill>
                  <a:schemeClr val="dk1"/>
                </a:solidFill>
                <a:latin typeface="Calibri"/>
                <a:ea typeface="Calibri"/>
                <a:cs typeface="Calibri"/>
                <a:sym typeface="Calibri"/>
              </a:rPr>
              <a:t> </a:t>
            </a:r>
            <a:r>
              <a:rPr lang="en-GB" sz="2800" dirty="0" err="1">
                <a:solidFill>
                  <a:schemeClr val="dk1"/>
                </a:solidFill>
                <a:latin typeface="Calibri"/>
                <a:ea typeface="Calibri"/>
                <a:cs typeface="Calibri"/>
                <a:sym typeface="Calibri"/>
              </a:rPr>
              <a:t>ammutaan</a:t>
            </a:r>
            <a:r>
              <a:rPr lang="en-GB" sz="2800" dirty="0">
                <a:solidFill>
                  <a:schemeClr val="dk1"/>
                </a:solidFill>
                <a:latin typeface="Calibri"/>
                <a:ea typeface="Calibri"/>
                <a:cs typeface="Calibri"/>
                <a:sym typeface="Calibri"/>
              </a:rPr>
              <a:t> </a:t>
            </a:r>
            <a:r>
              <a:rPr lang="en-GB" sz="2800" dirty="0" err="1">
                <a:solidFill>
                  <a:schemeClr val="dk1"/>
                </a:solidFill>
                <a:latin typeface="Calibri"/>
                <a:ea typeface="Calibri"/>
                <a:cs typeface="Calibri"/>
                <a:sym typeface="Calibri"/>
              </a:rPr>
              <a:t>kahdessa</a:t>
            </a:r>
            <a:r>
              <a:rPr lang="en-GB" sz="2800" dirty="0">
                <a:solidFill>
                  <a:schemeClr val="dk1"/>
                </a:solidFill>
                <a:latin typeface="Calibri"/>
                <a:ea typeface="Calibri"/>
                <a:cs typeface="Calibri"/>
                <a:sym typeface="Calibri"/>
              </a:rPr>
              <a:t> </a:t>
            </a:r>
            <a:r>
              <a:rPr lang="en-GB" sz="2800" dirty="0" err="1">
                <a:solidFill>
                  <a:schemeClr val="dk1"/>
                </a:solidFill>
                <a:latin typeface="Calibri"/>
                <a:ea typeface="Calibri"/>
                <a:cs typeface="Calibri"/>
                <a:sym typeface="Calibri"/>
              </a:rPr>
              <a:t>tapauksessa</a:t>
            </a:r>
            <a:r>
              <a:rPr lang="en-GB" sz="2800" dirty="0">
                <a:solidFill>
                  <a:schemeClr val="dk1"/>
                </a:solidFill>
                <a:latin typeface="Calibri"/>
                <a:ea typeface="Calibri"/>
                <a:cs typeface="Calibri"/>
                <a:sym typeface="Calibri"/>
              </a:rPr>
              <a:t>:</a:t>
            </a:r>
          </a:p>
          <a:p>
            <a:pPr marL="514350" indent="-514350">
              <a:lnSpc>
                <a:spcPct val="80000"/>
              </a:lnSpc>
              <a:spcBef>
                <a:spcPts val="0"/>
              </a:spcBef>
              <a:buClr>
                <a:schemeClr val="dk1"/>
              </a:buClr>
              <a:buSzPct val="98666"/>
              <a:buFont typeface="+mj-lt"/>
              <a:buAutoNum type="arabicParenR"/>
            </a:pPr>
            <a:r>
              <a:rPr lang="en-GB" sz="2800" dirty="0" err="1">
                <a:solidFill>
                  <a:schemeClr val="dk1"/>
                </a:solidFill>
                <a:latin typeface="Calibri"/>
                <a:ea typeface="Calibri"/>
                <a:cs typeface="Calibri"/>
                <a:sym typeface="Calibri"/>
              </a:rPr>
              <a:t>Alkukilpailusta</a:t>
            </a:r>
            <a:r>
              <a:rPr lang="en-GB" sz="2800" dirty="0">
                <a:solidFill>
                  <a:schemeClr val="dk1"/>
                </a:solidFill>
                <a:latin typeface="Calibri"/>
                <a:ea typeface="Calibri"/>
                <a:cs typeface="Calibri"/>
                <a:sym typeface="Calibri"/>
              </a:rPr>
              <a:t> </a:t>
            </a:r>
            <a:r>
              <a:rPr lang="en-GB" sz="2800" dirty="0" err="1">
                <a:solidFill>
                  <a:schemeClr val="dk1"/>
                </a:solidFill>
                <a:latin typeface="Calibri"/>
                <a:ea typeface="Calibri"/>
                <a:cs typeface="Calibri"/>
                <a:sym typeface="Calibri"/>
              </a:rPr>
              <a:t>ottelukierroksille</a:t>
            </a:r>
            <a:r>
              <a:rPr lang="en-GB" sz="2800" dirty="0">
                <a:solidFill>
                  <a:schemeClr val="dk1"/>
                </a:solidFill>
                <a:latin typeface="Calibri"/>
                <a:ea typeface="Calibri"/>
                <a:cs typeface="Calibri"/>
                <a:sym typeface="Calibri"/>
              </a:rPr>
              <a:t> </a:t>
            </a:r>
            <a:r>
              <a:rPr lang="en-GB" sz="2800" dirty="0" err="1">
                <a:solidFill>
                  <a:schemeClr val="dk1"/>
                </a:solidFill>
                <a:latin typeface="Calibri"/>
                <a:ea typeface="Calibri"/>
                <a:cs typeface="Calibri"/>
                <a:sym typeface="Calibri"/>
              </a:rPr>
              <a:t>pääsy</a:t>
            </a:r>
            <a:r>
              <a:rPr lang="en-GB" sz="2800" dirty="0">
                <a:solidFill>
                  <a:schemeClr val="dk1"/>
                </a:solidFill>
                <a:latin typeface="Calibri"/>
                <a:ea typeface="Calibri"/>
                <a:cs typeface="Calibri"/>
                <a:sym typeface="Calibri"/>
              </a:rPr>
              <a:t> </a:t>
            </a:r>
            <a:r>
              <a:rPr lang="en-GB" sz="2800" dirty="0" err="1">
                <a:solidFill>
                  <a:schemeClr val="dk1"/>
                </a:solidFill>
                <a:latin typeface="Calibri"/>
                <a:ea typeface="Calibri"/>
                <a:cs typeface="Calibri"/>
                <a:sym typeface="Calibri"/>
              </a:rPr>
              <a:t>ratkaistaan</a:t>
            </a:r>
            <a:r>
              <a:rPr lang="en-GB" sz="2800" dirty="0">
                <a:solidFill>
                  <a:schemeClr val="dk1"/>
                </a:solidFill>
                <a:latin typeface="Calibri"/>
                <a:ea typeface="Calibri"/>
                <a:cs typeface="Calibri"/>
                <a:sym typeface="Calibri"/>
              </a:rPr>
              <a:t> </a:t>
            </a:r>
            <a:r>
              <a:rPr lang="en-GB" sz="2800" dirty="0" err="1">
                <a:solidFill>
                  <a:schemeClr val="dk1"/>
                </a:solidFill>
                <a:latin typeface="Calibri"/>
                <a:ea typeface="Calibri"/>
                <a:cs typeface="Calibri"/>
                <a:sym typeface="Calibri"/>
              </a:rPr>
              <a:t>uusintanuolella</a:t>
            </a:r>
            <a:r>
              <a:rPr lang="en-GB" sz="2800" dirty="0">
                <a:solidFill>
                  <a:schemeClr val="dk1"/>
                </a:solidFill>
                <a:latin typeface="Calibri"/>
                <a:ea typeface="Calibri"/>
                <a:cs typeface="Calibri"/>
                <a:sym typeface="Calibri"/>
              </a:rPr>
              <a:t>, </a:t>
            </a:r>
            <a:r>
              <a:rPr lang="en-GB" sz="2800" dirty="0" err="1">
                <a:solidFill>
                  <a:schemeClr val="dk1"/>
                </a:solidFill>
                <a:latin typeface="Calibri"/>
                <a:ea typeface="Calibri"/>
                <a:cs typeface="Calibri"/>
                <a:sym typeface="Calibri"/>
              </a:rPr>
              <a:t>jos</a:t>
            </a:r>
            <a:r>
              <a:rPr lang="en-GB" sz="2800" dirty="0">
                <a:solidFill>
                  <a:schemeClr val="dk1"/>
                </a:solidFill>
                <a:latin typeface="Calibri"/>
                <a:ea typeface="Calibri"/>
                <a:cs typeface="Calibri"/>
                <a:sym typeface="Calibri"/>
              </a:rPr>
              <a:t> </a:t>
            </a:r>
            <a:r>
              <a:rPr lang="en-GB" sz="2800" dirty="0" err="1">
                <a:solidFill>
                  <a:schemeClr val="dk1"/>
                </a:solidFill>
                <a:latin typeface="Calibri"/>
                <a:ea typeface="Calibri"/>
                <a:cs typeface="Calibri"/>
                <a:sym typeface="Calibri"/>
              </a:rPr>
              <a:t>kahdella</a:t>
            </a:r>
            <a:r>
              <a:rPr lang="en-GB" sz="2800" dirty="0">
                <a:solidFill>
                  <a:schemeClr val="dk1"/>
                </a:solidFill>
                <a:latin typeface="Calibri"/>
                <a:ea typeface="Calibri"/>
                <a:cs typeface="Calibri"/>
                <a:sym typeface="Calibri"/>
              </a:rPr>
              <a:t> tai </a:t>
            </a:r>
            <a:r>
              <a:rPr lang="en-GB" sz="2800" dirty="0" err="1">
                <a:solidFill>
                  <a:schemeClr val="dk1"/>
                </a:solidFill>
                <a:latin typeface="Calibri"/>
                <a:ea typeface="Calibri"/>
                <a:cs typeface="Calibri"/>
                <a:sym typeface="Calibri"/>
              </a:rPr>
              <a:t>useammalla</a:t>
            </a:r>
            <a:r>
              <a:rPr lang="en-GB" sz="2800" dirty="0">
                <a:solidFill>
                  <a:schemeClr val="dk1"/>
                </a:solidFill>
                <a:latin typeface="Calibri"/>
                <a:ea typeface="Calibri"/>
                <a:cs typeface="Calibri"/>
                <a:sym typeface="Calibri"/>
              </a:rPr>
              <a:t> </a:t>
            </a:r>
            <a:r>
              <a:rPr lang="en-GB" sz="2800" dirty="0" err="1">
                <a:solidFill>
                  <a:schemeClr val="dk1"/>
                </a:solidFill>
                <a:latin typeface="Calibri"/>
                <a:ea typeface="Calibri"/>
                <a:cs typeface="Calibri"/>
                <a:sym typeface="Calibri"/>
              </a:rPr>
              <a:t>ampujalla</a:t>
            </a:r>
            <a:r>
              <a:rPr lang="en-GB" sz="2800" dirty="0">
                <a:solidFill>
                  <a:schemeClr val="dk1"/>
                </a:solidFill>
                <a:latin typeface="Calibri"/>
                <a:ea typeface="Calibri"/>
                <a:cs typeface="Calibri"/>
                <a:sym typeface="Calibri"/>
              </a:rPr>
              <a:t> on </a:t>
            </a:r>
            <a:r>
              <a:rPr lang="en-GB" sz="2800" dirty="0" err="1">
                <a:solidFill>
                  <a:schemeClr val="dk1"/>
                </a:solidFill>
                <a:latin typeface="Calibri"/>
                <a:ea typeface="Calibri"/>
                <a:cs typeface="Calibri"/>
                <a:sym typeface="Calibri"/>
              </a:rPr>
              <a:t>tasatulos</a:t>
            </a:r>
            <a:r>
              <a:rPr lang="en-GB" sz="2800" dirty="0">
                <a:solidFill>
                  <a:schemeClr val="dk1"/>
                </a:solidFill>
                <a:latin typeface="Calibri"/>
                <a:ea typeface="Calibri"/>
                <a:cs typeface="Calibri"/>
                <a:sym typeface="Calibri"/>
              </a:rPr>
              <a:t> </a:t>
            </a:r>
            <a:r>
              <a:rPr lang="en-GB" sz="2800" dirty="0" err="1">
                <a:solidFill>
                  <a:schemeClr val="dk1"/>
                </a:solidFill>
                <a:latin typeface="Calibri"/>
                <a:ea typeface="Calibri"/>
                <a:cs typeface="Calibri"/>
                <a:sym typeface="Calibri"/>
              </a:rPr>
              <a:t>kaavioon</a:t>
            </a:r>
            <a:r>
              <a:rPr lang="en-GB" sz="2800" dirty="0">
                <a:solidFill>
                  <a:schemeClr val="dk1"/>
                </a:solidFill>
                <a:latin typeface="Calibri"/>
                <a:ea typeface="Calibri"/>
                <a:cs typeface="Calibri"/>
                <a:sym typeface="Calibri"/>
              </a:rPr>
              <a:t> </a:t>
            </a:r>
            <a:r>
              <a:rPr lang="en-GB" sz="2800" dirty="0" err="1">
                <a:solidFill>
                  <a:schemeClr val="dk1"/>
                </a:solidFill>
                <a:latin typeface="Calibri"/>
                <a:ea typeface="Calibri"/>
                <a:cs typeface="Calibri"/>
                <a:sym typeface="Calibri"/>
              </a:rPr>
              <a:t>pääsyn</a:t>
            </a:r>
            <a:r>
              <a:rPr lang="en-GB" sz="2800" dirty="0">
                <a:solidFill>
                  <a:schemeClr val="dk1"/>
                </a:solidFill>
                <a:latin typeface="Calibri"/>
                <a:ea typeface="Calibri"/>
                <a:cs typeface="Calibri"/>
                <a:sym typeface="Calibri"/>
              </a:rPr>
              <a:t> </a:t>
            </a:r>
            <a:r>
              <a:rPr lang="en-GB" sz="2800" dirty="0" err="1">
                <a:solidFill>
                  <a:schemeClr val="dk1"/>
                </a:solidFill>
                <a:latin typeface="Calibri"/>
                <a:ea typeface="Calibri"/>
                <a:cs typeface="Calibri"/>
                <a:sym typeface="Calibri"/>
              </a:rPr>
              <a:t>rajalla</a:t>
            </a:r>
            <a:r>
              <a:rPr lang="en-GB" sz="2800" dirty="0">
                <a:solidFill>
                  <a:schemeClr val="dk1"/>
                </a:solidFill>
                <a:latin typeface="Calibri"/>
                <a:ea typeface="Calibri"/>
                <a:cs typeface="Calibri"/>
                <a:sym typeface="Calibri"/>
              </a:rPr>
              <a:t>. Kun </a:t>
            </a:r>
            <a:r>
              <a:rPr lang="en-GB" sz="2800" dirty="0" err="1">
                <a:solidFill>
                  <a:schemeClr val="dk1"/>
                </a:solidFill>
                <a:latin typeface="Calibri"/>
                <a:ea typeface="Calibri"/>
                <a:cs typeface="Calibri"/>
                <a:sym typeface="Calibri"/>
              </a:rPr>
              <a:t>kilpailussa</a:t>
            </a:r>
            <a:r>
              <a:rPr lang="en-GB" sz="2800" dirty="0">
                <a:solidFill>
                  <a:schemeClr val="dk1"/>
                </a:solidFill>
                <a:latin typeface="Calibri"/>
                <a:ea typeface="Calibri"/>
                <a:cs typeface="Calibri"/>
                <a:sym typeface="Calibri"/>
              </a:rPr>
              <a:t> on </a:t>
            </a:r>
            <a:r>
              <a:rPr lang="en-GB" sz="2800" dirty="0" err="1">
                <a:solidFill>
                  <a:schemeClr val="dk1"/>
                </a:solidFill>
                <a:latin typeface="Calibri"/>
                <a:ea typeface="Calibri"/>
                <a:cs typeface="Calibri"/>
                <a:sym typeface="Calibri"/>
              </a:rPr>
              <a:t>käytössä</a:t>
            </a:r>
            <a:r>
              <a:rPr lang="en-GB" sz="2800" dirty="0">
                <a:solidFill>
                  <a:schemeClr val="dk1"/>
                </a:solidFill>
                <a:latin typeface="Calibri"/>
                <a:ea typeface="Calibri"/>
                <a:cs typeface="Calibri"/>
                <a:sym typeface="Calibri"/>
              </a:rPr>
              <a:t> 104 </a:t>
            </a:r>
            <a:r>
              <a:rPr lang="en-GB" sz="2800" dirty="0" err="1">
                <a:solidFill>
                  <a:schemeClr val="dk1"/>
                </a:solidFill>
                <a:latin typeface="Calibri"/>
                <a:ea typeface="Calibri"/>
                <a:cs typeface="Calibri"/>
                <a:sym typeface="Calibri"/>
              </a:rPr>
              <a:t>ampujan</a:t>
            </a:r>
            <a:r>
              <a:rPr lang="en-GB" sz="2800" dirty="0">
                <a:solidFill>
                  <a:schemeClr val="dk1"/>
                </a:solidFill>
                <a:latin typeface="Calibri"/>
                <a:ea typeface="Calibri"/>
                <a:cs typeface="Calibri"/>
                <a:sym typeface="Calibri"/>
              </a:rPr>
              <a:t> tai 24 </a:t>
            </a:r>
            <a:r>
              <a:rPr lang="en-GB" sz="2800" dirty="0" err="1">
                <a:solidFill>
                  <a:schemeClr val="dk1"/>
                </a:solidFill>
                <a:latin typeface="Calibri"/>
                <a:ea typeface="Calibri"/>
                <a:cs typeface="Calibri"/>
                <a:sym typeface="Calibri"/>
              </a:rPr>
              <a:t>joukkueen</a:t>
            </a:r>
            <a:r>
              <a:rPr lang="en-GB" sz="2800" dirty="0">
                <a:solidFill>
                  <a:schemeClr val="dk1"/>
                </a:solidFill>
                <a:latin typeface="Calibri"/>
                <a:ea typeface="Calibri"/>
                <a:cs typeface="Calibri"/>
                <a:sym typeface="Calibri"/>
              </a:rPr>
              <a:t> </a:t>
            </a:r>
            <a:r>
              <a:rPr lang="en-GB" sz="2800" dirty="0" err="1">
                <a:solidFill>
                  <a:schemeClr val="dk1"/>
                </a:solidFill>
                <a:latin typeface="Calibri"/>
                <a:ea typeface="Calibri"/>
                <a:cs typeface="Calibri"/>
                <a:sym typeface="Calibri"/>
              </a:rPr>
              <a:t>kaaviot</a:t>
            </a:r>
            <a:r>
              <a:rPr lang="en-GB" sz="2800" dirty="0">
                <a:solidFill>
                  <a:schemeClr val="dk1"/>
                </a:solidFill>
                <a:latin typeface="Calibri"/>
                <a:ea typeface="Calibri"/>
                <a:cs typeface="Calibri"/>
                <a:sym typeface="Calibri"/>
              </a:rPr>
              <a:t> </a:t>
            </a:r>
            <a:r>
              <a:rPr lang="en-GB" sz="2800" dirty="0" err="1">
                <a:solidFill>
                  <a:schemeClr val="dk1"/>
                </a:solidFill>
                <a:latin typeface="Calibri"/>
                <a:ea typeface="Calibri"/>
                <a:cs typeface="Calibri"/>
                <a:sym typeface="Calibri"/>
              </a:rPr>
              <a:t>myös</a:t>
            </a:r>
            <a:r>
              <a:rPr lang="en-GB" sz="2800" dirty="0">
                <a:solidFill>
                  <a:schemeClr val="dk1"/>
                </a:solidFill>
                <a:latin typeface="Calibri"/>
                <a:ea typeface="Calibri"/>
                <a:cs typeface="Calibri"/>
                <a:sym typeface="Calibri"/>
              </a:rPr>
              <a:t> </a:t>
            </a:r>
            <a:r>
              <a:rPr lang="en-GB" sz="2800" dirty="0" err="1">
                <a:solidFill>
                  <a:schemeClr val="dk1"/>
                </a:solidFill>
                <a:latin typeface="Calibri"/>
                <a:ea typeface="Calibri"/>
                <a:cs typeface="Calibri"/>
                <a:sym typeface="Calibri"/>
              </a:rPr>
              <a:t>kahdeksan</a:t>
            </a:r>
            <a:r>
              <a:rPr lang="en-GB" sz="2800" dirty="0">
                <a:solidFill>
                  <a:schemeClr val="dk1"/>
                </a:solidFill>
                <a:latin typeface="Calibri"/>
                <a:ea typeface="Calibri"/>
                <a:cs typeface="Calibri"/>
                <a:sym typeface="Calibri"/>
              </a:rPr>
              <a:t> </a:t>
            </a:r>
            <a:r>
              <a:rPr lang="en-GB" sz="2800" dirty="0" err="1">
                <a:solidFill>
                  <a:schemeClr val="dk1"/>
                </a:solidFill>
                <a:latin typeface="Calibri"/>
                <a:ea typeface="Calibri"/>
                <a:cs typeface="Calibri"/>
                <a:sym typeface="Calibri"/>
              </a:rPr>
              <a:t>parhaan</a:t>
            </a:r>
            <a:r>
              <a:rPr lang="en-GB" sz="2800" dirty="0">
                <a:solidFill>
                  <a:schemeClr val="dk1"/>
                </a:solidFill>
                <a:latin typeface="Calibri"/>
                <a:ea typeface="Calibri"/>
                <a:cs typeface="Calibri"/>
                <a:sym typeface="Calibri"/>
              </a:rPr>
              <a:t> </a:t>
            </a:r>
            <a:r>
              <a:rPr lang="en-GB" sz="2800" dirty="0" err="1">
                <a:solidFill>
                  <a:schemeClr val="dk1"/>
                </a:solidFill>
                <a:latin typeface="Calibri"/>
                <a:ea typeface="Calibri"/>
                <a:cs typeface="Calibri"/>
                <a:sym typeface="Calibri"/>
              </a:rPr>
              <a:t>joukkoon</a:t>
            </a:r>
            <a:r>
              <a:rPr lang="en-GB" sz="2800" dirty="0">
                <a:solidFill>
                  <a:schemeClr val="dk1"/>
                </a:solidFill>
                <a:latin typeface="Calibri"/>
                <a:ea typeface="Calibri"/>
                <a:cs typeface="Calibri"/>
                <a:sym typeface="Calibri"/>
              </a:rPr>
              <a:t> </a:t>
            </a:r>
            <a:r>
              <a:rPr lang="en-GB" sz="2800" dirty="0" err="1">
                <a:solidFill>
                  <a:schemeClr val="dk1"/>
                </a:solidFill>
                <a:latin typeface="Calibri"/>
                <a:ea typeface="Calibri"/>
                <a:cs typeface="Calibri"/>
                <a:sym typeface="Calibri"/>
              </a:rPr>
              <a:t>pääsystä</a:t>
            </a:r>
            <a:r>
              <a:rPr lang="en-GB" sz="2800" dirty="0">
                <a:solidFill>
                  <a:schemeClr val="dk1"/>
                </a:solidFill>
                <a:latin typeface="Calibri"/>
                <a:ea typeface="Calibri"/>
                <a:cs typeface="Calibri"/>
                <a:sym typeface="Calibri"/>
              </a:rPr>
              <a:t> </a:t>
            </a:r>
            <a:r>
              <a:rPr lang="en-GB" sz="2800" dirty="0" err="1">
                <a:solidFill>
                  <a:schemeClr val="dk1"/>
                </a:solidFill>
                <a:latin typeface="Calibri"/>
                <a:ea typeface="Calibri"/>
                <a:cs typeface="Calibri"/>
                <a:sym typeface="Calibri"/>
              </a:rPr>
              <a:t>järjestetään</a:t>
            </a:r>
            <a:r>
              <a:rPr lang="en-GB" sz="2800" dirty="0">
                <a:solidFill>
                  <a:schemeClr val="dk1"/>
                </a:solidFill>
                <a:latin typeface="Calibri"/>
                <a:ea typeface="Calibri"/>
                <a:cs typeface="Calibri"/>
                <a:sym typeface="Calibri"/>
              </a:rPr>
              <a:t> </a:t>
            </a:r>
            <a:r>
              <a:rPr lang="en-GB" sz="2800" dirty="0" err="1">
                <a:solidFill>
                  <a:schemeClr val="dk1"/>
                </a:solidFill>
                <a:latin typeface="Calibri"/>
                <a:ea typeface="Calibri"/>
                <a:cs typeface="Calibri"/>
                <a:sym typeface="Calibri"/>
              </a:rPr>
              <a:t>uusinta</a:t>
            </a:r>
            <a:r>
              <a:rPr lang="en-GB" sz="2800" dirty="0">
                <a:solidFill>
                  <a:schemeClr val="dk1"/>
                </a:solidFill>
                <a:latin typeface="Calibri"/>
                <a:ea typeface="Calibri"/>
                <a:cs typeface="Calibri"/>
                <a:sym typeface="Calibri"/>
              </a:rPr>
              <a:t>.</a:t>
            </a:r>
          </a:p>
          <a:p>
            <a:pPr lvl="1">
              <a:lnSpc>
                <a:spcPct val="80000"/>
              </a:lnSpc>
              <a:spcBef>
                <a:spcPts val="0"/>
              </a:spcBef>
              <a:buClr>
                <a:schemeClr val="dk1"/>
              </a:buClr>
              <a:buSzPct val="98666"/>
            </a:pPr>
            <a:r>
              <a:rPr lang="en-GB" sz="2500" dirty="0" err="1">
                <a:solidFill>
                  <a:schemeClr val="dk1"/>
                </a:solidFill>
                <a:latin typeface="Calibri"/>
                <a:ea typeface="Calibri"/>
                <a:cs typeface="Calibri"/>
                <a:sym typeface="Calibri"/>
              </a:rPr>
              <a:t>Kaikki</a:t>
            </a:r>
            <a:r>
              <a:rPr lang="en-GB" sz="2500" dirty="0">
                <a:solidFill>
                  <a:schemeClr val="dk1"/>
                </a:solidFill>
                <a:latin typeface="Calibri"/>
                <a:ea typeface="Calibri"/>
                <a:cs typeface="Calibri"/>
                <a:sym typeface="Calibri"/>
              </a:rPr>
              <a:t> </a:t>
            </a:r>
            <a:r>
              <a:rPr lang="en-GB" sz="2500" dirty="0" err="1">
                <a:solidFill>
                  <a:schemeClr val="dk1"/>
                </a:solidFill>
                <a:latin typeface="Calibri"/>
                <a:ea typeface="Calibri"/>
                <a:cs typeface="Calibri"/>
                <a:sym typeface="Calibri"/>
              </a:rPr>
              <a:t>tasatuloksella</a:t>
            </a:r>
            <a:r>
              <a:rPr lang="en-GB" sz="2500" dirty="0">
                <a:solidFill>
                  <a:schemeClr val="dk1"/>
                </a:solidFill>
                <a:latin typeface="Calibri"/>
                <a:ea typeface="Calibri"/>
                <a:cs typeface="Calibri"/>
                <a:sym typeface="Calibri"/>
              </a:rPr>
              <a:t> </a:t>
            </a:r>
            <a:r>
              <a:rPr lang="en-GB" sz="2500" dirty="0" err="1">
                <a:solidFill>
                  <a:schemeClr val="dk1"/>
                </a:solidFill>
                <a:latin typeface="Calibri"/>
                <a:ea typeface="Calibri"/>
                <a:cs typeface="Calibri"/>
                <a:sym typeface="Calibri"/>
              </a:rPr>
              <a:t>olevat</a:t>
            </a:r>
            <a:r>
              <a:rPr lang="en-GB" sz="2500" dirty="0">
                <a:solidFill>
                  <a:schemeClr val="dk1"/>
                </a:solidFill>
                <a:latin typeface="Calibri"/>
                <a:ea typeface="Calibri"/>
                <a:cs typeface="Calibri"/>
                <a:sym typeface="Calibri"/>
              </a:rPr>
              <a:t> </a:t>
            </a:r>
            <a:r>
              <a:rPr lang="en-GB" sz="2500" dirty="0" err="1">
                <a:solidFill>
                  <a:schemeClr val="dk1"/>
                </a:solidFill>
                <a:latin typeface="Calibri"/>
                <a:ea typeface="Calibri"/>
                <a:cs typeface="Calibri"/>
                <a:sym typeface="Calibri"/>
              </a:rPr>
              <a:t>ampuvat</a:t>
            </a:r>
            <a:r>
              <a:rPr lang="en-GB" sz="2500" dirty="0">
                <a:solidFill>
                  <a:schemeClr val="dk1"/>
                </a:solidFill>
                <a:latin typeface="Calibri"/>
                <a:ea typeface="Calibri"/>
                <a:cs typeface="Calibri"/>
                <a:sym typeface="Calibri"/>
              </a:rPr>
              <a:t> </a:t>
            </a:r>
            <a:r>
              <a:rPr lang="en-GB" sz="2500" dirty="0" err="1">
                <a:solidFill>
                  <a:schemeClr val="dk1"/>
                </a:solidFill>
                <a:latin typeface="Calibri"/>
                <a:ea typeface="Calibri"/>
                <a:cs typeface="Calibri"/>
                <a:sym typeface="Calibri"/>
              </a:rPr>
              <a:t>uusintanuolen</a:t>
            </a:r>
            <a:r>
              <a:rPr lang="en-GB" sz="2500" dirty="0">
                <a:solidFill>
                  <a:schemeClr val="dk1"/>
                </a:solidFill>
                <a:latin typeface="Calibri"/>
                <a:ea typeface="Calibri"/>
                <a:cs typeface="Calibri"/>
                <a:sym typeface="Calibri"/>
              </a:rPr>
              <a:t> </a:t>
            </a:r>
            <a:r>
              <a:rPr lang="en-GB" sz="2500" dirty="0" err="1">
                <a:solidFill>
                  <a:schemeClr val="dk1"/>
                </a:solidFill>
                <a:latin typeface="Calibri"/>
                <a:ea typeface="Calibri"/>
                <a:cs typeface="Calibri"/>
                <a:sym typeface="Calibri"/>
              </a:rPr>
              <a:t>yhtä</a:t>
            </a:r>
            <a:r>
              <a:rPr lang="en-GB" sz="2500" dirty="0">
                <a:solidFill>
                  <a:schemeClr val="dk1"/>
                </a:solidFill>
                <a:latin typeface="Calibri"/>
                <a:ea typeface="Calibri"/>
                <a:cs typeface="Calibri"/>
                <a:sym typeface="Calibri"/>
              </a:rPr>
              <a:t> </a:t>
            </a:r>
            <a:r>
              <a:rPr lang="en-GB" sz="2500" dirty="0" err="1">
                <a:solidFill>
                  <a:schemeClr val="dk1"/>
                </a:solidFill>
                <a:latin typeface="Calibri"/>
                <a:ea typeface="Calibri"/>
                <a:cs typeface="Calibri"/>
                <a:sym typeface="Calibri"/>
              </a:rPr>
              <a:t>aikaa</a:t>
            </a:r>
            <a:endParaRPr lang="en-GB" sz="2500" dirty="0">
              <a:solidFill>
                <a:schemeClr val="dk1"/>
              </a:solidFill>
              <a:latin typeface="Calibri"/>
              <a:ea typeface="Calibri"/>
              <a:cs typeface="Calibri"/>
              <a:sym typeface="Calibri"/>
            </a:endParaRPr>
          </a:p>
          <a:p>
            <a:pPr lvl="1">
              <a:lnSpc>
                <a:spcPct val="80000"/>
              </a:lnSpc>
              <a:spcBef>
                <a:spcPts val="0"/>
              </a:spcBef>
              <a:buClr>
                <a:schemeClr val="dk1"/>
              </a:buClr>
              <a:buSzPct val="98666"/>
            </a:pPr>
            <a:r>
              <a:rPr lang="en-GB" sz="2500" dirty="0" err="1">
                <a:solidFill>
                  <a:schemeClr val="dk1"/>
                </a:solidFill>
                <a:ea typeface="Calibri"/>
                <a:cs typeface="Calibri"/>
                <a:sym typeface="Calibri"/>
              </a:rPr>
              <a:t>Ammunta-aika</a:t>
            </a:r>
            <a:r>
              <a:rPr lang="en-GB" sz="2500" dirty="0">
                <a:solidFill>
                  <a:schemeClr val="dk1"/>
                </a:solidFill>
                <a:ea typeface="Calibri"/>
                <a:cs typeface="Calibri"/>
                <a:sym typeface="Calibri"/>
              </a:rPr>
              <a:t> 40 </a:t>
            </a:r>
            <a:r>
              <a:rPr lang="en-GB" sz="2500" dirty="0" err="1">
                <a:solidFill>
                  <a:schemeClr val="dk1"/>
                </a:solidFill>
                <a:ea typeface="Calibri"/>
                <a:cs typeface="Calibri"/>
                <a:sym typeface="Calibri"/>
              </a:rPr>
              <a:t>sekuntia</a:t>
            </a:r>
            <a:endParaRPr lang="en-GB" sz="2500" dirty="0">
              <a:solidFill>
                <a:schemeClr val="dk1"/>
              </a:solidFill>
              <a:ea typeface="Calibri"/>
              <a:cs typeface="Calibri"/>
              <a:sym typeface="Calibri"/>
            </a:endParaRPr>
          </a:p>
          <a:p>
            <a:pPr marL="514350" indent="-514350">
              <a:lnSpc>
                <a:spcPct val="80000"/>
              </a:lnSpc>
              <a:spcBef>
                <a:spcPts val="0"/>
              </a:spcBef>
              <a:buClr>
                <a:schemeClr val="dk1"/>
              </a:buClr>
              <a:buSzPct val="98666"/>
              <a:buFont typeface="+mj-lt"/>
              <a:buAutoNum type="arabicParenR"/>
            </a:pPr>
            <a:r>
              <a:rPr lang="en-GB" sz="2800" dirty="0" err="1">
                <a:solidFill>
                  <a:schemeClr val="dk1"/>
                </a:solidFill>
                <a:latin typeface="Calibri"/>
                <a:ea typeface="Calibri"/>
                <a:cs typeface="Calibri"/>
                <a:sym typeface="Calibri"/>
              </a:rPr>
              <a:t>Ottelukierroksilla</a:t>
            </a:r>
            <a:r>
              <a:rPr lang="en-GB" sz="2800" dirty="0">
                <a:solidFill>
                  <a:schemeClr val="dk1"/>
                </a:solidFill>
                <a:latin typeface="Calibri"/>
                <a:ea typeface="Calibri"/>
                <a:cs typeface="Calibri"/>
                <a:sym typeface="Calibri"/>
              </a:rPr>
              <a:t> </a:t>
            </a:r>
            <a:r>
              <a:rPr lang="en-GB" sz="2800" dirty="0" err="1">
                <a:solidFill>
                  <a:schemeClr val="dk1"/>
                </a:solidFill>
                <a:latin typeface="Calibri"/>
                <a:ea typeface="Calibri"/>
                <a:cs typeface="Calibri"/>
                <a:sym typeface="Calibri"/>
              </a:rPr>
              <a:t>tasatulos</a:t>
            </a:r>
            <a:endParaRPr lang="en-GB" sz="2800" dirty="0">
              <a:solidFill>
                <a:schemeClr val="dk1"/>
              </a:solidFill>
              <a:latin typeface="Calibri"/>
              <a:ea typeface="Calibri"/>
              <a:cs typeface="Calibri"/>
              <a:sym typeface="Calibri"/>
            </a:endParaRPr>
          </a:p>
          <a:p>
            <a:pPr lvl="1">
              <a:lnSpc>
                <a:spcPct val="80000"/>
              </a:lnSpc>
              <a:spcBef>
                <a:spcPts val="0"/>
              </a:spcBef>
              <a:buClr>
                <a:schemeClr val="dk1"/>
              </a:buClr>
              <a:buSzPct val="98666"/>
            </a:pPr>
            <a:r>
              <a:rPr lang="en-GB" sz="2400" dirty="0" err="1">
                <a:solidFill>
                  <a:schemeClr val="dk1"/>
                </a:solidFill>
                <a:latin typeface="Calibri"/>
                <a:ea typeface="Calibri"/>
                <a:cs typeface="Calibri"/>
                <a:sym typeface="Calibri"/>
              </a:rPr>
              <a:t>Taljajousilla</a:t>
            </a:r>
            <a:r>
              <a:rPr lang="en-GB" sz="2400" dirty="0">
                <a:solidFill>
                  <a:schemeClr val="dk1"/>
                </a:solidFill>
                <a:latin typeface="Calibri"/>
                <a:ea typeface="Calibri"/>
                <a:cs typeface="Calibri"/>
                <a:sym typeface="Calibri"/>
              </a:rPr>
              <a:t> 5 </a:t>
            </a:r>
            <a:r>
              <a:rPr lang="en-GB" sz="2400" dirty="0" err="1">
                <a:solidFill>
                  <a:schemeClr val="dk1"/>
                </a:solidFill>
                <a:latin typeface="Calibri"/>
                <a:ea typeface="Calibri"/>
                <a:cs typeface="Calibri"/>
                <a:sym typeface="Calibri"/>
              </a:rPr>
              <a:t>sarjan</a:t>
            </a:r>
            <a:r>
              <a:rPr lang="en-GB" sz="2400" dirty="0">
                <a:solidFill>
                  <a:schemeClr val="dk1"/>
                </a:solidFill>
                <a:latin typeface="Calibri"/>
                <a:ea typeface="Calibri"/>
                <a:cs typeface="Calibri"/>
                <a:sym typeface="Calibri"/>
              </a:rPr>
              <a:t> </a:t>
            </a:r>
            <a:r>
              <a:rPr lang="en-GB" sz="2400" dirty="0" err="1">
                <a:solidFill>
                  <a:schemeClr val="dk1"/>
                </a:solidFill>
                <a:latin typeface="Calibri"/>
                <a:ea typeface="Calibri"/>
                <a:cs typeface="Calibri"/>
                <a:sym typeface="Calibri"/>
              </a:rPr>
              <a:t>jälkeen</a:t>
            </a:r>
            <a:r>
              <a:rPr lang="en-GB" sz="2400" dirty="0">
                <a:solidFill>
                  <a:schemeClr val="dk1"/>
                </a:solidFill>
                <a:latin typeface="Calibri"/>
                <a:ea typeface="Calibri"/>
                <a:cs typeface="Calibri"/>
                <a:sym typeface="Calibri"/>
              </a:rPr>
              <a:t> </a:t>
            </a:r>
            <a:r>
              <a:rPr lang="en-GB" sz="2400" dirty="0" err="1">
                <a:solidFill>
                  <a:schemeClr val="dk1"/>
                </a:solidFill>
                <a:latin typeface="Calibri"/>
                <a:ea typeface="Calibri"/>
                <a:cs typeface="Calibri"/>
                <a:sym typeface="Calibri"/>
              </a:rPr>
              <a:t>kumulatiivinen</a:t>
            </a:r>
            <a:r>
              <a:rPr lang="en-GB" sz="2400" dirty="0">
                <a:solidFill>
                  <a:schemeClr val="dk1"/>
                </a:solidFill>
                <a:latin typeface="Calibri"/>
                <a:ea typeface="Calibri"/>
                <a:cs typeface="Calibri"/>
                <a:sym typeface="Calibri"/>
              </a:rPr>
              <a:t> </a:t>
            </a:r>
            <a:r>
              <a:rPr lang="en-GB" sz="2400" dirty="0" err="1">
                <a:solidFill>
                  <a:schemeClr val="dk1"/>
                </a:solidFill>
                <a:latin typeface="Calibri"/>
                <a:ea typeface="Calibri"/>
                <a:cs typeface="Calibri"/>
                <a:sym typeface="Calibri"/>
              </a:rPr>
              <a:t>tulos</a:t>
            </a:r>
            <a:r>
              <a:rPr lang="en-GB" sz="2400" dirty="0">
                <a:solidFill>
                  <a:schemeClr val="dk1"/>
                </a:solidFill>
                <a:latin typeface="Calibri"/>
                <a:ea typeface="Calibri"/>
                <a:cs typeface="Calibri"/>
                <a:sym typeface="Calibri"/>
              </a:rPr>
              <a:t> </a:t>
            </a:r>
            <a:r>
              <a:rPr lang="en-GB" sz="2400" dirty="0" err="1">
                <a:solidFill>
                  <a:schemeClr val="dk1"/>
                </a:solidFill>
                <a:latin typeface="Calibri"/>
                <a:ea typeface="Calibri"/>
                <a:cs typeface="Calibri"/>
                <a:sym typeface="Calibri"/>
              </a:rPr>
              <a:t>tasan</a:t>
            </a:r>
            <a:r>
              <a:rPr lang="en-GB" sz="2400" dirty="0">
                <a:solidFill>
                  <a:schemeClr val="dk1"/>
                </a:solidFill>
                <a:latin typeface="Calibri"/>
                <a:ea typeface="Calibri"/>
                <a:cs typeface="Calibri"/>
                <a:sym typeface="Calibri"/>
              </a:rPr>
              <a:t> tai SET-</a:t>
            </a:r>
            <a:r>
              <a:rPr lang="en-GB" sz="2400" dirty="0" err="1">
                <a:solidFill>
                  <a:schemeClr val="dk1"/>
                </a:solidFill>
                <a:latin typeface="Calibri"/>
                <a:ea typeface="Calibri"/>
                <a:cs typeface="Calibri"/>
                <a:sym typeface="Calibri"/>
              </a:rPr>
              <a:t>ampujilla</a:t>
            </a:r>
            <a:r>
              <a:rPr lang="en-GB" sz="2400" dirty="0">
                <a:solidFill>
                  <a:schemeClr val="dk1"/>
                </a:solidFill>
                <a:latin typeface="Calibri"/>
                <a:ea typeface="Calibri"/>
                <a:cs typeface="Calibri"/>
                <a:sym typeface="Calibri"/>
              </a:rPr>
              <a:t> </a:t>
            </a:r>
            <a:r>
              <a:rPr lang="en-GB" sz="2400" dirty="0" err="1">
                <a:solidFill>
                  <a:schemeClr val="dk1"/>
                </a:solidFill>
                <a:latin typeface="Calibri"/>
                <a:ea typeface="Calibri"/>
                <a:cs typeface="Calibri"/>
                <a:sym typeface="Calibri"/>
              </a:rPr>
              <a:t>tilanne</a:t>
            </a:r>
            <a:r>
              <a:rPr lang="en-GB" sz="2400" dirty="0">
                <a:solidFill>
                  <a:schemeClr val="dk1"/>
                </a:solidFill>
                <a:latin typeface="Calibri"/>
                <a:ea typeface="Calibri"/>
                <a:cs typeface="Calibri"/>
                <a:sym typeface="Calibri"/>
              </a:rPr>
              <a:t> 5-5</a:t>
            </a:r>
          </a:p>
          <a:p>
            <a:pPr lvl="1">
              <a:lnSpc>
                <a:spcPct val="80000"/>
              </a:lnSpc>
              <a:spcBef>
                <a:spcPts val="0"/>
              </a:spcBef>
              <a:buClr>
                <a:schemeClr val="dk1"/>
              </a:buClr>
              <a:buSzPct val="98666"/>
            </a:pPr>
            <a:r>
              <a:rPr lang="en-GB" sz="2400" dirty="0" err="1">
                <a:solidFill>
                  <a:schemeClr val="dk1"/>
                </a:solidFill>
                <a:latin typeface="Calibri"/>
                <a:ea typeface="Calibri"/>
                <a:cs typeface="Calibri"/>
                <a:sym typeface="Calibri"/>
              </a:rPr>
              <a:t>Mikäli</a:t>
            </a:r>
            <a:r>
              <a:rPr lang="en-GB" sz="2400" dirty="0">
                <a:solidFill>
                  <a:schemeClr val="dk1"/>
                </a:solidFill>
                <a:latin typeface="Calibri"/>
                <a:ea typeface="Calibri"/>
                <a:cs typeface="Calibri"/>
                <a:sym typeface="Calibri"/>
              </a:rPr>
              <a:t> </a:t>
            </a:r>
            <a:r>
              <a:rPr lang="en-GB" sz="2400" dirty="0" err="1">
                <a:solidFill>
                  <a:schemeClr val="dk1"/>
                </a:solidFill>
                <a:latin typeface="Calibri"/>
                <a:ea typeface="Calibri"/>
                <a:cs typeface="Calibri"/>
                <a:sym typeface="Calibri"/>
              </a:rPr>
              <a:t>ottelukierroksilla</a:t>
            </a:r>
            <a:r>
              <a:rPr lang="en-GB" sz="2400" dirty="0">
                <a:solidFill>
                  <a:schemeClr val="dk1"/>
                </a:solidFill>
                <a:latin typeface="Calibri"/>
                <a:ea typeface="Calibri"/>
                <a:cs typeface="Calibri"/>
                <a:sym typeface="Calibri"/>
              </a:rPr>
              <a:t> </a:t>
            </a:r>
            <a:r>
              <a:rPr lang="en-GB" sz="2400" dirty="0" err="1">
                <a:solidFill>
                  <a:schemeClr val="dk1"/>
                </a:solidFill>
                <a:latin typeface="Calibri"/>
                <a:ea typeface="Calibri"/>
                <a:cs typeface="Calibri"/>
                <a:sym typeface="Calibri"/>
              </a:rPr>
              <a:t>tarvitaan</a:t>
            </a:r>
            <a:r>
              <a:rPr lang="en-GB" sz="2400" dirty="0">
                <a:solidFill>
                  <a:schemeClr val="dk1"/>
                </a:solidFill>
                <a:latin typeface="Calibri"/>
                <a:ea typeface="Calibri"/>
                <a:cs typeface="Calibri"/>
                <a:sym typeface="Calibri"/>
              </a:rPr>
              <a:t> </a:t>
            </a:r>
            <a:r>
              <a:rPr lang="en-GB" sz="2400" dirty="0" err="1">
                <a:solidFill>
                  <a:schemeClr val="dk1"/>
                </a:solidFill>
                <a:latin typeface="Calibri"/>
                <a:ea typeface="Calibri"/>
                <a:cs typeface="Calibri"/>
                <a:sym typeface="Calibri"/>
              </a:rPr>
              <a:t>uusinta</a:t>
            </a:r>
            <a:r>
              <a:rPr lang="en-GB" sz="2400" dirty="0">
                <a:solidFill>
                  <a:schemeClr val="dk1"/>
                </a:solidFill>
                <a:latin typeface="Calibri"/>
                <a:ea typeface="Calibri"/>
                <a:cs typeface="Calibri"/>
                <a:sym typeface="Calibri"/>
              </a:rPr>
              <a:t>, </a:t>
            </a:r>
            <a:r>
              <a:rPr lang="en-GB" sz="2400" dirty="0" err="1">
                <a:solidFill>
                  <a:schemeClr val="dk1"/>
                </a:solidFill>
                <a:latin typeface="Calibri"/>
                <a:ea typeface="Calibri"/>
                <a:cs typeface="Calibri"/>
                <a:sym typeface="Calibri"/>
              </a:rPr>
              <a:t>ampujat</a:t>
            </a:r>
            <a:r>
              <a:rPr lang="en-GB" sz="2400" dirty="0">
                <a:solidFill>
                  <a:schemeClr val="dk1"/>
                </a:solidFill>
                <a:latin typeface="Calibri"/>
                <a:ea typeface="Calibri"/>
                <a:cs typeface="Calibri"/>
                <a:sym typeface="Calibri"/>
              </a:rPr>
              <a:t> </a:t>
            </a:r>
            <a:r>
              <a:rPr lang="en-GB" sz="2400" dirty="0" err="1">
                <a:solidFill>
                  <a:schemeClr val="dk1"/>
                </a:solidFill>
                <a:latin typeface="Calibri"/>
                <a:ea typeface="Calibri"/>
                <a:cs typeface="Calibri"/>
                <a:sym typeface="Calibri"/>
              </a:rPr>
              <a:t>ampuvat</a:t>
            </a:r>
            <a:r>
              <a:rPr lang="en-GB" sz="2400" dirty="0">
                <a:solidFill>
                  <a:schemeClr val="dk1"/>
                </a:solidFill>
                <a:latin typeface="Calibri"/>
                <a:ea typeface="Calibri"/>
                <a:cs typeface="Calibri"/>
                <a:sym typeface="Calibri"/>
              </a:rPr>
              <a:t> </a:t>
            </a:r>
            <a:r>
              <a:rPr lang="en-GB" sz="2400" dirty="0" err="1">
                <a:solidFill>
                  <a:schemeClr val="dk1"/>
                </a:solidFill>
                <a:latin typeface="Calibri"/>
                <a:ea typeface="Calibri"/>
                <a:cs typeface="Calibri"/>
                <a:sym typeface="Calibri"/>
              </a:rPr>
              <a:t>yhtä</a:t>
            </a:r>
            <a:r>
              <a:rPr lang="en-GB" sz="2400" dirty="0">
                <a:solidFill>
                  <a:schemeClr val="dk1"/>
                </a:solidFill>
                <a:latin typeface="Calibri"/>
                <a:ea typeface="Calibri"/>
                <a:cs typeface="Calibri"/>
                <a:sym typeface="Calibri"/>
              </a:rPr>
              <a:t> </a:t>
            </a:r>
            <a:r>
              <a:rPr lang="en-GB" sz="2400" dirty="0" err="1">
                <a:solidFill>
                  <a:schemeClr val="dk1"/>
                </a:solidFill>
                <a:latin typeface="Calibri"/>
                <a:ea typeface="Calibri"/>
                <a:cs typeface="Calibri"/>
                <a:sym typeface="Calibri"/>
              </a:rPr>
              <a:t>aikaa</a:t>
            </a:r>
            <a:r>
              <a:rPr lang="en-GB" sz="2400" dirty="0">
                <a:solidFill>
                  <a:schemeClr val="dk1"/>
                </a:solidFill>
                <a:latin typeface="Calibri"/>
                <a:ea typeface="Calibri"/>
                <a:cs typeface="Calibri"/>
                <a:sym typeface="Calibri"/>
              </a:rPr>
              <a:t> </a:t>
            </a:r>
            <a:r>
              <a:rPr lang="en-GB" sz="2400" dirty="0" err="1">
                <a:solidFill>
                  <a:schemeClr val="dk1"/>
                </a:solidFill>
                <a:latin typeface="Calibri"/>
                <a:ea typeface="Calibri"/>
                <a:cs typeface="Calibri"/>
                <a:sym typeface="Calibri"/>
              </a:rPr>
              <a:t>yhden</a:t>
            </a:r>
            <a:r>
              <a:rPr lang="en-GB" sz="2400" dirty="0">
                <a:solidFill>
                  <a:schemeClr val="dk1"/>
                </a:solidFill>
                <a:latin typeface="Calibri"/>
                <a:ea typeface="Calibri"/>
                <a:cs typeface="Calibri"/>
                <a:sym typeface="Calibri"/>
              </a:rPr>
              <a:t> </a:t>
            </a:r>
            <a:r>
              <a:rPr lang="en-GB" sz="2400" dirty="0" err="1">
                <a:solidFill>
                  <a:schemeClr val="dk1"/>
                </a:solidFill>
                <a:latin typeface="Calibri"/>
                <a:ea typeface="Calibri"/>
                <a:cs typeface="Calibri"/>
                <a:sym typeface="Calibri"/>
              </a:rPr>
              <a:t>nuolen</a:t>
            </a:r>
            <a:r>
              <a:rPr lang="en-GB" sz="2400" dirty="0">
                <a:solidFill>
                  <a:schemeClr val="dk1"/>
                </a:solidFill>
                <a:latin typeface="Calibri"/>
                <a:ea typeface="Calibri"/>
                <a:cs typeface="Calibri"/>
                <a:sym typeface="Calibri"/>
              </a:rPr>
              <a:t> </a:t>
            </a:r>
            <a:r>
              <a:rPr lang="en-GB" sz="2400" dirty="0" err="1">
                <a:solidFill>
                  <a:schemeClr val="dk1"/>
                </a:solidFill>
                <a:latin typeface="Calibri"/>
                <a:ea typeface="Calibri"/>
                <a:cs typeface="Calibri"/>
                <a:sym typeface="Calibri"/>
              </a:rPr>
              <a:t>omaan</a:t>
            </a:r>
            <a:r>
              <a:rPr lang="en-GB" sz="2400" dirty="0">
                <a:solidFill>
                  <a:schemeClr val="dk1"/>
                </a:solidFill>
                <a:latin typeface="Calibri"/>
                <a:ea typeface="Calibri"/>
                <a:cs typeface="Calibri"/>
                <a:sym typeface="Calibri"/>
              </a:rPr>
              <a:t> </a:t>
            </a:r>
            <a:r>
              <a:rPr lang="en-GB" sz="2400" dirty="0" err="1">
                <a:solidFill>
                  <a:schemeClr val="dk1"/>
                </a:solidFill>
                <a:latin typeface="Calibri"/>
                <a:ea typeface="Calibri"/>
                <a:cs typeface="Calibri"/>
                <a:sym typeface="Calibri"/>
              </a:rPr>
              <a:t>tauluunsa</a:t>
            </a:r>
            <a:r>
              <a:rPr lang="en-GB" sz="2400" dirty="0">
                <a:solidFill>
                  <a:schemeClr val="dk1"/>
                </a:solidFill>
                <a:latin typeface="Calibri"/>
                <a:ea typeface="Calibri"/>
                <a:cs typeface="Calibri"/>
                <a:sym typeface="Calibri"/>
              </a:rPr>
              <a:t> (</a:t>
            </a:r>
            <a:r>
              <a:rPr lang="en-GB" sz="2400" dirty="0" err="1">
                <a:solidFill>
                  <a:schemeClr val="dk1"/>
                </a:solidFill>
                <a:latin typeface="Calibri"/>
                <a:ea typeface="Calibri"/>
                <a:cs typeface="Calibri"/>
                <a:sym typeface="Calibri"/>
              </a:rPr>
              <a:t>aikaa</a:t>
            </a:r>
            <a:r>
              <a:rPr lang="en-GB" sz="2400" dirty="0">
                <a:solidFill>
                  <a:schemeClr val="dk1"/>
                </a:solidFill>
                <a:latin typeface="Calibri"/>
                <a:ea typeface="Calibri"/>
                <a:cs typeface="Calibri"/>
                <a:sym typeface="Calibri"/>
              </a:rPr>
              <a:t> 40s)</a:t>
            </a:r>
          </a:p>
          <a:p>
            <a:pPr lvl="1">
              <a:lnSpc>
                <a:spcPct val="80000"/>
              </a:lnSpc>
              <a:spcBef>
                <a:spcPts val="0"/>
              </a:spcBef>
              <a:buClr>
                <a:schemeClr val="dk1"/>
              </a:buClr>
              <a:buSzPct val="98666"/>
            </a:pPr>
            <a:r>
              <a:rPr lang="en-GB" dirty="0" err="1">
                <a:solidFill>
                  <a:schemeClr val="dk1"/>
                </a:solidFill>
                <a:latin typeface="Calibri"/>
                <a:ea typeface="Calibri"/>
                <a:cs typeface="Calibri"/>
                <a:sym typeface="Calibri"/>
              </a:rPr>
              <a:t>vuoroammunnan</a:t>
            </a:r>
            <a:r>
              <a:rPr lang="en-GB" dirty="0">
                <a:solidFill>
                  <a:schemeClr val="dk1"/>
                </a:solidFill>
                <a:latin typeface="Calibri"/>
                <a:ea typeface="Calibri"/>
                <a:cs typeface="Calibri"/>
                <a:sym typeface="Calibri"/>
              </a:rPr>
              <a:t> </a:t>
            </a:r>
            <a:r>
              <a:rPr lang="en-GB" dirty="0" err="1">
                <a:solidFill>
                  <a:schemeClr val="dk1"/>
                </a:solidFill>
                <a:latin typeface="Calibri"/>
                <a:ea typeface="Calibri"/>
                <a:cs typeface="Calibri"/>
                <a:sym typeface="Calibri"/>
              </a:rPr>
              <a:t>ottelukierroksilla</a:t>
            </a:r>
            <a:r>
              <a:rPr lang="en-GB" dirty="0">
                <a:solidFill>
                  <a:schemeClr val="dk1"/>
                </a:solidFill>
                <a:latin typeface="Calibri"/>
                <a:ea typeface="Calibri"/>
                <a:cs typeface="Calibri"/>
                <a:sym typeface="Calibri"/>
              </a:rPr>
              <a:t> ja </a:t>
            </a:r>
            <a:r>
              <a:rPr lang="en-GB" dirty="0" err="1">
                <a:solidFill>
                  <a:schemeClr val="dk1"/>
                </a:solidFill>
                <a:latin typeface="Calibri"/>
                <a:ea typeface="Calibri"/>
                <a:cs typeface="Calibri"/>
                <a:sym typeface="Calibri"/>
              </a:rPr>
              <a:t>kaikilla</a:t>
            </a:r>
            <a:r>
              <a:rPr lang="en-GB" dirty="0">
                <a:solidFill>
                  <a:schemeClr val="dk1"/>
                </a:solidFill>
                <a:latin typeface="Calibri"/>
                <a:ea typeface="Calibri"/>
                <a:cs typeface="Calibri"/>
                <a:sym typeface="Calibri"/>
              </a:rPr>
              <a:t> </a:t>
            </a:r>
            <a:r>
              <a:rPr lang="en-GB" dirty="0" err="1">
                <a:solidFill>
                  <a:schemeClr val="dk1"/>
                </a:solidFill>
                <a:latin typeface="Calibri"/>
                <a:ea typeface="Calibri"/>
                <a:cs typeface="Calibri"/>
                <a:sym typeface="Calibri"/>
              </a:rPr>
              <a:t>joukkuekierroksilla</a:t>
            </a:r>
            <a:r>
              <a:rPr lang="en-GB" dirty="0">
                <a:solidFill>
                  <a:schemeClr val="dk1"/>
                </a:solidFill>
                <a:latin typeface="Calibri"/>
                <a:ea typeface="Calibri"/>
                <a:cs typeface="Calibri"/>
                <a:sym typeface="Calibri"/>
              </a:rPr>
              <a:t> </a:t>
            </a:r>
            <a:r>
              <a:rPr lang="en-GB" dirty="0" err="1">
                <a:solidFill>
                  <a:schemeClr val="dk1"/>
                </a:solidFill>
                <a:latin typeface="Calibri"/>
                <a:ea typeface="Calibri"/>
                <a:cs typeface="Calibri"/>
                <a:sym typeface="Calibri"/>
              </a:rPr>
              <a:t>uusintanuolen</a:t>
            </a:r>
            <a:r>
              <a:rPr lang="en-GB" dirty="0">
                <a:solidFill>
                  <a:schemeClr val="dk1"/>
                </a:solidFill>
                <a:latin typeface="Calibri"/>
                <a:ea typeface="Calibri"/>
                <a:cs typeface="Calibri"/>
                <a:sym typeface="Calibri"/>
              </a:rPr>
              <a:t> </a:t>
            </a:r>
            <a:r>
              <a:rPr lang="en-GB" dirty="0" err="1">
                <a:solidFill>
                  <a:schemeClr val="dk1"/>
                </a:solidFill>
                <a:latin typeface="Calibri"/>
                <a:ea typeface="Calibri"/>
                <a:cs typeface="Calibri"/>
                <a:sym typeface="Calibri"/>
              </a:rPr>
              <a:t>ampumiseen</a:t>
            </a:r>
            <a:r>
              <a:rPr lang="en-GB" dirty="0">
                <a:solidFill>
                  <a:schemeClr val="dk1"/>
                </a:solidFill>
                <a:latin typeface="Calibri"/>
                <a:ea typeface="Calibri"/>
                <a:cs typeface="Calibri"/>
                <a:sym typeface="Calibri"/>
              </a:rPr>
              <a:t> on </a:t>
            </a:r>
            <a:r>
              <a:rPr lang="en-GB" dirty="0" err="1">
                <a:solidFill>
                  <a:schemeClr val="dk1"/>
                </a:solidFill>
                <a:latin typeface="Calibri"/>
                <a:ea typeface="Calibri"/>
                <a:cs typeface="Calibri"/>
                <a:sym typeface="Calibri"/>
              </a:rPr>
              <a:t>aikaa</a:t>
            </a:r>
            <a:r>
              <a:rPr lang="en-GB" dirty="0">
                <a:solidFill>
                  <a:schemeClr val="dk1"/>
                </a:solidFill>
                <a:latin typeface="Calibri"/>
                <a:ea typeface="Calibri"/>
                <a:cs typeface="Calibri"/>
                <a:sym typeface="Calibri"/>
              </a:rPr>
              <a:t> 20 s.</a:t>
            </a:r>
            <a:endParaRPr lang="en-GB" sz="2400" dirty="0">
              <a:solidFill>
                <a:schemeClr val="dk1"/>
              </a:solidFill>
              <a:latin typeface="Calibri"/>
              <a:ea typeface="Calibri"/>
              <a:cs typeface="Calibri"/>
              <a:sym typeface="Calibri"/>
            </a:endParaRPr>
          </a:p>
        </p:txBody>
      </p:sp>
      <p:sp>
        <p:nvSpPr>
          <p:cNvPr id="2" name="Päivämäärän paikkamerkki 1">
            <a:extLst>
              <a:ext uri="{FF2B5EF4-FFF2-40B4-BE49-F238E27FC236}">
                <a16:creationId xmlns:a16="http://schemas.microsoft.com/office/drawing/2014/main" id="{00D130E1-9785-41BB-89A0-65E32B977603}"/>
              </a:ext>
            </a:extLst>
          </p:cNvPr>
          <p:cNvSpPr>
            <a:spLocks noGrp="1"/>
          </p:cNvSpPr>
          <p:nvPr>
            <p:ph type="dt" sz="half" idx="10"/>
          </p:nvPr>
        </p:nvSpPr>
        <p:spPr/>
        <p:txBody>
          <a:bodyPr/>
          <a:lstStyle/>
          <a:p>
            <a:r>
              <a:rPr lang="en-US"/>
              <a:t>10.10.2023</a:t>
            </a:r>
            <a:endParaRPr lang="fi-FI"/>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Shape 89"/>
          <p:cNvSpPr txBox="1">
            <a:spLocks noGrp="1"/>
          </p:cNvSpPr>
          <p:nvPr>
            <p:ph type="ctrTitle"/>
          </p:nvPr>
        </p:nvSpPr>
        <p:spPr>
          <a:xfrm>
            <a:off x="2209800" y="2130425"/>
            <a:ext cx="7772400" cy="1470024"/>
          </a:xfrm>
          <a:prstGeom prst="rect">
            <a:avLst/>
          </a:prstGeom>
          <a:noFill/>
          <a:ln>
            <a:noFill/>
          </a:ln>
        </p:spPr>
        <p:txBody>
          <a:bodyPr vert="horz" lIns="91425" tIns="45700" rIns="91425" bIns="45700" rtlCol="0" anchor="ctr" anchorCtr="0">
            <a:noAutofit/>
          </a:bodyPr>
          <a:lstStyle/>
          <a:p>
            <a:pPr>
              <a:spcBef>
                <a:spcPts val="0"/>
              </a:spcBef>
              <a:buClr>
                <a:schemeClr val="dk1"/>
              </a:buClr>
              <a:buSzPct val="25000"/>
            </a:pPr>
            <a:r>
              <a:rPr lang="fi-FI" sz="4400" dirty="0">
                <a:solidFill>
                  <a:schemeClr val="dk1"/>
                </a:solidFill>
                <a:latin typeface="Calibri"/>
                <a:ea typeface="Calibri"/>
                <a:cs typeface="Calibri"/>
                <a:sym typeface="Calibri"/>
              </a:rPr>
              <a:t>Osumien tulkinta &amp; uusinnat</a:t>
            </a:r>
          </a:p>
        </p:txBody>
      </p:sp>
      <p:sp>
        <p:nvSpPr>
          <p:cNvPr id="90" name="Shape 90"/>
          <p:cNvSpPr txBox="1">
            <a:spLocks noGrp="1"/>
          </p:cNvSpPr>
          <p:nvPr>
            <p:ph type="subTitle" idx="1"/>
          </p:nvPr>
        </p:nvSpPr>
        <p:spPr>
          <a:xfrm>
            <a:off x="2895601" y="3886200"/>
            <a:ext cx="6400799" cy="1752600"/>
          </a:xfrm>
          <a:prstGeom prst="rect">
            <a:avLst/>
          </a:prstGeom>
          <a:noFill/>
          <a:ln>
            <a:noFill/>
          </a:ln>
        </p:spPr>
        <p:txBody>
          <a:bodyPr vert="horz" lIns="91425" tIns="45700" rIns="91425" bIns="45700" rtlCol="0" anchor="t" anchorCtr="0">
            <a:noAutofit/>
          </a:bodyPr>
          <a:lstStyle/>
          <a:p>
            <a:pPr>
              <a:spcBef>
                <a:spcPts val="0"/>
              </a:spcBef>
              <a:buClr>
                <a:srgbClr val="888888"/>
              </a:buClr>
              <a:buSzPct val="25000"/>
            </a:pPr>
            <a:r>
              <a:rPr lang="fi-FI" sz="3200" dirty="0">
                <a:solidFill>
                  <a:srgbClr val="888888"/>
                </a:solidFill>
                <a:latin typeface="Calibri"/>
                <a:ea typeface="Calibri"/>
                <a:cs typeface="Calibri"/>
                <a:sym typeface="Calibri"/>
              </a:rPr>
              <a:t>SJAL tuomarikoulutus</a:t>
            </a:r>
          </a:p>
          <a:p>
            <a:pPr>
              <a:spcBef>
                <a:spcPts val="640"/>
              </a:spcBef>
              <a:buClr>
                <a:srgbClr val="888888"/>
              </a:buClr>
              <a:buSzPct val="25000"/>
            </a:pPr>
            <a:r>
              <a:rPr lang="fi-FI" dirty="0"/>
              <a:t>2023</a:t>
            </a:r>
            <a:endParaRPr lang="fi-FI" sz="3200" dirty="0">
              <a:solidFill>
                <a:srgbClr val="888888"/>
              </a:solidFill>
              <a:latin typeface="Calibri"/>
              <a:ea typeface="Calibri"/>
              <a:cs typeface="Calibri"/>
              <a:sym typeface="Calibri"/>
            </a:endParaRPr>
          </a:p>
          <a:p>
            <a:pPr>
              <a:spcBef>
                <a:spcPts val="640"/>
              </a:spcBef>
              <a:buClr>
                <a:srgbClr val="888888"/>
              </a:buClr>
              <a:buSzPct val="25000"/>
            </a:pPr>
            <a:endParaRPr sz="3200" dirty="0">
              <a:solidFill>
                <a:srgbClr val="888888"/>
              </a:solidFill>
              <a:latin typeface="Calibri"/>
              <a:ea typeface="Calibri"/>
              <a:cs typeface="Calibri"/>
              <a:sym typeface="Calibri"/>
            </a:endParaRPr>
          </a:p>
          <a:p>
            <a:pPr>
              <a:spcBef>
                <a:spcPts val="640"/>
              </a:spcBef>
              <a:buClr>
                <a:srgbClr val="888888"/>
              </a:buClr>
              <a:buSzPct val="25000"/>
            </a:pPr>
            <a:endParaRPr sz="3200" dirty="0">
              <a:solidFill>
                <a:srgbClr val="888888"/>
              </a:solidFill>
              <a:latin typeface="Calibri"/>
              <a:ea typeface="Calibri"/>
              <a:cs typeface="Calibri"/>
              <a:sym typeface="Calibri"/>
            </a:endParaRPr>
          </a:p>
        </p:txBody>
      </p:sp>
      <p:sp>
        <p:nvSpPr>
          <p:cNvPr id="2" name="Päivämäärän paikkamerkki 1">
            <a:extLst>
              <a:ext uri="{FF2B5EF4-FFF2-40B4-BE49-F238E27FC236}">
                <a16:creationId xmlns:a16="http://schemas.microsoft.com/office/drawing/2014/main" id="{28C5BF8C-EF08-41DD-B02C-D23565025949}"/>
              </a:ext>
            </a:extLst>
          </p:cNvPr>
          <p:cNvSpPr>
            <a:spLocks noGrp="1"/>
          </p:cNvSpPr>
          <p:nvPr>
            <p:ph type="dt" sz="half" idx="10"/>
          </p:nvPr>
        </p:nvSpPr>
        <p:spPr/>
        <p:txBody>
          <a:bodyPr/>
          <a:lstStyle/>
          <a:p>
            <a:r>
              <a:rPr lang="en-US"/>
              <a:t>10.10.2023</a:t>
            </a:r>
            <a:endParaRPr lang="fi-FI"/>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66BAFF-002D-E88C-91D9-7A7B348D6FDA}"/>
              </a:ext>
            </a:extLst>
          </p:cNvPr>
          <p:cNvSpPr>
            <a:spLocks noGrp="1"/>
          </p:cNvSpPr>
          <p:nvPr>
            <p:ph type="title"/>
          </p:nvPr>
        </p:nvSpPr>
        <p:spPr>
          <a:xfrm>
            <a:off x="1471942" y="1713662"/>
            <a:ext cx="10515600" cy="963411"/>
          </a:xfrm>
        </p:spPr>
        <p:txBody>
          <a:bodyPr>
            <a:normAutofit/>
          </a:bodyPr>
          <a:lstStyle/>
          <a:p>
            <a:r>
              <a:rPr lang="en-US" dirty="0" err="1"/>
              <a:t>Taulujen</a:t>
            </a:r>
            <a:r>
              <a:rPr lang="en-US" dirty="0"/>
              <a:t> </a:t>
            </a:r>
            <a:r>
              <a:rPr lang="en-US" dirty="0" err="1"/>
              <a:t>asettelu</a:t>
            </a:r>
            <a:r>
              <a:rPr lang="en-US" dirty="0"/>
              <a:t> </a:t>
            </a:r>
            <a:r>
              <a:rPr lang="en-US" dirty="0" err="1"/>
              <a:t>uusintaa</a:t>
            </a:r>
            <a:r>
              <a:rPr lang="en-US" dirty="0"/>
              <a:t> </a:t>
            </a:r>
            <a:r>
              <a:rPr lang="en-US" dirty="0" err="1"/>
              <a:t>varten</a:t>
            </a:r>
            <a:r>
              <a:rPr lang="en-US" dirty="0"/>
              <a:t> </a:t>
            </a:r>
            <a:r>
              <a:rPr lang="en-US" dirty="0" err="1"/>
              <a:t>ulkona</a:t>
            </a:r>
            <a:endParaRPr lang="en-GB" dirty="0"/>
          </a:p>
        </p:txBody>
      </p:sp>
      <p:sp>
        <p:nvSpPr>
          <p:cNvPr id="4" name="Date Placeholder 3">
            <a:extLst>
              <a:ext uri="{FF2B5EF4-FFF2-40B4-BE49-F238E27FC236}">
                <a16:creationId xmlns:a16="http://schemas.microsoft.com/office/drawing/2014/main" id="{BCCB56CB-EC36-8BF3-E4E2-745BBE7C7CB4}"/>
              </a:ext>
            </a:extLst>
          </p:cNvPr>
          <p:cNvSpPr>
            <a:spLocks noGrp="1"/>
          </p:cNvSpPr>
          <p:nvPr>
            <p:ph type="dt" sz="half" idx="10"/>
          </p:nvPr>
        </p:nvSpPr>
        <p:spPr/>
        <p:txBody>
          <a:bodyPr/>
          <a:lstStyle/>
          <a:p>
            <a:r>
              <a:rPr lang="en-US"/>
              <a:t>10.10.2023</a:t>
            </a:r>
            <a:endParaRPr lang="fi-FI"/>
          </a:p>
        </p:txBody>
      </p:sp>
      <p:sp>
        <p:nvSpPr>
          <p:cNvPr id="6" name="TextBox 5">
            <a:extLst>
              <a:ext uri="{FF2B5EF4-FFF2-40B4-BE49-F238E27FC236}">
                <a16:creationId xmlns:a16="http://schemas.microsoft.com/office/drawing/2014/main" id="{96529815-E685-ED43-06DB-B67AC11886AD}"/>
              </a:ext>
            </a:extLst>
          </p:cNvPr>
          <p:cNvSpPr txBox="1"/>
          <p:nvPr/>
        </p:nvSpPr>
        <p:spPr>
          <a:xfrm>
            <a:off x="679010" y="2740444"/>
            <a:ext cx="10945639" cy="3539430"/>
          </a:xfrm>
          <a:prstGeom prst="rect">
            <a:avLst/>
          </a:prstGeom>
          <a:noFill/>
        </p:spPr>
        <p:txBody>
          <a:bodyPr wrap="square">
            <a:spAutoFit/>
          </a:bodyPr>
          <a:lstStyle/>
          <a:p>
            <a:pPr marL="457200" indent="-457200" algn="l">
              <a:buFont typeface="Arial" panose="020B0604020202020204" pitchFamily="34" charset="0"/>
              <a:buChar char="•"/>
            </a:pPr>
            <a:r>
              <a:rPr lang="fi-FI" sz="2800" b="0" i="0" u="none" strike="noStrike" baseline="0" dirty="0">
                <a:solidFill>
                  <a:srgbClr val="000000"/>
                </a:solidFill>
                <a:latin typeface="Calibri" panose="020F0502020204030204" pitchFamily="34" charset="0"/>
              </a:rPr>
              <a:t>Henkilökohtaisessa kilpailussa yksi kilpailija taustaa kohden yhdenvertaisilla, </a:t>
            </a:r>
            <a:r>
              <a:rPr lang="en-GB" sz="2800" b="0" i="0" u="none" strike="noStrike" baseline="0" dirty="0" err="1">
                <a:solidFill>
                  <a:srgbClr val="000000"/>
                </a:solidFill>
                <a:latin typeface="Calibri" panose="020F0502020204030204" pitchFamily="34" charset="0"/>
              </a:rPr>
              <a:t>keskellä</a:t>
            </a:r>
            <a:r>
              <a:rPr lang="en-GB" sz="2800" b="0" i="0" u="none" strike="noStrike" baseline="0" dirty="0">
                <a:solidFill>
                  <a:srgbClr val="000000"/>
                </a:solidFill>
                <a:latin typeface="Calibri" panose="020F0502020204030204" pitchFamily="34" charset="0"/>
              </a:rPr>
              <a:t> </a:t>
            </a:r>
            <a:r>
              <a:rPr lang="en-GB" sz="2800" b="0" i="0" u="none" strike="noStrike" baseline="0" dirty="0" err="1">
                <a:solidFill>
                  <a:srgbClr val="000000"/>
                </a:solidFill>
                <a:latin typeface="Calibri" panose="020F0502020204030204" pitchFamily="34" charset="0"/>
              </a:rPr>
              <a:t>kenttää</a:t>
            </a:r>
            <a:r>
              <a:rPr lang="en-GB" sz="2800" b="0" i="0" u="none" strike="noStrike" baseline="0" dirty="0">
                <a:solidFill>
                  <a:srgbClr val="000000"/>
                </a:solidFill>
                <a:latin typeface="Calibri" panose="020F0502020204030204" pitchFamily="34" charset="0"/>
              </a:rPr>
              <a:t> </a:t>
            </a:r>
            <a:r>
              <a:rPr lang="en-GB" sz="2800" b="0" i="0" u="none" strike="noStrike" baseline="0" dirty="0" err="1">
                <a:solidFill>
                  <a:srgbClr val="000000"/>
                </a:solidFill>
                <a:latin typeface="Calibri" panose="020F0502020204030204" pitchFamily="34" charset="0"/>
              </a:rPr>
              <a:t>olevilla</a:t>
            </a:r>
            <a:r>
              <a:rPr lang="en-GB" sz="2800" b="0" i="0" u="none" strike="noStrike" baseline="0" dirty="0">
                <a:solidFill>
                  <a:srgbClr val="000000"/>
                </a:solidFill>
                <a:latin typeface="Calibri" panose="020F0502020204030204" pitchFamily="34" charset="0"/>
              </a:rPr>
              <a:t> </a:t>
            </a:r>
            <a:r>
              <a:rPr lang="en-GB" sz="2800" b="0" i="0" u="none" strike="noStrike" baseline="0" dirty="0" err="1">
                <a:solidFill>
                  <a:srgbClr val="000000"/>
                </a:solidFill>
                <a:latin typeface="Calibri" panose="020F0502020204030204" pitchFamily="34" charset="0"/>
              </a:rPr>
              <a:t>taustoilla</a:t>
            </a:r>
            <a:r>
              <a:rPr lang="en-GB" sz="2800" b="0" i="0" u="none" strike="noStrike" baseline="0" dirty="0">
                <a:solidFill>
                  <a:srgbClr val="000000"/>
                </a:solidFill>
                <a:latin typeface="Calibri" panose="020F0502020204030204" pitchFamily="34" charset="0"/>
              </a:rPr>
              <a:t>;</a:t>
            </a:r>
          </a:p>
          <a:p>
            <a:pPr marL="457200" indent="-457200" algn="l">
              <a:buFont typeface="Arial" panose="020B0604020202020204" pitchFamily="34" charset="0"/>
              <a:buChar char="•"/>
            </a:pPr>
            <a:r>
              <a:rPr lang="en-GB" sz="2800" b="0" i="0" u="none" strike="noStrike" baseline="0" dirty="0" err="1">
                <a:solidFill>
                  <a:srgbClr val="000000"/>
                </a:solidFill>
                <a:latin typeface="Calibri" panose="020F0502020204030204" pitchFamily="34" charset="0"/>
              </a:rPr>
              <a:t>Otteluissa</a:t>
            </a:r>
            <a:r>
              <a:rPr lang="en-GB" sz="2800" b="0" i="0" u="none" strike="noStrike" baseline="0" dirty="0">
                <a:solidFill>
                  <a:srgbClr val="000000"/>
                </a:solidFill>
                <a:latin typeface="Calibri" panose="020F0502020204030204" pitchFamily="34" charset="0"/>
              </a:rPr>
              <a:t> </a:t>
            </a:r>
            <a:r>
              <a:rPr lang="en-GB" sz="2800" b="0" i="0" u="none" strike="noStrike" baseline="0" dirty="0" err="1">
                <a:solidFill>
                  <a:srgbClr val="000000"/>
                </a:solidFill>
                <a:latin typeface="Calibri" panose="020F0502020204030204" pitchFamily="34" charset="0"/>
              </a:rPr>
              <a:t>pari</a:t>
            </a:r>
            <a:r>
              <a:rPr lang="en-GB" sz="2800" b="0" i="0" u="none" strike="noStrike" baseline="0" dirty="0">
                <a:solidFill>
                  <a:srgbClr val="000000"/>
                </a:solidFill>
                <a:latin typeface="Calibri" panose="020F0502020204030204" pitchFamily="34" charset="0"/>
              </a:rPr>
              <a:t> </a:t>
            </a:r>
            <a:r>
              <a:rPr lang="en-GB" sz="2800" b="0" i="0" u="none" strike="noStrike" baseline="0" dirty="0" err="1">
                <a:solidFill>
                  <a:srgbClr val="000000"/>
                </a:solidFill>
                <a:latin typeface="Calibri" panose="020F0502020204030204" pitchFamily="34" charset="0"/>
              </a:rPr>
              <a:t>ampuu</a:t>
            </a:r>
            <a:r>
              <a:rPr lang="en-GB" sz="2800" b="0" i="0" u="none" strike="noStrike" baseline="0" dirty="0">
                <a:solidFill>
                  <a:srgbClr val="000000"/>
                </a:solidFill>
                <a:latin typeface="Calibri" panose="020F0502020204030204" pitchFamily="34" charset="0"/>
              </a:rPr>
              <a:t> </a:t>
            </a:r>
            <a:r>
              <a:rPr lang="en-GB" sz="2800" b="0" i="0" u="none" strike="noStrike" baseline="0" dirty="0" err="1">
                <a:solidFill>
                  <a:srgbClr val="000000"/>
                </a:solidFill>
                <a:latin typeface="Calibri" panose="020F0502020204030204" pitchFamily="34" charset="0"/>
              </a:rPr>
              <a:t>omilla</a:t>
            </a:r>
            <a:r>
              <a:rPr lang="en-GB" sz="2800" b="0" i="0" u="none" strike="noStrike" baseline="0" dirty="0">
                <a:solidFill>
                  <a:srgbClr val="000000"/>
                </a:solidFill>
                <a:latin typeface="Calibri" panose="020F0502020204030204" pitchFamily="34" charset="0"/>
              </a:rPr>
              <a:t> </a:t>
            </a:r>
            <a:r>
              <a:rPr lang="en-GB" sz="2800" b="0" i="0" u="none" strike="noStrike" baseline="0" dirty="0" err="1">
                <a:solidFill>
                  <a:srgbClr val="000000"/>
                </a:solidFill>
                <a:latin typeface="Calibri" panose="020F0502020204030204" pitchFamily="34" charset="0"/>
              </a:rPr>
              <a:t>paikoillaan</a:t>
            </a:r>
            <a:endParaRPr lang="en-GB" sz="2800" b="0" i="0" u="none" strike="noStrike" baseline="0" dirty="0">
              <a:solidFill>
                <a:srgbClr val="000000"/>
              </a:solidFill>
              <a:latin typeface="Calibri" panose="020F0502020204030204" pitchFamily="34" charset="0"/>
            </a:endParaRPr>
          </a:p>
          <a:p>
            <a:pPr marL="457200" indent="-457200" algn="l">
              <a:buFont typeface="Arial" panose="020B0604020202020204" pitchFamily="34" charset="0"/>
              <a:buChar char="•"/>
            </a:pPr>
            <a:r>
              <a:rPr lang="fi-FI" sz="2800" b="0" i="0" u="none" strike="noStrike" baseline="0" dirty="0">
                <a:solidFill>
                  <a:srgbClr val="000000"/>
                </a:solidFill>
                <a:latin typeface="Calibri" panose="020F0502020204030204" pitchFamily="34" charset="0"/>
              </a:rPr>
              <a:t>Taljaluokissa 80 cm:n kuusirenkainen taulu asetetaan keskelle taustaa;</a:t>
            </a:r>
          </a:p>
          <a:p>
            <a:pPr marL="457200" indent="-457200" algn="l">
              <a:buFont typeface="Arial" panose="020B0604020202020204" pitchFamily="34" charset="0"/>
              <a:buChar char="•"/>
            </a:pPr>
            <a:r>
              <a:rPr lang="fi-FI" sz="2800" b="0" i="0" u="none" strike="noStrike" baseline="0" dirty="0">
                <a:solidFill>
                  <a:srgbClr val="000000"/>
                </a:solidFill>
                <a:latin typeface="Calibri" panose="020F0502020204030204" pitchFamily="34" charset="0"/>
              </a:rPr>
              <a:t>Kullekin joukkueelle osoitetaan yksi tausta, johon asetetaan yksi taulu tai kolme 80 cm:n spottia kolmioasetelmassa, keskellä kenttää. Joukkueen jäsenten tulee päättää mihin spottiin kukin ampuu mikäli käytetään kolmen spotin asetelmaa.</a:t>
            </a:r>
          </a:p>
        </p:txBody>
      </p:sp>
    </p:spTree>
    <p:extLst>
      <p:ext uri="{BB962C8B-B14F-4D97-AF65-F5344CB8AC3E}">
        <p14:creationId xmlns:p14="http://schemas.microsoft.com/office/powerpoint/2010/main" val="15127350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540085-6470-0714-C1E8-664C6997EB11}"/>
              </a:ext>
            </a:extLst>
          </p:cNvPr>
          <p:cNvSpPr>
            <a:spLocks noGrp="1"/>
          </p:cNvSpPr>
          <p:nvPr>
            <p:ph type="title"/>
          </p:nvPr>
        </p:nvSpPr>
        <p:spPr/>
        <p:txBody>
          <a:bodyPr>
            <a:normAutofit/>
          </a:bodyPr>
          <a:lstStyle/>
          <a:p>
            <a:r>
              <a:rPr lang="en-US" dirty="0" err="1"/>
              <a:t>Taulujen</a:t>
            </a:r>
            <a:r>
              <a:rPr lang="en-US" dirty="0"/>
              <a:t> </a:t>
            </a:r>
            <a:r>
              <a:rPr lang="en-US" dirty="0" err="1"/>
              <a:t>asettelu</a:t>
            </a:r>
            <a:r>
              <a:rPr lang="en-US" dirty="0"/>
              <a:t> </a:t>
            </a:r>
            <a:r>
              <a:rPr lang="en-US" dirty="0" err="1"/>
              <a:t>uusintaa</a:t>
            </a:r>
            <a:r>
              <a:rPr lang="en-US" dirty="0"/>
              <a:t> </a:t>
            </a:r>
            <a:r>
              <a:rPr lang="en-US" dirty="0" err="1"/>
              <a:t>varten</a:t>
            </a:r>
            <a:r>
              <a:rPr lang="en-US" dirty="0"/>
              <a:t> </a:t>
            </a:r>
            <a:r>
              <a:rPr lang="en-US" dirty="0" err="1"/>
              <a:t>sisällä</a:t>
            </a:r>
            <a:endParaRPr lang="en-GB" dirty="0"/>
          </a:p>
        </p:txBody>
      </p:sp>
      <p:sp>
        <p:nvSpPr>
          <p:cNvPr id="4" name="Date Placeholder 3">
            <a:extLst>
              <a:ext uri="{FF2B5EF4-FFF2-40B4-BE49-F238E27FC236}">
                <a16:creationId xmlns:a16="http://schemas.microsoft.com/office/drawing/2014/main" id="{2ABE9B9D-4AC8-A751-0C65-50524154EB6C}"/>
              </a:ext>
            </a:extLst>
          </p:cNvPr>
          <p:cNvSpPr>
            <a:spLocks noGrp="1"/>
          </p:cNvSpPr>
          <p:nvPr>
            <p:ph type="dt" sz="half" idx="10"/>
          </p:nvPr>
        </p:nvSpPr>
        <p:spPr/>
        <p:txBody>
          <a:bodyPr/>
          <a:lstStyle/>
          <a:p>
            <a:r>
              <a:rPr lang="en-US"/>
              <a:t>10.10.2023</a:t>
            </a:r>
            <a:endParaRPr lang="fi-FI"/>
          </a:p>
        </p:txBody>
      </p:sp>
      <p:sp>
        <p:nvSpPr>
          <p:cNvPr id="6" name="TextBox 5">
            <a:extLst>
              <a:ext uri="{FF2B5EF4-FFF2-40B4-BE49-F238E27FC236}">
                <a16:creationId xmlns:a16="http://schemas.microsoft.com/office/drawing/2014/main" id="{8250AA67-4659-A8B2-3F21-A6816EDC0E13}"/>
              </a:ext>
            </a:extLst>
          </p:cNvPr>
          <p:cNvSpPr txBox="1"/>
          <p:nvPr/>
        </p:nvSpPr>
        <p:spPr>
          <a:xfrm>
            <a:off x="756717" y="2616273"/>
            <a:ext cx="10994679" cy="3477875"/>
          </a:xfrm>
          <a:prstGeom prst="rect">
            <a:avLst/>
          </a:prstGeom>
          <a:noFill/>
        </p:spPr>
        <p:txBody>
          <a:bodyPr wrap="square">
            <a:spAutoFit/>
          </a:bodyPr>
          <a:lstStyle/>
          <a:p>
            <a:pPr marL="342900" indent="-342900" algn="l">
              <a:buFont typeface="Arial" panose="020B0604020202020204" pitchFamily="34" charset="0"/>
              <a:buChar char="•"/>
            </a:pPr>
            <a:r>
              <a:rPr lang="fi-FI" sz="2000" b="0" i="0" u="none" strike="noStrike" baseline="0" dirty="0">
                <a:solidFill>
                  <a:srgbClr val="000000"/>
                </a:solidFill>
                <a:latin typeface="Calibri" panose="020F0502020204030204" pitchFamily="34" charset="0"/>
              </a:rPr>
              <a:t>Henkilökohtaisessa kilpailussa uusinnan tulisi tapahtua samassa taulupaikassa (A, B, C tai D) ja samaan taulutyyppiin (40 cm:n pystyspotti, 40 cm kolmion muotoinen kolmoisspotti, 60 cm:n taulu) kuin kilpailijat ovat ampuneet </a:t>
            </a:r>
            <a:r>
              <a:rPr lang="en-GB" sz="2000" b="0" i="0" u="none" strike="noStrike" baseline="0" dirty="0" err="1">
                <a:solidFill>
                  <a:srgbClr val="000000"/>
                </a:solidFill>
                <a:latin typeface="Calibri" panose="020F0502020204030204" pitchFamily="34" charset="0"/>
              </a:rPr>
              <a:t>karsintakierroksella</a:t>
            </a:r>
            <a:r>
              <a:rPr lang="en-GB" sz="2000" b="0" i="0" u="none" strike="noStrike" baseline="0" dirty="0">
                <a:solidFill>
                  <a:srgbClr val="000000"/>
                </a:solidFill>
                <a:latin typeface="Calibri" panose="020F0502020204030204" pitchFamily="34" charset="0"/>
              </a:rPr>
              <a:t>. </a:t>
            </a:r>
          </a:p>
          <a:p>
            <a:pPr marL="342900" indent="-342900" algn="l">
              <a:buFont typeface="Arial" panose="020B0604020202020204" pitchFamily="34" charset="0"/>
              <a:buChar char="•"/>
            </a:pPr>
            <a:r>
              <a:rPr lang="en-GB" sz="2000" b="0" i="0" u="none" strike="noStrike" baseline="0" dirty="0" err="1">
                <a:solidFill>
                  <a:srgbClr val="000000"/>
                </a:solidFill>
                <a:latin typeface="Calibri" panose="020F0502020204030204" pitchFamily="34" charset="0"/>
              </a:rPr>
              <a:t>Otteluissa</a:t>
            </a:r>
            <a:r>
              <a:rPr lang="en-GB" sz="2000" b="0" i="0" u="none" strike="noStrike" baseline="0" dirty="0">
                <a:solidFill>
                  <a:srgbClr val="000000"/>
                </a:solidFill>
                <a:latin typeface="Calibri" panose="020F0502020204030204" pitchFamily="34" charset="0"/>
              </a:rPr>
              <a:t> </a:t>
            </a:r>
            <a:r>
              <a:rPr lang="en-GB" sz="2000" b="0" i="0" u="none" strike="noStrike" baseline="0" dirty="0" err="1">
                <a:solidFill>
                  <a:srgbClr val="000000"/>
                </a:solidFill>
                <a:latin typeface="Calibri" panose="020F0502020204030204" pitchFamily="34" charset="0"/>
              </a:rPr>
              <a:t>pari</a:t>
            </a:r>
            <a:r>
              <a:rPr lang="en-GB" sz="2000" b="0" i="0" u="none" strike="noStrike" baseline="0" dirty="0">
                <a:solidFill>
                  <a:srgbClr val="000000"/>
                </a:solidFill>
                <a:latin typeface="Calibri" panose="020F0502020204030204" pitchFamily="34" charset="0"/>
              </a:rPr>
              <a:t> </a:t>
            </a:r>
            <a:r>
              <a:rPr lang="en-GB" sz="2000" b="0" i="0" u="none" strike="noStrike" baseline="0" dirty="0" err="1">
                <a:solidFill>
                  <a:srgbClr val="000000"/>
                </a:solidFill>
                <a:latin typeface="Calibri" panose="020F0502020204030204" pitchFamily="34" charset="0"/>
              </a:rPr>
              <a:t>ampuu</a:t>
            </a:r>
            <a:r>
              <a:rPr lang="en-GB" sz="2000" b="0" i="0" u="none" strike="noStrike" baseline="0" dirty="0">
                <a:solidFill>
                  <a:srgbClr val="000000"/>
                </a:solidFill>
                <a:latin typeface="Calibri" panose="020F0502020204030204" pitchFamily="34" charset="0"/>
              </a:rPr>
              <a:t> </a:t>
            </a:r>
            <a:r>
              <a:rPr lang="en-GB" sz="2000" b="0" i="0" u="none" strike="noStrike" baseline="0" dirty="0" err="1">
                <a:solidFill>
                  <a:srgbClr val="000000"/>
                </a:solidFill>
                <a:latin typeface="Calibri" panose="020F0502020204030204" pitchFamily="34" charset="0"/>
              </a:rPr>
              <a:t>omilla</a:t>
            </a:r>
            <a:r>
              <a:rPr lang="en-GB" sz="2000" b="0" i="0" u="none" strike="noStrike" baseline="0" dirty="0">
                <a:solidFill>
                  <a:srgbClr val="000000"/>
                </a:solidFill>
                <a:latin typeface="Calibri" panose="020F0502020204030204" pitchFamily="34" charset="0"/>
              </a:rPr>
              <a:t> </a:t>
            </a:r>
            <a:r>
              <a:rPr lang="en-GB" sz="2000" b="0" i="0" u="none" strike="noStrike" baseline="0" dirty="0" err="1">
                <a:solidFill>
                  <a:srgbClr val="000000"/>
                </a:solidFill>
                <a:latin typeface="Calibri" panose="020F0502020204030204" pitchFamily="34" charset="0"/>
              </a:rPr>
              <a:t>paikoillaan</a:t>
            </a:r>
            <a:r>
              <a:rPr lang="en-GB" sz="2000" b="0" i="0" u="none" strike="noStrike" baseline="0" dirty="0">
                <a:solidFill>
                  <a:srgbClr val="000000"/>
                </a:solidFill>
                <a:latin typeface="Calibri" panose="020F0502020204030204" pitchFamily="34" charset="0"/>
              </a:rPr>
              <a:t>. </a:t>
            </a:r>
            <a:r>
              <a:rPr lang="fi-FI" sz="2000" b="0" i="0" u="none" strike="noStrike" baseline="0" dirty="0">
                <a:solidFill>
                  <a:srgbClr val="000000"/>
                </a:solidFill>
                <a:latin typeface="Calibri" panose="020F0502020204030204" pitchFamily="34" charset="0"/>
              </a:rPr>
              <a:t>Mikäli käytetään kolmoisspotteja, kilpailija ampuu uusintanuolensa keskimmäiseen keskustaan. </a:t>
            </a:r>
          </a:p>
          <a:p>
            <a:pPr marL="342900" indent="-342900" algn="l">
              <a:buFont typeface="Arial" panose="020B0604020202020204" pitchFamily="34" charset="0"/>
              <a:buChar char="•"/>
            </a:pPr>
            <a:r>
              <a:rPr lang="fi-FI" sz="2000" b="0" i="0" u="none" strike="noStrike" baseline="0" dirty="0">
                <a:solidFill>
                  <a:srgbClr val="000000"/>
                </a:solidFill>
                <a:latin typeface="Calibri" panose="020F0502020204030204" pitchFamily="34" charset="0"/>
              </a:rPr>
              <a:t>Mikäli tämä ei ole mahdollista, järjestetään yksi tai useampia taustoja, joihin saa laittaa korkeintaan kaksi taulua ja korkeintaan kaksi </a:t>
            </a:r>
            <a:r>
              <a:rPr lang="en-GB" sz="2000" b="0" i="0" u="none" strike="noStrike" baseline="0" dirty="0" err="1">
                <a:solidFill>
                  <a:srgbClr val="000000"/>
                </a:solidFill>
                <a:latin typeface="Calibri" panose="020F0502020204030204" pitchFamily="34" charset="0"/>
              </a:rPr>
              <a:t>kilpailijaa</a:t>
            </a:r>
            <a:r>
              <a:rPr lang="en-GB" sz="2000" b="0" i="0" u="none" strike="noStrike" baseline="0" dirty="0">
                <a:solidFill>
                  <a:srgbClr val="000000"/>
                </a:solidFill>
                <a:latin typeface="Calibri" panose="020F0502020204030204" pitchFamily="34" charset="0"/>
              </a:rPr>
              <a:t> </a:t>
            </a:r>
            <a:r>
              <a:rPr lang="en-GB" sz="2000" b="0" i="0" u="none" strike="noStrike" baseline="0" dirty="0" err="1">
                <a:solidFill>
                  <a:srgbClr val="000000"/>
                </a:solidFill>
                <a:latin typeface="Calibri" panose="020F0502020204030204" pitchFamily="34" charset="0"/>
              </a:rPr>
              <a:t>taustaa</a:t>
            </a:r>
            <a:r>
              <a:rPr lang="en-GB" sz="2000" b="0" i="0" u="none" strike="noStrike" baseline="0" dirty="0">
                <a:solidFill>
                  <a:srgbClr val="000000"/>
                </a:solidFill>
                <a:latin typeface="Calibri" panose="020F0502020204030204" pitchFamily="34" charset="0"/>
              </a:rPr>
              <a:t> </a:t>
            </a:r>
            <a:r>
              <a:rPr lang="en-GB" sz="2000" b="0" i="0" u="none" strike="noStrike" baseline="0" dirty="0" err="1">
                <a:solidFill>
                  <a:srgbClr val="000000"/>
                </a:solidFill>
                <a:latin typeface="Calibri" panose="020F0502020204030204" pitchFamily="34" charset="0"/>
              </a:rPr>
              <a:t>kohti</a:t>
            </a:r>
            <a:r>
              <a:rPr lang="en-GB" sz="2000" b="0" i="0" u="none" strike="noStrike" baseline="0" dirty="0">
                <a:solidFill>
                  <a:srgbClr val="000000"/>
                </a:solidFill>
                <a:latin typeface="Calibri" panose="020F0502020204030204" pitchFamily="34" charset="0"/>
              </a:rPr>
              <a:t>.</a:t>
            </a:r>
          </a:p>
          <a:p>
            <a:pPr marL="342900" indent="-342900" algn="l">
              <a:buFont typeface="Arial" panose="020B0604020202020204" pitchFamily="34" charset="0"/>
              <a:buChar char="•"/>
            </a:pPr>
            <a:r>
              <a:rPr lang="fi-FI" sz="2000" b="0" i="0" u="none" strike="noStrike" baseline="0" dirty="0">
                <a:solidFill>
                  <a:srgbClr val="000000"/>
                </a:solidFill>
                <a:latin typeface="Calibri" panose="020F0502020204030204" pitchFamily="34" charset="0"/>
              </a:rPr>
              <a:t>Joukkuekilpailun uusintaa varten järjestetään yksi tausta jokaiselle joukkueelle. Käytettäessä kolmion muotoista spottia joukkueella on yksi taulu, joka asetetaan siten, että alempien keskustojen etäisyys lattiaan on 130 cm. Pystyspotit käännetään vaakasuoraan. Jokainen joukkueen jäsen ampuu omaan keskustaansa (1 nuoli taustaa kohti).</a:t>
            </a:r>
          </a:p>
        </p:txBody>
      </p:sp>
    </p:spTree>
    <p:extLst>
      <p:ext uri="{BB962C8B-B14F-4D97-AF65-F5344CB8AC3E}">
        <p14:creationId xmlns:p14="http://schemas.microsoft.com/office/powerpoint/2010/main" val="11591970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Shape 172"/>
          <p:cNvSpPr txBox="1">
            <a:spLocks noGrp="1"/>
          </p:cNvSpPr>
          <p:nvPr>
            <p:ph type="title"/>
          </p:nvPr>
        </p:nvSpPr>
        <p:spPr>
          <a:xfrm>
            <a:off x="838200" y="1342777"/>
            <a:ext cx="10515600" cy="913138"/>
          </a:xfrm>
          <a:prstGeom prst="rect">
            <a:avLst/>
          </a:prstGeom>
          <a:noFill/>
          <a:ln>
            <a:noFill/>
          </a:ln>
        </p:spPr>
        <p:txBody>
          <a:bodyPr vert="horz" lIns="91425" tIns="45700" rIns="91425" bIns="45700" rtlCol="0" anchor="ctr" anchorCtr="0">
            <a:noAutofit/>
          </a:bodyPr>
          <a:lstStyle/>
          <a:p>
            <a:pPr algn="ctr">
              <a:spcBef>
                <a:spcPts val="0"/>
              </a:spcBef>
              <a:buClr>
                <a:schemeClr val="dk1"/>
              </a:buClr>
              <a:buSzPct val="25000"/>
            </a:pPr>
            <a:r>
              <a:rPr lang="en-GB" sz="4400" dirty="0" err="1">
                <a:solidFill>
                  <a:schemeClr val="dk1"/>
                </a:solidFill>
                <a:latin typeface="Calibri"/>
                <a:ea typeface="Calibri"/>
                <a:cs typeface="Calibri"/>
                <a:sym typeface="Calibri"/>
              </a:rPr>
              <a:t>Ottelukierrokset</a:t>
            </a:r>
            <a:r>
              <a:rPr lang="en-GB" sz="4400" dirty="0">
                <a:solidFill>
                  <a:schemeClr val="dk1"/>
                </a:solidFill>
                <a:latin typeface="Calibri"/>
                <a:ea typeface="Calibri"/>
                <a:cs typeface="Calibri"/>
                <a:sym typeface="Calibri"/>
              </a:rPr>
              <a:t> - </a:t>
            </a:r>
            <a:r>
              <a:rPr lang="en-GB" sz="4400" dirty="0" err="1">
                <a:solidFill>
                  <a:schemeClr val="dk1"/>
                </a:solidFill>
                <a:latin typeface="Calibri"/>
                <a:ea typeface="Calibri"/>
                <a:cs typeface="Calibri"/>
                <a:sym typeface="Calibri"/>
              </a:rPr>
              <a:t>uusintanuoli</a:t>
            </a:r>
            <a:endParaRPr lang="en-GB" sz="4400" dirty="0">
              <a:solidFill>
                <a:schemeClr val="dk1"/>
              </a:solidFill>
              <a:latin typeface="Calibri"/>
              <a:ea typeface="Calibri"/>
              <a:cs typeface="Calibri"/>
              <a:sym typeface="Calibri"/>
            </a:endParaRPr>
          </a:p>
        </p:txBody>
      </p:sp>
      <p:sp>
        <p:nvSpPr>
          <p:cNvPr id="173" name="Shape 173"/>
          <p:cNvSpPr txBox="1">
            <a:spLocks noGrp="1"/>
          </p:cNvSpPr>
          <p:nvPr>
            <p:ph idx="1"/>
          </p:nvPr>
        </p:nvSpPr>
        <p:spPr>
          <a:xfrm>
            <a:off x="838200" y="2196469"/>
            <a:ext cx="8742028" cy="3580094"/>
          </a:xfrm>
          <a:prstGeom prst="rect">
            <a:avLst/>
          </a:prstGeom>
          <a:noFill/>
          <a:ln>
            <a:noFill/>
          </a:ln>
        </p:spPr>
        <p:txBody>
          <a:bodyPr vert="horz" lIns="91425" tIns="45700" rIns="91425" bIns="45700" rtlCol="0" anchor="t" anchorCtr="0">
            <a:noAutofit/>
          </a:bodyPr>
          <a:lstStyle/>
          <a:p>
            <a:pPr marL="342900" indent="-342900">
              <a:spcBef>
                <a:spcPts val="0"/>
              </a:spcBef>
              <a:buClr>
                <a:schemeClr val="dk1"/>
              </a:buClr>
              <a:buSzPct val="100740"/>
              <a:buFont typeface="Arial"/>
              <a:buChar char="•"/>
            </a:pPr>
            <a:r>
              <a:rPr lang="en-GB" sz="2400" dirty="0" err="1">
                <a:solidFill>
                  <a:schemeClr val="dk1"/>
                </a:solidFill>
                <a:latin typeface="Calibri"/>
                <a:ea typeface="Calibri"/>
                <a:cs typeface="Calibri"/>
                <a:sym typeface="Calibri"/>
              </a:rPr>
              <a:t>Uusinnoissa</a:t>
            </a:r>
            <a:r>
              <a:rPr lang="en-GB" sz="2400" dirty="0">
                <a:solidFill>
                  <a:schemeClr val="dk1"/>
                </a:solidFill>
                <a:latin typeface="Calibri"/>
                <a:ea typeface="Calibri"/>
                <a:cs typeface="Calibri"/>
                <a:sym typeface="Calibri"/>
              </a:rPr>
              <a:t> </a:t>
            </a:r>
            <a:r>
              <a:rPr lang="en-GB" sz="2400" dirty="0" err="1">
                <a:solidFill>
                  <a:schemeClr val="dk1"/>
                </a:solidFill>
                <a:latin typeface="Calibri"/>
                <a:ea typeface="Calibri"/>
                <a:cs typeface="Calibri"/>
                <a:sym typeface="Calibri"/>
              </a:rPr>
              <a:t>ampuja</a:t>
            </a:r>
            <a:r>
              <a:rPr lang="en-GB" sz="2400" dirty="0">
                <a:solidFill>
                  <a:schemeClr val="dk1"/>
                </a:solidFill>
                <a:latin typeface="Calibri"/>
                <a:ea typeface="Calibri"/>
                <a:cs typeface="Calibri"/>
                <a:sym typeface="Calibri"/>
              </a:rPr>
              <a:t>, </a:t>
            </a:r>
            <a:r>
              <a:rPr lang="en-GB" sz="2400" dirty="0" err="1">
                <a:solidFill>
                  <a:schemeClr val="dk1"/>
                </a:solidFill>
                <a:latin typeface="Calibri"/>
                <a:ea typeface="Calibri"/>
                <a:cs typeface="Calibri"/>
                <a:sym typeface="Calibri"/>
              </a:rPr>
              <a:t>jonka</a:t>
            </a:r>
            <a:r>
              <a:rPr lang="en-GB" sz="2400" dirty="0">
                <a:solidFill>
                  <a:schemeClr val="dk1"/>
                </a:solidFill>
                <a:latin typeface="Calibri"/>
                <a:ea typeface="Calibri"/>
                <a:cs typeface="Calibri"/>
                <a:sym typeface="Calibri"/>
              </a:rPr>
              <a:t> </a:t>
            </a:r>
            <a:r>
              <a:rPr lang="en-GB" sz="2400" dirty="0" err="1">
                <a:solidFill>
                  <a:schemeClr val="dk1"/>
                </a:solidFill>
                <a:latin typeface="Calibri"/>
                <a:ea typeface="Calibri"/>
                <a:cs typeface="Calibri"/>
                <a:sym typeface="Calibri"/>
              </a:rPr>
              <a:t>nuoli</a:t>
            </a:r>
            <a:r>
              <a:rPr lang="en-GB" sz="2400" dirty="0">
                <a:solidFill>
                  <a:schemeClr val="dk1"/>
                </a:solidFill>
                <a:latin typeface="Calibri"/>
                <a:ea typeface="Calibri"/>
                <a:cs typeface="Calibri"/>
                <a:sym typeface="Calibri"/>
              </a:rPr>
              <a:t> on </a:t>
            </a:r>
            <a:r>
              <a:rPr lang="en-GB" sz="2400" dirty="0" err="1">
                <a:solidFill>
                  <a:schemeClr val="dk1"/>
                </a:solidFill>
                <a:latin typeface="Calibri"/>
                <a:ea typeface="Calibri"/>
                <a:cs typeface="Calibri"/>
                <a:sym typeface="Calibri"/>
              </a:rPr>
              <a:t>lähempänä</a:t>
            </a:r>
            <a:r>
              <a:rPr lang="en-GB" sz="2400" dirty="0">
                <a:solidFill>
                  <a:schemeClr val="dk1"/>
                </a:solidFill>
                <a:latin typeface="Calibri"/>
                <a:ea typeface="Calibri"/>
                <a:cs typeface="Calibri"/>
                <a:sym typeface="Calibri"/>
              </a:rPr>
              <a:t> </a:t>
            </a:r>
            <a:r>
              <a:rPr lang="en-GB" sz="2400" dirty="0" err="1">
                <a:solidFill>
                  <a:schemeClr val="dk1"/>
                </a:solidFill>
                <a:latin typeface="Calibri"/>
                <a:ea typeface="Calibri"/>
                <a:cs typeface="Calibri"/>
                <a:sym typeface="Calibri"/>
              </a:rPr>
              <a:t>keskustaa</a:t>
            </a:r>
            <a:r>
              <a:rPr lang="en-GB" sz="2400" dirty="0">
                <a:solidFill>
                  <a:schemeClr val="dk1"/>
                </a:solidFill>
                <a:latin typeface="Calibri"/>
                <a:ea typeface="Calibri"/>
                <a:cs typeface="Calibri"/>
                <a:sym typeface="Calibri"/>
              </a:rPr>
              <a:t> </a:t>
            </a:r>
            <a:r>
              <a:rPr lang="en-GB" sz="2400" dirty="0" err="1">
                <a:solidFill>
                  <a:schemeClr val="dk1"/>
                </a:solidFill>
                <a:latin typeface="Calibri"/>
                <a:ea typeface="Calibri"/>
                <a:cs typeface="Calibri"/>
                <a:sym typeface="Calibri"/>
              </a:rPr>
              <a:t>voittaa</a:t>
            </a:r>
            <a:r>
              <a:rPr lang="en-GB" sz="2400" dirty="0">
                <a:solidFill>
                  <a:schemeClr val="dk1"/>
                </a:solidFill>
                <a:latin typeface="Calibri"/>
                <a:ea typeface="Calibri"/>
                <a:cs typeface="Calibri"/>
                <a:sym typeface="Calibri"/>
              </a:rPr>
              <a:t>. </a:t>
            </a:r>
          </a:p>
          <a:p>
            <a:pPr marL="342900" indent="-342900">
              <a:spcBef>
                <a:spcPts val="0"/>
              </a:spcBef>
              <a:buClr>
                <a:schemeClr val="dk1"/>
              </a:buClr>
              <a:buSzPct val="100740"/>
              <a:buFont typeface="Arial"/>
              <a:buChar char="•"/>
            </a:pPr>
            <a:r>
              <a:rPr lang="en-GB" sz="2400" dirty="0" err="1">
                <a:solidFill>
                  <a:schemeClr val="dk1"/>
                </a:solidFill>
                <a:latin typeface="Calibri"/>
                <a:ea typeface="Calibri"/>
                <a:cs typeface="Calibri"/>
                <a:sym typeface="Calibri"/>
              </a:rPr>
              <a:t>Mikäli</a:t>
            </a:r>
            <a:r>
              <a:rPr lang="en-GB" sz="2400" dirty="0">
                <a:solidFill>
                  <a:schemeClr val="dk1"/>
                </a:solidFill>
                <a:latin typeface="Calibri"/>
                <a:ea typeface="Calibri"/>
                <a:cs typeface="Calibri"/>
                <a:sym typeface="Calibri"/>
              </a:rPr>
              <a:t> </a:t>
            </a:r>
            <a:r>
              <a:rPr lang="en-GB" sz="2400" dirty="0" err="1">
                <a:solidFill>
                  <a:schemeClr val="dk1"/>
                </a:solidFill>
                <a:latin typeface="Calibri"/>
                <a:ea typeface="Calibri"/>
                <a:cs typeface="Calibri"/>
                <a:sym typeface="Calibri"/>
              </a:rPr>
              <a:t>eroa</a:t>
            </a:r>
            <a:r>
              <a:rPr lang="en-GB" sz="2400" dirty="0">
                <a:solidFill>
                  <a:schemeClr val="dk1"/>
                </a:solidFill>
                <a:latin typeface="Calibri"/>
                <a:ea typeface="Calibri"/>
                <a:cs typeface="Calibri"/>
                <a:sym typeface="Calibri"/>
              </a:rPr>
              <a:t> </a:t>
            </a:r>
            <a:r>
              <a:rPr lang="en-GB" sz="2400" dirty="0" err="1">
                <a:solidFill>
                  <a:schemeClr val="dk1"/>
                </a:solidFill>
                <a:latin typeface="Calibri"/>
                <a:ea typeface="Calibri"/>
                <a:cs typeface="Calibri"/>
                <a:sym typeface="Calibri"/>
              </a:rPr>
              <a:t>ei</a:t>
            </a:r>
            <a:r>
              <a:rPr lang="en-GB" sz="2400" dirty="0">
                <a:solidFill>
                  <a:schemeClr val="dk1"/>
                </a:solidFill>
                <a:latin typeface="Calibri"/>
                <a:ea typeface="Calibri"/>
                <a:cs typeface="Calibri"/>
                <a:sym typeface="Calibri"/>
              </a:rPr>
              <a:t> </a:t>
            </a:r>
            <a:r>
              <a:rPr lang="en-GB" sz="2400" dirty="0" err="1">
                <a:solidFill>
                  <a:schemeClr val="dk1"/>
                </a:solidFill>
                <a:latin typeface="Calibri"/>
                <a:ea typeface="Calibri"/>
                <a:cs typeface="Calibri"/>
                <a:sym typeface="Calibri"/>
              </a:rPr>
              <a:t>saada</a:t>
            </a:r>
            <a:r>
              <a:rPr lang="en-GB" sz="2400" dirty="0">
                <a:solidFill>
                  <a:schemeClr val="dk1"/>
                </a:solidFill>
                <a:latin typeface="Calibri"/>
                <a:ea typeface="Calibri"/>
                <a:cs typeface="Calibri"/>
                <a:sym typeface="Calibri"/>
              </a:rPr>
              <a:t> </a:t>
            </a:r>
            <a:r>
              <a:rPr lang="en-GB" sz="2400" dirty="0" err="1">
                <a:solidFill>
                  <a:schemeClr val="dk1"/>
                </a:solidFill>
                <a:latin typeface="Calibri"/>
                <a:ea typeface="Calibri"/>
                <a:cs typeface="Calibri"/>
                <a:sym typeface="Calibri"/>
              </a:rPr>
              <a:t>selville</a:t>
            </a:r>
            <a:r>
              <a:rPr lang="en-GB" sz="2400" dirty="0">
                <a:solidFill>
                  <a:schemeClr val="dk1"/>
                </a:solidFill>
                <a:latin typeface="Calibri"/>
                <a:ea typeface="Calibri"/>
                <a:cs typeface="Calibri"/>
                <a:sym typeface="Calibri"/>
              </a:rPr>
              <a:t> (&lt; 1 mm), </a:t>
            </a:r>
            <a:r>
              <a:rPr lang="en-GB" sz="2400" dirty="0" err="1">
                <a:solidFill>
                  <a:schemeClr val="dk1"/>
                </a:solidFill>
                <a:latin typeface="Calibri"/>
                <a:ea typeface="Calibri"/>
                <a:cs typeface="Calibri"/>
                <a:sym typeface="Calibri"/>
              </a:rPr>
              <a:t>ammutaan</a:t>
            </a:r>
            <a:r>
              <a:rPr lang="en-GB" sz="2400" dirty="0">
                <a:solidFill>
                  <a:schemeClr val="dk1"/>
                </a:solidFill>
                <a:latin typeface="Calibri"/>
                <a:ea typeface="Calibri"/>
                <a:cs typeface="Calibri"/>
                <a:sym typeface="Calibri"/>
              </a:rPr>
              <a:t> </a:t>
            </a:r>
            <a:r>
              <a:rPr lang="en-GB" sz="2400" dirty="0" err="1">
                <a:solidFill>
                  <a:schemeClr val="dk1"/>
                </a:solidFill>
                <a:latin typeface="Calibri"/>
                <a:ea typeface="Calibri"/>
                <a:cs typeface="Calibri"/>
                <a:sym typeface="Calibri"/>
              </a:rPr>
              <a:t>uusia</a:t>
            </a:r>
            <a:r>
              <a:rPr lang="en-GB" sz="2400" dirty="0">
                <a:solidFill>
                  <a:schemeClr val="dk1"/>
                </a:solidFill>
                <a:latin typeface="Calibri"/>
                <a:ea typeface="Calibri"/>
                <a:cs typeface="Calibri"/>
                <a:sym typeface="Calibri"/>
              </a:rPr>
              <a:t> </a:t>
            </a:r>
            <a:r>
              <a:rPr lang="en-GB" sz="2400" dirty="0" err="1">
                <a:solidFill>
                  <a:schemeClr val="dk1"/>
                </a:solidFill>
                <a:latin typeface="Calibri"/>
                <a:ea typeface="Calibri"/>
                <a:cs typeface="Calibri"/>
                <a:sym typeface="Calibri"/>
              </a:rPr>
              <a:t>uusintoja</a:t>
            </a:r>
            <a:r>
              <a:rPr lang="en-GB" sz="2400" dirty="0">
                <a:solidFill>
                  <a:schemeClr val="dk1"/>
                </a:solidFill>
                <a:latin typeface="Calibri"/>
                <a:ea typeface="Calibri"/>
                <a:cs typeface="Calibri"/>
                <a:sym typeface="Calibri"/>
              </a:rPr>
              <a:t>, </a:t>
            </a:r>
            <a:r>
              <a:rPr lang="en-GB" sz="2400" dirty="0" err="1">
                <a:solidFill>
                  <a:schemeClr val="dk1"/>
                </a:solidFill>
                <a:latin typeface="Calibri"/>
                <a:ea typeface="Calibri"/>
                <a:cs typeface="Calibri"/>
                <a:sym typeface="Calibri"/>
              </a:rPr>
              <a:t>kunnes</a:t>
            </a:r>
            <a:r>
              <a:rPr lang="en-GB" sz="2400" dirty="0">
                <a:solidFill>
                  <a:schemeClr val="dk1"/>
                </a:solidFill>
                <a:latin typeface="Calibri"/>
                <a:ea typeface="Calibri"/>
                <a:cs typeface="Calibri"/>
                <a:sym typeface="Calibri"/>
              </a:rPr>
              <a:t> </a:t>
            </a:r>
            <a:r>
              <a:rPr lang="en-GB" sz="2400" dirty="0" err="1">
                <a:solidFill>
                  <a:schemeClr val="dk1"/>
                </a:solidFill>
                <a:latin typeface="Calibri"/>
                <a:ea typeface="Calibri"/>
                <a:cs typeface="Calibri"/>
                <a:sym typeface="Calibri"/>
              </a:rPr>
              <a:t>voittaja</a:t>
            </a:r>
            <a:r>
              <a:rPr lang="en-GB" sz="2400" dirty="0">
                <a:solidFill>
                  <a:schemeClr val="dk1"/>
                </a:solidFill>
                <a:latin typeface="Calibri"/>
                <a:ea typeface="Calibri"/>
                <a:cs typeface="Calibri"/>
                <a:sym typeface="Calibri"/>
              </a:rPr>
              <a:t> </a:t>
            </a:r>
            <a:r>
              <a:rPr lang="en-GB" sz="2400" dirty="0" err="1">
                <a:solidFill>
                  <a:schemeClr val="dk1"/>
                </a:solidFill>
                <a:latin typeface="Calibri"/>
                <a:ea typeface="Calibri"/>
                <a:cs typeface="Calibri"/>
                <a:sym typeface="Calibri"/>
              </a:rPr>
              <a:t>voidaan</a:t>
            </a:r>
            <a:r>
              <a:rPr lang="en-GB" sz="2400" dirty="0">
                <a:solidFill>
                  <a:schemeClr val="dk1"/>
                </a:solidFill>
                <a:latin typeface="Calibri"/>
                <a:ea typeface="Calibri"/>
                <a:cs typeface="Calibri"/>
                <a:sym typeface="Calibri"/>
              </a:rPr>
              <a:t> </a:t>
            </a:r>
            <a:r>
              <a:rPr lang="en-GB" sz="2400" dirty="0" err="1">
                <a:solidFill>
                  <a:schemeClr val="dk1"/>
                </a:solidFill>
                <a:latin typeface="Calibri"/>
                <a:ea typeface="Calibri"/>
                <a:cs typeface="Calibri"/>
                <a:sym typeface="Calibri"/>
              </a:rPr>
              <a:t>määrittää</a:t>
            </a:r>
            <a:endParaRPr lang="en-GB" sz="2400" dirty="0">
              <a:solidFill>
                <a:schemeClr val="dk1"/>
              </a:solidFill>
              <a:latin typeface="Calibri"/>
              <a:ea typeface="Calibri"/>
              <a:cs typeface="Calibri"/>
              <a:sym typeface="Calibri"/>
            </a:endParaRPr>
          </a:p>
          <a:p>
            <a:pPr marL="342900" indent="-342900">
              <a:spcBef>
                <a:spcPts val="544"/>
              </a:spcBef>
              <a:buClr>
                <a:schemeClr val="dk1"/>
              </a:buClr>
              <a:buSzPct val="100740"/>
              <a:buFont typeface="Arial"/>
              <a:buChar char="•"/>
            </a:pPr>
            <a:r>
              <a:rPr lang="en-GB" sz="2400" dirty="0" err="1">
                <a:solidFill>
                  <a:schemeClr val="dk1"/>
                </a:solidFill>
                <a:latin typeface="Calibri"/>
                <a:ea typeface="Calibri"/>
                <a:cs typeface="Calibri"/>
                <a:sym typeface="Calibri"/>
              </a:rPr>
              <a:t>Osuma-arvo</a:t>
            </a:r>
            <a:r>
              <a:rPr lang="en-GB" sz="2400" dirty="0">
                <a:solidFill>
                  <a:schemeClr val="dk1"/>
                </a:solidFill>
                <a:latin typeface="Calibri"/>
                <a:ea typeface="Calibri"/>
                <a:cs typeface="Calibri"/>
                <a:sym typeface="Calibri"/>
              </a:rPr>
              <a:t> </a:t>
            </a:r>
            <a:r>
              <a:rPr lang="en-GB" sz="2400" dirty="0" err="1">
                <a:solidFill>
                  <a:schemeClr val="dk1"/>
                </a:solidFill>
                <a:latin typeface="Calibri"/>
                <a:ea typeface="Calibri"/>
                <a:cs typeface="Calibri"/>
                <a:sym typeface="Calibri"/>
              </a:rPr>
              <a:t>mitataan</a:t>
            </a:r>
            <a:r>
              <a:rPr lang="en-GB" sz="2400" dirty="0">
                <a:solidFill>
                  <a:schemeClr val="dk1"/>
                </a:solidFill>
                <a:latin typeface="Calibri"/>
                <a:ea typeface="Calibri"/>
                <a:cs typeface="Calibri"/>
                <a:sym typeface="Calibri"/>
              </a:rPr>
              <a:t> </a:t>
            </a:r>
            <a:r>
              <a:rPr lang="en-GB" sz="2400" dirty="0" err="1">
                <a:solidFill>
                  <a:schemeClr val="dk1"/>
                </a:solidFill>
                <a:latin typeface="Calibri"/>
                <a:ea typeface="Calibri"/>
                <a:cs typeface="Calibri"/>
                <a:sym typeface="Calibri"/>
              </a:rPr>
              <a:t>nuolen</a:t>
            </a:r>
            <a:r>
              <a:rPr lang="en-GB" sz="2400" dirty="0">
                <a:solidFill>
                  <a:schemeClr val="dk1"/>
                </a:solidFill>
                <a:latin typeface="Calibri"/>
                <a:ea typeface="Calibri"/>
                <a:cs typeface="Calibri"/>
                <a:sym typeface="Calibri"/>
              </a:rPr>
              <a:t> </a:t>
            </a:r>
            <a:r>
              <a:rPr lang="en-GB" sz="2400" dirty="0" err="1">
                <a:solidFill>
                  <a:schemeClr val="dk1"/>
                </a:solidFill>
                <a:latin typeface="Calibri"/>
                <a:ea typeface="Calibri"/>
                <a:cs typeface="Calibri"/>
                <a:sym typeface="Calibri"/>
              </a:rPr>
              <a:t>ulkopinnasta</a:t>
            </a:r>
            <a:r>
              <a:rPr lang="en-GB" sz="2400" dirty="0">
                <a:solidFill>
                  <a:schemeClr val="dk1"/>
                </a:solidFill>
                <a:latin typeface="Calibri"/>
                <a:ea typeface="Calibri"/>
                <a:cs typeface="Calibri"/>
                <a:sym typeface="Calibri"/>
              </a:rPr>
              <a:t> </a:t>
            </a:r>
            <a:r>
              <a:rPr lang="en-GB" sz="2400" dirty="0" err="1">
                <a:solidFill>
                  <a:schemeClr val="dk1"/>
                </a:solidFill>
                <a:latin typeface="Calibri"/>
                <a:ea typeface="Calibri"/>
                <a:cs typeface="Calibri"/>
                <a:sym typeface="Calibri"/>
              </a:rPr>
              <a:t>taulun</a:t>
            </a:r>
            <a:r>
              <a:rPr lang="en-GB" sz="2400" dirty="0">
                <a:solidFill>
                  <a:schemeClr val="dk1"/>
                </a:solidFill>
                <a:latin typeface="Calibri"/>
                <a:ea typeface="Calibri"/>
                <a:cs typeface="Calibri"/>
                <a:sym typeface="Calibri"/>
              </a:rPr>
              <a:t> </a:t>
            </a:r>
            <a:r>
              <a:rPr lang="en-GB" sz="2400" dirty="0" err="1">
                <a:solidFill>
                  <a:schemeClr val="dk1"/>
                </a:solidFill>
                <a:latin typeface="Calibri"/>
                <a:ea typeface="Calibri"/>
                <a:cs typeface="Calibri"/>
                <a:sym typeface="Calibri"/>
              </a:rPr>
              <a:t>keskustaan</a:t>
            </a:r>
            <a:r>
              <a:rPr lang="en-GB" sz="2400" dirty="0">
                <a:solidFill>
                  <a:schemeClr val="dk1"/>
                </a:solidFill>
                <a:latin typeface="Calibri"/>
                <a:ea typeface="Calibri"/>
                <a:cs typeface="Calibri"/>
                <a:sym typeface="Calibri"/>
              </a:rPr>
              <a:t>. </a:t>
            </a:r>
            <a:r>
              <a:rPr lang="en-GB" sz="2400" dirty="0" err="1">
                <a:solidFill>
                  <a:schemeClr val="dk1"/>
                </a:solidFill>
                <a:latin typeface="Calibri"/>
                <a:ea typeface="Calibri"/>
                <a:cs typeface="Calibri"/>
                <a:sym typeface="Calibri"/>
              </a:rPr>
              <a:t>Tästä</a:t>
            </a:r>
            <a:r>
              <a:rPr lang="en-GB" sz="2400" dirty="0">
                <a:solidFill>
                  <a:schemeClr val="dk1"/>
                </a:solidFill>
                <a:latin typeface="Calibri"/>
                <a:ea typeface="Calibri"/>
                <a:cs typeface="Calibri"/>
                <a:sym typeface="Calibri"/>
              </a:rPr>
              <a:t> </a:t>
            </a:r>
            <a:r>
              <a:rPr lang="en-GB" sz="2400" dirty="0" err="1">
                <a:solidFill>
                  <a:schemeClr val="dk1"/>
                </a:solidFill>
                <a:latin typeface="Calibri"/>
                <a:ea typeface="Calibri"/>
                <a:cs typeface="Calibri"/>
                <a:sym typeface="Calibri"/>
              </a:rPr>
              <a:t>syystä</a:t>
            </a:r>
            <a:r>
              <a:rPr lang="en-GB" sz="2400" dirty="0">
                <a:solidFill>
                  <a:schemeClr val="dk1"/>
                </a:solidFill>
                <a:latin typeface="Calibri"/>
                <a:ea typeface="Calibri"/>
                <a:cs typeface="Calibri"/>
                <a:sym typeface="Calibri"/>
              </a:rPr>
              <a:t> </a:t>
            </a:r>
            <a:r>
              <a:rPr lang="en-GB" sz="2400" dirty="0" err="1">
                <a:solidFill>
                  <a:schemeClr val="dk1"/>
                </a:solidFill>
                <a:latin typeface="Calibri"/>
                <a:ea typeface="Calibri"/>
                <a:cs typeface="Calibri"/>
                <a:sym typeface="Calibri"/>
              </a:rPr>
              <a:t>taulun</a:t>
            </a:r>
            <a:r>
              <a:rPr lang="en-GB" sz="2400" dirty="0">
                <a:solidFill>
                  <a:schemeClr val="dk1"/>
                </a:solidFill>
                <a:latin typeface="Calibri"/>
                <a:ea typeface="Calibri"/>
                <a:cs typeface="Calibri"/>
                <a:sym typeface="Calibri"/>
              </a:rPr>
              <a:t> </a:t>
            </a:r>
            <a:r>
              <a:rPr lang="en-GB" sz="2400" dirty="0" err="1">
                <a:solidFill>
                  <a:schemeClr val="dk1"/>
                </a:solidFill>
                <a:latin typeface="Calibri"/>
                <a:ea typeface="Calibri"/>
                <a:cs typeface="Calibri"/>
                <a:sym typeface="Calibri"/>
              </a:rPr>
              <a:t>keskusristin</a:t>
            </a:r>
            <a:r>
              <a:rPr lang="en-GB" sz="2400" dirty="0">
                <a:solidFill>
                  <a:schemeClr val="dk1"/>
                </a:solidFill>
                <a:latin typeface="Calibri"/>
                <a:ea typeface="Calibri"/>
                <a:cs typeface="Calibri"/>
                <a:sym typeface="Calibri"/>
              </a:rPr>
              <a:t> on </a:t>
            </a:r>
            <a:r>
              <a:rPr lang="en-GB" sz="2400" dirty="0" err="1">
                <a:solidFill>
                  <a:schemeClr val="dk1"/>
                </a:solidFill>
                <a:latin typeface="Calibri"/>
                <a:ea typeface="Calibri"/>
                <a:cs typeface="Calibri"/>
                <a:sym typeface="Calibri"/>
              </a:rPr>
              <a:t>oltava</a:t>
            </a:r>
            <a:r>
              <a:rPr lang="en-GB" sz="2400" dirty="0">
                <a:solidFill>
                  <a:schemeClr val="dk1"/>
                </a:solidFill>
                <a:latin typeface="Calibri"/>
                <a:ea typeface="Calibri"/>
                <a:cs typeface="Calibri"/>
                <a:sym typeface="Calibri"/>
              </a:rPr>
              <a:t> </a:t>
            </a:r>
            <a:r>
              <a:rPr lang="en-GB" sz="2400" dirty="0" err="1">
                <a:solidFill>
                  <a:schemeClr val="dk1"/>
                </a:solidFill>
                <a:latin typeface="Calibri"/>
                <a:ea typeface="Calibri"/>
                <a:cs typeface="Calibri"/>
                <a:sym typeface="Calibri"/>
              </a:rPr>
              <a:t>ehjä</a:t>
            </a:r>
            <a:r>
              <a:rPr lang="en-GB" sz="2400" dirty="0">
                <a:solidFill>
                  <a:schemeClr val="dk1"/>
                </a:solidFill>
                <a:latin typeface="Calibri"/>
                <a:ea typeface="Calibri"/>
                <a:cs typeface="Calibri"/>
                <a:sym typeface="Calibri"/>
              </a:rPr>
              <a:t>, </a:t>
            </a:r>
            <a:r>
              <a:rPr lang="en-GB" sz="2400" dirty="0" err="1">
                <a:solidFill>
                  <a:schemeClr val="dk1"/>
                </a:solidFill>
                <a:latin typeface="Calibri"/>
                <a:ea typeface="Calibri"/>
                <a:cs typeface="Calibri"/>
                <a:sym typeface="Calibri"/>
              </a:rPr>
              <a:t>jotta</a:t>
            </a:r>
            <a:r>
              <a:rPr lang="en-GB" sz="2400" dirty="0">
                <a:solidFill>
                  <a:schemeClr val="dk1"/>
                </a:solidFill>
                <a:latin typeface="Calibri"/>
                <a:ea typeface="Calibri"/>
                <a:cs typeface="Calibri"/>
                <a:sym typeface="Calibri"/>
              </a:rPr>
              <a:t> </a:t>
            </a:r>
            <a:r>
              <a:rPr lang="en-GB" sz="2400" dirty="0" err="1">
                <a:solidFill>
                  <a:schemeClr val="dk1"/>
                </a:solidFill>
                <a:latin typeface="Calibri"/>
                <a:ea typeface="Calibri"/>
                <a:cs typeface="Calibri"/>
                <a:sym typeface="Calibri"/>
              </a:rPr>
              <a:t>tauluun</a:t>
            </a:r>
            <a:r>
              <a:rPr lang="en-GB" sz="2400" dirty="0">
                <a:solidFill>
                  <a:schemeClr val="dk1"/>
                </a:solidFill>
                <a:latin typeface="Calibri"/>
                <a:ea typeface="Calibri"/>
                <a:cs typeface="Calibri"/>
                <a:sym typeface="Calibri"/>
              </a:rPr>
              <a:t> </a:t>
            </a:r>
            <a:r>
              <a:rPr lang="en-GB" sz="2400" dirty="0" err="1">
                <a:solidFill>
                  <a:schemeClr val="dk1"/>
                </a:solidFill>
                <a:latin typeface="Calibri"/>
                <a:ea typeface="Calibri"/>
                <a:cs typeface="Calibri"/>
                <a:sym typeface="Calibri"/>
              </a:rPr>
              <a:t>voidaan</a:t>
            </a:r>
            <a:r>
              <a:rPr lang="en-GB" sz="2400" dirty="0">
                <a:solidFill>
                  <a:schemeClr val="dk1"/>
                </a:solidFill>
                <a:latin typeface="Calibri"/>
                <a:ea typeface="Calibri"/>
                <a:cs typeface="Calibri"/>
                <a:sym typeface="Calibri"/>
              </a:rPr>
              <a:t> </a:t>
            </a:r>
            <a:r>
              <a:rPr lang="en-GB" sz="2400" dirty="0" err="1">
                <a:solidFill>
                  <a:schemeClr val="dk1"/>
                </a:solidFill>
                <a:latin typeface="Calibri"/>
                <a:ea typeface="Calibri"/>
                <a:cs typeface="Calibri"/>
                <a:sym typeface="Calibri"/>
              </a:rPr>
              <a:t>ampua</a:t>
            </a:r>
            <a:r>
              <a:rPr lang="en-GB" sz="2400" dirty="0">
                <a:solidFill>
                  <a:schemeClr val="dk1"/>
                </a:solidFill>
                <a:latin typeface="Calibri"/>
                <a:ea typeface="Calibri"/>
                <a:cs typeface="Calibri"/>
                <a:sym typeface="Calibri"/>
              </a:rPr>
              <a:t> </a:t>
            </a:r>
            <a:r>
              <a:rPr lang="en-GB" sz="2400" dirty="0" err="1">
                <a:solidFill>
                  <a:schemeClr val="dk1"/>
                </a:solidFill>
                <a:latin typeface="Calibri"/>
                <a:ea typeface="Calibri"/>
                <a:cs typeface="Calibri"/>
                <a:sym typeface="Calibri"/>
              </a:rPr>
              <a:t>uusinta</a:t>
            </a:r>
            <a:r>
              <a:rPr lang="en-GB" sz="2400" dirty="0">
                <a:solidFill>
                  <a:schemeClr val="dk1"/>
                </a:solidFill>
                <a:latin typeface="Calibri"/>
                <a:ea typeface="Calibri"/>
                <a:cs typeface="Calibri"/>
                <a:sym typeface="Calibri"/>
              </a:rPr>
              <a:t>.</a:t>
            </a:r>
          </a:p>
          <a:p>
            <a:pPr marL="342900" indent="-342900">
              <a:spcBef>
                <a:spcPts val="544"/>
              </a:spcBef>
              <a:buClr>
                <a:schemeClr val="dk1"/>
              </a:buClr>
              <a:buSzPct val="100740"/>
              <a:buFont typeface="Arial"/>
              <a:buChar char="•"/>
            </a:pPr>
            <a:r>
              <a:rPr lang="en-GB" sz="2400" dirty="0" err="1"/>
              <a:t>Kaksi</a:t>
            </a:r>
            <a:r>
              <a:rPr lang="en-GB" sz="2400" dirty="0"/>
              <a:t> </a:t>
            </a:r>
            <a:r>
              <a:rPr lang="en-GB" sz="2400" dirty="0" err="1"/>
              <a:t>missiä</a:t>
            </a:r>
            <a:r>
              <a:rPr lang="en-GB" sz="2400" dirty="0"/>
              <a:t> on </a:t>
            </a:r>
            <a:r>
              <a:rPr lang="en-GB" sz="2400" dirty="0" err="1"/>
              <a:t>aina</a:t>
            </a:r>
            <a:r>
              <a:rPr lang="en-GB" sz="2400" dirty="0"/>
              <a:t> </a:t>
            </a:r>
            <a:r>
              <a:rPr lang="en-GB" sz="2400" dirty="0" err="1"/>
              <a:t>tasatulos</a:t>
            </a:r>
            <a:r>
              <a:rPr lang="en-GB" sz="2400" dirty="0"/>
              <a:t>.</a:t>
            </a:r>
          </a:p>
          <a:p>
            <a:pPr marL="342900" indent="-342900">
              <a:spcBef>
                <a:spcPts val="544"/>
              </a:spcBef>
              <a:buClr>
                <a:schemeClr val="dk1"/>
              </a:buClr>
              <a:buSzPct val="100740"/>
              <a:buFont typeface="Arial"/>
              <a:buChar char="•"/>
            </a:pPr>
            <a:r>
              <a:rPr lang="en-GB" sz="2400" dirty="0" err="1">
                <a:solidFill>
                  <a:schemeClr val="dk1"/>
                </a:solidFill>
                <a:latin typeface="Calibri"/>
                <a:ea typeface="Calibri"/>
                <a:cs typeface="Calibri"/>
                <a:sym typeface="Calibri"/>
              </a:rPr>
              <a:t>Kunnollisella</a:t>
            </a:r>
            <a:r>
              <a:rPr lang="en-GB" sz="2400" dirty="0">
                <a:solidFill>
                  <a:schemeClr val="dk1"/>
                </a:solidFill>
                <a:latin typeface="Calibri"/>
                <a:ea typeface="Calibri"/>
                <a:cs typeface="Calibri"/>
                <a:sym typeface="Calibri"/>
              </a:rPr>
              <a:t> </a:t>
            </a:r>
            <a:r>
              <a:rPr lang="en-GB" sz="2400" dirty="0" err="1">
                <a:solidFill>
                  <a:schemeClr val="dk1"/>
                </a:solidFill>
                <a:latin typeface="Calibri"/>
                <a:ea typeface="Calibri"/>
                <a:cs typeface="Calibri"/>
                <a:sym typeface="Calibri"/>
              </a:rPr>
              <a:t>lukituksella</a:t>
            </a:r>
            <a:r>
              <a:rPr lang="en-GB" sz="2400" dirty="0">
                <a:solidFill>
                  <a:schemeClr val="dk1"/>
                </a:solidFill>
                <a:latin typeface="Calibri"/>
                <a:ea typeface="Calibri"/>
                <a:cs typeface="Calibri"/>
                <a:sym typeface="Calibri"/>
              </a:rPr>
              <a:t> </a:t>
            </a:r>
            <a:r>
              <a:rPr lang="en-GB" sz="2400" dirty="0" err="1">
                <a:solidFill>
                  <a:schemeClr val="dk1"/>
                </a:solidFill>
                <a:latin typeface="Calibri"/>
                <a:ea typeface="Calibri"/>
                <a:cs typeface="Calibri"/>
                <a:sym typeface="Calibri"/>
              </a:rPr>
              <a:t>varustettu</a:t>
            </a:r>
            <a:r>
              <a:rPr lang="en-GB" sz="2400" dirty="0">
                <a:solidFill>
                  <a:schemeClr val="dk1"/>
                </a:solidFill>
                <a:latin typeface="Calibri"/>
                <a:ea typeface="Calibri"/>
                <a:cs typeface="Calibri"/>
                <a:sym typeface="Calibri"/>
              </a:rPr>
              <a:t> </a:t>
            </a:r>
            <a:r>
              <a:rPr lang="en-GB" sz="2400" dirty="0" err="1">
                <a:solidFill>
                  <a:schemeClr val="dk1"/>
                </a:solidFill>
                <a:latin typeface="Calibri"/>
                <a:ea typeface="Calibri"/>
                <a:cs typeface="Calibri"/>
                <a:sym typeface="Calibri"/>
              </a:rPr>
              <a:t>harppi</a:t>
            </a:r>
            <a:r>
              <a:rPr lang="en-GB" sz="2400" dirty="0">
                <a:solidFill>
                  <a:schemeClr val="dk1"/>
                </a:solidFill>
                <a:latin typeface="Calibri"/>
                <a:ea typeface="Calibri"/>
                <a:cs typeface="Calibri"/>
                <a:sym typeface="Calibri"/>
              </a:rPr>
              <a:t> on </a:t>
            </a:r>
            <a:r>
              <a:rPr lang="en-GB" sz="2400" dirty="0" err="1">
                <a:solidFill>
                  <a:schemeClr val="dk1"/>
                </a:solidFill>
                <a:latin typeface="Calibri"/>
                <a:ea typeface="Calibri"/>
                <a:cs typeface="Calibri"/>
                <a:sym typeface="Calibri"/>
              </a:rPr>
              <a:t>tässä</a:t>
            </a:r>
            <a:r>
              <a:rPr lang="en-GB" sz="2400" dirty="0">
                <a:solidFill>
                  <a:schemeClr val="dk1"/>
                </a:solidFill>
                <a:latin typeface="Calibri"/>
                <a:ea typeface="Calibri"/>
                <a:cs typeface="Calibri"/>
                <a:sym typeface="Calibri"/>
              </a:rPr>
              <a:t> </a:t>
            </a:r>
            <a:r>
              <a:rPr lang="en-GB" sz="2400" dirty="0" err="1">
                <a:solidFill>
                  <a:schemeClr val="dk1"/>
                </a:solidFill>
                <a:latin typeface="Calibri"/>
                <a:ea typeface="Calibri"/>
                <a:cs typeface="Calibri"/>
                <a:sym typeface="Calibri"/>
              </a:rPr>
              <a:t>menettelyssä</a:t>
            </a:r>
            <a:r>
              <a:rPr lang="en-GB" sz="2400" dirty="0">
                <a:solidFill>
                  <a:schemeClr val="dk1"/>
                </a:solidFill>
                <a:latin typeface="Calibri"/>
                <a:ea typeface="Calibri"/>
                <a:cs typeface="Calibri"/>
                <a:sym typeface="Calibri"/>
              </a:rPr>
              <a:t> </a:t>
            </a:r>
            <a:r>
              <a:rPr lang="en-GB" sz="2400" dirty="0" err="1">
                <a:solidFill>
                  <a:schemeClr val="dk1"/>
                </a:solidFill>
                <a:latin typeface="Calibri"/>
                <a:ea typeface="Calibri"/>
                <a:cs typeface="Calibri"/>
                <a:sym typeface="Calibri"/>
              </a:rPr>
              <a:t>perinteinen</a:t>
            </a:r>
            <a:r>
              <a:rPr lang="en-GB" sz="2400" dirty="0">
                <a:solidFill>
                  <a:schemeClr val="dk1"/>
                </a:solidFill>
                <a:latin typeface="Calibri"/>
                <a:ea typeface="Calibri"/>
                <a:cs typeface="Calibri"/>
                <a:sym typeface="Calibri"/>
              </a:rPr>
              <a:t> </a:t>
            </a:r>
            <a:r>
              <a:rPr lang="en-GB" sz="2400" dirty="0" err="1">
                <a:solidFill>
                  <a:schemeClr val="dk1"/>
                </a:solidFill>
                <a:latin typeface="Calibri"/>
                <a:ea typeface="Calibri"/>
                <a:cs typeface="Calibri"/>
                <a:sym typeface="Calibri"/>
              </a:rPr>
              <a:t>työkalu</a:t>
            </a:r>
            <a:r>
              <a:rPr lang="en-GB" sz="2400" dirty="0">
                <a:solidFill>
                  <a:schemeClr val="dk1"/>
                </a:solidFill>
                <a:latin typeface="Calibri"/>
                <a:ea typeface="Calibri"/>
                <a:cs typeface="Calibri"/>
                <a:sym typeface="Calibri"/>
              </a:rPr>
              <a:t>, </a:t>
            </a:r>
            <a:r>
              <a:rPr lang="en-GB" sz="2400" dirty="0" err="1">
                <a:solidFill>
                  <a:schemeClr val="dk1"/>
                </a:solidFill>
                <a:latin typeface="Calibri"/>
                <a:ea typeface="Calibri"/>
                <a:cs typeface="Calibri"/>
                <a:sym typeface="Calibri"/>
              </a:rPr>
              <a:t>mutta</a:t>
            </a:r>
            <a:r>
              <a:rPr lang="en-GB" sz="2400" dirty="0">
                <a:solidFill>
                  <a:schemeClr val="dk1"/>
                </a:solidFill>
                <a:latin typeface="Calibri"/>
                <a:ea typeface="Calibri"/>
                <a:cs typeface="Calibri"/>
                <a:sym typeface="Calibri"/>
              </a:rPr>
              <a:t> </a:t>
            </a:r>
            <a:r>
              <a:rPr lang="en-GB" sz="2400" dirty="0" err="1">
                <a:solidFill>
                  <a:schemeClr val="dk1"/>
                </a:solidFill>
                <a:latin typeface="Calibri"/>
                <a:ea typeface="Calibri"/>
                <a:cs typeface="Calibri"/>
                <a:sym typeface="Calibri"/>
              </a:rPr>
              <a:t>lukittuva</a:t>
            </a:r>
            <a:r>
              <a:rPr lang="en-GB" sz="2400" dirty="0">
                <a:solidFill>
                  <a:schemeClr val="dk1"/>
                </a:solidFill>
                <a:latin typeface="Calibri"/>
                <a:ea typeface="Calibri"/>
                <a:cs typeface="Calibri"/>
                <a:sym typeface="Calibri"/>
              </a:rPr>
              <a:t>/</a:t>
            </a:r>
            <a:r>
              <a:rPr lang="en-GB" sz="2400" dirty="0" err="1">
                <a:solidFill>
                  <a:schemeClr val="dk1"/>
                </a:solidFill>
                <a:latin typeface="Calibri"/>
                <a:ea typeface="Calibri"/>
                <a:cs typeface="Calibri"/>
                <a:sym typeface="Calibri"/>
              </a:rPr>
              <a:t>lukittava</a:t>
            </a:r>
            <a:r>
              <a:rPr lang="en-GB" sz="2400" dirty="0">
                <a:solidFill>
                  <a:schemeClr val="dk1"/>
                </a:solidFill>
                <a:latin typeface="Calibri"/>
                <a:ea typeface="Calibri"/>
                <a:cs typeface="Calibri"/>
                <a:sym typeface="Calibri"/>
              </a:rPr>
              <a:t> </a:t>
            </a:r>
            <a:r>
              <a:rPr lang="en-GB" sz="2400" dirty="0" err="1">
                <a:solidFill>
                  <a:schemeClr val="dk1"/>
                </a:solidFill>
                <a:latin typeface="Calibri"/>
                <a:ea typeface="Calibri"/>
                <a:cs typeface="Calibri"/>
                <a:sym typeface="Calibri"/>
              </a:rPr>
              <a:t>työntömitta</a:t>
            </a:r>
            <a:r>
              <a:rPr lang="en-GB" sz="2400" dirty="0">
                <a:solidFill>
                  <a:schemeClr val="dk1"/>
                </a:solidFill>
                <a:latin typeface="Calibri"/>
                <a:ea typeface="Calibri"/>
                <a:cs typeface="Calibri"/>
                <a:sym typeface="Calibri"/>
              </a:rPr>
              <a:t> on </a:t>
            </a:r>
            <a:r>
              <a:rPr lang="en-GB" sz="2400" dirty="0" err="1">
                <a:solidFill>
                  <a:schemeClr val="dk1"/>
                </a:solidFill>
                <a:latin typeface="Calibri"/>
                <a:ea typeface="Calibri"/>
                <a:cs typeface="Calibri"/>
                <a:sym typeface="Calibri"/>
              </a:rPr>
              <a:t>parempi</a:t>
            </a:r>
            <a:r>
              <a:rPr lang="en-GB" sz="2400" dirty="0">
                <a:solidFill>
                  <a:schemeClr val="dk1"/>
                </a:solidFill>
                <a:latin typeface="Calibri"/>
                <a:ea typeface="Calibri"/>
                <a:cs typeface="Calibri"/>
                <a:sym typeface="Calibri"/>
              </a:rPr>
              <a:t> </a:t>
            </a:r>
            <a:r>
              <a:rPr lang="en-GB" sz="2400" dirty="0" err="1">
                <a:solidFill>
                  <a:schemeClr val="dk1"/>
                </a:solidFill>
                <a:latin typeface="Calibri"/>
                <a:ea typeface="Calibri"/>
                <a:cs typeface="Calibri"/>
                <a:sym typeface="Calibri"/>
              </a:rPr>
              <a:t>vaihtoehto</a:t>
            </a:r>
            <a:r>
              <a:rPr lang="en-GB" sz="2400" dirty="0">
                <a:solidFill>
                  <a:schemeClr val="dk1"/>
                </a:solidFill>
                <a:latin typeface="Calibri"/>
                <a:ea typeface="Calibri"/>
                <a:cs typeface="Calibri"/>
                <a:sym typeface="Calibri"/>
              </a:rPr>
              <a:t>. </a:t>
            </a:r>
            <a:r>
              <a:rPr lang="en-GB" sz="2400" dirty="0" err="1">
                <a:solidFill>
                  <a:schemeClr val="dk1"/>
                </a:solidFill>
                <a:latin typeface="Calibri"/>
                <a:ea typeface="Calibri"/>
                <a:cs typeface="Calibri"/>
                <a:sym typeface="Calibri"/>
              </a:rPr>
              <a:t>Älä</a:t>
            </a:r>
            <a:r>
              <a:rPr lang="en-GB" sz="2400" dirty="0">
                <a:solidFill>
                  <a:schemeClr val="dk1"/>
                </a:solidFill>
                <a:latin typeface="Calibri"/>
                <a:ea typeface="Calibri"/>
                <a:cs typeface="Calibri"/>
                <a:sym typeface="Calibri"/>
              </a:rPr>
              <a:t> </a:t>
            </a:r>
            <a:r>
              <a:rPr lang="en-GB" sz="2400" dirty="0" err="1">
                <a:solidFill>
                  <a:schemeClr val="dk1"/>
                </a:solidFill>
                <a:latin typeface="Calibri"/>
                <a:ea typeface="Calibri"/>
                <a:cs typeface="Calibri"/>
                <a:sym typeface="Calibri"/>
              </a:rPr>
              <a:t>kuitenkaan</a:t>
            </a:r>
            <a:r>
              <a:rPr lang="en-GB" sz="2400" dirty="0">
                <a:solidFill>
                  <a:schemeClr val="dk1"/>
                </a:solidFill>
                <a:latin typeface="Calibri"/>
                <a:ea typeface="Calibri"/>
                <a:cs typeface="Calibri"/>
                <a:sym typeface="Calibri"/>
              </a:rPr>
              <a:t> </a:t>
            </a:r>
            <a:r>
              <a:rPr lang="en-GB" sz="2400" dirty="0" err="1">
                <a:solidFill>
                  <a:schemeClr val="dk1"/>
                </a:solidFill>
                <a:latin typeface="Calibri"/>
                <a:ea typeface="Calibri"/>
                <a:cs typeface="Calibri"/>
                <a:sym typeface="Calibri"/>
              </a:rPr>
              <a:t>mittaa</a:t>
            </a:r>
            <a:r>
              <a:rPr lang="en-GB" sz="2400" dirty="0">
                <a:solidFill>
                  <a:schemeClr val="dk1"/>
                </a:solidFill>
                <a:latin typeface="Calibri"/>
                <a:ea typeface="Calibri"/>
                <a:cs typeface="Calibri"/>
                <a:sym typeface="Calibri"/>
              </a:rPr>
              <a:t> </a:t>
            </a:r>
            <a:r>
              <a:rPr lang="en-GB" sz="2400" dirty="0" err="1">
                <a:solidFill>
                  <a:schemeClr val="dk1"/>
                </a:solidFill>
                <a:latin typeface="Calibri"/>
                <a:ea typeface="Calibri"/>
                <a:cs typeface="Calibri"/>
                <a:sym typeface="Calibri"/>
              </a:rPr>
              <a:t>osumia</a:t>
            </a:r>
            <a:r>
              <a:rPr lang="en-GB" sz="2400" dirty="0">
                <a:solidFill>
                  <a:schemeClr val="dk1"/>
                </a:solidFill>
                <a:latin typeface="Calibri"/>
                <a:ea typeface="Calibri"/>
                <a:cs typeface="Calibri"/>
                <a:sym typeface="Calibri"/>
              </a:rPr>
              <a:t> </a:t>
            </a:r>
            <a:r>
              <a:rPr lang="en-GB" sz="2400" dirty="0" err="1">
                <a:solidFill>
                  <a:schemeClr val="dk1"/>
                </a:solidFill>
                <a:latin typeface="Calibri"/>
                <a:ea typeface="Calibri"/>
                <a:cs typeface="Calibri"/>
                <a:sym typeface="Calibri"/>
              </a:rPr>
              <a:t>erikseen</a:t>
            </a:r>
            <a:r>
              <a:rPr lang="en-GB" sz="2400" dirty="0">
                <a:solidFill>
                  <a:schemeClr val="dk1"/>
                </a:solidFill>
                <a:latin typeface="Calibri"/>
                <a:ea typeface="Calibri"/>
                <a:cs typeface="Calibri"/>
                <a:sym typeface="Calibri"/>
              </a:rPr>
              <a:t> </a:t>
            </a:r>
            <a:r>
              <a:rPr lang="en-GB" sz="2400" dirty="0" err="1">
                <a:solidFill>
                  <a:schemeClr val="dk1"/>
                </a:solidFill>
                <a:latin typeface="Calibri"/>
                <a:ea typeface="Calibri"/>
                <a:cs typeface="Calibri"/>
                <a:sym typeface="Calibri"/>
              </a:rPr>
              <a:t>vaan</a:t>
            </a:r>
            <a:r>
              <a:rPr lang="en-GB" sz="2400" dirty="0">
                <a:solidFill>
                  <a:schemeClr val="dk1"/>
                </a:solidFill>
                <a:latin typeface="Calibri"/>
                <a:ea typeface="Calibri"/>
                <a:cs typeface="Calibri"/>
                <a:sym typeface="Calibri"/>
              </a:rPr>
              <a:t> </a:t>
            </a:r>
            <a:r>
              <a:rPr lang="en-GB" sz="2400" dirty="0" err="1">
                <a:solidFill>
                  <a:schemeClr val="dk1"/>
                </a:solidFill>
                <a:latin typeface="Calibri"/>
                <a:ea typeface="Calibri"/>
                <a:cs typeface="Calibri"/>
                <a:sym typeface="Calibri"/>
              </a:rPr>
              <a:t>vertaa</a:t>
            </a:r>
            <a:r>
              <a:rPr lang="en-GB" sz="2400" dirty="0">
                <a:solidFill>
                  <a:schemeClr val="dk1"/>
                </a:solidFill>
                <a:latin typeface="Calibri"/>
                <a:ea typeface="Calibri"/>
                <a:cs typeface="Calibri"/>
                <a:sym typeface="Calibri"/>
              </a:rPr>
              <a:t> ne </a:t>
            </a:r>
            <a:r>
              <a:rPr lang="en-GB" sz="2400" dirty="0" err="1">
                <a:solidFill>
                  <a:schemeClr val="dk1"/>
                </a:solidFill>
                <a:latin typeface="Calibri"/>
                <a:ea typeface="Calibri"/>
                <a:cs typeface="Calibri"/>
                <a:sym typeface="Calibri"/>
              </a:rPr>
              <a:t>lukitulla</a:t>
            </a:r>
            <a:r>
              <a:rPr lang="en-GB" sz="2400" dirty="0">
                <a:solidFill>
                  <a:schemeClr val="dk1"/>
                </a:solidFill>
                <a:latin typeface="Calibri"/>
                <a:ea typeface="Calibri"/>
                <a:cs typeface="Calibri"/>
                <a:sym typeface="Calibri"/>
              </a:rPr>
              <a:t> </a:t>
            </a:r>
            <a:r>
              <a:rPr lang="en-GB" sz="2400" dirty="0" err="1">
                <a:solidFill>
                  <a:schemeClr val="dk1"/>
                </a:solidFill>
                <a:latin typeface="Calibri"/>
                <a:ea typeface="Calibri"/>
                <a:cs typeface="Calibri"/>
                <a:sym typeface="Calibri"/>
              </a:rPr>
              <a:t>mitalla</a:t>
            </a:r>
            <a:r>
              <a:rPr lang="en-GB" sz="2400" dirty="0">
                <a:solidFill>
                  <a:schemeClr val="dk1"/>
                </a:solidFill>
                <a:latin typeface="Calibri"/>
                <a:ea typeface="Calibri"/>
                <a:cs typeface="Calibri"/>
                <a:sym typeface="Calibri"/>
              </a:rPr>
              <a:t>.</a:t>
            </a:r>
          </a:p>
        </p:txBody>
      </p:sp>
      <p:pic>
        <p:nvPicPr>
          <p:cNvPr id="174" name="Shape 174" descr="IMG_4426"/>
          <p:cNvPicPr preferRelativeResize="0"/>
          <p:nvPr/>
        </p:nvPicPr>
        <p:blipFill rotWithShape="1">
          <a:blip r:embed="rId3">
            <a:alphaModFix/>
          </a:blip>
          <a:srcRect/>
          <a:stretch/>
        </p:blipFill>
        <p:spPr>
          <a:xfrm>
            <a:off x="9708282" y="2358147"/>
            <a:ext cx="2231779" cy="3348744"/>
          </a:xfrm>
          <a:prstGeom prst="rect">
            <a:avLst/>
          </a:prstGeom>
          <a:noFill/>
          <a:ln>
            <a:noFill/>
          </a:ln>
        </p:spPr>
      </p:pic>
      <p:sp>
        <p:nvSpPr>
          <p:cNvPr id="2" name="Päivämäärän paikkamerkki 1">
            <a:extLst>
              <a:ext uri="{FF2B5EF4-FFF2-40B4-BE49-F238E27FC236}">
                <a16:creationId xmlns:a16="http://schemas.microsoft.com/office/drawing/2014/main" id="{C4AD74DB-5D5F-43FA-B65C-AF212134357B}"/>
              </a:ext>
            </a:extLst>
          </p:cNvPr>
          <p:cNvSpPr>
            <a:spLocks noGrp="1"/>
          </p:cNvSpPr>
          <p:nvPr>
            <p:ph type="dt" sz="half" idx="10"/>
          </p:nvPr>
        </p:nvSpPr>
        <p:spPr/>
        <p:txBody>
          <a:bodyPr/>
          <a:lstStyle/>
          <a:p>
            <a:r>
              <a:rPr lang="en-US"/>
              <a:t>10.10.2023</a:t>
            </a:r>
            <a:endParaRPr lang="fi-FI"/>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Shape 179"/>
          <p:cNvSpPr txBox="1">
            <a:spLocks noGrp="1"/>
          </p:cNvSpPr>
          <p:nvPr>
            <p:ph type="title"/>
          </p:nvPr>
        </p:nvSpPr>
        <p:spPr>
          <a:xfrm>
            <a:off x="838200" y="1795782"/>
            <a:ext cx="10515600" cy="913139"/>
          </a:xfrm>
          <a:prstGeom prst="rect">
            <a:avLst/>
          </a:prstGeom>
          <a:noFill/>
          <a:ln>
            <a:noFill/>
          </a:ln>
        </p:spPr>
        <p:txBody>
          <a:bodyPr vert="horz" lIns="91425" tIns="45700" rIns="91425" bIns="45700" rtlCol="0" anchor="ctr" anchorCtr="0">
            <a:noAutofit/>
          </a:bodyPr>
          <a:lstStyle/>
          <a:p>
            <a:pPr algn="ctr">
              <a:spcBef>
                <a:spcPts val="0"/>
              </a:spcBef>
              <a:buClr>
                <a:schemeClr val="dk1"/>
              </a:buClr>
              <a:buSzPct val="25000"/>
            </a:pPr>
            <a:r>
              <a:rPr lang="en-GB" sz="4400" dirty="0" err="1">
                <a:solidFill>
                  <a:schemeClr val="dk1"/>
                </a:solidFill>
                <a:latin typeface="Calibri"/>
                <a:ea typeface="Calibri"/>
                <a:cs typeface="Calibri"/>
                <a:sym typeface="Calibri"/>
              </a:rPr>
              <a:t>Ottelukierrokset</a:t>
            </a:r>
            <a:r>
              <a:rPr lang="en-GB" sz="4400" dirty="0">
                <a:solidFill>
                  <a:schemeClr val="dk1"/>
                </a:solidFill>
                <a:latin typeface="Calibri"/>
                <a:ea typeface="Calibri"/>
                <a:cs typeface="Calibri"/>
                <a:sym typeface="Calibri"/>
              </a:rPr>
              <a:t> - </a:t>
            </a:r>
            <a:r>
              <a:rPr lang="en-GB" sz="4400" dirty="0" err="1">
                <a:solidFill>
                  <a:schemeClr val="dk1"/>
                </a:solidFill>
                <a:latin typeface="Calibri"/>
                <a:ea typeface="Calibri"/>
                <a:cs typeface="Calibri"/>
                <a:sym typeface="Calibri"/>
              </a:rPr>
              <a:t>uusintanuoli</a:t>
            </a:r>
            <a:endParaRPr lang="en-GB" sz="4400" dirty="0">
              <a:solidFill>
                <a:schemeClr val="dk1"/>
              </a:solidFill>
              <a:latin typeface="Calibri"/>
              <a:ea typeface="Calibri"/>
              <a:cs typeface="Calibri"/>
              <a:sym typeface="Calibri"/>
            </a:endParaRPr>
          </a:p>
        </p:txBody>
      </p:sp>
      <p:sp>
        <p:nvSpPr>
          <p:cNvPr id="180" name="Shape 180"/>
          <p:cNvSpPr txBox="1">
            <a:spLocks noGrp="1"/>
          </p:cNvSpPr>
          <p:nvPr>
            <p:ph idx="1"/>
          </p:nvPr>
        </p:nvSpPr>
        <p:spPr>
          <a:xfrm>
            <a:off x="1055440" y="2708921"/>
            <a:ext cx="10081120" cy="3528392"/>
          </a:xfrm>
          <a:prstGeom prst="rect">
            <a:avLst/>
          </a:prstGeom>
          <a:noFill/>
          <a:ln>
            <a:noFill/>
          </a:ln>
        </p:spPr>
        <p:txBody>
          <a:bodyPr vert="horz" lIns="91425" tIns="45700" rIns="91425" bIns="45700" rtlCol="0" anchor="t" anchorCtr="0">
            <a:noAutofit/>
          </a:bodyPr>
          <a:lstStyle/>
          <a:p>
            <a:pPr marL="342900" indent="-342900">
              <a:spcBef>
                <a:spcPts val="0"/>
              </a:spcBef>
              <a:buClr>
                <a:schemeClr val="dk1"/>
              </a:buClr>
              <a:buSzPct val="100000"/>
              <a:buFont typeface="Arial"/>
              <a:buChar char="•"/>
            </a:pPr>
            <a:r>
              <a:rPr lang="en-GB" sz="3200" dirty="0" err="1">
                <a:solidFill>
                  <a:schemeClr val="dk1"/>
                </a:solidFill>
                <a:latin typeface="Calibri"/>
                <a:ea typeface="Calibri"/>
                <a:cs typeface="Calibri"/>
                <a:sym typeface="Calibri"/>
              </a:rPr>
              <a:t>Tuloskorteissa</a:t>
            </a:r>
            <a:r>
              <a:rPr lang="en-GB" sz="3200" dirty="0">
                <a:solidFill>
                  <a:schemeClr val="dk1"/>
                </a:solidFill>
                <a:latin typeface="Calibri"/>
                <a:ea typeface="Calibri"/>
                <a:cs typeface="Calibri"/>
                <a:sym typeface="Calibri"/>
              </a:rPr>
              <a:t> on </a:t>
            </a:r>
            <a:r>
              <a:rPr lang="en-GB" sz="3200" dirty="0" err="1">
                <a:solidFill>
                  <a:schemeClr val="dk1"/>
                </a:solidFill>
                <a:latin typeface="Calibri"/>
                <a:ea typeface="Calibri"/>
                <a:cs typeface="Calibri"/>
                <a:sym typeface="Calibri"/>
              </a:rPr>
              <a:t>oma</a:t>
            </a:r>
            <a:r>
              <a:rPr lang="en-GB" sz="3200" dirty="0">
                <a:solidFill>
                  <a:schemeClr val="dk1"/>
                </a:solidFill>
                <a:latin typeface="Calibri"/>
                <a:ea typeface="Calibri"/>
                <a:cs typeface="Calibri"/>
                <a:sym typeface="Calibri"/>
              </a:rPr>
              <a:t> </a:t>
            </a:r>
            <a:r>
              <a:rPr lang="en-GB" sz="3200" dirty="0" err="1">
                <a:solidFill>
                  <a:schemeClr val="dk1"/>
                </a:solidFill>
                <a:latin typeface="Calibri"/>
                <a:ea typeface="Calibri"/>
                <a:cs typeface="Calibri"/>
                <a:sym typeface="Calibri"/>
              </a:rPr>
              <a:t>paikka</a:t>
            </a:r>
            <a:r>
              <a:rPr lang="en-GB" sz="3200" dirty="0">
                <a:solidFill>
                  <a:schemeClr val="dk1"/>
                </a:solidFill>
                <a:latin typeface="Calibri"/>
                <a:ea typeface="Calibri"/>
                <a:cs typeface="Calibri"/>
                <a:sym typeface="Calibri"/>
              </a:rPr>
              <a:t> </a:t>
            </a:r>
            <a:r>
              <a:rPr lang="en-GB" sz="3200" dirty="0" err="1">
                <a:solidFill>
                  <a:schemeClr val="dk1"/>
                </a:solidFill>
                <a:latin typeface="Calibri"/>
                <a:ea typeface="Calibri"/>
                <a:cs typeface="Calibri"/>
                <a:sym typeface="Calibri"/>
              </a:rPr>
              <a:t>uusintanuolille</a:t>
            </a:r>
            <a:r>
              <a:rPr lang="en-GB" sz="3200" dirty="0">
                <a:solidFill>
                  <a:schemeClr val="dk1"/>
                </a:solidFill>
                <a:latin typeface="Calibri"/>
                <a:ea typeface="Calibri"/>
                <a:cs typeface="Calibri"/>
                <a:sym typeface="Calibri"/>
              </a:rPr>
              <a:t>.</a:t>
            </a:r>
          </a:p>
          <a:p>
            <a:pPr marL="742950" lvl="1" indent="-285750">
              <a:spcBef>
                <a:spcPts val="560"/>
              </a:spcBef>
              <a:buClr>
                <a:schemeClr val="dk1"/>
              </a:buClr>
              <a:buSzPct val="100000"/>
              <a:buFont typeface="Arial"/>
              <a:buChar char="–"/>
            </a:pPr>
            <a:r>
              <a:rPr lang="en-GB" sz="2800" dirty="0" err="1">
                <a:solidFill>
                  <a:schemeClr val="dk1"/>
                </a:solidFill>
                <a:latin typeface="Calibri"/>
                <a:ea typeface="Calibri"/>
                <a:cs typeface="Calibri"/>
                <a:sym typeface="Calibri"/>
              </a:rPr>
              <a:t>Uusintanuolesta</a:t>
            </a:r>
            <a:r>
              <a:rPr lang="en-GB" sz="2800" dirty="0">
                <a:solidFill>
                  <a:schemeClr val="dk1"/>
                </a:solidFill>
                <a:latin typeface="Calibri"/>
                <a:ea typeface="Calibri"/>
                <a:cs typeface="Calibri"/>
                <a:sym typeface="Calibri"/>
              </a:rPr>
              <a:t> </a:t>
            </a:r>
            <a:r>
              <a:rPr lang="en-GB" sz="2800" dirty="0" err="1">
                <a:solidFill>
                  <a:schemeClr val="dk1"/>
                </a:solidFill>
                <a:latin typeface="Calibri"/>
                <a:ea typeface="Calibri"/>
                <a:cs typeface="Calibri"/>
                <a:sym typeface="Calibri"/>
              </a:rPr>
              <a:t>merkitään</a:t>
            </a:r>
            <a:r>
              <a:rPr lang="en-GB" sz="2800" dirty="0">
                <a:solidFill>
                  <a:schemeClr val="dk1"/>
                </a:solidFill>
                <a:latin typeface="Calibri"/>
                <a:ea typeface="Calibri"/>
                <a:cs typeface="Calibri"/>
                <a:sym typeface="Calibri"/>
              </a:rPr>
              <a:t> </a:t>
            </a:r>
            <a:r>
              <a:rPr lang="en-GB" sz="2800" dirty="0" err="1">
                <a:solidFill>
                  <a:schemeClr val="dk1"/>
                </a:solidFill>
                <a:latin typeface="Calibri"/>
                <a:ea typeface="Calibri"/>
                <a:cs typeface="Calibri"/>
                <a:sym typeface="Calibri"/>
              </a:rPr>
              <a:t>uusintanuolen</a:t>
            </a:r>
            <a:r>
              <a:rPr lang="en-GB" sz="2800" dirty="0">
                <a:solidFill>
                  <a:schemeClr val="dk1"/>
                </a:solidFill>
                <a:latin typeface="Calibri"/>
                <a:ea typeface="Calibri"/>
                <a:cs typeface="Calibri"/>
                <a:sym typeface="Calibri"/>
              </a:rPr>
              <a:t> </a:t>
            </a:r>
            <a:r>
              <a:rPr lang="en-GB" sz="2800" dirty="0" err="1">
                <a:solidFill>
                  <a:schemeClr val="dk1"/>
                </a:solidFill>
                <a:latin typeface="Calibri"/>
                <a:ea typeface="Calibri"/>
                <a:cs typeface="Calibri"/>
                <a:sym typeface="Calibri"/>
              </a:rPr>
              <a:t>numeroarvo</a:t>
            </a:r>
            <a:r>
              <a:rPr lang="en-GB" sz="2800" dirty="0">
                <a:solidFill>
                  <a:schemeClr val="dk1"/>
                </a:solidFill>
                <a:latin typeface="Calibri"/>
                <a:ea typeface="Calibri"/>
                <a:cs typeface="Calibri"/>
                <a:sym typeface="Calibri"/>
              </a:rPr>
              <a:t> (</a:t>
            </a:r>
            <a:r>
              <a:rPr lang="en-GB" sz="2800" dirty="0" err="1">
                <a:solidFill>
                  <a:schemeClr val="dk1"/>
                </a:solidFill>
                <a:latin typeface="Calibri"/>
                <a:ea typeface="Calibri"/>
                <a:cs typeface="Calibri"/>
                <a:sym typeface="Calibri"/>
              </a:rPr>
              <a:t>esim</a:t>
            </a:r>
            <a:r>
              <a:rPr lang="en-GB" sz="2800" dirty="0">
                <a:solidFill>
                  <a:schemeClr val="dk1"/>
                </a:solidFill>
                <a:latin typeface="Calibri"/>
                <a:ea typeface="Calibri"/>
                <a:cs typeface="Calibri"/>
                <a:sym typeface="Calibri"/>
              </a:rPr>
              <a:t>. A = 10, B = 9) </a:t>
            </a:r>
            <a:r>
              <a:rPr lang="en-GB" sz="2800" dirty="0" err="1">
                <a:solidFill>
                  <a:schemeClr val="dk1"/>
                </a:solidFill>
                <a:latin typeface="Calibri"/>
                <a:ea typeface="Calibri"/>
                <a:cs typeface="Calibri"/>
                <a:sym typeface="Calibri"/>
              </a:rPr>
              <a:t>ja</a:t>
            </a:r>
            <a:r>
              <a:rPr lang="en-GB" sz="2800" dirty="0">
                <a:solidFill>
                  <a:schemeClr val="dk1"/>
                </a:solidFill>
                <a:latin typeface="Calibri"/>
                <a:ea typeface="Calibri"/>
                <a:cs typeface="Calibri"/>
                <a:sym typeface="Calibri"/>
              </a:rPr>
              <a:t> </a:t>
            </a:r>
            <a:r>
              <a:rPr lang="en-GB" sz="2800" dirty="0" err="1">
                <a:solidFill>
                  <a:schemeClr val="dk1"/>
                </a:solidFill>
                <a:latin typeface="Calibri"/>
                <a:ea typeface="Calibri"/>
                <a:cs typeface="Calibri"/>
                <a:sym typeface="Calibri"/>
              </a:rPr>
              <a:t>ruksi</a:t>
            </a:r>
            <a:r>
              <a:rPr lang="en-GB" sz="2800" dirty="0">
                <a:solidFill>
                  <a:schemeClr val="dk1"/>
                </a:solidFill>
                <a:latin typeface="Calibri"/>
                <a:ea typeface="Calibri"/>
                <a:cs typeface="Calibri"/>
                <a:sym typeface="Calibri"/>
              </a:rPr>
              <a:t> </a:t>
            </a:r>
            <a:r>
              <a:rPr lang="en-GB" sz="2800" dirty="0" err="1">
                <a:solidFill>
                  <a:schemeClr val="dk1"/>
                </a:solidFill>
                <a:latin typeface="Calibri"/>
                <a:ea typeface="Calibri"/>
                <a:cs typeface="Calibri"/>
                <a:sym typeface="Calibri"/>
              </a:rPr>
              <a:t>voittajan</a:t>
            </a:r>
            <a:r>
              <a:rPr lang="en-GB" sz="2800" dirty="0">
                <a:solidFill>
                  <a:schemeClr val="dk1"/>
                </a:solidFill>
                <a:latin typeface="Calibri"/>
                <a:ea typeface="Calibri"/>
                <a:cs typeface="Calibri"/>
                <a:sym typeface="Calibri"/>
              </a:rPr>
              <a:t> </a:t>
            </a:r>
            <a:r>
              <a:rPr lang="en-GB" sz="2800" dirty="0" err="1">
                <a:solidFill>
                  <a:schemeClr val="dk1"/>
                </a:solidFill>
                <a:latin typeface="Calibri"/>
                <a:ea typeface="Calibri"/>
                <a:cs typeface="Calibri"/>
                <a:sym typeface="Calibri"/>
              </a:rPr>
              <a:t>kohdalle</a:t>
            </a:r>
            <a:r>
              <a:rPr lang="en-GB" sz="2800" dirty="0">
                <a:solidFill>
                  <a:schemeClr val="dk1"/>
                </a:solidFill>
                <a:latin typeface="Calibri"/>
                <a:ea typeface="Calibri"/>
                <a:cs typeface="Calibri"/>
                <a:sym typeface="Calibri"/>
              </a:rPr>
              <a:t> </a:t>
            </a:r>
            <a:r>
              <a:rPr lang="en-GB" sz="2800" dirty="0" err="1">
                <a:solidFill>
                  <a:schemeClr val="dk1"/>
                </a:solidFill>
                <a:latin typeface="Calibri"/>
                <a:ea typeface="Calibri"/>
                <a:cs typeface="Calibri"/>
                <a:sym typeface="Calibri"/>
              </a:rPr>
              <a:t>merkitsemään</a:t>
            </a:r>
            <a:r>
              <a:rPr lang="en-GB" sz="2800" dirty="0">
                <a:solidFill>
                  <a:schemeClr val="dk1"/>
                </a:solidFill>
                <a:latin typeface="Calibri"/>
                <a:ea typeface="Calibri"/>
                <a:cs typeface="Calibri"/>
                <a:sym typeface="Calibri"/>
              </a:rPr>
              <a:t> </a:t>
            </a:r>
            <a:r>
              <a:rPr lang="en-GB" sz="2800" dirty="0" err="1">
                <a:solidFill>
                  <a:schemeClr val="dk1"/>
                </a:solidFill>
                <a:latin typeface="Calibri"/>
                <a:ea typeface="Calibri"/>
                <a:cs typeface="Calibri"/>
                <a:sym typeface="Calibri"/>
              </a:rPr>
              <a:t>lähempänä</a:t>
            </a:r>
            <a:r>
              <a:rPr lang="en-GB" sz="2800" dirty="0">
                <a:solidFill>
                  <a:schemeClr val="dk1"/>
                </a:solidFill>
                <a:latin typeface="Calibri"/>
                <a:ea typeface="Calibri"/>
                <a:cs typeface="Calibri"/>
                <a:sym typeface="Calibri"/>
              </a:rPr>
              <a:t> </a:t>
            </a:r>
            <a:r>
              <a:rPr lang="en-GB" sz="2800" dirty="0" err="1">
                <a:solidFill>
                  <a:schemeClr val="dk1"/>
                </a:solidFill>
                <a:latin typeface="Calibri"/>
                <a:ea typeface="Calibri"/>
                <a:cs typeface="Calibri"/>
                <a:sym typeface="Calibri"/>
              </a:rPr>
              <a:t>olevaa</a:t>
            </a:r>
            <a:r>
              <a:rPr lang="en-GB" sz="2800" dirty="0">
                <a:solidFill>
                  <a:schemeClr val="dk1"/>
                </a:solidFill>
                <a:latin typeface="Calibri"/>
                <a:ea typeface="Calibri"/>
                <a:cs typeface="Calibri"/>
                <a:sym typeface="Calibri"/>
              </a:rPr>
              <a:t> </a:t>
            </a:r>
            <a:r>
              <a:rPr lang="en-GB" sz="2800" dirty="0" err="1">
                <a:solidFill>
                  <a:schemeClr val="dk1"/>
                </a:solidFill>
                <a:latin typeface="Calibri"/>
                <a:ea typeface="Calibri"/>
                <a:cs typeface="Calibri"/>
                <a:sym typeface="Calibri"/>
              </a:rPr>
              <a:t>nuolta</a:t>
            </a:r>
            <a:r>
              <a:rPr lang="en-GB" sz="2800" dirty="0">
                <a:solidFill>
                  <a:schemeClr val="dk1"/>
                </a:solidFill>
                <a:latin typeface="Calibri"/>
                <a:ea typeface="Calibri"/>
                <a:cs typeface="Calibri"/>
                <a:sym typeface="Calibri"/>
              </a:rPr>
              <a:t>.</a:t>
            </a:r>
          </a:p>
          <a:p>
            <a:pPr marL="342900" indent="-342900">
              <a:spcBef>
                <a:spcPts val="640"/>
              </a:spcBef>
              <a:buClr>
                <a:schemeClr val="dk1"/>
              </a:buClr>
              <a:buSzPct val="100000"/>
              <a:buFont typeface="Arial"/>
              <a:buChar char="•"/>
            </a:pPr>
            <a:r>
              <a:rPr lang="en-GB" sz="3200" dirty="0" err="1">
                <a:solidFill>
                  <a:schemeClr val="dk1"/>
                </a:solidFill>
                <a:latin typeface="Calibri"/>
                <a:ea typeface="Calibri"/>
                <a:cs typeface="Calibri"/>
                <a:sym typeface="Calibri"/>
              </a:rPr>
              <a:t>Settipisteitä</a:t>
            </a:r>
            <a:r>
              <a:rPr lang="en-GB" sz="3200" dirty="0">
                <a:solidFill>
                  <a:schemeClr val="dk1"/>
                </a:solidFill>
                <a:latin typeface="Calibri"/>
                <a:ea typeface="Calibri"/>
                <a:cs typeface="Calibri"/>
                <a:sym typeface="Calibri"/>
              </a:rPr>
              <a:t> </a:t>
            </a:r>
            <a:r>
              <a:rPr lang="en-GB" sz="3200" dirty="0" err="1">
                <a:solidFill>
                  <a:schemeClr val="dk1"/>
                </a:solidFill>
                <a:latin typeface="Calibri"/>
                <a:ea typeface="Calibri"/>
                <a:cs typeface="Calibri"/>
                <a:sym typeface="Calibri"/>
              </a:rPr>
              <a:t>uusinnan</a:t>
            </a:r>
            <a:r>
              <a:rPr lang="en-GB" sz="3200" dirty="0">
                <a:solidFill>
                  <a:schemeClr val="dk1"/>
                </a:solidFill>
                <a:latin typeface="Calibri"/>
                <a:ea typeface="Calibri"/>
                <a:cs typeface="Calibri"/>
                <a:sym typeface="Calibri"/>
              </a:rPr>
              <a:t> </a:t>
            </a:r>
            <a:r>
              <a:rPr lang="en-GB" sz="3200" dirty="0" err="1">
                <a:solidFill>
                  <a:schemeClr val="dk1"/>
                </a:solidFill>
                <a:latin typeface="Calibri"/>
                <a:ea typeface="Calibri"/>
                <a:cs typeface="Calibri"/>
                <a:sym typeface="Calibri"/>
              </a:rPr>
              <a:t>voittamisesta</a:t>
            </a:r>
            <a:r>
              <a:rPr lang="en-GB" sz="3200" dirty="0">
                <a:solidFill>
                  <a:schemeClr val="dk1"/>
                </a:solidFill>
                <a:latin typeface="Calibri"/>
                <a:ea typeface="Calibri"/>
                <a:cs typeface="Calibri"/>
                <a:sym typeface="Calibri"/>
              </a:rPr>
              <a:t> </a:t>
            </a:r>
            <a:r>
              <a:rPr lang="en-GB" sz="3200" dirty="0" err="1">
                <a:solidFill>
                  <a:schemeClr val="dk1"/>
                </a:solidFill>
                <a:latin typeface="Calibri"/>
                <a:ea typeface="Calibri"/>
                <a:cs typeface="Calibri"/>
                <a:sym typeface="Calibri"/>
              </a:rPr>
              <a:t>saa</a:t>
            </a:r>
            <a:r>
              <a:rPr lang="en-GB" sz="3200" dirty="0">
                <a:solidFill>
                  <a:schemeClr val="dk1"/>
                </a:solidFill>
                <a:latin typeface="Calibri"/>
                <a:ea typeface="Calibri"/>
                <a:cs typeface="Calibri"/>
                <a:sym typeface="Calibri"/>
              </a:rPr>
              <a:t> </a:t>
            </a:r>
            <a:r>
              <a:rPr lang="en-GB" sz="3200" dirty="0" err="1">
                <a:solidFill>
                  <a:schemeClr val="dk1"/>
                </a:solidFill>
                <a:latin typeface="Calibri"/>
                <a:ea typeface="Calibri"/>
                <a:cs typeface="Calibri"/>
                <a:sym typeface="Calibri"/>
              </a:rPr>
              <a:t>yhden</a:t>
            </a:r>
            <a:r>
              <a:rPr lang="en-GB" sz="3200" dirty="0">
                <a:solidFill>
                  <a:schemeClr val="dk1"/>
                </a:solidFill>
                <a:latin typeface="Calibri"/>
                <a:ea typeface="Calibri"/>
                <a:cs typeface="Calibri"/>
                <a:sym typeface="Calibri"/>
              </a:rPr>
              <a:t> </a:t>
            </a:r>
            <a:r>
              <a:rPr lang="en-GB" sz="3200" dirty="0" err="1">
                <a:solidFill>
                  <a:schemeClr val="dk1"/>
                </a:solidFill>
                <a:latin typeface="Calibri"/>
                <a:ea typeface="Calibri"/>
                <a:cs typeface="Calibri"/>
                <a:sym typeface="Calibri"/>
              </a:rPr>
              <a:t>pisteen</a:t>
            </a:r>
            <a:r>
              <a:rPr lang="en-GB" sz="3200" dirty="0">
                <a:solidFill>
                  <a:schemeClr val="dk1"/>
                </a:solidFill>
                <a:latin typeface="Calibri"/>
                <a:ea typeface="Calibri"/>
                <a:cs typeface="Calibri"/>
                <a:sym typeface="Calibri"/>
              </a:rPr>
              <a:t>, </a:t>
            </a:r>
            <a:r>
              <a:rPr lang="en-GB" sz="3200" dirty="0" err="1">
                <a:solidFill>
                  <a:schemeClr val="dk1"/>
                </a:solidFill>
                <a:latin typeface="Calibri"/>
                <a:ea typeface="Calibri"/>
                <a:cs typeface="Calibri"/>
                <a:sym typeface="Calibri"/>
              </a:rPr>
              <a:t>eli</a:t>
            </a:r>
            <a:r>
              <a:rPr lang="en-GB" sz="3200" dirty="0">
                <a:solidFill>
                  <a:schemeClr val="dk1"/>
                </a:solidFill>
                <a:latin typeface="Calibri"/>
                <a:ea typeface="Calibri"/>
                <a:cs typeface="Calibri"/>
                <a:sym typeface="Calibri"/>
              </a:rPr>
              <a:t> </a:t>
            </a:r>
            <a:r>
              <a:rPr lang="en-GB" sz="3200" dirty="0" err="1">
                <a:solidFill>
                  <a:schemeClr val="dk1"/>
                </a:solidFill>
                <a:latin typeface="Calibri"/>
                <a:ea typeface="Calibri"/>
                <a:cs typeface="Calibri"/>
                <a:sym typeface="Calibri"/>
              </a:rPr>
              <a:t>lopullinen</a:t>
            </a:r>
            <a:r>
              <a:rPr lang="en-GB" sz="3200" dirty="0">
                <a:solidFill>
                  <a:schemeClr val="dk1"/>
                </a:solidFill>
                <a:latin typeface="Calibri"/>
                <a:ea typeface="Calibri"/>
                <a:cs typeface="Calibri"/>
                <a:sym typeface="Calibri"/>
              </a:rPr>
              <a:t> </a:t>
            </a:r>
            <a:r>
              <a:rPr lang="en-GB" sz="3200" dirty="0" err="1">
                <a:solidFill>
                  <a:schemeClr val="dk1"/>
                </a:solidFill>
                <a:latin typeface="Calibri"/>
                <a:ea typeface="Calibri"/>
                <a:cs typeface="Calibri"/>
                <a:sym typeface="Calibri"/>
              </a:rPr>
              <a:t>pistemäärä</a:t>
            </a:r>
            <a:r>
              <a:rPr lang="en-GB" sz="3200" dirty="0">
                <a:solidFill>
                  <a:schemeClr val="dk1"/>
                </a:solidFill>
                <a:latin typeface="Calibri"/>
                <a:ea typeface="Calibri"/>
                <a:cs typeface="Calibri"/>
                <a:sym typeface="Calibri"/>
              </a:rPr>
              <a:t> on 6-5. </a:t>
            </a:r>
          </a:p>
        </p:txBody>
      </p:sp>
      <p:sp>
        <p:nvSpPr>
          <p:cNvPr id="2" name="Päivämäärän paikkamerkki 1">
            <a:extLst>
              <a:ext uri="{FF2B5EF4-FFF2-40B4-BE49-F238E27FC236}">
                <a16:creationId xmlns:a16="http://schemas.microsoft.com/office/drawing/2014/main" id="{CD64B6A4-0E9F-4035-BD84-D16FDFB81D69}"/>
              </a:ext>
            </a:extLst>
          </p:cNvPr>
          <p:cNvSpPr>
            <a:spLocks noGrp="1"/>
          </p:cNvSpPr>
          <p:nvPr>
            <p:ph type="dt" sz="half" idx="10"/>
          </p:nvPr>
        </p:nvSpPr>
        <p:spPr/>
        <p:txBody>
          <a:bodyPr/>
          <a:lstStyle/>
          <a:p>
            <a:r>
              <a:rPr lang="en-US"/>
              <a:t>10.10.2023</a:t>
            </a:r>
            <a:endParaRPr lang="fi-FI"/>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Shape 179"/>
          <p:cNvSpPr txBox="1">
            <a:spLocks noGrp="1"/>
          </p:cNvSpPr>
          <p:nvPr>
            <p:ph type="title"/>
          </p:nvPr>
        </p:nvSpPr>
        <p:spPr>
          <a:xfrm>
            <a:off x="838200" y="1795783"/>
            <a:ext cx="10515600" cy="913138"/>
          </a:xfrm>
          <a:prstGeom prst="rect">
            <a:avLst/>
          </a:prstGeom>
          <a:noFill/>
          <a:ln>
            <a:noFill/>
          </a:ln>
        </p:spPr>
        <p:txBody>
          <a:bodyPr vert="horz" lIns="91425" tIns="45700" rIns="91425" bIns="45700" rtlCol="0" anchor="ctr" anchorCtr="0">
            <a:noAutofit/>
          </a:bodyPr>
          <a:lstStyle/>
          <a:p>
            <a:pPr algn="ctr">
              <a:spcBef>
                <a:spcPts val="0"/>
              </a:spcBef>
              <a:buClr>
                <a:schemeClr val="dk1"/>
              </a:buClr>
              <a:buSzPct val="25000"/>
            </a:pPr>
            <a:r>
              <a:rPr lang="en-GB" sz="4400" dirty="0" err="1">
                <a:solidFill>
                  <a:schemeClr val="dk1"/>
                </a:solidFill>
                <a:latin typeface="Calibri"/>
                <a:ea typeface="Calibri"/>
                <a:cs typeface="Calibri"/>
                <a:sym typeface="Calibri"/>
              </a:rPr>
              <a:t>Ottelukierrokset</a:t>
            </a:r>
            <a:r>
              <a:rPr lang="en-GB" sz="4400" dirty="0">
                <a:solidFill>
                  <a:schemeClr val="dk1"/>
                </a:solidFill>
                <a:latin typeface="Calibri"/>
                <a:ea typeface="Calibri"/>
                <a:cs typeface="Calibri"/>
                <a:sym typeface="Calibri"/>
              </a:rPr>
              <a:t> - </a:t>
            </a:r>
            <a:r>
              <a:rPr lang="en-GB" sz="4400" dirty="0" err="1">
                <a:solidFill>
                  <a:schemeClr val="dk1"/>
                </a:solidFill>
                <a:latin typeface="Calibri"/>
                <a:ea typeface="Calibri"/>
                <a:cs typeface="Calibri"/>
                <a:sym typeface="Calibri"/>
              </a:rPr>
              <a:t>uusintanuoli</a:t>
            </a:r>
            <a:endParaRPr lang="en-GB" sz="4400" dirty="0">
              <a:solidFill>
                <a:schemeClr val="dk1"/>
              </a:solidFill>
              <a:latin typeface="Calibri"/>
              <a:ea typeface="Calibri"/>
              <a:cs typeface="Calibri"/>
              <a:sym typeface="Calibri"/>
            </a:endParaRPr>
          </a:p>
        </p:txBody>
      </p:sp>
      <p:sp>
        <p:nvSpPr>
          <p:cNvPr id="180" name="Shape 180"/>
          <p:cNvSpPr txBox="1">
            <a:spLocks noGrp="1"/>
          </p:cNvSpPr>
          <p:nvPr>
            <p:ph idx="1"/>
          </p:nvPr>
        </p:nvSpPr>
        <p:spPr>
          <a:xfrm>
            <a:off x="1055440" y="2708920"/>
            <a:ext cx="10081120" cy="3600400"/>
          </a:xfrm>
          <a:prstGeom prst="rect">
            <a:avLst/>
          </a:prstGeom>
          <a:noFill/>
          <a:ln>
            <a:noFill/>
          </a:ln>
        </p:spPr>
        <p:txBody>
          <a:bodyPr vert="horz" lIns="91425" tIns="45700" rIns="91425" bIns="45700" rtlCol="0" anchor="t" anchorCtr="0">
            <a:noAutofit/>
          </a:bodyPr>
          <a:lstStyle/>
          <a:p>
            <a:pPr marL="342900" indent="-342900">
              <a:spcBef>
                <a:spcPts val="0"/>
              </a:spcBef>
              <a:buClr>
                <a:schemeClr val="dk1"/>
              </a:buClr>
              <a:buSzPct val="100000"/>
              <a:buFont typeface="Arial"/>
              <a:buChar char="•"/>
            </a:pPr>
            <a:r>
              <a:rPr lang="en-GB" sz="2400" dirty="0"/>
              <a:t>4-4 </a:t>
            </a:r>
            <a:r>
              <a:rPr lang="en-GB" sz="2400" dirty="0" err="1"/>
              <a:t>tilanteissa</a:t>
            </a:r>
            <a:r>
              <a:rPr lang="en-GB" sz="2400" dirty="0"/>
              <a:t> </a:t>
            </a:r>
            <a:r>
              <a:rPr lang="en-GB" sz="2400" dirty="0" err="1"/>
              <a:t>viimeisen</a:t>
            </a:r>
            <a:r>
              <a:rPr lang="en-GB" sz="2400" dirty="0"/>
              <a:t> </a:t>
            </a:r>
            <a:r>
              <a:rPr lang="en-GB" sz="2400" dirty="0" err="1"/>
              <a:t>setin</a:t>
            </a:r>
            <a:r>
              <a:rPr lang="en-GB" sz="2400" dirty="0"/>
              <a:t> </a:t>
            </a:r>
            <a:r>
              <a:rPr lang="en-GB" sz="2400" dirty="0" err="1"/>
              <a:t>jälkeen</a:t>
            </a:r>
            <a:r>
              <a:rPr lang="en-GB" sz="2400" dirty="0"/>
              <a:t> </a:t>
            </a:r>
            <a:r>
              <a:rPr lang="en-GB" sz="2400" dirty="0" err="1"/>
              <a:t>tarkista</a:t>
            </a:r>
            <a:r>
              <a:rPr lang="en-GB" sz="2400" dirty="0"/>
              <a:t> </a:t>
            </a:r>
            <a:r>
              <a:rPr lang="en-GB" sz="2400" dirty="0" err="1"/>
              <a:t>ampujilta</a:t>
            </a:r>
            <a:r>
              <a:rPr lang="en-GB" sz="2400" dirty="0"/>
              <a:t> </a:t>
            </a:r>
            <a:r>
              <a:rPr lang="en-GB" sz="2400" dirty="0" err="1"/>
              <a:t>tasatilanteet</a:t>
            </a:r>
            <a:r>
              <a:rPr lang="en-GB" sz="2400" dirty="0"/>
              <a:t> (5-5). </a:t>
            </a:r>
            <a:r>
              <a:rPr lang="en-GB" sz="2400" dirty="0" err="1"/>
              <a:t>Tasatilanteista</a:t>
            </a:r>
            <a:r>
              <a:rPr lang="en-GB" sz="2400" dirty="0"/>
              <a:t> </a:t>
            </a:r>
            <a:r>
              <a:rPr lang="en-GB" sz="2400" dirty="0" err="1"/>
              <a:t>näytä</a:t>
            </a:r>
            <a:r>
              <a:rPr lang="en-GB" sz="2400" dirty="0"/>
              <a:t> </a:t>
            </a:r>
            <a:r>
              <a:rPr lang="en-GB" sz="2400" dirty="0" err="1"/>
              <a:t>aina</a:t>
            </a:r>
            <a:r>
              <a:rPr lang="en-GB" sz="2400" dirty="0"/>
              <a:t> </a:t>
            </a:r>
            <a:r>
              <a:rPr lang="en-GB" sz="2400" dirty="0" err="1"/>
              <a:t>käsimerkki</a:t>
            </a:r>
            <a:r>
              <a:rPr lang="en-GB" sz="2400" dirty="0"/>
              <a:t>.</a:t>
            </a:r>
          </a:p>
          <a:p>
            <a:pPr marL="342900" indent="-342900">
              <a:spcBef>
                <a:spcPts val="0"/>
              </a:spcBef>
              <a:buClr>
                <a:schemeClr val="dk1"/>
              </a:buClr>
              <a:buSzPct val="100000"/>
              <a:buFont typeface="Arial"/>
              <a:buChar char="•"/>
            </a:pPr>
            <a:r>
              <a:rPr lang="en-GB" sz="2400" dirty="0" err="1"/>
              <a:t>Uusintanuolen</a:t>
            </a:r>
            <a:r>
              <a:rPr lang="en-GB" sz="2400" dirty="0"/>
              <a:t> </a:t>
            </a:r>
            <a:r>
              <a:rPr lang="en-GB" sz="2400" dirty="0" err="1"/>
              <a:t>hoitaminen</a:t>
            </a:r>
            <a:r>
              <a:rPr lang="en-GB" sz="2400" dirty="0"/>
              <a:t>:</a:t>
            </a:r>
          </a:p>
          <a:p>
            <a:pPr lvl="1" indent="-342900">
              <a:spcBef>
                <a:spcPts val="0"/>
              </a:spcBef>
              <a:buFont typeface="Arial"/>
              <a:buChar char="•"/>
            </a:pPr>
            <a:r>
              <a:rPr lang="en-GB" sz="2400" dirty="0" err="1">
                <a:solidFill>
                  <a:schemeClr val="dk1"/>
                </a:solidFill>
                <a:latin typeface="Calibri"/>
                <a:ea typeface="Calibri"/>
                <a:cs typeface="Calibri"/>
                <a:sym typeface="Calibri"/>
              </a:rPr>
              <a:t>Ennen</a:t>
            </a:r>
            <a:r>
              <a:rPr lang="en-GB" sz="2400" dirty="0">
                <a:solidFill>
                  <a:schemeClr val="dk1"/>
                </a:solidFill>
                <a:latin typeface="Calibri"/>
                <a:ea typeface="Calibri"/>
                <a:cs typeface="Calibri"/>
                <a:sym typeface="Calibri"/>
              </a:rPr>
              <a:t> </a:t>
            </a:r>
            <a:r>
              <a:rPr lang="en-GB" sz="2400" dirty="0" err="1">
                <a:solidFill>
                  <a:schemeClr val="dk1"/>
                </a:solidFill>
                <a:latin typeface="Calibri"/>
                <a:ea typeface="Calibri"/>
                <a:cs typeface="Calibri"/>
                <a:sym typeface="Calibri"/>
              </a:rPr>
              <a:t>ammunnan</a:t>
            </a:r>
            <a:r>
              <a:rPr lang="en-GB" sz="2400" dirty="0">
                <a:solidFill>
                  <a:schemeClr val="dk1"/>
                </a:solidFill>
                <a:latin typeface="Calibri"/>
                <a:ea typeface="Calibri"/>
                <a:cs typeface="Calibri"/>
                <a:sym typeface="Calibri"/>
              </a:rPr>
              <a:t> </a:t>
            </a:r>
            <a:r>
              <a:rPr lang="en-GB" sz="2400" dirty="0" err="1">
                <a:solidFill>
                  <a:schemeClr val="dk1"/>
                </a:solidFill>
                <a:latin typeface="Calibri"/>
                <a:ea typeface="Calibri"/>
                <a:cs typeface="Calibri"/>
                <a:sym typeface="Calibri"/>
              </a:rPr>
              <a:t>aloitusta</a:t>
            </a:r>
            <a:r>
              <a:rPr lang="en-GB" sz="2400" dirty="0">
                <a:solidFill>
                  <a:schemeClr val="dk1"/>
                </a:solidFill>
                <a:latin typeface="Calibri"/>
                <a:ea typeface="Calibri"/>
                <a:cs typeface="Calibri"/>
                <a:sym typeface="Calibri"/>
              </a:rPr>
              <a:t> </a:t>
            </a:r>
            <a:r>
              <a:rPr lang="en-GB" sz="2400" dirty="0" err="1">
                <a:solidFill>
                  <a:schemeClr val="dk1"/>
                </a:solidFill>
                <a:latin typeface="Calibri"/>
                <a:ea typeface="Calibri"/>
                <a:cs typeface="Calibri"/>
                <a:sym typeface="Calibri"/>
              </a:rPr>
              <a:t>etsi</a:t>
            </a:r>
            <a:r>
              <a:rPr lang="en-GB" sz="2400" dirty="0">
                <a:solidFill>
                  <a:schemeClr val="dk1"/>
                </a:solidFill>
                <a:latin typeface="Calibri"/>
                <a:ea typeface="Calibri"/>
                <a:cs typeface="Calibri"/>
                <a:sym typeface="Calibri"/>
              </a:rPr>
              <a:t> </a:t>
            </a:r>
            <a:r>
              <a:rPr lang="en-GB" sz="2400" dirty="0" err="1">
                <a:solidFill>
                  <a:schemeClr val="dk1"/>
                </a:solidFill>
                <a:latin typeface="Calibri"/>
                <a:ea typeface="Calibri"/>
                <a:cs typeface="Calibri"/>
                <a:sym typeface="Calibri"/>
              </a:rPr>
              <a:t>mittavälineet</a:t>
            </a:r>
            <a:r>
              <a:rPr lang="en-GB" sz="2400" dirty="0">
                <a:solidFill>
                  <a:schemeClr val="dk1"/>
                </a:solidFill>
                <a:latin typeface="Calibri"/>
                <a:ea typeface="Calibri"/>
                <a:cs typeface="Calibri"/>
                <a:sym typeface="Calibri"/>
              </a:rPr>
              <a:t> </a:t>
            </a:r>
            <a:r>
              <a:rPr lang="en-GB" sz="2400" dirty="0" err="1">
                <a:solidFill>
                  <a:schemeClr val="dk1"/>
                </a:solidFill>
                <a:latin typeface="Calibri"/>
                <a:ea typeface="Calibri"/>
                <a:cs typeface="Calibri"/>
                <a:sym typeface="Calibri"/>
              </a:rPr>
              <a:t>valmiiksi</a:t>
            </a:r>
            <a:endParaRPr lang="en-GB" sz="2400" dirty="0">
              <a:solidFill>
                <a:schemeClr val="dk1"/>
              </a:solidFill>
              <a:latin typeface="Calibri"/>
              <a:ea typeface="Calibri"/>
              <a:cs typeface="Calibri"/>
              <a:sym typeface="Calibri"/>
            </a:endParaRPr>
          </a:p>
          <a:p>
            <a:pPr lvl="1" indent="-342900">
              <a:spcBef>
                <a:spcPts val="0"/>
              </a:spcBef>
              <a:buFont typeface="Arial"/>
              <a:buChar char="•"/>
            </a:pPr>
            <a:r>
              <a:rPr lang="en-GB" sz="2400" dirty="0" err="1"/>
              <a:t>Paina</a:t>
            </a:r>
            <a:r>
              <a:rPr lang="en-GB" sz="2400" dirty="0"/>
              <a:t> </a:t>
            </a:r>
            <a:r>
              <a:rPr lang="en-GB" sz="2400" dirty="0" err="1"/>
              <a:t>mieleen</a:t>
            </a:r>
            <a:r>
              <a:rPr lang="en-GB" sz="2400" dirty="0"/>
              <a:t>, </a:t>
            </a:r>
            <a:r>
              <a:rPr lang="en-GB" sz="2400" dirty="0" err="1"/>
              <a:t>millaiset</a:t>
            </a:r>
            <a:r>
              <a:rPr lang="en-GB" sz="2400" dirty="0"/>
              <a:t> </a:t>
            </a:r>
            <a:r>
              <a:rPr lang="en-GB" sz="2400" dirty="0" err="1"/>
              <a:t>nuolet</a:t>
            </a:r>
            <a:r>
              <a:rPr lang="en-GB" sz="2400" dirty="0"/>
              <a:t> </a:t>
            </a:r>
            <a:r>
              <a:rPr lang="en-GB" sz="2400" dirty="0" err="1"/>
              <a:t>ampujilla</a:t>
            </a:r>
            <a:r>
              <a:rPr lang="en-GB" sz="2400" dirty="0"/>
              <a:t> on</a:t>
            </a:r>
          </a:p>
          <a:p>
            <a:pPr lvl="1" indent="-342900">
              <a:spcBef>
                <a:spcPts val="0"/>
              </a:spcBef>
              <a:buFont typeface="Arial"/>
              <a:buChar char="•"/>
            </a:pPr>
            <a:r>
              <a:rPr lang="en-GB" sz="2400" dirty="0" err="1">
                <a:solidFill>
                  <a:schemeClr val="dk1"/>
                </a:solidFill>
                <a:latin typeface="Calibri"/>
                <a:ea typeface="Calibri"/>
                <a:cs typeface="Calibri"/>
                <a:sym typeface="Calibri"/>
              </a:rPr>
              <a:t>Äänimerkistä</a:t>
            </a:r>
            <a:r>
              <a:rPr lang="en-GB" sz="2400" dirty="0">
                <a:solidFill>
                  <a:schemeClr val="dk1"/>
                </a:solidFill>
                <a:latin typeface="Calibri"/>
                <a:ea typeface="Calibri"/>
                <a:cs typeface="Calibri"/>
                <a:sym typeface="Calibri"/>
              </a:rPr>
              <a:t> </a:t>
            </a:r>
            <a:r>
              <a:rPr lang="en-GB" sz="2400" dirty="0" err="1">
                <a:solidFill>
                  <a:schemeClr val="dk1"/>
                </a:solidFill>
                <a:latin typeface="Calibri"/>
                <a:ea typeface="Calibri"/>
                <a:cs typeface="Calibri"/>
                <a:sym typeface="Calibri"/>
              </a:rPr>
              <a:t>lähde</a:t>
            </a:r>
            <a:r>
              <a:rPr lang="en-GB" sz="2400" dirty="0">
                <a:solidFill>
                  <a:schemeClr val="dk1"/>
                </a:solidFill>
                <a:latin typeface="Calibri"/>
                <a:ea typeface="Calibri"/>
                <a:cs typeface="Calibri"/>
                <a:sym typeface="Calibri"/>
              </a:rPr>
              <a:t> </a:t>
            </a:r>
            <a:r>
              <a:rPr lang="en-GB" sz="2400" dirty="0" err="1">
                <a:solidFill>
                  <a:schemeClr val="dk1"/>
                </a:solidFill>
                <a:latin typeface="Calibri"/>
                <a:ea typeface="Calibri"/>
                <a:cs typeface="Calibri"/>
                <a:sym typeface="Calibri"/>
              </a:rPr>
              <a:t>välittömästi</a:t>
            </a:r>
            <a:r>
              <a:rPr lang="en-GB" sz="2400" dirty="0">
                <a:solidFill>
                  <a:schemeClr val="dk1"/>
                </a:solidFill>
                <a:latin typeface="Calibri"/>
                <a:ea typeface="Calibri"/>
                <a:cs typeface="Calibri"/>
                <a:sym typeface="Calibri"/>
              </a:rPr>
              <a:t> </a:t>
            </a:r>
            <a:r>
              <a:rPr lang="en-GB" sz="2400" dirty="0" err="1">
                <a:solidFill>
                  <a:schemeClr val="dk1"/>
                </a:solidFill>
                <a:latin typeface="Calibri"/>
                <a:ea typeface="Calibri"/>
                <a:cs typeface="Calibri"/>
                <a:sym typeface="Calibri"/>
              </a:rPr>
              <a:t>kävelemään</a:t>
            </a:r>
            <a:r>
              <a:rPr lang="en-GB" sz="2400" dirty="0">
                <a:solidFill>
                  <a:schemeClr val="dk1"/>
                </a:solidFill>
                <a:latin typeface="Calibri"/>
                <a:ea typeface="Calibri"/>
                <a:cs typeface="Calibri"/>
                <a:sym typeface="Calibri"/>
              </a:rPr>
              <a:t> </a:t>
            </a:r>
            <a:r>
              <a:rPr lang="en-GB" sz="2400" dirty="0" err="1">
                <a:solidFill>
                  <a:schemeClr val="dk1"/>
                </a:solidFill>
                <a:latin typeface="Calibri"/>
                <a:ea typeface="Calibri"/>
                <a:cs typeface="Calibri"/>
                <a:sym typeface="Calibri"/>
              </a:rPr>
              <a:t>tauluille</a:t>
            </a:r>
            <a:r>
              <a:rPr lang="en-GB" sz="2400" dirty="0">
                <a:solidFill>
                  <a:schemeClr val="dk1"/>
                </a:solidFill>
                <a:latin typeface="Calibri"/>
                <a:ea typeface="Calibri"/>
                <a:cs typeface="Calibri"/>
                <a:sym typeface="Calibri"/>
              </a:rPr>
              <a:t> (</a:t>
            </a:r>
            <a:r>
              <a:rPr lang="en-GB" sz="2400" dirty="0" err="1">
                <a:solidFill>
                  <a:schemeClr val="dk1"/>
                </a:solidFill>
                <a:latin typeface="Calibri"/>
                <a:ea typeface="Calibri"/>
                <a:cs typeface="Calibri"/>
                <a:sym typeface="Calibri"/>
              </a:rPr>
              <a:t>ampujia</a:t>
            </a:r>
            <a:r>
              <a:rPr lang="en-GB" sz="2400" dirty="0">
                <a:solidFill>
                  <a:schemeClr val="dk1"/>
                </a:solidFill>
                <a:latin typeface="Calibri"/>
                <a:ea typeface="Calibri"/>
                <a:cs typeface="Calibri"/>
                <a:sym typeface="Calibri"/>
              </a:rPr>
              <a:t> </a:t>
            </a:r>
            <a:r>
              <a:rPr lang="en-GB" sz="2400" dirty="0" err="1">
                <a:solidFill>
                  <a:schemeClr val="dk1"/>
                </a:solidFill>
                <a:latin typeface="Calibri"/>
                <a:ea typeface="Calibri"/>
                <a:cs typeface="Calibri"/>
                <a:sym typeface="Calibri"/>
              </a:rPr>
              <a:t>ennen</a:t>
            </a:r>
            <a:r>
              <a:rPr lang="en-GB" sz="2400" dirty="0">
                <a:solidFill>
                  <a:schemeClr val="dk1"/>
                </a:solidFill>
                <a:latin typeface="Calibri"/>
                <a:ea typeface="Calibri"/>
                <a:cs typeface="Calibri"/>
                <a:sym typeface="Calibri"/>
              </a:rPr>
              <a:t>)</a:t>
            </a:r>
          </a:p>
          <a:p>
            <a:pPr lvl="1" indent="-342900">
              <a:spcBef>
                <a:spcPts val="0"/>
              </a:spcBef>
              <a:buFont typeface="Arial"/>
              <a:buChar char="•"/>
            </a:pPr>
            <a:r>
              <a:rPr lang="en-GB" sz="2400" dirty="0" err="1"/>
              <a:t>Tarvittaessa</a:t>
            </a:r>
            <a:r>
              <a:rPr lang="en-GB" sz="2400" dirty="0"/>
              <a:t> </a:t>
            </a:r>
            <a:r>
              <a:rPr lang="en-GB" sz="2400" dirty="0" err="1"/>
              <a:t>mittaa</a:t>
            </a:r>
            <a:r>
              <a:rPr lang="en-GB" sz="2400" dirty="0"/>
              <a:t> </a:t>
            </a:r>
            <a:r>
              <a:rPr lang="en-GB" sz="2400" dirty="0" err="1"/>
              <a:t>nuolet</a:t>
            </a:r>
            <a:endParaRPr lang="en-GB" sz="2400" dirty="0">
              <a:solidFill>
                <a:schemeClr val="dk1"/>
              </a:solidFill>
              <a:latin typeface="Calibri"/>
              <a:ea typeface="Calibri"/>
              <a:cs typeface="Calibri"/>
              <a:sym typeface="Calibri"/>
            </a:endParaRPr>
          </a:p>
          <a:p>
            <a:pPr lvl="1" indent="-342900">
              <a:spcBef>
                <a:spcPts val="0"/>
              </a:spcBef>
              <a:buFont typeface="Arial"/>
              <a:buChar char="•"/>
            </a:pPr>
            <a:r>
              <a:rPr lang="en-GB" sz="2400" dirty="0">
                <a:solidFill>
                  <a:schemeClr val="dk1"/>
                </a:solidFill>
                <a:latin typeface="Calibri"/>
                <a:ea typeface="Calibri"/>
                <a:cs typeface="Calibri"/>
                <a:sym typeface="Calibri"/>
              </a:rPr>
              <a:t>Jos </a:t>
            </a:r>
            <a:r>
              <a:rPr lang="en-GB" sz="2400" dirty="0" err="1">
                <a:solidFill>
                  <a:schemeClr val="dk1"/>
                </a:solidFill>
                <a:latin typeface="Calibri"/>
                <a:ea typeface="Calibri"/>
                <a:cs typeface="Calibri"/>
                <a:sym typeface="Calibri"/>
              </a:rPr>
              <a:t>uusinta</a:t>
            </a:r>
            <a:r>
              <a:rPr lang="en-GB" sz="2400" dirty="0">
                <a:solidFill>
                  <a:schemeClr val="dk1"/>
                </a:solidFill>
                <a:latin typeface="Calibri"/>
                <a:ea typeface="Calibri"/>
                <a:cs typeface="Calibri"/>
                <a:sym typeface="Calibri"/>
              </a:rPr>
              <a:t> </a:t>
            </a:r>
            <a:r>
              <a:rPr lang="en-GB" sz="2400" dirty="0" err="1">
                <a:solidFill>
                  <a:schemeClr val="dk1"/>
                </a:solidFill>
                <a:latin typeface="Calibri"/>
                <a:ea typeface="Calibri"/>
                <a:cs typeface="Calibri"/>
                <a:sym typeface="Calibri"/>
              </a:rPr>
              <a:t>tasan</a:t>
            </a:r>
            <a:r>
              <a:rPr lang="en-GB" sz="2400" dirty="0">
                <a:solidFill>
                  <a:schemeClr val="dk1"/>
                </a:solidFill>
                <a:latin typeface="Calibri"/>
                <a:ea typeface="Calibri"/>
                <a:cs typeface="Calibri"/>
                <a:sym typeface="Calibri"/>
              </a:rPr>
              <a:t>, </a:t>
            </a:r>
            <a:r>
              <a:rPr lang="en-GB" sz="2400" dirty="0" err="1">
                <a:solidFill>
                  <a:schemeClr val="dk1"/>
                </a:solidFill>
                <a:latin typeface="Calibri"/>
                <a:ea typeface="Calibri"/>
                <a:cs typeface="Calibri"/>
                <a:sym typeface="Calibri"/>
              </a:rPr>
              <a:t>näytä</a:t>
            </a:r>
            <a:r>
              <a:rPr lang="en-GB" sz="2400" dirty="0">
                <a:solidFill>
                  <a:schemeClr val="dk1"/>
                </a:solidFill>
                <a:latin typeface="Calibri"/>
                <a:ea typeface="Calibri"/>
                <a:cs typeface="Calibri"/>
                <a:sym typeface="Calibri"/>
              </a:rPr>
              <a:t> </a:t>
            </a:r>
            <a:r>
              <a:rPr lang="en-GB" sz="2400" dirty="0" err="1"/>
              <a:t>tasurin</a:t>
            </a:r>
            <a:r>
              <a:rPr lang="en-GB" sz="2400" dirty="0"/>
              <a:t> </a:t>
            </a:r>
            <a:r>
              <a:rPr lang="en-GB" sz="2400" dirty="0" err="1"/>
              <a:t>käsimerkki</a:t>
            </a:r>
            <a:r>
              <a:rPr lang="en-GB" sz="2400" dirty="0"/>
              <a:t> (</a:t>
            </a:r>
            <a:r>
              <a:rPr lang="en-GB" sz="2400" dirty="0" err="1"/>
              <a:t>ja</a:t>
            </a:r>
            <a:r>
              <a:rPr lang="en-GB" sz="2400" dirty="0"/>
              <a:t> </a:t>
            </a:r>
            <a:r>
              <a:rPr lang="en-GB" sz="2400" dirty="0" err="1"/>
              <a:t>radioi</a:t>
            </a:r>
            <a:r>
              <a:rPr lang="en-GB" sz="2400" dirty="0"/>
              <a:t>)</a:t>
            </a:r>
          </a:p>
          <a:p>
            <a:pPr lvl="1" indent="-342900">
              <a:spcBef>
                <a:spcPts val="0"/>
              </a:spcBef>
              <a:buFont typeface="Arial"/>
              <a:buChar char="•"/>
            </a:pPr>
            <a:r>
              <a:rPr lang="en-GB" sz="2400" dirty="0">
                <a:solidFill>
                  <a:schemeClr val="dk1"/>
                </a:solidFill>
                <a:latin typeface="Calibri"/>
                <a:ea typeface="Calibri"/>
                <a:cs typeface="Calibri"/>
                <a:sym typeface="Calibri"/>
              </a:rPr>
              <a:t>Jos </a:t>
            </a:r>
            <a:r>
              <a:rPr lang="en-GB" sz="2400" dirty="0" err="1">
                <a:solidFill>
                  <a:schemeClr val="dk1"/>
                </a:solidFill>
                <a:latin typeface="Calibri"/>
                <a:ea typeface="Calibri"/>
                <a:cs typeface="Calibri"/>
                <a:sym typeface="Calibri"/>
              </a:rPr>
              <a:t>voittaja</a:t>
            </a:r>
            <a:r>
              <a:rPr lang="en-GB" sz="2400" dirty="0">
                <a:solidFill>
                  <a:schemeClr val="dk1"/>
                </a:solidFill>
                <a:latin typeface="Calibri"/>
                <a:ea typeface="Calibri"/>
                <a:cs typeface="Calibri"/>
                <a:sym typeface="Calibri"/>
              </a:rPr>
              <a:t> </a:t>
            </a:r>
            <a:r>
              <a:rPr lang="en-GB" sz="2400" dirty="0" err="1">
                <a:solidFill>
                  <a:schemeClr val="dk1"/>
                </a:solidFill>
                <a:latin typeface="Calibri"/>
                <a:ea typeface="Calibri"/>
                <a:cs typeface="Calibri"/>
                <a:sym typeface="Calibri"/>
              </a:rPr>
              <a:t>selvä</a:t>
            </a:r>
            <a:r>
              <a:rPr lang="en-GB" sz="2400" dirty="0">
                <a:solidFill>
                  <a:schemeClr val="dk1"/>
                </a:solidFill>
                <a:latin typeface="Calibri"/>
                <a:ea typeface="Calibri"/>
                <a:cs typeface="Calibri"/>
                <a:sym typeface="Calibri"/>
              </a:rPr>
              <a:t>, </a:t>
            </a:r>
            <a:r>
              <a:rPr lang="en-GB" sz="2400" dirty="0" err="1">
                <a:solidFill>
                  <a:schemeClr val="dk1"/>
                </a:solidFill>
                <a:latin typeface="Calibri"/>
                <a:ea typeface="Calibri"/>
                <a:cs typeface="Calibri"/>
                <a:sym typeface="Calibri"/>
              </a:rPr>
              <a:t>osoita</a:t>
            </a:r>
            <a:r>
              <a:rPr lang="en-GB" sz="2400" dirty="0">
                <a:solidFill>
                  <a:schemeClr val="dk1"/>
                </a:solidFill>
                <a:latin typeface="Calibri"/>
                <a:ea typeface="Calibri"/>
                <a:cs typeface="Calibri"/>
                <a:sym typeface="Calibri"/>
              </a:rPr>
              <a:t> </a:t>
            </a:r>
            <a:r>
              <a:rPr lang="en-GB" sz="2400" dirty="0" err="1">
                <a:solidFill>
                  <a:schemeClr val="dk1"/>
                </a:solidFill>
                <a:latin typeface="Calibri"/>
                <a:ea typeface="Calibri"/>
                <a:cs typeface="Calibri"/>
                <a:sym typeface="Calibri"/>
              </a:rPr>
              <a:t>voitta</a:t>
            </a:r>
            <a:r>
              <a:rPr lang="en-GB" sz="2400" dirty="0" err="1"/>
              <a:t>ja</a:t>
            </a:r>
            <a:r>
              <a:rPr lang="en-GB" sz="2400" dirty="0"/>
              <a:t> </a:t>
            </a:r>
            <a:r>
              <a:rPr lang="en-GB" sz="2400" dirty="0" err="1"/>
              <a:t>käsimerkillä</a:t>
            </a:r>
            <a:r>
              <a:rPr lang="en-GB" sz="2400" dirty="0"/>
              <a:t> (</a:t>
            </a:r>
            <a:r>
              <a:rPr lang="en-GB" sz="2400" dirty="0" err="1"/>
              <a:t>ja</a:t>
            </a:r>
            <a:r>
              <a:rPr lang="en-GB" sz="2400" dirty="0"/>
              <a:t> </a:t>
            </a:r>
            <a:r>
              <a:rPr lang="en-GB" sz="2400" dirty="0" err="1"/>
              <a:t>radioi</a:t>
            </a:r>
            <a:r>
              <a:rPr lang="en-GB" sz="2400" dirty="0"/>
              <a:t>)</a:t>
            </a:r>
          </a:p>
          <a:p>
            <a:pPr lvl="1" indent="-342900">
              <a:spcBef>
                <a:spcPts val="0"/>
              </a:spcBef>
              <a:buFont typeface="Arial"/>
              <a:buChar char="•"/>
            </a:pPr>
            <a:r>
              <a:rPr lang="en-GB" sz="2400" dirty="0" err="1"/>
              <a:t>Tarkista</a:t>
            </a:r>
            <a:r>
              <a:rPr lang="en-GB" sz="2400" dirty="0"/>
              <a:t>, </a:t>
            </a:r>
            <a:r>
              <a:rPr lang="en-GB" sz="2400" dirty="0" err="1"/>
              <a:t>että</a:t>
            </a:r>
            <a:r>
              <a:rPr lang="en-GB" sz="2400" dirty="0"/>
              <a:t> </a:t>
            </a:r>
            <a:r>
              <a:rPr lang="en-GB" sz="2400" dirty="0" err="1"/>
              <a:t>tuloskorttimerkinnät</a:t>
            </a:r>
            <a:r>
              <a:rPr lang="en-GB" sz="2400" dirty="0"/>
              <a:t> </a:t>
            </a:r>
            <a:r>
              <a:rPr lang="en-GB" sz="2400" dirty="0" err="1"/>
              <a:t>ovat</a:t>
            </a:r>
            <a:r>
              <a:rPr lang="en-GB" sz="2400" dirty="0"/>
              <a:t> </a:t>
            </a:r>
            <a:r>
              <a:rPr lang="en-GB" sz="2400" dirty="0" err="1"/>
              <a:t>oikein</a:t>
            </a:r>
            <a:endParaRPr lang="en-GB" sz="2400" dirty="0"/>
          </a:p>
          <a:p>
            <a:pPr marL="400050" lvl="1" indent="0">
              <a:spcBef>
                <a:spcPts val="0"/>
              </a:spcBef>
              <a:buNone/>
            </a:pPr>
            <a:endParaRPr lang="en-GB" b="0" i="0" u="none" strike="noStrike" cap="none" dirty="0">
              <a:solidFill>
                <a:schemeClr val="dk1"/>
              </a:solidFill>
              <a:latin typeface="Calibri"/>
              <a:ea typeface="Calibri"/>
              <a:cs typeface="Calibri"/>
              <a:sym typeface="Calibri"/>
            </a:endParaRPr>
          </a:p>
          <a:p>
            <a:pPr lvl="1" indent="-342900">
              <a:spcBef>
                <a:spcPts val="0"/>
              </a:spcBef>
              <a:buFont typeface="Arial"/>
              <a:buChar char="•"/>
            </a:pPr>
            <a:endParaRPr lang="en-GB" b="0" i="0" u="none" strike="noStrike" cap="none" dirty="0">
              <a:solidFill>
                <a:schemeClr val="dk1"/>
              </a:solidFill>
              <a:latin typeface="Calibri"/>
              <a:ea typeface="Calibri"/>
              <a:cs typeface="Calibri"/>
              <a:sym typeface="Calibri"/>
            </a:endParaRPr>
          </a:p>
        </p:txBody>
      </p:sp>
      <p:sp>
        <p:nvSpPr>
          <p:cNvPr id="2" name="Päivämäärän paikkamerkki 1">
            <a:extLst>
              <a:ext uri="{FF2B5EF4-FFF2-40B4-BE49-F238E27FC236}">
                <a16:creationId xmlns:a16="http://schemas.microsoft.com/office/drawing/2014/main" id="{037510D3-106C-47F9-AE9B-CEE36CE48C97}"/>
              </a:ext>
            </a:extLst>
          </p:cNvPr>
          <p:cNvSpPr>
            <a:spLocks noGrp="1"/>
          </p:cNvSpPr>
          <p:nvPr>
            <p:ph type="dt" sz="half" idx="10"/>
          </p:nvPr>
        </p:nvSpPr>
        <p:spPr/>
        <p:txBody>
          <a:bodyPr/>
          <a:lstStyle/>
          <a:p>
            <a:r>
              <a:rPr lang="en-US"/>
              <a:t>10.10.2023</a:t>
            </a:r>
            <a:endParaRPr lang="fi-FI"/>
          </a:p>
        </p:txBody>
      </p:sp>
    </p:spTree>
    <p:extLst>
      <p:ext uri="{BB962C8B-B14F-4D97-AF65-F5344CB8AC3E}">
        <p14:creationId xmlns:p14="http://schemas.microsoft.com/office/powerpoint/2010/main" val="1343158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B066BA-A2CA-D500-44FD-9F4F56DA9502}"/>
              </a:ext>
            </a:extLst>
          </p:cNvPr>
          <p:cNvSpPr>
            <a:spLocks noGrp="1"/>
          </p:cNvSpPr>
          <p:nvPr>
            <p:ph type="title"/>
          </p:nvPr>
        </p:nvSpPr>
        <p:spPr/>
        <p:txBody>
          <a:bodyPr/>
          <a:lstStyle/>
          <a:p>
            <a:r>
              <a:rPr lang="en-US" dirty="0" err="1"/>
              <a:t>Joukkueuusinta</a:t>
            </a:r>
            <a:r>
              <a:rPr lang="en-US" dirty="0"/>
              <a:t> </a:t>
            </a:r>
            <a:r>
              <a:rPr lang="en-US"/>
              <a:t>ottelukierroksilla</a:t>
            </a:r>
            <a:endParaRPr lang="en-GB" dirty="0"/>
          </a:p>
        </p:txBody>
      </p:sp>
      <p:sp>
        <p:nvSpPr>
          <p:cNvPr id="3" name="Content Placeholder 2">
            <a:extLst>
              <a:ext uri="{FF2B5EF4-FFF2-40B4-BE49-F238E27FC236}">
                <a16:creationId xmlns:a16="http://schemas.microsoft.com/office/drawing/2014/main" id="{5D9C870E-9C79-07DC-40E5-8370D4FA807B}"/>
              </a:ext>
            </a:extLst>
          </p:cNvPr>
          <p:cNvSpPr>
            <a:spLocks noGrp="1"/>
          </p:cNvSpPr>
          <p:nvPr>
            <p:ph idx="1"/>
          </p:nvPr>
        </p:nvSpPr>
        <p:spPr/>
        <p:txBody>
          <a:bodyPr>
            <a:normAutofit lnSpcReduction="10000"/>
          </a:bodyPr>
          <a:lstStyle/>
          <a:p>
            <a:pPr algn="l"/>
            <a:r>
              <a:rPr lang="fi-FI" sz="3200" b="0" i="0" u="none" strike="noStrike" baseline="0" dirty="0">
                <a:solidFill>
                  <a:srgbClr val="000000"/>
                </a:solidFill>
                <a:latin typeface="Calibri" panose="020F0502020204030204" pitchFamily="34" charset="0"/>
              </a:rPr>
              <a:t>Ammutaan kolmen nuolen (parijoukkueissa kahden nuolen) uusinta, jokainen joukkueen jäsen ampuu yhden nuolen;</a:t>
            </a:r>
          </a:p>
          <a:p>
            <a:pPr algn="l"/>
            <a:r>
              <a:rPr lang="fi-FI" sz="3200" b="0" i="0" u="none" strike="noStrike" baseline="0" dirty="0">
                <a:solidFill>
                  <a:srgbClr val="000000"/>
                </a:solidFill>
                <a:latin typeface="Calibri" panose="020F0502020204030204" pitchFamily="34" charset="0"/>
              </a:rPr>
              <a:t>Mikäli pistetulos on tasan, voittaa joukkue, jonka nuoli on lähimpänä </a:t>
            </a:r>
            <a:r>
              <a:rPr lang="en-GB" sz="3200" b="0" i="0" u="none" strike="noStrike" baseline="0" dirty="0" err="1">
                <a:solidFill>
                  <a:srgbClr val="000000"/>
                </a:solidFill>
                <a:latin typeface="Calibri" panose="020F0502020204030204" pitchFamily="34" charset="0"/>
              </a:rPr>
              <a:t>keskipistettä</a:t>
            </a:r>
            <a:endParaRPr lang="en-GB" sz="3200" dirty="0">
              <a:solidFill>
                <a:srgbClr val="000000"/>
              </a:solidFill>
              <a:latin typeface="Calibri" panose="020F0502020204030204" pitchFamily="34" charset="0"/>
            </a:endParaRPr>
          </a:p>
          <a:p>
            <a:pPr algn="l"/>
            <a:r>
              <a:rPr lang="fi-FI" sz="3200" b="0" i="0" u="none" strike="noStrike" baseline="0" dirty="0">
                <a:solidFill>
                  <a:srgbClr val="000000"/>
                </a:solidFill>
                <a:latin typeface="Calibri" panose="020F0502020204030204" pitchFamily="34" charset="0"/>
              </a:rPr>
              <a:t>Jos tilanne on edelleen tasan, toiseksi (ja kolmanneksi) lähin nuoli määrittää </a:t>
            </a:r>
            <a:r>
              <a:rPr lang="en-GB" sz="3200" b="0" i="0" u="none" strike="noStrike" baseline="0" dirty="0" err="1">
                <a:solidFill>
                  <a:srgbClr val="000000"/>
                </a:solidFill>
                <a:latin typeface="Calibri" panose="020F0502020204030204" pitchFamily="34" charset="0"/>
              </a:rPr>
              <a:t>voittajan</a:t>
            </a:r>
            <a:r>
              <a:rPr lang="en-GB" sz="3200" b="0" i="0" u="none" strike="noStrike" baseline="0" dirty="0">
                <a:solidFill>
                  <a:srgbClr val="000000"/>
                </a:solidFill>
                <a:latin typeface="Calibri" panose="020F0502020204030204" pitchFamily="34" charset="0"/>
              </a:rPr>
              <a:t>.</a:t>
            </a:r>
          </a:p>
          <a:p>
            <a:pPr algn="l"/>
            <a:r>
              <a:rPr lang="en-GB" sz="3200" dirty="0">
                <a:solidFill>
                  <a:srgbClr val="000000"/>
                </a:solidFill>
                <a:latin typeface="Calibri" panose="020F0502020204030204" pitchFamily="34" charset="0"/>
              </a:rPr>
              <a:t>20 s per </a:t>
            </a:r>
            <a:r>
              <a:rPr lang="en-GB" sz="3200" dirty="0" err="1">
                <a:solidFill>
                  <a:srgbClr val="000000"/>
                </a:solidFill>
                <a:latin typeface="Calibri" panose="020F0502020204030204" pitchFamily="34" charset="0"/>
              </a:rPr>
              <a:t>nuoli</a:t>
            </a:r>
            <a:endParaRPr lang="en-GB" sz="3200" b="0" i="0" u="none" strike="noStrike" baseline="0" dirty="0">
              <a:solidFill>
                <a:srgbClr val="000000"/>
              </a:solidFill>
              <a:latin typeface="Calibri" panose="020F0502020204030204" pitchFamily="34" charset="0"/>
            </a:endParaRPr>
          </a:p>
          <a:p>
            <a:endParaRPr lang="en-GB" sz="3200" dirty="0"/>
          </a:p>
        </p:txBody>
      </p:sp>
      <p:sp>
        <p:nvSpPr>
          <p:cNvPr id="4" name="Date Placeholder 3">
            <a:extLst>
              <a:ext uri="{FF2B5EF4-FFF2-40B4-BE49-F238E27FC236}">
                <a16:creationId xmlns:a16="http://schemas.microsoft.com/office/drawing/2014/main" id="{B4D5524A-5D9E-EFDA-45D9-14E1D0555EC7}"/>
              </a:ext>
            </a:extLst>
          </p:cNvPr>
          <p:cNvSpPr>
            <a:spLocks noGrp="1"/>
          </p:cNvSpPr>
          <p:nvPr>
            <p:ph type="dt" sz="half" idx="10"/>
          </p:nvPr>
        </p:nvSpPr>
        <p:spPr/>
        <p:txBody>
          <a:bodyPr/>
          <a:lstStyle/>
          <a:p>
            <a:r>
              <a:rPr lang="en-US"/>
              <a:t>10.10.2023</a:t>
            </a:r>
            <a:endParaRPr lang="fi-FI"/>
          </a:p>
        </p:txBody>
      </p:sp>
    </p:spTree>
    <p:extLst>
      <p:ext uri="{BB962C8B-B14F-4D97-AF65-F5344CB8AC3E}">
        <p14:creationId xmlns:p14="http://schemas.microsoft.com/office/powerpoint/2010/main" val="12247455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äivämäärän paikkamerkki 1">
            <a:extLst>
              <a:ext uri="{FF2B5EF4-FFF2-40B4-BE49-F238E27FC236}">
                <a16:creationId xmlns:a16="http://schemas.microsoft.com/office/drawing/2014/main" id="{CF9417A6-6249-42BC-8228-B940073D6A22}"/>
              </a:ext>
            </a:extLst>
          </p:cNvPr>
          <p:cNvSpPr>
            <a:spLocks noGrp="1"/>
          </p:cNvSpPr>
          <p:nvPr>
            <p:ph type="dt" sz="half" idx="10"/>
          </p:nvPr>
        </p:nvSpPr>
        <p:spPr/>
        <p:txBody>
          <a:bodyPr/>
          <a:lstStyle/>
          <a:p>
            <a:r>
              <a:rPr lang="en-US"/>
              <a:t>10.10.2023</a:t>
            </a:r>
            <a:endParaRPr lang="fi-FI"/>
          </a:p>
        </p:txBody>
      </p:sp>
      <p:pic>
        <p:nvPicPr>
          <p:cNvPr id="5" name="Kuva 4">
            <a:extLst>
              <a:ext uri="{FF2B5EF4-FFF2-40B4-BE49-F238E27FC236}">
                <a16:creationId xmlns:a16="http://schemas.microsoft.com/office/drawing/2014/main" id="{6383FED7-8FB7-453A-8C9C-D29E669F0967}"/>
              </a:ext>
            </a:extLst>
          </p:cNvPr>
          <p:cNvPicPr>
            <a:picLocks noChangeAspect="1"/>
          </p:cNvPicPr>
          <p:nvPr/>
        </p:nvPicPr>
        <p:blipFill>
          <a:blip r:embed="rId2"/>
          <a:stretch>
            <a:fillRect/>
          </a:stretch>
        </p:blipFill>
        <p:spPr>
          <a:xfrm>
            <a:off x="2200076" y="68572"/>
            <a:ext cx="7791847" cy="6720856"/>
          </a:xfrm>
          <a:prstGeom prst="rect">
            <a:avLst/>
          </a:prstGeom>
        </p:spPr>
      </p:pic>
    </p:spTree>
    <p:extLst>
      <p:ext uri="{BB962C8B-B14F-4D97-AF65-F5344CB8AC3E}">
        <p14:creationId xmlns:p14="http://schemas.microsoft.com/office/powerpoint/2010/main" val="4492643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Shape 211"/>
          <p:cNvSpPr txBox="1">
            <a:spLocks noGrp="1"/>
          </p:cNvSpPr>
          <p:nvPr>
            <p:ph type="title"/>
          </p:nvPr>
        </p:nvSpPr>
        <p:spPr>
          <a:xfrm>
            <a:off x="1801906" y="2193084"/>
            <a:ext cx="8229600" cy="1143000"/>
          </a:xfrm>
          <a:prstGeom prst="rect">
            <a:avLst/>
          </a:prstGeom>
          <a:noFill/>
          <a:ln>
            <a:noFill/>
          </a:ln>
        </p:spPr>
        <p:txBody>
          <a:bodyPr vert="horz" lIns="91425" tIns="45700" rIns="91425" bIns="45700" rtlCol="0" anchor="ctr" anchorCtr="0">
            <a:noAutofit/>
          </a:bodyPr>
          <a:lstStyle/>
          <a:p>
            <a:pPr algn="ctr">
              <a:spcBef>
                <a:spcPts val="0"/>
              </a:spcBef>
              <a:buClr>
                <a:schemeClr val="dk1"/>
              </a:buClr>
              <a:buSzPct val="25000"/>
            </a:pPr>
            <a:r>
              <a:rPr lang="fi-FI" dirty="0"/>
              <a:t>Powerpoint-harjoitukset</a:t>
            </a:r>
            <a:br>
              <a:rPr lang="fi-FI" dirty="0"/>
            </a:br>
            <a:r>
              <a:rPr lang="fi-FI" dirty="0" err="1"/>
              <a:t>Sisä</a:t>
            </a:r>
            <a:r>
              <a:rPr lang="fi-FI" dirty="0"/>
              <a:t>- ja joukkuespotit</a:t>
            </a:r>
            <a:endParaRPr lang="fi-FI" dirty="0">
              <a:solidFill>
                <a:schemeClr val="dk1"/>
              </a:solidFill>
              <a:latin typeface="Calibri"/>
              <a:ea typeface="Calibri"/>
              <a:cs typeface="Calibri"/>
              <a:sym typeface="Calibri"/>
            </a:endParaRPr>
          </a:p>
        </p:txBody>
      </p:sp>
      <p:sp>
        <p:nvSpPr>
          <p:cNvPr id="2" name="Päivämäärän paikkamerkki 1">
            <a:extLst>
              <a:ext uri="{FF2B5EF4-FFF2-40B4-BE49-F238E27FC236}">
                <a16:creationId xmlns:a16="http://schemas.microsoft.com/office/drawing/2014/main" id="{C1F33E17-ADD5-4726-B51D-52B6B4A0476D}"/>
              </a:ext>
            </a:extLst>
          </p:cNvPr>
          <p:cNvSpPr>
            <a:spLocks noGrp="1"/>
          </p:cNvSpPr>
          <p:nvPr>
            <p:ph type="dt" sz="half" idx="10"/>
          </p:nvPr>
        </p:nvSpPr>
        <p:spPr/>
        <p:txBody>
          <a:bodyPr/>
          <a:lstStyle/>
          <a:p>
            <a:r>
              <a:rPr lang="en-US"/>
              <a:t>10.10.2023</a:t>
            </a:r>
            <a:endParaRPr lang="fi-FI"/>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äivämäärän paikkamerkki 2">
            <a:extLst>
              <a:ext uri="{FF2B5EF4-FFF2-40B4-BE49-F238E27FC236}">
                <a16:creationId xmlns:a16="http://schemas.microsoft.com/office/drawing/2014/main" id="{689C2D9A-BB7C-43C8-BAFA-486823F44B4B}"/>
              </a:ext>
            </a:extLst>
          </p:cNvPr>
          <p:cNvSpPr>
            <a:spLocks noGrp="1"/>
          </p:cNvSpPr>
          <p:nvPr>
            <p:ph type="dt" sz="half" idx="10"/>
          </p:nvPr>
        </p:nvSpPr>
        <p:spPr/>
        <p:txBody>
          <a:bodyPr/>
          <a:lstStyle/>
          <a:p>
            <a:pPr>
              <a:defRPr/>
            </a:pPr>
            <a:r>
              <a:rPr lang="en-US"/>
              <a:t>10.10.2023</a:t>
            </a:r>
            <a:endParaRPr lang="fi-FI"/>
          </a:p>
        </p:txBody>
      </p:sp>
      <p:pic>
        <p:nvPicPr>
          <p:cNvPr id="6" name="Picture 5" descr="A diagram of a target with arrows and numbers&#10;&#10;Description automatically generated">
            <a:extLst>
              <a:ext uri="{FF2B5EF4-FFF2-40B4-BE49-F238E27FC236}">
                <a16:creationId xmlns:a16="http://schemas.microsoft.com/office/drawing/2014/main" id="{92275C59-91A8-6C1B-B664-97CB4CF1CE7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91544" y="1334737"/>
            <a:ext cx="7487520" cy="5284178"/>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äivämäärän paikkamerkki 1">
            <a:extLst>
              <a:ext uri="{FF2B5EF4-FFF2-40B4-BE49-F238E27FC236}">
                <a16:creationId xmlns:a16="http://schemas.microsoft.com/office/drawing/2014/main" id="{07FA909B-2CE1-45A9-B907-C11F141AB380}"/>
              </a:ext>
            </a:extLst>
          </p:cNvPr>
          <p:cNvSpPr>
            <a:spLocks noGrp="1"/>
          </p:cNvSpPr>
          <p:nvPr>
            <p:ph type="dt" sz="half" idx="10"/>
          </p:nvPr>
        </p:nvSpPr>
        <p:spPr/>
        <p:txBody>
          <a:bodyPr/>
          <a:lstStyle/>
          <a:p>
            <a:pPr>
              <a:defRPr/>
            </a:pPr>
            <a:r>
              <a:rPr lang="en-US"/>
              <a:t>10.10.2023</a:t>
            </a:r>
            <a:endParaRPr lang="fi-FI"/>
          </a:p>
        </p:txBody>
      </p:sp>
      <p:pic>
        <p:nvPicPr>
          <p:cNvPr id="5" name="Picture 4" descr="A group of targets with arrows in the center&#10;&#10;Description automatically generated">
            <a:extLst>
              <a:ext uri="{FF2B5EF4-FFF2-40B4-BE49-F238E27FC236}">
                <a16:creationId xmlns:a16="http://schemas.microsoft.com/office/drawing/2014/main" id="{F1B746CA-DB14-1CC0-21C7-DED73B9D514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63552" y="1342160"/>
            <a:ext cx="7466342" cy="5252757"/>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Shape 95"/>
          <p:cNvSpPr txBox="1">
            <a:spLocks noGrp="1"/>
          </p:cNvSpPr>
          <p:nvPr>
            <p:ph type="title"/>
          </p:nvPr>
        </p:nvSpPr>
        <p:spPr>
          <a:xfrm>
            <a:off x="1766047" y="1103214"/>
            <a:ext cx="8229600" cy="1143000"/>
          </a:xfrm>
          <a:prstGeom prst="rect">
            <a:avLst/>
          </a:prstGeom>
          <a:noFill/>
          <a:ln>
            <a:noFill/>
          </a:ln>
        </p:spPr>
        <p:txBody>
          <a:bodyPr vert="horz" lIns="91425" tIns="45700" rIns="91425" bIns="45700" rtlCol="0" anchor="ctr" anchorCtr="0">
            <a:noAutofit/>
          </a:bodyPr>
          <a:lstStyle/>
          <a:p>
            <a:pPr algn="ctr">
              <a:spcBef>
                <a:spcPts val="0"/>
              </a:spcBef>
              <a:buClr>
                <a:schemeClr val="dk1"/>
              </a:buClr>
              <a:buSzPct val="25000"/>
            </a:pPr>
            <a:r>
              <a:rPr lang="fi-FI" dirty="0">
                <a:solidFill>
                  <a:schemeClr val="dk1"/>
                </a:solidFill>
                <a:latin typeface="Calibri"/>
                <a:ea typeface="Calibri"/>
                <a:cs typeface="Calibri"/>
                <a:sym typeface="Calibri"/>
              </a:rPr>
              <a:t>Sisältö</a:t>
            </a:r>
          </a:p>
        </p:txBody>
      </p:sp>
      <p:sp>
        <p:nvSpPr>
          <p:cNvPr id="96" name="Shape 96"/>
          <p:cNvSpPr txBox="1">
            <a:spLocks noGrp="1"/>
          </p:cNvSpPr>
          <p:nvPr>
            <p:ph type="body" idx="1"/>
          </p:nvPr>
        </p:nvSpPr>
        <p:spPr>
          <a:xfrm>
            <a:off x="1766047" y="2095212"/>
            <a:ext cx="8229600" cy="3984811"/>
          </a:xfrm>
          <a:prstGeom prst="rect">
            <a:avLst/>
          </a:prstGeom>
          <a:noFill/>
          <a:ln>
            <a:noFill/>
          </a:ln>
        </p:spPr>
        <p:txBody>
          <a:bodyPr vert="horz" lIns="91425" tIns="45700" rIns="91425" bIns="45700" rtlCol="0" anchor="t" anchorCtr="0">
            <a:noAutofit/>
          </a:bodyPr>
          <a:lstStyle/>
          <a:p>
            <a:pPr marL="342900" indent="-342900">
              <a:spcBef>
                <a:spcPts val="0"/>
              </a:spcBef>
              <a:buClr>
                <a:schemeClr val="dk1"/>
              </a:buClr>
              <a:buSzPct val="98666"/>
              <a:buFont typeface="Arial"/>
              <a:buChar char="•"/>
            </a:pPr>
            <a:r>
              <a:rPr lang="fi-FI" sz="2400" b="1" dirty="0">
                <a:solidFill>
                  <a:schemeClr val="dk1"/>
                </a:solidFill>
                <a:latin typeface="Calibri"/>
                <a:ea typeface="Calibri"/>
                <a:cs typeface="Calibri"/>
                <a:sym typeface="Calibri"/>
              </a:rPr>
              <a:t>Rajatapaukset: Ampujien näkökulmasta kaikkein tärkein yksittäinen tehtävä tuomarille!</a:t>
            </a:r>
          </a:p>
          <a:p>
            <a:pPr marL="342900" indent="-342900">
              <a:spcBef>
                <a:spcPts val="592"/>
              </a:spcBef>
              <a:buClr>
                <a:schemeClr val="dk1"/>
              </a:buClr>
              <a:buSzPct val="98666"/>
              <a:buFont typeface="Arial"/>
              <a:buChar char="•"/>
            </a:pPr>
            <a:r>
              <a:rPr lang="fi-FI" sz="2400" dirty="0">
                <a:solidFill>
                  <a:schemeClr val="dk1"/>
                </a:solidFill>
                <a:latin typeface="Calibri"/>
                <a:ea typeface="Calibri"/>
                <a:cs typeface="Calibri"/>
                <a:sym typeface="Calibri"/>
              </a:rPr>
              <a:t>Läpimenneet nuolet (</a:t>
            </a:r>
            <a:r>
              <a:rPr lang="fi-FI" sz="2400" dirty="0" err="1">
                <a:solidFill>
                  <a:schemeClr val="dk1"/>
                </a:solidFill>
                <a:latin typeface="Calibri"/>
                <a:ea typeface="Calibri"/>
                <a:cs typeface="Calibri"/>
                <a:sym typeface="Calibri"/>
              </a:rPr>
              <a:t>pass-through</a:t>
            </a:r>
            <a:r>
              <a:rPr lang="fi-FI" sz="2400" dirty="0">
                <a:solidFill>
                  <a:schemeClr val="dk1"/>
                </a:solidFill>
                <a:latin typeface="Calibri"/>
                <a:ea typeface="Calibri"/>
                <a:cs typeface="Calibri"/>
                <a:sym typeface="Calibri"/>
              </a:rPr>
              <a:t>)</a:t>
            </a:r>
          </a:p>
          <a:p>
            <a:pPr marL="342900" indent="-342900">
              <a:spcBef>
                <a:spcPts val="592"/>
              </a:spcBef>
              <a:buClr>
                <a:schemeClr val="dk1"/>
              </a:buClr>
              <a:buSzPct val="98666"/>
              <a:buFont typeface="Arial"/>
              <a:buChar char="•"/>
            </a:pPr>
            <a:r>
              <a:rPr lang="fi-FI" sz="2400" dirty="0">
                <a:solidFill>
                  <a:schemeClr val="dk1"/>
                </a:solidFill>
                <a:latin typeface="Calibri"/>
                <a:ea typeface="Calibri"/>
                <a:cs typeface="Calibri"/>
                <a:sym typeface="Calibri"/>
              </a:rPr>
              <a:t>Taulusta takaisin pompanneet nuolet (</a:t>
            </a:r>
            <a:r>
              <a:rPr lang="fi-FI" sz="2400" dirty="0" err="1">
                <a:solidFill>
                  <a:schemeClr val="dk1"/>
                </a:solidFill>
                <a:latin typeface="Calibri"/>
                <a:ea typeface="Calibri"/>
                <a:cs typeface="Calibri"/>
                <a:sym typeface="Calibri"/>
              </a:rPr>
              <a:t>bouncer</a:t>
            </a:r>
            <a:r>
              <a:rPr lang="fi-FI" sz="2400" dirty="0">
                <a:solidFill>
                  <a:schemeClr val="dk1"/>
                </a:solidFill>
                <a:latin typeface="Calibri"/>
                <a:ea typeface="Calibri"/>
                <a:cs typeface="Calibri"/>
                <a:sym typeface="Calibri"/>
              </a:rPr>
              <a:t>)</a:t>
            </a:r>
          </a:p>
          <a:p>
            <a:pPr marL="342900" indent="-342900">
              <a:spcBef>
                <a:spcPts val="592"/>
              </a:spcBef>
              <a:buClr>
                <a:schemeClr val="dk1"/>
              </a:buClr>
              <a:buSzPct val="98666"/>
              <a:buFont typeface="Arial"/>
              <a:buChar char="•"/>
            </a:pPr>
            <a:r>
              <a:rPr lang="fi-FI" sz="2400" dirty="0">
                <a:solidFill>
                  <a:schemeClr val="dk1"/>
                </a:solidFill>
                <a:latin typeface="Calibri"/>
                <a:ea typeface="Calibri"/>
                <a:cs typeface="Calibri"/>
                <a:sym typeface="Calibri"/>
              </a:rPr>
              <a:t>Irronnut taulu, kaatunut tausta</a:t>
            </a:r>
          </a:p>
          <a:p>
            <a:pPr marL="342900" indent="-342900">
              <a:spcBef>
                <a:spcPts val="592"/>
              </a:spcBef>
              <a:buClr>
                <a:schemeClr val="dk1"/>
              </a:buClr>
              <a:buSzPct val="98666"/>
              <a:buFont typeface="Arial"/>
              <a:buChar char="•"/>
            </a:pPr>
            <a:r>
              <a:rPr lang="fi-FI" sz="2400" dirty="0">
                <a:solidFill>
                  <a:schemeClr val="dk1"/>
                </a:solidFill>
                <a:latin typeface="Calibri"/>
                <a:ea typeface="Calibri"/>
                <a:cs typeface="Calibri"/>
                <a:sym typeface="Calibri"/>
              </a:rPr>
              <a:t>Yliajalla ampuminen, tuloskortin korjaus</a:t>
            </a:r>
          </a:p>
          <a:p>
            <a:pPr marL="342900" indent="-342900">
              <a:spcBef>
                <a:spcPts val="592"/>
              </a:spcBef>
              <a:buClr>
                <a:schemeClr val="dk1"/>
              </a:buClr>
              <a:buSzPct val="98666"/>
              <a:buFont typeface="Arial"/>
              <a:buChar char="•"/>
            </a:pPr>
            <a:r>
              <a:rPr lang="fi-FI" sz="2400" dirty="0">
                <a:solidFill>
                  <a:schemeClr val="dk1"/>
                </a:solidFill>
                <a:latin typeface="Calibri"/>
                <a:ea typeface="Calibri"/>
                <a:cs typeface="Calibri"/>
                <a:sym typeface="Calibri"/>
              </a:rPr>
              <a:t>Ylimääräiset nuolet</a:t>
            </a:r>
          </a:p>
          <a:p>
            <a:pPr marL="342900" indent="-342900">
              <a:spcBef>
                <a:spcPts val="592"/>
              </a:spcBef>
              <a:buClr>
                <a:schemeClr val="dk1"/>
              </a:buClr>
              <a:buSzPct val="98666"/>
              <a:buFont typeface="Arial"/>
              <a:buChar char="•"/>
            </a:pPr>
            <a:r>
              <a:rPr lang="fi-FI" sz="2400" dirty="0">
                <a:solidFill>
                  <a:schemeClr val="dk1"/>
                </a:solidFill>
                <a:latin typeface="Calibri"/>
                <a:ea typeface="Calibri"/>
                <a:cs typeface="Calibri"/>
                <a:sym typeface="Calibri"/>
              </a:rPr>
              <a:t>Lisätapauksia (harvinaisempia tilanteita)</a:t>
            </a:r>
          </a:p>
          <a:p>
            <a:pPr marL="342900" indent="-342900">
              <a:spcBef>
                <a:spcPts val="592"/>
              </a:spcBef>
              <a:buClr>
                <a:schemeClr val="dk1"/>
              </a:buClr>
              <a:buSzPct val="98666"/>
              <a:buFont typeface="Arial"/>
              <a:buChar char="•"/>
            </a:pPr>
            <a:r>
              <a:rPr lang="fi-FI" sz="2400" dirty="0">
                <a:solidFill>
                  <a:schemeClr val="dk1"/>
                </a:solidFill>
                <a:latin typeface="Calibri"/>
                <a:ea typeface="Calibri"/>
                <a:cs typeface="Calibri"/>
                <a:sym typeface="Calibri"/>
              </a:rPr>
              <a:t>menettelyt uusintoja ammuttaessa</a:t>
            </a:r>
          </a:p>
          <a:p>
            <a:pPr marL="342900" indent="-342900">
              <a:spcBef>
                <a:spcPts val="592"/>
              </a:spcBef>
              <a:buClr>
                <a:schemeClr val="dk1"/>
              </a:buClr>
              <a:buSzPct val="98666"/>
              <a:buFont typeface="Arial"/>
              <a:buChar char="•"/>
            </a:pPr>
            <a:r>
              <a:rPr lang="fi-FI" sz="2400" dirty="0">
                <a:solidFill>
                  <a:schemeClr val="dk1"/>
                </a:solidFill>
                <a:latin typeface="Calibri"/>
                <a:ea typeface="Calibri"/>
                <a:cs typeface="Calibri"/>
                <a:sym typeface="Calibri"/>
              </a:rPr>
              <a:t>spotti- ja joukkuetulkintojen esimerkkejä</a:t>
            </a:r>
          </a:p>
          <a:p>
            <a:pPr marL="342900" indent="-342900">
              <a:spcBef>
                <a:spcPts val="592"/>
              </a:spcBef>
              <a:buClr>
                <a:schemeClr val="dk1"/>
              </a:buClr>
              <a:buSzPct val="98666"/>
              <a:buNone/>
            </a:pPr>
            <a:endParaRPr sz="2400" dirty="0">
              <a:solidFill>
                <a:schemeClr val="dk1"/>
              </a:solidFill>
              <a:latin typeface="Calibri"/>
              <a:ea typeface="Calibri"/>
              <a:cs typeface="Calibri"/>
              <a:sym typeface="Calibri"/>
            </a:endParaRPr>
          </a:p>
        </p:txBody>
      </p:sp>
      <p:sp>
        <p:nvSpPr>
          <p:cNvPr id="2" name="Päivämäärän paikkamerkki 1">
            <a:extLst>
              <a:ext uri="{FF2B5EF4-FFF2-40B4-BE49-F238E27FC236}">
                <a16:creationId xmlns:a16="http://schemas.microsoft.com/office/drawing/2014/main" id="{D290F9D2-A5A1-4863-A11C-5C8976C02FE3}"/>
              </a:ext>
            </a:extLst>
          </p:cNvPr>
          <p:cNvSpPr>
            <a:spLocks noGrp="1"/>
          </p:cNvSpPr>
          <p:nvPr>
            <p:ph type="dt" sz="half" idx="10"/>
          </p:nvPr>
        </p:nvSpPr>
        <p:spPr/>
        <p:txBody>
          <a:bodyPr/>
          <a:lstStyle/>
          <a:p>
            <a:r>
              <a:rPr lang="en-US"/>
              <a:t>10.10.2023</a:t>
            </a:r>
            <a:endParaRPr lang="fi-FI"/>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äivämäärän paikkamerkki 3">
            <a:extLst>
              <a:ext uri="{FF2B5EF4-FFF2-40B4-BE49-F238E27FC236}">
                <a16:creationId xmlns:a16="http://schemas.microsoft.com/office/drawing/2014/main" id="{D9338F54-60C5-4DB1-BC7F-008E07565347}"/>
              </a:ext>
            </a:extLst>
          </p:cNvPr>
          <p:cNvSpPr>
            <a:spLocks noGrp="1"/>
          </p:cNvSpPr>
          <p:nvPr>
            <p:ph type="dt" sz="half" idx="10"/>
          </p:nvPr>
        </p:nvSpPr>
        <p:spPr/>
        <p:txBody>
          <a:bodyPr/>
          <a:lstStyle/>
          <a:p>
            <a:pPr>
              <a:defRPr/>
            </a:pPr>
            <a:r>
              <a:rPr lang="en-US"/>
              <a:t>10.10.2023</a:t>
            </a:r>
            <a:endParaRPr lang="fi-FI"/>
          </a:p>
        </p:txBody>
      </p:sp>
      <p:pic>
        <p:nvPicPr>
          <p:cNvPr id="7" name="Picture 6" descr="A diagram of a target&#10;&#10;Description automatically generated with medium confidence">
            <a:extLst>
              <a:ext uri="{FF2B5EF4-FFF2-40B4-BE49-F238E27FC236}">
                <a16:creationId xmlns:a16="http://schemas.microsoft.com/office/drawing/2014/main" id="{873FCC83-20A1-2AB7-5D04-6C380FF386D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63552" y="1324998"/>
            <a:ext cx="7516676" cy="5304755"/>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äivämäärän paikkamerkki 1">
            <a:extLst>
              <a:ext uri="{FF2B5EF4-FFF2-40B4-BE49-F238E27FC236}">
                <a16:creationId xmlns:a16="http://schemas.microsoft.com/office/drawing/2014/main" id="{BCDC0FD0-2412-4114-A399-948F1D7A1F06}"/>
              </a:ext>
            </a:extLst>
          </p:cNvPr>
          <p:cNvSpPr>
            <a:spLocks noGrp="1"/>
          </p:cNvSpPr>
          <p:nvPr>
            <p:ph type="dt" sz="half" idx="10"/>
          </p:nvPr>
        </p:nvSpPr>
        <p:spPr/>
        <p:txBody>
          <a:bodyPr/>
          <a:lstStyle/>
          <a:p>
            <a:pPr>
              <a:defRPr/>
            </a:pPr>
            <a:r>
              <a:rPr lang="en-US"/>
              <a:t>10.10.2023</a:t>
            </a:r>
            <a:endParaRPr lang="fi-FI"/>
          </a:p>
        </p:txBody>
      </p:sp>
      <p:pic>
        <p:nvPicPr>
          <p:cNvPr id="5" name="Picture 4" descr="A target with arrows and text&#10;&#10;Description automatically generated with medium confidence">
            <a:extLst>
              <a:ext uri="{FF2B5EF4-FFF2-40B4-BE49-F238E27FC236}">
                <a16:creationId xmlns:a16="http://schemas.microsoft.com/office/drawing/2014/main" id="{08F50787-B652-5BA1-3840-D0284A00B64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63552" y="1301306"/>
            <a:ext cx="7558620" cy="5317676"/>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äivämäärän paikkamerkki 2">
            <a:extLst>
              <a:ext uri="{FF2B5EF4-FFF2-40B4-BE49-F238E27FC236}">
                <a16:creationId xmlns:a16="http://schemas.microsoft.com/office/drawing/2014/main" id="{3D31A0AA-87AB-41F2-B80E-9E9C39BCC4D3}"/>
              </a:ext>
            </a:extLst>
          </p:cNvPr>
          <p:cNvSpPr>
            <a:spLocks noGrp="1"/>
          </p:cNvSpPr>
          <p:nvPr>
            <p:ph type="dt" sz="half" idx="10"/>
          </p:nvPr>
        </p:nvSpPr>
        <p:spPr/>
        <p:txBody>
          <a:bodyPr/>
          <a:lstStyle/>
          <a:p>
            <a:pPr>
              <a:defRPr/>
            </a:pPr>
            <a:r>
              <a:rPr lang="en-US"/>
              <a:t>10.10.2023</a:t>
            </a:r>
            <a:endParaRPr lang="fi-FI"/>
          </a:p>
        </p:txBody>
      </p:sp>
      <p:pic>
        <p:nvPicPr>
          <p:cNvPr id="6" name="Picture 5" descr="A screenshot of a game&#10;&#10;Description automatically generated">
            <a:extLst>
              <a:ext uri="{FF2B5EF4-FFF2-40B4-BE49-F238E27FC236}">
                <a16:creationId xmlns:a16="http://schemas.microsoft.com/office/drawing/2014/main" id="{961CA67C-B755-1205-4024-E9E74891344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63553" y="1310338"/>
            <a:ext cx="7516675" cy="5265715"/>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äivämäärän paikkamerkki 2">
            <a:extLst>
              <a:ext uri="{FF2B5EF4-FFF2-40B4-BE49-F238E27FC236}">
                <a16:creationId xmlns:a16="http://schemas.microsoft.com/office/drawing/2014/main" id="{F882B2F5-3870-4852-94D9-19E18B23BF4D}"/>
              </a:ext>
            </a:extLst>
          </p:cNvPr>
          <p:cNvSpPr>
            <a:spLocks noGrp="1"/>
          </p:cNvSpPr>
          <p:nvPr>
            <p:ph type="dt" sz="half" idx="10"/>
          </p:nvPr>
        </p:nvSpPr>
        <p:spPr/>
        <p:txBody>
          <a:bodyPr/>
          <a:lstStyle/>
          <a:p>
            <a:pPr>
              <a:defRPr/>
            </a:pPr>
            <a:r>
              <a:rPr lang="en-US"/>
              <a:t>10.10.2023</a:t>
            </a:r>
            <a:endParaRPr lang="fi-FI"/>
          </a:p>
        </p:txBody>
      </p:sp>
      <p:pic>
        <p:nvPicPr>
          <p:cNvPr id="7" name="Picture 6" descr="A target with arrows in center&#10;&#10;Description automatically generated">
            <a:extLst>
              <a:ext uri="{FF2B5EF4-FFF2-40B4-BE49-F238E27FC236}">
                <a16:creationId xmlns:a16="http://schemas.microsoft.com/office/drawing/2014/main" id="{3A4C239F-E77F-7B61-FF9B-3B6102AEAF5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63553" y="1307340"/>
            <a:ext cx="7490325" cy="5269629"/>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äivämäärän paikkamerkki 1">
            <a:extLst>
              <a:ext uri="{FF2B5EF4-FFF2-40B4-BE49-F238E27FC236}">
                <a16:creationId xmlns:a16="http://schemas.microsoft.com/office/drawing/2014/main" id="{EBEBA47C-CD51-45BE-AD1F-B0766E7CF26C}"/>
              </a:ext>
            </a:extLst>
          </p:cNvPr>
          <p:cNvSpPr>
            <a:spLocks noGrp="1"/>
          </p:cNvSpPr>
          <p:nvPr>
            <p:ph type="dt" sz="half" idx="10"/>
          </p:nvPr>
        </p:nvSpPr>
        <p:spPr/>
        <p:txBody>
          <a:bodyPr/>
          <a:lstStyle/>
          <a:p>
            <a:pPr>
              <a:defRPr/>
            </a:pPr>
            <a:r>
              <a:rPr lang="en-US"/>
              <a:t>10.10.2023</a:t>
            </a:r>
            <a:endParaRPr lang="fi-FI"/>
          </a:p>
        </p:txBody>
      </p:sp>
      <p:pic>
        <p:nvPicPr>
          <p:cNvPr id="5" name="Picture 4" descr="A diagram of a target with arrows&#10;&#10;Description automatically generated">
            <a:extLst>
              <a:ext uri="{FF2B5EF4-FFF2-40B4-BE49-F238E27FC236}">
                <a16:creationId xmlns:a16="http://schemas.microsoft.com/office/drawing/2014/main" id="{5557257E-7D06-F0AE-1A98-87E4BDE7079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63553" y="1303700"/>
            <a:ext cx="7491508" cy="5270461"/>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äivämäärän paikkamerkki 2">
            <a:extLst>
              <a:ext uri="{FF2B5EF4-FFF2-40B4-BE49-F238E27FC236}">
                <a16:creationId xmlns:a16="http://schemas.microsoft.com/office/drawing/2014/main" id="{EC12FE06-1D49-4FD8-A35A-E6E2004DED17}"/>
              </a:ext>
            </a:extLst>
          </p:cNvPr>
          <p:cNvSpPr>
            <a:spLocks noGrp="1"/>
          </p:cNvSpPr>
          <p:nvPr>
            <p:ph type="dt" sz="half" idx="10"/>
          </p:nvPr>
        </p:nvSpPr>
        <p:spPr/>
        <p:txBody>
          <a:bodyPr/>
          <a:lstStyle/>
          <a:p>
            <a:pPr>
              <a:defRPr/>
            </a:pPr>
            <a:r>
              <a:rPr lang="en-US"/>
              <a:t>10.10.2023</a:t>
            </a:r>
            <a:endParaRPr lang="fi-FI"/>
          </a:p>
        </p:txBody>
      </p:sp>
      <p:pic>
        <p:nvPicPr>
          <p:cNvPr id="7" name="Picture 6" descr="A close-up of a target&#10;&#10;Description automatically generated">
            <a:extLst>
              <a:ext uri="{FF2B5EF4-FFF2-40B4-BE49-F238E27FC236}">
                <a16:creationId xmlns:a16="http://schemas.microsoft.com/office/drawing/2014/main" id="{F8494F98-B68B-1BF5-4A7E-F738048138C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91544" y="1310066"/>
            <a:ext cx="7510299" cy="5283681"/>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äivämäärän paikkamerkki 2">
            <a:extLst>
              <a:ext uri="{FF2B5EF4-FFF2-40B4-BE49-F238E27FC236}">
                <a16:creationId xmlns:a16="http://schemas.microsoft.com/office/drawing/2014/main" id="{E49C0F94-7A9D-45A9-A7D1-B0ADC6FA9740}"/>
              </a:ext>
            </a:extLst>
          </p:cNvPr>
          <p:cNvSpPr>
            <a:spLocks noGrp="1"/>
          </p:cNvSpPr>
          <p:nvPr>
            <p:ph type="dt" sz="half" idx="10"/>
          </p:nvPr>
        </p:nvSpPr>
        <p:spPr/>
        <p:txBody>
          <a:bodyPr/>
          <a:lstStyle/>
          <a:p>
            <a:pPr>
              <a:defRPr/>
            </a:pPr>
            <a:r>
              <a:rPr lang="en-US"/>
              <a:t>10.10.2023</a:t>
            </a:r>
            <a:endParaRPr lang="fi-FI"/>
          </a:p>
        </p:txBody>
      </p:sp>
      <p:pic>
        <p:nvPicPr>
          <p:cNvPr id="13" name="Picture 12" descr="A close-up of a target&#10;&#10;Description automatically generated">
            <a:extLst>
              <a:ext uri="{FF2B5EF4-FFF2-40B4-BE49-F238E27FC236}">
                <a16:creationId xmlns:a16="http://schemas.microsoft.com/office/drawing/2014/main" id="{AD7FEABB-1FD7-FDD4-6020-D2104523AC2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63552" y="1340769"/>
            <a:ext cx="7359340" cy="5177478"/>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äivämäärän paikkamerkki 2">
            <a:extLst>
              <a:ext uri="{FF2B5EF4-FFF2-40B4-BE49-F238E27FC236}">
                <a16:creationId xmlns:a16="http://schemas.microsoft.com/office/drawing/2014/main" id="{256055DD-E0AF-4D20-8C77-808A0AECECA7}"/>
              </a:ext>
            </a:extLst>
          </p:cNvPr>
          <p:cNvSpPr>
            <a:spLocks noGrp="1"/>
          </p:cNvSpPr>
          <p:nvPr>
            <p:ph type="dt" sz="half" idx="10"/>
          </p:nvPr>
        </p:nvSpPr>
        <p:spPr/>
        <p:txBody>
          <a:bodyPr/>
          <a:lstStyle/>
          <a:p>
            <a:pPr>
              <a:defRPr/>
            </a:pPr>
            <a:r>
              <a:rPr lang="en-US" dirty="0"/>
              <a:t>10.10.2023</a:t>
            </a:r>
            <a:endParaRPr lang="fi-FI" dirty="0"/>
          </a:p>
        </p:txBody>
      </p:sp>
      <p:pic>
        <p:nvPicPr>
          <p:cNvPr id="7" name="Picture 6" descr="A screenshot of a game&#10;&#10;Description automatically generated with medium confidence">
            <a:extLst>
              <a:ext uri="{FF2B5EF4-FFF2-40B4-BE49-F238E27FC236}">
                <a16:creationId xmlns:a16="http://schemas.microsoft.com/office/drawing/2014/main" id="{A39C3B94-DA13-7ACB-FF04-499A624252F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87488" y="1298542"/>
            <a:ext cx="8006147" cy="5278427"/>
          </a:xfrm>
          <a:prstGeom prst="rect">
            <a:avLst/>
          </a:prstGeom>
        </p:spPr>
      </p:pic>
      <p:sp>
        <p:nvSpPr>
          <p:cNvPr id="2" name="Rectangle 1">
            <a:extLst>
              <a:ext uri="{FF2B5EF4-FFF2-40B4-BE49-F238E27FC236}">
                <a16:creationId xmlns:a16="http://schemas.microsoft.com/office/drawing/2014/main" id="{1DE8D818-D824-A672-F206-AA29F88C8C33}"/>
              </a:ext>
            </a:extLst>
          </p:cNvPr>
          <p:cNvSpPr/>
          <p:nvPr/>
        </p:nvSpPr>
        <p:spPr>
          <a:xfrm>
            <a:off x="1487488" y="6174297"/>
            <a:ext cx="458758" cy="30200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CD8D6FD-0ED3-422A-815F-31346D3979E1}"/>
              </a:ext>
            </a:extLst>
          </p:cNvPr>
          <p:cNvSpPr>
            <a:spLocks noGrp="1"/>
          </p:cNvSpPr>
          <p:nvPr>
            <p:ph type="title"/>
          </p:nvPr>
        </p:nvSpPr>
        <p:spPr>
          <a:xfrm>
            <a:off x="838200" y="1795783"/>
            <a:ext cx="10515600" cy="913138"/>
          </a:xfrm>
        </p:spPr>
        <p:txBody>
          <a:bodyPr>
            <a:normAutofit fontScale="90000"/>
          </a:bodyPr>
          <a:lstStyle/>
          <a:p>
            <a:r>
              <a:rPr lang="fi-FI" dirty="0"/>
              <a:t>Tähtäinjousen/tähtäimettömien jousien joukkuepisteytys</a:t>
            </a:r>
          </a:p>
        </p:txBody>
      </p:sp>
      <p:sp>
        <p:nvSpPr>
          <p:cNvPr id="4" name="Päivämäärän paikkamerkki 3">
            <a:extLst>
              <a:ext uri="{FF2B5EF4-FFF2-40B4-BE49-F238E27FC236}">
                <a16:creationId xmlns:a16="http://schemas.microsoft.com/office/drawing/2014/main" id="{D0EFBE15-AC77-43F4-A3A9-DF282705F22C}"/>
              </a:ext>
            </a:extLst>
          </p:cNvPr>
          <p:cNvSpPr>
            <a:spLocks noGrp="1"/>
          </p:cNvSpPr>
          <p:nvPr>
            <p:ph type="dt" sz="half" idx="10"/>
          </p:nvPr>
        </p:nvSpPr>
        <p:spPr/>
        <p:txBody>
          <a:bodyPr/>
          <a:lstStyle/>
          <a:p>
            <a:r>
              <a:rPr lang="en-US"/>
              <a:t>10.10.2023</a:t>
            </a:r>
            <a:endParaRPr lang="fi-FI"/>
          </a:p>
        </p:txBody>
      </p:sp>
      <p:pic>
        <p:nvPicPr>
          <p:cNvPr id="7" name="Kuva 6">
            <a:extLst>
              <a:ext uri="{FF2B5EF4-FFF2-40B4-BE49-F238E27FC236}">
                <a16:creationId xmlns:a16="http://schemas.microsoft.com/office/drawing/2014/main" id="{2FAF4EC4-0220-4BF3-9C19-2326A4DCC996}"/>
              </a:ext>
            </a:extLst>
          </p:cNvPr>
          <p:cNvPicPr>
            <a:picLocks noChangeAspect="1"/>
          </p:cNvPicPr>
          <p:nvPr/>
        </p:nvPicPr>
        <p:blipFill>
          <a:blip r:embed="rId3"/>
          <a:stretch>
            <a:fillRect/>
          </a:stretch>
        </p:blipFill>
        <p:spPr>
          <a:xfrm>
            <a:off x="4889299" y="2362495"/>
            <a:ext cx="4248472" cy="3993855"/>
          </a:xfrm>
          <a:prstGeom prst="rect">
            <a:avLst/>
          </a:prstGeom>
        </p:spPr>
      </p:pic>
      <p:pic>
        <p:nvPicPr>
          <p:cNvPr id="9" name="Kuva 8">
            <a:extLst>
              <a:ext uri="{FF2B5EF4-FFF2-40B4-BE49-F238E27FC236}">
                <a16:creationId xmlns:a16="http://schemas.microsoft.com/office/drawing/2014/main" id="{CE5886A2-17BB-430B-8E8D-E496E3E0489A}"/>
              </a:ext>
            </a:extLst>
          </p:cNvPr>
          <p:cNvPicPr>
            <a:picLocks noChangeAspect="1"/>
          </p:cNvPicPr>
          <p:nvPr/>
        </p:nvPicPr>
        <p:blipFill>
          <a:blip r:embed="rId4"/>
          <a:stretch>
            <a:fillRect/>
          </a:stretch>
        </p:blipFill>
        <p:spPr>
          <a:xfrm>
            <a:off x="9244767" y="2708921"/>
            <a:ext cx="2291167" cy="467866"/>
          </a:xfrm>
          <a:prstGeom prst="rect">
            <a:avLst/>
          </a:prstGeom>
        </p:spPr>
      </p:pic>
    </p:spTree>
    <p:extLst>
      <p:ext uri="{BB962C8B-B14F-4D97-AF65-F5344CB8AC3E}">
        <p14:creationId xmlns:p14="http://schemas.microsoft.com/office/powerpoint/2010/main" val="2426790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CD8D6FD-0ED3-422A-815F-31346D3979E1}"/>
              </a:ext>
            </a:extLst>
          </p:cNvPr>
          <p:cNvSpPr>
            <a:spLocks noGrp="1"/>
          </p:cNvSpPr>
          <p:nvPr>
            <p:ph type="title"/>
          </p:nvPr>
        </p:nvSpPr>
        <p:spPr>
          <a:xfrm>
            <a:off x="838200" y="1795783"/>
            <a:ext cx="10515600" cy="913138"/>
          </a:xfrm>
        </p:spPr>
        <p:txBody>
          <a:bodyPr>
            <a:normAutofit fontScale="90000"/>
          </a:bodyPr>
          <a:lstStyle/>
          <a:p>
            <a:r>
              <a:rPr lang="fi-FI" dirty="0"/>
              <a:t>Tähtäinjousen/tähtäimettömien jousien joukkuepisteytys</a:t>
            </a:r>
          </a:p>
        </p:txBody>
      </p:sp>
      <p:sp>
        <p:nvSpPr>
          <p:cNvPr id="4" name="Päivämäärän paikkamerkki 3">
            <a:extLst>
              <a:ext uri="{FF2B5EF4-FFF2-40B4-BE49-F238E27FC236}">
                <a16:creationId xmlns:a16="http://schemas.microsoft.com/office/drawing/2014/main" id="{D0EFBE15-AC77-43F4-A3A9-DF282705F22C}"/>
              </a:ext>
            </a:extLst>
          </p:cNvPr>
          <p:cNvSpPr>
            <a:spLocks noGrp="1"/>
          </p:cNvSpPr>
          <p:nvPr>
            <p:ph type="dt" sz="half" idx="10"/>
          </p:nvPr>
        </p:nvSpPr>
        <p:spPr/>
        <p:txBody>
          <a:bodyPr/>
          <a:lstStyle/>
          <a:p>
            <a:r>
              <a:rPr lang="en-US"/>
              <a:t>10.10.2023</a:t>
            </a:r>
            <a:endParaRPr lang="fi-FI"/>
          </a:p>
        </p:txBody>
      </p:sp>
      <p:pic>
        <p:nvPicPr>
          <p:cNvPr id="6" name="Kuva 5">
            <a:extLst>
              <a:ext uri="{FF2B5EF4-FFF2-40B4-BE49-F238E27FC236}">
                <a16:creationId xmlns:a16="http://schemas.microsoft.com/office/drawing/2014/main" id="{E7EA6D9B-825B-41B3-B596-75E26F291CA7}"/>
              </a:ext>
            </a:extLst>
          </p:cNvPr>
          <p:cNvPicPr>
            <a:picLocks noChangeAspect="1"/>
          </p:cNvPicPr>
          <p:nvPr/>
        </p:nvPicPr>
        <p:blipFill>
          <a:blip r:embed="rId3"/>
          <a:stretch>
            <a:fillRect/>
          </a:stretch>
        </p:blipFill>
        <p:spPr>
          <a:xfrm>
            <a:off x="4714533" y="2346643"/>
            <a:ext cx="4176464" cy="3867096"/>
          </a:xfrm>
          <a:prstGeom prst="rect">
            <a:avLst/>
          </a:prstGeom>
        </p:spPr>
      </p:pic>
      <p:pic>
        <p:nvPicPr>
          <p:cNvPr id="10" name="Kuva 9">
            <a:extLst>
              <a:ext uri="{FF2B5EF4-FFF2-40B4-BE49-F238E27FC236}">
                <a16:creationId xmlns:a16="http://schemas.microsoft.com/office/drawing/2014/main" id="{021B0991-5A52-401D-8918-BCBAE19EECA9}"/>
              </a:ext>
            </a:extLst>
          </p:cNvPr>
          <p:cNvPicPr>
            <a:picLocks noChangeAspect="1"/>
          </p:cNvPicPr>
          <p:nvPr/>
        </p:nvPicPr>
        <p:blipFill>
          <a:blip r:embed="rId4"/>
          <a:stretch>
            <a:fillRect/>
          </a:stretch>
        </p:blipFill>
        <p:spPr>
          <a:xfrm>
            <a:off x="9128009" y="2523975"/>
            <a:ext cx="2876550" cy="542925"/>
          </a:xfrm>
          <a:prstGeom prst="rect">
            <a:avLst/>
          </a:prstGeom>
        </p:spPr>
      </p:pic>
    </p:spTree>
    <p:extLst>
      <p:ext uri="{BB962C8B-B14F-4D97-AF65-F5344CB8AC3E}">
        <p14:creationId xmlns:p14="http://schemas.microsoft.com/office/powerpoint/2010/main" val="3879041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Shape 102"/>
          <p:cNvSpPr txBox="1">
            <a:spLocks noGrp="1"/>
          </p:cNvSpPr>
          <p:nvPr>
            <p:ph type="title"/>
          </p:nvPr>
        </p:nvSpPr>
        <p:spPr>
          <a:xfrm>
            <a:off x="1783977" y="1165022"/>
            <a:ext cx="8229600" cy="1143000"/>
          </a:xfrm>
          <a:prstGeom prst="rect">
            <a:avLst/>
          </a:prstGeom>
          <a:noFill/>
          <a:ln>
            <a:noFill/>
          </a:ln>
        </p:spPr>
        <p:txBody>
          <a:bodyPr vert="horz" lIns="91425" tIns="45700" rIns="91425" bIns="45700" rtlCol="0" anchor="ctr" anchorCtr="0">
            <a:noAutofit/>
          </a:bodyPr>
          <a:lstStyle/>
          <a:p>
            <a:pPr algn="ctr">
              <a:spcBef>
                <a:spcPts val="0"/>
              </a:spcBef>
              <a:buClr>
                <a:schemeClr val="dk1"/>
              </a:buClr>
              <a:buSzPct val="25000"/>
            </a:pPr>
            <a:r>
              <a:rPr lang="fi-FI" dirty="0">
                <a:solidFill>
                  <a:schemeClr val="dk1"/>
                </a:solidFill>
                <a:latin typeface="Calibri"/>
                <a:ea typeface="Calibri"/>
                <a:cs typeface="Calibri"/>
                <a:sym typeface="Calibri"/>
              </a:rPr>
              <a:t>Rajatapaukset</a:t>
            </a:r>
          </a:p>
        </p:txBody>
      </p:sp>
      <p:sp>
        <p:nvSpPr>
          <p:cNvPr id="103" name="Shape 103"/>
          <p:cNvSpPr txBox="1">
            <a:spLocks noGrp="1"/>
          </p:cNvSpPr>
          <p:nvPr>
            <p:ph type="body" idx="1"/>
          </p:nvPr>
        </p:nvSpPr>
        <p:spPr>
          <a:xfrm>
            <a:off x="1783977" y="2340488"/>
            <a:ext cx="8624046" cy="4244787"/>
          </a:xfrm>
          <a:prstGeom prst="rect">
            <a:avLst/>
          </a:prstGeom>
          <a:noFill/>
          <a:ln>
            <a:noFill/>
          </a:ln>
        </p:spPr>
        <p:txBody>
          <a:bodyPr vert="horz" lIns="91425" tIns="45700" rIns="91425" bIns="45700" rtlCol="0" anchor="t" anchorCtr="0">
            <a:noAutofit/>
          </a:bodyPr>
          <a:lstStyle/>
          <a:p>
            <a:pPr marL="342900" indent="-342900">
              <a:spcBef>
                <a:spcPts val="0"/>
              </a:spcBef>
              <a:buClr>
                <a:schemeClr val="dk1"/>
              </a:buClr>
              <a:buSzPct val="100000"/>
              <a:buFont typeface="Arial"/>
              <a:buChar char="•"/>
            </a:pPr>
            <a:r>
              <a:rPr lang="fi-FI" sz="3200" dirty="0">
                <a:solidFill>
                  <a:schemeClr val="dk1"/>
                </a:solidFill>
                <a:latin typeface="Calibri"/>
                <a:ea typeface="Calibri"/>
                <a:cs typeface="Calibri"/>
                <a:sym typeface="Calibri"/>
              </a:rPr>
              <a:t>Kahden osuma-alueen rajalle osuneen nuolen arvon tulkitsee tuomari, jos taustan ampujat eivät ole siitä yksimielisiä.</a:t>
            </a:r>
          </a:p>
          <a:p>
            <a:pPr marL="342900" indent="-342900">
              <a:spcBef>
                <a:spcPts val="640"/>
              </a:spcBef>
              <a:buClr>
                <a:schemeClr val="dk1"/>
              </a:buClr>
              <a:buSzPct val="100000"/>
              <a:buFont typeface="Arial"/>
              <a:buChar char="•"/>
            </a:pPr>
            <a:r>
              <a:rPr lang="fi-FI" sz="3200" dirty="0">
                <a:solidFill>
                  <a:schemeClr val="dk1"/>
                </a:solidFill>
                <a:latin typeface="Calibri"/>
                <a:ea typeface="Calibri"/>
                <a:cs typeface="Calibri"/>
                <a:sym typeface="Calibri"/>
              </a:rPr>
              <a:t>Jos nuoli koskettaa rajaa, sen tulkitaan olevan suurempiarvoisella alueella.</a:t>
            </a:r>
          </a:p>
          <a:p>
            <a:pPr marL="342900" indent="-342900">
              <a:spcBef>
                <a:spcPts val="640"/>
              </a:spcBef>
              <a:buClr>
                <a:schemeClr val="dk1"/>
              </a:buClr>
              <a:buSzPct val="100000"/>
              <a:buFont typeface="Arial"/>
              <a:buChar char="•"/>
            </a:pPr>
            <a:r>
              <a:rPr lang="fi-FI" sz="3200" b="1" dirty="0">
                <a:solidFill>
                  <a:schemeClr val="dk1"/>
                </a:solidFill>
                <a:latin typeface="Calibri"/>
                <a:ea typeface="Calibri"/>
                <a:cs typeface="Calibri"/>
                <a:sym typeface="Calibri"/>
              </a:rPr>
              <a:t>Tulkintaan on selkeä toimintamalli, ja sitä on noudatettava. Ampujan on voitava luottaa tuomarin päätökseen, koska siitä ei voi valittaa!</a:t>
            </a:r>
          </a:p>
        </p:txBody>
      </p:sp>
      <p:sp>
        <p:nvSpPr>
          <p:cNvPr id="2" name="Päivämäärän paikkamerkki 1">
            <a:extLst>
              <a:ext uri="{FF2B5EF4-FFF2-40B4-BE49-F238E27FC236}">
                <a16:creationId xmlns:a16="http://schemas.microsoft.com/office/drawing/2014/main" id="{6E55C947-CC6A-4456-8357-E59561B2EA73}"/>
              </a:ext>
            </a:extLst>
          </p:cNvPr>
          <p:cNvSpPr>
            <a:spLocks noGrp="1"/>
          </p:cNvSpPr>
          <p:nvPr>
            <p:ph type="dt" sz="half" idx="10"/>
          </p:nvPr>
        </p:nvSpPr>
        <p:spPr/>
        <p:txBody>
          <a:bodyPr/>
          <a:lstStyle/>
          <a:p>
            <a:r>
              <a:rPr lang="en-US"/>
              <a:t>10.10.2023</a:t>
            </a:r>
            <a:endParaRPr lang="fi-FI"/>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CD8D6FD-0ED3-422A-815F-31346D3979E1}"/>
              </a:ext>
            </a:extLst>
          </p:cNvPr>
          <p:cNvSpPr>
            <a:spLocks noGrp="1"/>
          </p:cNvSpPr>
          <p:nvPr>
            <p:ph type="title"/>
          </p:nvPr>
        </p:nvSpPr>
        <p:spPr>
          <a:xfrm>
            <a:off x="838200" y="1795783"/>
            <a:ext cx="10515600" cy="913138"/>
          </a:xfrm>
        </p:spPr>
        <p:txBody>
          <a:bodyPr>
            <a:normAutofit fontScale="90000"/>
          </a:bodyPr>
          <a:lstStyle/>
          <a:p>
            <a:r>
              <a:rPr lang="fi-FI" dirty="0"/>
              <a:t>Tähtäinjousen/tähtäimettömien jousien joukkuepisteytys</a:t>
            </a:r>
          </a:p>
        </p:txBody>
      </p:sp>
      <p:sp>
        <p:nvSpPr>
          <p:cNvPr id="4" name="Päivämäärän paikkamerkki 3">
            <a:extLst>
              <a:ext uri="{FF2B5EF4-FFF2-40B4-BE49-F238E27FC236}">
                <a16:creationId xmlns:a16="http://schemas.microsoft.com/office/drawing/2014/main" id="{D0EFBE15-AC77-43F4-A3A9-DF282705F22C}"/>
              </a:ext>
            </a:extLst>
          </p:cNvPr>
          <p:cNvSpPr>
            <a:spLocks noGrp="1"/>
          </p:cNvSpPr>
          <p:nvPr>
            <p:ph type="dt" sz="half" idx="10"/>
          </p:nvPr>
        </p:nvSpPr>
        <p:spPr/>
        <p:txBody>
          <a:bodyPr/>
          <a:lstStyle/>
          <a:p>
            <a:r>
              <a:rPr lang="en-US"/>
              <a:t>10.10.2023</a:t>
            </a:r>
            <a:endParaRPr lang="fi-FI"/>
          </a:p>
        </p:txBody>
      </p:sp>
      <p:pic>
        <p:nvPicPr>
          <p:cNvPr id="7" name="Kuva 6">
            <a:extLst>
              <a:ext uri="{FF2B5EF4-FFF2-40B4-BE49-F238E27FC236}">
                <a16:creationId xmlns:a16="http://schemas.microsoft.com/office/drawing/2014/main" id="{EE016013-C759-4349-84E5-A0A966049C78}"/>
              </a:ext>
            </a:extLst>
          </p:cNvPr>
          <p:cNvPicPr>
            <a:picLocks noChangeAspect="1"/>
          </p:cNvPicPr>
          <p:nvPr/>
        </p:nvPicPr>
        <p:blipFill>
          <a:blip r:embed="rId3"/>
          <a:stretch>
            <a:fillRect/>
          </a:stretch>
        </p:blipFill>
        <p:spPr>
          <a:xfrm>
            <a:off x="4505512" y="2558311"/>
            <a:ext cx="3647888" cy="3575062"/>
          </a:xfrm>
          <a:prstGeom prst="rect">
            <a:avLst/>
          </a:prstGeom>
        </p:spPr>
      </p:pic>
      <p:pic>
        <p:nvPicPr>
          <p:cNvPr id="9" name="Kuva 8">
            <a:extLst>
              <a:ext uri="{FF2B5EF4-FFF2-40B4-BE49-F238E27FC236}">
                <a16:creationId xmlns:a16="http://schemas.microsoft.com/office/drawing/2014/main" id="{24F235D7-DDB0-4D95-851A-C8B1D2D354F0}"/>
              </a:ext>
            </a:extLst>
          </p:cNvPr>
          <p:cNvPicPr>
            <a:picLocks noChangeAspect="1"/>
          </p:cNvPicPr>
          <p:nvPr/>
        </p:nvPicPr>
        <p:blipFill>
          <a:blip r:embed="rId4"/>
          <a:stretch>
            <a:fillRect/>
          </a:stretch>
        </p:blipFill>
        <p:spPr>
          <a:xfrm>
            <a:off x="8616280" y="3717032"/>
            <a:ext cx="2948880" cy="511366"/>
          </a:xfrm>
          <a:prstGeom prst="rect">
            <a:avLst/>
          </a:prstGeom>
        </p:spPr>
      </p:pic>
    </p:spTree>
    <p:extLst>
      <p:ext uri="{BB962C8B-B14F-4D97-AF65-F5344CB8AC3E}">
        <p14:creationId xmlns:p14="http://schemas.microsoft.com/office/powerpoint/2010/main" val="3744308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CD8D6FD-0ED3-422A-815F-31346D3979E1}"/>
              </a:ext>
            </a:extLst>
          </p:cNvPr>
          <p:cNvSpPr>
            <a:spLocks noGrp="1"/>
          </p:cNvSpPr>
          <p:nvPr>
            <p:ph type="title"/>
          </p:nvPr>
        </p:nvSpPr>
        <p:spPr>
          <a:xfrm>
            <a:off x="1456136" y="2515862"/>
            <a:ext cx="3828929" cy="913138"/>
          </a:xfrm>
        </p:spPr>
        <p:txBody>
          <a:bodyPr>
            <a:normAutofit fontScale="90000"/>
          </a:bodyPr>
          <a:lstStyle/>
          <a:p>
            <a:r>
              <a:rPr lang="fi-FI" dirty="0"/>
              <a:t>Tähtäinjousen/ tähtäimettömien joukkuepisteytys</a:t>
            </a:r>
          </a:p>
        </p:txBody>
      </p:sp>
      <p:sp>
        <p:nvSpPr>
          <p:cNvPr id="4" name="Päivämäärän paikkamerkki 3">
            <a:extLst>
              <a:ext uri="{FF2B5EF4-FFF2-40B4-BE49-F238E27FC236}">
                <a16:creationId xmlns:a16="http://schemas.microsoft.com/office/drawing/2014/main" id="{D0EFBE15-AC77-43F4-A3A9-DF282705F22C}"/>
              </a:ext>
            </a:extLst>
          </p:cNvPr>
          <p:cNvSpPr>
            <a:spLocks noGrp="1"/>
          </p:cNvSpPr>
          <p:nvPr>
            <p:ph type="dt" sz="half" idx="10"/>
          </p:nvPr>
        </p:nvSpPr>
        <p:spPr/>
        <p:txBody>
          <a:bodyPr/>
          <a:lstStyle/>
          <a:p>
            <a:r>
              <a:rPr lang="en-US"/>
              <a:t>10.10.2023</a:t>
            </a:r>
            <a:endParaRPr lang="fi-FI"/>
          </a:p>
        </p:txBody>
      </p:sp>
      <p:pic>
        <p:nvPicPr>
          <p:cNvPr id="9" name="Picture 8">
            <a:extLst>
              <a:ext uri="{FF2B5EF4-FFF2-40B4-BE49-F238E27FC236}">
                <a16:creationId xmlns:a16="http://schemas.microsoft.com/office/drawing/2014/main" id="{52829256-3CDB-F39A-10E8-06C6597F9015}"/>
              </a:ext>
            </a:extLst>
          </p:cNvPr>
          <p:cNvPicPr>
            <a:picLocks noChangeAspect="1"/>
          </p:cNvPicPr>
          <p:nvPr/>
        </p:nvPicPr>
        <p:blipFill>
          <a:blip r:embed="rId3"/>
          <a:stretch>
            <a:fillRect/>
          </a:stretch>
        </p:blipFill>
        <p:spPr>
          <a:xfrm>
            <a:off x="6489530" y="895258"/>
            <a:ext cx="4500048" cy="5300808"/>
          </a:xfrm>
          <a:prstGeom prst="rect">
            <a:avLst/>
          </a:prstGeom>
        </p:spPr>
      </p:pic>
    </p:spTree>
    <p:extLst>
      <p:ext uri="{BB962C8B-B14F-4D97-AF65-F5344CB8AC3E}">
        <p14:creationId xmlns:p14="http://schemas.microsoft.com/office/powerpoint/2010/main" val="102219344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Shape 141"/>
          <p:cNvSpPr txBox="1">
            <a:spLocks noGrp="1"/>
          </p:cNvSpPr>
          <p:nvPr>
            <p:ph type="title"/>
          </p:nvPr>
        </p:nvSpPr>
        <p:spPr>
          <a:xfrm>
            <a:off x="1981200" y="1526572"/>
            <a:ext cx="8229600" cy="777920"/>
          </a:xfrm>
          <a:prstGeom prst="rect">
            <a:avLst/>
          </a:prstGeom>
          <a:noFill/>
          <a:ln>
            <a:noFill/>
          </a:ln>
        </p:spPr>
        <p:txBody>
          <a:bodyPr vert="horz" lIns="91425" tIns="45700" rIns="91425" bIns="45700" rtlCol="0" anchor="ctr" anchorCtr="0">
            <a:noAutofit/>
          </a:bodyPr>
          <a:lstStyle/>
          <a:p>
            <a:pPr algn="ctr">
              <a:spcBef>
                <a:spcPts val="0"/>
              </a:spcBef>
              <a:buClr>
                <a:schemeClr val="dk1"/>
              </a:buClr>
              <a:buSzPct val="25000"/>
            </a:pPr>
            <a:r>
              <a:rPr lang="en-GB" sz="4000" dirty="0" err="1">
                <a:solidFill>
                  <a:schemeClr val="dk1"/>
                </a:solidFill>
                <a:latin typeface="Calibri"/>
                <a:ea typeface="Calibri"/>
                <a:cs typeface="Calibri"/>
                <a:sym typeface="Calibri"/>
              </a:rPr>
              <a:t>Taljajousen</a:t>
            </a:r>
            <a:r>
              <a:rPr lang="en-GB" sz="4000" dirty="0">
                <a:solidFill>
                  <a:schemeClr val="dk1"/>
                </a:solidFill>
                <a:latin typeface="Calibri"/>
                <a:ea typeface="Calibri"/>
                <a:cs typeface="Calibri"/>
                <a:sym typeface="Calibri"/>
              </a:rPr>
              <a:t> </a:t>
            </a:r>
            <a:r>
              <a:rPr lang="en-GB" sz="4000" dirty="0" err="1">
                <a:solidFill>
                  <a:schemeClr val="dk1"/>
                </a:solidFill>
                <a:latin typeface="Calibri"/>
                <a:ea typeface="Calibri"/>
                <a:cs typeface="Calibri"/>
                <a:sym typeface="Calibri"/>
              </a:rPr>
              <a:t>joukkuepisteytys</a:t>
            </a:r>
            <a:endParaRPr lang="en-GB" sz="4000" dirty="0">
              <a:solidFill>
                <a:schemeClr val="dk1"/>
              </a:solidFill>
              <a:latin typeface="Calibri"/>
              <a:ea typeface="Calibri"/>
              <a:cs typeface="Calibri"/>
              <a:sym typeface="Calibri"/>
            </a:endParaRPr>
          </a:p>
        </p:txBody>
      </p:sp>
      <p:sp>
        <p:nvSpPr>
          <p:cNvPr id="142" name="Shape 142"/>
          <p:cNvSpPr txBox="1">
            <a:spLocks noGrp="1"/>
          </p:cNvSpPr>
          <p:nvPr>
            <p:ph type="body" idx="1"/>
          </p:nvPr>
        </p:nvSpPr>
        <p:spPr>
          <a:xfrm>
            <a:off x="9874374" y="3146441"/>
            <a:ext cx="2160240" cy="392907"/>
          </a:xfrm>
          <a:prstGeom prst="rect">
            <a:avLst/>
          </a:prstGeom>
          <a:noFill/>
          <a:ln>
            <a:noFill/>
          </a:ln>
        </p:spPr>
        <p:txBody>
          <a:bodyPr vert="horz" lIns="91425" tIns="45700" rIns="91425" bIns="45700" rtlCol="0" anchor="t" anchorCtr="0">
            <a:noAutofit/>
          </a:bodyPr>
          <a:lstStyle/>
          <a:p>
            <a:pPr marL="0" indent="0">
              <a:lnSpc>
                <a:spcPct val="80000"/>
              </a:lnSpc>
              <a:spcBef>
                <a:spcPts val="0"/>
              </a:spcBef>
              <a:buClr>
                <a:schemeClr val="dk1"/>
              </a:buClr>
              <a:buSzPct val="25000"/>
              <a:buNone/>
            </a:pPr>
            <a:r>
              <a:rPr lang="en-GB" sz="2240" b="1" dirty="0">
                <a:solidFill>
                  <a:schemeClr val="dk1"/>
                </a:solidFill>
                <a:latin typeface="Calibri"/>
                <a:ea typeface="Calibri"/>
                <a:cs typeface="Calibri"/>
                <a:sym typeface="Calibri"/>
              </a:rPr>
              <a:t>10, 10, 9, 9, 9, 9</a:t>
            </a:r>
          </a:p>
        </p:txBody>
      </p:sp>
      <p:grpSp>
        <p:nvGrpSpPr>
          <p:cNvPr id="6" name="Ryhmä 5">
            <a:extLst>
              <a:ext uri="{FF2B5EF4-FFF2-40B4-BE49-F238E27FC236}">
                <a16:creationId xmlns:a16="http://schemas.microsoft.com/office/drawing/2014/main" id="{1CC1CFF8-78DE-4AC3-97EC-0522A0E5220C}"/>
              </a:ext>
            </a:extLst>
          </p:cNvPr>
          <p:cNvGrpSpPr/>
          <p:nvPr/>
        </p:nvGrpSpPr>
        <p:grpSpPr>
          <a:xfrm>
            <a:off x="1703512" y="2553818"/>
            <a:ext cx="8170862" cy="3301999"/>
            <a:chOff x="1703512" y="2855822"/>
            <a:chExt cx="8170862" cy="3301999"/>
          </a:xfrm>
        </p:grpSpPr>
        <p:grpSp>
          <p:nvGrpSpPr>
            <p:cNvPr id="4" name="Ryhmä 3">
              <a:extLst>
                <a:ext uri="{FF2B5EF4-FFF2-40B4-BE49-F238E27FC236}">
                  <a16:creationId xmlns:a16="http://schemas.microsoft.com/office/drawing/2014/main" id="{6622E4E2-99C5-4196-AD7A-603D5993FFEF}"/>
                </a:ext>
              </a:extLst>
            </p:cNvPr>
            <p:cNvGrpSpPr/>
            <p:nvPr/>
          </p:nvGrpSpPr>
          <p:grpSpPr>
            <a:xfrm>
              <a:off x="1703512" y="2855822"/>
              <a:ext cx="8170862" cy="3301999"/>
              <a:chOff x="1992312" y="1700214"/>
              <a:chExt cx="8170862" cy="3301999"/>
            </a:xfrm>
          </p:grpSpPr>
          <p:pic>
            <p:nvPicPr>
              <p:cNvPr id="143" name="Shape 143" descr="http://www.jvd.nl/files/thumb/1/0/products_700_600_extend_bgFFFFFF_106033-1.jpg"/>
              <p:cNvPicPr preferRelativeResize="0"/>
              <p:nvPr/>
            </p:nvPicPr>
            <p:blipFill rotWithShape="1">
              <a:blip r:embed="rId3">
                <a:alphaModFix/>
              </a:blip>
              <a:srcRect/>
              <a:stretch/>
            </p:blipFill>
            <p:spPr>
              <a:xfrm>
                <a:off x="1992312" y="1700214"/>
                <a:ext cx="3851274" cy="3301999"/>
              </a:xfrm>
              <a:prstGeom prst="rect">
                <a:avLst/>
              </a:prstGeom>
              <a:noFill/>
              <a:ln>
                <a:noFill/>
              </a:ln>
            </p:spPr>
          </p:pic>
          <p:pic>
            <p:nvPicPr>
              <p:cNvPr id="144" name="Shape 144" descr="http://www.jvd.nl/files/thumb/1/0/products_700_600_extend_bgFFFFFF_106033-1.jpg"/>
              <p:cNvPicPr preferRelativeResize="0"/>
              <p:nvPr/>
            </p:nvPicPr>
            <p:blipFill rotWithShape="1">
              <a:blip r:embed="rId3">
                <a:alphaModFix/>
              </a:blip>
              <a:srcRect/>
              <a:stretch/>
            </p:blipFill>
            <p:spPr>
              <a:xfrm>
                <a:off x="6311900" y="1700214"/>
                <a:ext cx="3851274" cy="3301999"/>
              </a:xfrm>
              <a:prstGeom prst="rect">
                <a:avLst/>
              </a:prstGeom>
              <a:noFill/>
              <a:ln>
                <a:noFill/>
              </a:ln>
            </p:spPr>
          </p:pic>
        </p:grpSp>
        <p:sp>
          <p:nvSpPr>
            <p:cNvPr id="145" name="Shape 145"/>
            <p:cNvSpPr/>
            <p:nvPr/>
          </p:nvSpPr>
          <p:spPr>
            <a:xfrm>
              <a:off x="3894138" y="4653136"/>
              <a:ext cx="144462" cy="142875"/>
            </a:xfrm>
            <a:prstGeom prst="flowChartConnector">
              <a:avLst/>
            </a:prstGeom>
            <a:solidFill>
              <a:schemeClr val="accent1"/>
            </a:solidFill>
            <a:ln w="25400" cap="flat" cmpd="sng">
              <a:solidFill>
                <a:srgbClr val="395E89"/>
              </a:solidFill>
              <a:prstDash val="solid"/>
              <a:round/>
              <a:headEnd type="none" w="med" len="med"/>
              <a:tailEnd type="none" w="med" len="med"/>
            </a:ln>
          </p:spPr>
          <p:txBody>
            <a:bodyPr lIns="91425" tIns="45700" rIns="91425" bIns="45700" anchor="ctr" anchorCtr="0">
              <a:noAutofit/>
            </a:bodyPr>
            <a:lstStyle/>
            <a:p>
              <a:pPr algn="ctr"/>
              <a:endParaRPr>
                <a:solidFill>
                  <a:schemeClr val="lt1"/>
                </a:solidFill>
                <a:latin typeface="Calibri"/>
                <a:ea typeface="Calibri"/>
                <a:cs typeface="Calibri"/>
                <a:sym typeface="Calibri"/>
              </a:endParaRPr>
            </a:p>
          </p:txBody>
        </p:sp>
        <p:sp>
          <p:nvSpPr>
            <p:cNvPr id="146" name="Shape 146"/>
            <p:cNvSpPr/>
            <p:nvPr/>
          </p:nvSpPr>
          <p:spPr>
            <a:xfrm>
              <a:off x="3606802" y="4219748"/>
              <a:ext cx="142875" cy="144462"/>
            </a:xfrm>
            <a:prstGeom prst="flowChartConnector">
              <a:avLst/>
            </a:prstGeom>
            <a:solidFill>
              <a:srgbClr val="03070C"/>
            </a:solidFill>
            <a:ln w="25400" cap="flat" cmpd="sng">
              <a:solidFill>
                <a:srgbClr val="395E89"/>
              </a:solidFill>
              <a:prstDash val="solid"/>
              <a:round/>
              <a:headEnd type="none" w="med" len="med"/>
              <a:tailEnd type="none" w="med" len="med"/>
            </a:ln>
          </p:spPr>
          <p:txBody>
            <a:bodyPr lIns="91425" tIns="45700" rIns="91425" bIns="45700" anchor="ctr" anchorCtr="0">
              <a:noAutofit/>
            </a:bodyPr>
            <a:lstStyle/>
            <a:p>
              <a:pPr algn="ctr"/>
              <a:endParaRPr>
                <a:solidFill>
                  <a:schemeClr val="lt1"/>
                </a:solidFill>
                <a:latin typeface="Calibri"/>
                <a:ea typeface="Calibri"/>
                <a:cs typeface="Calibri"/>
                <a:sym typeface="Calibri"/>
              </a:endParaRPr>
            </a:p>
          </p:txBody>
        </p:sp>
        <p:sp>
          <p:nvSpPr>
            <p:cNvPr id="147" name="Shape 147"/>
            <p:cNvSpPr/>
            <p:nvPr/>
          </p:nvSpPr>
          <p:spPr>
            <a:xfrm>
              <a:off x="3246439" y="4796010"/>
              <a:ext cx="142875" cy="144462"/>
            </a:xfrm>
            <a:prstGeom prst="flowChartConnector">
              <a:avLst/>
            </a:prstGeom>
            <a:solidFill>
              <a:schemeClr val="accent5"/>
            </a:solidFill>
            <a:ln w="25400" cap="flat" cmpd="sng">
              <a:solidFill>
                <a:srgbClr val="395E89"/>
              </a:solidFill>
              <a:prstDash val="solid"/>
              <a:round/>
              <a:headEnd type="none" w="med" len="med"/>
              <a:tailEnd type="none" w="med" len="med"/>
            </a:ln>
          </p:spPr>
          <p:txBody>
            <a:bodyPr lIns="91425" tIns="45700" rIns="91425" bIns="45700" anchor="ctr" anchorCtr="0">
              <a:noAutofit/>
            </a:bodyPr>
            <a:lstStyle/>
            <a:p>
              <a:pPr algn="ctr"/>
              <a:endParaRPr>
                <a:solidFill>
                  <a:schemeClr val="lt1"/>
                </a:solidFill>
                <a:latin typeface="Calibri"/>
                <a:ea typeface="Calibri"/>
                <a:cs typeface="Calibri"/>
                <a:sym typeface="Calibri"/>
              </a:endParaRPr>
            </a:p>
          </p:txBody>
        </p:sp>
        <p:grpSp>
          <p:nvGrpSpPr>
            <p:cNvPr id="5" name="Ryhmä 4">
              <a:extLst>
                <a:ext uri="{FF2B5EF4-FFF2-40B4-BE49-F238E27FC236}">
                  <a16:creationId xmlns:a16="http://schemas.microsoft.com/office/drawing/2014/main" id="{27FA55BA-640D-4946-87C4-81FE91892A6A}"/>
                </a:ext>
              </a:extLst>
            </p:cNvPr>
            <p:cNvGrpSpPr/>
            <p:nvPr/>
          </p:nvGrpSpPr>
          <p:grpSpPr>
            <a:xfrm>
              <a:off x="7608168" y="4076080"/>
              <a:ext cx="431799" cy="792161"/>
              <a:chOff x="7824788" y="2781301"/>
              <a:chExt cx="431799" cy="792161"/>
            </a:xfrm>
          </p:grpSpPr>
          <p:sp>
            <p:nvSpPr>
              <p:cNvPr id="148" name="Shape 148"/>
              <p:cNvSpPr/>
              <p:nvPr/>
            </p:nvSpPr>
            <p:spPr>
              <a:xfrm>
                <a:off x="7824788" y="3429000"/>
                <a:ext cx="142875" cy="144462"/>
              </a:xfrm>
              <a:prstGeom prst="flowChartConnector">
                <a:avLst/>
              </a:prstGeom>
              <a:solidFill>
                <a:schemeClr val="accent1"/>
              </a:solidFill>
              <a:ln w="25400" cap="flat" cmpd="sng">
                <a:solidFill>
                  <a:srgbClr val="395E89"/>
                </a:solidFill>
                <a:prstDash val="solid"/>
                <a:round/>
                <a:headEnd type="none" w="med" len="med"/>
                <a:tailEnd type="none" w="med" len="med"/>
              </a:ln>
            </p:spPr>
            <p:txBody>
              <a:bodyPr lIns="91425" tIns="45700" rIns="91425" bIns="45700" anchor="ctr" anchorCtr="0">
                <a:noAutofit/>
              </a:bodyPr>
              <a:lstStyle/>
              <a:p>
                <a:pPr algn="ctr"/>
                <a:endParaRPr>
                  <a:solidFill>
                    <a:schemeClr val="lt1"/>
                  </a:solidFill>
                  <a:latin typeface="Calibri"/>
                  <a:ea typeface="Calibri"/>
                  <a:cs typeface="Calibri"/>
                  <a:sym typeface="Calibri"/>
                </a:endParaRPr>
              </a:p>
            </p:txBody>
          </p:sp>
          <p:sp>
            <p:nvSpPr>
              <p:cNvPr id="149" name="Shape 149"/>
              <p:cNvSpPr/>
              <p:nvPr/>
            </p:nvSpPr>
            <p:spPr>
              <a:xfrm>
                <a:off x="8112125" y="3284537"/>
                <a:ext cx="144462" cy="144462"/>
              </a:xfrm>
              <a:prstGeom prst="flowChartConnector">
                <a:avLst/>
              </a:prstGeom>
              <a:solidFill>
                <a:srgbClr val="03070C"/>
              </a:solidFill>
              <a:ln w="25400" cap="flat" cmpd="sng">
                <a:solidFill>
                  <a:srgbClr val="395E89"/>
                </a:solidFill>
                <a:prstDash val="solid"/>
                <a:round/>
                <a:headEnd type="none" w="med" len="med"/>
                <a:tailEnd type="none" w="med" len="med"/>
              </a:ln>
            </p:spPr>
            <p:txBody>
              <a:bodyPr lIns="91425" tIns="45700" rIns="91425" bIns="45700" anchor="ctr" anchorCtr="0">
                <a:noAutofit/>
              </a:bodyPr>
              <a:lstStyle/>
              <a:p>
                <a:pPr algn="ctr"/>
                <a:endParaRPr>
                  <a:solidFill>
                    <a:schemeClr val="lt1"/>
                  </a:solidFill>
                  <a:latin typeface="Calibri"/>
                  <a:ea typeface="Calibri"/>
                  <a:cs typeface="Calibri"/>
                  <a:sym typeface="Calibri"/>
                </a:endParaRPr>
              </a:p>
            </p:txBody>
          </p:sp>
          <p:sp>
            <p:nvSpPr>
              <p:cNvPr id="150" name="Shape 150"/>
              <p:cNvSpPr/>
              <p:nvPr/>
            </p:nvSpPr>
            <p:spPr>
              <a:xfrm>
                <a:off x="8040688" y="2781301"/>
                <a:ext cx="142875" cy="142875"/>
              </a:xfrm>
              <a:prstGeom prst="flowChartConnector">
                <a:avLst/>
              </a:prstGeom>
              <a:solidFill>
                <a:schemeClr val="accent5"/>
              </a:solidFill>
              <a:ln w="25400" cap="flat" cmpd="sng">
                <a:solidFill>
                  <a:srgbClr val="395E89"/>
                </a:solidFill>
                <a:prstDash val="solid"/>
                <a:round/>
                <a:headEnd type="none" w="med" len="med"/>
                <a:tailEnd type="none" w="med" len="med"/>
              </a:ln>
            </p:spPr>
            <p:txBody>
              <a:bodyPr lIns="91425" tIns="45700" rIns="91425" bIns="45700" anchor="ctr" anchorCtr="0">
                <a:noAutofit/>
              </a:bodyPr>
              <a:lstStyle/>
              <a:p>
                <a:pPr algn="ctr"/>
                <a:endParaRPr>
                  <a:solidFill>
                    <a:schemeClr val="lt1"/>
                  </a:solidFill>
                  <a:latin typeface="Calibri"/>
                  <a:ea typeface="Calibri"/>
                  <a:cs typeface="Calibri"/>
                  <a:sym typeface="Calibri"/>
                </a:endParaRPr>
              </a:p>
            </p:txBody>
          </p:sp>
        </p:grpSp>
      </p:grpSp>
      <p:sp>
        <p:nvSpPr>
          <p:cNvPr id="2" name="Päivämäärän paikkamerkki 1">
            <a:extLst>
              <a:ext uri="{FF2B5EF4-FFF2-40B4-BE49-F238E27FC236}">
                <a16:creationId xmlns:a16="http://schemas.microsoft.com/office/drawing/2014/main" id="{B6F84785-4DC4-4841-8823-F8793F9F773E}"/>
              </a:ext>
            </a:extLst>
          </p:cNvPr>
          <p:cNvSpPr>
            <a:spLocks noGrp="1"/>
          </p:cNvSpPr>
          <p:nvPr>
            <p:ph type="dt" sz="half" idx="10"/>
          </p:nvPr>
        </p:nvSpPr>
        <p:spPr/>
        <p:txBody>
          <a:bodyPr/>
          <a:lstStyle/>
          <a:p>
            <a:r>
              <a:rPr lang="en-US"/>
              <a:t>10.10.2023</a:t>
            </a:r>
            <a:endParaRPr lang="fi-FI"/>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2"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Shape 155"/>
          <p:cNvSpPr txBox="1">
            <a:spLocks noGrp="1"/>
          </p:cNvSpPr>
          <p:nvPr>
            <p:ph type="title"/>
          </p:nvPr>
        </p:nvSpPr>
        <p:spPr>
          <a:xfrm>
            <a:off x="1922462" y="1497382"/>
            <a:ext cx="8229600" cy="791442"/>
          </a:xfrm>
          <a:prstGeom prst="rect">
            <a:avLst/>
          </a:prstGeom>
          <a:noFill/>
          <a:ln>
            <a:noFill/>
          </a:ln>
        </p:spPr>
        <p:txBody>
          <a:bodyPr vert="horz" lIns="91425" tIns="45700" rIns="91425" bIns="45700" rtlCol="0" anchor="ctr" anchorCtr="0">
            <a:noAutofit/>
          </a:bodyPr>
          <a:lstStyle/>
          <a:p>
            <a:pPr algn="ctr">
              <a:spcBef>
                <a:spcPts val="0"/>
              </a:spcBef>
              <a:buClr>
                <a:schemeClr val="dk1"/>
              </a:buClr>
              <a:buSzPct val="25000"/>
            </a:pPr>
            <a:r>
              <a:rPr lang="en-GB" sz="4400" dirty="0" err="1">
                <a:solidFill>
                  <a:schemeClr val="dk1"/>
                </a:solidFill>
                <a:latin typeface="Calibri"/>
                <a:ea typeface="Calibri"/>
                <a:cs typeface="Calibri"/>
                <a:sym typeface="Calibri"/>
              </a:rPr>
              <a:t>Taljajousen</a:t>
            </a:r>
            <a:r>
              <a:rPr lang="en-GB" sz="4400" dirty="0">
                <a:solidFill>
                  <a:schemeClr val="dk1"/>
                </a:solidFill>
                <a:latin typeface="Calibri"/>
                <a:ea typeface="Calibri"/>
                <a:cs typeface="Calibri"/>
                <a:sym typeface="Calibri"/>
              </a:rPr>
              <a:t> </a:t>
            </a:r>
            <a:r>
              <a:rPr lang="en-GB" sz="4000" dirty="0" err="1">
                <a:solidFill>
                  <a:schemeClr val="dk1"/>
                </a:solidFill>
                <a:latin typeface="Calibri"/>
                <a:ea typeface="Calibri"/>
                <a:cs typeface="Calibri"/>
                <a:sym typeface="Calibri"/>
              </a:rPr>
              <a:t>joukkuepisteytys</a:t>
            </a:r>
            <a:endParaRPr lang="en-GB" sz="4000" dirty="0">
              <a:solidFill>
                <a:schemeClr val="dk1"/>
              </a:solidFill>
              <a:latin typeface="Calibri"/>
              <a:ea typeface="Calibri"/>
              <a:cs typeface="Calibri"/>
              <a:sym typeface="Calibri"/>
            </a:endParaRPr>
          </a:p>
        </p:txBody>
      </p:sp>
      <p:grpSp>
        <p:nvGrpSpPr>
          <p:cNvPr id="4" name="Ryhmä 3">
            <a:extLst>
              <a:ext uri="{FF2B5EF4-FFF2-40B4-BE49-F238E27FC236}">
                <a16:creationId xmlns:a16="http://schemas.microsoft.com/office/drawing/2014/main" id="{A0E20770-7448-4969-B679-F374417CAF20}"/>
              </a:ext>
            </a:extLst>
          </p:cNvPr>
          <p:cNvGrpSpPr/>
          <p:nvPr/>
        </p:nvGrpSpPr>
        <p:grpSpPr>
          <a:xfrm>
            <a:off x="1981200" y="2314270"/>
            <a:ext cx="8170862" cy="3301999"/>
            <a:chOff x="1992312" y="1700214"/>
            <a:chExt cx="8170862" cy="3301999"/>
          </a:xfrm>
        </p:grpSpPr>
        <p:pic>
          <p:nvPicPr>
            <p:cNvPr id="156" name="Shape 156" descr="http://www.jvd.nl/files/thumb/1/0/products_700_600_extend_bgFFFFFF_106033-1.jpg"/>
            <p:cNvPicPr preferRelativeResize="0"/>
            <p:nvPr/>
          </p:nvPicPr>
          <p:blipFill rotWithShape="1">
            <a:blip r:embed="rId3">
              <a:alphaModFix/>
            </a:blip>
            <a:srcRect/>
            <a:stretch/>
          </p:blipFill>
          <p:spPr>
            <a:xfrm>
              <a:off x="1992312" y="1700214"/>
              <a:ext cx="3851274" cy="3301999"/>
            </a:xfrm>
            <a:prstGeom prst="rect">
              <a:avLst/>
            </a:prstGeom>
            <a:noFill/>
            <a:ln>
              <a:noFill/>
            </a:ln>
          </p:spPr>
        </p:pic>
        <p:pic>
          <p:nvPicPr>
            <p:cNvPr id="157" name="Shape 157" descr="http://www.jvd.nl/files/thumb/1/0/products_700_600_extend_bgFFFFFF_106033-1.jpg"/>
            <p:cNvPicPr preferRelativeResize="0"/>
            <p:nvPr/>
          </p:nvPicPr>
          <p:blipFill rotWithShape="1">
            <a:blip r:embed="rId3">
              <a:alphaModFix/>
            </a:blip>
            <a:srcRect/>
            <a:stretch/>
          </p:blipFill>
          <p:spPr>
            <a:xfrm>
              <a:off x="6311900" y="1700214"/>
              <a:ext cx="3851274" cy="3301999"/>
            </a:xfrm>
            <a:prstGeom prst="rect">
              <a:avLst/>
            </a:prstGeom>
            <a:noFill/>
            <a:ln>
              <a:noFill/>
            </a:ln>
          </p:spPr>
        </p:pic>
      </p:grpSp>
      <p:grpSp>
        <p:nvGrpSpPr>
          <p:cNvPr id="6" name="Ryhmä 5">
            <a:extLst>
              <a:ext uri="{FF2B5EF4-FFF2-40B4-BE49-F238E27FC236}">
                <a16:creationId xmlns:a16="http://schemas.microsoft.com/office/drawing/2014/main" id="{98B4A5AA-7E77-40B2-A837-65C971F206A2}"/>
              </a:ext>
            </a:extLst>
          </p:cNvPr>
          <p:cNvGrpSpPr/>
          <p:nvPr/>
        </p:nvGrpSpPr>
        <p:grpSpPr>
          <a:xfrm>
            <a:off x="3199621" y="3431480"/>
            <a:ext cx="1295399" cy="1081086"/>
            <a:chOff x="3216276" y="2852738"/>
            <a:chExt cx="1295399" cy="1081086"/>
          </a:xfrm>
        </p:grpSpPr>
        <p:sp>
          <p:nvSpPr>
            <p:cNvPr id="158" name="Shape 158"/>
            <p:cNvSpPr/>
            <p:nvPr/>
          </p:nvSpPr>
          <p:spPr>
            <a:xfrm>
              <a:off x="3792539" y="2852738"/>
              <a:ext cx="142875" cy="144462"/>
            </a:xfrm>
            <a:prstGeom prst="flowChartConnector">
              <a:avLst/>
            </a:prstGeom>
            <a:solidFill>
              <a:srgbClr val="03070C"/>
            </a:solidFill>
            <a:ln w="25400" cap="flat" cmpd="sng">
              <a:solidFill>
                <a:srgbClr val="395E89"/>
              </a:solidFill>
              <a:prstDash val="solid"/>
              <a:round/>
              <a:headEnd type="none" w="med" len="med"/>
              <a:tailEnd type="none" w="med" len="med"/>
            </a:ln>
          </p:spPr>
          <p:txBody>
            <a:bodyPr lIns="91425" tIns="45700" rIns="91425" bIns="45700" anchor="ctr" anchorCtr="0">
              <a:noAutofit/>
            </a:bodyPr>
            <a:lstStyle/>
            <a:p>
              <a:pPr algn="ctr"/>
              <a:endParaRPr>
                <a:solidFill>
                  <a:schemeClr val="lt1"/>
                </a:solidFill>
                <a:latin typeface="Calibri"/>
                <a:ea typeface="Calibri"/>
                <a:cs typeface="Calibri"/>
                <a:sym typeface="Calibri"/>
              </a:endParaRPr>
            </a:p>
          </p:txBody>
        </p:sp>
        <p:sp>
          <p:nvSpPr>
            <p:cNvPr id="159" name="Shape 159"/>
            <p:cNvSpPr/>
            <p:nvPr/>
          </p:nvSpPr>
          <p:spPr>
            <a:xfrm>
              <a:off x="3944939" y="3076575"/>
              <a:ext cx="142875" cy="144462"/>
            </a:xfrm>
            <a:prstGeom prst="flowChartConnector">
              <a:avLst/>
            </a:prstGeom>
            <a:solidFill>
              <a:srgbClr val="03070C"/>
            </a:solidFill>
            <a:ln w="25400" cap="flat" cmpd="sng">
              <a:solidFill>
                <a:srgbClr val="395E89"/>
              </a:solidFill>
              <a:prstDash val="solid"/>
              <a:round/>
              <a:headEnd type="none" w="med" len="med"/>
              <a:tailEnd type="none" w="med" len="med"/>
            </a:ln>
          </p:spPr>
          <p:txBody>
            <a:bodyPr lIns="91425" tIns="45700" rIns="91425" bIns="45700" anchor="ctr" anchorCtr="0">
              <a:noAutofit/>
            </a:bodyPr>
            <a:lstStyle/>
            <a:p>
              <a:pPr algn="ctr"/>
              <a:endParaRPr>
                <a:solidFill>
                  <a:schemeClr val="lt1"/>
                </a:solidFill>
                <a:latin typeface="Calibri"/>
                <a:ea typeface="Calibri"/>
                <a:cs typeface="Calibri"/>
                <a:sym typeface="Calibri"/>
              </a:endParaRPr>
            </a:p>
          </p:txBody>
        </p:sp>
        <p:sp>
          <p:nvSpPr>
            <p:cNvPr id="160" name="Shape 160"/>
            <p:cNvSpPr/>
            <p:nvPr/>
          </p:nvSpPr>
          <p:spPr>
            <a:xfrm>
              <a:off x="3216276" y="3789362"/>
              <a:ext cx="142875" cy="144462"/>
            </a:xfrm>
            <a:prstGeom prst="flowChartConnector">
              <a:avLst/>
            </a:prstGeom>
            <a:solidFill>
              <a:schemeClr val="accent5"/>
            </a:solidFill>
            <a:ln w="25400" cap="flat" cmpd="sng">
              <a:solidFill>
                <a:srgbClr val="395E89"/>
              </a:solidFill>
              <a:prstDash val="solid"/>
              <a:round/>
              <a:headEnd type="none" w="med" len="med"/>
              <a:tailEnd type="none" w="med" len="med"/>
            </a:ln>
          </p:spPr>
          <p:txBody>
            <a:bodyPr lIns="91425" tIns="45700" rIns="91425" bIns="45700" anchor="ctr" anchorCtr="0">
              <a:noAutofit/>
            </a:bodyPr>
            <a:lstStyle/>
            <a:p>
              <a:pPr algn="ctr"/>
              <a:endParaRPr>
                <a:solidFill>
                  <a:schemeClr val="lt1"/>
                </a:solidFill>
                <a:latin typeface="Calibri"/>
                <a:ea typeface="Calibri"/>
                <a:cs typeface="Calibri"/>
                <a:sym typeface="Calibri"/>
              </a:endParaRPr>
            </a:p>
          </p:txBody>
        </p:sp>
        <p:sp>
          <p:nvSpPr>
            <p:cNvPr id="161" name="Shape 161"/>
            <p:cNvSpPr/>
            <p:nvPr/>
          </p:nvSpPr>
          <p:spPr>
            <a:xfrm>
              <a:off x="4367213" y="3500437"/>
              <a:ext cx="144462" cy="144462"/>
            </a:xfrm>
            <a:prstGeom prst="flowChartConnector">
              <a:avLst/>
            </a:prstGeom>
            <a:solidFill>
              <a:schemeClr val="accent5"/>
            </a:solidFill>
            <a:ln w="25400" cap="flat" cmpd="sng">
              <a:solidFill>
                <a:srgbClr val="395E89"/>
              </a:solidFill>
              <a:prstDash val="solid"/>
              <a:round/>
              <a:headEnd type="none" w="med" len="med"/>
              <a:tailEnd type="none" w="med" len="med"/>
            </a:ln>
          </p:spPr>
          <p:txBody>
            <a:bodyPr lIns="91425" tIns="45700" rIns="91425" bIns="45700" anchor="ctr" anchorCtr="0">
              <a:noAutofit/>
            </a:bodyPr>
            <a:lstStyle/>
            <a:p>
              <a:pPr algn="ctr"/>
              <a:endParaRPr>
                <a:solidFill>
                  <a:schemeClr val="lt1"/>
                </a:solidFill>
                <a:latin typeface="Calibri"/>
                <a:ea typeface="Calibri"/>
                <a:cs typeface="Calibri"/>
                <a:sym typeface="Calibri"/>
              </a:endParaRPr>
            </a:p>
          </p:txBody>
        </p:sp>
      </p:grpSp>
      <p:grpSp>
        <p:nvGrpSpPr>
          <p:cNvPr id="7" name="Ryhmä 6">
            <a:extLst>
              <a:ext uri="{FF2B5EF4-FFF2-40B4-BE49-F238E27FC236}">
                <a16:creationId xmlns:a16="http://schemas.microsoft.com/office/drawing/2014/main" id="{4326417C-DA54-460E-AA58-6AC1BBA65E06}"/>
              </a:ext>
            </a:extLst>
          </p:cNvPr>
          <p:cNvGrpSpPr/>
          <p:nvPr/>
        </p:nvGrpSpPr>
        <p:grpSpPr>
          <a:xfrm>
            <a:off x="7896200" y="3611661"/>
            <a:ext cx="865188" cy="720724"/>
            <a:chOff x="7751762" y="3068638"/>
            <a:chExt cx="865188" cy="720724"/>
          </a:xfrm>
        </p:grpSpPr>
        <p:sp>
          <p:nvSpPr>
            <p:cNvPr id="162" name="Shape 162"/>
            <p:cNvSpPr/>
            <p:nvPr/>
          </p:nvSpPr>
          <p:spPr>
            <a:xfrm>
              <a:off x="8472488" y="3644900"/>
              <a:ext cx="144462" cy="144462"/>
            </a:xfrm>
            <a:prstGeom prst="flowChartConnector">
              <a:avLst/>
            </a:prstGeom>
            <a:solidFill>
              <a:schemeClr val="accent1"/>
            </a:solidFill>
            <a:ln w="25400" cap="flat" cmpd="sng">
              <a:solidFill>
                <a:srgbClr val="395E89"/>
              </a:solidFill>
              <a:prstDash val="solid"/>
              <a:round/>
              <a:headEnd type="none" w="med" len="med"/>
              <a:tailEnd type="none" w="med" len="med"/>
            </a:ln>
          </p:spPr>
          <p:txBody>
            <a:bodyPr lIns="91425" tIns="45700" rIns="91425" bIns="45700" anchor="ctr" anchorCtr="0">
              <a:noAutofit/>
            </a:bodyPr>
            <a:lstStyle/>
            <a:p>
              <a:pPr algn="ctr"/>
              <a:endParaRPr>
                <a:solidFill>
                  <a:schemeClr val="lt1"/>
                </a:solidFill>
                <a:latin typeface="Calibri"/>
                <a:ea typeface="Calibri"/>
                <a:cs typeface="Calibri"/>
                <a:sym typeface="Calibri"/>
              </a:endParaRPr>
            </a:p>
          </p:txBody>
        </p:sp>
        <p:sp>
          <p:nvSpPr>
            <p:cNvPr id="163" name="Shape 163"/>
            <p:cNvSpPr/>
            <p:nvPr/>
          </p:nvSpPr>
          <p:spPr>
            <a:xfrm>
              <a:off x="7751762" y="3068638"/>
              <a:ext cx="144462" cy="144462"/>
            </a:xfrm>
            <a:prstGeom prst="flowChartConnector">
              <a:avLst/>
            </a:prstGeom>
            <a:solidFill>
              <a:schemeClr val="accent1"/>
            </a:solidFill>
            <a:ln w="25400" cap="flat" cmpd="sng">
              <a:solidFill>
                <a:srgbClr val="395E89"/>
              </a:solidFill>
              <a:prstDash val="solid"/>
              <a:round/>
              <a:headEnd type="none" w="med" len="med"/>
              <a:tailEnd type="none" w="med" len="med"/>
            </a:ln>
          </p:spPr>
          <p:txBody>
            <a:bodyPr lIns="91425" tIns="45700" rIns="91425" bIns="45700" anchor="ctr" anchorCtr="0">
              <a:noAutofit/>
            </a:bodyPr>
            <a:lstStyle/>
            <a:p>
              <a:pPr algn="ctr"/>
              <a:endParaRPr>
                <a:solidFill>
                  <a:schemeClr val="lt1"/>
                </a:solidFill>
                <a:latin typeface="Calibri"/>
                <a:ea typeface="Calibri"/>
                <a:cs typeface="Calibri"/>
                <a:sym typeface="Calibri"/>
              </a:endParaRPr>
            </a:p>
          </p:txBody>
        </p:sp>
      </p:grpSp>
      <p:sp>
        <p:nvSpPr>
          <p:cNvPr id="164" name="Shape 164"/>
          <p:cNvSpPr txBox="1"/>
          <p:nvPr/>
        </p:nvSpPr>
        <p:spPr>
          <a:xfrm>
            <a:off x="10306397" y="2977049"/>
            <a:ext cx="1550243" cy="396874"/>
          </a:xfrm>
          <a:prstGeom prst="rect">
            <a:avLst/>
          </a:prstGeom>
          <a:noFill/>
          <a:ln>
            <a:noFill/>
          </a:ln>
        </p:spPr>
        <p:txBody>
          <a:bodyPr lIns="91425" tIns="45700" rIns="91425" bIns="45700" anchor="t" anchorCtr="0">
            <a:noAutofit/>
          </a:bodyPr>
          <a:lstStyle/>
          <a:p>
            <a:pPr>
              <a:buSzPct val="25000"/>
            </a:pPr>
            <a:r>
              <a:rPr lang="en-GB" sz="2000" b="1" dirty="0">
                <a:solidFill>
                  <a:schemeClr val="dk1"/>
                </a:solidFill>
                <a:latin typeface="Calibri"/>
                <a:ea typeface="Calibri"/>
                <a:cs typeface="Calibri"/>
                <a:sym typeface="Calibri"/>
              </a:rPr>
              <a:t>10-9-9-9-9-8</a:t>
            </a:r>
          </a:p>
        </p:txBody>
      </p:sp>
      <p:sp>
        <p:nvSpPr>
          <p:cNvPr id="165" name="Shape 165"/>
          <p:cNvSpPr/>
          <p:nvPr/>
        </p:nvSpPr>
        <p:spPr>
          <a:xfrm rot="-2831749">
            <a:off x="10371652" y="3112018"/>
            <a:ext cx="390525" cy="141286"/>
          </a:xfrm>
          <a:prstGeom prst="mathMinus">
            <a:avLst>
              <a:gd name="adj1" fmla="val 23520"/>
            </a:avLst>
          </a:prstGeom>
          <a:solidFill>
            <a:srgbClr val="FF0000"/>
          </a:solidFill>
          <a:ln w="25400" cap="flat" cmpd="sng">
            <a:solidFill>
              <a:srgbClr val="395E89"/>
            </a:solidFill>
            <a:prstDash val="solid"/>
            <a:round/>
            <a:headEnd type="none" w="med" len="med"/>
            <a:tailEnd type="none" w="med" len="med"/>
          </a:ln>
        </p:spPr>
        <p:txBody>
          <a:bodyPr lIns="91425" tIns="45700" rIns="91425" bIns="45700" anchor="ctr" anchorCtr="0">
            <a:noAutofit/>
          </a:bodyPr>
          <a:lstStyle/>
          <a:p>
            <a:pPr algn="ctr"/>
            <a:endParaRPr>
              <a:solidFill>
                <a:schemeClr val="lt1"/>
              </a:solidFill>
              <a:latin typeface="Calibri"/>
              <a:ea typeface="Calibri"/>
              <a:cs typeface="Calibri"/>
              <a:sym typeface="Calibri"/>
            </a:endParaRPr>
          </a:p>
        </p:txBody>
      </p:sp>
      <p:sp>
        <p:nvSpPr>
          <p:cNvPr id="166" name="Shape 166"/>
          <p:cNvSpPr/>
          <p:nvPr/>
        </p:nvSpPr>
        <p:spPr>
          <a:xfrm>
            <a:off x="10422227" y="3625469"/>
            <a:ext cx="433386" cy="144462"/>
          </a:xfrm>
          <a:prstGeom prst="rightArrow">
            <a:avLst>
              <a:gd name="adj1" fmla="val 50000"/>
              <a:gd name="adj2" fmla="val 50000"/>
            </a:avLst>
          </a:prstGeom>
          <a:solidFill>
            <a:srgbClr val="00B050"/>
          </a:solidFill>
          <a:ln w="25400" cap="flat" cmpd="sng">
            <a:solidFill>
              <a:srgbClr val="395E89"/>
            </a:solidFill>
            <a:prstDash val="solid"/>
            <a:round/>
            <a:headEnd type="none" w="med" len="med"/>
            <a:tailEnd type="none" w="med" len="med"/>
          </a:ln>
        </p:spPr>
        <p:txBody>
          <a:bodyPr lIns="91425" tIns="45700" rIns="91425" bIns="45700" anchor="ctr" anchorCtr="0">
            <a:noAutofit/>
          </a:bodyPr>
          <a:lstStyle/>
          <a:p>
            <a:pPr algn="ctr"/>
            <a:endParaRPr>
              <a:solidFill>
                <a:schemeClr val="lt1"/>
              </a:solidFill>
              <a:latin typeface="Calibri"/>
              <a:ea typeface="Calibri"/>
              <a:cs typeface="Calibri"/>
              <a:sym typeface="Calibri"/>
            </a:endParaRPr>
          </a:p>
        </p:txBody>
      </p:sp>
      <p:sp>
        <p:nvSpPr>
          <p:cNvPr id="167" name="Shape 167"/>
          <p:cNvSpPr/>
          <p:nvPr/>
        </p:nvSpPr>
        <p:spPr>
          <a:xfrm>
            <a:off x="10365218" y="3972023"/>
            <a:ext cx="1390650" cy="366711"/>
          </a:xfrm>
          <a:prstGeom prst="rect">
            <a:avLst/>
          </a:prstGeom>
          <a:noFill/>
          <a:ln>
            <a:noFill/>
          </a:ln>
        </p:spPr>
        <p:txBody>
          <a:bodyPr lIns="91425" tIns="45700" rIns="91425" bIns="45700" anchor="t" anchorCtr="0">
            <a:noAutofit/>
          </a:bodyPr>
          <a:lstStyle/>
          <a:p>
            <a:pPr>
              <a:buSzPct val="25000"/>
            </a:pPr>
            <a:r>
              <a:rPr lang="en-GB" b="1" dirty="0">
                <a:solidFill>
                  <a:schemeClr val="dk1"/>
                </a:solidFill>
                <a:latin typeface="Calibri"/>
                <a:ea typeface="Calibri"/>
                <a:cs typeface="Calibri"/>
                <a:sym typeface="Calibri"/>
              </a:rPr>
              <a:t>9-9-9-9-8-M</a:t>
            </a:r>
          </a:p>
        </p:txBody>
      </p:sp>
      <p:sp>
        <p:nvSpPr>
          <p:cNvPr id="2" name="Päivämäärän paikkamerkki 1">
            <a:extLst>
              <a:ext uri="{FF2B5EF4-FFF2-40B4-BE49-F238E27FC236}">
                <a16:creationId xmlns:a16="http://schemas.microsoft.com/office/drawing/2014/main" id="{4AF0DE1E-E727-4828-86F7-52AACC34D121}"/>
              </a:ext>
            </a:extLst>
          </p:cNvPr>
          <p:cNvSpPr>
            <a:spLocks noGrp="1"/>
          </p:cNvSpPr>
          <p:nvPr>
            <p:ph type="dt" sz="half" idx="10"/>
          </p:nvPr>
        </p:nvSpPr>
        <p:spPr/>
        <p:txBody>
          <a:bodyPr/>
          <a:lstStyle/>
          <a:p>
            <a:r>
              <a:rPr lang="en-US"/>
              <a:t>10.10.2023</a:t>
            </a:r>
            <a:endParaRPr lang="fi-FI"/>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 grpId="0"/>
      <p:bldP spid="165" grpId="0" animBg="1"/>
      <p:bldP spid="166" grpId="0" animBg="1"/>
      <p:bldP spid="167"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grpSp>
        <p:nvGrpSpPr>
          <p:cNvPr id="9" name="Ryhmä 8">
            <a:extLst>
              <a:ext uri="{FF2B5EF4-FFF2-40B4-BE49-F238E27FC236}">
                <a16:creationId xmlns:a16="http://schemas.microsoft.com/office/drawing/2014/main" id="{4EE6F584-083D-462C-BD6A-BDC4B2920459}"/>
              </a:ext>
            </a:extLst>
          </p:cNvPr>
          <p:cNvGrpSpPr/>
          <p:nvPr/>
        </p:nvGrpSpPr>
        <p:grpSpPr>
          <a:xfrm>
            <a:off x="1775520" y="2428701"/>
            <a:ext cx="8170862" cy="3300413"/>
            <a:chOff x="1775520" y="2965597"/>
            <a:chExt cx="8170862" cy="3300413"/>
          </a:xfrm>
        </p:grpSpPr>
        <p:grpSp>
          <p:nvGrpSpPr>
            <p:cNvPr id="5" name="Ryhmä 4">
              <a:extLst>
                <a:ext uri="{FF2B5EF4-FFF2-40B4-BE49-F238E27FC236}">
                  <a16:creationId xmlns:a16="http://schemas.microsoft.com/office/drawing/2014/main" id="{96747712-50AA-46C2-B04F-5C2B62996EF7}"/>
                </a:ext>
              </a:extLst>
            </p:cNvPr>
            <p:cNvGrpSpPr/>
            <p:nvPr/>
          </p:nvGrpSpPr>
          <p:grpSpPr>
            <a:xfrm>
              <a:off x="1775520" y="2965597"/>
              <a:ext cx="8170862" cy="3300413"/>
              <a:chOff x="1992312" y="333376"/>
              <a:chExt cx="8170862" cy="3300413"/>
            </a:xfrm>
          </p:grpSpPr>
          <p:pic>
            <p:nvPicPr>
              <p:cNvPr id="172" name="Shape 172" descr="http://www.jvd.nl/files/thumb/1/0/products_700_600_extend_bgFFFFFF_106033-1.jpg"/>
              <p:cNvPicPr preferRelativeResize="0"/>
              <p:nvPr/>
            </p:nvPicPr>
            <p:blipFill rotWithShape="1">
              <a:blip r:embed="rId3">
                <a:alphaModFix/>
              </a:blip>
              <a:srcRect/>
              <a:stretch/>
            </p:blipFill>
            <p:spPr>
              <a:xfrm>
                <a:off x="1992312" y="333376"/>
                <a:ext cx="3851274" cy="3300413"/>
              </a:xfrm>
              <a:prstGeom prst="rect">
                <a:avLst/>
              </a:prstGeom>
              <a:noFill/>
              <a:ln>
                <a:noFill/>
              </a:ln>
            </p:spPr>
          </p:pic>
          <p:pic>
            <p:nvPicPr>
              <p:cNvPr id="173" name="Shape 173" descr="http://www.jvd.nl/files/thumb/1/0/products_700_600_extend_bgFFFFFF_106033-1.jpg"/>
              <p:cNvPicPr preferRelativeResize="0"/>
              <p:nvPr/>
            </p:nvPicPr>
            <p:blipFill rotWithShape="1">
              <a:blip r:embed="rId3">
                <a:alphaModFix/>
              </a:blip>
              <a:srcRect/>
              <a:stretch/>
            </p:blipFill>
            <p:spPr>
              <a:xfrm>
                <a:off x="6311900" y="333376"/>
                <a:ext cx="3851274" cy="3300413"/>
              </a:xfrm>
              <a:prstGeom prst="rect">
                <a:avLst/>
              </a:prstGeom>
              <a:noFill/>
              <a:ln>
                <a:noFill/>
              </a:ln>
            </p:spPr>
          </p:pic>
        </p:grpSp>
        <p:grpSp>
          <p:nvGrpSpPr>
            <p:cNvPr id="7" name="Ryhmä 6">
              <a:extLst>
                <a:ext uri="{FF2B5EF4-FFF2-40B4-BE49-F238E27FC236}">
                  <a16:creationId xmlns:a16="http://schemas.microsoft.com/office/drawing/2014/main" id="{9578AD6C-D3D2-46EB-ABCB-772CA8488974}"/>
                </a:ext>
              </a:extLst>
            </p:cNvPr>
            <p:cNvGrpSpPr/>
            <p:nvPr/>
          </p:nvGrpSpPr>
          <p:grpSpPr>
            <a:xfrm>
              <a:off x="3035735" y="3464867"/>
              <a:ext cx="2376487" cy="1511300"/>
              <a:chOff x="3143250" y="765176"/>
              <a:chExt cx="2376487" cy="1511300"/>
            </a:xfrm>
          </p:grpSpPr>
          <p:sp>
            <p:nvSpPr>
              <p:cNvPr id="174" name="Shape 174"/>
              <p:cNvSpPr/>
              <p:nvPr/>
            </p:nvSpPr>
            <p:spPr>
              <a:xfrm>
                <a:off x="3648075" y="1484312"/>
                <a:ext cx="144462" cy="144462"/>
              </a:xfrm>
              <a:prstGeom prst="flowChartConnector">
                <a:avLst/>
              </a:prstGeom>
              <a:solidFill>
                <a:srgbClr val="03070C"/>
              </a:solidFill>
              <a:ln w="25400" cap="flat" cmpd="sng">
                <a:solidFill>
                  <a:srgbClr val="395E89"/>
                </a:solidFill>
                <a:prstDash val="solid"/>
                <a:round/>
                <a:headEnd type="none" w="med" len="med"/>
                <a:tailEnd type="none" w="med" len="med"/>
              </a:ln>
            </p:spPr>
            <p:txBody>
              <a:bodyPr lIns="91425" tIns="45700" rIns="91425" bIns="45700" anchor="ctr" anchorCtr="0">
                <a:noAutofit/>
              </a:bodyPr>
              <a:lstStyle/>
              <a:p>
                <a:pPr algn="ctr"/>
                <a:endParaRPr>
                  <a:solidFill>
                    <a:schemeClr val="lt1"/>
                  </a:solidFill>
                  <a:latin typeface="Calibri"/>
                  <a:ea typeface="Calibri"/>
                  <a:cs typeface="Calibri"/>
                  <a:sym typeface="Calibri"/>
                </a:endParaRPr>
              </a:p>
            </p:txBody>
          </p:sp>
          <p:sp>
            <p:nvSpPr>
              <p:cNvPr id="175" name="Shape 175"/>
              <p:cNvSpPr/>
              <p:nvPr/>
            </p:nvSpPr>
            <p:spPr>
              <a:xfrm>
                <a:off x="3935413" y="1700213"/>
                <a:ext cx="144462" cy="144462"/>
              </a:xfrm>
              <a:prstGeom prst="flowChartConnector">
                <a:avLst/>
              </a:prstGeom>
              <a:solidFill>
                <a:srgbClr val="03070C"/>
              </a:solidFill>
              <a:ln w="25400" cap="flat" cmpd="sng">
                <a:solidFill>
                  <a:srgbClr val="395E89"/>
                </a:solidFill>
                <a:prstDash val="solid"/>
                <a:round/>
                <a:headEnd type="none" w="med" len="med"/>
                <a:tailEnd type="none" w="med" len="med"/>
              </a:ln>
            </p:spPr>
            <p:txBody>
              <a:bodyPr lIns="91425" tIns="45700" rIns="91425" bIns="45700" anchor="ctr" anchorCtr="0">
                <a:noAutofit/>
              </a:bodyPr>
              <a:lstStyle/>
              <a:p>
                <a:pPr algn="ctr"/>
                <a:endParaRPr>
                  <a:solidFill>
                    <a:schemeClr val="lt1"/>
                  </a:solidFill>
                  <a:latin typeface="Calibri"/>
                  <a:ea typeface="Calibri"/>
                  <a:cs typeface="Calibri"/>
                  <a:sym typeface="Calibri"/>
                </a:endParaRPr>
              </a:p>
            </p:txBody>
          </p:sp>
          <p:sp>
            <p:nvSpPr>
              <p:cNvPr id="176" name="Shape 176"/>
              <p:cNvSpPr/>
              <p:nvPr/>
            </p:nvSpPr>
            <p:spPr>
              <a:xfrm>
                <a:off x="3143250" y="2133601"/>
                <a:ext cx="144462" cy="142875"/>
              </a:xfrm>
              <a:prstGeom prst="flowChartConnector">
                <a:avLst/>
              </a:prstGeom>
              <a:solidFill>
                <a:schemeClr val="accent5"/>
              </a:solidFill>
              <a:ln w="25400" cap="flat" cmpd="sng">
                <a:solidFill>
                  <a:srgbClr val="395E89"/>
                </a:solidFill>
                <a:prstDash val="solid"/>
                <a:round/>
                <a:headEnd type="none" w="med" len="med"/>
                <a:tailEnd type="none" w="med" len="med"/>
              </a:ln>
            </p:spPr>
            <p:txBody>
              <a:bodyPr lIns="91425" tIns="45700" rIns="91425" bIns="45700" anchor="ctr" anchorCtr="0">
                <a:noAutofit/>
              </a:bodyPr>
              <a:lstStyle/>
              <a:p>
                <a:pPr algn="ctr"/>
                <a:endParaRPr>
                  <a:solidFill>
                    <a:schemeClr val="lt1"/>
                  </a:solidFill>
                  <a:latin typeface="Calibri"/>
                  <a:ea typeface="Calibri"/>
                  <a:cs typeface="Calibri"/>
                  <a:sym typeface="Calibri"/>
                </a:endParaRPr>
              </a:p>
            </p:txBody>
          </p:sp>
          <p:sp>
            <p:nvSpPr>
              <p:cNvPr id="177" name="Shape 177"/>
              <p:cNvSpPr/>
              <p:nvPr/>
            </p:nvSpPr>
            <p:spPr>
              <a:xfrm>
                <a:off x="5375275" y="765176"/>
                <a:ext cx="144462" cy="142875"/>
              </a:xfrm>
              <a:prstGeom prst="flowChartConnector">
                <a:avLst/>
              </a:prstGeom>
              <a:solidFill>
                <a:schemeClr val="accent5"/>
              </a:solidFill>
              <a:ln w="25400" cap="flat" cmpd="sng">
                <a:solidFill>
                  <a:srgbClr val="395E89"/>
                </a:solidFill>
                <a:prstDash val="solid"/>
                <a:round/>
                <a:headEnd type="none" w="med" len="med"/>
                <a:tailEnd type="none" w="med" len="med"/>
              </a:ln>
            </p:spPr>
            <p:txBody>
              <a:bodyPr lIns="91425" tIns="45700" rIns="91425" bIns="45700" anchor="ctr" anchorCtr="0">
                <a:noAutofit/>
              </a:bodyPr>
              <a:lstStyle/>
              <a:p>
                <a:pPr algn="ctr"/>
                <a:endParaRPr>
                  <a:solidFill>
                    <a:schemeClr val="lt1"/>
                  </a:solidFill>
                  <a:latin typeface="Calibri"/>
                  <a:ea typeface="Calibri"/>
                  <a:cs typeface="Calibri"/>
                  <a:sym typeface="Calibri"/>
                </a:endParaRPr>
              </a:p>
            </p:txBody>
          </p:sp>
        </p:grpSp>
        <p:grpSp>
          <p:nvGrpSpPr>
            <p:cNvPr id="6" name="Ryhmä 5">
              <a:extLst>
                <a:ext uri="{FF2B5EF4-FFF2-40B4-BE49-F238E27FC236}">
                  <a16:creationId xmlns:a16="http://schemas.microsoft.com/office/drawing/2014/main" id="{05CF4F77-C0F8-4B1B-AD62-21AD8969C596}"/>
                </a:ext>
              </a:extLst>
            </p:cNvPr>
            <p:cNvGrpSpPr/>
            <p:nvPr/>
          </p:nvGrpSpPr>
          <p:grpSpPr>
            <a:xfrm>
              <a:off x="7753522" y="4149080"/>
              <a:ext cx="792162" cy="576262"/>
              <a:chOff x="7896225" y="1557338"/>
              <a:chExt cx="792162" cy="576262"/>
            </a:xfrm>
          </p:grpSpPr>
          <p:sp>
            <p:nvSpPr>
              <p:cNvPr id="178" name="Shape 178"/>
              <p:cNvSpPr/>
              <p:nvPr/>
            </p:nvSpPr>
            <p:spPr>
              <a:xfrm>
                <a:off x="7896225" y="1557338"/>
                <a:ext cx="144462" cy="142875"/>
              </a:xfrm>
              <a:prstGeom prst="flowChartConnector">
                <a:avLst/>
              </a:prstGeom>
              <a:solidFill>
                <a:schemeClr val="accent1"/>
              </a:solidFill>
              <a:ln w="25400" cap="flat" cmpd="sng">
                <a:solidFill>
                  <a:srgbClr val="395E89"/>
                </a:solidFill>
                <a:prstDash val="solid"/>
                <a:round/>
                <a:headEnd type="none" w="med" len="med"/>
                <a:tailEnd type="none" w="med" len="med"/>
              </a:ln>
            </p:spPr>
            <p:txBody>
              <a:bodyPr lIns="91425" tIns="45700" rIns="91425" bIns="45700" anchor="ctr" anchorCtr="0">
                <a:noAutofit/>
              </a:bodyPr>
              <a:lstStyle/>
              <a:p>
                <a:pPr algn="ctr"/>
                <a:endParaRPr>
                  <a:solidFill>
                    <a:schemeClr val="lt1"/>
                  </a:solidFill>
                  <a:latin typeface="Calibri"/>
                  <a:ea typeface="Calibri"/>
                  <a:cs typeface="Calibri"/>
                  <a:sym typeface="Calibri"/>
                </a:endParaRPr>
              </a:p>
            </p:txBody>
          </p:sp>
          <p:sp>
            <p:nvSpPr>
              <p:cNvPr id="179" name="Shape 179"/>
              <p:cNvSpPr/>
              <p:nvPr/>
            </p:nvSpPr>
            <p:spPr>
              <a:xfrm>
                <a:off x="8543925" y="1989138"/>
                <a:ext cx="144462" cy="144462"/>
              </a:xfrm>
              <a:prstGeom prst="flowChartConnector">
                <a:avLst/>
              </a:prstGeom>
              <a:solidFill>
                <a:schemeClr val="accent1"/>
              </a:solidFill>
              <a:ln w="25400" cap="flat" cmpd="sng">
                <a:solidFill>
                  <a:srgbClr val="395E89"/>
                </a:solidFill>
                <a:prstDash val="solid"/>
                <a:round/>
                <a:headEnd type="none" w="med" len="med"/>
                <a:tailEnd type="none" w="med" len="med"/>
              </a:ln>
            </p:spPr>
            <p:txBody>
              <a:bodyPr lIns="91425" tIns="45700" rIns="91425" bIns="45700" anchor="ctr" anchorCtr="0">
                <a:noAutofit/>
              </a:bodyPr>
              <a:lstStyle/>
              <a:p>
                <a:pPr algn="ctr"/>
                <a:endParaRPr>
                  <a:solidFill>
                    <a:schemeClr val="lt1"/>
                  </a:solidFill>
                  <a:latin typeface="Calibri"/>
                  <a:ea typeface="Calibri"/>
                  <a:cs typeface="Calibri"/>
                  <a:sym typeface="Calibri"/>
                </a:endParaRPr>
              </a:p>
            </p:txBody>
          </p:sp>
        </p:grpSp>
      </p:grpSp>
      <p:sp>
        <p:nvSpPr>
          <p:cNvPr id="180" name="Shape 180"/>
          <p:cNvSpPr txBox="1"/>
          <p:nvPr/>
        </p:nvSpPr>
        <p:spPr>
          <a:xfrm>
            <a:off x="10198672" y="3798715"/>
            <a:ext cx="1872208" cy="490537"/>
          </a:xfrm>
          <a:prstGeom prst="rect">
            <a:avLst/>
          </a:prstGeom>
          <a:noFill/>
          <a:ln>
            <a:noFill/>
          </a:ln>
        </p:spPr>
        <p:txBody>
          <a:bodyPr lIns="91425" tIns="45700" rIns="91425" bIns="45700" anchor="t" anchorCtr="0">
            <a:noAutofit/>
          </a:bodyPr>
          <a:lstStyle/>
          <a:p>
            <a:pPr>
              <a:buSzPct val="25000"/>
            </a:pPr>
            <a:r>
              <a:rPr lang="en-GB" sz="2000" b="1" dirty="0">
                <a:solidFill>
                  <a:schemeClr val="dk1"/>
                </a:solidFill>
                <a:latin typeface="Calibri"/>
                <a:ea typeface="Calibri"/>
                <a:cs typeface="Calibri"/>
                <a:sym typeface="Calibri"/>
              </a:rPr>
              <a:t>10, 9, 9, 9, 8, M</a:t>
            </a:r>
          </a:p>
        </p:txBody>
      </p:sp>
      <p:sp>
        <p:nvSpPr>
          <p:cNvPr id="2" name="Päivämäärän paikkamerkki 1">
            <a:extLst>
              <a:ext uri="{FF2B5EF4-FFF2-40B4-BE49-F238E27FC236}">
                <a16:creationId xmlns:a16="http://schemas.microsoft.com/office/drawing/2014/main" id="{D980FC79-25E7-45F4-8276-B869E1747F55}"/>
              </a:ext>
            </a:extLst>
          </p:cNvPr>
          <p:cNvSpPr>
            <a:spLocks noGrp="1"/>
          </p:cNvSpPr>
          <p:nvPr>
            <p:ph type="dt" sz="half" idx="10"/>
          </p:nvPr>
        </p:nvSpPr>
        <p:spPr/>
        <p:txBody>
          <a:bodyPr/>
          <a:lstStyle/>
          <a:p>
            <a:r>
              <a:rPr lang="en-US"/>
              <a:t>10.10.2023</a:t>
            </a:r>
            <a:endParaRPr lang="fi-FI"/>
          </a:p>
        </p:txBody>
      </p:sp>
      <p:sp>
        <p:nvSpPr>
          <p:cNvPr id="20" name="Tekstiruutu 19">
            <a:extLst>
              <a:ext uri="{FF2B5EF4-FFF2-40B4-BE49-F238E27FC236}">
                <a16:creationId xmlns:a16="http://schemas.microsoft.com/office/drawing/2014/main" id="{4E8C2D34-BD80-4A41-91A3-A7573D6DD628}"/>
              </a:ext>
            </a:extLst>
          </p:cNvPr>
          <p:cNvSpPr txBox="1"/>
          <p:nvPr/>
        </p:nvSpPr>
        <p:spPr>
          <a:xfrm>
            <a:off x="3288903" y="1517706"/>
            <a:ext cx="6094324" cy="766206"/>
          </a:xfrm>
          <a:prstGeom prst="rect">
            <a:avLst/>
          </a:prstGeom>
          <a:noFill/>
        </p:spPr>
        <p:txBody>
          <a:bodyPr wrap="square">
            <a:normAutofit/>
          </a:bodyPr>
          <a:lstStyle/>
          <a:p>
            <a:r>
              <a:rPr lang="en-GB" sz="4000" dirty="0" err="1">
                <a:solidFill>
                  <a:schemeClr val="dk1"/>
                </a:solidFill>
                <a:latin typeface="Calibri"/>
                <a:ea typeface="Calibri"/>
                <a:cs typeface="Calibri"/>
                <a:sym typeface="Calibri"/>
              </a:rPr>
              <a:t>Taljajousen</a:t>
            </a:r>
            <a:r>
              <a:rPr lang="en-GB" sz="4000" dirty="0">
                <a:solidFill>
                  <a:schemeClr val="dk1"/>
                </a:solidFill>
                <a:latin typeface="Calibri"/>
                <a:ea typeface="Calibri"/>
                <a:cs typeface="Calibri"/>
                <a:sym typeface="Calibri"/>
              </a:rPr>
              <a:t> </a:t>
            </a:r>
            <a:r>
              <a:rPr lang="en-GB" sz="4000" dirty="0" err="1">
                <a:solidFill>
                  <a:schemeClr val="dk1"/>
                </a:solidFill>
                <a:latin typeface="Calibri"/>
                <a:ea typeface="Calibri"/>
                <a:cs typeface="Calibri"/>
                <a:sym typeface="Calibri"/>
              </a:rPr>
              <a:t>joukkuepisteytys</a:t>
            </a:r>
            <a:endParaRPr lang="fi-FI" sz="4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0"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7DBBA11-12B5-43C7-A8C7-90B1D034694E}"/>
              </a:ext>
            </a:extLst>
          </p:cNvPr>
          <p:cNvSpPr>
            <a:spLocks noGrp="1"/>
          </p:cNvSpPr>
          <p:nvPr>
            <p:ph type="title"/>
          </p:nvPr>
        </p:nvSpPr>
        <p:spPr>
          <a:xfrm>
            <a:off x="1758193" y="1813735"/>
            <a:ext cx="4304251" cy="963411"/>
          </a:xfrm>
        </p:spPr>
        <p:txBody>
          <a:bodyPr>
            <a:normAutofit fontScale="90000"/>
          </a:bodyPr>
          <a:lstStyle/>
          <a:p>
            <a:r>
              <a:rPr lang="fi-FI" dirty="0"/>
              <a:t>Sisäammunnan joukkuepisteytys</a:t>
            </a:r>
          </a:p>
        </p:txBody>
      </p:sp>
      <p:sp>
        <p:nvSpPr>
          <p:cNvPr id="4" name="Päivämäärän paikkamerkki 3">
            <a:extLst>
              <a:ext uri="{FF2B5EF4-FFF2-40B4-BE49-F238E27FC236}">
                <a16:creationId xmlns:a16="http://schemas.microsoft.com/office/drawing/2014/main" id="{3F35DC98-A020-4FF2-BDE0-BD50057A5423}"/>
              </a:ext>
            </a:extLst>
          </p:cNvPr>
          <p:cNvSpPr>
            <a:spLocks noGrp="1"/>
          </p:cNvSpPr>
          <p:nvPr>
            <p:ph type="dt" sz="half" idx="10"/>
          </p:nvPr>
        </p:nvSpPr>
        <p:spPr/>
        <p:txBody>
          <a:bodyPr/>
          <a:lstStyle/>
          <a:p>
            <a:r>
              <a:rPr lang="en-US"/>
              <a:t>10.10.2023</a:t>
            </a:r>
            <a:endParaRPr lang="fi-FI"/>
          </a:p>
        </p:txBody>
      </p:sp>
      <p:pic>
        <p:nvPicPr>
          <p:cNvPr id="7" name="Kuva 6">
            <a:extLst>
              <a:ext uri="{FF2B5EF4-FFF2-40B4-BE49-F238E27FC236}">
                <a16:creationId xmlns:a16="http://schemas.microsoft.com/office/drawing/2014/main" id="{0FF101DF-39FF-442E-B82D-ED4D08A20820}"/>
              </a:ext>
            </a:extLst>
          </p:cNvPr>
          <p:cNvPicPr>
            <a:picLocks noChangeAspect="1"/>
          </p:cNvPicPr>
          <p:nvPr/>
        </p:nvPicPr>
        <p:blipFill>
          <a:blip r:embed="rId3"/>
          <a:stretch>
            <a:fillRect/>
          </a:stretch>
        </p:blipFill>
        <p:spPr>
          <a:xfrm>
            <a:off x="6723391" y="543946"/>
            <a:ext cx="4552950" cy="5724525"/>
          </a:xfrm>
          <a:prstGeom prst="rect">
            <a:avLst/>
          </a:prstGeom>
        </p:spPr>
      </p:pic>
      <p:pic>
        <p:nvPicPr>
          <p:cNvPr id="9" name="Kuva 8">
            <a:extLst>
              <a:ext uri="{FF2B5EF4-FFF2-40B4-BE49-F238E27FC236}">
                <a16:creationId xmlns:a16="http://schemas.microsoft.com/office/drawing/2014/main" id="{DF42C87D-5084-45F8-8FE0-3CC97DC0E0CA}"/>
              </a:ext>
            </a:extLst>
          </p:cNvPr>
          <p:cNvPicPr>
            <a:picLocks noChangeAspect="1"/>
          </p:cNvPicPr>
          <p:nvPr/>
        </p:nvPicPr>
        <p:blipFill>
          <a:blip r:embed="rId4"/>
          <a:stretch>
            <a:fillRect/>
          </a:stretch>
        </p:blipFill>
        <p:spPr>
          <a:xfrm>
            <a:off x="2567608" y="3843214"/>
            <a:ext cx="2419350" cy="381000"/>
          </a:xfrm>
          <a:prstGeom prst="rect">
            <a:avLst/>
          </a:prstGeom>
        </p:spPr>
      </p:pic>
    </p:spTree>
    <p:extLst>
      <p:ext uri="{BB962C8B-B14F-4D97-AF65-F5344CB8AC3E}">
        <p14:creationId xmlns:p14="http://schemas.microsoft.com/office/powerpoint/2010/main" val="3845273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7DBBA11-12B5-43C7-A8C7-90B1D034694E}"/>
              </a:ext>
            </a:extLst>
          </p:cNvPr>
          <p:cNvSpPr>
            <a:spLocks noGrp="1"/>
          </p:cNvSpPr>
          <p:nvPr>
            <p:ph type="title"/>
          </p:nvPr>
        </p:nvSpPr>
        <p:spPr>
          <a:xfrm>
            <a:off x="1483756" y="1862892"/>
            <a:ext cx="4354585" cy="963411"/>
          </a:xfrm>
        </p:spPr>
        <p:txBody>
          <a:bodyPr>
            <a:normAutofit fontScale="90000"/>
          </a:bodyPr>
          <a:lstStyle/>
          <a:p>
            <a:r>
              <a:rPr lang="fi-FI" dirty="0"/>
              <a:t>Sisäammunnan joukkuepisteytys</a:t>
            </a:r>
          </a:p>
        </p:txBody>
      </p:sp>
      <p:sp>
        <p:nvSpPr>
          <p:cNvPr id="4" name="Päivämäärän paikkamerkki 3">
            <a:extLst>
              <a:ext uri="{FF2B5EF4-FFF2-40B4-BE49-F238E27FC236}">
                <a16:creationId xmlns:a16="http://schemas.microsoft.com/office/drawing/2014/main" id="{3F35DC98-A020-4FF2-BDE0-BD50057A5423}"/>
              </a:ext>
            </a:extLst>
          </p:cNvPr>
          <p:cNvSpPr>
            <a:spLocks noGrp="1"/>
          </p:cNvSpPr>
          <p:nvPr>
            <p:ph type="dt" sz="half" idx="10"/>
          </p:nvPr>
        </p:nvSpPr>
        <p:spPr/>
        <p:txBody>
          <a:bodyPr/>
          <a:lstStyle/>
          <a:p>
            <a:r>
              <a:rPr lang="en-US"/>
              <a:t>10.10.2023</a:t>
            </a:r>
            <a:endParaRPr lang="fi-FI"/>
          </a:p>
        </p:txBody>
      </p:sp>
      <p:pic>
        <p:nvPicPr>
          <p:cNvPr id="6" name="Kuva 5">
            <a:extLst>
              <a:ext uri="{FF2B5EF4-FFF2-40B4-BE49-F238E27FC236}">
                <a16:creationId xmlns:a16="http://schemas.microsoft.com/office/drawing/2014/main" id="{73404774-2665-455E-A234-98CD595FF125}"/>
              </a:ext>
            </a:extLst>
          </p:cNvPr>
          <p:cNvPicPr>
            <a:picLocks noChangeAspect="1"/>
          </p:cNvPicPr>
          <p:nvPr/>
        </p:nvPicPr>
        <p:blipFill>
          <a:blip r:embed="rId3"/>
          <a:stretch>
            <a:fillRect/>
          </a:stretch>
        </p:blipFill>
        <p:spPr>
          <a:xfrm>
            <a:off x="6801421" y="662226"/>
            <a:ext cx="4514850" cy="5667375"/>
          </a:xfrm>
          <a:prstGeom prst="rect">
            <a:avLst/>
          </a:prstGeom>
        </p:spPr>
      </p:pic>
      <p:pic>
        <p:nvPicPr>
          <p:cNvPr id="12" name="Kuva 11">
            <a:extLst>
              <a:ext uri="{FF2B5EF4-FFF2-40B4-BE49-F238E27FC236}">
                <a16:creationId xmlns:a16="http://schemas.microsoft.com/office/drawing/2014/main" id="{60695720-7C20-4197-93D2-785977ACD129}"/>
              </a:ext>
            </a:extLst>
          </p:cNvPr>
          <p:cNvPicPr>
            <a:picLocks noChangeAspect="1"/>
          </p:cNvPicPr>
          <p:nvPr/>
        </p:nvPicPr>
        <p:blipFill>
          <a:blip r:embed="rId4"/>
          <a:stretch>
            <a:fillRect/>
          </a:stretch>
        </p:blipFill>
        <p:spPr>
          <a:xfrm>
            <a:off x="2594249" y="3725724"/>
            <a:ext cx="2133600" cy="390525"/>
          </a:xfrm>
          <a:prstGeom prst="rect">
            <a:avLst/>
          </a:prstGeom>
        </p:spPr>
      </p:pic>
    </p:spTree>
    <p:extLst>
      <p:ext uri="{BB962C8B-B14F-4D97-AF65-F5344CB8AC3E}">
        <p14:creationId xmlns:p14="http://schemas.microsoft.com/office/powerpoint/2010/main" val="696741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7DBBA11-12B5-43C7-A8C7-90B1D034694E}"/>
              </a:ext>
            </a:extLst>
          </p:cNvPr>
          <p:cNvSpPr>
            <a:spLocks noGrp="1"/>
          </p:cNvSpPr>
          <p:nvPr>
            <p:ph type="title"/>
          </p:nvPr>
        </p:nvSpPr>
        <p:spPr>
          <a:xfrm>
            <a:off x="1651933" y="1854503"/>
            <a:ext cx="4279084" cy="963411"/>
          </a:xfrm>
        </p:spPr>
        <p:txBody>
          <a:bodyPr>
            <a:normAutofit fontScale="90000"/>
          </a:bodyPr>
          <a:lstStyle/>
          <a:p>
            <a:r>
              <a:rPr lang="fi-FI" dirty="0"/>
              <a:t>Sisäammunnan joukkuepisteytys</a:t>
            </a:r>
          </a:p>
        </p:txBody>
      </p:sp>
      <p:sp>
        <p:nvSpPr>
          <p:cNvPr id="4" name="Päivämäärän paikkamerkki 3">
            <a:extLst>
              <a:ext uri="{FF2B5EF4-FFF2-40B4-BE49-F238E27FC236}">
                <a16:creationId xmlns:a16="http://schemas.microsoft.com/office/drawing/2014/main" id="{3F35DC98-A020-4FF2-BDE0-BD50057A5423}"/>
              </a:ext>
            </a:extLst>
          </p:cNvPr>
          <p:cNvSpPr>
            <a:spLocks noGrp="1"/>
          </p:cNvSpPr>
          <p:nvPr>
            <p:ph type="dt" sz="half" idx="10"/>
          </p:nvPr>
        </p:nvSpPr>
        <p:spPr/>
        <p:txBody>
          <a:bodyPr/>
          <a:lstStyle/>
          <a:p>
            <a:r>
              <a:rPr lang="en-US"/>
              <a:t>10.10.2023</a:t>
            </a:r>
            <a:endParaRPr lang="fi-FI"/>
          </a:p>
        </p:txBody>
      </p:sp>
      <p:pic>
        <p:nvPicPr>
          <p:cNvPr id="7" name="Kuva 6">
            <a:extLst>
              <a:ext uri="{FF2B5EF4-FFF2-40B4-BE49-F238E27FC236}">
                <a16:creationId xmlns:a16="http://schemas.microsoft.com/office/drawing/2014/main" id="{FE46B7EE-1B8E-43F5-804C-3518B152C57A}"/>
              </a:ext>
            </a:extLst>
          </p:cNvPr>
          <p:cNvPicPr>
            <a:picLocks noChangeAspect="1"/>
          </p:cNvPicPr>
          <p:nvPr/>
        </p:nvPicPr>
        <p:blipFill>
          <a:blip r:embed="rId3"/>
          <a:stretch>
            <a:fillRect/>
          </a:stretch>
        </p:blipFill>
        <p:spPr>
          <a:xfrm>
            <a:off x="6611967" y="726654"/>
            <a:ext cx="4562475" cy="5686425"/>
          </a:xfrm>
          <a:prstGeom prst="rect">
            <a:avLst/>
          </a:prstGeom>
        </p:spPr>
      </p:pic>
      <p:pic>
        <p:nvPicPr>
          <p:cNvPr id="9" name="Kuva 8">
            <a:extLst>
              <a:ext uri="{FF2B5EF4-FFF2-40B4-BE49-F238E27FC236}">
                <a16:creationId xmlns:a16="http://schemas.microsoft.com/office/drawing/2014/main" id="{771D8081-D8CB-4B20-963F-6A0C796A33A9}"/>
              </a:ext>
            </a:extLst>
          </p:cNvPr>
          <p:cNvPicPr>
            <a:picLocks noChangeAspect="1"/>
          </p:cNvPicPr>
          <p:nvPr/>
        </p:nvPicPr>
        <p:blipFill>
          <a:blip r:embed="rId4"/>
          <a:stretch>
            <a:fillRect/>
          </a:stretch>
        </p:blipFill>
        <p:spPr>
          <a:xfrm>
            <a:off x="2714997" y="3732206"/>
            <a:ext cx="2000250" cy="409575"/>
          </a:xfrm>
          <a:prstGeom prst="rect">
            <a:avLst/>
          </a:prstGeom>
        </p:spPr>
      </p:pic>
    </p:spTree>
    <p:extLst>
      <p:ext uri="{BB962C8B-B14F-4D97-AF65-F5344CB8AC3E}">
        <p14:creationId xmlns:p14="http://schemas.microsoft.com/office/powerpoint/2010/main" val="1639841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7DBBA11-12B5-43C7-A8C7-90B1D034694E}"/>
              </a:ext>
            </a:extLst>
          </p:cNvPr>
          <p:cNvSpPr>
            <a:spLocks noGrp="1"/>
          </p:cNvSpPr>
          <p:nvPr>
            <p:ph type="title"/>
          </p:nvPr>
        </p:nvSpPr>
        <p:spPr>
          <a:xfrm>
            <a:off x="1833108" y="1930004"/>
            <a:ext cx="4379752" cy="963411"/>
          </a:xfrm>
        </p:spPr>
        <p:txBody>
          <a:bodyPr>
            <a:normAutofit fontScale="90000"/>
          </a:bodyPr>
          <a:lstStyle/>
          <a:p>
            <a:r>
              <a:rPr lang="fi-FI" dirty="0"/>
              <a:t>Sisäammunnan joukkuepisteytys</a:t>
            </a:r>
          </a:p>
        </p:txBody>
      </p:sp>
      <p:sp>
        <p:nvSpPr>
          <p:cNvPr id="4" name="Päivämäärän paikkamerkki 3">
            <a:extLst>
              <a:ext uri="{FF2B5EF4-FFF2-40B4-BE49-F238E27FC236}">
                <a16:creationId xmlns:a16="http://schemas.microsoft.com/office/drawing/2014/main" id="{3F35DC98-A020-4FF2-BDE0-BD50057A5423}"/>
              </a:ext>
            </a:extLst>
          </p:cNvPr>
          <p:cNvSpPr>
            <a:spLocks noGrp="1"/>
          </p:cNvSpPr>
          <p:nvPr>
            <p:ph type="dt" sz="half" idx="10"/>
          </p:nvPr>
        </p:nvSpPr>
        <p:spPr/>
        <p:txBody>
          <a:bodyPr/>
          <a:lstStyle/>
          <a:p>
            <a:r>
              <a:rPr lang="en-US"/>
              <a:t>10.10.2023</a:t>
            </a:r>
            <a:endParaRPr lang="fi-FI"/>
          </a:p>
        </p:txBody>
      </p:sp>
      <p:pic>
        <p:nvPicPr>
          <p:cNvPr id="6" name="Kuva 5">
            <a:extLst>
              <a:ext uri="{FF2B5EF4-FFF2-40B4-BE49-F238E27FC236}">
                <a16:creationId xmlns:a16="http://schemas.microsoft.com/office/drawing/2014/main" id="{65BFE909-E313-4BEE-85E1-9D66151D426F}"/>
              </a:ext>
            </a:extLst>
          </p:cNvPr>
          <p:cNvPicPr>
            <a:picLocks noChangeAspect="1"/>
          </p:cNvPicPr>
          <p:nvPr/>
        </p:nvPicPr>
        <p:blipFill>
          <a:blip r:embed="rId3"/>
          <a:stretch>
            <a:fillRect/>
          </a:stretch>
        </p:blipFill>
        <p:spPr>
          <a:xfrm>
            <a:off x="6670690" y="741137"/>
            <a:ext cx="4533900" cy="5695950"/>
          </a:xfrm>
          <a:prstGeom prst="rect">
            <a:avLst/>
          </a:prstGeom>
        </p:spPr>
      </p:pic>
      <p:pic>
        <p:nvPicPr>
          <p:cNvPr id="10" name="Kuva 9">
            <a:extLst>
              <a:ext uri="{FF2B5EF4-FFF2-40B4-BE49-F238E27FC236}">
                <a16:creationId xmlns:a16="http://schemas.microsoft.com/office/drawing/2014/main" id="{9CEFCA88-C0FB-480A-B337-2B21324A9B43}"/>
              </a:ext>
            </a:extLst>
          </p:cNvPr>
          <p:cNvPicPr>
            <a:picLocks noChangeAspect="1"/>
          </p:cNvPicPr>
          <p:nvPr/>
        </p:nvPicPr>
        <p:blipFill>
          <a:blip r:embed="rId4"/>
          <a:stretch>
            <a:fillRect/>
          </a:stretch>
        </p:blipFill>
        <p:spPr>
          <a:xfrm>
            <a:off x="2051309" y="3714947"/>
            <a:ext cx="1971675" cy="361950"/>
          </a:xfrm>
          <a:prstGeom prst="rect">
            <a:avLst/>
          </a:prstGeom>
        </p:spPr>
      </p:pic>
    </p:spTree>
    <p:extLst>
      <p:ext uri="{BB962C8B-B14F-4D97-AF65-F5344CB8AC3E}">
        <p14:creationId xmlns:p14="http://schemas.microsoft.com/office/powerpoint/2010/main" val="2443871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Shape 109"/>
          <p:cNvSpPr txBox="1">
            <a:spLocks noGrp="1"/>
          </p:cNvSpPr>
          <p:nvPr>
            <p:ph type="title"/>
          </p:nvPr>
        </p:nvSpPr>
        <p:spPr>
          <a:xfrm>
            <a:off x="1748117" y="1120589"/>
            <a:ext cx="8229600" cy="1143000"/>
          </a:xfrm>
          <a:prstGeom prst="rect">
            <a:avLst/>
          </a:prstGeom>
          <a:noFill/>
          <a:ln>
            <a:noFill/>
          </a:ln>
        </p:spPr>
        <p:txBody>
          <a:bodyPr vert="horz" lIns="91425" tIns="45700" rIns="91425" bIns="45700" rtlCol="0" anchor="ctr" anchorCtr="0">
            <a:noAutofit/>
          </a:bodyPr>
          <a:lstStyle/>
          <a:p>
            <a:pPr algn="ctr">
              <a:spcBef>
                <a:spcPts val="0"/>
              </a:spcBef>
              <a:buClr>
                <a:schemeClr val="dk1"/>
              </a:buClr>
              <a:buSzPct val="25000"/>
            </a:pPr>
            <a:r>
              <a:rPr lang="fi-FI" dirty="0">
                <a:solidFill>
                  <a:schemeClr val="dk1"/>
                </a:solidFill>
                <a:latin typeface="Calibri"/>
                <a:ea typeface="Calibri"/>
                <a:cs typeface="Calibri"/>
                <a:sym typeface="Calibri"/>
              </a:rPr>
              <a:t>Rajatapaukset</a:t>
            </a:r>
          </a:p>
        </p:txBody>
      </p:sp>
      <p:sp>
        <p:nvSpPr>
          <p:cNvPr id="110" name="Shape 110"/>
          <p:cNvSpPr txBox="1">
            <a:spLocks noGrp="1"/>
          </p:cNvSpPr>
          <p:nvPr>
            <p:ph type="body" idx="1"/>
          </p:nvPr>
        </p:nvSpPr>
        <p:spPr>
          <a:xfrm>
            <a:off x="1275127" y="2104198"/>
            <a:ext cx="9227890" cy="4525963"/>
          </a:xfrm>
          <a:prstGeom prst="rect">
            <a:avLst/>
          </a:prstGeom>
          <a:noFill/>
          <a:ln>
            <a:noFill/>
          </a:ln>
        </p:spPr>
        <p:txBody>
          <a:bodyPr vert="horz" lIns="91425" tIns="45700" rIns="91425" bIns="45700" rtlCol="0" anchor="t" anchorCtr="0">
            <a:noAutofit/>
          </a:bodyPr>
          <a:lstStyle/>
          <a:p>
            <a:pPr marL="342900" indent="-342900">
              <a:spcBef>
                <a:spcPts val="0"/>
              </a:spcBef>
              <a:buClr>
                <a:schemeClr val="dk1"/>
              </a:buClr>
              <a:buSzPct val="98666"/>
              <a:buFont typeface="Arial"/>
              <a:buChar char="•"/>
            </a:pPr>
            <a:r>
              <a:rPr lang="fi-FI" sz="2960" dirty="0">
                <a:solidFill>
                  <a:schemeClr val="dk1"/>
                </a:solidFill>
                <a:latin typeface="Calibri"/>
                <a:ea typeface="Calibri"/>
                <a:cs typeface="Calibri"/>
                <a:sym typeface="Calibri"/>
              </a:rPr>
              <a:t>Ampujat kutsuvat tuomarin, jos osuma on epäselvä.</a:t>
            </a:r>
          </a:p>
          <a:p>
            <a:pPr marL="342900" indent="-342900">
              <a:spcBef>
                <a:spcPts val="592"/>
              </a:spcBef>
              <a:buClr>
                <a:schemeClr val="dk1"/>
              </a:buClr>
              <a:buSzPct val="98666"/>
              <a:buFont typeface="Arial"/>
              <a:buChar char="•"/>
            </a:pPr>
            <a:r>
              <a:rPr lang="fi-FI" sz="2960" dirty="0">
                <a:solidFill>
                  <a:schemeClr val="dk1"/>
                </a:solidFill>
                <a:latin typeface="Calibri"/>
                <a:ea typeface="Calibri"/>
                <a:cs typeface="Calibri"/>
                <a:sym typeface="Calibri"/>
              </a:rPr>
              <a:t>Tuomari tarkastaa osuman kahdesta suunnasta viivan tangentin mukaan - eli siis katsotaan viivaa pitkin siitä kohdasta, jossa nuoli koskettaa viivaa.</a:t>
            </a:r>
          </a:p>
          <a:p>
            <a:pPr marL="742950" lvl="1" indent="-285750">
              <a:spcBef>
                <a:spcPts val="518"/>
              </a:spcBef>
              <a:buClr>
                <a:schemeClr val="dk1"/>
              </a:buClr>
              <a:buSzPct val="99615"/>
              <a:buFont typeface="Arial"/>
              <a:buChar char="–"/>
            </a:pPr>
            <a:r>
              <a:rPr lang="fi-FI" sz="2590" dirty="0">
                <a:solidFill>
                  <a:schemeClr val="dk1"/>
                </a:solidFill>
                <a:latin typeface="Calibri"/>
                <a:ea typeface="Calibri"/>
                <a:cs typeface="Calibri"/>
                <a:sym typeface="Calibri"/>
              </a:rPr>
              <a:t>Jos taulu on repaleinen tms., eikä viiva ole paikallaan, osuma pitää tulkita sen mukaan, missä viivan pitäisi mennä. Tämän voi tarkistaa katsomalla nuolta takaapäin.</a:t>
            </a:r>
          </a:p>
          <a:p>
            <a:pPr marL="742950" lvl="1" indent="-285750">
              <a:spcBef>
                <a:spcPts val="518"/>
              </a:spcBef>
              <a:buClr>
                <a:schemeClr val="dk1"/>
              </a:buClr>
              <a:buSzPct val="99615"/>
              <a:buFont typeface="Arial"/>
              <a:buChar char="–"/>
            </a:pPr>
            <a:r>
              <a:rPr lang="fi-FI" sz="2590" dirty="0">
                <a:solidFill>
                  <a:schemeClr val="dk1"/>
                </a:solidFill>
                <a:latin typeface="Calibri"/>
                <a:ea typeface="Calibri"/>
                <a:cs typeface="Calibri"/>
                <a:sym typeface="Calibri"/>
              </a:rPr>
              <a:t>Jos osuma on irti viivasta molemmista suunnista katsottuna, annetaan alempi osuma. </a:t>
            </a:r>
            <a:br>
              <a:rPr lang="fi-FI" sz="2590" dirty="0">
                <a:solidFill>
                  <a:schemeClr val="dk1"/>
                </a:solidFill>
                <a:latin typeface="Calibri"/>
                <a:ea typeface="Calibri"/>
                <a:cs typeface="Calibri"/>
                <a:sym typeface="Calibri"/>
              </a:rPr>
            </a:br>
            <a:r>
              <a:rPr lang="fi-FI" sz="2590" dirty="0">
                <a:solidFill>
                  <a:schemeClr val="dk1"/>
                </a:solidFill>
                <a:latin typeface="Calibri"/>
                <a:ea typeface="Calibri"/>
                <a:cs typeface="Calibri"/>
                <a:sym typeface="Calibri"/>
              </a:rPr>
              <a:t>Muuten ampujan etu voittaa.</a:t>
            </a:r>
          </a:p>
          <a:p>
            <a:pPr marL="742950" lvl="1" indent="-285750">
              <a:spcBef>
                <a:spcPts val="518"/>
              </a:spcBef>
              <a:buClr>
                <a:schemeClr val="dk1"/>
              </a:buClr>
              <a:buSzPct val="99615"/>
              <a:buNone/>
            </a:pPr>
            <a:endParaRPr sz="2590" dirty="0">
              <a:solidFill>
                <a:schemeClr val="dk1"/>
              </a:solidFill>
              <a:latin typeface="Calibri"/>
              <a:ea typeface="Calibri"/>
              <a:cs typeface="Calibri"/>
              <a:sym typeface="Calibri"/>
            </a:endParaRPr>
          </a:p>
        </p:txBody>
      </p:sp>
      <p:sp>
        <p:nvSpPr>
          <p:cNvPr id="2" name="Päivämäärän paikkamerkki 1">
            <a:extLst>
              <a:ext uri="{FF2B5EF4-FFF2-40B4-BE49-F238E27FC236}">
                <a16:creationId xmlns:a16="http://schemas.microsoft.com/office/drawing/2014/main" id="{BD781C57-FC0B-4059-9AC0-2E78AADBE05A}"/>
              </a:ext>
            </a:extLst>
          </p:cNvPr>
          <p:cNvSpPr>
            <a:spLocks noGrp="1"/>
          </p:cNvSpPr>
          <p:nvPr>
            <p:ph type="dt" sz="half" idx="10"/>
          </p:nvPr>
        </p:nvSpPr>
        <p:spPr/>
        <p:txBody>
          <a:bodyPr/>
          <a:lstStyle/>
          <a:p>
            <a:r>
              <a:rPr lang="en-US"/>
              <a:t>10.10.2023</a:t>
            </a:r>
            <a:endParaRPr lang="fi-FI"/>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Shape 116"/>
          <p:cNvSpPr txBox="1">
            <a:spLocks noGrp="1"/>
          </p:cNvSpPr>
          <p:nvPr>
            <p:ph type="title"/>
          </p:nvPr>
        </p:nvSpPr>
        <p:spPr>
          <a:xfrm>
            <a:off x="1783977" y="1422119"/>
            <a:ext cx="8229600" cy="1143000"/>
          </a:xfrm>
          <a:prstGeom prst="rect">
            <a:avLst/>
          </a:prstGeom>
          <a:noFill/>
          <a:ln>
            <a:noFill/>
          </a:ln>
        </p:spPr>
        <p:txBody>
          <a:bodyPr vert="horz" lIns="91425" tIns="45700" rIns="91425" bIns="45700" rtlCol="0" anchor="ctr" anchorCtr="0">
            <a:noAutofit/>
          </a:bodyPr>
          <a:lstStyle/>
          <a:p>
            <a:pPr algn="ctr">
              <a:spcBef>
                <a:spcPts val="0"/>
              </a:spcBef>
              <a:buClr>
                <a:schemeClr val="dk1"/>
              </a:buClr>
              <a:buSzPct val="25000"/>
            </a:pPr>
            <a:r>
              <a:rPr lang="fi-FI" dirty="0">
                <a:solidFill>
                  <a:schemeClr val="dk1"/>
                </a:solidFill>
                <a:latin typeface="Calibri"/>
                <a:ea typeface="Calibri"/>
                <a:cs typeface="Calibri"/>
                <a:sym typeface="Calibri"/>
              </a:rPr>
              <a:t>Rajatapaukset</a:t>
            </a:r>
          </a:p>
        </p:txBody>
      </p:sp>
      <p:sp>
        <p:nvSpPr>
          <p:cNvPr id="117" name="Shape 117"/>
          <p:cNvSpPr txBox="1">
            <a:spLocks noGrp="1"/>
          </p:cNvSpPr>
          <p:nvPr>
            <p:ph type="body" idx="1"/>
          </p:nvPr>
        </p:nvSpPr>
        <p:spPr>
          <a:xfrm>
            <a:off x="1783977" y="2631142"/>
            <a:ext cx="7211143" cy="3706905"/>
          </a:xfrm>
          <a:prstGeom prst="rect">
            <a:avLst/>
          </a:prstGeom>
          <a:noFill/>
          <a:ln>
            <a:noFill/>
          </a:ln>
        </p:spPr>
        <p:txBody>
          <a:bodyPr vert="horz" lIns="91425" tIns="45700" rIns="91425" bIns="45700" rtlCol="0" anchor="t" anchorCtr="0">
            <a:noAutofit/>
          </a:bodyPr>
          <a:lstStyle/>
          <a:p>
            <a:pPr marL="342900" indent="-342900">
              <a:spcBef>
                <a:spcPts val="0"/>
              </a:spcBef>
              <a:buClr>
                <a:schemeClr val="dk1"/>
              </a:buClr>
              <a:buSzPct val="100740"/>
              <a:buFont typeface="Arial"/>
              <a:buChar char="•"/>
            </a:pPr>
            <a:r>
              <a:rPr lang="fi-FI" sz="2000" dirty="0">
                <a:solidFill>
                  <a:schemeClr val="dk1"/>
                </a:solidFill>
                <a:latin typeface="Calibri"/>
                <a:ea typeface="Calibri"/>
                <a:cs typeface="Calibri"/>
                <a:sym typeface="Calibri"/>
              </a:rPr>
              <a:t>Katso nuoli molemmista suunnista – kerran. Käytä aina suurennuslasia</a:t>
            </a:r>
          </a:p>
          <a:p>
            <a:pPr marL="742950" lvl="1" indent="-285750">
              <a:spcBef>
                <a:spcPts val="476"/>
              </a:spcBef>
              <a:buClr>
                <a:schemeClr val="dk1"/>
              </a:buClr>
              <a:buSzPct val="99166"/>
              <a:buFont typeface="Arial"/>
              <a:buChar char="–"/>
            </a:pPr>
            <a:r>
              <a:rPr lang="fi-FI" sz="1800" dirty="0">
                <a:solidFill>
                  <a:schemeClr val="dk1"/>
                </a:solidFill>
                <a:sym typeface="Calibri"/>
              </a:rPr>
              <a:t>Älä jää arvailemaan. Epäselvässä tapauksessa anna suurempi. </a:t>
            </a:r>
            <a:r>
              <a:rPr lang="fi-FI" sz="1800" dirty="0"/>
              <a:t>Aikaa voi käyttää noin 10-15 </a:t>
            </a:r>
            <a:r>
              <a:rPr lang="fi-FI" sz="1800" dirty="0" err="1"/>
              <a:t>sek</a:t>
            </a:r>
            <a:r>
              <a:rPr lang="fi-FI" sz="1800" dirty="0"/>
              <a:t>.</a:t>
            </a:r>
            <a:endParaRPr lang="fi-FI" sz="1800" dirty="0">
              <a:solidFill>
                <a:schemeClr val="dk1"/>
              </a:solidFill>
              <a:sym typeface="Calibri"/>
            </a:endParaRPr>
          </a:p>
          <a:p>
            <a:pPr marL="342900" indent="-342900">
              <a:spcBef>
                <a:spcPts val="544"/>
              </a:spcBef>
              <a:buClr>
                <a:schemeClr val="dk1"/>
              </a:buClr>
              <a:buSzPct val="100740"/>
              <a:buFont typeface="Arial"/>
              <a:buChar char="•"/>
            </a:pPr>
            <a:r>
              <a:rPr lang="fi-FI" sz="2000" dirty="0">
                <a:solidFill>
                  <a:schemeClr val="dk1"/>
                </a:solidFill>
                <a:sym typeface="Calibri"/>
              </a:rPr>
              <a:t>Sano nuolen arvo selkeästi, älä selittele miksi.</a:t>
            </a:r>
          </a:p>
          <a:p>
            <a:pPr marL="342900" indent="-342900">
              <a:spcBef>
                <a:spcPts val="544"/>
              </a:spcBef>
              <a:buClr>
                <a:schemeClr val="dk1"/>
              </a:buClr>
              <a:buSzPct val="100740"/>
              <a:buFont typeface="Arial"/>
              <a:buChar char="•"/>
            </a:pPr>
            <a:r>
              <a:rPr lang="fi-FI" sz="2000" dirty="0">
                <a:solidFill>
                  <a:schemeClr val="dk1"/>
                </a:solidFill>
                <a:sym typeface="Calibri"/>
              </a:rPr>
              <a:t>Tarkista että nuolen arvo tulee kirjattua kortteihin oikein.</a:t>
            </a:r>
          </a:p>
          <a:p>
            <a:pPr marL="342900" indent="-342900">
              <a:spcBef>
                <a:spcPts val="544"/>
              </a:spcBef>
              <a:buClr>
                <a:schemeClr val="dk1"/>
              </a:buClr>
              <a:buSzPct val="100740"/>
              <a:buFont typeface="Arial"/>
              <a:buChar char="•"/>
            </a:pPr>
            <a:r>
              <a:rPr lang="fi-FI" sz="2000" b="1" dirty="0">
                <a:solidFill>
                  <a:schemeClr val="dk1"/>
                </a:solidFill>
                <a:sym typeface="Calibri"/>
              </a:rPr>
              <a:t>Vältä kaikin keinoin nuoliin tauluun ja taustaan koskemista.</a:t>
            </a:r>
          </a:p>
          <a:p>
            <a:pPr marL="342900" indent="-342900">
              <a:spcBef>
                <a:spcPts val="544"/>
              </a:spcBef>
              <a:buClr>
                <a:schemeClr val="dk1"/>
              </a:buClr>
              <a:buSzPct val="100740"/>
              <a:buFont typeface="Arial"/>
              <a:buChar char="•"/>
            </a:pPr>
            <a:r>
              <a:rPr lang="fi-FI" sz="2000" dirty="0">
                <a:solidFill>
                  <a:schemeClr val="dk1"/>
                </a:solidFill>
                <a:sym typeface="Calibri"/>
              </a:rPr>
              <a:t>Päätöksestä ei voi valittaa, joten tuomioon on voitava luottaa.</a:t>
            </a:r>
          </a:p>
          <a:p>
            <a:pPr marL="342900" indent="-342900">
              <a:spcBef>
                <a:spcPts val="544"/>
              </a:spcBef>
              <a:buClr>
                <a:schemeClr val="dk1"/>
              </a:buClr>
              <a:buSzPct val="100740"/>
              <a:buFont typeface="Arial"/>
              <a:buChar char="•"/>
            </a:pPr>
            <a:r>
              <a:rPr lang="fi-FI" sz="2000" dirty="0"/>
              <a:t>Nuoliin ja tauluihin ei saa koskea. Jos tämä ei ole mahdollista, voi muiden nuolien osumat kirjata ensin (ei kuitenkaan irrottaa taulusta).</a:t>
            </a:r>
            <a:endParaRPr lang="fi-FI" sz="2000" dirty="0">
              <a:solidFill>
                <a:schemeClr val="dk1"/>
              </a:solidFill>
              <a:sym typeface="Calibri"/>
            </a:endParaRPr>
          </a:p>
        </p:txBody>
      </p:sp>
      <p:sp>
        <p:nvSpPr>
          <p:cNvPr id="2" name="Päivämäärän paikkamerkki 1">
            <a:extLst>
              <a:ext uri="{FF2B5EF4-FFF2-40B4-BE49-F238E27FC236}">
                <a16:creationId xmlns:a16="http://schemas.microsoft.com/office/drawing/2014/main" id="{8D735505-AFBC-4101-983F-0E06E65BA6C7}"/>
              </a:ext>
            </a:extLst>
          </p:cNvPr>
          <p:cNvSpPr>
            <a:spLocks noGrp="1"/>
          </p:cNvSpPr>
          <p:nvPr>
            <p:ph type="dt" sz="half" idx="10"/>
          </p:nvPr>
        </p:nvSpPr>
        <p:spPr/>
        <p:txBody>
          <a:bodyPr/>
          <a:lstStyle/>
          <a:p>
            <a:r>
              <a:rPr lang="en-US"/>
              <a:t>10.10.2023</a:t>
            </a:r>
            <a:endParaRPr lang="fi-FI"/>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Shape 123"/>
          <p:cNvSpPr txBox="1">
            <a:spLocks noGrp="1"/>
          </p:cNvSpPr>
          <p:nvPr>
            <p:ph type="title"/>
          </p:nvPr>
        </p:nvSpPr>
        <p:spPr>
          <a:xfrm>
            <a:off x="2043953" y="1099390"/>
            <a:ext cx="8229600" cy="1143000"/>
          </a:xfrm>
          <a:prstGeom prst="rect">
            <a:avLst/>
          </a:prstGeom>
          <a:noFill/>
          <a:ln>
            <a:noFill/>
          </a:ln>
        </p:spPr>
        <p:txBody>
          <a:bodyPr vert="horz" lIns="91425" tIns="45700" rIns="91425" bIns="45700" rtlCol="0" anchor="ctr" anchorCtr="0">
            <a:noAutofit/>
          </a:bodyPr>
          <a:lstStyle/>
          <a:p>
            <a:pPr algn="ctr">
              <a:spcBef>
                <a:spcPts val="0"/>
              </a:spcBef>
              <a:buClr>
                <a:schemeClr val="dk1"/>
              </a:buClr>
              <a:buSzPct val="25000"/>
            </a:pPr>
            <a:r>
              <a:rPr lang="fi-FI" dirty="0">
                <a:solidFill>
                  <a:schemeClr val="dk1"/>
                </a:solidFill>
                <a:latin typeface="Calibri"/>
                <a:ea typeface="Calibri"/>
                <a:cs typeface="Calibri"/>
                <a:sym typeface="Calibri"/>
              </a:rPr>
              <a:t>Rajatapaukset</a:t>
            </a:r>
          </a:p>
        </p:txBody>
      </p:sp>
      <p:pic>
        <p:nvPicPr>
          <p:cNvPr id="124" name="Shape 124" descr="Screen Clipping"/>
          <p:cNvPicPr preferRelativeResize="0">
            <a:picLocks noGrp="1"/>
          </p:cNvPicPr>
          <p:nvPr>
            <p:ph type="body" idx="1"/>
          </p:nvPr>
        </p:nvPicPr>
        <p:blipFill rotWithShape="1">
          <a:blip r:embed="rId3">
            <a:alphaModFix/>
          </a:blip>
          <a:srcRect/>
          <a:stretch/>
        </p:blipFill>
        <p:spPr>
          <a:xfrm>
            <a:off x="2785061" y="2057400"/>
            <a:ext cx="6621877" cy="4525963"/>
          </a:xfrm>
          <a:prstGeom prst="rect">
            <a:avLst/>
          </a:prstGeom>
          <a:noFill/>
          <a:ln>
            <a:noFill/>
          </a:ln>
        </p:spPr>
      </p:pic>
      <p:sp>
        <p:nvSpPr>
          <p:cNvPr id="2" name="Päivämäärän paikkamerkki 1">
            <a:extLst>
              <a:ext uri="{FF2B5EF4-FFF2-40B4-BE49-F238E27FC236}">
                <a16:creationId xmlns:a16="http://schemas.microsoft.com/office/drawing/2014/main" id="{23CEFDEB-60FE-47FE-9F33-8CD3D16EE34D}"/>
              </a:ext>
            </a:extLst>
          </p:cNvPr>
          <p:cNvSpPr>
            <a:spLocks noGrp="1"/>
          </p:cNvSpPr>
          <p:nvPr>
            <p:ph type="dt" sz="half" idx="10"/>
          </p:nvPr>
        </p:nvSpPr>
        <p:spPr/>
        <p:txBody>
          <a:bodyPr/>
          <a:lstStyle/>
          <a:p>
            <a:r>
              <a:rPr lang="en-US"/>
              <a:t>10.10.2023</a:t>
            </a:r>
            <a:endParaRPr lang="fi-FI"/>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Shape 130"/>
          <p:cNvSpPr txBox="1">
            <a:spLocks noGrp="1"/>
          </p:cNvSpPr>
          <p:nvPr>
            <p:ph type="title"/>
          </p:nvPr>
        </p:nvSpPr>
        <p:spPr>
          <a:xfrm>
            <a:off x="1981200" y="973884"/>
            <a:ext cx="8229600" cy="1143000"/>
          </a:xfrm>
          <a:prstGeom prst="rect">
            <a:avLst/>
          </a:prstGeom>
          <a:noFill/>
          <a:ln>
            <a:noFill/>
          </a:ln>
        </p:spPr>
        <p:txBody>
          <a:bodyPr vert="horz" lIns="91425" tIns="45700" rIns="91425" bIns="45700" rtlCol="0" anchor="ctr" anchorCtr="0">
            <a:noAutofit/>
          </a:bodyPr>
          <a:lstStyle/>
          <a:p>
            <a:pPr algn="ctr">
              <a:spcBef>
                <a:spcPts val="0"/>
              </a:spcBef>
              <a:buClr>
                <a:schemeClr val="dk1"/>
              </a:buClr>
              <a:buSzPct val="25000"/>
            </a:pPr>
            <a:r>
              <a:rPr lang="fi-FI" dirty="0">
                <a:solidFill>
                  <a:schemeClr val="dk1"/>
                </a:solidFill>
                <a:latin typeface="Calibri"/>
                <a:ea typeface="Calibri"/>
                <a:cs typeface="Calibri"/>
                <a:sym typeface="Calibri"/>
              </a:rPr>
              <a:t>Rajatapaukset</a:t>
            </a:r>
          </a:p>
        </p:txBody>
      </p:sp>
      <p:pic>
        <p:nvPicPr>
          <p:cNvPr id="131" name="Shape 131" descr="Screen Clipping"/>
          <p:cNvPicPr preferRelativeResize="0">
            <a:picLocks noGrp="1"/>
          </p:cNvPicPr>
          <p:nvPr>
            <p:ph type="body" idx="1"/>
          </p:nvPr>
        </p:nvPicPr>
        <p:blipFill rotWithShape="1">
          <a:blip r:embed="rId3">
            <a:alphaModFix/>
          </a:blip>
          <a:srcRect/>
          <a:stretch/>
        </p:blipFill>
        <p:spPr>
          <a:xfrm>
            <a:off x="3546784" y="2116884"/>
            <a:ext cx="4954993" cy="4525963"/>
          </a:xfrm>
          <a:prstGeom prst="rect">
            <a:avLst/>
          </a:prstGeom>
          <a:noFill/>
          <a:ln>
            <a:noFill/>
          </a:ln>
        </p:spPr>
      </p:pic>
      <p:sp>
        <p:nvSpPr>
          <p:cNvPr id="2" name="Päivämäärän paikkamerkki 1">
            <a:extLst>
              <a:ext uri="{FF2B5EF4-FFF2-40B4-BE49-F238E27FC236}">
                <a16:creationId xmlns:a16="http://schemas.microsoft.com/office/drawing/2014/main" id="{F6990CC7-5711-4DB3-8D0A-BB6668AD3A46}"/>
              </a:ext>
            </a:extLst>
          </p:cNvPr>
          <p:cNvSpPr>
            <a:spLocks noGrp="1"/>
          </p:cNvSpPr>
          <p:nvPr>
            <p:ph type="dt" sz="half" idx="10"/>
          </p:nvPr>
        </p:nvSpPr>
        <p:spPr/>
        <p:txBody>
          <a:bodyPr/>
          <a:lstStyle/>
          <a:p>
            <a:r>
              <a:rPr lang="en-US"/>
              <a:t>10.10.2023</a:t>
            </a:r>
            <a:endParaRPr lang="fi-FI"/>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Shape 137"/>
          <p:cNvSpPr txBox="1">
            <a:spLocks noGrp="1"/>
          </p:cNvSpPr>
          <p:nvPr>
            <p:ph type="title"/>
          </p:nvPr>
        </p:nvSpPr>
        <p:spPr>
          <a:xfrm>
            <a:off x="1981199" y="1039907"/>
            <a:ext cx="8229600" cy="1143000"/>
          </a:xfrm>
          <a:prstGeom prst="rect">
            <a:avLst/>
          </a:prstGeom>
          <a:noFill/>
          <a:ln>
            <a:noFill/>
          </a:ln>
        </p:spPr>
        <p:txBody>
          <a:bodyPr vert="horz" lIns="91425" tIns="45700" rIns="91425" bIns="45700" rtlCol="0" anchor="ctr" anchorCtr="0">
            <a:noAutofit/>
          </a:bodyPr>
          <a:lstStyle/>
          <a:p>
            <a:pPr algn="ctr">
              <a:spcBef>
                <a:spcPts val="0"/>
              </a:spcBef>
              <a:buClr>
                <a:schemeClr val="dk1"/>
              </a:buClr>
              <a:buSzPct val="25000"/>
            </a:pPr>
            <a:r>
              <a:rPr lang="fi-FI" dirty="0">
                <a:solidFill>
                  <a:schemeClr val="dk1"/>
                </a:solidFill>
                <a:latin typeface="Calibri"/>
                <a:ea typeface="Calibri"/>
                <a:cs typeface="Calibri"/>
                <a:sym typeface="Calibri"/>
              </a:rPr>
              <a:t>Rajatapaukset</a:t>
            </a:r>
          </a:p>
        </p:txBody>
      </p:sp>
      <p:pic>
        <p:nvPicPr>
          <p:cNvPr id="138" name="Shape 138" descr="Screen Clipping"/>
          <p:cNvPicPr preferRelativeResize="0">
            <a:picLocks noGrp="1"/>
          </p:cNvPicPr>
          <p:nvPr>
            <p:ph type="body" idx="1"/>
          </p:nvPr>
        </p:nvPicPr>
        <p:blipFill rotWithShape="1">
          <a:blip r:embed="rId3">
            <a:alphaModFix/>
          </a:blip>
          <a:srcRect/>
          <a:stretch/>
        </p:blipFill>
        <p:spPr>
          <a:xfrm>
            <a:off x="3694529" y="2182907"/>
            <a:ext cx="4802941" cy="4525963"/>
          </a:xfrm>
          <a:prstGeom prst="rect">
            <a:avLst/>
          </a:prstGeom>
          <a:noFill/>
          <a:ln>
            <a:noFill/>
          </a:ln>
        </p:spPr>
      </p:pic>
      <p:sp>
        <p:nvSpPr>
          <p:cNvPr id="2" name="Päivämäärän paikkamerkki 1">
            <a:extLst>
              <a:ext uri="{FF2B5EF4-FFF2-40B4-BE49-F238E27FC236}">
                <a16:creationId xmlns:a16="http://schemas.microsoft.com/office/drawing/2014/main" id="{A87EE558-2A28-408D-B8AF-9988335CFB47}"/>
              </a:ext>
            </a:extLst>
          </p:cNvPr>
          <p:cNvSpPr>
            <a:spLocks noGrp="1"/>
          </p:cNvSpPr>
          <p:nvPr>
            <p:ph type="dt" sz="half" idx="10"/>
          </p:nvPr>
        </p:nvSpPr>
        <p:spPr/>
        <p:txBody>
          <a:bodyPr/>
          <a:lstStyle/>
          <a:p>
            <a:r>
              <a:rPr lang="en-US"/>
              <a:t>10.10.2023</a:t>
            </a:r>
            <a:endParaRPr lang="fi-FI"/>
          </a:p>
        </p:txBody>
      </p:sp>
    </p:spTree>
  </p:cSld>
  <p:clrMapOvr>
    <a:masterClrMapping/>
  </p:clrMapOvr>
</p:sld>
</file>

<file path=ppt/theme/theme1.xml><?xml version="1.0" encoding="utf-8"?>
<a:theme xmlns:a="http://schemas.openxmlformats.org/drawingml/2006/main" name="SJAL 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JAL teema" id="{B4364F8D-C260-4633-83F1-FCB6D80F8150}" vid="{499B9697-7E0D-4BA8-826C-AAB8390A833B}"/>
    </a:ext>
  </a:extLst>
</a:theme>
</file>

<file path=ppt/theme/theme2.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1605</TotalTime>
  <Words>2218</Words>
  <Application>Microsoft Office PowerPoint</Application>
  <PresentationFormat>Widescreen</PresentationFormat>
  <Paragraphs>286</Paragraphs>
  <Slides>48</Slides>
  <Notes>36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48</vt:i4>
      </vt:variant>
    </vt:vector>
  </HeadingPairs>
  <TitlesOfParts>
    <vt:vector size="53" baseType="lpstr">
      <vt:lpstr>Arial</vt:lpstr>
      <vt:lpstr>Calibri</vt:lpstr>
      <vt:lpstr>Calibri Light</vt:lpstr>
      <vt:lpstr>Kaushan Script</vt:lpstr>
      <vt:lpstr>SJAL teema</vt:lpstr>
      <vt:lpstr>SJAL Tuomarikoulutus 18.03.2021</vt:lpstr>
      <vt:lpstr>Osumien tulkinta &amp; uusinnat</vt:lpstr>
      <vt:lpstr>Sisältö</vt:lpstr>
      <vt:lpstr>Rajatapaukset</vt:lpstr>
      <vt:lpstr>Rajatapaukset</vt:lpstr>
      <vt:lpstr>Rajatapaukset</vt:lpstr>
      <vt:lpstr>Rajatapaukset</vt:lpstr>
      <vt:lpstr>Rajatapaukset</vt:lpstr>
      <vt:lpstr>Rajatapaukset</vt:lpstr>
      <vt:lpstr>Rajatapaukset</vt:lpstr>
      <vt:lpstr>Pomput</vt:lpstr>
      <vt:lpstr>Läpimenneet nuolet</vt:lpstr>
      <vt:lpstr>Useampi kimmoke tai läpiammuttu nuoli</vt:lpstr>
      <vt:lpstr>Roikkuva nuoli</vt:lpstr>
      <vt:lpstr>Irronnut taulu tai tausta</vt:lpstr>
      <vt:lpstr>Ylimääräiset nuolet</vt:lpstr>
      <vt:lpstr>Yliajalla ammutut nuolet, Tuloskortin korjaaminen</vt:lpstr>
      <vt:lpstr>Useampi rike, laskusäännöt</vt:lpstr>
      <vt:lpstr>Uusintanuolet</vt:lpstr>
      <vt:lpstr>Taulujen asettelu uusintaa varten ulkona</vt:lpstr>
      <vt:lpstr>Taulujen asettelu uusintaa varten sisällä</vt:lpstr>
      <vt:lpstr>Ottelukierrokset - uusintanuoli</vt:lpstr>
      <vt:lpstr>Ottelukierrokset - uusintanuoli</vt:lpstr>
      <vt:lpstr>Ottelukierrokset - uusintanuoli</vt:lpstr>
      <vt:lpstr>Joukkueuusinta ottelukierroksilla</vt:lpstr>
      <vt:lpstr>PowerPoint Presentation</vt:lpstr>
      <vt:lpstr>Powerpoint-harjoitukset Sisä- ja joukkuespotit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Tähtäinjousen/tähtäimettömien jousien joukkuepisteytys</vt:lpstr>
      <vt:lpstr>Tähtäinjousen/tähtäimettömien jousien joukkuepisteytys</vt:lpstr>
      <vt:lpstr>Tähtäinjousen/tähtäimettömien jousien joukkuepisteytys</vt:lpstr>
      <vt:lpstr>Tähtäinjousen/ tähtäimettömien joukkuepisteytys</vt:lpstr>
      <vt:lpstr>Taljajousen joukkuepisteytys</vt:lpstr>
      <vt:lpstr>Taljajousen joukkuepisteytys</vt:lpstr>
      <vt:lpstr>PowerPoint Presentation</vt:lpstr>
      <vt:lpstr>Sisäammunnan joukkuepisteytys</vt:lpstr>
      <vt:lpstr>Sisäammunnan joukkuepisteytys</vt:lpstr>
      <vt:lpstr>Sisäammunnan joukkuepisteytys</vt:lpstr>
      <vt:lpstr>Sisäammunnan joukkuepisteytys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SJAL Tuomarikoulutus 10.03.2021</dc:title>
  <dc:creator>Niko Ylipelkonen</dc:creator>
  <cp:lastModifiedBy>Jorma Pallonen (Nokia)</cp:lastModifiedBy>
  <cp:revision>35</cp:revision>
  <dcterms:created xsi:type="dcterms:W3CDTF">2021-03-10T13:26:07Z</dcterms:created>
  <dcterms:modified xsi:type="dcterms:W3CDTF">2023-10-10T17:16:34Z</dcterms:modified>
</cp:coreProperties>
</file>