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1" r:id="rId3"/>
    <p:sldId id="262"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6"/>
    <p:restoredTop sz="94701"/>
  </p:normalViewPr>
  <p:slideViewPr>
    <p:cSldViewPr snapToGrid="0" snapToObjects="1">
      <p:cViewPr varScale="1">
        <p:scale>
          <a:sx n="63" d="100"/>
          <a:sy n="63" d="100"/>
        </p:scale>
        <p:origin x="15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Otsikko ja alaotsikko">
    <p:spTree>
      <p:nvGrpSpPr>
        <p:cNvPr id="1" name=""/>
        <p:cNvGrpSpPr/>
        <p:nvPr/>
      </p:nvGrpSpPr>
      <p:grpSpPr>
        <a:xfrm>
          <a:off x="0" y="0"/>
          <a:ext cx="0" cy="0"/>
          <a:chOff x="0" y="0"/>
          <a:chExt cx="0" cy="0"/>
        </a:xfrm>
      </p:grpSpPr>
      <p:sp>
        <p:nvSpPr>
          <p:cNvPr id="7" name="Shape 7"/>
          <p:cNvSpPr>
            <a:spLocks noGrp="1"/>
          </p:cNvSpPr>
          <p:nvPr>
            <p:ph type="title"/>
          </p:nvPr>
        </p:nvSpPr>
        <p:spPr>
          <a:xfrm>
            <a:off x="-127000" y="4419600"/>
            <a:ext cx="7200900" cy="2413000"/>
          </a:xfrm>
          <a:prstGeom prst="rect">
            <a:avLst/>
          </a:prstGeom>
        </p:spPr>
        <p:txBody>
          <a:bodyPr/>
          <a:lstStyle>
            <a:lvl1pPr algn="l"/>
          </a:lstStyle>
          <a:p>
            <a:pPr lvl="0">
              <a:defRPr sz="1800">
                <a:solidFill>
                  <a:srgbClr val="000000"/>
                </a:solidFill>
              </a:defRPr>
            </a:pPr>
            <a:r>
              <a:rPr sz="7000">
                <a:solidFill>
                  <a:srgbClr val="D93E2B"/>
                </a:solidFill>
              </a:rPr>
              <a:t>Otsikkoteksti</a:t>
            </a:r>
          </a:p>
        </p:txBody>
      </p:sp>
      <p:sp>
        <p:nvSpPr>
          <p:cNvPr id="8" name="Shape 8"/>
          <p:cNvSpPr>
            <a:spLocks noGrp="1"/>
          </p:cNvSpPr>
          <p:nvPr>
            <p:ph type="body" idx="1"/>
          </p:nvPr>
        </p:nvSpPr>
        <p:spPr>
          <a:xfrm>
            <a:off x="8191500" y="55118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Leipätekstin taso yksi</a:t>
            </a:r>
          </a:p>
          <a:p>
            <a:pPr lvl="1">
              <a:defRPr sz="1800">
                <a:solidFill>
                  <a:srgbClr val="000000"/>
                </a:solidFill>
              </a:defRPr>
            </a:pPr>
            <a:r>
              <a:rPr sz="2400">
                <a:solidFill>
                  <a:srgbClr val="414141"/>
                </a:solidFill>
              </a:rPr>
              <a:t>Leipätekstin taso kaksi</a:t>
            </a:r>
          </a:p>
          <a:p>
            <a:pPr lvl="2">
              <a:defRPr sz="1800">
                <a:solidFill>
                  <a:srgbClr val="000000"/>
                </a:solidFill>
              </a:defRPr>
            </a:pPr>
            <a:r>
              <a:rPr sz="2400">
                <a:solidFill>
                  <a:srgbClr val="414141"/>
                </a:solidFill>
              </a:rPr>
              <a:t>Leipätekstin taso kolme</a:t>
            </a:r>
          </a:p>
          <a:p>
            <a:pPr lvl="3">
              <a:defRPr sz="1800">
                <a:solidFill>
                  <a:srgbClr val="000000"/>
                </a:solidFill>
              </a:defRPr>
            </a:pPr>
            <a:r>
              <a:rPr sz="2400">
                <a:solidFill>
                  <a:srgbClr val="414141"/>
                </a:solidFill>
              </a:rPr>
              <a:t>Leipätekstin taso neljä</a:t>
            </a:r>
          </a:p>
          <a:p>
            <a:pPr lvl="4">
              <a:defRPr sz="1800">
                <a:solidFill>
                  <a:srgbClr val="000000"/>
                </a:solidFill>
              </a:defRPr>
            </a:pPr>
            <a:r>
              <a:rPr sz="2400">
                <a:solidFill>
                  <a:srgbClr val="414141"/>
                </a:solidFill>
              </a:rPr>
              <a:t>Leipätekstin taso viisi</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Lainaus">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Kuva">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Kuva – vaaka">
    <p:spTree>
      <p:nvGrpSpPr>
        <p:cNvPr id="1" name=""/>
        <p:cNvGrpSpPr/>
        <p:nvPr/>
      </p:nvGrpSpPr>
      <p:grpSpPr>
        <a:xfrm>
          <a:off x="0" y="0"/>
          <a:ext cx="0" cy="0"/>
          <a:chOff x="0" y="0"/>
          <a:chExt cx="0" cy="0"/>
        </a:xfrm>
      </p:grpSpPr>
      <p:sp>
        <p:nvSpPr>
          <p:cNvPr id="10" name="Shape 10"/>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2" name="Shape 12"/>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Otsikkoteksti</a:t>
            </a:r>
          </a:p>
        </p:txBody>
      </p:sp>
      <p:sp>
        <p:nvSpPr>
          <p:cNvPr id="15" name="Shape 15"/>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Leipätekstin taso yksi</a:t>
            </a:r>
          </a:p>
          <a:p>
            <a:pPr lvl="1">
              <a:defRPr sz="1800">
                <a:solidFill>
                  <a:srgbClr val="000000"/>
                </a:solidFill>
              </a:defRPr>
            </a:pPr>
            <a:r>
              <a:rPr sz="2400">
                <a:solidFill>
                  <a:srgbClr val="414141"/>
                </a:solidFill>
              </a:rPr>
              <a:t>Leipätekstin taso kaksi</a:t>
            </a:r>
          </a:p>
          <a:p>
            <a:pPr lvl="2">
              <a:defRPr sz="1800">
                <a:solidFill>
                  <a:srgbClr val="000000"/>
                </a:solidFill>
              </a:defRPr>
            </a:pPr>
            <a:r>
              <a:rPr sz="2400">
                <a:solidFill>
                  <a:srgbClr val="414141"/>
                </a:solidFill>
              </a:rPr>
              <a:t>Leipätekstin taso kolme</a:t>
            </a:r>
          </a:p>
          <a:p>
            <a:pPr lvl="3">
              <a:defRPr sz="1800">
                <a:solidFill>
                  <a:srgbClr val="000000"/>
                </a:solidFill>
              </a:defRPr>
            </a:pPr>
            <a:r>
              <a:rPr sz="2400">
                <a:solidFill>
                  <a:srgbClr val="414141"/>
                </a:solidFill>
              </a:rPr>
              <a:t>Leipätekstin taso neljä</a:t>
            </a:r>
          </a:p>
          <a:p>
            <a:pPr lvl="4">
              <a:defRPr sz="1800">
                <a:solidFill>
                  <a:srgbClr val="000000"/>
                </a:solidFill>
              </a:defRPr>
            </a:pPr>
            <a:r>
              <a:rPr sz="2400">
                <a:solidFill>
                  <a:srgbClr val="414141"/>
                </a:solidFill>
              </a:rPr>
              <a:t>Leipätekstin taso viisi</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Otsikko – keski">
    <p:spTree>
      <p:nvGrpSpPr>
        <p:cNvPr id="1" name=""/>
        <p:cNvGrpSpPr/>
        <p:nvPr/>
      </p:nvGrpSpPr>
      <p:grpSpPr>
        <a:xfrm>
          <a:off x="0" y="0"/>
          <a:ext cx="0" cy="0"/>
          <a:chOff x="0" y="0"/>
          <a:chExt cx="0" cy="0"/>
        </a:xfrm>
      </p:grpSpPr>
      <p:sp>
        <p:nvSpPr>
          <p:cNvPr id="17" name="Shape 17"/>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Otsikkoteksti</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Kuva – pysty">
    <p:spTree>
      <p:nvGrpSpPr>
        <p:cNvPr id="1" name=""/>
        <p:cNvGrpSpPr/>
        <p:nvPr/>
      </p:nvGrpSpPr>
      <p:grpSpPr>
        <a:xfrm>
          <a:off x="0" y="0"/>
          <a:ext cx="0" cy="0"/>
          <a:chOff x="0" y="0"/>
          <a:chExt cx="0" cy="0"/>
        </a:xfrm>
      </p:grpSpPr>
      <p:sp>
        <p:nvSpPr>
          <p:cNvPr id="19" name="Shape 19"/>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0" name="Shape 20"/>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1" name="Shape 21"/>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Otsikkoteksti</a:t>
            </a:r>
          </a:p>
        </p:txBody>
      </p:sp>
      <p:sp>
        <p:nvSpPr>
          <p:cNvPr id="22" name="Shape 22"/>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Leipätekstin taso yksi</a:t>
            </a:r>
          </a:p>
          <a:p>
            <a:pPr lvl="1">
              <a:defRPr sz="1800">
                <a:solidFill>
                  <a:srgbClr val="000000"/>
                </a:solidFill>
              </a:defRPr>
            </a:pPr>
            <a:r>
              <a:rPr sz="2400">
                <a:solidFill>
                  <a:srgbClr val="414141"/>
                </a:solidFill>
              </a:rPr>
              <a:t>Leipätekstin taso kaksi</a:t>
            </a:r>
          </a:p>
          <a:p>
            <a:pPr lvl="2">
              <a:defRPr sz="1800">
                <a:solidFill>
                  <a:srgbClr val="000000"/>
                </a:solidFill>
              </a:defRPr>
            </a:pPr>
            <a:r>
              <a:rPr sz="2400">
                <a:solidFill>
                  <a:srgbClr val="414141"/>
                </a:solidFill>
              </a:rPr>
              <a:t>Leipätekstin taso kolme</a:t>
            </a:r>
          </a:p>
          <a:p>
            <a:pPr lvl="3">
              <a:defRPr sz="1800">
                <a:solidFill>
                  <a:srgbClr val="000000"/>
                </a:solidFill>
              </a:defRPr>
            </a:pPr>
            <a:r>
              <a:rPr sz="2400">
                <a:solidFill>
                  <a:srgbClr val="414141"/>
                </a:solidFill>
              </a:rPr>
              <a:t>Leipätekstin taso neljä</a:t>
            </a:r>
          </a:p>
          <a:p>
            <a:pPr lvl="4">
              <a:defRPr sz="1800">
                <a:solidFill>
                  <a:srgbClr val="000000"/>
                </a:solidFill>
              </a:defRPr>
            </a:pPr>
            <a:r>
              <a:rPr sz="2400">
                <a:solidFill>
                  <a:srgbClr val="414141"/>
                </a:solidFill>
              </a:rPr>
              <a:t>Leipätekstin taso viisi</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tsikko – ylä">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Otsikkoteksti</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tsikko ja merki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Otsikkoteksti</a:t>
            </a:r>
          </a:p>
        </p:txBody>
      </p:sp>
      <p:sp>
        <p:nvSpPr>
          <p:cNvPr id="27" name="Shape 27"/>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Leipätekstin taso yksi</a:t>
            </a:r>
          </a:p>
          <a:p>
            <a:pPr lvl="1">
              <a:defRPr sz="1800">
                <a:solidFill>
                  <a:srgbClr val="000000"/>
                </a:solidFill>
              </a:defRPr>
            </a:pPr>
            <a:r>
              <a:rPr sz="3600">
                <a:solidFill>
                  <a:srgbClr val="414141"/>
                </a:solidFill>
              </a:rPr>
              <a:t>Leipätekstin taso kaksi</a:t>
            </a:r>
          </a:p>
          <a:p>
            <a:pPr lvl="2">
              <a:defRPr sz="1800">
                <a:solidFill>
                  <a:srgbClr val="000000"/>
                </a:solidFill>
              </a:defRPr>
            </a:pPr>
            <a:r>
              <a:rPr sz="3600">
                <a:solidFill>
                  <a:srgbClr val="414141"/>
                </a:solidFill>
              </a:rPr>
              <a:t>Leipätekstin taso kolme</a:t>
            </a:r>
          </a:p>
          <a:p>
            <a:pPr lvl="3">
              <a:defRPr sz="1800">
                <a:solidFill>
                  <a:srgbClr val="000000"/>
                </a:solidFill>
              </a:defRPr>
            </a:pPr>
            <a:r>
              <a:rPr sz="3600">
                <a:solidFill>
                  <a:srgbClr val="414141"/>
                </a:solidFill>
              </a:rPr>
              <a:t>Leipätekstin taso neljä</a:t>
            </a:r>
          </a:p>
          <a:p>
            <a:pPr lvl="4">
              <a:defRPr sz="1800">
                <a:solidFill>
                  <a:srgbClr val="000000"/>
                </a:solidFill>
              </a:defRPr>
            </a:pPr>
            <a:r>
              <a:rPr sz="3600">
                <a:solidFill>
                  <a:srgbClr val="414141"/>
                </a:solidFill>
              </a:rPr>
              <a:t>Leipätekstin taso viisi</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tsikko, merkit ja kuva">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Otsikkoteksti</a:t>
            </a:r>
          </a:p>
        </p:txBody>
      </p:sp>
      <p:sp>
        <p:nvSpPr>
          <p:cNvPr id="30" name="Shape 30"/>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Leipätekstin taso yksi</a:t>
            </a:r>
          </a:p>
          <a:p>
            <a:pPr lvl="1">
              <a:defRPr sz="1800">
                <a:solidFill>
                  <a:srgbClr val="000000"/>
                </a:solidFill>
              </a:defRPr>
            </a:pPr>
            <a:r>
              <a:rPr sz="3000">
                <a:solidFill>
                  <a:srgbClr val="414141"/>
                </a:solidFill>
              </a:rPr>
              <a:t>Leipätekstin taso kaksi</a:t>
            </a:r>
          </a:p>
          <a:p>
            <a:pPr lvl="2">
              <a:defRPr sz="1800">
                <a:solidFill>
                  <a:srgbClr val="000000"/>
                </a:solidFill>
              </a:defRPr>
            </a:pPr>
            <a:r>
              <a:rPr sz="3000">
                <a:solidFill>
                  <a:srgbClr val="414141"/>
                </a:solidFill>
              </a:rPr>
              <a:t>Leipätekstin taso kolme</a:t>
            </a:r>
          </a:p>
          <a:p>
            <a:pPr lvl="3">
              <a:defRPr sz="1800">
                <a:solidFill>
                  <a:srgbClr val="000000"/>
                </a:solidFill>
              </a:defRPr>
            </a:pPr>
            <a:r>
              <a:rPr sz="3000">
                <a:solidFill>
                  <a:srgbClr val="414141"/>
                </a:solidFill>
              </a:rPr>
              <a:t>Leipätekstin taso neljä</a:t>
            </a:r>
          </a:p>
          <a:p>
            <a:pPr lvl="4">
              <a:defRPr sz="1800">
                <a:solidFill>
                  <a:srgbClr val="000000"/>
                </a:solidFill>
              </a:defRPr>
            </a:pPr>
            <a:r>
              <a:rPr sz="3000">
                <a:solidFill>
                  <a:srgbClr val="414141"/>
                </a:solidFill>
              </a:rPr>
              <a:t>Leipätekstin taso viisi</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Luettelomerkit">
    <p:spTree>
      <p:nvGrpSpPr>
        <p:cNvPr id="1" name=""/>
        <p:cNvGrpSpPr/>
        <p:nvPr/>
      </p:nvGrpSpPr>
      <p:grpSpPr>
        <a:xfrm>
          <a:off x="0" y="0"/>
          <a:ext cx="0" cy="0"/>
          <a:chOff x="0" y="0"/>
          <a:chExt cx="0" cy="0"/>
        </a:xfrm>
      </p:grpSpPr>
      <p:sp>
        <p:nvSpPr>
          <p:cNvPr id="32" name="Shape 32"/>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Leipätekstin taso yksi</a:t>
            </a:r>
          </a:p>
          <a:p>
            <a:pPr lvl="1">
              <a:defRPr sz="1800">
                <a:solidFill>
                  <a:srgbClr val="000000"/>
                </a:solidFill>
              </a:defRPr>
            </a:pPr>
            <a:r>
              <a:rPr sz="3600">
                <a:solidFill>
                  <a:srgbClr val="414141"/>
                </a:solidFill>
              </a:rPr>
              <a:t>Leipätekstin taso kaksi</a:t>
            </a:r>
          </a:p>
          <a:p>
            <a:pPr lvl="2">
              <a:defRPr sz="1800">
                <a:solidFill>
                  <a:srgbClr val="000000"/>
                </a:solidFill>
              </a:defRPr>
            </a:pPr>
            <a:r>
              <a:rPr sz="3600">
                <a:solidFill>
                  <a:srgbClr val="414141"/>
                </a:solidFill>
              </a:rPr>
              <a:t>Leipätekstin taso kolme</a:t>
            </a:r>
          </a:p>
          <a:p>
            <a:pPr lvl="3">
              <a:defRPr sz="1800">
                <a:solidFill>
                  <a:srgbClr val="000000"/>
                </a:solidFill>
              </a:defRPr>
            </a:pPr>
            <a:r>
              <a:rPr sz="3600">
                <a:solidFill>
                  <a:srgbClr val="414141"/>
                </a:solidFill>
              </a:rPr>
              <a:t>Leipätekstin taso neljä</a:t>
            </a:r>
          </a:p>
          <a:p>
            <a:pPr lvl="4">
              <a:defRPr sz="1800">
                <a:solidFill>
                  <a:srgbClr val="000000"/>
                </a:solidFill>
              </a:defRPr>
            </a:pPr>
            <a:r>
              <a:rPr sz="3600">
                <a:solidFill>
                  <a:srgbClr val="414141"/>
                </a:solidFill>
              </a:rPr>
              <a:t>Leipätekstin taso viisi</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Kuva – 3 kuvaa">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Otsikkoteksti</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Leipätekstin taso yksi</a:t>
            </a:r>
          </a:p>
          <a:p>
            <a:pPr lvl="1">
              <a:defRPr sz="1800">
                <a:solidFill>
                  <a:srgbClr val="000000"/>
                </a:solidFill>
              </a:defRPr>
            </a:pPr>
            <a:r>
              <a:rPr sz="3600">
                <a:solidFill>
                  <a:srgbClr val="414141"/>
                </a:solidFill>
              </a:rPr>
              <a:t>Leipätekstin taso kaksi</a:t>
            </a:r>
          </a:p>
          <a:p>
            <a:pPr lvl="2">
              <a:defRPr sz="1800">
                <a:solidFill>
                  <a:srgbClr val="000000"/>
                </a:solidFill>
              </a:defRPr>
            </a:pPr>
            <a:r>
              <a:rPr sz="3600">
                <a:solidFill>
                  <a:srgbClr val="414141"/>
                </a:solidFill>
              </a:rPr>
              <a:t>Leipätekstin taso kolme</a:t>
            </a:r>
          </a:p>
          <a:p>
            <a:pPr lvl="3">
              <a:defRPr sz="1800">
                <a:solidFill>
                  <a:srgbClr val="000000"/>
                </a:solidFill>
              </a:defRPr>
            </a:pPr>
            <a:r>
              <a:rPr sz="3600">
                <a:solidFill>
                  <a:srgbClr val="414141"/>
                </a:solidFill>
              </a:rPr>
              <a:t>Leipätekstin taso neljä</a:t>
            </a:r>
          </a:p>
          <a:p>
            <a:pPr lvl="4">
              <a:defRPr sz="1800">
                <a:solidFill>
                  <a:srgbClr val="000000"/>
                </a:solidFill>
              </a:defRPr>
            </a:pPr>
            <a:r>
              <a:rPr sz="3600">
                <a:solidFill>
                  <a:srgbClr val="414141"/>
                </a:solidFill>
              </a:rPr>
              <a:t>Leipätekstin taso viisi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254000" y="4140200"/>
            <a:ext cx="7200900" cy="2413000"/>
          </a:xfrm>
          <a:prstGeom prst="rect">
            <a:avLst/>
          </a:prstGeom>
        </p:spPr>
        <p:txBody>
          <a:bodyPr>
            <a:normAutofit/>
          </a:bodyPr>
          <a:lstStyle>
            <a:lvl1pPr defTabSz="514095">
              <a:spcBef>
                <a:spcPts val="1400"/>
              </a:spcBef>
              <a:defRPr sz="6160"/>
            </a:lvl1pPr>
          </a:lstStyle>
          <a:p>
            <a:pPr lvl="0">
              <a:defRPr sz="1800">
                <a:solidFill>
                  <a:srgbClr val="000000"/>
                </a:solidFill>
              </a:defRPr>
            </a:pPr>
            <a:r>
              <a:rPr lang="fi-FI" sz="6600" dirty="0" smtClean="0"/>
              <a:t>VOK1 lajiosa - tähtäinjousi</a:t>
            </a:r>
            <a:endParaRPr sz="28700" dirty="0">
              <a:solidFill>
                <a:srgbClr val="D93E2B"/>
              </a:solidFill>
            </a:endParaRPr>
          </a:p>
        </p:txBody>
      </p:sp>
      <p:pic>
        <p:nvPicPr>
          <p:cNvPr id="41" name="Ensinuolet_Logo_White.jpg"/>
          <p:cNvPicPr/>
          <p:nvPr/>
        </p:nvPicPr>
        <p:blipFill>
          <a:blip r:embed="rId2">
            <a:extLst/>
          </a:blip>
          <a:stretch>
            <a:fillRect/>
          </a:stretch>
        </p:blipFill>
        <p:spPr>
          <a:xfrm>
            <a:off x="12700" y="-129495"/>
            <a:ext cx="8909367" cy="4246320"/>
          </a:xfrm>
          <a:prstGeom prst="rect">
            <a:avLst/>
          </a:prstGeom>
          <a:ln w="12700">
            <a:miter lim="400000"/>
          </a:ln>
        </p:spPr>
      </p:pic>
      <p:pic>
        <p:nvPicPr>
          <p:cNvPr id="42" name="WA Finland.jpg"/>
          <p:cNvPicPr/>
          <p:nvPr/>
        </p:nvPicPr>
        <p:blipFill>
          <a:blip r:embed="rId3">
            <a:extLst/>
          </a:blip>
          <a:stretch>
            <a:fillRect/>
          </a:stretch>
        </p:blipFill>
        <p:spPr>
          <a:xfrm>
            <a:off x="8731250" y="-96939"/>
            <a:ext cx="4181207" cy="418120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xfrm>
            <a:off x="381000" y="62798"/>
            <a:ext cx="11988800"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1 - vartalon asento</a:t>
            </a:r>
          </a:p>
        </p:txBody>
      </p:sp>
      <p:pic>
        <p:nvPicPr>
          <p:cNvPr id="172"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173" name="image.jpg"/>
          <p:cNvPicPr/>
          <p:nvPr/>
        </p:nvPicPr>
        <p:blipFill>
          <a:blip r:embed="rId3">
            <a:extLst/>
          </a:blip>
          <a:stretch>
            <a:fillRect/>
          </a:stretch>
        </p:blipFill>
        <p:spPr>
          <a:xfrm>
            <a:off x="6483268" y="2574687"/>
            <a:ext cx="4352926" cy="5943601"/>
          </a:xfrm>
          <a:prstGeom prst="rect">
            <a:avLst/>
          </a:prstGeom>
          <a:ln w="12700">
            <a:miter lim="400000"/>
          </a:ln>
        </p:spPr>
      </p:pic>
      <p:sp>
        <p:nvSpPr>
          <p:cNvPr id="174" name="Shape 174"/>
          <p:cNvSpPr/>
          <p:nvPr/>
        </p:nvSpPr>
        <p:spPr>
          <a:xfrm>
            <a:off x="7411955" y="3146187"/>
            <a:ext cx="142877" cy="5214938"/>
          </a:xfrm>
          <a:prstGeom prst="line">
            <a:avLst/>
          </a:prstGeom>
          <a:ln w="25400">
            <a:solidFill>
              <a:srgbClr val="FF0000"/>
            </a:solidFill>
            <a:prstDash val="dash"/>
            <a:round/>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175" name="Shape 175"/>
          <p:cNvSpPr/>
          <p:nvPr/>
        </p:nvSpPr>
        <p:spPr>
          <a:xfrm>
            <a:off x="8554955" y="3003312"/>
            <a:ext cx="142877" cy="5214938"/>
          </a:xfrm>
          <a:prstGeom prst="line">
            <a:avLst/>
          </a:prstGeom>
          <a:ln w="25400">
            <a:solidFill>
              <a:srgbClr val="FF0000"/>
            </a:solidFill>
            <a:prstDash val="dash"/>
            <a:round/>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pic>
        <p:nvPicPr>
          <p:cNvPr id="176" name="image.jpg"/>
          <p:cNvPicPr/>
          <p:nvPr/>
        </p:nvPicPr>
        <p:blipFill>
          <a:blip r:embed="rId4">
            <a:extLst/>
          </a:blip>
          <a:stretch>
            <a:fillRect/>
          </a:stretch>
        </p:blipFill>
        <p:spPr>
          <a:xfrm>
            <a:off x="2411331" y="2574687"/>
            <a:ext cx="3514726" cy="5905501"/>
          </a:xfrm>
          <a:prstGeom prst="rect">
            <a:avLst/>
          </a:prstGeom>
          <a:ln w="12700">
            <a:miter lim="400000"/>
          </a:ln>
        </p:spPr>
      </p:pic>
      <p:sp>
        <p:nvSpPr>
          <p:cNvPr id="177" name="Shape 177"/>
          <p:cNvSpPr/>
          <p:nvPr/>
        </p:nvSpPr>
        <p:spPr>
          <a:xfrm>
            <a:off x="7983456" y="2860437"/>
            <a:ext cx="142875" cy="5500688"/>
          </a:xfrm>
          <a:prstGeom prst="line">
            <a:avLst/>
          </a:prstGeom>
          <a:ln w="31750">
            <a:solidFill>
              <a:srgbClr val="FF0000"/>
            </a:solidFill>
            <a:round/>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178" name="Shape 178"/>
          <p:cNvSpPr/>
          <p:nvPr/>
        </p:nvSpPr>
        <p:spPr>
          <a:xfrm>
            <a:off x="3697206" y="2789000"/>
            <a:ext cx="142875" cy="5500688"/>
          </a:xfrm>
          <a:prstGeom prst="line">
            <a:avLst/>
          </a:prstGeom>
          <a:ln w="31750">
            <a:solidFill>
              <a:srgbClr val="FF0000"/>
            </a:solidFill>
            <a:round/>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179" name="Shape 179"/>
          <p:cNvSpPr/>
          <p:nvPr/>
        </p:nvSpPr>
        <p:spPr>
          <a:xfrm>
            <a:off x="4197267" y="3074749"/>
            <a:ext cx="142877" cy="5214939"/>
          </a:xfrm>
          <a:prstGeom prst="line">
            <a:avLst/>
          </a:prstGeom>
          <a:ln w="25400">
            <a:solidFill>
              <a:srgbClr val="FF0000"/>
            </a:solidFill>
            <a:prstDash val="dash"/>
            <a:round/>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180" name="Shape 180"/>
          <p:cNvSpPr/>
          <p:nvPr/>
        </p:nvSpPr>
        <p:spPr>
          <a:xfrm>
            <a:off x="3054267" y="3074749"/>
            <a:ext cx="142877" cy="5214939"/>
          </a:xfrm>
          <a:prstGeom prst="line">
            <a:avLst/>
          </a:prstGeom>
          <a:ln w="25400">
            <a:solidFill>
              <a:srgbClr val="FF0000"/>
            </a:solidFill>
            <a:prstDash val="dash"/>
            <a:round/>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181" name="Shape 181"/>
          <p:cNvSpPr/>
          <p:nvPr/>
        </p:nvSpPr>
        <p:spPr>
          <a:xfrm>
            <a:off x="2347400" y="8705010"/>
            <a:ext cx="4765453"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lvl="0">
              <a:defRPr sz="1800">
                <a:solidFill>
                  <a:srgbClr val="000000"/>
                </a:solidFill>
              </a:defRPr>
            </a:pPr>
            <a:r>
              <a:rPr sz="1900">
                <a:solidFill>
                  <a:srgbClr val="414141"/>
                </a:solidFill>
              </a:rPr>
              <a:t>Huom! Kuvan ampujalla avoin jalka-asento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2 - valmistautuminen</a:t>
            </a:r>
          </a:p>
        </p:txBody>
      </p:sp>
      <p:pic>
        <p:nvPicPr>
          <p:cNvPr id="184"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85" name="Shape 185"/>
          <p:cNvSpPr>
            <a:spLocks noGrp="1"/>
          </p:cNvSpPr>
          <p:nvPr>
            <p:ph type="body" idx="4294967295"/>
          </p:nvPr>
        </p:nvSpPr>
        <p:spPr>
          <a:xfrm>
            <a:off x="934255" y="2540778"/>
            <a:ext cx="10838580" cy="6093696"/>
          </a:xfrm>
          <a:prstGeom prst="rect">
            <a:avLst/>
          </a:prstGeom>
        </p:spPr>
        <p:txBody>
          <a:bodyPr lIns="46799" tIns="46799" rIns="46799" bIns="46799" anchor="t">
            <a:normAutofit lnSpcReduction="10000"/>
          </a:bodyPr>
          <a:lstStyle/>
          <a:p>
            <a:pPr marL="0" lvl="0" indent="0" defTabSz="336946">
              <a:spcBef>
                <a:spcPts val="400"/>
              </a:spcBef>
              <a:buClrTx/>
              <a:buSzTx/>
              <a:buFontTx/>
              <a:buNone/>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sz="2100">
                <a:latin typeface="Arial"/>
                <a:ea typeface="Arial"/>
                <a:cs typeface="Arial"/>
                <a:sym typeface="Arial"/>
              </a:rPr>
              <a:t>Valmistautumisvaiheessa nostetaan jousi pois jalalata, otetaan kahvaote, sormiote, käännetään pää oikeaan asentoon ja aktivoidaan lavan alueen lihakset.</a:t>
            </a:r>
          </a:p>
          <a:p>
            <a:pPr marL="0" lvl="0" indent="0" defTabSz="336946">
              <a:spcBef>
                <a:spcPts val="400"/>
              </a:spcBef>
              <a:buClrTx/>
              <a:buSzTx/>
              <a:buFontTx/>
              <a:buNone/>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endParaRPr sz="2100">
              <a:latin typeface="Arial"/>
              <a:ea typeface="Arial"/>
              <a:cs typeface="Arial"/>
              <a:sym typeface="Arial"/>
            </a:endParaRPr>
          </a:p>
          <a:p>
            <a:pPr marL="0" lvl="0" indent="0" defTabSz="336946">
              <a:spcBef>
                <a:spcPts val="400"/>
              </a:spcBef>
              <a:buClrTx/>
              <a:buSzTx/>
              <a:buFontTx/>
              <a:buNone/>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sz="2100">
                <a:latin typeface="Arial"/>
                <a:ea typeface="Arial"/>
                <a:cs typeface="Arial"/>
                <a:sym typeface="Arial"/>
              </a:rPr>
              <a:t>Jousen nostaminen pois jalalta:</a:t>
            </a:r>
          </a:p>
          <a:p>
            <a:pPr marL="274108" lvl="0" indent="-274108" defTabSz="336946">
              <a:spcBef>
                <a:spcPts val="400"/>
              </a:spcBef>
              <a:buClrTx/>
              <a:buSzPct val="75000"/>
              <a:buFontTx/>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sz="2100">
                <a:latin typeface="Arial"/>
                <a:ea typeface="Arial"/>
                <a:cs typeface="Arial"/>
                <a:sym typeface="Arial"/>
              </a:rPr>
              <a:t>Jousi (ja jousikäsi) osoittaa alaviistoon. Alalavan kärki voi nojautua taaemman jalan polvitaipeeseen</a:t>
            </a:r>
          </a:p>
          <a:p>
            <a:pPr marL="0" lvl="0" indent="0" defTabSz="336946">
              <a:spcBef>
                <a:spcPts val="400"/>
              </a:spcBef>
              <a:buClrTx/>
              <a:buSzTx/>
              <a:buFontTx/>
              <a:buNone/>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endParaRPr sz="2100">
              <a:latin typeface="Arial"/>
              <a:ea typeface="Arial"/>
              <a:cs typeface="Arial"/>
              <a:sym typeface="Arial"/>
            </a:endParaRPr>
          </a:p>
          <a:p>
            <a:pPr marL="0" lvl="0" indent="0" defTabSz="336946">
              <a:spcBef>
                <a:spcPts val="400"/>
              </a:spcBef>
              <a:buClrTx/>
              <a:buSzTx/>
              <a:buFontTx/>
              <a:buNone/>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sz="2100">
                <a:latin typeface="Arial"/>
                <a:ea typeface="Arial"/>
                <a:cs typeface="Arial"/>
                <a:sym typeface="Arial"/>
              </a:rPr>
              <a:t>Kahvaote:</a:t>
            </a:r>
          </a:p>
          <a:p>
            <a:pPr marL="323850" lvl="0" indent="-242887" defTabSz="336946">
              <a:spcBef>
                <a:spcPts val="400"/>
              </a:spcBef>
              <a:buClr>
                <a:srgbClr val="000000"/>
              </a:buClr>
              <a:buSzPct val="45000"/>
              <a:buFont typeface="Wingdings"/>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a:latin typeface="Arial"/>
                <a:ea typeface="Arial"/>
                <a:cs typeface="Arial"/>
                <a:sym typeface="Arial"/>
              </a:rPr>
              <a:t>Jousen kahvassa ote on peukalotyynyllä</a:t>
            </a:r>
          </a:p>
          <a:p>
            <a:pPr marL="289151" lvl="0" indent="-208189" defTabSz="336946">
              <a:spcBef>
                <a:spcPts val="400"/>
              </a:spcBef>
              <a:buClr>
                <a:srgbClr val="000000"/>
              </a:buClr>
              <a:buSzPct val="45000"/>
              <a:buFont typeface="Wingdings"/>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a:latin typeface="Arial"/>
                <a:ea typeface="Arial"/>
                <a:cs typeface="Arial"/>
                <a:sym typeface="Arial"/>
              </a:rPr>
              <a:t>Mahdollistaa hyvän käden asennon kahvalla → mahdollistaa hyvän käsivarren asennon → mahdollistaa hyvän olkapään asennon → mahdollistaa hyvän tasapainon työnnölle aina selän lihaksista saakka</a:t>
            </a:r>
          </a:p>
          <a:p>
            <a:pPr marL="242887" lvl="0" indent="-161925" defTabSz="336946">
              <a:spcBef>
                <a:spcPts val="400"/>
              </a:spcBef>
              <a:buClrTx/>
              <a:buSzTx/>
              <a:buFontTx/>
              <a:buNone/>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endParaRPr sz="750">
              <a:latin typeface="Arial"/>
              <a:ea typeface="Arial"/>
              <a:cs typeface="Arial"/>
              <a:sym typeface="Arial"/>
            </a:endParaRPr>
          </a:p>
          <a:p>
            <a:pPr marL="289151" lvl="0" indent="-208189" defTabSz="336946">
              <a:spcBef>
                <a:spcPts val="400"/>
              </a:spcBef>
              <a:buClr>
                <a:srgbClr val="000000"/>
              </a:buClr>
              <a:buSzPct val="45000"/>
              <a:buFont typeface="Wingdings"/>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a:latin typeface="Arial"/>
                <a:ea typeface="Arial"/>
                <a:cs typeface="Arial"/>
                <a:sym typeface="Arial"/>
              </a:rPr>
              <a:t>Rystysten kulma noin 30-45 astetta</a:t>
            </a:r>
          </a:p>
          <a:p>
            <a:pPr marL="289151" lvl="0" indent="-208189" defTabSz="336946">
              <a:spcBef>
                <a:spcPts val="400"/>
              </a:spcBef>
              <a:buClr>
                <a:srgbClr val="000000"/>
              </a:buClr>
              <a:buSzPct val="45000"/>
              <a:buFont typeface="Wingdings"/>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a:latin typeface="Arial"/>
                <a:ea typeface="Arial"/>
                <a:cs typeface="Arial"/>
                <a:sym typeface="Arial"/>
              </a:rPr>
              <a:t>”Aktiivinen” ranne</a:t>
            </a:r>
          </a:p>
          <a:p>
            <a:pPr marL="242887" lvl="0" indent="-161925" defTabSz="336946">
              <a:spcBef>
                <a:spcPts val="400"/>
              </a:spcBef>
              <a:buClrTx/>
              <a:buSzTx/>
              <a:buFontTx/>
              <a:buNone/>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endParaRPr sz="750">
              <a:latin typeface="Arial"/>
              <a:ea typeface="Arial"/>
              <a:cs typeface="Arial"/>
              <a:sym typeface="Arial"/>
            </a:endParaRPr>
          </a:p>
          <a:p>
            <a:pPr marL="289151" lvl="0" indent="-208189" defTabSz="336946">
              <a:spcBef>
                <a:spcPts val="400"/>
              </a:spcBef>
              <a:buClr>
                <a:srgbClr val="000000"/>
              </a:buClr>
              <a:buSzPct val="45000"/>
              <a:buFont typeface="Wingdings"/>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a:latin typeface="Arial"/>
                <a:ea typeface="Arial"/>
                <a:cs typeface="Arial"/>
                <a:sym typeface="Arial"/>
              </a:rPr>
              <a:t>Yleinen virhe aloittelijalla, erityisesti alkeisjousilla joissa kahva ei ole välttämättä paras mahdollinen</a:t>
            </a:r>
          </a:p>
          <a:p>
            <a:pPr marL="583406" lvl="1" indent="-202406" defTabSz="336946">
              <a:spcBef>
                <a:spcPts val="400"/>
              </a:spcBef>
              <a:buClr>
                <a:srgbClr val="000000"/>
              </a:buClr>
              <a:buSzPct val="45000"/>
              <a:buFont typeface="Wingdings"/>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sz="1500">
                <a:latin typeface="Arial"/>
                <a:ea typeface="Arial"/>
                <a:cs typeface="Arial"/>
                <a:sym typeface="Arial"/>
              </a:rPr>
              <a:t>Täytyy opettaa alusta alkaen tarkasti, myöhemmin hankala muuttaa</a:t>
            </a:r>
          </a:p>
          <a:p>
            <a:pPr marL="583406" lvl="1" indent="-202406" defTabSz="336946">
              <a:spcBef>
                <a:spcPts val="400"/>
              </a:spcBef>
              <a:buClr>
                <a:srgbClr val="000000"/>
              </a:buClr>
              <a:buSzPct val="45000"/>
              <a:buFont typeface="Wingdings"/>
              <a:buChar char="●"/>
              <a:tabLst>
                <a:tab pos="533400" algn="l"/>
                <a:tab pos="1079500" algn="l"/>
                <a:tab pos="1625600" algn="l"/>
                <a:tab pos="2171700" algn="l"/>
                <a:tab pos="2705100" algn="l"/>
                <a:tab pos="3251200" algn="l"/>
                <a:tab pos="3797300" algn="l"/>
                <a:tab pos="4343400" algn="l"/>
                <a:tab pos="4876800" algn="l"/>
              </a:tabLst>
              <a:defRPr sz="1800">
                <a:solidFill>
                  <a:srgbClr val="000000"/>
                </a:solidFill>
              </a:defRPr>
            </a:pPr>
            <a:r>
              <a:rPr sz="1500">
                <a:latin typeface="Arial"/>
                <a:ea typeface="Arial"/>
                <a:cs typeface="Arial"/>
                <a:sym typeface="Arial"/>
              </a:rPr>
              <a:t>Alussa ongelmana kahvan puristaminen, eli sormilenkki tai vähintään hyvä rannelenkki heti käyttöön, yhdenkään sormen ei tarvitse koskea jouseen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2 - valmistautuminen</a:t>
            </a:r>
          </a:p>
        </p:txBody>
      </p:sp>
      <p:pic>
        <p:nvPicPr>
          <p:cNvPr id="188"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189" name="image.jpg"/>
          <p:cNvPicPr/>
          <p:nvPr/>
        </p:nvPicPr>
        <p:blipFill>
          <a:blip r:embed="rId3">
            <a:extLst/>
          </a:blip>
          <a:stretch>
            <a:fillRect/>
          </a:stretch>
        </p:blipFill>
        <p:spPr>
          <a:xfrm>
            <a:off x="1735993" y="3111758"/>
            <a:ext cx="4943476" cy="3743326"/>
          </a:xfrm>
          <a:prstGeom prst="rect">
            <a:avLst/>
          </a:prstGeom>
          <a:ln w="12700">
            <a:miter lim="400000"/>
          </a:ln>
        </p:spPr>
      </p:pic>
      <p:pic>
        <p:nvPicPr>
          <p:cNvPr id="190" name="image.jpg"/>
          <p:cNvPicPr/>
          <p:nvPr/>
        </p:nvPicPr>
        <p:blipFill>
          <a:blip r:embed="rId4">
            <a:extLst/>
          </a:blip>
          <a:stretch>
            <a:fillRect/>
          </a:stretch>
        </p:blipFill>
        <p:spPr>
          <a:xfrm>
            <a:off x="6736618" y="3540383"/>
            <a:ext cx="4029076" cy="301942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2 - valmistautuminen</a:t>
            </a:r>
          </a:p>
        </p:txBody>
      </p:sp>
      <p:pic>
        <p:nvPicPr>
          <p:cNvPr id="193"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94" name="Shape 194"/>
          <p:cNvSpPr>
            <a:spLocks noGrp="1"/>
          </p:cNvSpPr>
          <p:nvPr>
            <p:ph type="body" idx="4294967295"/>
          </p:nvPr>
        </p:nvSpPr>
        <p:spPr>
          <a:xfrm>
            <a:off x="934255" y="2540778"/>
            <a:ext cx="9883714" cy="5740202"/>
          </a:xfrm>
          <a:prstGeom prst="rect">
            <a:avLst/>
          </a:prstGeom>
        </p:spPr>
        <p:txBody>
          <a:bodyPr lIns="46799" tIns="46799" rIns="46799" bIns="46799" anchor="t"/>
          <a:lstStyle/>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Lst>
              <a:defRPr sz="1800">
                <a:solidFill>
                  <a:srgbClr val="000000"/>
                </a:solidFill>
              </a:defRPr>
            </a:pPr>
            <a:r>
              <a:rPr sz="2800">
                <a:latin typeface="Arial"/>
                <a:ea typeface="Arial"/>
                <a:cs typeface="Arial"/>
                <a:sym typeface="Arial"/>
              </a:rPr>
              <a:t>Sormiote</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Jänne ensimmäisessä nivelessä tai heti sen takana</a:t>
            </a:r>
          </a:p>
          <a:p>
            <a:pPr marL="385535" lvl="0" indent="-277585"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Suurin osa paineesta keskisormella, seuraavaksi etusormella</a:t>
            </a:r>
          </a:p>
          <a:p>
            <a:pPr marL="385535" lvl="0" indent="-277585"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Peukalo ja pikkusormi roikkuu rentona</a:t>
            </a:r>
          </a:p>
          <a:p>
            <a:pPr marL="385535" lvl="0" indent="-277585"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Ranne ja rystylinja suora. Ajatus pikkusormen nostamisesta ylöspäin auttaa oikean rystyslinjan saavuttamisessa</a:t>
            </a:r>
          </a:p>
          <a:p>
            <a:pPr marL="385535" lvl="0" indent="-277585"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Syvyyden ja paineen näkee ankkurivaiheessa sivulta katsottaessa: </a:t>
            </a:r>
          </a:p>
          <a:p>
            <a:pPr marL="1199514" lvl="2" indent="-291464"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a:latin typeface="Arial"/>
                <a:ea typeface="Arial"/>
                <a:cs typeface="Arial"/>
                <a:sym typeface="Arial"/>
              </a:rPr>
              <a:t>Jos sormen kynsi näkyy selvästi on ote liian kevyt tai ei tarpeeksi syvä</a:t>
            </a:r>
          </a:p>
          <a:p>
            <a:pPr marL="1199514" lvl="2" indent="-291464"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a:latin typeface="Arial"/>
                <a:ea typeface="Arial"/>
                <a:cs typeface="Arial"/>
                <a:sym typeface="Arial"/>
              </a:rPr>
              <a:t>Jos rystyset erottuvat selvästi on ote liian vahva tai liian syvä</a:t>
            </a:r>
          </a:p>
          <a:p>
            <a:pPr marL="385535" lvl="0" indent="-277585"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Oikea sormiote ohjaa liikettä oikeaan suuntaan ja mahdollistaa hyvän asennon</a:t>
            </a:r>
          </a:p>
          <a:p>
            <a:pPr marL="385535" lvl="0" indent="-277585"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Sormiläpästä rauta pois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2 - valmistautuminen</a:t>
            </a:r>
          </a:p>
        </p:txBody>
      </p:sp>
      <p:pic>
        <p:nvPicPr>
          <p:cNvPr id="197"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198" name="image.jpg"/>
          <p:cNvPicPr/>
          <p:nvPr/>
        </p:nvPicPr>
        <p:blipFill>
          <a:blip r:embed="rId3">
            <a:extLst/>
          </a:blip>
          <a:stretch>
            <a:fillRect/>
          </a:stretch>
        </p:blipFill>
        <p:spPr>
          <a:xfrm>
            <a:off x="2586423" y="3614082"/>
            <a:ext cx="7831954" cy="3661863"/>
          </a:xfrm>
          <a:prstGeom prst="rect">
            <a:avLst/>
          </a:prstGeom>
          <a:ln w="12700">
            <a:miter lim="400000"/>
          </a:ln>
        </p:spPr>
      </p:pic>
      <p:sp>
        <p:nvSpPr>
          <p:cNvPr id="199" name="Shape 199"/>
          <p:cNvSpPr>
            <a:spLocks noGrp="1"/>
          </p:cNvSpPr>
          <p:nvPr>
            <p:ph type="body" idx="4294967295"/>
          </p:nvPr>
        </p:nvSpPr>
        <p:spPr>
          <a:xfrm>
            <a:off x="2474101" y="2794865"/>
            <a:ext cx="3604229" cy="563754"/>
          </a:xfrm>
          <a:prstGeom prst="rect">
            <a:avLst/>
          </a:prstGeom>
        </p:spPr>
        <p:txBody>
          <a:bodyPr lIns="46799" tIns="46799" rIns="46799" bIns="46799" anchor="t"/>
          <a:lstStyle>
            <a:lvl1pPr mar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a:ea typeface="Arial"/>
                <a:cs typeface="Arial"/>
                <a:sym typeface="Arial"/>
              </a:defRPr>
            </a:lvl1pPr>
          </a:lstStyle>
          <a:p>
            <a:pPr lvl="0">
              <a:defRPr sz="1800"/>
            </a:pPr>
            <a:r>
              <a:rPr sz="2800"/>
              <a:t>Sormiote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2 - valmistautuminen</a:t>
            </a:r>
          </a:p>
        </p:txBody>
      </p:sp>
      <p:pic>
        <p:nvPicPr>
          <p:cNvPr id="202"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03" name="Shape 203"/>
          <p:cNvSpPr>
            <a:spLocks noGrp="1"/>
          </p:cNvSpPr>
          <p:nvPr>
            <p:ph type="body" idx="4294967295"/>
          </p:nvPr>
        </p:nvSpPr>
        <p:spPr>
          <a:xfrm>
            <a:off x="1061515" y="2591682"/>
            <a:ext cx="9238557" cy="5254626"/>
          </a:xfrm>
          <a:prstGeom prst="rect">
            <a:avLst/>
          </a:prstGeom>
        </p:spPr>
        <p:txBody>
          <a:bodyPr lIns="46799" tIns="46799" rIns="46799" bIns="46799" anchor="t"/>
          <a:lstStyle/>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Lst>
              <a:defRPr sz="1800">
                <a:solidFill>
                  <a:srgbClr val="000000"/>
                </a:solidFill>
              </a:defRPr>
            </a:pPr>
            <a:r>
              <a:rPr sz="2800">
                <a:latin typeface="Arial"/>
                <a:ea typeface="Arial"/>
                <a:cs typeface="Arial"/>
                <a:sym typeface="Arial"/>
              </a:rPr>
              <a:t>Jousikäsi</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Valmistautumisvaiheessa jousikäden lapa aktivoidaan painamalla lapaa eteenpäin ja kohti rintakehää. Aktiivinen lihas on tässä sahalihas (kainalon alla)</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Aktivointi antaa jousikädelle oikean liikesuunnan ja pitää olkapään neurtaalissa asennossa jousta vedettäsessä</a:t>
            </a:r>
            <a:br>
              <a:rPr sz="2400">
                <a:latin typeface="Arial"/>
                <a:ea typeface="Arial"/>
                <a:cs typeface="Arial"/>
                <a:sym typeface="Arial"/>
              </a:rPr>
            </a:br>
            <a:endParaRPr sz="2400">
              <a:latin typeface="Arial"/>
              <a:ea typeface="Arial"/>
              <a:cs typeface="Arial"/>
              <a:sym typeface="Arial"/>
            </a:endParaRPr>
          </a:p>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800">
                <a:latin typeface="Arial"/>
                <a:ea typeface="Arial"/>
                <a:cs typeface="Arial"/>
                <a:sym typeface="Arial"/>
              </a:rPr>
              <a:t>Vetokäsi</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Vetoon lähdettäessä lapaa avataan ja lavan alueen lihakset aktivoidaan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3 - veto</a:t>
            </a:r>
          </a:p>
        </p:txBody>
      </p:sp>
      <p:pic>
        <p:nvPicPr>
          <p:cNvPr id="206"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07" name="Shape 207"/>
          <p:cNvSpPr>
            <a:spLocks noGrp="1"/>
          </p:cNvSpPr>
          <p:nvPr>
            <p:ph type="body" idx="4294967295"/>
          </p:nvPr>
        </p:nvSpPr>
        <p:spPr>
          <a:xfrm>
            <a:off x="1048789" y="2820750"/>
            <a:ext cx="9865655" cy="5254626"/>
          </a:xfrm>
          <a:prstGeom prst="rect">
            <a:avLst/>
          </a:prstGeom>
        </p:spPr>
        <p:txBody>
          <a:bodyPr lIns="46799" tIns="46799" rIns="46799" bIns="46799" anchor="t">
            <a:normAutofit lnSpcReduction="10000"/>
          </a:bodyPr>
          <a:lstStyle/>
          <a:p>
            <a:pPr marL="0" lvl="0" indent="0" defTabSz="422306">
              <a:spcBef>
                <a:spcPts val="500"/>
              </a:spcBef>
              <a:buClrTx/>
              <a:buSzTx/>
              <a:buFontTx/>
              <a:buNone/>
              <a:tabLst>
                <a:tab pos="673100" algn="l"/>
                <a:tab pos="1358900" algn="l"/>
                <a:tab pos="2032000" algn="l"/>
                <a:tab pos="2717800" algn="l"/>
                <a:tab pos="3390900" algn="l"/>
                <a:tab pos="4076700" algn="l"/>
                <a:tab pos="4762500" algn="l"/>
                <a:tab pos="5435600" algn="l"/>
                <a:tab pos="6121400" algn="l"/>
              </a:tabLst>
              <a:defRPr sz="1800">
                <a:solidFill>
                  <a:srgbClr val="000000"/>
                </a:solidFill>
              </a:defRPr>
            </a:pPr>
            <a:r>
              <a:rPr sz="2632">
                <a:latin typeface="Arial"/>
                <a:ea typeface="Arial"/>
                <a:cs typeface="Arial"/>
                <a:sym typeface="Arial"/>
              </a:rPr>
              <a:t>Jousen vetäminen</a:t>
            </a:r>
          </a:p>
          <a:p>
            <a:pPr marL="405891" lvl="0" indent="-304418" defTabSz="422306">
              <a:spcBef>
                <a:spcPts val="500"/>
              </a:spcBef>
              <a:buClr>
                <a:srgbClr val="000000"/>
              </a:buClr>
              <a:buSzPct val="45000"/>
              <a:buFont typeface="Wingdings"/>
              <a:buChar char="●"/>
              <a:tabLst>
                <a:tab pos="673100" algn="l"/>
                <a:tab pos="1358900" algn="l"/>
                <a:tab pos="2032000" algn="l"/>
                <a:tab pos="2717800" algn="l"/>
                <a:tab pos="3390900" algn="l"/>
                <a:tab pos="4076700" algn="l"/>
                <a:tab pos="4762500" algn="l"/>
                <a:tab pos="5435600" algn="l"/>
                <a:tab pos="6121400" algn="l"/>
                <a:tab pos="6794500" algn="l"/>
              </a:tabLst>
              <a:defRPr sz="1800">
                <a:solidFill>
                  <a:srgbClr val="000000"/>
                </a:solidFill>
              </a:defRPr>
            </a:pPr>
            <a:r>
              <a:rPr sz="2256">
                <a:latin typeface="Arial"/>
                <a:ea typeface="Arial"/>
                <a:cs typeface="Arial"/>
                <a:sym typeface="Arial"/>
              </a:rPr>
              <a:t>Jousi vedetään vetokäden lavan alueen lihaksilla siten, että lapa kiertyy kohti rankaa</a:t>
            </a:r>
          </a:p>
          <a:p>
            <a:pPr marL="405891" lvl="0" indent="-304418" defTabSz="422306">
              <a:spcBef>
                <a:spcPts val="500"/>
              </a:spcBef>
              <a:buClr>
                <a:srgbClr val="000000"/>
              </a:buClr>
              <a:buSzPct val="45000"/>
              <a:buFont typeface="Wingdings"/>
              <a:buChar char="●"/>
              <a:tabLst>
                <a:tab pos="673100" algn="l"/>
                <a:tab pos="1358900" algn="l"/>
                <a:tab pos="2032000" algn="l"/>
                <a:tab pos="2717800" algn="l"/>
                <a:tab pos="3390900" algn="l"/>
                <a:tab pos="4076700" algn="l"/>
                <a:tab pos="4762500" algn="l"/>
                <a:tab pos="5435600" algn="l"/>
                <a:tab pos="6121400" algn="l"/>
                <a:tab pos="6794500" algn="l"/>
              </a:tabLst>
              <a:defRPr sz="1800">
                <a:solidFill>
                  <a:srgbClr val="000000"/>
                </a:solidFill>
              </a:defRPr>
            </a:pPr>
            <a:r>
              <a:rPr sz="2256">
                <a:latin typeface="Arial"/>
                <a:ea typeface="Arial"/>
                <a:cs typeface="Arial"/>
                <a:sym typeface="Arial"/>
              </a:rPr>
              <a:t>Veto tapahtuu lievästi kaareutuvalla liikkellä (ylhäältä alas), jolloin lavan käyttö tehostuu ja olkapäällä on enemmän tilaa liikkua (vammariski pienenee). Liikettä ei tule liioitella.</a:t>
            </a:r>
          </a:p>
          <a:p>
            <a:pPr marL="405891" lvl="0" indent="-304418" defTabSz="422306">
              <a:spcBef>
                <a:spcPts val="500"/>
              </a:spcBef>
              <a:buClr>
                <a:srgbClr val="000000"/>
              </a:buClr>
              <a:buSzPct val="45000"/>
              <a:buFont typeface="Wingdings"/>
              <a:buChar char="●"/>
              <a:tabLst>
                <a:tab pos="673100" algn="l"/>
                <a:tab pos="1358900" algn="l"/>
                <a:tab pos="2032000" algn="l"/>
                <a:tab pos="2717800" algn="l"/>
                <a:tab pos="3390900" algn="l"/>
                <a:tab pos="4076700" algn="l"/>
                <a:tab pos="4762500" algn="l"/>
                <a:tab pos="5435600" algn="l"/>
                <a:tab pos="6121400" algn="l"/>
                <a:tab pos="6794500" algn="l"/>
              </a:tabLst>
              <a:defRPr sz="1800">
                <a:solidFill>
                  <a:srgbClr val="000000"/>
                </a:solidFill>
              </a:defRPr>
            </a:pPr>
            <a:r>
              <a:rPr sz="2256">
                <a:latin typeface="Arial"/>
                <a:ea typeface="Arial"/>
                <a:cs typeface="Arial"/>
                <a:sym typeface="Arial"/>
              </a:rPr>
              <a:t>Tähtäin osoittaa taulun oikealle puolelle ja nousee vedon aikana taulun yläreunaan josta se laskee kohti taulun keskustaa</a:t>
            </a:r>
          </a:p>
          <a:p>
            <a:pPr marL="405891" lvl="0" indent="-304418" defTabSz="422306">
              <a:spcBef>
                <a:spcPts val="500"/>
              </a:spcBef>
              <a:buClr>
                <a:srgbClr val="000000"/>
              </a:buClr>
              <a:buSzPct val="45000"/>
              <a:buFont typeface="Wingdings"/>
              <a:buChar char="●"/>
              <a:tabLst>
                <a:tab pos="673100" algn="l"/>
                <a:tab pos="1358900" algn="l"/>
                <a:tab pos="2032000" algn="l"/>
                <a:tab pos="2717800" algn="l"/>
                <a:tab pos="3390900" algn="l"/>
                <a:tab pos="4076700" algn="l"/>
                <a:tab pos="4762500" algn="l"/>
                <a:tab pos="5435600" algn="l"/>
                <a:tab pos="6121400" algn="l"/>
                <a:tab pos="6794500" algn="l"/>
              </a:tabLst>
              <a:defRPr sz="1800">
                <a:solidFill>
                  <a:srgbClr val="000000"/>
                </a:solidFill>
              </a:defRPr>
            </a:pPr>
            <a:r>
              <a:rPr sz="2256">
                <a:latin typeface="Arial"/>
                <a:ea typeface="Arial"/>
                <a:cs typeface="Arial"/>
                <a:sym typeface="Arial"/>
              </a:rPr>
              <a:t>Jousikäden puoleisesta lavasta ja ojentajasta tuotetaan painetta kohti taustaa</a:t>
            </a:r>
          </a:p>
          <a:p>
            <a:pPr marL="405891" lvl="0" indent="-304418" defTabSz="422306">
              <a:spcBef>
                <a:spcPts val="500"/>
              </a:spcBef>
              <a:buClr>
                <a:srgbClr val="000000"/>
              </a:buClr>
              <a:buSzPct val="45000"/>
              <a:buFont typeface="Wingdings"/>
              <a:buChar char="●"/>
              <a:tabLst>
                <a:tab pos="673100" algn="l"/>
                <a:tab pos="1358900" algn="l"/>
                <a:tab pos="2032000" algn="l"/>
                <a:tab pos="2717800" algn="l"/>
                <a:tab pos="3390900" algn="l"/>
                <a:tab pos="4076700" algn="l"/>
                <a:tab pos="4762500" algn="l"/>
                <a:tab pos="5435600" algn="l"/>
                <a:tab pos="6121400" algn="l"/>
                <a:tab pos="6794500" algn="l"/>
              </a:tabLst>
              <a:defRPr sz="1800">
                <a:solidFill>
                  <a:srgbClr val="000000"/>
                </a:solidFill>
              </a:defRPr>
            </a:pPr>
            <a:r>
              <a:rPr sz="2256">
                <a:latin typeface="Arial"/>
                <a:ea typeface="Arial"/>
                <a:cs typeface="Arial"/>
                <a:sym typeface="Arial"/>
              </a:rPr>
              <a:t>Vetovaihe päättyy lähelle ankkuripistettä, jossa tullaan hieman leuan alle (1-2cm). Jänne osuu ensimmäisenä leukaan</a:t>
            </a:r>
          </a:p>
          <a:p>
            <a:pPr marL="405891" lvl="0" indent="-304418" defTabSz="422306">
              <a:spcBef>
                <a:spcPts val="500"/>
              </a:spcBef>
              <a:buClr>
                <a:srgbClr val="000000"/>
              </a:buClr>
              <a:buSzPct val="45000"/>
              <a:buFont typeface="Wingdings"/>
              <a:buChar char="●"/>
              <a:tabLst>
                <a:tab pos="673100" algn="l"/>
                <a:tab pos="1358900" algn="l"/>
                <a:tab pos="2032000" algn="l"/>
                <a:tab pos="2717800" algn="l"/>
                <a:tab pos="3390900" algn="l"/>
                <a:tab pos="4076700" algn="l"/>
                <a:tab pos="4762500" algn="l"/>
                <a:tab pos="5435600" algn="l"/>
                <a:tab pos="6121400" algn="l"/>
                <a:tab pos="6794500" algn="l"/>
              </a:tabLst>
              <a:defRPr sz="1800">
                <a:solidFill>
                  <a:srgbClr val="000000"/>
                </a:solidFill>
              </a:defRPr>
            </a:pPr>
            <a:r>
              <a:rPr sz="2256">
                <a:latin typeface="Arial"/>
                <a:ea typeface="Arial"/>
                <a:cs typeface="Arial"/>
                <a:sym typeface="Arial"/>
              </a:rPr>
              <a:t>Anatominen linjaus (kahva, sormitus, vetokäden kyynärpää) tulisi säilyä koko vedon ajan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3 - veto</a:t>
            </a:r>
          </a:p>
        </p:txBody>
      </p:sp>
      <p:pic>
        <p:nvPicPr>
          <p:cNvPr id="210"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11" name="Shape 211"/>
          <p:cNvSpPr>
            <a:spLocks noGrp="1"/>
          </p:cNvSpPr>
          <p:nvPr>
            <p:ph type="body" idx="4294967295"/>
          </p:nvPr>
        </p:nvSpPr>
        <p:spPr>
          <a:xfrm>
            <a:off x="1462449" y="2083656"/>
            <a:ext cx="9392197" cy="6272213"/>
          </a:xfrm>
          <a:prstGeom prst="rect">
            <a:avLst/>
          </a:prstGeom>
        </p:spPr>
        <p:txBody>
          <a:bodyPr anchor="t">
            <a:normAutofit lnSpcReduction="10000"/>
          </a:bodyPr>
          <a:lstStyle/>
          <a:p>
            <a:pPr marL="310895" lvl="0" indent="-207263" defTabSz="431291">
              <a:lnSpc>
                <a:spcPct val="93000"/>
              </a:lnSpc>
              <a:spcBef>
                <a:spcPts val="1300"/>
              </a:spcBef>
              <a:buClrTx/>
              <a:buSzTx/>
              <a:buFontTx/>
              <a:buNone/>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endParaRPr sz="2496">
              <a:latin typeface="Arial"/>
              <a:ea typeface="Arial"/>
              <a:cs typeface="Arial"/>
              <a:sym typeface="Arial"/>
            </a:endParaRPr>
          </a:p>
          <a:p>
            <a:pPr marL="392321" lvl="0" indent="-288689" defTabSz="431291">
              <a:lnSpc>
                <a:spcPct val="93000"/>
              </a:lnSpc>
              <a:spcBef>
                <a:spcPts val="1300"/>
              </a:spcBef>
              <a:buClr>
                <a:srgbClr val="000000"/>
              </a:buClr>
              <a:buSzPct val="45000"/>
              <a:buFont typeface="Wingdings"/>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2496">
                <a:latin typeface="Arial"/>
                <a:ea typeface="Arial"/>
                <a:cs typeface="Arial"/>
                <a:sym typeface="Arial"/>
              </a:rPr>
              <a:t>Olkapäät pysyvät neutraalissa asennossa koko</a:t>
            </a:r>
            <a:br>
              <a:rPr sz="2496">
                <a:latin typeface="Arial"/>
                <a:ea typeface="Arial"/>
                <a:cs typeface="Arial"/>
                <a:sym typeface="Arial"/>
              </a:rPr>
            </a:br>
            <a:r>
              <a:rPr sz="2496">
                <a:latin typeface="Arial"/>
                <a:ea typeface="Arial"/>
                <a:cs typeface="Arial"/>
                <a:sym typeface="Arial"/>
              </a:rPr>
              <a:t>suorituksen ajan</a:t>
            </a:r>
          </a:p>
          <a:p>
            <a:pPr marL="370114" lvl="0" indent="-266482" defTabSz="431291">
              <a:lnSpc>
                <a:spcPct val="93000"/>
              </a:lnSpc>
              <a:spcBef>
                <a:spcPts val="1300"/>
              </a:spcBef>
              <a:buClr>
                <a:srgbClr val="000000"/>
              </a:buClr>
              <a:buSzPct val="45000"/>
              <a:buFont typeface="Wingdings"/>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2304">
                <a:latin typeface="Arial"/>
                <a:ea typeface="Arial"/>
                <a:cs typeface="Arial"/>
                <a:sym typeface="Arial"/>
              </a:rPr>
              <a:t>Olkapään kohoaminen tuottaa ”uuden nivelen”, samalla usein yhteys selän vahvoihin lihaksiin katkeaa → jännitys siirtyy hauikselle tai olkapään heikommille lihaksille</a:t>
            </a:r>
          </a:p>
          <a:p>
            <a:pPr marL="370114" lvl="0" indent="-266482" defTabSz="431291">
              <a:lnSpc>
                <a:spcPct val="93000"/>
              </a:lnSpc>
              <a:spcBef>
                <a:spcPts val="1300"/>
              </a:spcBef>
              <a:buClr>
                <a:srgbClr val="000000"/>
              </a:buClr>
              <a:buSzPct val="45000"/>
              <a:buFont typeface="Wingdings"/>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2304">
                <a:latin typeface="Arial"/>
                <a:ea typeface="Arial"/>
                <a:cs typeface="Arial"/>
                <a:sym typeface="Arial"/>
              </a:rPr>
              <a:t>Ongelma erityisesti jousiolkapäässä</a:t>
            </a:r>
          </a:p>
          <a:p>
            <a:pPr marL="1220470" lvl="1" indent="-458470" defTabSz="431291">
              <a:lnSpc>
                <a:spcPct val="93000"/>
              </a:lnSpc>
              <a:spcBef>
                <a:spcPts val="1000"/>
              </a:spcBef>
              <a:buClr>
                <a:srgbClr val="000000"/>
              </a:buClr>
              <a:buSzPct val="75000"/>
              <a:buFont typeface="Symbol"/>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1919">
                <a:latin typeface="Arial"/>
                <a:ea typeface="Arial"/>
                <a:cs typeface="Arial"/>
                <a:sym typeface="Arial"/>
              </a:rPr>
              <a:t>Liian jäykkä jousi</a:t>
            </a:r>
          </a:p>
          <a:p>
            <a:pPr marL="1220470" lvl="1" indent="-458470" defTabSz="431291">
              <a:lnSpc>
                <a:spcPct val="93000"/>
              </a:lnSpc>
              <a:spcBef>
                <a:spcPts val="1000"/>
              </a:spcBef>
              <a:buClr>
                <a:srgbClr val="000000"/>
              </a:buClr>
              <a:buSzPct val="75000"/>
              <a:buFont typeface="Symbol"/>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1919">
                <a:latin typeface="Arial"/>
                <a:ea typeface="Arial"/>
                <a:cs typeface="Arial"/>
                <a:sym typeface="Arial"/>
              </a:rPr>
              <a:t>Työntö puuttuu tai pysähtyy ankkuroidessa</a:t>
            </a:r>
          </a:p>
          <a:p>
            <a:pPr marL="1220470" lvl="1" indent="-458470" defTabSz="431291">
              <a:lnSpc>
                <a:spcPct val="93000"/>
              </a:lnSpc>
              <a:spcBef>
                <a:spcPts val="1000"/>
              </a:spcBef>
              <a:buClr>
                <a:srgbClr val="000000"/>
              </a:buClr>
              <a:buSzPct val="75000"/>
              <a:buFont typeface="Symbol"/>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1919">
                <a:latin typeface="Arial"/>
                <a:ea typeface="Arial"/>
                <a:cs typeface="Arial"/>
                <a:sym typeface="Arial"/>
              </a:rPr>
              <a:t>Tähtäämisen korostuminen (opeta tähtäämään alitajunnalla) tai suoritus katkeaa ankkuroimiseen</a:t>
            </a:r>
          </a:p>
          <a:p>
            <a:pPr marL="370114" lvl="0" indent="-266482" defTabSz="431291">
              <a:lnSpc>
                <a:spcPct val="93000"/>
              </a:lnSpc>
              <a:spcBef>
                <a:spcPts val="1300"/>
              </a:spcBef>
              <a:buClr>
                <a:srgbClr val="000000"/>
              </a:buClr>
              <a:buSzPct val="45000"/>
              <a:buFont typeface="Wingdings"/>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2304">
                <a:latin typeface="Arial"/>
                <a:ea typeface="Arial"/>
                <a:cs typeface="Arial"/>
                <a:sym typeface="Arial"/>
              </a:rPr>
              <a:t>Yleinen aloittelijan virhe, tärkeä päästä heti ongelmaan kiinni</a:t>
            </a:r>
          </a:p>
          <a:p>
            <a:pPr marL="370114" lvl="0" indent="-266482" defTabSz="431291">
              <a:lnSpc>
                <a:spcPct val="93000"/>
              </a:lnSpc>
              <a:spcBef>
                <a:spcPts val="1300"/>
              </a:spcBef>
              <a:buClr>
                <a:srgbClr val="000000"/>
              </a:buClr>
              <a:buSzPct val="45000"/>
              <a:buFont typeface="Wingdings"/>
              <a:buChar char="●"/>
              <a:tabLst>
                <a:tab pos="685800" algn="l"/>
                <a:tab pos="1384300" algn="l"/>
                <a:tab pos="2082800" algn="l"/>
                <a:tab pos="2768600" algn="l"/>
                <a:tab pos="3467100" algn="l"/>
                <a:tab pos="4165600" algn="l"/>
                <a:tab pos="4864100" algn="l"/>
                <a:tab pos="5549900" algn="l"/>
                <a:tab pos="6248400" algn="l"/>
                <a:tab pos="6946900" algn="l"/>
                <a:tab pos="7632700" algn="l"/>
                <a:tab pos="8331200" algn="l"/>
              </a:tabLst>
              <a:defRPr sz="1800">
                <a:solidFill>
                  <a:srgbClr val="000000"/>
                </a:solidFill>
              </a:defRPr>
            </a:pPr>
            <a:r>
              <a:rPr sz="2304">
                <a:latin typeface="Arial"/>
                <a:ea typeface="Arial"/>
                <a:cs typeface="Arial"/>
                <a:sym typeface="Arial"/>
              </a:rPr>
              <a:t>Vetokäden olkapään nouseminen tekee jousiammunnassa suurimman loukkaantumisriskin → heti jousi maahan ja opettelemaan uudestaan kuminauhalla, syy monesti ankkuroinnissa tai sormiotteessa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14"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15" name="Shape 215"/>
          <p:cNvSpPr>
            <a:spLocks noGrp="1"/>
          </p:cNvSpPr>
          <p:nvPr>
            <p:ph type="body" idx="4294967295"/>
          </p:nvPr>
        </p:nvSpPr>
        <p:spPr>
          <a:xfrm>
            <a:off x="1337814" y="2197176"/>
            <a:ext cx="10329172" cy="6779161"/>
          </a:xfrm>
          <a:prstGeom prst="rect">
            <a:avLst/>
          </a:prstGeom>
        </p:spPr>
        <p:txBody>
          <a:bodyPr lIns="46799" tIns="46799" rIns="46799" bIns="46799" anchor="t">
            <a:normAutofit lnSpcReduction="10000"/>
          </a:bodyPr>
          <a:lstStyle/>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Lst>
              <a:defRPr sz="1800">
                <a:solidFill>
                  <a:srgbClr val="000000"/>
                </a:solidFill>
              </a:defRPr>
            </a:pPr>
            <a:endParaRPr sz="2800">
              <a:latin typeface="Arial"/>
              <a:ea typeface="Arial"/>
              <a:cs typeface="Arial"/>
              <a:sym typeface="Arial"/>
            </a:endParaRP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Ankkurointi on yksi eniten aikaa vievistä opetuskohteista -&gt; hahmottaminen leuan alla on vaikeaa koska tämä on näkökentän ulkopuolella -&gt; peili hyvä apuvälinen</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Leukaluun anatomia määrittää osaltaan ankkurointipaikkaa</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Ankkurointi perustuu luukontaktiin -&gt; etusormi leukakuun alle</a:t>
            </a:r>
          </a:p>
          <a:p>
            <a:pPr marL="431800" lvl="0" indent="-323850" defTabSz="449262">
              <a:lnSpc>
                <a:spcPct val="80000"/>
              </a:lnSpc>
              <a:spcBef>
                <a:spcPts val="600"/>
              </a:spcBef>
              <a:buClr>
                <a:srgbClr val="000000"/>
              </a:buClr>
              <a:buSzPct val="45000"/>
              <a:buFont typeface="Wingdings"/>
              <a:buChar char="●"/>
              <a:tabLst>
                <a:tab pos="723900" algn="l"/>
                <a:tab pos="1447800" algn="l"/>
                <a:tab pos="2171700" algn="l"/>
                <a:tab pos="2895600" algn="l"/>
                <a:tab pos="3619500" algn="l"/>
              </a:tabLst>
              <a:defRPr sz="1800">
                <a:solidFill>
                  <a:srgbClr val="000000"/>
                </a:solidFill>
              </a:defRPr>
            </a:pPr>
            <a:r>
              <a:rPr sz="2400">
                <a:latin typeface="Arial"/>
                <a:ea typeface="Arial"/>
                <a:cs typeface="Arial"/>
                <a:sym typeface="Arial"/>
              </a:rPr>
              <a:t>Ankkurointi sivulle, mutta ei liikaa (ankkurituki pois alussa)</a:t>
            </a:r>
          </a:p>
          <a:p>
            <a:pPr marL="431800" lvl="0" indent="-323850" defTabSz="449262">
              <a:lnSpc>
                <a:spcPct val="80000"/>
              </a:lnSpc>
              <a:spcBef>
                <a:spcPts val="600"/>
              </a:spcBef>
              <a:buClr>
                <a:srgbClr val="000000"/>
              </a:buClr>
              <a:buSzPct val="45000"/>
              <a:buFont typeface="Wingdings"/>
              <a:buChar char="●"/>
              <a:tabLst>
                <a:tab pos="723900" algn="l"/>
                <a:tab pos="1447800" algn="l"/>
                <a:tab pos="2171700" algn="l"/>
                <a:tab pos="2895600" algn="l"/>
                <a:tab pos="3619500" algn="l"/>
              </a:tabLst>
              <a:defRPr sz="1800">
                <a:solidFill>
                  <a:srgbClr val="000000"/>
                </a:solidFill>
              </a:defRPr>
            </a:pPr>
            <a:r>
              <a:rPr sz="2400">
                <a:latin typeface="Arial"/>
                <a:ea typeface="Arial"/>
                <a:cs typeface="Arial"/>
                <a:sym typeface="Arial"/>
              </a:rPr>
              <a:t>Ankkuroinnissa jänteen tulee koskettaa kasvoja nenän keskellä sekä hieman leuan kärjen sivussa</a:t>
            </a:r>
          </a:p>
          <a:p>
            <a:pPr marL="431800" lvl="0" indent="-323850" defTabSz="449262">
              <a:lnSpc>
                <a:spcPct val="80000"/>
              </a:lnSpc>
              <a:spcBef>
                <a:spcPts val="600"/>
              </a:spcBef>
              <a:buClr>
                <a:srgbClr val="000000"/>
              </a:buClr>
              <a:buSzPct val="45000"/>
              <a:buFont typeface="Wingdings"/>
              <a:buChar char="●"/>
              <a:tabLst>
                <a:tab pos="723900" algn="l"/>
                <a:tab pos="1447800" algn="l"/>
                <a:tab pos="2171700" algn="l"/>
                <a:tab pos="2895600" algn="l"/>
                <a:tab pos="3619500" algn="l"/>
              </a:tabLst>
              <a:defRPr sz="1800">
                <a:solidFill>
                  <a:srgbClr val="000000"/>
                </a:solidFill>
              </a:defRPr>
            </a:pPr>
            <a:r>
              <a:rPr sz="2400">
                <a:latin typeface="Arial"/>
                <a:ea typeface="Arial"/>
                <a:cs typeface="Arial"/>
                <a:sym typeface="Arial"/>
              </a:rPr>
              <a:t>Peukalolla tulisi olla tiivis kontakti kaulalla olevaan lihakseen (päänyökkääjälihas) -&gt; takaa katsottaessa käden ja kaulan välissä ei tulisi olla rakoa</a:t>
            </a:r>
          </a:p>
          <a:p>
            <a:pPr marL="431800" lvl="0" indent="-323850" defTabSz="449262">
              <a:lnSpc>
                <a:spcPct val="80000"/>
              </a:lnSpc>
              <a:spcBef>
                <a:spcPts val="600"/>
              </a:spcBef>
              <a:buClr>
                <a:srgbClr val="000000"/>
              </a:buClr>
              <a:buSzPct val="45000"/>
              <a:buFont typeface="Wingdings"/>
              <a:buChar char="●"/>
              <a:tabLst>
                <a:tab pos="723900" algn="l"/>
                <a:tab pos="1447800" algn="l"/>
                <a:tab pos="2171700" algn="l"/>
                <a:tab pos="2895600" algn="l"/>
                <a:tab pos="3619500" algn="l"/>
              </a:tabLst>
              <a:defRPr sz="1800">
                <a:solidFill>
                  <a:srgbClr val="000000"/>
                </a:solidFill>
              </a:defRPr>
            </a:pPr>
            <a:r>
              <a:rPr sz="2400">
                <a:latin typeface="Arial"/>
                <a:ea typeface="Arial"/>
                <a:cs typeface="Arial"/>
                <a:sym typeface="Arial"/>
              </a:rPr>
              <a:t>Pään tulee olla suorassa, ilman kallistumisia tai nyökkäyksiä eteen tai taakse tai sivuille (silmät samalla tasolla)</a:t>
            </a:r>
          </a:p>
          <a:p>
            <a:pPr marL="831850" lvl="1" indent="-323850" defTabSz="449262">
              <a:lnSpc>
                <a:spcPct val="80000"/>
              </a:lnSpc>
              <a:spcBef>
                <a:spcPts val="600"/>
              </a:spcBef>
              <a:buClr>
                <a:srgbClr val="000000"/>
              </a:buClr>
              <a:buSzPct val="45000"/>
              <a:buFont typeface="Wingdings"/>
              <a:buChar char="●"/>
              <a:tabLst>
                <a:tab pos="723900" algn="l"/>
                <a:tab pos="1447800" algn="l"/>
                <a:tab pos="2171700" algn="l"/>
                <a:tab pos="2895600" algn="l"/>
                <a:tab pos="3619500" algn="l"/>
              </a:tabLst>
              <a:defRPr sz="1800">
                <a:solidFill>
                  <a:srgbClr val="000000"/>
                </a:solidFill>
              </a:defRPr>
            </a:pPr>
            <a:r>
              <a:rPr sz="2400">
                <a:latin typeface="Arial"/>
                <a:ea typeface="Arial"/>
                <a:cs typeface="Arial"/>
                <a:sym typeface="Arial"/>
              </a:rPr>
              <a:t>Yleinen aloittelijavirhe on niskojen jännittäminen ja pään pakottaminen vedon mukana taaksepäin</a:t>
            </a:r>
          </a:p>
          <a:p>
            <a:pPr marL="831850" lvl="1" indent="-323850" defTabSz="449262">
              <a:lnSpc>
                <a:spcPct val="80000"/>
              </a:lnSpc>
              <a:spcBef>
                <a:spcPts val="600"/>
              </a:spcBef>
              <a:buClr>
                <a:srgbClr val="000000"/>
              </a:buClr>
              <a:buSzPct val="45000"/>
              <a:buFont typeface="Wingdings"/>
              <a:buChar char="●"/>
              <a:tabLst>
                <a:tab pos="723900" algn="l"/>
                <a:tab pos="1447800" algn="l"/>
                <a:tab pos="2171700" algn="l"/>
                <a:tab pos="2895600" algn="l"/>
                <a:tab pos="3619500" algn="l"/>
              </a:tabLst>
              <a:defRPr sz="1800">
                <a:solidFill>
                  <a:srgbClr val="000000"/>
                </a:solidFill>
              </a:defRPr>
            </a:pPr>
            <a:r>
              <a:rPr sz="2400">
                <a:latin typeface="Arial"/>
                <a:ea typeface="Arial"/>
                <a:cs typeface="Arial"/>
                <a:sym typeface="Arial"/>
              </a:rPr>
              <a:t>Tarkista että pään asento ei muutu ja painopiste on oikea, jänne ei painu rintakehään ja leuan kärki ulottuu rintakehän yli takaa katsottaessa</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18"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19" name="image.jpg"/>
          <p:cNvPicPr/>
          <p:nvPr/>
        </p:nvPicPr>
        <p:blipFill>
          <a:blip r:embed="rId3">
            <a:extLst/>
          </a:blip>
          <a:stretch>
            <a:fillRect/>
          </a:stretch>
        </p:blipFill>
        <p:spPr>
          <a:xfrm>
            <a:off x="1743801" y="3008231"/>
            <a:ext cx="9028113" cy="520065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381000" y="419100"/>
            <a:ext cx="11988800" cy="2413000"/>
          </a:xfrm>
          <a:prstGeom prst="rect">
            <a:avLst/>
          </a:prstGeom>
        </p:spPr>
        <p:txBody>
          <a:bodyPr/>
          <a:lstStyle>
            <a:lvl1pPr>
              <a:defRPr sz="6700"/>
            </a:lvl1pPr>
          </a:lstStyle>
          <a:p>
            <a:pPr lvl="0">
              <a:defRPr sz="1800">
                <a:solidFill>
                  <a:srgbClr val="000000"/>
                </a:solidFill>
              </a:defRPr>
            </a:pPr>
            <a:r>
              <a:rPr sz="6700">
                <a:solidFill>
                  <a:srgbClr val="D93E2B"/>
                </a:solidFill>
              </a:rPr>
              <a:t>Kurssikerran juoksutus</a:t>
            </a:r>
          </a:p>
        </p:txBody>
      </p:sp>
      <p:pic>
        <p:nvPicPr>
          <p:cNvPr id="104"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05" name="Shape 105"/>
          <p:cNvSpPr/>
          <p:nvPr/>
        </p:nvSpPr>
        <p:spPr>
          <a:xfrm>
            <a:off x="189850" y="4396999"/>
            <a:ext cx="2385120" cy="1081597"/>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2. Lämmittely</a:t>
            </a:r>
          </a:p>
        </p:txBody>
      </p:sp>
      <p:sp>
        <p:nvSpPr>
          <p:cNvPr id="106" name="Shape 106"/>
          <p:cNvSpPr/>
          <p:nvPr/>
        </p:nvSpPr>
        <p:spPr>
          <a:xfrm>
            <a:off x="189850" y="6000441"/>
            <a:ext cx="2385120"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3. Kertaus</a:t>
            </a:r>
          </a:p>
        </p:txBody>
      </p:sp>
      <p:sp>
        <p:nvSpPr>
          <p:cNvPr id="107" name="Shape 107"/>
          <p:cNvSpPr/>
          <p:nvPr/>
        </p:nvSpPr>
        <p:spPr>
          <a:xfrm>
            <a:off x="3638334" y="6000441"/>
            <a:ext cx="3996450"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4. Kuivaharjoittelu (kertaus)</a:t>
            </a:r>
          </a:p>
        </p:txBody>
      </p:sp>
      <p:sp>
        <p:nvSpPr>
          <p:cNvPr id="108" name="Shape 108"/>
          <p:cNvSpPr/>
          <p:nvPr/>
        </p:nvSpPr>
        <p:spPr>
          <a:xfrm>
            <a:off x="3638334" y="4396999"/>
            <a:ext cx="3996450" cy="1081597"/>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5. Vastuskumiharjoittelu (kertaus)</a:t>
            </a:r>
          </a:p>
        </p:txBody>
      </p:sp>
      <p:sp>
        <p:nvSpPr>
          <p:cNvPr id="109" name="Shape 109"/>
          <p:cNvSpPr/>
          <p:nvPr/>
        </p:nvSpPr>
        <p:spPr>
          <a:xfrm>
            <a:off x="3638334" y="2793558"/>
            <a:ext cx="3996450"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6. Päivän teeman opettaminen (näyttäen)</a:t>
            </a:r>
          </a:p>
        </p:txBody>
      </p:sp>
      <p:sp>
        <p:nvSpPr>
          <p:cNvPr id="110" name="Shape 110"/>
          <p:cNvSpPr/>
          <p:nvPr/>
        </p:nvSpPr>
        <p:spPr>
          <a:xfrm>
            <a:off x="8576234" y="2793558"/>
            <a:ext cx="3996450"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6. Harjoittelu (vastuskumi + jousi)</a:t>
            </a:r>
          </a:p>
        </p:txBody>
      </p:sp>
      <p:sp>
        <p:nvSpPr>
          <p:cNvPr id="111" name="Shape 111"/>
          <p:cNvSpPr/>
          <p:nvPr/>
        </p:nvSpPr>
        <p:spPr>
          <a:xfrm>
            <a:off x="8576234" y="4396999"/>
            <a:ext cx="3996450" cy="1081597"/>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7. Mahd. leikkikilpailu tms</a:t>
            </a:r>
          </a:p>
        </p:txBody>
      </p:sp>
      <p:sp>
        <p:nvSpPr>
          <p:cNvPr id="112" name="Shape 112"/>
          <p:cNvSpPr/>
          <p:nvPr/>
        </p:nvSpPr>
        <p:spPr>
          <a:xfrm>
            <a:off x="8461960" y="6000441"/>
            <a:ext cx="3996449"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8. Loppuvenyttelyt</a:t>
            </a:r>
          </a:p>
        </p:txBody>
      </p:sp>
      <p:sp>
        <p:nvSpPr>
          <p:cNvPr id="113" name="Shape 113"/>
          <p:cNvSpPr/>
          <p:nvPr/>
        </p:nvSpPr>
        <p:spPr>
          <a:xfrm>
            <a:off x="8461960" y="7603883"/>
            <a:ext cx="3996449"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9. Päätössanat</a:t>
            </a:r>
          </a:p>
        </p:txBody>
      </p:sp>
      <p:sp>
        <p:nvSpPr>
          <p:cNvPr id="114" name="Shape 114"/>
          <p:cNvSpPr/>
          <p:nvPr/>
        </p:nvSpPr>
        <p:spPr>
          <a:xfrm>
            <a:off x="189850" y="2793558"/>
            <a:ext cx="2385120"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1. Tervetuloa</a:t>
            </a:r>
          </a:p>
        </p:txBody>
      </p:sp>
      <p:pic>
        <p:nvPicPr>
          <p:cNvPr id="115" name="Kuva 114"/>
          <p:cNvPicPr/>
          <p:nvPr/>
        </p:nvPicPr>
        <p:blipFill>
          <a:blip r:embed="rId4">
            <a:extLst/>
          </a:blip>
          <a:stretch>
            <a:fillRect/>
          </a:stretch>
        </p:blipFill>
        <p:spPr>
          <a:xfrm rot="5400000">
            <a:off x="1021990" y="4026761"/>
            <a:ext cx="511833" cy="246564"/>
          </a:xfrm>
          <a:prstGeom prst="rect">
            <a:avLst/>
          </a:prstGeom>
        </p:spPr>
      </p:pic>
      <p:pic>
        <p:nvPicPr>
          <p:cNvPr id="117" name="Kuva 116"/>
          <p:cNvPicPr/>
          <p:nvPr/>
        </p:nvPicPr>
        <p:blipFill>
          <a:blip r:embed="rId4">
            <a:extLst/>
          </a:blip>
          <a:stretch>
            <a:fillRect/>
          </a:stretch>
        </p:blipFill>
        <p:spPr>
          <a:xfrm rot="5400000">
            <a:off x="1021990" y="5630203"/>
            <a:ext cx="511833" cy="246564"/>
          </a:xfrm>
          <a:prstGeom prst="rect">
            <a:avLst/>
          </a:prstGeom>
        </p:spPr>
      </p:pic>
      <p:pic>
        <p:nvPicPr>
          <p:cNvPr id="119" name="Kuva 118"/>
          <p:cNvPicPr/>
          <p:nvPr/>
        </p:nvPicPr>
        <p:blipFill>
          <a:blip r:embed="rId5">
            <a:extLst/>
          </a:blip>
          <a:stretch>
            <a:fillRect/>
          </a:stretch>
        </p:blipFill>
        <p:spPr>
          <a:xfrm>
            <a:off x="2562848" y="6442783"/>
            <a:ext cx="1115541" cy="246564"/>
          </a:xfrm>
          <a:prstGeom prst="rect">
            <a:avLst/>
          </a:prstGeom>
        </p:spPr>
      </p:pic>
      <p:pic>
        <p:nvPicPr>
          <p:cNvPr id="121" name="Kuva 120"/>
          <p:cNvPicPr/>
          <p:nvPr/>
        </p:nvPicPr>
        <p:blipFill>
          <a:blip r:embed="rId4">
            <a:extLst/>
          </a:blip>
          <a:stretch>
            <a:fillRect/>
          </a:stretch>
        </p:blipFill>
        <p:spPr>
          <a:xfrm rot="16200000">
            <a:off x="5380643" y="5602269"/>
            <a:ext cx="511833" cy="246565"/>
          </a:xfrm>
          <a:prstGeom prst="rect">
            <a:avLst/>
          </a:prstGeom>
        </p:spPr>
      </p:pic>
      <p:pic>
        <p:nvPicPr>
          <p:cNvPr id="123" name="Kuva 122"/>
          <p:cNvPicPr/>
          <p:nvPr/>
        </p:nvPicPr>
        <p:blipFill>
          <a:blip r:embed="rId4">
            <a:extLst/>
          </a:blip>
          <a:stretch>
            <a:fillRect/>
          </a:stretch>
        </p:blipFill>
        <p:spPr>
          <a:xfrm rot="16200000">
            <a:off x="5380643" y="4008315"/>
            <a:ext cx="511833" cy="246564"/>
          </a:xfrm>
          <a:prstGeom prst="rect">
            <a:avLst/>
          </a:prstGeom>
        </p:spPr>
      </p:pic>
      <p:pic>
        <p:nvPicPr>
          <p:cNvPr id="125" name="Kuva 124"/>
          <p:cNvPicPr/>
          <p:nvPr/>
        </p:nvPicPr>
        <p:blipFill>
          <a:blip r:embed="rId6">
            <a:extLst/>
          </a:blip>
          <a:stretch>
            <a:fillRect/>
          </a:stretch>
        </p:blipFill>
        <p:spPr>
          <a:xfrm>
            <a:off x="7634507" y="3296672"/>
            <a:ext cx="969937" cy="246564"/>
          </a:xfrm>
          <a:prstGeom prst="rect">
            <a:avLst/>
          </a:prstGeom>
        </p:spPr>
      </p:pic>
      <p:pic>
        <p:nvPicPr>
          <p:cNvPr id="127" name="Kuva 126"/>
          <p:cNvPicPr/>
          <p:nvPr/>
        </p:nvPicPr>
        <p:blipFill>
          <a:blip r:embed="rId4">
            <a:extLst/>
          </a:blip>
          <a:stretch>
            <a:fillRect/>
          </a:stretch>
        </p:blipFill>
        <p:spPr>
          <a:xfrm rot="5400000">
            <a:off x="10193871" y="4042322"/>
            <a:ext cx="511833" cy="246564"/>
          </a:xfrm>
          <a:prstGeom prst="rect">
            <a:avLst/>
          </a:prstGeom>
        </p:spPr>
      </p:pic>
      <p:pic>
        <p:nvPicPr>
          <p:cNvPr id="129" name="Kuva 128"/>
          <p:cNvPicPr/>
          <p:nvPr/>
        </p:nvPicPr>
        <p:blipFill>
          <a:blip r:embed="rId4">
            <a:extLst/>
          </a:blip>
          <a:stretch>
            <a:fillRect/>
          </a:stretch>
        </p:blipFill>
        <p:spPr>
          <a:xfrm rot="5400000">
            <a:off x="10193871" y="5630203"/>
            <a:ext cx="511833" cy="246564"/>
          </a:xfrm>
          <a:prstGeom prst="rect">
            <a:avLst/>
          </a:prstGeom>
        </p:spPr>
      </p:pic>
      <p:pic>
        <p:nvPicPr>
          <p:cNvPr id="131" name="Kuva 130"/>
          <p:cNvPicPr/>
          <p:nvPr/>
        </p:nvPicPr>
        <p:blipFill>
          <a:blip r:embed="rId4">
            <a:extLst/>
          </a:blip>
          <a:stretch>
            <a:fillRect/>
          </a:stretch>
        </p:blipFill>
        <p:spPr>
          <a:xfrm rot="5400000">
            <a:off x="10193871" y="7233644"/>
            <a:ext cx="511833" cy="246564"/>
          </a:xfrm>
          <a:prstGeom prst="rect">
            <a:avLst/>
          </a:prstGeom>
        </p:spPr>
      </p:pic>
      <p:sp>
        <p:nvSpPr>
          <p:cNvPr id="133" name="Shape 133"/>
          <p:cNvSpPr/>
          <p:nvPr/>
        </p:nvSpPr>
        <p:spPr>
          <a:xfrm>
            <a:off x="3638334" y="7603883"/>
            <a:ext cx="3996450" cy="1081596"/>
          </a:xfrm>
          <a:prstGeom prst="roundRect">
            <a:avLst>
              <a:gd name="adj" fmla="val 176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2200">
                <a:solidFill>
                  <a:srgbClr val="FFFFFF"/>
                </a:solidFill>
                <a:effectLst>
                  <a:outerShdw blurRad="25400" dist="33948" dir="2700000" rotWithShape="0">
                    <a:srgbClr val="3B3936"/>
                  </a:outerShdw>
                </a:effectLst>
              </a:rPr>
              <a:t>10. Kurssikirjeen toimitus (email)</a:t>
            </a:r>
          </a:p>
        </p:txBody>
      </p:sp>
      <p:pic>
        <p:nvPicPr>
          <p:cNvPr id="134" name="Kuva 133"/>
          <p:cNvPicPr/>
          <p:nvPr/>
        </p:nvPicPr>
        <p:blipFill>
          <a:blip r:embed="rId7">
            <a:extLst/>
          </a:blip>
          <a:stretch>
            <a:fillRect/>
          </a:stretch>
        </p:blipFill>
        <p:spPr>
          <a:xfrm rot="10800000">
            <a:off x="7700419" y="8106818"/>
            <a:ext cx="667973" cy="246564"/>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22"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23" name="IMG_3525.jpeg"/>
          <p:cNvPicPr/>
          <p:nvPr/>
        </p:nvPicPr>
        <p:blipFill>
          <a:blip r:embed="rId3">
            <a:extLst/>
          </a:blip>
          <a:srcRect t="15275" b="5261"/>
          <a:stretch>
            <a:fillRect/>
          </a:stretch>
        </p:blipFill>
        <p:spPr>
          <a:xfrm>
            <a:off x="2438796" y="3259117"/>
            <a:ext cx="7250952" cy="4321375"/>
          </a:xfrm>
          <a:prstGeom prst="rect">
            <a:avLst/>
          </a:prstGeom>
          <a:ln w="12700">
            <a:miter lim="400000"/>
          </a:ln>
        </p:spPr>
      </p:pic>
      <p:sp>
        <p:nvSpPr>
          <p:cNvPr id="224" name="Shape 224"/>
          <p:cNvSpPr/>
          <p:nvPr/>
        </p:nvSpPr>
        <p:spPr>
          <a:xfrm>
            <a:off x="2387600" y="7286803"/>
            <a:ext cx="8229600" cy="877888"/>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normAutofit/>
          </a:bodyPr>
          <a:lstStyle>
            <a:lvl1pPr algn="l" defTabSz="449262">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00"/>
                </a:solidFill>
                <a:latin typeface="Arial"/>
                <a:ea typeface="Arial"/>
                <a:cs typeface="Arial"/>
                <a:sym typeface="Arial"/>
              </a:defRPr>
            </a:lvl1pPr>
          </a:lstStyle>
          <a:p>
            <a:pPr lvl="0">
              <a:defRPr sz="1800" b="0"/>
            </a:pPr>
            <a:r>
              <a:rPr sz="1200" b="1"/>
              <a:t>Lähde: KiSik Lee, Total Archery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27"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28" name="Shape 228"/>
          <p:cNvSpPr/>
          <p:nvPr/>
        </p:nvSpPr>
        <p:spPr>
          <a:xfrm>
            <a:off x="1878820" y="7337863"/>
            <a:ext cx="8229601" cy="877889"/>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normAutofit/>
          </a:bodyPr>
          <a:lstStyle>
            <a:lvl1pPr algn="l" defTabSz="449262">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00"/>
                </a:solidFill>
                <a:latin typeface="Arial"/>
                <a:ea typeface="Arial"/>
                <a:cs typeface="Arial"/>
                <a:sym typeface="Arial"/>
              </a:defRPr>
            </a:lvl1pPr>
          </a:lstStyle>
          <a:p>
            <a:pPr lvl="0">
              <a:defRPr sz="1800" b="0"/>
            </a:pPr>
            <a:r>
              <a:rPr sz="1200" b="1"/>
              <a:t>Lähde: KiSik Lee, Total Archery</a:t>
            </a:r>
          </a:p>
        </p:txBody>
      </p:sp>
      <p:pic>
        <p:nvPicPr>
          <p:cNvPr id="229" name="IMG_3524.jpeg"/>
          <p:cNvPicPr/>
          <p:nvPr/>
        </p:nvPicPr>
        <p:blipFill>
          <a:blip r:embed="rId3">
            <a:extLst/>
          </a:blip>
          <a:srcRect t="5278" b="5278"/>
          <a:stretch>
            <a:fillRect/>
          </a:stretch>
        </p:blipFill>
        <p:spPr>
          <a:xfrm>
            <a:off x="1715825" y="2396716"/>
            <a:ext cx="9854272" cy="510500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32"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33" name="Shape 233"/>
          <p:cNvSpPr>
            <a:spLocks noGrp="1"/>
          </p:cNvSpPr>
          <p:nvPr>
            <p:ph type="body" idx="4294967295"/>
          </p:nvPr>
        </p:nvSpPr>
        <p:spPr>
          <a:xfrm>
            <a:off x="1737740" y="2885525"/>
            <a:ext cx="9381602" cy="5403064"/>
          </a:xfrm>
          <a:prstGeom prst="rect">
            <a:avLst/>
          </a:prstGeom>
        </p:spPr>
        <p:txBody>
          <a:bodyPr lIns="46799" tIns="46799" rIns="46799" bIns="46799" anchor="t">
            <a:normAutofit lnSpcReduction="10000"/>
          </a:bodyPr>
          <a:lstStyle/>
          <a:p>
            <a:pPr marL="0" lvl="0" indent="0" defTabSz="399843">
              <a:spcBef>
                <a:spcPts val="500"/>
              </a:spcBef>
              <a:buClrTx/>
              <a:buSzTx/>
              <a:buFontTx/>
              <a:buNone/>
              <a:tabLst>
                <a:tab pos="635000" algn="l"/>
                <a:tab pos="1282700" algn="l"/>
                <a:tab pos="1930400" algn="l"/>
                <a:tab pos="2565400" algn="l"/>
                <a:tab pos="3213100" algn="l"/>
                <a:tab pos="3860800" algn="l"/>
              </a:tabLst>
              <a:defRPr sz="1800">
                <a:solidFill>
                  <a:srgbClr val="000000"/>
                </a:solidFill>
              </a:defRPr>
            </a:pPr>
            <a:r>
              <a:rPr sz="2492">
                <a:latin typeface="Arial"/>
                <a:ea typeface="Arial"/>
                <a:cs typeface="Arial"/>
                <a:sym typeface="Arial"/>
              </a:rPr>
              <a:t>Hartialinja, selkälihasten käyttö</a:t>
            </a:r>
            <a:br>
              <a:rPr sz="2492">
                <a:latin typeface="Arial"/>
                <a:ea typeface="Arial"/>
                <a:cs typeface="Arial"/>
                <a:sym typeface="Arial"/>
              </a:rPr>
            </a:br>
            <a:endParaRPr sz="2492">
              <a:latin typeface="Arial"/>
              <a:ea typeface="Arial"/>
              <a:cs typeface="Arial"/>
              <a:sym typeface="Arial"/>
            </a:endParaRPr>
          </a:p>
          <a:p>
            <a:pPr marL="343126" lvl="0" indent="-247051" defTabSz="399843">
              <a:spcBef>
                <a:spcPts val="500"/>
              </a:spcBef>
              <a:buClr>
                <a:srgbClr val="000000"/>
              </a:buClr>
              <a:buSzPct val="45000"/>
              <a:buFont typeface="Wingdings"/>
              <a:buChar char="●"/>
              <a:tabLst>
                <a:tab pos="635000" algn="l"/>
                <a:tab pos="1282700" algn="l"/>
                <a:tab pos="1930400" algn="l"/>
                <a:tab pos="2565400" algn="l"/>
                <a:tab pos="3213100" algn="l"/>
                <a:tab pos="3860800" algn="l"/>
              </a:tabLst>
              <a:defRPr sz="1800">
                <a:solidFill>
                  <a:srgbClr val="000000"/>
                </a:solidFill>
              </a:defRPr>
            </a:pPr>
            <a:r>
              <a:rPr sz="2136">
                <a:latin typeface="Arial"/>
                <a:ea typeface="Arial"/>
                <a:cs typeface="Arial"/>
                <a:sym typeface="Arial"/>
              </a:rPr>
              <a:t>Mahdollista jos suorituksessa pysyy tasapaino vedon ja työnnön (paine taustaa kohden) suhteen suorituksen alusta asti laukaisuun saakka</a:t>
            </a:r>
          </a:p>
          <a:p>
            <a:pPr marL="343126" lvl="0" indent="-247051" defTabSz="399843">
              <a:spcBef>
                <a:spcPts val="500"/>
              </a:spcBef>
              <a:buClr>
                <a:srgbClr val="000000"/>
              </a:buClr>
              <a:buSzPct val="45000"/>
              <a:buFont typeface="Wingdings"/>
              <a:buChar char="●"/>
              <a:tabLst>
                <a:tab pos="635000" algn="l"/>
                <a:tab pos="1282700" algn="l"/>
                <a:tab pos="1930400" algn="l"/>
                <a:tab pos="2565400" algn="l"/>
                <a:tab pos="3213100" algn="l"/>
                <a:tab pos="3860800" algn="l"/>
              </a:tabLst>
              <a:defRPr sz="1800">
                <a:solidFill>
                  <a:srgbClr val="000000"/>
                </a:solidFill>
              </a:defRPr>
            </a:pPr>
            <a:r>
              <a:rPr sz="2136">
                <a:latin typeface="Arial"/>
                <a:ea typeface="Arial"/>
                <a:cs typeface="Arial"/>
                <a:sym typeface="Arial"/>
              </a:rPr>
              <a:t>Vaatii aktiivisen jousikäden ja aktiivisen jousikäden ojentajan että käsi pysyy suorana ja olkapää alhaalla</a:t>
            </a:r>
          </a:p>
          <a:p>
            <a:pPr marL="343126" lvl="0" indent="-247051" defTabSz="399843">
              <a:spcBef>
                <a:spcPts val="500"/>
              </a:spcBef>
              <a:buClr>
                <a:srgbClr val="000000"/>
              </a:buClr>
              <a:buSzPct val="45000"/>
              <a:buFont typeface="Wingdings"/>
              <a:buChar char="●"/>
              <a:tabLst>
                <a:tab pos="635000" algn="l"/>
                <a:tab pos="1282700" algn="l"/>
                <a:tab pos="1930400" algn="l"/>
                <a:tab pos="2565400" algn="l"/>
                <a:tab pos="3213100" algn="l"/>
                <a:tab pos="3860800" algn="l"/>
              </a:tabLst>
              <a:defRPr sz="1800">
                <a:solidFill>
                  <a:srgbClr val="000000"/>
                </a:solidFill>
              </a:defRPr>
            </a:pPr>
            <a:r>
              <a:rPr sz="2136">
                <a:latin typeface="Arial"/>
                <a:ea typeface="Arial"/>
                <a:cs typeface="Arial"/>
                <a:sym typeface="Arial"/>
              </a:rPr>
              <a:t>Mahdollistaa selkälihasten oikean käytön, muu 'tunne' selällä voi olla harhaa</a:t>
            </a:r>
          </a:p>
          <a:p>
            <a:pPr marL="343126" lvl="0" indent="-247051" defTabSz="399843">
              <a:spcBef>
                <a:spcPts val="500"/>
              </a:spcBef>
              <a:buClr>
                <a:srgbClr val="000000"/>
              </a:buClr>
              <a:buSzPct val="45000"/>
              <a:buFont typeface="Wingdings"/>
              <a:buChar char="●"/>
              <a:tabLst>
                <a:tab pos="635000" algn="l"/>
                <a:tab pos="1282700" algn="l"/>
                <a:tab pos="1930400" algn="l"/>
                <a:tab pos="2565400" algn="l"/>
                <a:tab pos="3213100" algn="l"/>
                <a:tab pos="3860800" algn="l"/>
              </a:tabLst>
              <a:defRPr sz="1800">
                <a:solidFill>
                  <a:srgbClr val="000000"/>
                </a:solidFill>
              </a:defRPr>
            </a:pPr>
            <a:r>
              <a:rPr sz="2136" b="1">
                <a:latin typeface="Arial"/>
                <a:ea typeface="Arial"/>
                <a:cs typeface="Arial"/>
                <a:sym typeface="Arial"/>
              </a:rPr>
              <a:t>Älä sano </a:t>
            </a:r>
            <a:r>
              <a:rPr sz="2136">
                <a:latin typeface="Arial"/>
                <a:ea typeface="Arial"/>
                <a:cs typeface="Arial"/>
                <a:sym typeface="Arial"/>
              </a:rPr>
              <a:t>aloittelijalle: “Vedä enemmän selällä!“ – alussa lihasten hallinta ei riitä ja tunne ei anna oikeaa palautetta</a:t>
            </a:r>
          </a:p>
          <a:p>
            <a:pPr marL="343126" lvl="0" indent="-247051" defTabSz="399843">
              <a:spcBef>
                <a:spcPts val="500"/>
              </a:spcBef>
              <a:buClr>
                <a:srgbClr val="000000"/>
              </a:buClr>
              <a:buSzPct val="45000"/>
              <a:buFont typeface="Wingdings"/>
              <a:buChar char="●"/>
              <a:tabLst>
                <a:tab pos="635000" algn="l"/>
                <a:tab pos="1282700" algn="l"/>
                <a:tab pos="1930400" algn="l"/>
                <a:tab pos="2565400" algn="l"/>
                <a:tab pos="3213100" algn="l"/>
                <a:tab pos="3860800" algn="l"/>
              </a:tabLst>
              <a:defRPr sz="1800">
                <a:solidFill>
                  <a:srgbClr val="000000"/>
                </a:solidFill>
              </a:defRPr>
            </a:pPr>
            <a:r>
              <a:rPr sz="2136" b="1">
                <a:latin typeface="Arial"/>
                <a:ea typeface="Arial"/>
                <a:cs typeface="Arial"/>
                <a:sym typeface="Arial"/>
              </a:rPr>
              <a:t>Sano</a:t>
            </a:r>
            <a:r>
              <a:rPr sz="2136">
                <a:latin typeface="Arial"/>
                <a:ea typeface="Arial"/>
                <a:cs typeface="Arial"/>
                <a:sym typeface="Arial"/>
              </a:rPr>
              <a:t> aloittelijalle: “Autan sinut parempaan asentoon että saat oikean lihaskuormituksen“ </a:t>
            </a:r>
            <a:r>
              <a:rPr sz="2136">
                <a:solidFill>
                  <a:srgbClr val="7030A0"/>
                </a:solidFill>
                <a:latin typeface="Arial"/>
                <a:ea typeface="Arial"/>
                <a:cs typeface="Arial"/>
                <a:sym typeface="Arial"/>
              </a:rPr>
              <a:t>→ </a:t>
            </a:r>
            <a:r>
              <a:rPr sz="2136">
                <a:latin typeface="Arial"/>
                <a:ea typeface="Arial"/>
                <a:cs typeface="Arial"/>
                <a:sym typeface="Arial"/>
              </a:rPr>
              <a:t>vartalo osaa käyttää vahvimpia lihaksia automaattisesti jos asento sen mahdollistaa, oikea tunne syntyy myöhemmin kun vartalon hallinta kehittyy</a:t>
            </a:r>
          </a:p>
          <a:p>
            <a:pPr marL="343126" lvl="0" indent="-247051" defTabSz="399843">
              <a:spcBef>
                <a:spcPts val="500"/>
              </a:spcBef>
              <a:buClr>
                <a:srgbClr val="000000"/>
              </a:buClr>
              <a:buSzPct val="45000"/>
              <a:buFont typeface="Wingdings"/>
              <a:buChar char="●"/>
              <a:tabLst>
                <a:tab pos="635000" algn="l"/>
                <a:tab pos="1282700" algn="l"/>
                <a:tab pos="1930400" algn="l"/>
                <a:tab pos="2565400" algn="l"/>
                <a:tab pos="3213100" algn="l"/>
                <a:tab pos="3860800" algn="l"/>
              </a:tabLst>
              <a:defRPr sz="1800">
                <a:solidFill>
                  <a:srgbClr val="000000"/>
                </a:solidFill>
              </a:defRPr>
            </a:pPr>
            <a:r>
              <a:rPr sz="2136">
                <a:latin typeface="Arial"/>
                <a:ea typeface="Arial"/>
                <a:cs typeface="Arial"/>
                <a:sym typeface="Arial"/>
              </a:rPr>
              <a:t>Käytä paljon vastuskumia ja peili apuna!</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36"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37" name="image.jpg"/>
          <p:cNvPicPr/>
          <p:nvPr/>
        </p:nvPicPr>
        <p:blipFill>
          <a:blip r:embed="rId3">
            <a:extLst/>
          </a:blip>
          <a:stretch>
            <a:fillRect/>
          </a:stretch>
        </p:blipFill>
        <p:spPr>
          <a:xfrm>
            <a:off x="1835772" y="2664941"/>
            <a:ext cx="4238626" cy="5724526"/>
          </a:xfrm>
          <a:prstGeom prst="rect">
            <a:avLst/>
          </a:prstGeom>
          <a:ln w="12700">
            <a:miter lim="400000"/>
          </a:ln>
        </p:spPr>
      </p:pic>
      <p:sp>
        <p:nvSpPr>
          <p:cNvPr id="238" name="Shape 238"/>
          <p:cNvSpPr/>
          <p:nvPr/>
        </p:nvSpPr>
        <p:spPr>
          <a:xfrm flipV="1">
            <a:off x="2621584" y="5960591"/>
            <a:ext cx="285751" cy="928688"/>
          </a:xfrm>
          <a:prstGeom prst="line">
            <a:avLst/>
          </a:prstGeom>
          <a:ln w="31750">
            <a:solidFill>
              <a:srgbClr val="FF0000"/>
            </a:solidFill>
            <a:round/>
            <a:tailEnd type="triangle"/>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239" name="Shape 239"/>
          <p:cNvSpPr/>
          <p:nvPr/>
        </p:nvSpPr>
        <p:spPr>
          <a:xfrm flipV="1">
            <a:off x="2978772" y="3031653"/>
            <a:ext cx="857251" cy="2786064"/>
          </a:xfrm>
          <a:prstGeom prst="line">
            <a:avLst/>
          </a:prstGeom>
          <a:ln w="31750">
            <a:solidFill>
              <a:srgbClr val="FF0000"/>
            </a:solidFill>
            <a:round/>
            <a:tailEnd type="triangle"/>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240" name="Shape 240"/>
          <p:cNvSpPr/>
          <p:nvPr/>
        </p:nvSpPr>
        <p:spPr>
          <a:xfrm>
            <a:off x="3978897" y="5531966"/>
            <a:ext cx="142876" cy="2428876"/>
          </a:xfrm>
          <a:prstGeom prst="line">
            <a:avLst/>
          </a:prstGeom>
          <a:ln w="31750">
            <a:solidFill>
              <a:srgbClr val="FF0000"/>
            </a:solidFill>
            <a:round/>
            <a:tailEnd type="triangle"/>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241" name="Shape 241"/>
          <p:cNvSpPr/>
          <p:nvPr/>
        </p:nvSpPr>
        <p:spPr>
          <a:xfrm flipH="1" flipV="1">
            <a:off x="3907459" y="3031653"/>
            <a:ext cx="71439" cy="2571751"/>
          </a:xfrm>
          <a:prstGeom prst="line">
            <a:avLst/>
          </a:prstGeom>
          <a:ln w="31750">
            <a:solidFill>
              <a:srgbClr val="FF0000"/>
            </a:solidFill>
            <a:round/>
            <a:tailEnd type="triangle"/>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pic>
        <p:nvPicPr>
          <p:cNvPr id="242" name="image.jpg"/>
          <p:cNvPicPr/>
          <p:nvPr/>
        </p:nvPicPr>
        <p:blipFill>
          <a:blip r:embed="rId4">
            <a:extLst/>
          </a:blip>
          <a:stretch>
            <a:fillRect/>
          </a:stretch>
        </p:blipFill>
        <p:spPr>
          <a:xfrm>
            <a:off x="6764959" y="2603028"/>
            <a:ext cx="3087689" cy="586898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45"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46" name="Shape 246"/>
          <p:cNvSpPr>
            <a:spLocks noGrp="1"/>
          </p:cNvSpPr>
          <p:nvPr>
            <p:ph type="body" idx="4294967295"/>
          </p:nvPr>
        </p:nvSpPr>
        <p:spPr>
          <a:xfrm>
            <a:off x="1672363" y="2472255"/>
            <a:ext cx="9660073" cy="6047815"/>
          </a:xfrm>
          <a:prstGeom prst="rect">
            <a:avLst/>
          </a:prstGeom>
        </p:spPr>
        <p:txBody>
          <a:bodyPr anchor="t"/>
          <a:lstStyle/>
          <a:p>
            <a:pPr marL="0" lvl="0" indent="0" defTabSz="449262">
              <a:lnSpc>
                <a:spcPct val="93000"/>
              </a:lnSpc>
              <a:spcBef>
                <a:spcPts val="1400"/>
              </a:spcBef>
              <a:buClrTx/>
              <a:buSzTx/>
              <a:buFontTx/>
              <a:buNone/>
              <a:tabLst>
                <a:tab pos="723900" algn="l"/>
                <a:tab pos="1447800" algn="l"/>
                <a:tab pos="2171700" algn="l"/>
                <a:tab pos="2895600" algn="l"/>
                <a:tab pos="3619500" algn="l"/>
                <a:tab pos="4343400" algn="l"/>
              </a:tabLst>
              <a:defRPr sz="1800">
                <a:solidFill>
                  <a:srgbClr val="000000"/>
                </a:solidFill>
              </a:defRPr>
            </a:pPr>
            <a:r>
              <a:rPr sz="3200">
                <a:latin typeface="Arial"/>
                <a:ea typeface="Arial"/>
                <a:cs typeface="Arial"/>
                <a:sym typeface="Arial"/>
              </a:rPr>
              <a:t>Jousikäsi</a:t>
            </a:r>
            <a:br>
              <a:rPr sz="3200">
                <a:latin typeface="Arial"/>
                <a:ea typeface="Arial"/>
                <a:cs typeface="Arial"/>
                <a:sym typeface="Arial"/>
              </a:rPr>
            </a:br>
            <a:endParaRPr sz="3200">
              <a:latin typeface="Arial"/>
              <a:ea typeface="Arial"/>
              <a:cs typeface="Arial"/>
              <a:sym typeface="Arial"/>
            </a:endParaRPr>
          </a:p>
          <a:p>
            <a:pPr marL="350837" lvl="0" indent="-242887"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400">
                <a:latin typeface="Arial"/>
                <a:ea typeface="Arial"/>
                <a:cs typeface="Arial"/>
                <a:sym typeface="Arial"/>
              </a:rPr>
              <a:t>Jousikäsi on suora, kaikilla suora käsi ei kuitenkaan näytä suoralta (yliojentava kyynerpää) → tarkista ojentajan aktiivisuus</a:t>
            </a:r>
          </a:p>
          <a:p>
            <a:pPr marL="350837" lvl="0" indent="-242887"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400">
                <a:latin typeface="Arial"/>
                <a:ea typeface="Arial"/>
                <a:cs typeface="Arial"/>
                <a:sym typeface="Arial"/>
              </a:rPr>
              <a:t>Yliojentuvia kyynerpäitä on todella paljon</a:t>
            </a:r>
          </a:p>
          <a:p>
            <a:pPr marL="739321" lvl="1" indent="-231321" defTabSz="449262">
              <a:lnSpc>
                <a:spcPct val="93000"/>
              </a:lnSpc>
              <a:spcBef>
                <a:spcPts val="11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Pyritään kierron tekemiseen (myötäpäivään) -&gt; liike tehdään olkapään etuosalla) -&gt; hyvä harjoitella seinää / oven karmia vasten -&gt; tarkista kahvaote</a:t>
            </a:r>
          </a:p>
          <a:p>
            <a:pPr marL="739321" lvl="1" indent="-231321" defTabSz="449262">
              <a:lnSpc>
                <a:spcPct val="93000"/>
              </a:lnSpc>
              <a:spcBef>
                <a:spcPts val="11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Alussa on käytettävä omaa harkintaa riittääkö ampujan vartalon hallinta kierron tekemiseksi, vai onko käden asento “riittävän hyvä“</a:t>
            </a:r>
          </a:p>
          <a:p>
            <a:pPr marL="739321" lvl="1" indent="-231321" defTabSz="449262">
              <a:lnSpc>
                <a:spcPct val="93000"/>
              </a:lnSpc>
              <a:spcBef>
                <a:spcPts val="11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Kyynerpään sisäkierto ei tarvitse johtaa täysin pystysuoraan linjaan</a:t>
            </a:r>
          </a:p>
          <a:p>
            <a:pPr marL="739321" lvl="1" indent="-231321" defTabSz="449262">
              <a:lnSpc>
                <a:spcPct val="93000"/>
              </a:lnSpc>
              <a:spcBef>
                <a:spcPts val="11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Ongelmana sisäkierrossa on jousikäden olkapään nouseminen</a:t>
            </a:r>
          </a:p>
          <a:p>
            <a:pPr marL="350837" lvl="0" indent="-242887"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400">
                <a:latin typeface="Arial"/>
                <a:ea typeface="Arial"/>
                <a:cs typeface="Arial"/>
                <a:sym typeface="Arial"/>
              </a:rPr>
              <a:t>1380+ fitatuloksia on ammuttu “kieroilla“ nivelillä</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49"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50" name="image.jpg"/>
          <p:cNvPicPr/>
          <p:nvPr/>
        </p:nvPicPr>
        <p:blipFill>
          <a:blip r:embed="rId3">
            <a:extLst/>
          </a:blip>
          <a:stretch>
            <a:fillRect/>
          </a:stretch>
        </p:blipFill>
        <p:spPr>
          <a:xfrm>
            <a:off x="3075209" y="2633399"/>
            <a:ext cx="6019801" cy="2946401"/>
          </a:xfrm>
          <a:prstGeom prst="rect">
            <a:avLst/>
          </a:prstGeom>
          <a:ln w="12700">
            <a:miter lim="400000"/>
          </a:ln>
        </p:spPr>
      </p:pic>
      <p:pic>
        <p:nvPicPr>
          <p:cNvPr id="251" name="image.jpg"/>
          <p:cNvPicPr/>
          <p:nvPr/>
        </p:nvPicPr>
        <p:blipFill>
          <a:blip r:embed="rId4">
            <a:extLst/>
          </a:blip>
          <a:stretch>
            <a:fillRect/>
          </a:stretch>
        </p:blipFill>
        <p:spPr>
          <a:xfrm>
            <a:off x="2900584" y="5705211"/>
            <a:ext cx="6389688" cy="297180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54"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55" name="Shape 255"/>
          <p:cNvSpPr>
            <a:spLocks noGrp="1"/>
          </p:cNvSpPr>
          <p:nvPr>
            <p:ph type="body" idx="4294967295"/>
          </p:nvPr>
        </p:nvSpPr>
        <p:spPr>
          <a:xfrm>
            <a:off x="1702022" y="2912201"/>
            <a:ext cx="8786813" cy="5286376"/>
          </a:xfrm>
          <a:prstGeom prst="rect">
            <a:avLst/>
          </a:prstGeom>
        </p:spPr>
        <p:txBody>
          <a:bodyPr anchor="t"/>
          <a:lstStyle/>
          <a:p>
            <a:pPr marL="323850" lvl="0" indent="-215900" defTabSz="449262">
              <a:lnSpc>
                <a:spcPct val="93000"/>
              </a:lnSpc>
              <a:spcBef>
                <a:spcPts val="1400"/>
              </a:spcBef>
              <a:buClrTx/>
              <a:buSzTx/>
              <a:buFontTx/>
              <a:buNone/>
              <a:tabLst>
                <a:tab pos="723900" algn="l"/>
                <a:tab pos="1447800" algn="l"/>
                <a:tab pos="2171700" algn="l"/>
                <a:tab pos="2895600" algn="l"/>
                <a:tab pos="3619500" algn="l"/>
                <a:tab pos="4343400" algn="l"/>
              </a:tabLst>
              <a:defRPr sz="1800">
                <a:solidFill>
                  <a:srgbClr val="000000"/>
                </a:solidFill>
              </a:defRPr>
            </a:pPr>
            <a:r>
              <a:rPr sz="2600">
                <a:latin typeface="Arial"/>
                <a:ea typeface="Arial"/>
                <a:cs typeface="Arial"/>
                <a:sym typeface="Arial"/>
              </a:rPr>
              <a:t>Linjassa oleminen onnistuu jos:</a:t>
            </a:r>
            <a:endParaRPr sz="2400">
              <a:latin typeface="Arial"/>
              <a:ea typeface="Arial"/>
              <a:cs typeface="Arial"/>
              <a:sym typeface="Arial"/>
            </a:endParaRP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Asento pysyy suorassa ilman kallistumisia</a:t>
            </a: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Rintakehä säilyy alhaalla</a:t>
            </a: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Paine taustaa kohden säilyy koko suorituksen läpi (työntö-veto tasapainossa)</a:t>
            </a: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Jousikäden ojentaja pysyy aktiivisena (ei koukistumista)</a:t>
            </a: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Veto on oikean mittanen (nuolen mitta ja myöhemmin klikkerin paikka)</a:t>
            </a: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Ankkuri on oikeassa paikassa</a:t>
            </a: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Vetokädessä ei ole ylimääräistä jännitystä (ranteen kulma)</a:t>
            </a:r>
          </a:p>
          <a:p>
            <a:pPr marL="339271" lvl="0" indent="-231321"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Lst>
              <a:defRPr sz="1800">
                <a:solidFill>
                  <a:srgbClr val="000000"/>
                </a:solidFill>
              </a:defRPr>
            </a:pPr>
            <a:r>
              <a:rPr sz="2000">
                <a:latin typeface="Arial"/>
                <a:ea typeface="Arial"/>
                <a:cs typeface="Arial"/>
                <a:sym typeface="Arial"/>
              </a:rPr>
              <a:t>Sormiote on rento ja oikealla kohdalla (sormien paineet, rystysten jännittyminen)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58"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59" name="image.jpg"/>
          <p:cNvPicPr/>
          <p:nvPr/>
        </p:nvPicPr>
        <p:blipFill>
          <a:blip r:embed="rId3">
            <a:extLst/>
          </a:blip>
          <a:stretch>
            <a:fillRect/>
          </a:stretch>
        </p:blipFill>
        <p:spPr>
          <a:xfrm>
            <a:off x="2949051" y="2886749"/>
            <a:ext cx="3175001" cy="5130801"/>
          </a:xfrm>
          <a:prstGeom prst="rect">
            <a:avLst/>
          </a:prstGeom>
          <a:ln w="12700">
            <a:miter lim="400000"/>
          </a:ln>
        </p:spPr>
      </p:pic>
      <p:sp>
        <p:nvSpPr>
          <p:cNvPr id="260" name="Shape 260"/>
          <p:cNvSpPr/>
          <p:nvPr/>
        </p:nvSpPr>
        <p:spPr>
          <a:xfrm>
            <a:off x="4520676" y="3029624"/>
            <a:ext cx="214314" cy="4500563"/>
          </a:xfrm>
          <a:prstGeom prst="line">
            <a:avLst/>
          </a:prstGeom>
          <a:ln w="31750">
            <a:solidFill>
              <a:srgbClr val="FF0000"/>
            </a:solidFill>
            <a:round/>
            <a:tailEnd type="triangle"/>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pic>
        <p:nvPicPr>
          <p:cNvPr id="261" name="image.png"/>
          <p:cNvPicPr/>
          <p:nvPr/>
        </p:nvPicPr>
        <p:blipFill>
          <a:blip r:embed="rId4">
            <a:extLst/>
          </a:blip>
          <a:stretch>
            <a:fillRect/>
          </a:stretch>
        </p:blipFill>
        <p:spPr>
          <a:xfrm>
            <a:off x="6481239" y="3243936"/>
            <a:ext cx="3187701" cy="4457701"/>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64"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65" name="image.jpg"/>
          <p:cNvPicPr/>
          <p:nvPr/>
        </p:nvPicPr>
        <p:blipFill>
          <a:blip r:embed="rId3">
            <a:extLst/>
          </a:blip>
          <a:stretch>
            <a:fillRect/>
          </a:stretch>
        </p:blipFill>
        <p:spPr>
          <a:xfrm>
            <a:off x="1885296" y="3069831"/>
            <a:ext cx="8818564" cy="5276851"/>
          </a:xfrm>
          <a:prstGeom prst="rect">
            <a:avLst/>
          </a:prstGeom>
          <a:ln w="12700">
            <a:miter lim="400000"/>
          </a:ln>
        </p:spPr>
      </p:pic>
      <p:sp>
        <p:nvSpPr>
          <p:cNvPr id="266" name="Shape 266"/>
          <p:cNvSpPr/>
          <p:nvPr/>
        </p:nvSpPr>
        <p:spPr>
          <a:xfrm>
            <a:off x="7060546" y="5427269"/>
            <a:ext cx="785814" cy="1428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45719" rIns="45719"/>
          <a:lstStyle/>
          <a:p>
            <a:pPr lvl="0" algn="l" defTabSz="914400">
              <a:defRPr sz="1800">
                <a:solidFill>
                  <a:srgbClr val="000000"/>
                </a:solidFill>
                <a:latin typeface="Arial"/>
                <a:ea typeface="Arial"/>
                <a:cs typeface="Arial"/>
                <a:sym typeface="Arial"/>
              </a:defRPr>
            </a:pPr>
            <a:endParaRPr/>
          </a:p>
        </p:txBody>
      </p:sp>
      <p:sp>
        <p:nvSpPr>
          <p:cNvPr id="267" name="Shape 267"/>
          <p:cNvSpPr/>
          <p:nvPr/>
        </p:nvSpPr>
        <p:spPr>
          <a:xfrm rot="19620000" flipH="1">
            <a:off x="8054677" y="4522186"/>
            <a:ext cx="1870684" cy="792163"/>
          </a:xfrm>
          <a:custGeom>
            <a:avLst/>
            <a:gdLst/>
            <a:ahLst/>
            <a:cxnLst>
              <a:cxn ang="0">
                <a:pos x="wd2" y="hd2"/>
              </a:cxn>
              <a:cxn ang="5400000">
                <a:pos x="wd2" y="hd2"/>
              </a:cxn>
              <a:cxn ang="10800000">
                <a:pos x="wd2" y="hd2"/>
              </a:cxn>
              <a:cxn ang="16200000">
                <a:pos x="wd2" y="hd2"/>
              </a:cxn>
            </a:cxnLst>
            <a:rect l="0" t="0" r="r" b="b"/>
            <a:pathLst>
              <a:path w="21600" h="21600" extrusionOk="0">
                <a:moveTo>
                  <a:pt x="2903" y="0"/>
                </a:moveTo>
                <a:cubicBezTo>
                  <a:pt x="1452" y="0"/>
                  <a:pt x="0" y="5400"/>
                  <a:pt x="0" y="10800"/>
                </a:cubicBezTo>
                <a:cubicBezTo>
                  <a:pt x="0" y="16200"/>
                  <a:pt x="10800" y="21600"/>
                  <a:pt x="21600" y="21600"/>
                </a:cubicBezTo>
              </a:path>
            </a:pathLst>
          </a:custGeom>
          <a:ln w="88900">
            <a:solidFill>
              <a:srgbClr val="FF0000"/>
            </a:solidFill>
            <a:round/>
            <a:tailEnd type="triangle"/>
          </a:ln>
        </p:spPr>
        <p:txBody>
          <a:bodyPr lIns="45719" rIns="45719"/>
          <a:lstStyle/>
          <a:p>
            <a:pPr lvl="0" algn="l" defTabSz="449262">
              <a:lnSpc>
                <a:spcPct val="93000"/>
              </a:lnSpc>
              <a:defRPr sz="1800">
                <a:solidFill>
                  <a:srgbClr val="000000"/>
                </a:solidFill>
                <a:latin typeface="Arial"/>
                <a:ea typeface="Arial"/>
                <a:cs typeface="Arial"/>
                <a:sym typeface="Arial"/>
              </a:defRPr>
            </a:pPr>
            <a:endParaRPr/>
          </a:p>
        </p:txBody>
      </p:sp>
      <p:sp>
        <p:nvSpPr>
          <p:cNvPr id="268" name="Shape 268"/>
          <p:cNvSpPr/>
          <p:nvPr/>
        </p:nvSpPr>
        <p:spPr>
          <a:xfrm flipH="1" flipV="1">
            <a:off x="3060046" y="5355831"/>
            <a:ext cx="2428876" cy="214314"/>
          </a:xfrm>
          <a:prstGeom prst="line">
            <a:avLst/>
          </a:prstGeom>
          <a:ln w="88900">
            <a:solidFill>
              <a:srgbClr val="FF0000"/>
            </a:solidFill>
            <a:round/>
            <a:tailEnd type="triangle"/>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269" name="Shape 269"/>
          <p:cNvSpPr/>
          <p:nvPr/>
        </p:nvSpPr>
        <p:spPr>
          <a:xfrm>
            <a:off x="6632556" y="4284903"/>
            <a:ext cx="1" cy="3429001"/>
          </a:xfrm>
          <a:prstGeom prst="line">
            <a:avLst/>
          </a:prstGeom>
          <a:ln w="38100">
            <a:solidFill>
              <a:srgbClr val="92D050"/>
            </a:solidFill>
            <a:round/>
          </a:ln>
        </p:spPr>
        <p:txBody>
          <a:bodyPr lIns="45719" rIns="45719"/>
          <a:lstStyle/>
          <a:p>
            <a:pPr lvl="0" algn="l" defTabSz="457200">
              <a:defRPr sz="1200">
                <a:solidFill>
                  <a:srgbClr val="000000"/>
                </a:solidFill>
                <a:latin typeface="Helvetica"/>
                <a:ea typeface="Helvetica"/>
                <a:cs typeface="Helvetica"/>
                <a:sym typeface="Helvetica"/>
              </a:defRPr>
            </a:pPr>
            <a:endParaRPr/>
          </a:p>
        </p:txBody>
      </p:sp>
      <p:sp>
        <p:nvSpPr>
          <p:cNvPr id="270" name="Shape 270"/>
          <p:cNvSpPr>
            <a:spLocks noGrp="1"/>
          </p:cNvSpPr>
          <p:nvPr>
            <p:ph type="body" idx="4294967295"/>
          </p:nvPr>
        </p:nvSpPr>
        <p:spPr>
          <a:xfrm>
            <a:off x="1702022" y="2479517"/>
            <a:ext cx="8786813" cy="587202"/>
          </a:xfrm>
          <a:prstGeom prst="rect">
            <a:avLst/>
          </a:prstGeom>
        </p:spPr>
        <p:txBody>
          <a:bodyPr anchor="t"/>
          <a:lstStyle>
            <a:lvl1pPr marL="323850" indent="-215900" defTabSz="449262">
              <a:lnSpc>
                <a:spcPct val="93000"/>
              </a:lnSpc>
              <a:spcBef>
                <a:spcPts val="1400"/>
              </a:spcBef>
              <a:buClrTx/>
              <a:buSzTx/>
              <a:buFontTx/>
              <a:buNone/>
              <a:tabLst>
                <a:tab pos="723900" algn="l"/>
                <a:tab pos="1447800" algn="l"/>
                <a:tab pos="2171700" algn="l"/>
                <a:tab pos="2895600" algn="l"/>
                <a:tab pos="3619500" algn="l"/>
                <a:tab pos="4343400" algn="l"/>
              </a:tabLst>
              <a:defRPr sz="2400">
                <a:solidFill>
                  <a:srgbClr val="000000"/>
                </a:solidFill>
                <a:latin typeface="Arial"/>
                <a:ea typeface="Arial"/>
                <a:cs typeface="Arial"/>
                <a:sym typeface="Arial"/>
              </a:defRPr>
            </a:lvl1pPr>
          </a:lstStyle>
          <a:p>
            <a:pPr lvl="0">
              <a:defRPr sz="1800"/>
            </a:pPr>
            <a:r>
              <a:rPr sz="2400"/>
              <a:t>Lavan alueen lihasten käyttö</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101028" y="24594"/>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73"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74" name="IMG_3527.jpeg"/>
          <p:cNvPicPr/>
          <p:nvPr/>
        </p:nvPicPr>
        <p:blipFill>
          <a:blip r:embed="rId3">
            <a:extLst/>
          </a:blip>
          <a:srcRect b="4530"/>
          <a:stretch>
            <a:fillRect/>
          </a:stretch>
        </p:blipFill>
        <p:spPr>
          <a:xfrm>
            <a:off x="1748381" y="2936455"/>
            <a:ext cx="8051801" cy="5055990"/>
          </a:xfrm>
          <a:prstGeom prst="rect">
            <a:avLst/>
          </a:prstGeom>
          <a:ln w="12700">
            <a:miter lim="400000"/>
          </a:ln>
        </p:spPr>
      </p:pic>
      <p:sp>
        <p:nvSpPr>
          <p:cNvPr id="275" name="Shape 275"/>
          <p:cNvSpPr/>
          <p:nvPr/>
        </p:nvSpPr>
        <p:spPr>
          <a:xfrm>
            <a:off x="1659481" y="7718005"/>
            <a:ext cx="8229601" cy="877889"/>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normAutofit/>
          </a:bodyPr>
          <a:lstStyle>
            <a:lvl1pPr algn="l" defTabSz="449262">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00"/>
                </a:solidFill>
                <a:latin typeface="Arial"/>
                <a:ea typeface="Arial"/>
                <a:cs typeface="Arial"/>
                <a:sym typeface="Arial"/>
              </a:defRPr>
            </a:lvl1pPr>
          </a:lstStyle>
          <a:p>
            <a:pPr lvl="0">
              <a:defRPr sz="1800" b="0"/>
            </a:pPr>
            <a:r>
              <a:rPr sz="1200" b="1"/>
              <a:t>Lähde: KiSik Lee, Total Archery</a:t>
            </a:r>
          </a:p>
        </p:txBody>
      </p:sp>
      <p:sp>
        <p:nvSpPr>
          <p:cNvPr id="276" name="Shape 276"/>
          <p:cNvSpPr>
            <a:spLocks noGrp="1"/>
          </p:cNvSpPr>
          <p:nvPr>
            <p:ph type="body" idx="4294967295"/>
          </p:nvPr>
        </p:nvSpPr>
        <p:spPr>
          <a:xfrm>
            <a:off x="1702022" y="2479517"/>
            <a:ext cx="8786813" cy="587202"/>
          </a:xfrm>
          <a:prstGeom prst="rect">
            <a:avLst/>
          </a:prstGeom>
        </p:spPr>
        <p:txBody>
          <a:bodyPr anchor="t"/>
          <a:lstStyle>
            <a:lvl1pPr marL="323850" indent="-215900" defTabSz="449262">
              <a:lnSpc>
                <a:spcPct val="93000"/>
              </a:lnSpc>
              <a:spcBef>
                <a:spcPts val="1400"/>
              </a:spcBef>
              <a:buClrTx/>
              <a:buSzTx/>
              <a:buFontTx/>
              <a:buNone/>
              <a:tabLst>
                <a:tab pos="723900" algn="l"/>
                <a:tab pos="1447800" algn="l"/>
                <a:tab pos="2171700" algn="l"/>
                <a:tab pos="2895600" algn="l"/>
                <a:tab pos="3619500" algn="l"/>
                <a:tab pos="4343400" algn="l"/>
              </a:tabLst>
              <a:defRPr sz="2400">
                <a:solidFill>
                  <a:srgbClr val="000000"/>
                </a:solidFill>
                <a:latin typeface="Arial"/>
                <a:ea typeface="Arial"/>
                <a:cs typeface="Arial"/>
                <a:sym typeface="Arial"/>
              </a:defRPr>
            </a:lvl1pPr>
          </a:lstStyle>
          <a:p>
            <a:pPr lvl="0">
              <a:defRPr sz="1800"/>
            </a:pPr>
            <a:r>
              <a:rPr sz="2400"/>
              <a:t>Lavan alueen lihasten käyttö</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381000" y="419100"/>
            <a:ext cx="11988800" cy="2413000"/>
          </a:xfrm>
          <a:prstGeom prst="rect">
            <a:avLst/>
          </a:prstGeom>
        </p:spPr>
        <p:txBody>
          <a:bodyPr/>
          <a:lstStyle>
            <a:lvl1pPr>
              <a:defRPr sz="6700"/>
            </a:lvl1pPr>
          </a:lstStyle>
          <a:p>
            <a:pPr lvl="0">
              <a:defRPr sz="1800">
                <a:solidFill>
                  <a:srgbClr val="000000"/>
                </a:solidFill>
              </a:defRPr>
            </a:pPr>
            <a:r>
              <a:rPr sz="6700">
                <a:solidFill>
                  <a:srgbClr val="D93E2B"/>
                </a:solidFill>
              </a:rPr>
              <a:t>Opetusmetodit</a:t>
            </a:r>
          </a:p>
        </p:txBody>
      </p:sp>
      <p:pic>
        <p:nvPicPr>
          <p:cNvPr id="138"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39" name="Shape 139"/>
          <p:cNvSpPr/>
          <p:nvPr/>
        </p:nvSpPr>
        <p:spPr>
          <a:xfrm>
            <a:off x="732383" y="2567037"/>
            <a:ext cx="11540034" cy="660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13266" lvl="0" indent="-313266" algn="l">
              <a:buSzPct val="75000"/>
              <a:buChar char="•"/>
              <a:defRPr sz="1800">
                <a:solidFill>
                  <a:srgbClr val="000000"/>
                </a:solidFill>
              </a:defRPr>
            </a:pPr>
            <a:r>
              <a:rPr sz="2400">
                <a:solidFill>
                  <a:srgbClr val="414141"/>
                </a:solidFill>
              </a:rPr>
              <a:t>Kuivaharjoittelu = ammuntatekniikka ilman jousta tai vastuskumia. Korostettava oikeaa rytmitystä ja liikeratoja. Peilien käyttöä suositellaan.</a:t>
            </a:r>
            <a:br>
              <a:rPr sz="2400">
                <a:solidFill>
                  <a:srgbClr val="414141"/>
                </a:solidFill>
              </a:rPr>
            </a:br>
            <a:endParaRPr sz="2400">
              <a:solidFill>
                <a:srgbClr val="414141"/>
              </a:solidFill>
            </a:endParaRPr>
          </a:p>
          <a:p>
            <a:pPr marL="313266" lvl="0" indent="-313266" algn="l">
              <a:buSzPct val="75000"/>
              <a:buChar char="•"/>
              <a:defRPr sz="1800">
                <a:solidFill>
                  <a:srgbClr val="000000"/>
                </a:solidFill>
              </a:defRPr>
            </a:pPr>
            <a:r>
              <a:rPr sz="2400">
                <a:solidFill>
                  <a:srgbClr val="414141"/>
                </a:solidFill>
              </a:rPr>
              <a:t>Vastuskumiharjoittelu = riittävän löysällä vastuskumilla, vastukumi kiertää peukalon alta. Korostettava oikeaa rytmitystä.</a:t>
            </a:r>
            <a:br>
              <a:rPr sz="2400">
                <a:solidFill>
                  <a:srgbClr val="414141"/>
                </a:solidFill>
              </a:rPr>
            </a:br>
            <a:endParaRPr sz="2400">
              <a:solidFill>
                <a:srgbClr val="414141"/>
              </a:solidFill>
            </a:endParaRPr>
          </a:p>
          <a:p>
            <a:pPr marL="313266" lvl="0" indent="-313266" algn="l">
              <a:buSzPct val="75000"/>
              <a:buChar char="•"/>
              <a:defRPr sz="1800">
                <a:solidFill>
                  <a:srgbClr val="000000"/>
                </a:solidFill>
              </a:defRPr>
            </a:pPr>
            <a:r>
              <a:rPr sz="2400">
                <a:solidFill>
                  <a:srgbClr val="414141"/>
                </a:solidFill>
              </a:rPr>
              <a:t>Harjoittelu jousella = jousien oltava riittävän löysiä! Jos kurssin aikana tekniikan oppimisessa ilmenee vaikeuksia, on siirryttävä rohkeasti löysempään jouseen.</a:t>
            </a:r>
          </a:p>
          <a:p>
            <a:pPr lvl="0" algn="l">
              <a:defRPr sz="1800">
                <a:solidFill>
                  <a:srgbClr val="000000"/>
                </a:solidFill>
              </a:defRPr>
            </a:pPr>
            <a:endParaRPr sz="2400">
              <a:solidFill>
                <a:srgbClr val="414141"/>
              </a:solidFill>
            </a:endParaRPr>
          </a:p>
          <a:p>
            <a:pPr lvl="0" algn="l">
              <a:defRPr sz="1800">
                <a:solidFill>
                  <a:srgbClr val="000000"/>
                </a:solidFill>
              </a:defRPr>
            </a:pPr>
            <a:r>
              <a:rPr sz="2400">
                <a:solidFill>
                  <a:srgbClr val="414141"/>
                </a:solidFill>
              </a:rPr>
              <a:t>Ohjauskaava: 1) Kerro sanallisesti mitä tehdään 2) Näytä itse mallisuorituksia (tai näytä ohjaajaparisi avulla) samalla selittäen riittävän monta kertaa 3) Oppilaat tekevät 4) Anna palaute, korjaa erityisesti päivän teemaan kuuluvia tekniikan osia 5) Näytä tarvittaessa uudelleen 5) Oppilaat tekevät 6) Muista antaa positiivista palautetta</a:t>
            </a:r>
          </a:p>
          <a:p>
            <a:pPr lvl="0" algn="l">
              <a:defRPr sz="1800">
                <a:solidFill>
                  <a:srgbClr val="000000"/>
                </a:solidFill>
              </a:defRPr>
            </a:pPr>
            <a:endParaRPr sz="2400">
              <a:solidFill>
                <a:srgbClr val="414141"/>
              </a:solidFill>
            </a:endParaRPr>
          </a:p>
          <a:p>
            <a:pPr lvl="0" algn="l">
              <a:defRPr sz="1800">
                <a:solidFill>
                  <a:srgbClr val="000000"/>
                </a:solidFill>
              </a:defRPr>
            </a:pPr>
            <a:r>
              <a:rPr sz="2400">
                <a:solidFill>
                  <a:srgbClr val="414141"/>
                </a:solidFill>
              </a:rPr>
              <a:t>Ohjaa koskettamalla (kertokaa kurssin alussa, että tulette ohjaamaan koskettamalla)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xfrm>
            <a:off x="101028" y="24594"/>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79"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280" name="6b5d0aed23bb70ec3ce1d1c5e835002a.jpg"/>
          <p:cNvPicPr/>
          <p:nvPr/>
        </p:nvPicPr>
        <p:blipFill>
          <a:blip r:embed="rId3">
            <a:extLst/>
          </a:blip>
          <a:stretch>
            <a:fillRect/>
          </a:stretch>
        </p:blipFill>
        <p:spPr>
          <a:xfrm>
            <a:off x="1679275" y="2214377"/>
            <a:ext cx="10160641" cy="7109687"/>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xfrm>
            <a:off x="101028" y="24594"/>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83"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84" name="Shape 284"/>
          <p:cNvSpPr/>
          <p:nvPr/>
        </p:nvSpPr>
        <p:spPr>
          <a:xfrm>
            <a:off x="3423964" y="8175257"/>
            <a:ext cx="6156872" cy="877889"/>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normAutofit/>
          </a:bodyPr>
          <a:lstStyle>
            <a:lvl1pPr algn="l" defTabSz="449262">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00"/>
                </a:solidFill>
                <a:latin typeface="Arial"/>
                <a:ea typeface="Arial"/>
                <a:cs typeface="Arial"/>
                <a:sym typeface="Arial"/>
              </a:defRPr>
            </a:lvl1pPr>
          </a:lstStyle>
          <a:p>
            <a:pPr lvl="0">
              <a:defRPr sz="1800" b="0"/>
            </a:pPr>
            <a:r>
              <a:rPr sz="1200" b="1"/>
              <a:t>Lähde: KiSik Lee, Total Archery</a:t>
            </a:r>
          </a:p>
        </p:txBody>
      </p:sp>
      <p:pic>
        <p:nvPicPr>
          <p:cNvPr id="285" name="IMG_3528.jpg"/>
          <p:cNvPicPr/>
          <p:nvPr/>
        </p:nvPicPr>
        <p:blipFill>
          <a:blip r:embed="rId3">
            <a:extLst/>
          </a:blip>
          <a:srcRect l="5188" t="2714" r="5188" b="6260"/>
          <a:stretch>
            <a:fillRect/>
          </a:stretch>
        </p:blipFill>
        <p:spPr>
          <a:xfrm>
            <a:off x="3492595" y="2768690"/>
            <a:ext cx="4466375" cy="5689143"/>
          </a:xfrm>
          <a:prstGeom prst="rect">
            <a:avLst/>
          </a:prstGeom>
          <a:ln w="12700">
            <a:miter lim="400000"/>
          </a:ln>
        </p:spPr>
      </p:pic>
      <p:sp>
        <p:nvSpPr>
          <p:cNvPr id="286" name="Shape 286"/>
          <p:cNvSpPr>
            <a:spLocks noGrp="1"/>
          </p:cNvSpPr>
          <p:nvPr>
            <p:ph type="body" idx="4294967295"/>
          </p:nvPr>
        </p:nvSpPr>
        <p:spPr>
          <a:xfrm>
            <a:off x="3343675" y="2059559"/>
            <a:ext cx="8786814" cy="587202"/>
          </a:xfrm>
          <a:prstGeom prst="rect">
            <a:avLst/>
          </a:prstGeom>
        </p:spPr>
        <p:txBody>
          <a:bodyPr anchor="t"/>
          <a:lstStyle>
            <a:lvl1pPr marL="323850" indent="-215900" defTabSz="449262">
              <a:lnSpc>
                <a:spcPct val="93000"/>
              </a:lnSpc>
              <a:spcBef>
                <a:spcPts val="1400"/>
              </a:spcBef>
              <a:buClrTx/>
              <a:buSzTx/>
              <a:buFontTx/>
              <a:buNone/>
              <a:tabLst>
                <a:tab pos="723900" algn="l"/>
                <a:tab pos="1447800" algn="l"/>
                <a:tab pos="2171700" algn="l"/>
                <a:tab pos="2895600" algn="l"/>
                <a:tab pos="3619500" algn="l"/>
                <a:tab pos="4343400" algn="l"/>
              </a:tabLst>
              <a:defRPr sz="2400">
                <a:solidFill>
                  <a:srgbClr val="000000"/>
                </a:solidFill>
                <a:latin typeface="Arial"/>
                <a:ea typeface="Arial"/>
                <a:cs typeface="Arial"/>
                <a:sym typeface="Arial"/>
              </a:defRPr>
            </a:lvl1pPr>
          </a:lstStyle>
          <a:p>
            <a:pPr lvl="0">
              <a:defRPr sz="1800"/>
            </a:pPr>
            <a:r>
              <a:rPr sz="2400"/>
              <a:t>Lavan alueen lihasten liikesuunnat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4 - ankkurointi</a:t>
            </a:r>
          </a:p>
        </p:txBody>
      </p:sp>
      <p:pic>
        <p:nvPicPr>
          <p:cNvPr id="289"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90" name="Shape 290"/>
          <p:cNvSpPr>
            <a:spLocks noGrp="1"/>
          </p:cNvSpPr>
          <p:nvPr>
            <p:ph type="body" idx="4294967295"/>
          </p:nvPr>
        </p:nvSpPr>
        <p:spPr>
          <a:xfrm>
            <a:off x="1532377" y="2629860"/>
            <a:ext cx="9515228" cy="6031310"/>
          </a:xfrm>
          <a:prstGeom prst="rect">
            <a:avLst/>
          </a:prstGeom>
        </p:spPr>
        <p:txBody>
          <a:bodyPr lIns="46799" tIns="46799" rIns="46799" bIns="46799" anchor="t"/>
          <a:lstStyle/>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600">
                <a:latin typeface="Arial"/>
                <a:ea typeface="Arial"/>
                <a:cs typeface="Arial"/>
                <a:sym typeface="Arial"/>
              </a:rPr>
              <a:t>Tähtääminen ja linjaaminen:</a:t>
            </a:r>
            <a:r>
              <a:rPr sz="2400">
                <a:latin typeface="Arial"/>
                <a:ea typeface="Arial"/>
                <a:cs typeface="Arial"/>
                <a:sym typeface="Arial"/>
              </a:rPr>
              <a:t/>
            </a:r>
            <a:br>
              <a:rPr sz="2400">
                <a:latin typeface="Arial"/>
                <a:ea typeface="Arial"/>
                <a:cs typeface="Arial"/>
                <a:sym typeface="Arial"/>
              </a:rPr>
            </a:br>
            <a:endParaRPr sz="2400">
              <a:latin typeface="Arial"/>
              <a:ea typeface="Arial"/>
              <a:cs typeface="Arial"/>
              <a:sym typeface="Arial"/>
            </a:endParaRP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Linjaaminen voidaan opetetaan ikkunaleikkauksen nuolen puoleiseen reunaan tai jyvän oikean reunaan</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Tähtäämisessä korostetaan sitä, että jyvää ei pidä pakottaa pysymään paikallaan. Tähtäin annetaan ”kellua” keltaisella.</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Yleinen virhe aloittelijoilla on ylitähtääminen -&gt; korostetaan itse suorituksen tärkeyttä. Tähtääminen ei ole olennaista vastakaarijousella ammuttaessa (ainakaan tekniikkaa opetellessa)</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5 - laukaus</a:t>
            </a:r>
          </a:p>
        </p:txBody>
      </p:sp>
      <p:pic>
        <p:nvPicPr>
          <p:cNvPr id="293"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94" name="Shape 294"/>
          <p:cNvSpPr>
            <a:spLocks noGrp="1"/>
          </p:cNvSpPr>
          <p:nvPr>
            <p:ph type="body" idx="4294967295"/>
          </p:nvPr>
        </p:nvSpPr>
        <p:spPr>
          <a:xfrm>
            <a:off x="1494199" y="2642586"/>
            <a:ext cx="9515228" cy="6031310"/>
          </a:xfrm>
          <a:prstGeom prst="rect">
            <a:avLst/>
          </a:prstGeom>
        </p:spPr>
        <p:txBody>
          <a:bodyPr lIns="46799" tIns="46799" rIns="46799" bIns="46799" anchor="t"/>
          <a:lstStyle/>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Lst>
              <a:defRPr sz="1800">
                <a:solidFill>
                  <a:srgbClr val="000000"/>
                </a:solidFill>
              </a:defRPr>
            </a:pPr>
            <a:r>
              <a:rPr sz="2800">
                <a:latin typeface="Arial"/>
                <a:ea typeface="Arial"/>
                <a:cs typeface="Arial"/>
                <a:sym typeface="Arial"/>
              </a:rPr>
              <a:t>Laukaus on nopeasti opetettavissa, joten tällä tunnilla kerrataan paljon edellisiä vaiheita.</a:t>
            </a:r>
          </a:p>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endParaRPr sz="2400">
              <a:latin typeface="Arial"/>
              <a:ea typeface="Arial"/>
              <a:cs typeface="Arial"/>
              <a:sym typeface="Arial"/>
            </a:endParaRP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Jänne työntää sormet pois tieltään - sormia ei avata aktiivisesti</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Laukausta ei juuri kannata opettaa aktiivisena tekemisenä -&gt; korostetaan selän lihasten käyttämistä, oikeita liikesuuntia ja vetokäden kyynärvarren lihasten rentoutta</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Käden liike laukauksen jälkeen kertoo mitä lihaksia (ja mihin suuntaan) ampuja on käyttänyt. Laukaus on suorituksen ”peili”.</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Laukausta voi opetella siten, että oppilas roikottaa jousta jänteestä oikealla sormituksella. Valmentaja jännittää jousta muutaman sentin kahvasta painamalla ja oppilas päästää jänteen sormista.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6 - jälkipito</a:t>
            </a:r>
          </a:p>
        </p:txBody>
      </p:sp>
      <p:pic>
        <p:nvPicPr>
          <p:cNvPr id="297"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298" name="Shape 298"/>
          <p:cNvSpPr>
            <a:spLocks noGrp="1"/>
          </p:cNvSpPr>
          <p:nvPr>
            <p:ph type="body" idx="4294967295"/>
          </p:nvPr>
        </p:nvSpPr>
        <p:spPr>
          <a:xfrm>
            <a:off x="1337814" y="2769846"/>
            <a:ext cx="9515228" cy="6031310"/>
          </a:xfrm>
          <a:prstGeom prst="rect">
            <a:avLst/>
          </a:prstGeom>
        </p:spPr>
        <p:txBody>
          <a:bodyPr lIns="46799" tIns="46799" rIns="46799" bIns="46799" anchor="t"/>
          <a:lstStyle/>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Lst>
              <a:defRPr sz="1800">
                <a:solidFill>
                  <a:srgbClr val="000000"/>
                </a:solidFill>
              </a:defRPr>
            </a:pPr>
            <a:r>
              <a:rPr sz="2800">
                <a:latin typeface="Arial"/>
                <a:ea typeface="Arial"/>
                <a:cs typeface="Arial"/>
                <a:sym typeface="Arial"/>
              </a:rPr>
              <a:t>Jälkipito on nopeasti opetettavissa, joten tällä tunnilla kerrataan paljon edellisiä vaiheita.</a:t>
            </a:r>
          </a:p>
          <a:p>
            <a:pPr marL="0" lvl="0" indent="0" defTabSz="449262">
              <a:spcBef>
                <a:spcPts val="600"/>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endParaRPr sz="2400">
              <a:latin typeface="Arial"/>
              <a:ea typeface="Arial"/>
              <a:cs typeface="Arial"/>
              <a:sym typeface="Arial"/>
            </a:endParaRP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Jälkipidossa ampuja jää  muutamaksi sekunniksi paikoilleen laukauksen jälkeen</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Lihastonus (jännitys) säilyy (jousikäsi jää paikoilleen, pää pysyy paikallaan, vetokäsi siirtyy sinne minne lihasjännitys sen vie)</a:t>
            </a:r>
          </a:p>
          <a:p>
            <a:pPr marL="431800" lvl="0" indent="-323850" defTabSz="449262">
              <a:spcBef>
                <a:spcPts val="6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Lst>
              <a:defRPr sz="1800">
                <a:solidFill>
                  <a:srgbClr val="000000"/>
                </a:solidFill>
              </a:defRPr>
            </a:pPr>
            <a:r>
              <a:rPr sz="2400">
                <a:latin typeface="Arial"/>
                <a:ea typeface="Arial"/>
                <a:cs typeface="Arial"/>
                <a:sym typeface="Arial"/>
              </a:rPr>
              <a:t>Suorituksesta jäänyt ”kinesteettinen muistijälki” analysoidaan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xfrm>
            <a:off x="101028" y="126402"/>
            <a:ext cx="11988801" cy="2413001"/>
          </a:xfrm>
          <a:prstGeom prst="rect">
            <a:avLst/>
          </a:prstGeom>
        </p:spPr>
        <p:txBody>
          <a:bodyPr/>
          <a:lstStyle>
            <a:lvl1pPr>
              <a:defRPr sz="6000"/>
            </a:lvl1pPr>
          </a:lstStyle>
          <a:p>
            <a:pPr lvl="0">
              <a:defRPr sz="1800">
                <a:solidFill>
                  <a:srgbClr val="000000"/>
                </a:solidFill>
              </a:defRPr>
            </a:pPr>
            <a:r>
              <a:rPr sz="6000">
                <a:solidFill>
                  <a:srgbClr val="D93E2B"/>
                </a:solidFill>
              </a:rPr>
              <a:t>Yhteenveto</a:t>
            </a:r>
          </a:p>
        </p:txBody>
      </p:sp>
      <p:pic>
        <p:nvPicPr>
          <p:cNvPr id="301"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302" name="Shape 302"/>
          <p:cNvSpPr/>
          <p:nvPr/>
        </p:nvSpPr>
        <p:spPr>
          <a:xfrm>
            <a:off x="1110390" y="2147781"/>
            <a:ext cx="11140368" cy="6752696"/>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Suora (tai lähes suora) jalka-asento</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Painopiste on nilkan etupuolella ja tasaisesti molemmilla jaloilla</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Ampuja seisoo suorassa sivulta ja takaa katsottuna</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Hartialinta on ylhäältä katsottuna (vähintään) suora</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Olkapäät pysyvät neurtaalissa asennossa suorituksen läpi</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Jousikäsi on suora ja ojentaja on aktiivinen</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Kahvaote on peukalotyynyllä</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Jännekäden kyynerpää on takaa katsottuna jousen linjassa</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Jännekäden sormiotteessa paine on kolmella sormella</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Pää pysyy paikallaan suorituksen läpi</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Ankkuroinnissa on luukontakti leukaan ja ankkurointi on leuan sivussa</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Vetokäden puoleinen lapa-olkapää paketti kiertyy kohti rankaa</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Laukaus tapahtuu siten, että jänne työntää rentoutuvat sormet pois tieltään</a:t>
            </a:r>
          </a:p>
          <a:p>
            <a:pPr marL="565150" lvl="0" indent="-457200" algn="l" defTabSz="914400">
              <a:lnSpc>
                <a:spcPct val="150000"/>
              </a:lnSpc>
              <a:spcBef>
                <a:spcPts val="600"/>
              </a:spcBef>
              <a:buClr>
                <a:srgbClr val="000000"/>
              </a:buClr>
              <a:buSzPct val="100000"/>
              <a:buAutoNum type="arabicPeriod"/>
              <a:tabLst>
                <a:tab pos="723900" algn="l"/>
                <a:tab pos="1447800" algn="l"/>
                <a:tab pos="2171700" algn="l"/>
                <a:tab pos="2895600" algn="l"/>
                <a:tab pos="3619500" algn="l"/>
              </a:tabLst>
              <a:defRPr sz="1800">
                <a:solidFill>
                  <a:srgbClr val="000000"/>
                </a:solidFill>
              </a:defRPr>
            </a:pPr>
            <a:r>
              <a:rPr sz="1900">
                <a:latin typeface="Arial"/>
                <a:ea typeface="Arial"/>
                <a:cs typeface="Arial"/>
                <a:sym typeface="Arial"/>
              </a:rPr>
              <a:t>Jälkipitoon jäädään muutaman sekunnin ajaksi</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381000" y="419100"/>
            <a:ext cx="11988800" cy="2413000"/>
          </a:xfrm>
          <a:prstGeom prst="rect">
            <a:avLst/>
          </a:prstGeom>
        </p:spPr>
        <p:txBody>
          <a:bodyPr/>
          <a:lstStyle>
            <a:lvl1pPr>
              <a:defRPr sz="6700"/>
            </a:lvl1pPr>
          </a:lstStyle>
          <a:p>
            <a:pPr lvl="0">
              <a:defRPr sz="1800">
                <a:solidFill>
                  <a:srgbClr val="000000"/>
                </a:solidFill>
              </a:defRPr>
            </a:pPr>
            <a:r>
              <a:rPr sz="6700">
                <a:solidFill>
                  <a:srgbClr val="D93E2B"/>
                </a:solidFill>
              </a:rPr>
              <a:t>Käsikirjoitus</a:t>
            </a:r>
          </a:p>
        </p:txBody>
      </p:sp>
      <p:pic>
        <p:nvPicPr>
          <p:cNvPr id="142"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43" name="Shape 143"/>
          <p:cNvSpPr/>
          <p:nvPr/>
        </p:nvSpPr>
        <p:spPr>
          <a:xfrm>
            <a:off x="605383" y="2538258"/>
            <a:ext cx="11540034" cy="335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414141"/>
                </a:solidFill>
              </a:rPr>
              <a:t>Ensinuolet käsikirjoitus on konseptin perusdokumentti, jossa on kuvattu jokainen kurssikerta vaihe vaiheelta. Käsikirjoitus sisältää myös perustiedot tekniikan opettamisesta. Tekniikka on linjassa VOK1 ja VOK2 lajiosien koulutusten kanssa. </a:t>
            </a:r>
          </a:p>
          <a:p>
            <a:pPr lvl="0" algn="l">
              <a:defRPr sz="1800">
                <a:solidFill>
                  <a:srgbClr val="000000"/>
                </a:solidFill>
              </a:defRPr>
            </a:pPr>
            <a:endParaRPr sz="2400">
              <a:solidFill>
                <a:srgbClr val="414141"/>
              </a:solidFill>
            </a:endParaRPr>
          </a:p>
          <a:p>
            <a:pPr lvl="0" algn="l">
              <a:defRPr sz="1800">
                <a:solidFill>
                  <a:srgbClr val="000000"/>
                </a:solidFill>
              </a:defRPr>
            </a:pPr>
            <a:r>
              <a:rPr sz="2400">
                <a:solidFill>
                  <a:srgbClr val="414141"/>
                </a:solidFill>
              </a:rPr>
              <a:t>Käsikirjoitusta tukee tekniikkajuliste (kuvallinen esitys tekniikasta) ja ohjaajakortit.</a:t>
            </a:r>
          </a:p>
          <a:p>
            <a:pPr lvl="0" algn="l">
              <a:defRPr sz="1800">
                <a:solidFill>
                  <a:srgbClr val="000000"/>
                </a:solidFill>
              </a:defRPr>
            </a:pPr>
            <a:endParaRPr sz="2400">
              <a:solidFill>
                <a:srgbClr val="414141"/>
              </a:solidFill>
            </a:endParaRPr>
          </a:p>
          <a:p>
            <a:pPr lvl="0" algn="l">
              <a:defRPr sz="1800">
                <a:solidFill>
                  <a:srgbClr val="000000"/>
                </a:solidFill>
              </a:defRPr>
            </a:pPr>
            <a:r>
              <a:rPr sz="2400">
                <a:solidFill>
                  <a:srgbClr val="414141"/>
                </a:solidFill>
              </a:rPr>
              <a:t>Ohjaajakortit ovat yhden sivun mittaisia esityksiä kurssikerran sisällöstä ja aikataulusta.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381000" y="75498"/>
            <a:ext cx="11988800"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1 - vartalon asento</a:t>
            </a:r>
          </a:p>
        </p:txBody>
      </p:sp>
      <p:pic>
        <p:nvPicPr>
          <p:cNvPr id="150"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51" name="Shape 151"/>
          <p:cNvSpPr>
            <a:spLocks noGrp="1"/>
          </p:cNvSpPr>
          <p:nvPr>
            <p:ph type="body" idx="4294967295"/>
          </p:nvPr>
        </p:nvSpPr>
        <p:spPr>
          <a:xfrm>
            <a:off x="1624348" y="2395821"/>
            <a:ext cx="8855076" cy="5657851"/>
          </a:xfrm>
          <a:prstGeom prst="rect">
            <a:avLst/>
          </a:prstGeom>
        </p:spPr>
        <p:txBody>
          <a:bodyPr anchor="t"/>
          <a:lstStyle/>
          <a:p>
            <a:pPr marL="0" lvl="0" indent="0" defTabSz="449262">
              <a:lnSpc>
                <a:spcPct val="93000"/>
              </a:lnSpc>
              <a:spcBef>
                <a:spcPts val="14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sz="2600">
                <a:latin typeface="Arial"/>
                <a:ea typeface="Arial"/>
                <a:cs typeface="Arial"/>
                <a:sym typeface="Arial"/>
              </a:rPr>
              <a:t>Jalat ja lantio</a:t>
            </a:r>
          </a:p>
          <a:p>
            <a:pPr marL="431800" lvl="0" indent="-323850"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sz="2400">
                <a:latin typeface="Arial"/>
                <a:ea typeface="Arial"/>
                <a:cs typeface="Arial"/>
                <a:sym typeface="Arial"/>
              </a:rPr>
              <a:t>Jalkojen asento</a:t>
            </a:r>
          </a:p>
          <a:p>
            <a:pPr marL="1727200" lvl="1" indent="-573087"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Ammuntalinjan suuntainen (suljettu) asento</a:t>
            </a:r>
          </a:p>
          <a:p>
            <a:pPr marL="1522525" lvl="1" indent="-368413"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Hartioiden levyinen jalka-asento, jalkaterät aavistuksen ulospäin</a:t>
            </a:r>
          </a:p>
          <a:p>
            <a:pPr marL="1522525" lvl="1" indent="-368413"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Jalat painetaan kevyesti suoriksi (ei täysin lukkoon)</a:t>
            </a:r>
          </a:p>
          <a:p>
            <a:pPr marL="431800" lvl="0" indent="-323850"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sz="2400">
                <a:latin typeface="Arial"/>
                <a:ea typeface="Arial"/>
                <a:cs typeface="Arial"/>
                <a:sym typeface="Arial"/>
              </a:rPr>
              <a:t>Painopiste</a:t>
            </a:r>
            <a:endParaRPr>
              <a:latin typeface="Arial"/>
              <a:ea typeface="Arial"/>
              <a:cs typeface="Arial"/>
              <a:sym typeface="Arial"/>
            </a:endParaRPr>
          </a:p>
          <a:p>
            <a:pPr marL="1727200" lvl="1" indent="-573087"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Painosta noin 60% päkiällä, loput kantapäällä </a:t>
            </a:r>
          </a:p>
          <a:p>
            <a:pPr marL="1727200" lvl="1" indent="-573087"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Paino tasaisesti molemmilla jaloilla</a:t>
            </a:r>
          </a:p>
          <a:p>
            <a:pPr marL="1727200" lvl="1" indent="-573087"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Painopiste on </a:t>
            </a:r>
            <a:r>
              <a:rPr b="1">
                <a:latin typeface="Arial"/>
                <a:ea typeface="Arial"/>
                <a:cs typeface="Arial"/>
                <a:sym typeface="Arial"/>
              </a:rPr>
              <a:t>nilkan etupuolella</a:t>
            </a:r>
            <a:endParaRPr>
              <a:latin typeface="Arial"/>
              <a:ea typeface="Arial"/>
              <a:cs typeface="Arial"/>
              <a:sym typeface="Arial"/>
            </a:endParaRPr>
          </a:p>
          <a:p>
            <a:pPr marL="431800" lvl="0" indent="-323850"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sz="2400">
                <a:latin typeface="Arial"/>
                <a:ea typeface="Arial"/>
                <a:cs typeface="Arial"/>
                <a:sym typeface="Arial"/>
              </a:rPr>
              <a:t>Lantion asento</a:t>
            </a:r>
          </a:p>
          <a:p>
            <a:pPr marL="1522525" lvl="1" indent="-368413"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Lantio käännetään ylävartalon alle siten, että lannerangan mutka oikenee osittain</a:t>
            </a:r>
          </a:p>
          <a:p>
            <a:pPr marL="1522525" lvl="1" indent="-368413"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Lantio linkittää ylävartalon alavartaloon ja luo tukevan perustan tekniikalle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381000" y="75498"/>
            <a:ext cx="11988800"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1 - vartalon asento</a:t>
            </a:r>
          </a:p>
        </p:txBody>
      </p:sp>
      <p:pic>
        <p:nvPicPr>
          <p:cNvPr id="154"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55" name="Shape 155"/>
          <p:cNvSpPr>
            <a:spLocks noGrp="1"/>
          </p:cNvSpPr>
          <p:nvPr>
            <p:ph type="body" idx="4294967295"/>
          </p:nvPr>
        </p:nvSpPr>
        <p:spPr>
          <a:xfrm>
            <a:off x="1420732" y="2319465"/>
            <a:ext cx="8855076" cy="5657851"/>
          </a:xfrm>
          <a:prstGeom prst="rect">
            <a:avLst/>
          </a:prstGeom>
        </p:spPr>
        <p:txBody>
          <a:bodyPr anchor="t"/>
          <a:lstStyle/>
          <a:p>
            <a:pPr marL="0" lvl="0" indent="0" defTabSz="449262">
              <a:lnSpc>
                <a:spcPct val="93000"/>
              </a:lnSpc>
              <a:spcBef>
                <a:spcPts val="14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sz="2600">
                <a:latin typeface="Arial"/>
                <a:ea typeface="Arial"/>
                <a:cs typeface="Arial"/>
                <a:sym typeface="Arial"/>
              </a:rPr>
              <a:t>Rintakehä ja pään asento</a:t>
            </a:r>
            <a:r>
              <a:rPr sz="2400">
                <a:latin typeface="Arial"/>
                <a:ea typeface="Arial"/>
                <a:cs typeface="Arial"/>
                <a:sym typeface="Arial"/>
              </a:rPr>
              <a:t/>
            </a:r>
            <a:br>
              <a:rPr sz="2400">
                <a:latin typeface="Arial"/>
                <a:ea typeface="Arial"/>
                <a:cs typeface="Arial"/>
                <a:sym typeface="Arial"/>
              </a:rPr>
            </a:br>
            <a:endParaRPr sz="2400">
              <a:latin typeface="Arial"/>
              <a:ea typeface="Arial"/>
              <a:cs typeface="Arial"/>
              <a:sym typeface="Arial"/>
            </a:endParaRPr>
          </a:p>
          <a:p>
            <a:pPr marL="431800" lvl="0" indent="-323850"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sz="2400">
                <a:latin typeface="Arial"/>
                <a:ea typeface="Arial"/>
                <a:cs typeface="Arial"/>
                <a:sym typeface="Arial"/>
              </a:rPr>
              <a:t>Rintakehä</a:t>
            </a:r>
          </a:p>
          <a:p>
            <a:pPr marL="1522525" lvl="1" indent="-368413"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Rintakehää lasketaan alaspäin käyttämällä vatsalihaksia. Huom! tämä ei onnistu, ellei lantiota ole käännetty oikeaan asentoon</a:t>
            </a:r>
          </a:p>
          <a:p>
            <a:pPr marL="1522525" lvl="1" indent="-368413"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Asento linkittää ylävartaloa alavartaloon, mahdollistaa tehokkaamman lapojen käytön ja linjaan pääsemisen</a:t>
            </a:r>
          </a:p>
          <a:p>
            <a:pPr marL="431800" lvl="0" indent="-323850" defTabSz="449262">
              <a:lnSpc>
                <a:spcPct val="93000"/>
              </a:lnSpc>
              <a:spcBef>
                <a:spcPts val="14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sz="2400">
                <a:latin typeface="Arial"/>
                <a:ea typeface="Arial"/>
                <a:cs typeface="Arial"/>
                <a:sym typeface="Arial"/>
              </a:rPr>
              <a:t>Pään asento</a:t>
            </a:r>
            <a:endParaRPr>
              <a:latin typeface="Arial"/>
              <a:ea typeface="Arial"/>
              <a:cs typeface="Arial"/>
              <a:sym typeface="Arial"/>
            </a:endParaRPr>
          </a:p>
          <a:p>
            <a:pPr marL="1522525" lvl="1" indent="-368413" defTabSz="449262">
              <a:lnSpc>
                <a:spcPct val="93000"/>
              </a:lnSpc>
              <a:spcBef>
                <a:spcPts val="11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800">
                <a:solidFill>
                  <a:srgbClr val="000000"/>
                </a:solidFill>
              </a:defRPr>
            </a:pPr>
            <a:r>
              <a:rPr>
                <a:latin typeface="Arial"/>
                <a:ea typeface="Arial"/>
                <a:cs typeface="Arial"/>
                <a:sym typeface="Arial"/>
              </a:rPr>
              <a:t>Pää on käännettynä kohti taustaa siten, että niska säilyy vielä kohtuullisen rentona. Leuan kärki tulisi olla samalla tasolla tai ulompana kuin varpaiden kärjet (takaa katsottuna). Silmät samalla tasolla.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381000" y="75498"/>
            <a:ext cx="11988800"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1 - vartalon asento</a:t>
            </a:r>
          </a:p>
        </p:txBody>
      </p:sp>
      <p:pic>
        <p:nvPicPr>
          <p:cNvPr id="158"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pic>
        <p:nvPicPr>
          <p:cNvPr id="159" name="IMG_3523.jpeg"/>
          <p:cNvPicPr/>
          <p:nvPr/>
        </p:nvPicPr>
        <p:blipFill>
          <a:blip r:embed="rId3">
            <a:extLst/>
          </a:blip>
          <a:srcRect l="309" t="4575" r="309" b="1808"/>
          <a:stretch>
            <a:fillRect/>
          </a:stretch>
        </p:blipFill>
        <p:spPr>
          <a:xfrm>
            <a:off x="2313185" y="2244711"/>
            <a:ext cx="8378343" cy="5919266"/>
          </a:xfrm>
          <a:prstGeom prst="rect">
            <a:avLst/>
          </a:prstGeom>
          <a:ln w="12700">
            <a:miter lim="400000"/>
          </a:ln>
        </p:spPr>
      </p:pic>
      <p:sp>
        <p:nvSpPr>
          <p:cNvPr id="160" name="Shape 160"/>
          <p:cNvSpPr/>
          <p:nvPr/>
        </p:nvSpPr>
        <p:spPr>
          <a:xfrm>
            <a:off x="2261197" y="7897235"/>
            <a:ext cx="6134101" cy="877888"/>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normAutofit/>
          </a:bodyPr>
          <a:lstStyle>
            <a:lvl1pPr algn="l" defTabSz="449262">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00"/>
                </a:solidFill>
                <a:latin typeface="Arial"/>
                <a:ea typeface="Arial"/>
                <a:cs typeface="Arial"/>
                <a:sym typeface="Arial"/>
              </a:defRPr>
            </a:lvl1pPr>
          </a:lstStyle>
          <a:p>
            <a:pPr lvl="0">
              <a:defRPr sz="1800" b="0"/>
            </a:pPr>
            <a:r>
              <a:rPr sz="1200" b="1"/>
              <a:t>Lähde: KiSik Lee, Total Archery</a:t>
            </a:r>
          </a:p>
        </p:txBody>
      </p:sp>
      <p:sp>
        <p:nvSpPr>
          <p:cNvPr id="161" name="Shape 161"/>
          <p:cNvSpPr/>
          <p:nvPr/>
        </p:nvSpPr>
        <p:spPr>
          <a:xfrm>
            <a:off x="2220140" y="8501394"/>
            <a:ext cx="4765453"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lvl="0">
              <a:defRPr sz="1800">
                <a:solidFill>
                  <a:srgbClr val="000000"/>
                </a:solidFill>
              </a:defRPr>
            </a:pPr>
            <a:r>
              <a:rPr sz="1900">
                <a:solidFill>
                  <a:srgbClr val="414141"/>
                </a:solidFill>
              </a:rPr>
              <a:t>Huom! Kuvan ampujalla avoin jalka-asento</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381000" y="75498"/>
            <a:ext cx="11988800"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1 - vartalon asento</a:t>
            </a:r>
          </a:p>
        </p:txBody>
      </p:sp>
      <p:pic>
        <p:nvPicPr>
          <p:cNvPr id="164"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65" name="Shape 165"/>
          <p:cNvSpPr>
            <a:spLocks noGrp="1"/>
          </p:cNvSpPr>
          <p:nvPr>
            <p:ph type="body" idx="4294967295"/>
          </p:nvPr>
        </p:nvSpPr>
        <p:spPr>
          <a:xfrm>
            <a:off x="1587914" y="2373960"/>
            <a:ext cx="8940800" cy="5643564"/>
          </a:xfrm>
          <a:prstGeom prst="rect">
            <a:avLst/>
          </a:prstGeom>
        </p:spPr>
        <p:txBody>
          <a:bodyPr lIns="46799" tIns="46799" rIns="46799" bIns="46799" anchor="t">
            <a:normAutofit lnSpcReduction="10000"/>
          </a:bodyPr>
          <a:lstStyle/>
          <a:p>
            <a:pPr marL="0" lvl="0" indent="0" defTabSz="390858">
              <a:spcBef>
                <a:spcPts val="600"/>
              </a:spcBef>
              <a:buClrTx/>
              <a:buSzTx/>
              <a:buFontTx/>
              <a:buNone/>
              <a:tabLst>
                <a:tab pos="622300" algn="l"/>
                <a:tab pos="1257300" algn="l"/>
                <a:tab pos="1879600" algn="l"/>
                <a:tab pos="2514600" algn="l"/>
                <a:tab pos="3136900" algn="l"/>
                <a:tab pos="3771900" algn="l"/>
              </a:tabLst>
              <a:defRPr sz="1800">
                <a:solidFill>
                  <a:srgbClr val="000000"/>
                </a:solidFill>
              </a:defRPr>
            </a:pPr>
            <a:r>
              <a:rPr sz="2436">
                <a:latin typeface="Arial"/>
                <a:ea typeface="Arial"/>
                <a:cs typeface="Arial"/>
                <a:sym typeface="Arial"/>
              </a:rPr>
              <a:t>Painopiste</a:t>
            </a:r>
            <a:br>
              <a:rPr sz="2436">
                <a:latin typeface="Arial"/>
                <a:ea typeface="Arial"/>
                <a:cs typeface="Arial"/>
                <a:sym typeface="Arial"/>
              </a:rPr>
            </a:br>
            <a:endParaRPr sz="2436">
              <a:latin typeface="Arial"/>
              <a:ea typeface="Arial"/>
              <a:cs typeface="Arial"/>
              <a:sym typeface="Arial"/>
            </a:endParaRPr>
          </a:p>
          <a:p>
            <a:pPr marL="315291" lvl="0" indent="-221374" defTabSz="390858">
              <a:spcBef>
                <a:spcPts val="600"/>
              </a:spcBef>
              <a:buClr>
                <a:srgbClr val="000000"/>
              </a:buClr>
              <a:buSzPct val="45000"/>
              <a:buFont typeface="Wingdings"/>
              <a:buChar char="●"/>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Painosta noin 60% päkiällä, loput kantapäällä </a:t>
            </a:r>
          </a:p>
          <a:p>
            <a:pPr marL="315291" lvl="0" indent="-221374" defTabSz="390858">
              <a:spcBef>
                <a:spcPts val="600"/>
              </a:spcBef>
              <a:buClr>
                <a:srgbClr val="000000"/>
              </a:buClr>
              <a:buSzPct val="45000"/>
              <a:buFont typeface="Wingdings"/>
              <a:buChar char="●"/>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Paino tasaisesti molemmilla jaloilla</a:t>
            </a:r>
          </a:p>
          <a:p>
            <a:pPr marL="315291" lvl="0" indent="-221374" defTabSz="390858">
              <a:spcBef>
                <a:spcPts val="600"/>
              </a:spcBef>
              <a:buClr>
                <a:srgbClr val="000000"/>
              </a:buClr>
              <a:buSzPct val="45000"/>
              <a:buFont typeface="Wingdings"/>
              <a:buChar char="●"/>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Painopiste on </a:t>
            </a:r>
            <a:r>
              <a:rPr sz="1914" b="1">
                <a:latin typeface="Arial"/>
                <a:ea typeface="Arial"/>
                <a:cs typeface="Arial"/>
                <a:sym typeface="Arial"/>
              </a:rPr>
              <a:t>nilkan etupuolella</a:t>
            </a:r>
            <a:r>
              <a:rPr sz="1914">
                <a:solidFill>
                  <a:srgbClr val="7030A0"/>
                </a:solidFill>
                <a:latin typeface="Arial"/>
                <a:ea typeface="Arial"/>
                <a:cs typeface="Arial"/>
                <a:sym typeface="Arial"/>
              </a:rPr>
              <a:t/>
            </a:r>
            <a:br>
              <a:rPr sz="1914">
                <a:solidFill>
                  <a:srgbClr val="7030A0"/>
                </a:solidFill>
                <a:latin typeface="Arial"/>
                <a:ea typeface="Arial"/>
                <a:cs typeface="Arial"/>
                <a:sym typeface="Arial"/>
              </a:rPr>
            </a:br>
            <a:endParaRPr sz="1914">
              <a:latin typeface="Arial"/>
              <a:ea typeface="Arial"/>
              <a:cs typeface="Arial"/>
              <a:sym typeface="Arial"/>
            </a:endParaRPr>
          </a:p>
          <a:p>
            <a:pPr marL="281749" lvl="0" indent="-187832" defTabSz="390858">
              <a:lnSpc>
                <a:spcPct val="150000"/>
              </a:lnSpc>
              <a:spcBef>
                <a:spcPts val="600"/>
              </a:spcBef>
              <a:buClrTx/>
              <a:buSzTx/>
              <a:buFontTx/>
              <a:buNone/>
              <a:tabLst>
                <a:tab pos="622300" algn="l"/>
                <a:tab pos="1257300" algn="l"/>
                <a:tab pos="1879600" algn="l"/>
                <a:tab pos="2514600" algn="l"/>
                <a:tab pos="3136900" algn="l"/>
                <a:tab pos="3771900" algn="l"/>
              </a:tabLst>
              <a:defRPr sz="1800">
                <a:solidFill>
                  <a:srgbClr val="000000"/>
                </a:solidFill>
              </a:defRPr>
            </a:pPr>
            <a:r>
              <a:rPr sz="2436">
                <a:latin typeface="Arial"/>
                <a:ea typeface="Arial"/>
                <a:cs typeface="Arial"/>
                <a:sym typeface="Arial"/>
              </a:rPr>
              <a:t>Yleisiä virheitä</a:t>
            </a:r>
          </a:p>
          <a:p>
            <a:pPr marL="315291" lvl="0" indent="-221374" defTabSz="390858">
              <a:spcBef>
                <a:spcPts val="600"/>
              </a:spcBef>
              <a:buClr>
                <a:srgbClr val="000000"/>
              </a:buClr>
              <a:buSzPct val="45000"/>
              <a:buFont typeface="Wingdings"/>
              <a:buChar char="●"/>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Painopiste valuu vedossa takimmalle jalalle </a:t>
            </a:r>
            <a:r>
              <a:rPr sz="1914">
                <a:solidFill>
                  <a:srgbClr val="7030A0"/>
                </a:solidFill>
                <a:latin typeface="Arial"/>
                <a:ea typeface="Arial"/>
                <a:cs typeface="Arial"/>
                <a:sym typeface="Arial"/>
              </a:rPr>
              <a:t>→</a:t>
            </a:r>
            <a:r>
              <a:rPr sz="1914">
                <a:latin typeface="Arial"/>
                <a:ea typeface="Arial"/>
                <a:cs typeface="Arial"/>
                <a:sym typeface="Arial"/>
              </a:rPr>
              <a:t> liian jäykkä jousi (tai ei työntöä)</a:t>
            </a:r>
          </a:p>
          <a:p>
            <a:pPr marL="315291" lvl="0" indent="-221374" defTabSz="390858">
              <a:spcBef>
                <a:spcPts val="600"/>
              </a:spcBef>
              <a:buClr>
                <a:srgbClr val="000000"/>
              </a:buClr>
              <a:buSzPct val="45000"/>
              <a:buFont typeface="Wingdings"/>
              <a:buChar char="●"/>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Painopiste siirtyy jousta nostettaessa kantapäille tai takimmaiselle jalalle </a:t>
            </a:r>
            <a:r>
              <a:rPr sz="1914">
                <a:solidFill>
                  <a:srgbClr val="7030A0"/>
                </a:solidFill>
                <a:latin typeface="Arial"/>
                <a:ea typeface="Arial"/>
                <a:cs typeface="Arial"/>
                <a:sym typeface="Arial"/>
              </a:rPr>
              <a:t>→</a:t>
            </a:r>
            <a:r>
              <a:rPr sz="1914">
                <a:latin typeface="Arial"/>
                <a:ea typeface="Arial"/>
                <a:cs typeface="Arial"/>
                <a:sym typeface="Arial"/>
              </a:rPr>
              <a:t> jousi liian raskas tai nostolinja väärä</a:t>
            </a:r>
          </a:p>
          <a:p>
            <a:pPr marL="315291" lvl="0" indent="-221374" defTabSz="390858">
              <a:spcBef>
                <a:spcPts val="600"/>
              </a:spcBef>
              <a:buClr>
                <a:srgbClr val="000000"/>
              </a:buClr>
              <a:buSzPct val="45000"/>
              <a:buFont typeface="Wingdings"/>
              <a:buChar char="●"/>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Vartalo taittuu lantiosta </a:t>
            </a:r>
            <a:r>
              <a:rPr sz="1914">
                <a:solidFill>
                  <a:srgbClr val="7030A0"/>
                </a:solidFill>
                <a:latin typeface="Arial"/>
                <a:ea typeface="Arial"/>
                <a:cs typeface="Arial"/>
                <a:sym typeface="Arial"/>
              </a:rPr>
              <a:t>→</a:t>
            </a:r>
            <a:r>
              <a:rPr sz="1914">
                <a:latin typeface="Arial"/>
                <a:ea typeface="Arial"/>
                <a:cs typeface="Arial"/>
                <a:sym typeface="Arial"/>
              </a:rPr>
              <a:t> painopistettä yritetään korjata ylävartalolla tai selkä on notkolla (ei ole riittävää keskivartalon hallintaa)</a:t>
            </a:r>
          </a:p>
          <a:p>
            <a:pPr marL="315291" lvl="0" indent="-221374" defTabSz="390858">
              <a:spcBef>
                <a:spcPts val="600"/>
              </a:spcBef>
              <a:buClr>
                <a:srgbClr val="000000"/>
              </a:buClr>
              <a:buSzPct val="45000"/>
              <a:buFont typeface="Wingdings"/>
              <a:buChar char="●"/>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Jalkojen asento on liian kapea tai liian leveä</a:t>
            </a:r>
          </a:p>
          <a:p>
            <a:pPr marL="281749" lvl="0" indent="-187832" defTabSz="390858">
              <a:lnSpc>
                <a:spcPct val="150000"/>
              </a:lnSpc>
              <a:spcBef>
                <a:spcPts val="600"/>
              </a:spcBef>
              <a:buClrTx/>
              <a:buSzTx/>
              <a:buFontTx/>
              <a:buNone/>
              <a:tabLst>
                <a:tab pos="622300" algn="l"/>
                <a:tab pos="1257300" algn="l"/>
                <a:tab pos="1879600" algn="l"/>
                <a:tab pos="2514600" algn="l"/>
                <a:tab pos="3136900" algn="l"/>
                <a:tab pos="3771900" algn="l"/>
              </a:tabLst>
              <a:defRPr sz="1800">
                <a:solidFill>
                  <a:srgbClr val="000000"/>
                </a:solidFill>
              </a:defRPr>
            </a:pPr>
            <a:r>
              <a:rPr sz="1914">
                <a:latin typeface="Arial"/>
                <a:ea typeface="Arial"/>
                <a:cs typeface="Arial"/>
                <a:sym typeface="Arial"/>
              </a:rPr>
              <a:t/>
            </a:r>
            <a:br>
              <a:rPr sz="1914">
                <a:latin typeface="Arial"/>
                <a:ea typeface="Arial"/>
                <a:cs typeface="Arial"/>
                <a:sym typeface="Arial"/>
              </a:rPr>
            </a:br>
            <a:r>
              <a:rPr sz="2262" b="1">
                <a:latin typeface="Arial"/>
                <a:ea typeface="Arial"/>
                <a:cs typeface="Arial"/>
                <a:sym typeface="Arial"/>
              </a:rPr>
              <a:t>Hyvä vartalon asento on tärkein asia mikä alussa opetetaan!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381000" y="75498"/>
            <a:ext cx="11988800" cy="2413001"/>
          </a:xfrm>
          <a:prstGeom prst="rect">
            <a:avLst/>
          </a:prstGeom>
        </p:spPr>
        <p:txBody>
          <a:bodyPr/>
          <a:lstStyle>
            <a:lvl1pPr>
              <a:defRPr sz="6000"/>
            </a:lvl1pPr>
          </a:lstStyle>
          <a:p>
            <a:pPr lvl="0">
              <a:defRPr sz="1800">
                <a:solidFill>
                  <a:srgbClr val="000000"/>
                </a:solidFill>
              </a:defRPr>
            </a:pPr>
            <a:r>
              <a:rPr sz="6000">
                <a:solidFill>
                  <a:srgbClr val="D93E2B"/>
                </a:solidFill>
              </a:rPr>
              <a:t>Harjoituskerta 1 - vartalon asento</a:t>
            </a:r>
          </a:p>
        </p:txBody>
      </p:sp>
      <p:pic>
        <p:nvPicPr>
          <p:cNvPr id="168" name="WA Finland.jpg"/>
          <p:cNvPicPr/>
          <p:nvPr/>
        </p:nvPicPr>
        <p:blipFill>
          <a:blip r:embed="rId2">
            <a:extLst/>
          </a:blip>
          <a:stretch>
            <a:fillRect/>
          </a:stretch>
        </p:blipFill>
        <p:spPr>
          <a:xfrm>
            <a:off x="11488539" y="4661"/>
            <a:ext cx="1525518" cy="1525519"/>
          </a:xfrm>
          <a:prstGeom prst="rect">
            <a:avLst/>
          </a:prstGeom>
          <a:ln w="25400">
            <a:miter lim="400000"/>
          </a:ln>
          <a:effectLst>
            <a:outerShdw blurRad="190500" dist="101600" dir="5400000" rotWithShape="0">
              <a:srgbClr val="000000">
                <a:alpha val="40000"/>
              </a:srgbClr>
            </a:outerShdw>
          </a:effectLst>
        </p:spPr>
      </p:pic>
      <p:sp>
        <p:nvSpPr>
          <p:cNvPr id="169" name="Shape 169"/>
          <p:cNvSpPr>
            <a:spLocks noGrp="1"/>
          </p:cNvSpPr>
          <p:nvPr>
            <p:ph type="body" idx="4294967295"/>
          </p:nvPr>
        </p:nvSpPr>
        <p:spPr>
          <a:xfrm>
            <a:off x="1586170" y="2338671"/>
            <a:ext cx="8429626" cy="5357814"/>
          </a:xfrm>
          <a:prstGeom prst="rect">
            <a:avLst/>
          </a:prstGeom>
        </p:spPr>
        <p:txBody>
          <a:bodyPr lIns="46799" tIns="46799" rIns="46799" bIns="46799" anchor="t"/>
          <a:lstStyle/>
          <a:p>
            <a:pPr marL="0" lvl="0" indent="0" defTabSz="440277">
              <a:spcBef>
                <a:spcPts val="500"/>
              </a:spcBef>
              <a:buClrTx/>
              <a:buSzTx/>
              <a:buFontTx/>
              <a:buNone/>
              <a:tabLst>
                <a:tab pos="698500" algn="l"/>
                <a:tab pos="1409700" algn="l"/>
                <a:tab pos="2120900" algn="l"/>
                <a:tab pos="2832100" algn="l"/>
                <a:tab pos="3543300" algn="l"/>
                <a:tab pos="4254500" algn="l"/>
              </a:tabLst>
              <a:defRPr sz="1800">
                <a:solidFill>
                  <a:srgbClr val="000000"/>
                </a:solidFill>
              </a:defRPr>
            </a:pPr>
            <a:r>
              <a:rPr sz="2548">
                <a:latin typeface="Arial"/>
                <a:ea typeface="Arial"/>
                <a:cs typeface="Arial"/>
                <a:sym typeface="Arial"/>
              </a:rPr>
              <a:t>Ampuma-asento</a:t>
            </a:r>
            <a:r>
              <a:rPr sz="2744">
                <a:latin typeface="Arial"/>
                <a:ea typeface="Arial"/>
                <a:cs typeface="Arial"/>
                <a:sym typeface="Arial"/>
              </a:rPr>
              <a:t/>
            </a:r>
            <a:br>
              <a:rPr sz="2744">
                <a:latin typeface="Arial"/>
                <a:ea typeface="Arial"/>
                <a:cs typeface="Arial"/>
                <a:sym typeface="Arial"/>
              </a:rPr>
            </a:br>
            <a:endParaRPr sz="2744">
              <a:latin typeface="Arial"/>
              <a:ea typeface="Arial"/>
              <a:cs typeface="Arial"/>
              <a:sym typeface="Arial"/>
            </a:endParaRPr>
          </a:p>
          <a:p>
            <a:pPr marL="377825" lvl="0" indent="-272034"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2352">
                <a:latin typeface="Arial"/>
                <a:ea typeface="Arial"/>
                <a:cs typeface="Arial"/>
                <a:sym typeface="Arial"/>
              </a:rPr>
              <a:t>Erilaiset kallistumiset aiheuttavat ylimääräisiä lihasjännityksiä ja vaikeuttavat oikean suorituksen tekemistä</a:t>
            </a:r>
          </a:p>
          <a:p>
            <a:pPr marL="377825" lvl="0" indent="-272034"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2352">
                <a:latin typeface="Arial"/>
                <a:ea typeface="Arial"/>
                <a:cs typeface="Arial"/>
                <a:sym typeface="Arial"/>
              </a:rPr>
              <a:t>Hyvän asennon tunnusmerkkejä:</a:t>
            </a:r>
          </a:p>
          <a:p>
            <a:pPr marL="762317" lvl="1" indent="-264477"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1960">
                <a:latin typeface="Arial"/>
                <a:ea typeface="Arial"/>
                <a:cs typeface="Arial"/>
                <a:sym typeface="Arial"/>
              </a:rPr>
              <a:t>Pää on keskellä vartaloa</a:t>
            </a:r>
          </a:p>
          <a:p>
            <a:pPr marL="762317" lvl="1" indent="-264477"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1960">
                <a:latin typeface="Arial"/>
                <a:ea typeface="Arial"/>
                <a:cs typeface="Arial"/>
                <a:sym typeface="Arial"/>
              </a:rPr>
              <a:t>Lantio on keskellä vartaloa</a:t>
            </a:r>
          </a:p>
          <a:p>
            <a:pPr marL="762317" lvl="1" indent="-264477"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1960">
                <a:latin typeface="Arial"/>
                <a:ea typeface="Arial"/>
                <a:cs typeface="Arial"/>
                <a:sym typeface="Arial"/>
              </a:rPr>
              <a:t>Selkäranka on suora (edestäpäin katsottaessa)</a:t>
            </a:r>
          </a:p>
          <a:p>
            <a:pPr marL="762317" lvl="1" indent="-264477"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1960">
                <a:latin typeface="Arial"/>
                <a:ea typeface="Arial"/>
                <a:cs typeface="Arial"/>
                <a:sym typeface="Arial"/>
              </a:rPr>
              <a:t>Olkapäät pysyvät neutraalissa asennossa suorituksen aikana (taipumus nousta)</a:t>
            </a:r>
          </a:p>
          <a:p>
            <a:pPr marL="762317" lvl="1" indent="-264477"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1960">
                <a:latin typeface="Arial"/>
                <a:ea typeface="Arial"/>
                <a:cs typeface="Arial"/>
                <a:sym typeface="Arial"/>
              </a:rPr>
              <a:t>Jousen jänne pysyy paikallaan ankkuroinnin jälkeen </a:t>
            </a:r>
          </a:p>
          <a:p>
            <a:pPr marL="762317" lvl="1" indent="-264477" defTabSz="440277">
              <a:spcBef>
                <a:spcPts val="500"/>
              </a:spcBef>
              <a:buClr>
                <a:srgbClr val="000000"/>
              </a:buClr>
              <a:buSzPct val="45000"/>
              <a:buFont typeface="Wingdings"/>
              <a:buChar char="●"/>
              <a:tabLst>
                <a:tab pos="698500" algn="l"/>
                <a:tab pos="1409700" algn="l"/>
                <a:tab pos="2120900" algn="l"/>
                <a:tab pos="2832100" algn="l"/>
                <a:tab pos="3543300" algn="l"/>
                <a:tab pos="4254500" algn="l"/>
              </a:tabLst>
              <a:defRPr sz="1800">
                <a:solidFill>
                  <a:srgbClr val="000000"/>
                </a:solidFill>
              </a:defRPr>
            </a:pPr>
            <a:r>
              <a:rPr sz="1960">
                <a:latin typeface="Arial"/>
                <a:ea typeface="Arial"/>
                <a:cs typeface="Arial"/>
                <a:sym typeface="Arial"/>
              </a:rPr>
              <a:t>Sivusta katsottaessa voidaan vetää suora viiva kahvan otekohdasta ja sormiotteen keskeltä vetokäden kyynerpään päähän</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1182</Words>
  <Application>Microsoft Macintosh PowerPoint</Application>
  <PresentationFormat>Mukautettu</PresentationFormat>
  <Paragraphs>215</Paragraphs>
  <Slides>35</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35</vt:i4>
      </vt:variant>
    </vt:vector>
  </HeadingPairs>
  <TitlesOfParts>
    <vt:vector size="44" baseType="lpstr">
      <vt:lpstr>Bodoni SvtyTwo ITC TT-Book</vt:lpstr>
      <vt:lpstr>Helvetica</vt:lpstr>
      <vt:lpstr>Helvetica Neue</vt:lpstr>
      <vt:lpstr>Palatino</vt:lpstr>
      <vt:lpstr>Symbol</vt:lpstr>
      <vt:lpstr>Wingdings</vt:lpstr>
      <vt:lpstr>Zapf Dingbats</vt:lpstr>
      <vt:lpstr>Arial</vt:lpstr>
      <vt:lpstr>New_Template4</vt:lpstr>
      <vt:lpstr>VOK1 lajiosa - tähtäinjousi</vt:lpstr>
      <vt:lpstr>Kurssikerran juoksutus</vt:lpstr>
      <vt:lpstr>Opetusmetodit</vt:lpstr>
      <vt:lpstr>Käsikirjoitus</vt:lpstr>
      <vt:lpstr>Harjoituskerta 1 - vartalon asento</vt:lpstr>
      <vt:lpstr>Harjoituskerta 1 - vartalon asento</vt:lpstr>
      <vt:lpstr>Harjoituskerta 1 - vartalon asento</vt:lpstr>
      <vt:lpstr>Harjoituskerta 1 - vartalon asento</vt:lpstr>
      <vt:lpstr>Harjoituskerta 1 - vartalon asento</vt:lpstr>
      <vt:lpstr>Harjoituskerta 1 - vartalon asento</vt:lpstr>
      <vt:lpstr>Harjoituskerta 2 - valmistautuminen</vt:lpstr>
      <vt:lpstr>Harjoituskerta 2 - valmistautuminen</vt:lpstr>
      <vt:lpstr>Harjoituskerta 2 - valmistautuminen</vt:lpstr>
      <vt:lpstr>Harjoituskerta 2 - valmistautuminen</vt:lpstr>
      <vt:lpstr>Harjoituskerta 2 - valmistautuminen</vt:lpstr>
      <vt:lpstr>Harjoituskerta 3 - veto</vt:lpstr>
      <vt:lpstr>Harjoituskerta 3 - veto</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4 - ankkurointi</vt:lpstr>
      <vt:lpstr>Harjoituskerta 5 - laukaus</vt:lpstr>
      <vt:lpstr>Harjoituskerta 6 - jälkipito</vt:lpstr>
      <vt:lpstr>Yhteenveto</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VOK1 lajiosa - tähtäinjousi</dc:title>
  <cp:lastModifiedBy>Microsoft Office -käyttäjä</cp:lastModifiedBy>
  <cp:revision>2</cp:revision>
  <dcterms:modified xsi:type="dcterms:W3CDTF">2019-10-19T05:37:04Z</dcterms:modified>
</cp:coreProperties>
</file>