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16" r:id="rId1"/>
  </p:sldMasterIdLst>
  <p:notesMasterIdLst>
    <p:notesMasterId r:id="rId27"/>
  </p:notesMasterIdLst>
  <p:sldIdLst>
    <p:sldId id="256" r:id="rId2"/>
    <p:sldId id="258" r:id="rId3"/>
    <p:sldId id="271" r:id="rId4"/>
    <p:sldId id="257" r:id="rId5"/>
    <p:sldId id="259" r:id="rId6"/>
    <p:sldId id="260" r:id="rId7"/>
    <p:sldId id="261" r:id="rId8"/>
    <p:sldId id="282" r:id="rId9"/>
    <p:sldId id="262" r:id="rId10"/>
    <p:sldId id="264" r:id="rId11"/>
    <p:sldId id="263" r:id="rId12"/>
    <p:sldId id="265" r:id="rId13"/>
    <p:sldId id="279" r:id="rId14"/>
    <p:sldId id="266" r:id="rId15"/>
    <p:sldId id="267" r:id="rId16"/>
    <p:sldId id="268" r:id="rId17"/>
    <p:sldId id="269" r:id="rId18"/>
    <p:sldId id="270" r:id="rId19"/>
    <p:sldId id="280" r:id="rId20"/>
    <p:sldId id="272" r:id="rId21"/>
    <p:sldId id="273" r:id="rId22"/>
    <p:sldId id="274" r:id="rId23"/>
    <p:sldId id="276" r:id="rId24"/>
    <p:sldId id="277" r:id="rId25"/>
    <p:sldId id="281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83"/>
    <p:restoredTop sz="83356"/>
  </p:normalViewPr>
  <p:slideViewPr>
    <p:cSldViewPr snapToGrid="0">
      <p:cViewPr varScale="1">
        <p:scale>
          <a:sx n="107" d="100"/>
          <a:sy n="107" d="100"/>
        </p:scale>
        <p:origin x="6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FAFA1-8612-412E-A428-2DA7B4181AA2}" type="doc">
      <dgm:prSet loTypeId="urn:microsoft.com/office/officeart/2008/layout/LinedList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C3C1166-2D2C-4D04-A9A2-5A3BEA0CFF78}">
      <dgm:prSet/>
      <dgm:spPr/>
      <dgm:t>
        <a:bodyPr/>
        <a:lstStyle/>
        <a:p>
          <a:r>
            <a:rPr lang="en-FI" dirty="0">
              <a:latin typeface="Biome" panose="020B0503030204020804" pitchFamily="34" charset="0"/>
              <a:cs typeface="Biome" panose="020B0503030204020804" pitchFamily="34" charset="0"/>
            </a:rPr>
            <a:t>Set </a:t>
          </a:r>
          <a:endParaRPr lang="en-US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1E53ABB6-A8E7-4143-A82A-15B4443D1733}" type="parTrans" cxnId="{EB2A6AC4-02FF-4092-864B-30EDB9BC20FB}">
      <dgm:prSet/>
      <dgm:spPr/>
      <dgm:t>
        <a:bodyPr/>
        <a:lstStyle/>
        <a:p>
          <a:endParaRPr lang="en-US"/>
        </a:p>
      </dgm:t>
    </dgm:pt>
    <dgm:pt modelId="{96010491-45AE-403C-94B3-A0CD0EE60B28}" type="sibTrans" cxnId="{EB2A6AC4-02FF-4092-864B-30EDB9BC20FB}">
      <dgm:prSet/>
      <dgm:spPr/>
      <dgm:t>
        <a:bodyPr/>
        <a:lstStyle/>
        <a:p>
          <a:endParaRPr lang="en-US"/>
        </a:p>
      </dgm:t>
    </dgm:pt>
    <dgm:pt modelId="{7FCCB40A-F19E-49ED-A5E3-B7D3DFC16C70}">
      <dgm:prSet/>
      <dgm:spPr/>
      <dgm:t>
        <a:bodyPr/>
        <a:lstStyle/>
        <a:p>
          <a:r>
            <a:rPr lang="en-FI" dirty="0">
              <a:latin typeface="Biome" panose="020B0503030204020804" pitchFamily="34" charset="0"/>
              <a:cs typeface="Biome" panose="020B0503030204020804" pitchFamily="34" charset="0"/>
            </a:rPr>
            <a:t>Setup</a:t>
          </a:r>
          <a:endParaRPr lang="en-US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C26F7AAE-89F2-43FD-A560-9C94E47ED491}" type="parTrans" cxnId="{A69FCDED-5395-4632-BCC9-8AE6AF777565}">
      <dgm:prSet/>
      <dgm:spPr/>
      <dgm:t>
        <a:bodyPr/>
        <a:lstStyle/>
        <a:p>
          <a:endParaRPr lang="en-US"/>
        </a:p>
      </dgm:t>
    </dgm:pt>
    <dgm:pt modelId="{90478588-20C0-4470-9F97-E3DC737C689C}" type="sibTrans" cxnId="{A69FCDED-5395-4632-BCC9-8AE6AF777565}">
      <dgm:prSet/>
      <dgm:spPr/>
      <dgm:t>
        <a:bodyPr/>
        <a:lstStyle/>
        <a:p>
          <a:endParaRPr lang="en-US"/>
        </a:p>
      </dgm:t>
    </dgm:pt>
    <dgm:pt modelId="{25D3B4B7-8EA7-499B-AF30-514ED4E22D89}">
      <dgm:prSet/>
      <dgm:spPr/>
      <dgm:t>
        <a:bodyPr/>
        <a:lstStyle/>
        <a:p>
          <a:r>
            <a:rPr lang="en-FI" dirty="0">
              <a:latin typeface="Biome" panose="020B0503030204020804" pitchFamily="34" charset="0"/>
              <a:cs typeface="Biome" panose="020B0503030204020804" pitchFamily="34" charset="0"/>
            </a:rPr>
            <a:t>Loading</a:t>
          </a:r>
          <a:endParaRPr lang="en-US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FB405107-8A5C-4D03-9BDD-5E701E62D51C}" type="parTrans" cxnId="{09F2455E-5857-48DD-A2D4-2506AF2CB643}">
      <dgm:prSet/>
      <dgm:spPr/>
      <dgm:t>
        <a:bodyPr/>
        <a:lstStyle/>
        <a:p>
          <a:endParaRPr lang="en-US"/>
        </a:p>
      </dgm:t>
    </dgm:pt>
    <dgm:pt modelId="{1AA05FE5-C866-424F-AED3-0649BE4D4B8F}" type="sibTrans" cxnId="{09F2455E-5857-48DD-A2D4-2506AF2CB643}">
      <dgm:prSet/>
      <dgm:spPr/>
      <dgm:t>
        <a:bodyPr/>
        <a:lstStyle/>
        <a:p>
          <a:endParaRPr lang="en-US"/>
        </a:p>
      </dgm:t>
    </dgm:pt>
    <dgm:pt modelId="{621AFDD6-7A3A-43BF-8755-CC30C50E3876}">
      <dgm:prSet/>
      <dgm:spPr/>
      <dgm:t>
        <a:bodyPr/>
        <a:lstStyle/>
        <a:p>
          <a:r>
            <a:rPr lang="en-FI" dirty="0">
              <a:latin typeface="Biome" panose="020B0503030204020804" pitchFamily="34" charset="0"/>
              <a:cs typeface="Biome" panose="020B0503030204020804" pitchFamily="34" charset="0"/>
            </a:rPr>
            <a:t>Anchor</a:t>
          </a:r>
          <a:endParaRPr lang="en-US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2DF84F02-4603-4496-9609-C08F09B3448C}" type="parTrans" cxnId="{7E744109-700F-410C-9D3E-A27CC32D9041}">
      <dgm:prSet/>
      <dgm:spPr/>
      <dgm:t>
        <a:bodyPr/>
        <a:lstStyle/>
        <a:p>
          <a:endParaRPr lang="en-US"/>
        </a:p>
      </dgm:t>
    </dgm:pt>
    <dgm:pt modelId="{C7888824-F506-435B-AC9D-2E778BE3A316}" type="sibTrans" cxnId="{7E744109-700F-410C-9D3E-A27CC32D9041}">
      <dgm:prSet/>
      <dgm:spPr/>
      <dgm:t>
        <a:bodyPr/>
        <a:lstStyle/>
        <a:p>
          <a:endParaRPr lang="en-US"/>
        </a:p>
      </dgm:t>
    </dgm:pt>
    <dgm:pt modelId="{8C14986A-76B9-4C0D-B314-01B851B0C8BD}">
      <dgm:prSet/>
      <dgm:spPr/>
      <dgm:t>
        <a:bodyPr/>
        <a:lstStyle/>
        <a:p>
          <a:r>
            <a:rPr lang="en-FI" dirty="0">
              <a:latin typeface="Biome" panose="020B0503030204020804" pitchFamily="34" charset="0"/>
              <a:cs typeface="Biome" panose="020B0503030204020804" pitchFamily="34" charset="0"/>
            </a:rPr>
            <a:t>Transfer</a:t>
          </a:r>
          <a:endParaRPr lang="en-US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003B5775-CF7F-48D5-AA03-3A9A31523FD6}" type="parTrans" cxnId="{D97CEE19-FC37-409D-A04E-B9D82F672F0E}">
      <dgm:prSet/>
      <dgm:spPr/>
      <dgm:t>
        <a:bodyPr/>
        <a:lstStyle/>
        <a:p>
          <a:endParaRPr lang="en-US"/>
        </a:p>
      </dgm:t>
    </dgm:pt>
    <dgm:pt modelId="{66723F4D-417A-4497-8F04-EBE538DA3774}" type="sibTrans" cxnId="{D97CEE19-FC37-409D-A04E-B9D82F672F0E}">
      <dgm:prSet/>
      <dgm:spPr/>
      <dgm:t>
        <a:bodyPr/>
        <a:lstStyle/>
        <a:p>
          <a:endParaRPr lang="en-US"/>
        </a:p>
      </dgm:t>
    </dgm:pt>
    <dgm:pt modelId="{8C1790F6-0E17-4C92-BC23-121F834F4526}">
      <dgm:prSet/>
      <dgm:spPr/>
      <dgm:t>
        <a:bodyPr/>
        <a:lstStyle/>
        <a:p>
          <a:r>
            <a:rPr lang="en-FI" dirty="0">
              <a:latin typeface="Biome" panose="020B0503030204020804" pitchFamily="34" charset="0"/>
              <a:cs typeface="Biome" panose="020B0503030204020804" pitchFamily="34" charset="0"/>
            </a:rPr>
            <a:t>Holding</a:t>
          </a:r>
          <a:endParaRPr lang="en-US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E00D4D39-6D8E-4476-956A-D6FBEF9A8447}" type="parTrans" cxnId="{B6CD5E4C-975C-4060-88D0-2269A9154DE7}">
      <dgm:prSet/>
      <dgm:spPr/>
      <dgm:t>
        <a:bodyPr/>
        <a:lstStyle/>
        <a:p>
          <a:endParaRPr lang="en-US"/>
        </a:p>
      </dgm:t>
    </dgm:pt>
    <dgm:pt modelId="{F4D786DB-1541-4206-91B5-BB43C0426628}" type="sibTrans" cxnId="{B6CD5E4C-975C-4060-88D0-2269A9154DE7}">
      <dgm:prSet/>
      <dgm:spPr/>
      <dgm:t>
        <a:bodyPr/>
        <a:lstStyle/>
        <a:p>
          <a:endParaRPr lang="en-US"/>
        </a:p>
      </dgm:t>
    </dgm:pt>
    <dgm:pt modelId="{94320FA1-F85D-4F7E-9382-0C5FB78DF513}">
      <dgm:prSet/>
      <dgm:spPr/>
      <dgm:t>
        <a:bodyPr/>
        <a:lstStyle/>
        <a:p>
          <a:r>
            <a:rPr lang="en-FI" dirty="0">
              <a:latin typeface="Biome" panose="020B0503030204020804" pitchFamily="34" charset="0"/>
              <a:cs typeface="Biome" panose="020B0503030204020804" pitchFamily="34" charset="0"/>
            </a:rPr>
            <a:t>Expansion</a:t>
          </a:r>
          <a:endParaRPr lang="en-US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FADB61A2-8F3F-4545-BB93-C3C8E2C53C19}" type="parTrans" cxnId="{9B728F03-7CB5-4A04-8384-293E4D937E4E}">
      <dgm:prSet/>
      <dgm:spPr/>
      <dgm:t>
        <a:bodyPr/>
        <a:lstStyle/>
        <a:p>
          <a:endParaRPr lang="en-US"/>
        </a:p>
      </dgm:t>
    </dgm:pt>
    <dgm:pt modelId="{513B6249-E863-412A-B02A-7A424555F1AF}" type="sibTrans" cxnId="{9B728F03-7CB5-4A04-8384-293E4D937E4E}">
      <dgm:prSet/>
      <dgm:spPr/>
      <dgm:t>
        <a:bodyPr/>
        <a:lstStyle/>
        <a:p>
          <a:endParaRPr lang="en-US"/>
        </a:p>
      </dgm:t>
    </dgm:pt>
    <dgm:pt modelId="{E0C71401-4C00-40CD-9009-3C724CFAEE0E}">
      <dgm:prSet/>
      <dgm:spPr/>
      <dgm:t>
        <a:bodyPr/>
        <a:lstStyle/>
        <a:p>
          <a:r>
            <a:rPr lang="en-GB" dirty="0">
              <a:latin typeface="Biome" panose="020B0503030204020804" pitchFamily="34" charset="0"/>
              <a:cs typeface="Biome" panose="020B0503030204020804" pitchFamily="34" charset="0"/>
            </a:rPr>
            <a:t>F</a:t>
          </a:r>
          <a:r>
            <a:rPr lang="en-FI" dirty="0">
              <a:latin typeface="Biome" panose="020B0503030204020804" pitchFamily="34" charset="0"/>
              <a:cs typeface="Biome" panose="020B0503030204020804" pitchFamily="34" charset="0"/>
            </a:rPr>
            <a:t>ollow Through</a:t>
          </a:r>
          <a:endParaRPr lang="en-US" dirty="0">
            <a:latin typeface="Biome" panose="020B0503030204020804" pitchFamily="34" charset="0"/>
            <a:cs typeface="Biome" panose="020B0503030204020804" pitchFamily="34" charset="0"/>
          </a:endParaRPr>
        </a:p>
      </dgm:t>
    </dgm:pt>
    <dgm:pt modelId="{83B0A36E-C1CB-4D6F-BB47-751F92D79D0F}" type="parTrans" cxnId="{832A61E0-3069-4CB4-8B01-4A7928101CFC}">
      <dgm:prSet/>
      <dgm:spPr/>
      <dgm:t>
        <a:bodyPr/>
        <a:lstStyle/>
        <a:p>
          <a:endParaRPr lang="en-US"/>
        </a:p>
      </dgm:t>
    </dgm:pt>
    <dgm:pt modelId="{EF1F6425-BBF7-4956-BEC2-E02012DF4FE0}" type="sibTrans" cxnId="{832A61E0-3069-4CB4-8B01-4A7928101CFC}">
      <dgm:prSet/>
      <dgm:spPr/>
      <dgm:t>
        <a:bodyPr/>
        <a:lstStyle/>
        <a:p>
          <a:endParaRPr lang="en-US"/>
        </a:p>
      </dgm:t>
    </dgm:pt>
    <dgm:pt modelId="{74C69800-512E-4244-AE44-BB7CB5322084}" type="pres">
      <dgm:prSet presAssocID="{FA2FAFA1-8612-412E-A428-2DA7B4181AA2}" presName="vert0" presStyleCnt="0">
        <dgm:presLayoutVars>
          <dgm:dir/>
          <dgm:animOne val="branch"/>
          <dgm:animLvl val="lvl"/>
        </dgm:presLayoutVars>
      </dgm:prSet>
      <dgm:spPr/>
    </dgm:pt>
    <dgm:pt modelId="{11D9D24B-A2A9-A945-AC8C-F88CA4E8A5D2}" type="pres">
      <dgm:prSet presAssocID="{8C3C1166-2D2C-4D04-A9A2-5A3BEA0CFF78}" presName="thickLine" presStyleLbl="alignNode1" presStyleIdx="0" presStyleCnt="8"/>
      <dgm:spPr/>
    </dgm:pt>
    <dgm:pt modelId="{FDCFDBC3-FEBD-FB40-BA1D-BDB02C640D13}" type="pres">
      <dgm:prSet presAssocID="{8C3C1166-2D2C-4D04-A9A2-5A3BEA0CFF78}" presName="horz1" presStyleCnt="0"/>
      <dgm:spPr/>
    </dgm:pt>
    <dgm:pt modelId="{47ABDCE9-1193-E846-B36D-CC1ED8F1FFAB}" type="pres">
      <dgm:prSet presAssocID="{8C3C1166-2D2C-4D04-A9A2-5A3BEA0CFF78}" presName="tx1" presStyleLbl="revTx" presStyleIdx="0" presStyleCnt="8"/>
      <dgm:spPr/>
    </dgm:pt>
    <dgm:pt modelId="{43F19033-7274-4543-9E52-7FA45FE9C4EC}" type="pres">
      <dgm:prSet presAssocID="{8C3C1166-2D2C-4D04-A9A2-5A3BEA0CFF78}" presName="vert1" presStyleCnt="0"/>
      <dgm:spPr/>
    </dgm:pt>
    <dgm:pt modelId="{2AA6F187-0FED-4A44-9CE9-C54F6B415534}" type="pres">
      <dgm:prSet presAssocID="{7FCCB40A-F19E-49ED-A5E3-B7D3DFC16C70}" presName="thickLine" presStyleLbl="alignNode1" presStyleIdx="1" presStyleCnt="8"/>
      <dgm:spPr/>
    </dgm:pt>
    <dgm:pt modelId="{83BA001D-5906-6A47-A106-A9CE6B34C5AB}" type="pres">
      <dgm:prSet presAssocID="{7FCCB40A-F19E-49ED-A5E3-B7D3DFC16C70}" presName="horz1" presStyleCnt="0"/>
      <dgm:spPr/>
    </dgm:pt>
    <dgm:pt modelId="{ACD26C3E-35FF-1E45-92CC-1DD5F094DF5A}" type="pres">
      <dgm:prSet presAssocID="{7FCCB40A-F19E-49ED-A5E3-B7D3DFC16C70}" presName="tx1" presStyleLbl="revTx" presStyleIdx="1" presStyleCnt="8"/>
      <dgm:spPr/>
    </dgm:pt>
    <dgm:pt modelId="{B7738FF2-FF02-FB45-9572-DBCA3C310112}" type="pres">
      <dgm:prSet presAssocID="{7FCCB40A-F19E-49ED-A5E3-B7D3DFC16C70}" presName="vert1" presStyleCnt="0"/>
      <dgm:spPr/>
    </dgm:pt>
    <dgm:pt modelId="{6F8C1F73-C86F-AD40-AD6A-E2D2FED1AD1D}" type="pres">
      <dgm:prSet presAssocID="{25D3B4B7-8EA7-499B-AF30-514ED4E22D89}" presName="thickLine" presStyleLbl="alignNode1" presStyleIdx="2" presStyleCnt="8"/>
      <dgm:spPr/>
    </dgm:pt>
    <dgm:pt modelId="{2020D678-C79E-D64C-B6E3-C5AB56A9530F}" type="pres">
      <dgm:prSet presAssocID="{25D3B4B7-8EA7-499B-AF30-514ED4E22D89}" presName="horz1" presStyleCnt="0"/>
      <dgm:spPr/>
    </dgm:pt>
    <dgm:pt modelId="{33B77E21-95AD-6849-B940-8FBC64DABC4A}" type="pres">
      <dgm:prSet presAssocID="{25D3B4B7-8EA7-499B-AF30-514ED4E22D89}" presName="tx1" presStyleLbl="revTx" presStyleIdx="2" presStyleCnt="8"/>
      <dgm:spPr/>
    </dgm:pt>
    <dgm:pt modelId="{70DAD8EF-FB05-4248-BFFB-9FC0EC862E88}" type="pres">
      <dgm:prSet presAssocID="{25D3B4B7-8EA7-499B-AF30-514ED4E22D89}" presName="vert1" presStyleCnt="0"/>
      <dgm:spPr/>
    </dgm:pt>
    <dgm:pt modelId="{978038D6-3100-DD45-8E9C-465E70B03510}" type="pres">
      <dgm:prSet presAssocID="{621AFDD6-7A3A-43BF-8755-CC30C50E3876}" presName="thickLine" presStyleLbl="alignNode1" presStyleIdx="3" presStyleCnt="8"/>
      <dgm:spPr/>
    </dgm:pt>
    <dgm:pt modelId="{ED6E2271-0511-9143-A9FD-C2CF7A85187C}" type="pres">
      <dgm:prSet presAssocID="{621AFDD6-7A3A-43BF-8755-CC30C50E3876}" presName="horz1" presStyleCnt="0"/>
      <dgm:spPr/>
    </dgm:pt>
    <dgm:pt modelId="{51E1FC61-7974-D84C-BDA0-46EA9ED6759C}" type="pres">
      <dgm:prSet presAssocID="{621AFDD6-7A3A-43BF-8755-CC30C50E3876}" presName="tx1" presStyleLbl="revTx" presStyleIdx="3" presStyleCnt="8"/>
      <dgm:spPr/>
    </dgm:pt>
    <dgm:pt modelId="{3E74598B-8F51-0345-B188-6B94A4467157}" type="pres">
      <dgm:prSet presAssocID="{621AFDD6-7A3A-43BF-8755-CC30C50E3876}" presName="vert1" presStyleCnt="0"/>
      <dgm:spPr/>
    </dgm:pt>
    <dgm:pt modelId="{54563B16-469E-2446-BC1A-CA1AF08B2B8C}" type="pres">
      <dgm:prSet presAssocID="{8C14986A-76B9-4C0D-B314-01B851B0C8BD}" presName="thickLine" presStyleLbl="alignNode1" presStyleIdx="4" presStyleCnt="8"/>
      <dgm:spPr/>
    </dgm:pt>
    <dgm:pt modelId="{5849F6FE-F22C-1D41-B1A7-44D1472CE79D}" type="pres">
      <dgm:prSet presAssocID="{8C14986A-76B9-4C0D-B314-01B851B0C8BD}" presName="horz1" presStyleCnt="0"/>
      <dgm:spPr/>
    </dgm:pt>
    <dgm:pt modelId="{66BD9682-92FE-2F4D-9217-40C6EB80BEC1}" type="pres">
      <dgm:prSet presAssocID="{8C14986A-76B9-4C0D-B314-01B851B0C8BD}" presName="tx1" presStyleLbl="revTx" presStyleIdx="4" presStyleCnt="8"/>
      <dgm:spPr/>
    </dgm:pt>
    <dgm:pt modelId="{F2A114C0-249E-0145-B47F-481DE4C6EE7B}" type="pres">
      <dgm:prSet presAssocID="{8C14986A-76B9-4C0D-B314-01B851B0C8BD}" presName="vert1" presStyleCnt="0"/>
      <dgm:spPr/>
    </dgm:pt>
    <dgm:pt modelId="{2C4B848A-5AFC-A041-A9D5-345E14019B34}" type="pres">
      <dgm:prSet presAssocID="{8C1790F6-0E17-4C92-BC23-121F834F4526}" presName="thickLine" presStyleLbl="alignNode1" presStyleIdx="5" presStyleCnt="8"/>
      <dgm:spPr/>
    </dgm:pt>
    <dgm:pt modelId="{9BB05D28-F858-BB4E-AA62-598AF5D4A730}" type="pres">
      <dgm:prSet presAssocID="{8C1790F6-0E17-4C92-BC23-121F834F4526}" presName="horz1" presStyleCnt="0"/>
      <dgm:spPr/>
    </dgm:pt>
    <dgm:pt modelId="{F89D90E8-571E-914C-8694-428E2F441F8F}" type="pres">
      <dgm:prSet presAssocID="{8C1790F6-0E17-4C92-BC23-121F834F4526}" presName="tx1" presStyleLbl="revTx" presStyleIdx="5" presStyleCnt="8"/>
      <dgm:spPr/>
    </dgm:pt>
    <dgm:pt modelId="{E158C0AC-6B32-294B-9718-BEF55F13550B}" type="pres">
      <dgm:prSet presAssocID="{8C1790F6-0E17-4C92-BC23-121F834F4526}" presName="vert1" presStyleCnt="0"/>
      <dgm:spPr/>
    </dgm:pt>
    <dgm:pt modelId="{A6C0C732-FA06-1045-9781-9FA51C309805}" type="pres">
      <dgm:prSet presAssocID="{94320FA1-F85D-4F7E-9382-0C5FB78DF513}" presName="thickLine" presStyleLbl="alignNode1" presStyleIdx="6" presStyleCnt="8"/>
      <dgm:spPr/>
    </dgm:pt>
    <dgm:pt modelId="{0A4EB1EC-2637-E74D-B517-277CE976F5CA}" type="pres">
      <dgm:prSet presAssocID="{94320FA1-F85D-4F7E-9382-0C5FB78DF513}" presName="horz1" presStyleCnt="0"/>
      <dgm:spPr/>
    </dgm:pt>
    <dgm:pt modelId="{C72AF4C0-0519-6848-AF8D-5BFC7EE229AA}" type="pres">
      <dgm:prSet presAssocID="{94320FA1-F85D-4F7E-9382-0C5FB78DF513}" presName="tx1" presStyleLbl="revTx" presStyleIdx="6" presStyleCnt="8"/>
      <dgm:spPr/>
    </dgm:pt>
    <dgm:pt modelId="{78914102-A9DB-6A49-8BB3-97779B5AD327}" type="pres">
      <dgm:prSet presAssocID="{94320FA1-F85D-4F7E-9382-0C5FB78DF513}" presName="vert1" presStyleCnt="0"/>
      <dgm:spPr/>
    </dgm:pt>
    <dgm:pt modelId="{EAE3FD58-ED5E-A54A-981B-FB78BE25234F}" type="pres">
      <dgm:prSet presAssocID="{E0C71401-4C00-40CD-9009-3C724CFAEE0E}" presName="thickLine" presStyleLbl="alignNode1" presStyleIdx="7" presStyleCnt="8"/>
      <dgm:spPr/>
    </dgm:pt>
    <dgm:pt modelId="{0F4014C8-1170-0A40-B8A5-B537553C9CCC}" type="pres">
      <dgm:prSet presAssocID="{E0C71401-4C00-40CD-9009-3C724CFAEE0E}" presName="horz1" presStyleCnt="0"/>
      <dgm:spPr/>
    </dgm:pt>
    <dgm:pt modelId="{56E973F8-B056-5E4D-876B-C15E3132AD99}" type="pres">
      <dgm:prSet presAssocID="{E0C71401-4C00-40CD-9009-3C724CFAEE0E}" presName="tx1" presStyleLbl="revTx" presStyleIdx="7" presStyleCnt="8"/>
      <dgm:spPr/>
    </dgm:pt>
    <dgm:pt modelId="{80D3383B-71BB-B645-8461-3E3509A841DD}" type="pres">
      <dgm:prSet presAssocID="{E0C71401-4C00-40CD-9009-3C724CFAEE0E}" presName="vert1" presStyleCnt="0"/>
      <dgm:spPr/>
    </dgm:pt>
  </dgm:ptLst>
  <dgm:cxnLst>
    <dgm:cxn modelId="{9B728F03-7CB5-4A04-8384-293E4D937E4E}" srcId="{FA2FAFA1-8612-412E-A428-2DA7B4181AA2}" destId="{94320FA1-F85D-4F7E-9382-0C5FB78DF513}" srcOrd="6" destOrd="0" parTransId="{FADB61A2-8F3F-4545-BB93-C3C8E2C53C19}" sibTransId="{513B6249-E863-412A-B02A-7A424555F1AF}"/>
    <dgm:cxn modelId="{7E744109-700F-410C-9D3E-A27CC32D9041}" srcId="{FA2FAFA1-8612-412E-A428-2DA7B4181AA2}" destId="{621AFDD6-7A3A-43BF-8755-CC30C50E3876}" srcOrd="3" destOrd="0" parTransId="{2DF84F02-4603-4496-9609-C08F09B3448C}" sibTransId="{C7888824-F506-435B-AC9D-2E778BE3A316}"/>
    <dgm:cxn modelId="{D97CEE19-FC37-409D-A04E-B9D82F672F0E}" srcId="{FA2FAFA1-8612-412E-A428-2DA7B4181AA2}" destId="{8C14986A-76B9-4C0D-B314-01B851B0C8BD}" srcOrd="4" destOrd="0" parTransId="{003B5775-CF7F-48D5-AA03-3A9A31523FD6}" sibTransId="{66723F4D-417A-4497-8F04-EBE538DA3774}"/>
    <dgm:cxn modelId="{D183441E-C24B-3B48-8936-A7DC92F91A09}" type="presOf" srcId="{FA2FAFA1-8612-412E-A428-2DA7B4181AA2}" destId="{74C69800-512E-4244-AE44-BB7CB5322084}" srcOrd="0" destOrd="0" presId="urn:microsoft.com/office/officeart/2008/layout/LinedList"/>
    <dgm:cxn modelId="{4BF52A2C-6901-9648-A4A1-5DF2EFB71344}" type="presOf" srcId="{8C3C1166-2D2C-4D04-A9A2-5A3BEA0CFF78}" destId="{47ABDCE9-1193-E846-B36D-CC1ED8F1FFAB}" srcOrd="0" destOrd="0" presId="urn:microsoft.com/office/officeart/2008/layout/LinedList"/>
    <dgm:cxn modelId="{9763E444-3418-8C4C-B953-252CE7DE2558}" type="presOf" srcId="{8C14986A-76B9-4C0D-B314-01B851B0C8BD}" destId="{66BD9682-92FE-2F4D-9217-40C6EB80BEC1}" srcOrd="0" destOrd="0" presId="urn:microsoft.com/office/officeart/2008/layout/LinedList"/>
    <dgm:cxn modelId="{B6CD5E4C-975C-4060-88D0-2269A9154DE7}" srcId="{FA2FAFA1-8612-412E-A428-2DA7B4181AA2}" destId="{8C1790F6-0E17-4C92-BC23-121F834F4526}" srcOrd="5" destOrd="0" parTransId="{E00D4D39-6D8E-4476-956A-D6FBEF9A8447}" sibTransId="{F4D786DB-1541-4206-91B5-BB43C0426628}"/>
    <dgm:cxn modelId="{09F2455E-5857-48DD-A2D4-2506AF2CB643}" srcId="{FA2FAFA1-8612-412E-A428-2DA7B4181AA2}" destId="{25D3B4B7-8EA7-499B-AF30-514ED4E22D89}" srcOrd="2" destOrd="0" parTransId="{FB405107-8A5C-4D03-9BDD-5E701E62D51C}" sibTransId="{1AA05FE5-C866-424F-AED3-0649BE4D4B8F}"/>
    <dgm:cxn modelId="{EB2A6AC4-02FF-4092-864B-30EDB9BC20FB}" srcId="{FA2FAFA1-8612-412E-A428-2DA7B4181AA2}" destId="{8C3C1166-2D2C-4D04-A9A2-5A3BEA0CFF78}" srcOrd="0" destOrd="0" parTransId="{1E53ABB6-A8E7-4143-A82A-15B4443D1733}" sibTransId="{96010491-45AE-403C-94B3-A0CD0EE60B28}"/>
    <dgm:cxn modelId="{5E5FCDC7-D327-4D49-90BD-8E5396A19AA2}" type="presOf" srcId="{8C1790F6-0E17-4C92-BC23-121F834F4526}" destId="{F89D90E8-571E-914C-8694-428E2F441F8F}" srcOrd="0" destOrd="0" presId="urn:microsoft.com/office/officeart/2008/layout/LinedList"/>
    <dgm:cxn modelId="{023742CD-3118-714E-8D3C-2C6B57CC2AE2}" type="presOf" srcId="{E0C71401-4C00-40CD-9009-3C724CFAEE0E}" destId="{56E973F8-B056-5E4D-876B-C15E3132AD99}" srcOrd="0" destOrd="0" presId="urn:microsoft.com/office/officeart/2008/layout/LinedList"/>
    <dgm:cxn modelId="{F82E83CD-E5CB-134A-9906-E58B94F6A249}" type="presOf" srcId="{7FCCB40A-F19E-49ED-A5E3-B7D3DFC16C70}" destId="{ACD26C3E-35FF-1E45-92CC-1DD5F094DF5A}" srcOrd="0" destOrd="0" presId="urn:microsoft.com/office/officeart/2008/layout/LinedList"/>
    <dgm:cxn modelId="{DC3565CF-06DE-6D41-A742-9FE773C17BBE}" type="presOf" srcId="{94320FA1-F85D-4F7E-9382-0C5FB78DF513}" destId="{C72AF4C0-0519-6848-AF8D-5BFC7EE229AA}" srcOrd="0" destOrd="0" presId="urn:microsoft.com/office/officeart/2008/layout/LinedList"/>
    <dgm:cxn modelId="{832A61E0-3069-4CB4-8B01-4A7928101CFC}" srcId="{FA2FAFA1-8612-412E-A428-2DA7B4181AA2}" destId="{E0C71401-4C00-40CD-9009-3C724CFAEE0E}" srcOrd="7" destOrd="0" parTransId="{83B0A36E-C1CB-4D6F-BB47-751F92D79D0F}" sibTransId="{EF1F6425-BBF7-4956-BEC2-E02012DF4FE0}"/>
    <dgm:cxn modelId="{19E80CE4-045C-BD47-BB23-16A8D9DFC221}" type="presOf" srcId="{621AFDD6-7A3A-43BF-8755-CC30C50E3876}" destId="{51E1FC61-7974-D84C-BDA0-46EA9ED6759C}" srcOrd="0" destOrd="0" presId="urn:microsoft.com/office/officeart/2008/layout/LinedList"/>
    <dgm:cxn modelId="{A69FCDED-5395-4632-BCC9-8AE6AF777565}" srcId="{FA2FAFA1-8612-412E-A428-2DA7B4181AA2}" destId="{7FCCB40A-F19E-49ED-A5E3-B7D3DFC16C70}" srcOrd="1" destOrd="0" parTransId="{C26F7AAE-89F2-43FD-A560-9C94E47ED491}" sibTransId="{90478588-20C0-4470-9F97-E3DC737C689C}"/>
    <dgm:cxn modelId="{F0ACFAFA-EBA2-8949-A202-54D3D2420FF5}" type="presOf" srcId="{25D3B4B7-8EA7-499B-AF30-514ED4E22D89}" destId="{33B77E21-95AD-6849-B940-8FBC64DABC4A}" srcOrd="0" destOrd="0" presId="urn:microsoft.com/office/officeart/2008/layout/LinedList"/>
    <dgm:cxn modelId="{64C1A3B7-15C1-DD40-98CE-872D1759D67C}" type="presParOf" srcId="{74C69800-512E-4244-AE44-BB7CB5322084}" destId="{11D9D24B-A2A9-A945-AC8C-F88CA4E8A5D2}" srcOrd="0" destOrd="0" presId="urn:microsoft.com/office/officeart/2008/layout/LinedList"/>
    <dgm:cxn modelId="{D53B1E98-7E27-574D-AD84-890BA59E8C33}" type="presParOf" srcId="{74C69800-512E-4244-AE44-BB7CB5322084}" destId="{FDCFDBC3-FEBD-FB40-BA1D-BDB02C640D13}" srcOrd="1" destOrd="0" presId="urn:microsoft.com/office/officeart/2008/layout/LinedList"/>
    <dgm:cxn modelId="{DCDBAC36-7CAF-534D-AE97-4FAE3AD7C0B6}" type="presParOf" srcId="{FDCFDBC3-FEBD-FB40-BA1D-BDB02C640D13}" destId="{47ABDCE9-1193-E846-B36D-CC1ED8F1FFAB}" srcOrd="0" destOrd="0" presId="urn:microsoft.com/office/officeart/2008/layout/LinedList"/>
    <dgm:cxn modelId="{530BCE34-D171-F645-A45D-3CDA53ADEA75}" type="presParOf" srcId="{FDCFDBC3-FEBD-FB40-BA1D-BDB02C640D13}" destId="{43F19033-7274-4543-9E52-7FA45FE9C4EC}" srcOrd="1" destOrd="0" presId="urn:microsoft.com/office/officeart/2008/layout/LinedList"/>
    <dgm:cxn modelId="{7B1578E3-0402-1B4D-96FD-7A6F1118A3DD}" type="presParOf" srcId="{74C69800-512E-4244-AE44-BB7CB5322084}" destId="{2AA6F187-0FED-4A44-9CE9-C54F6B415534}" srcOrd="2" destOrd="0" presId="urn:microsoft.com/office/officeart/2008/layout/LinedList"/>
    <dgm:cxn modelId="{DA620F2A-072C-5B49-A7E6-8D56FB34AEAA}" type="presParOf" srcId="{74C69800-512E-4244-AE44-BB7CB5322084}" destId="{83BA001D-5906-6A47-A106-A9CE6B34C5AB}" srcOrd="3" destOrd="0" presId="urn:microsoft.com/office/officeart/2008/layout/LinedList"/>
    <dgm:cxn modelId="{FBD86713-4F0A-F747-9F41-F3AF6D3F3806}" type="presParOf" srcId="{83BA001D-5906-6A47-A106-A9CE6B34C5AB}" destId="{ACD26C3E-35FF-1E45-92CC-1DD5F094DF5A}" srcOrd="0" destOrd="0" presId="urn:microsoft.com/office/officeart/2008/layout/LinedList"/>
    <dgm:cxn modelId="{FFDAD980-15ED-974F-AD7A-F67384BE07F9}" type="presParOf" srcId="{83BA001D-5906-6A47-A106-A9CE6B34C5AB}" destId="{B7738FF2-FF02-FB45-9572-DBCA3C310112}" srcOrd="1" destOrd="0" presId="urn:microsoft.com/office/officeart/2008/layout/LinedList"/>
    <dgm:cxn modelId="{034DBCD9-F22A-E74B-904A-8A9B08F64052}" type="presParOf" srcId="{74C69800-512E-4244-AE44-BB7CB5322084}" destId="{6F8C1F73-C86F-AD40-AD6A-E2D2FED1AD1D}" srcOrd="4" destOrd="0" presId="urn:microsoft.com/office/officeart/2008/layout/LinedList"/>
    <dgm:cxn modelId="{D16AD900-DC18-C847-B709-EF95324B4B7D}" type="presParOf" srcId="{74C69800-512E-4244-AE44-BB7CB5322084}" destId="{2020D678-C79E-D64C-B6E3-C5AB56A9530F}" srcOrd="5" destOrd="0" presId="urn:microsoft.com/office/officeart/2008/layout/LinedList"/>
    <dgm:cxn modelId="{D4D5839E-99AA-BD41-BE7D-FB528733F793}" type="presParOf" srcId="{2020D678-C79E-D64C-B6E3-C5AB56A9530F}" destId="{33B77E21-95AD-6849-B940-8FBC64DABC4A}" srcOrd="0" destOrd="0" presId="urn:microsoft.com/office/officeart/2008/layout/LinedList"/>
    <dgm:cxn modelId="{689C9125-E960-C64A-9DC8-ED644B6475DB}" type="presParOf" srcId="{2020D678-C79E-D64C-B6E3-C5AB56A9530F}" destId="{70DAD8EF-FB05-4248-BFFB-9FC0EC862E88}" srcOrd="1" destOrd="0" presId="urn:microsoft.com/office/officeart/2008/layout/LinedList"/>
    <dgm:cxn modelId="{61198026-A65C-6F49-B5DD-13571713FBDE}" type="presParOf" srcId="{74C69800-512E-4244-AE44-BB7CB5322084}" destId="{978038D6-3100-DD45-8E9C-465E70B03510}" srcOrd="6" destOrd="0" presId="urn:microsoft.com/office/officeart/2008/layout/LinedList"/>
    <dgm:cxn modelId="{67953975-B85A-9949-98F5-29845DA77A81}" type="presParOf" srcId="{74C69800-512E-4244-AE44-BB7CB5322084}" destId="{ED6E2271-0511-9143-A9FD-C2CF7A85187C}" srcOrd="7" destOrd="0" presId="urn:microsoft.com/office/officeart/2008/layout/LinedList"/>
    <dgm:cxn modelId="{6613CF54-8A5F-F042-934A-0FA36E9F5AB0}" type="presParOf" srcId="{ED6E2271-0511-9143-A9FD-C2CF7A85187C}" destId="{51E1FC61-7974-D84C-BDA0-46EA9ED6759C}" srcOrd="0" destOrd="0" presId="urn:microsoft.com/office/officeart/2008/layout/LinedList"/>
    <dgm:cxn modelId="{C274C35A-F51A-5D42-B14F-11E9E7AD35A9}" type="presParOf" srcId="{ED6E2271-0511-9143-A9FD-C2CF7A85187C}" destId="{3E74598B-8F51-0345-B188-6B94A4467157}" srcOrd="1" destOrd="0" presId="urn:microsoft.com/office/officeart/2008/layout/LinedList"/>
    <dgm:cxn modelId="{1AB67926-0F36-1C4E-AD06-2C2CDB2E754F}" type="presParOf" srcId="{74C69800-512E-4244-AE44-BB7CB5322084}" destId="{54563B16-469E-2446-BC1A-CA1AF08B2B8C}" srcOrd="8" destOrd="0" presId="urn:microsoft.com/office/officeart/2008/layout/LinedList"/>
    <dgm:cxn modelId="{DCBAD395-6A1C-AE4F-BA85-63318C785B8A}" type="presParOf" srcId="{74C69800-512E-4244-AE44-BB7CB5322084}" destId="{5849F6FE-F22C-1D41-B1A7-44D1472CE79D}" srcOrd="9" destOrd="0" presId="urn:microsoft.com/office/officeart/2008/layout/LinedList"/>
    <dgm:cxn modelId="{9A3C757D-C176-254A-8F84-723CB7BA7869}" type="presParOf" srcId="{5849F6FE-F22C-1D41-B1A7-44D1472CE79D}" destId="{66BD9682-92FE-2F4D-9217-40C6EB80BEC1}" srcOrd="0" destOrd="0" presId="urn:microsoft.com/office/officeart/2008/layout/LinedList"/>
    <dgm:cxn modelId="{96893A04-9E4C-0544-93D5-98EF0D23B625}" type="presParOf" srcId="{5849F6FE-F22C-1D41-B1A7-44D1472CE79D}" destId="{F2A114C0-249E-0145-B47F-481DE4C6EE7B}" srcOrd="1" destOrd="0" presId="urn:microsoft.com/office/officeart/2008/layout/LinedList"/>
    <dgm:cxn modelId="{37E8E873-D002-9242-8F25-44B06314ED13}" type="presParOf" srcId="{74C69800-512E-4244-AE44-BB7CB5322084}" destId="{2C4B848A-5AFC-A041-A9D5-345E14019B34}" srcOrd="10" destOrd="0" presId="urn:microsoft.com/office/officeart/2008/layout/LinedList"/>
    <dgm:cxn modelId="{B7800313-5F64-AD48-9003-2CFF3747B909}" type="presParOf" srcId="{74C69800-512E-4244-AE44-BB7CB5322084}" destId="{9BB05D28-F858-BB4E-AA62-598AF5D4A730}" srcOrd="11" destOrd="0" presId="urn:microsoft.com/office/officeart/2008/layout/LinedList"/>
    <dgm:cxn modelId="{667FE86C-C2C8-BB41-97CE-45879085CF4A}" type="presParOf" srcId="{9BB05D28-F858-BB4E-AA62-598AF5D4A730}" destId="{F89D90E8-571E-914C-8694-428E2F441F8F}" srcOrd="0" destOrd="0" presId="urn:microsoft.com/office/officeart/2008/layout/LinedList"/>
    <dgm:cxn modelId="{AA85104F-4199-2441-B893-3E8AC9BF872B}" type="presParOf" srcId="{9BB05D28-F858-BB4E-AA62-598AF5D4A730}" destId="{E158C0AC-6B32-294B-9718-BEF55F13550B}" srcOrd="1" destOrd="0" presId="urn:microsoft.com/office/officeart/2008/layout/LinedList"/>
    <dgm:cxn modelId="{4F656D58-B3BF-9D4C-AA6D-D723219C272E}" type="presParOf" srcId="{74C69800-512E-4244-AE44-BB7CB5322084}" destId="{A6C0C732-FA06-1045-9781-9FA51C309805}" srcOrd="12" destOrd="0" presId="urn:microsoft.com/office/officeart/2008/layout/LinedList"/>
    <dgm:cxn modelId="{58608DED-7DFA-4341-B5B6-46AF0C23C656}" type="presParOf" srcId="{74C69800-512E-4244-AE44-BB7CB5322084}" destId="{0A4EB1EC-2637-E74D-B517-277CE976F5CA}" srcOrd="13" destOrd="0" presId="urn:microsoft.com/office/officeart/2008/layout/LinedList"/>
    <dgm:cxn modelId="{E2433850-80E1-6541-84EA-A08D22059809}" type="presParOf" srcId="{0A4EB1EC-2637-E74D-B517-277CE976F5CA}" destId="{C72AF4C0-0519-6848-AF8D-5BFC7EE229AA}" srcOrd="0" destOrd="0" presId="urn:microsoft.com/office/officeart/2008/layout/LinedList"/>
    <dgm:cxn modelId="{93698C58-8831-FB4F-ADD1-36807478F04B}" type="presParOf" srcId="{0A4EB1EC-2637-E74D-B517-277CE976F5CA}" destId="{78914102-A9DB-6A49-8BB3-97779B5AD327}" srcOrd="1" destOrd="0" presId="urn:microsoft.com/office/officeart/2008/layout/LinedList"/>
    <dgm:cxn modelId="{22C47C70-768D-5042-8034-366D70F1DB95}" type="presParOf" srcId="{74C69800-512E-4244-AE44-BB7CB5322084}" destId="{EAE3FD58-ED5E-A54A-981B-FB78BE25234F}" srcOrd="14" destOrd="0" presId="urn:microsoft.com/office/officeart/2008/layout/LinedList"/>
    <dgm:cxn modelId="{1262CC54-23B6-D444-A57D-12B62AD656B9}" type="presParOf" srcId="{74C69800-512E-4244-AE44-BB7CB5322084}" destId="{0F4014C8-1170-0A40-B8A5-B537553C9CCC}" srcOrd="15" destOrd="0" presId="urn:microsoft.com/office/officeart/2008/layout/LinedList"/>
    <dgm:cxn modelId="{FF688E34-BB67-0047-AFCF-61EAD12CB7CC}" type="presParOf" srcId="{0F4014C8-1170-0A40-B8A5-B537553C9CCC}" destId="{56E973F8-B056-5E4D-876B-C15E3132AD99}" srcOrd="0" destOrd="0" presId="urn:microsoft.com/office/officeart/2008/layout/LinedList"/>
    <dgm:cxn modelId="{9AD1BE27-858F-E143-BEFD-B25E71681A65}" type="presParOf" srcId="{0F4014C8-1170-0A40-B8A5-B537553C9CCC}" destId="{80D3383B-71BB-B645-8461-3E3509A841D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D9D24B-A2A9-A945-AC8C-F88CA4E8A5D2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ABDCE9-1193-E846-B36D-CC1ED8F1FFAB}">
      <dsp:nvSpPr>
        <dsp:cNvPr id="0" name=""/>
        <dsp:cNvSpPr/>
      </dsp:nvSpPr>
      <dsp:spPr>
        <a:xfrm>
          <a:off x="0" y="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400" kern="1200" dirty="0">
              <a:latin typeface="Biome" panose="020B0503030204020804" pitchFamily="34" charset="0"/>
              <a:cs typeface="Biome" panose="020B0503030204020804" pitchFamily="34" charset="0"/>
            </a:rPr>
            <a:t>Set </a:t>
          </a:r>
          <a:endParaRPr lang="en-US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0"/>
        <a:ext cx="10515600" cy="543917"/>
      </dsp:txXfrm>
    </dsp:sp>
    <dsp:sp modelId="{2AA6F187-0FED-4A44-9CE9-C54F6B415534}">
      <dsp:nvSpPr>
        <dsp:cNvPr id="0" name=""/>
        <dsp:cNvSpPr/>
      </dsp:nvSpPr>
      <dsp:spPr>
        <a:xfrm>
          <a:off x="0" y="543917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207909"/>
                <a:satOff val="-11990"/>
                <a:lumOff val="123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07909"/>
                <a:satOff val="-11990"/>
                <a:lumOff val="123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07909"/>
                <a:satOff val="-11990"/>
                <a:lumOff val="123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07909"/>
              <a:satOff val="-11990"/>
              <a:lumOff val="123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D26C3E-35FF-1E45-92CC-1DD5F094DF5A}">
      <dsp:nvSpPr>
        <dsp:cNvPr id="0" name=""/>
        <dsp:cNvSpPr/>
      </dsp:nvSpPr>
      <dsp:spPr>
        <a:xfrm>
          <a:off x="0" y="543917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400" kern="1200" dirty="0">
              <a:latin typeface="Biome" panose="020B0503030204020804" pitchFamily="34" charset="0"/>
              <a:cs typeface="Biome" panose="020B0503030204020804" pitchFamily="34" charset="0"/>
            </a:rPr>
            <a:t>Setup</a:t>
          </a:r>
          <a:endParaRPr lang="en-US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543917"/>
        <a:ext cx="10515600" cy="543917"/>
      </dsp:txXfrm>
    </dsp:sp>
    <dsp:sp modelId="{6F8C1F73-C86F-AD40-AD6A-E2D2FED1AD1D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415818"/>
                <a:satOff val="-23979"/>
                <a:lumOff val="24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15818"/>
                <a:satOff val="-23979"/>
                <a:lumOff val="24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15818"/>
                <a:satOff val="-23979"/>
                <a:lumOff val="24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15818"/>
              <a:satOff val="-23979"/>
              <a:lumOff val="24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B77E21-95AD-6849-B940-8FBC64DABC4A}">
      <dsp:nvSpPr>
        <dsp:cNvPr id="0" name=""/>
        <dsp:cNvSpPr/>
      </dsp:nvSpPr>
      <dsp:spPr>
        <a:xfrm>
          <a:off x="0" y="1087834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400" kern="1200" dirty="0">
              <a:latin typeface="Biome" panose="020B0503030204020804" pitchFamily="34" charset="0"/>
              <a:cs typeface="Biome" panose="020B0503030204020804" pitchFamily="34" charset="0"/>
            </a:rPr>
            <a:t>Loading</a:t>
          </a:r>
          <a:endParaRPr lang="en-US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1087834"/>
        <a:ext cx="10515600" cy="543917"/>
      </dsp:txXfrm>
    </dsp:sp>
    <dsp:sp modelId="{978038D6-3100-DD45-8E9C-465E70B03510}">
      <dsp:nvSpPr>
        <dsp:cNvPr id="0" name=""/>
        <dsp:cNvSpPr/>
      </dsp:nvSpPr>
      <dsp:spPr>
        <a:xfrm>
          <a:off x="0" y="1631751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623727"/>
                <a:satOff val="-35969"/>
                <a:lumOff val="369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623727"/>
                <a:satOff val="-35969"/>
                <a:lumOff val="369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623727"/>
                <a:satOff val="-35969"/>
                <a:lumOff val="369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623727"/>
              <a:satOff val="-35969"/>
              <a:lumOff val="36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1E1FC61-7974-D84C-BDA0-46EA9ED6759C}">
      <dsp:nvSpPr>
        <dsp:cNvPr id="0" name=""/>
        <dsp:cNvSpPr/>
      </dsp:nvSpPr>
      <dsp:spPr>
        <a:xfrm>
          <a:off x="0" y="1631751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400" kern="1200" dirty="0">
              <a:latin typeface="Biome" panose="020B0503030204020804" pitchFamily="34" charset="0"/>
              <a:cs typeface="Biome" panose="020B0503030204020804" pitchFamily="34" charset="0"/>
            </a:rPr>
            <a:t>Anchor</a:t>
          </a:r>
          <a:endParaRPr lang="en-US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1631751"/>
        <a:ext cx="10515600" cy="543917"/>
      </dsp:txXfrm>
    </dsp:sp>
    <dsp:sp modelId="{54563B16-469E-2446-BC1A-CA1AF08B2B8C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831636"/>
                <a:satOff val="-47959"/>
                <a:lumOff val="493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31636"/>
                <a:satOff val="-47959"/>
                <a:lumOff val="493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31636"/>
                <a:satOff val="-47959"/>
                <a:lumOff val="493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31636"/>
              <a:satOff val="-47959"/>
              <a:lumOff val="493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BD9682-92FE-2F4D-9217-40C6EB80BEC1}">
      <dsp:nvSpPr>
        <dsp:cNvPr id="0" name=""/>
        <dsp:cNvSpPr/>
      </dsp:nvSpPr>
      <dsp:spPr>
        <a:xfrm>
          <a:off x="0" y="2175669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400" kern="1200" dirty="0">
              <a:latin typeface="Biome" panose="020B0503030204020804" pitchFamily="34" charset="0"/>
              <a:cs typeface="Biome" panose="020B0503030204020804" pitchFamily="34" charset="0"/>
            </a:rPr>
            <a:t>Transfer</a:t>
          </a:r>
          <a:endParaRPr lang="en-US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2175669"/>
        <a:ext cx="10515600" cy="543917"/>
      </dsp:txXfrm>
    </dsp:sp>
    <dsp:sp modelId="{2C4B848A-5AFC-A041-A9D5-345E14019B34}">
      <dsp:nvSpPr>
        <dsp:cNvPr id="0" name=""/>
        <dsp:cNvSpPr/>
      </dsp:nvSpPr>
      <dsp:spPr>
        <a:xfrm>
          <a:off x="0" y="2719586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039545"/>
                <a:satOff val="-59949"/>
                <a:lumOff val="616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39545"/>
                <a:satOff val="-59949"/>
                <a:lumOff val="616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39545"/>
                <a:satOff val="-59949"/>
                <a:lumOff val="616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039545"/>
              <a:satOff val="-59949"/>
              <a:lumOff val="616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89D90E8-571E-914C-8694-428E2F441F8F}">
      <dsp:nvSpPr>
        <dsp:cNvPr id="0" name=""/>
        <dsp:cNvSpPr/>
      </dsp:nvSpPr>
      <dsp:spPr>
        <a:xfrm>
          <a:off x="0" y="2719586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400" kern="1200" dirty="0">
              <a:latin typeface="Biome" panose="020B0503030204020804" pitchFamily="34" charset="0"/>
              <a:cs typeface="Biome" panose="020B0503030204020804" pitchFamily="34" charset="0"/>
            </a:rPr>
            <a:t>Holding</a:t>
          </a:r>
          <a:endParaRPr lang="en-US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2719586"/>
        <a:ext cx="10515600" cy="543917"/>
      </dsp:txXfrm>
    </dsp:sp>
    <dsp:sp modelId="{A6C0C732-FA06-1045-9781-9FA51C309805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247454"/>
                <a:satOff val="-71938"/>
                <a:lumOff val="739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247454"/>
                <a:satOff val="-71938"/>
                <a:lumOff val="739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247454"/>
                <a:satOff val="-71938"/>
                <a:lumOff val="739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47454"/>
              <a:satOff val="-71938"/>
              <a:lumOff val="739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2AF4C0-0519-6848-AF8D-5BFC7EE229AA}">
      <dsp:nvSpPr>
        <dsp:cNvPr id="0" name=""/>
        <dsp:cNvSpPr/>
      </dsp:nvSpPr>
      <dsp:spPr>
        <a:xfrm>
          <a:off x="0" y="3263503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400" kern="1200" dirty="0">
              <a:latin typeface="Biome" panose="020B0503030204020804" pitchFamily="34" charset="0"/>
              <a:cs typeface="Biome" panose="020B0503030204020804" pitchFamily="34" charset="0"/>
            </a:rPr>
            <a:t>Expansion</a:t>
          </a:r>
          <a:endParaRPr lang="en-US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3263503"/>
        <a:ext cx="10515600" cy="543917"/>
      </dsp:txXfrm>
    </dsp:sp>
    <dsp:sp modelId="{EAE3FD58-ED5E-A54A-981B-FB78BE25234F}">
      <dsp:nvSpPr>
        <dsp:cNvPr id="0" name=""/>
        <dsp:cNvSpPr/>
      </dsp:nvSpPr>
      <dsp:spPr>
        <a:xfrm>
          <a:off x="0" y="3807420"/>
          <a:ext cx="10515600" cy="0"/>
        </a:xfrm>
        <a:prstGeom prst="line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E973F8-B056-5E4D-876B-C15E3132AD99}">
      <dsp:nvSpPr>
        <dsp:cNvPr id="0" name=""/>
        <dsp:cNvSpPr/>
      </dsp:nvSpPr>
      <dsp:spPr>
        <a:xfrm>
          <a:off x="0" y="3807420"/>
          <a:ext cx="10515600" cy="5439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latin typeface="Biome" panose="020B0503030204020804" pitchFamily="34" charset="0"/>
              <a:cs typeface="Biome" panose="020B0503030204020804" pitchFamily="34" charset="0"/>
            </a:rPr>
            <a:t>F</a:t>
          </a:r>
          <a:r>
            <a:rPr lang="en-FI" sz="2400" kern="1200" dirty="0">
              <a:latin typeface="Biome" panose="020B0503030204020804" pitchFamily="34" charset="0"/>
              <a:cs typeface="Biome" panose="020B0503030204020804" pitchFamily="34" charset="0"/>
            </a:rPr>
            <a:t>ollow Through</a:t>
          </a:r>
          <a:endParaRPr lang="en-US" sz="2400" kern="1200" dirty="0">
            <a:latin typeface="Biome" panose="020B0503030204020804" pitchFamily="34" charset="0"/>
            <a:cs typeface="Biome" panose="020B0503030204020804" pitchFamily="34" charset="0"/>
          </a:endParaRPr>
        </a:p>
      </dsp:txBody>
      <dsp:txXfrm>
        <a:off x="0" y="3807420"/>
        <a:ext cx="10515600" cy="5439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B1314C-4033-7845-8C90-097F606BDF40}" type="datetimeFigureOut">
              <a:rPr lang="en-FI" smtClean="0"/>
              <a:t>25.1.2025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A771BD-B245-7347-8D80-C871CBCF638A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50457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FI" dirty="0"/>
              <a:t>"Talon rakentaminen" - perusta asennolle</a:t>
            </a:r>
          </a:p>
          <a:p>
            <a:pPr marL="171450" indent="-171450">
              <a:buFontTx/>
              <a:buChar char="-"/>
            </a:pPr>
            <a:endParaRPr lang="en-FI" dirty="0"/>
          </a:p>
          <a:p>
            <a:pPr algn="l"/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Parempi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tasapaino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vakaus</a:t>
            </a:r>
            <a:endParaRPr lang="en-GB" b="1" i="0" u="none" strike="noStrike" dirty="0">
              <a:solidFill>
                <a:srgbClr val="000000"/>
              </a:solidFill>
              <a:effectLst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Avoin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asento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tarjoaa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laajemman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tukipinnan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mikä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auttaa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jousiampujaa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säilyttämään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paremman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tasapainon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laukauksen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aikana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Kun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vartalo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on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hieman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avoimessa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asennossa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taulua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nähden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paino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jakautuu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tasaisemmin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mikä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vähentää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kaatumisen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tai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epävakauden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riskiä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GB" b="0" i="0" u="none" strike="noStrike" dirty="0">
              <a:solidFill>
                <a:srgbClr val="000000"/>
              </a:solidFill>
              <a:effectLst/>
            </a:endParaRPr>
          </a:p>
          <a:p>
            <a:pPr algn="l"/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2.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Parempi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linjaus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kiertävä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veto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Avoimessa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asennossa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ampujan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ylävartalo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lonkat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asettuvat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luonnollisesti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paremmin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kohteen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suuntaan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vedon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aikana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Tämä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linjaus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vähentää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ylävartalon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hartioiden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jännitystä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mahdollistaen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rennomman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toistettavamman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laukauksen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Lisäksi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asento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tukee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tehokasta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biomekaniikan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 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hyödyntämistä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jolloin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selkä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-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keskivartalon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lihakset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saadaan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mukaan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paremmin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171450" indent="-171450">
              <a:buFontTx/>
              <a:buChar char="-"/>
            </a:pPr>
            <a:endParaRPr lang="en-FI" dirty="0"/>
          </a:p>
          <a:p>
            <a:endParaRPr lang="en-FI" dirty="0"/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25754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Ollaan linjassa = kyynärpää nuolen takana</a:t>
            </a:r>
          </a:p>
          <a:p>
            <a:r>
              <a:rPr lang="en-FI" dirty="0"/>
              <a:t>- laajentumisen tunne tapahtuu rintakehän sisällä *</a:t>
            </a:r>
          </a:p>
          <a:p>
            <a:r>
              <a:rPr lang="en-FI" dirty="0"/>
              <a:t>- Oikea lapa niin lähellä selkärankaa kun mahdollista MUTTA meillä on vielä tilaa laajentua/liikkua klikkeristä läpi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20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6014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Mil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21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96305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FI" dirty="0"/>
              <a:t>Ensin sormiote jänteelle, sitten vasta kahvaote. Miksi?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Helpompi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jänteen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</a:rPr>
              <a:t>hallinta</a:t>
            </a:r>
            <a:r>
              <a:rPr lang="en-GB" b="1" i="0" u="none" strike="noStrike" dirty="0">
                <a:solidFill>
                  <a:srgbClr val="000000"/>
                </a:solidFill>
                <a:effectLst/>
              </a:rPr>
              <a:t> 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Kun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sormiote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otetaan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ensin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jänne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saadaan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heti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oikeaan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asentoon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Tämä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varmistaa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että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sormiote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pysyy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tukevasti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jänteellä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ilman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että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se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vahingossa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liukuu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tai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liikkuu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Tämän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jälkeen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kahvaote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voidaan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ottaa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ilman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että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toinen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käsi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on “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tiellä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”</a:t>
            </a:r>
          </a:p>
          <a:p>
            <a:pPr marL="0" indent="0" algn="l">
              <a:buFont typeface="Arial" panose="020B0604020202020204" pitchFamily="34" charset="0"/>
              <a:buNone/>
            </a:pP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Samalla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me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otetaan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tällä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tavalla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vähän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alkuvetoa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jo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jänteelle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helpottaen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jousikäden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tarkkaa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sijoittamista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kahvalle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marL="0" indent="0" algn="l">
              <a:buFont typeface="Arial" panose="020B0604020202020204" pitchFamily="34" charset="0"/>
              <a:buNone/>
            </a:pPr>
            <a:endParaRPr lang="en-FI" dirty="0"/>
          </a:p>
          <a:p>
            <a:r>
              <a:rPr lang="en-FI" dirty="0"/>
              <a:t>- Pidemmällä sormierottajalla on helpompi saada sormet samansuuntaiseksi</a:t>
            </a:r>
          </a:p>
          <a:p>
            <a:r>
              <a:rPr lang="en-FI" dirty="0"/>
              <a:t>- "Flat back hand" + peukalo venytettynä</a:t>
            </a:r>
          </a:p>
          <a:p>
            <a:pPr marL="171450" indent="-171450">
              <a:buFontTx/>
              <a:buChar char="-"/>
            </a:pPr>
            <a:r>
              <a:rPr lang="en-FI" dirty="0"/>
              <a:t>Kuminauha testi - miten saada sormet rennoksi (ranteen asento) *</a:t>
            </a:r>
          </a:p>
          <a:p>
            <a:pPr marL="171450" indent="-171450">
              <a:buFontTx/>
              <a:buChar char="-"/>
            </a:pPr>
            <a:endParaRPr lang="en-FI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v-SE" sz="1200" dirty="0"/>
              <a:t>*</a:t>
            </a:r>
            <a:r>
              <a:rPr lang="en-FI" sz="1200" dirty="0"/>
              <a:t>Pidemmällä sormierottajalla </a:t>
            </a:r>
            <a:r>
              <a:rPr lang="sv-SE" sz="1200" dirty="0" err="1"/>
              <a:t>voi</a:t>
            </a:r>
            <a:r>
              <a:rPr lang="en-FI" sz="1200" dirty="0"/>
              <a:t> saada sormet</a:t>
            </a:r>
            <a:r>
              <a:rPr lang="sv-SE" sz="1200" dirty="0"/>
              <a:t> </a:t>
            </a:r>
            <a:r>
              <a:rPr lang="sv-SE" sz="1200" dirty="0" err="1"/>
              <a:t>helpommin</a:t>
            </a:r>
            <a:r>
              <a:rPr lang="en-FI" sz="1200" dirty="0"/>
              <a:t> samansuuntais</a:t>
            </a:r>
            <a:r>
              <a:rPr lang="sv-SE" sz="1200" dirty="0"/>
              <a:t>i</a:t>
            </a:r>
            <a:r>
              <a:rPr lang="en-FI" sz="1200" dirty="0"/>
              <a:t>ksi*</a:t>
            </a:r>
          </a:p>
          <a:p>
            <a:pPr marL="171450" indent="-171450">
              <a:buFontTx/>
              <a:buChar char="-"/>
            </a:pPr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9365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Peukalo sternomastoid vastaan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9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19139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80/20</a:t>
            </a:r>
          </a:p>
          <a:p>
            <a:endParaRPr lang="en-FI" dirty="0"/>
          </a:p>
          <a:p>
            <a:pPr algn="l"/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Sinun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TÄYTYY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nyt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keskittyä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täysin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prosessiin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tehdä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nopea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mielikuvaharjoitus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siitä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miltä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laukauksen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pitäisi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tuntua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Tämän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vaiheen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aikana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tulee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ottaa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yksi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tai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kaksi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syvää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Zen-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hengitystä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keskittymisen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saavuttamiseksi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kehon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rentouttamiseksi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erityisesti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kasvojen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niskan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hartioiden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alueella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pPr algn="l"/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On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erittäin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tärkeää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että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tämä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mielentilavaihe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harjoitellaan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osaksi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harjoituksia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,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jotta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siitä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tulee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automaattista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–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kilpailutilanteen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mielentilan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tulisi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erota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harjoittelusta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Tämä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ajattelun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johdonmukaisuus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lisää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tietoisuutta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ja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edistää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</a:rPr>
              <a:t>itsevarmuutta</a:t>
            </a:r>
            <a:r>
              <a:rPr lang="en-GB" b="0" i="0" u="none" strike="noStrike" dirty="0">
                <a:solidFill>
                  <a:srgbClr val="000000"/>
                </a:solidFill>
                <a:effectLst/>
              </a:rPr>
              <a:t>.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283126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FI" dirty="0"/>
              <a:t>Tässä vaiheessa hartiat tulevat linjaan – luo hieman jännitystä rintakehän alle, joka lisää keskivartalon stabiliteettia</a:t>
            </a:r>
          </a:p>
          <a:p>
            <a:pPr marL="171450" indent="-171450">
              <a:buFontTx/>
              <a:buChar char="-"/>
            </a:pPr>
            <a:r>
              <a:rPr lang="en-FI" dirty="0"/>
              <a:t>Ei saavuteta vetämällä jännettä, vaan asettamalla vetävä olkapää ja lavat oikeaan asentoon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17904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= Useita suoria liikkeitä, joiden aloitus ja loppupisteet muodostavat kaaren</a:t>
            </a:r>
          </a:p>
          <a:p>
            <a:r>
              <a:rPr lang="en-FI" dirty="0"/>
              <a:t>-  Kiertävä liike vaatii pyörimisakselin - jousiamunnasssa tämä akseli on selkäranka</a:t>
            </a:r>
          </a:p>
          <a:p>
            <a:r>
              <a:rPr lang="en-FI" dirty="0"/>
              <a:t>- Kiertävä veto liike veto-olkapäässä aiheuttaa vetokäden suoran liikkeen</a:t>
            </a:r>
          </a:p>
          <a:p>
            <a:r>
              <a:rPr lang="en-FI" dirty="0"/>
              <a:t>- Pienet suorat liikket veto-olkapäässä tekevät suurta liikettä vetokyynärpäässä. Olkavarsi toimii vivuna</a:t>
            </a:r>
          </a:p>
          <a:p>
            <a:r>
              <a:rPr lang="en-FI" dirty="0"/>
              <a:t>- Kiertävä liike ei saa koskaan muuttaa suuntaa - eristyisen tärkeää laukaisuhetkenä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14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738933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Veto-olkapää liikkuu kiertäen vartalon ympäri = Vetokäsi liikkuu suoraan kohti naamaa</a:t>
            </a:r>
          </a:p>
          <a:p>
            <a:r>
              <a:rPr lang="en-FI" dirty="0"/>
              <a:t>- Setup asennossa vetokäsi on korkeimmassa pystyasennossa ja kauimmassa ulkoasennossaan (vertical + horizontal) - vedon aikana vetokäsi liikkuu vaan sisään ja alaspäin kohti Loadin asentoa</a:t>
            </a:r>
          </a:p>
          <a:p>
            <a:r>
              <a:rPr lang="en-FI" dirty="0"/>
              <a:t>- Pää ei liiku - Ei haluta tähdätä vielä</a:t>
            </a:r>
          </a:p>
          <a:p>
            <a:r>
              <a:rPr lang="en-FI" dirty="0"/>
              <a:t>- Veto rintakehään, ei leukaan</a:t>
            </a:r>
          </a:p>
          <a:p>
            <a:r>
              <a:rPr lang="en-FI" dirty="0"/>
              <a:t>- Ranne ei saa mennä rikki</a:t>
            </a:r>
          </a:p>
          <a:p>
            <a:r>
              <a:rPr lang="en-FI" dirty="0"/>
              <a:t>- Vetovoima: ei nuolenmyötäinen vaan suoraan ylöspäin kahvaotteesta (pressure point)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15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72687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- Peukalo työntyy "sternomastoid" lihasta vasten - peukalo pysyy samassa paikassa ankkuroinnissa</a:t>
            </a:r>
          </a:p>
          <a:p>
            <a:r>
              <a:rPr lang="en-FI" dirty="0"/>
              <a:t>- Ankkurointi 2-4cm leuan alla</a:t>
            </a:r>
          </a:p>
          <a:p>
            <a:r>
              <a:rPr lang="en-FI" dirty="0"/>
              <a:t>- Minimaalinen kyynärpään liike loading ja ankuurointi vaiheen välillä</a:t>
            </a:r>
          </a:p>
          <a:p>
            <a:r>
              <a:rPr lang="en-FI" dirty="0"/>
              <a:t>- Tunne siitä, että on 90% valmis ampumaan</a:t>
            </a:r>
          </a:p>
          <a:p>
            <a:r>
              <a:rPr lang="en-FI" dirty="0"/>
              <a:t>- 80-20% selällä/käsillä</a:t>
            </a:r>
          </a:p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16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961781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I" dirty="0"/>
              <a:t>90/95</a:t>
            </a:r>
          </a:p>
          <a:p>
            <a:r>
              <a:rPr lang="en-FI" dirty="0"/>
              <a:t>- Käsivarsilta ylöspäin</a:t>
            </a:r>
          </a:p>
          <a:p>
            <a:r>
              <a:rPr lang="en-FI" dirty="0"/>
              <a:t>- Käsiltä olkapäihin</a:t>
            </a:r>
          </a:p>
          <a:p>
            <a:r>
              <a:rPr lang="en-FI" dirty="0"/>
              <a:t>- Front to back</a:t>
            </a:r>
          </a:p>
          <a:p>
            <a:r>
              <a:rPr lang="en-FI" dirty="0"/>
              <a:t>- Lineaarisesta angulaariseen</a:t>
            </a:r>
          </a:p>
          <a:p>
            <a:r>
              <a:rPr lang="en-FI" dirty="0"/>
              <a:t>- Käsi ei liiku pois leualta</a:t>
            </a:r>
          </a:p>
          <a:p>
            <a:r>
              <a:rPr lang="en-FI" dirty="0"/>
              <a:t>LAN2 liikkuu "parallell to shooting line"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A771BD-B245-7347-8D80-C871CBCF638A}" type="slidenum">
              <a:rPr lang="en-FI" smtClean="0"/>
              <a:t>18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469984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0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288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92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1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10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02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30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6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68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52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9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AACC7-3B3F-47D1-959A-EF58926E955E}" type="datetimeFigureOut">
              <a:rPr lang="en-US" smtClean="0"/>
              <a:t>1/25/25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470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imeline&#10;&#10;Description automatically generated">
            <a:extLst>
              <a:ext uri="{FF2B5EF4-FFF2-40B4-BE49-F238E27FC236}">
                <a16:creationId xmlns:a16="http://schemas.microsoft.com/office/drawing/2014/main" id="{AF13048E-6035-0C3F-092A-B550FEFD1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7745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FBC932B6-D9ED-E901-E315-6D4B8A50E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9767" y="4353636"/>
            <a:ext cx="3762233" cy="692469"/>
          </a:xfrm>
        </p:spPr>
        <p:txBody>
          <a:bodyPr>
            <a:normAutofit fontScale="90000"/>
          </a:bodyPr>
          <a:lstStyle/>
          <a:p>
            <a:pPr algn="r"/>
            <a:r>
              <a:rPr lang="en-FI" sz="2200" b="1" dirty="0">
                <a:solidFill>
                  <a:schemeClr val="bg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Kisik Lee Shot Cycle (KSL)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74D9C895-2B12-DB5A-EE72-CE77B5AAD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803641" y="5213383"/>
            <a:ext cx="2388359" cy="492446"/>
          </a:xfrm>
        </p:spPr>
        <p:txBody>
          <a:bodyPr>
            <a:normAutofit/>
          </a:bodyPr>
          <a:lstStyle/>
          <a:p>
            <a:pPr algn="r"/>
            <a:r>
              <a:rPr lang="en-FI" sz="1800" dirty="0">
                <a:solidFill>
                  <a:schemeClr val="bg1"/>
                </a:solidFill>
                <a:latin typeface="Biome" panose="020B0604020202020204" pitchFamily="34" charset="0"/>
                <a:cs typeface="Biome" panose="020B0604020202020204" pitchFamily="34" charset="0"/>
              </a:rPr>
              <a:t>Aleksandra Hint</a:t>
            </a:r>
          </a:p>
        </p:txBody>
      </p:sp>
    </p:spTree>
    <p:extLst>
      <p:ext uri="{BB962C8B-B14F-4D97-AF65-F5344CB8AC3E}">
        <p14:creationId xmlns:p14="http://schemas.microsoft.com/office/powerpoint/2010/main" val="334629128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B021B3-DE93-4AB7-8A18-CF5F1CED8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370247-80D4-B42F-4374-1220BD44A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FI" b="1" i="0" dirty="0">
                <a:latin typeface="Biome" panose="020B0503030204020804" pitchFamily="34" charset="0"/>
                <a:cs typeface="Biome" panose="020B0503030204020804" pitchFamily="34" charset="0"/>
              </a:rPr>
              <a:t>Pokakäsi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2D502E5-F6B4-4D58-B4AE-FC466FF15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5953" y="1634502"/>
            <a:ext cx="10451592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DECDBF4-02B6-4BB4-B65B-B8107AD6A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41248" y="1538176"/>
            <a:ext cx="1873457" cy="109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9" name="Content Placeholder 8" descr="A person holding a frisbee&#10;&#10;Description automatically generated with medium confidence">
            <a:extLst>
              <a:ext uri="{FF2B5EF4-FFF2-40B4-BE49-F238E27FC236}">
                <a16:creationId xmlns:a16="http://schemas.microsoft.com/office/drawing/2014/main" id="{500C079D-9449-2E8D-10D4-362B5697B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3321" y="2015701"/>
            <a:ext cx="6853350" cy="443400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E6F2C-8400-4399-A026-36799071CBA8}"/>
              </a:ext>
            </a:extLst>
          </p:cNvPr>
          <p:cNvSpPr txBox="1"/>
          <p:nvPr/>
        </p:nvSpPr>
        <p:spPr>
          <a:xfrm>
            <a:off x="150125" y="2100061"/>
            <a:ext cx="470847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06324">
              <a:spcAft>
                <a:spcPts val="600"/>
              </a:spcAft>
            </a:pPr>
            <a:r>
              <a:rPr lang="en-FI" sz="1900" u="sng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Missä halutaan tuntea työnnön tunne?</a:t>
            </a:r>
            <a:endParaRPr lang="sv-SE" sz="1900" u="sng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defTabSz="306324">
              <a:spcAft>
                <a:spcPts val="600"/>
              </a:spcAft>
            </a:pPr>
            <a:endParaRPr lang="en-FI" sz="1900" u="sng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342900" indent="-342900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900" dirty="0">
                <a:latin typeface="Biome" panose="020B0503030204020804" pitchFamily="34" charset="0"/>
                <a:cs typeface="Biome" panose="020B0503030204020804" pitchFamily="34" charset="0"/>
              </a:rPr>
              <a:t>Työnnön aktivointi heti alussa – </a:t>
            </a:r>
            <a:r>
              <a:rPr lang="en-FI" sz="1900" b="1" dirty="0">
                <a:latin typeface="Biome" panose="020B0503030204020804" pitchFamily="34" charset="0"/>
                <a:cs typeface="Biome" panose="020B0503030204020804" pitchFamily="34" charset="0"/>
              </a:rPr>
              <a:t>sahalihas ja poka-olkapää.</a:t>
            </a:r>
          </a:p>
          <a:p>
            <a:pPr defTabSz="306324">
              <a:spcAft>
                <a:spcPts val="600"/>
              </a:spcAft>
            </a:pPr>
            <a:endParaRPr lang="en-FI" sz="1900" b="1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9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Työntö ajatellen että ”</a:t>
            </a:r>
            <a:r>
              <a:rPr lang="en-FI" sz="1900" dirty="0">
                <a:latin typeface="Biome" panose="020B0503030204020804" pitchFamily="34" charset="0"/>
                <a:cs typeface="Biome" panose="020B0503030204020804" pitchFamily="34" charset="0"/>
              </a:rPr>
              <a:t>t</a:t>
            </a:r>
            <a:r>
              <a:rPr lang="en-FI" sz="19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avoitellaan/kurotellaan” taulua.</a:t>
            </a: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9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Venytyksen tunne läpi ja eteenpäin olkanivelen ja olkalihaksen yläosassa</a:t>
            </a:r>
            <a:r>
              <a:rPr lang="sv-SE" sz="19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– Tunne </a:t>
            </a:r>
            <a:r>
              <a:rPr lang="sv-SE" sz="1900" dirty="0">
                <a:latin typeface="Biome" panose="020B0503030204020804" pitchFamily="34" charset="0"/>
                <a:cs typeface="Biome" panose="020B0503030204020804" pitchFamily="34" charset="0"/>
              </a:rPr>
              <a:t>on </a:t>
            </a:r>
            <a:r>
              <a:rPr lang="en-FI" sz="19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säilytettävä koko suorituksen ajan.</a:t>
            </a:r>
          </a:p>
          <a:p>
            <a:pPr marL="191453" indent="-191453" defTabSz="3063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9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Kyynärpään </a:t>
            </a:r>
            <a:r>
              <a:rPr lang="sv-SE" sz="19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kierto</a:t>
            </a:r>
            <a:r>
              <a:rPr lang="en-FI" sz="19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sivulle = ojentajalihaksen aktivointi.</a:t>
            </a:r>
            <a:endParaRPr lang="en-FI" sz="19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5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FB09D-7984-73D5-3062-5F87D6FE1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5727" y="2913362"/>
            <a:ext cx="9906000" cy="1382156"/>
          </a:xfrm>
        </p:spPr>
        <p:txBody>
          <a:bodyPr>
            <a:normAutofit/>
          </a:bodyPr>
          <a:lstStyle/>
          <a:p>
            <a:r>
              <a:rPr lang="en-FI" sz="3200" b="1" i="0" dirty="0">
                <a:latin typeface="Biome" panose="020B0503030204020804" pitchFamily="34" charset="0"/>
                <a:cs typeface="Biome" panose="020B0503030204020804" pitchFamily="34" charset="0"/>
              </a:rPr>
              <a:t>Set </a:t>
            </a:r>
            <a:r>
              <a:rPr lang="en-FI" sz="3200" b="1" dirty="0">
                <a:latin typeface="Biome" panose="020B0503030204020804" pitchFamily="34" charset="0"/>
                <a:cs typeface="Biome" panose="020B0503030204020804" pitchFamily="34" charset="0"/>
              </a:rPr>
              <a:t>A</a:t>
            </a:r>
            <a:r>
              <a:rPr lang="en-FI" sz="3200" b="1" i="0" dirty="0">
                <a:latin typeface="Biome" panose="020B0503030204020804" pitchFamily="34" charset="0"/>
                <a:cs typeface="Biome" panose="020B0503030204020804" pitchFamily="34" charset="0"/>
              </a:rPr>
              <a:t>sento</a:t>
            </a:r>
          </a:p>
        </p:txBody>
      </p:sp>
      <p:pic>
        <p:nvPicPr>
          <p:cNvPr id="5" name="Content Placeholder 4" descr="A picture containing text, grass, person, sport&#10;&#10;Description automatically generated">
            <a:extLst>
              <a:ext uri="{FF2B5EF4-FFF2-40B4-BE49-F238E27FC236}">
                <a16:creationId xmlns:a16="http://schemas.microsoft.com/office/drawing/2014/main" id="{9ABBEEFB-71EB-2AFD-4815-9FEB1F202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4865"/>
          <a:stretch/>
        </p:blipFill>
        <p:spPr>
          <a:xfrm>
            <a:off x="116926" y="123499"/>
            <a:ext cx="7685162" cy="3130062"/>
          </a:xfrm>
        </p:spPr>
      </p:pic>
      <p:pic>
        <p:nvPicPr>
          <p:cNvPr id="7" name="Picture 6" descr="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F9061625-C0A5-28B7-8C01-A54609A2B2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0446" y="0"/>
            <a:ext cx="427155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D881EE-66BD-BAEB-9421-0CE7F9774185}"/>
              </a:ext>
            </a:extLst>
          </p:cNvPr>
          <p:cNvSpPr txBox="1"/>
          <p:nvPr/>
        </p:nvSpPr>
        <p:spPr>
          <a:xfrm>
            <a:off x="0" y="3787565"/>
            <a:ext cx="75451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“Valmiusasento” – selvä käsitys siitä mitä ollaan tekemässä, mitä pyritään saavuttamaan. Täysi fokus ja tietoisuus siitä minkälainen suoritus tehdään.</a:t>
            </a:r>
            <a:endParaRPr lang="sv-SE" sz="20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endParaRPr lang="en-FI" sz="20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Asento, sormiote, kahvaote, päänasento ja pokakäden aktivointi 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–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Kaikki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asiat 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t</a:t>
            </a:r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arkistettu ennen jousen nostoa.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Työnnön aktivointi.</a:t>
            </a:r>
            <a:endParaRPr lang="sv-SE" sz="20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= Tunne,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että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 on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valmis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lähetämään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tekemään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suoritusta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  <a:endParaRPr lang="en-FI" sz="20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2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4EE30-1A47-4FC0-6C6E-918385D96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995894"/>
            <a:ext cx="9144000" cy="1043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 i="0" kern="1200" cap="all" baseline="0" dirty="0">
                <a:latin typeface="Biome" panose="020B0503030204020804" pitchFamily="34" charset="0"/>
                <a:cs typeface="Biome" panose="020B0503030204020804" pitchFamily="34" charset="0"/>
              </a:rPr>
              <a:t>Setup</a:t>
            </a:r>
          </a:p>
        </p:txBody>
      </p:sp>
      <p:pic>
        <p:nvPicPr>
          <p:cNvPr id="5" name="Content Placeholder 4" descr="A picture containing person, sport&#10;&#10;Description automatically generated">
            <a:extLst>
              <a:ext uri="{FF2B5EF4-FFF2-40B4-BE49-F238E27FC236}">
                <a16:creationId xmlns:a16="http://schemas.microsoft.com/office/drawing/2014/main" id="{63AA175D-D891-CC79-EEE2-2BE44F8753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2791"/>
          <a:stretch/>
        </p:blipFill>
        <p:spPr>
          <a:xfrm>
            <a:off x="5929452" y="692219"/>
            <a:ext cx="6108169" cy="3435833"/>
          </a:xfrm>
          <a:prstGeom prst="rect">
            <a:avLst/>
          </a:prstGeom>
        </p:spPr>
      </p:pic>
      <p:pic>
        <p:nvPicPr>
          <p:cNvPr id="9" name="Picture 8" descr="A person shooting a bow&#10;&#10;Description automatically generated with low confidence">
            <a:extLst>
              <a:ext uri="{FF2B5EF4-FFF2-40B4-BE49-F238E27FC236}">
                <a16:creationId xmlns:a16="http://schemas.microsoft.com/office/drawing/2014/main" id="{CF9476BB-9F4B-1298-F14D-5E80E9D07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379" y="100703"/>
            <a:ext cx="5620694" cy="45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1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B7E1-027C-5852-3F8F-8B2C9694B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05" y="0"/>
            <a:ext cx="9906000" cy="1382156"/>
          </a:xfrm>
        </p:spPr>
        <p:txBody>
          <a:bodyPr/>
          <a:lstStyle/>
          <a:p>
            <a:r>
              <a:rPr lang="en-FI" b="1" i="0" dirty="0">
                <a:latin typeface="Biome" panose="020B0503030204020804" pitchFamily="34" charset="0"/>
                <a:cs typeface="Biome" panose="020B0503030204020804" pitchFamily="34" charset="0"/>
              </a:rPr>
              <a:t>Setup Asento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DA529-D41F-D15A-7886-F1FF5F2E6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05" y="1382155"/>
            <a:ext cx="6660412" cy="4857007"/>
          </a:xfrm>
        </p:spPr>
        <p:txBody>
          <a:bodyPr>
            <a:normAutofit fontScale="62500" lnSpcReduction="20000"/>
          </a:bodyPr>
          <a:lstStyle/>
          <a:p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Intensiteetin droppi - 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”</a:t>
            </a:r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set to setup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”</a:t>
            </a:r>
            <a:endParaRPr lang="en-FI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”</a:t>
            </a:r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Barrel of the Gun is set” 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=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olkapäät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linjattu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noston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jälkeen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ennen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vetoa</a:t>
            </a:r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 – extra valmiusasento.</a:t>
            </a:r>
          </a:p>
          <a:p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Kädet pysyvät vahvoina - jousikäsi ei saa rentoutua, mennä koukkuun,  jne.</a:t>
            </a:r>
          </a:p>
          <a:p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Set asennosta päästään Setup asentoon hartioiden/olkapäiden linjauksen avulla (“coiling”).</a:t>
            </a:r>
          </a:p>
          <a:p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Molemmat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kädet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nousevat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suoraan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ylös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: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jousikäsi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suoraan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ylös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eteen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ja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samoin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vetokäsi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vaikka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nouseekin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dirty="0" err="1">
                <a:latin typeface="Biome" panose="020B0503030204020804" pitchFamily="34" charset="0"/>
                <a:cs typeface="Biome" panose="020B0503030204020804" pitchFamily="34" charset="0"/>
              </a:rPr>
              <a:t>sivulta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endParaRPr lang="en-FI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0" indent="0">
              <a:buNone/>
            </a:pPr>
            <a:r>
              <a:rPr lang="en-FI" u="sng" dirty="0">
                <a:latin typeface="Biome" panose="020B0503030204020804" pitchFamily="34" charset="0"/>
                <a:cs typeface="Biome" panose="020B0503030204020804" pitchFamily="34" charset="0"/>
              </a:rPr>
              <a:t>Check pointit ennen Setup asentoa:</a:t>
            </a:r>
          </a:p>
          <a:p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Sormi</a:t>
            </a:r>
            <a:r>
              <a:rPr lang="sv-SE" dirty="0">
                <a:latin typeface="Biome" panose="020B0503030204020804" pitchFamily="34" charset="0"/>
                <a:cs typeface="Biome" panose="020B0503030204020804" pitchFamily="34" charset="0"/>
              </a:rPr>
              <a:t>-</a:t>
            </a:r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 ja kahvaote</a:t>
            </a:r>
          </a:p>
          <a:p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Avoin jalka-asento*</a:t>
            </a:r>
          </a:p>
          <a:p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Rintakehä alhallaa</a:t>
            </a:r>
          </a:p>
          <a:p>
            <a:r>
              <a:rPr lang="en-FI" dirty="0">
                <a:latin typeface="Biome" panose="020B0503030204020804" pitchFamily="34" charset="0"/>
                <a:cs typeface="Biome" panose="020B0503030204020804" pitchFamily="34" charset="0"/>
              </a:rPr>
              <a:t>Keskittyminen hartioiden/olkapäiden linjaamisessa</a:t>
            </a:r>
          </a:p>
        </p:txBody>
      </p:sp>
      <p:pic>
        <p:nvPicPr>
          <p:cNvPr id="4" name="Picture 3" descr="A person holding a bow and arrow&#10;&#10;Description automatically generated">
            <a:extLst>
              <a:ext uri="{FF2B5EF4-FFF2-40B4-BE49-F238E27FC236}">
                <a16:creationId xmlns:a16="http://schemas.microsoft.com/office/drawing/2014/main" id="{91802E70-4E35-A4C5-D861-5FFD03578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2765" y="0"/>
            <a:ext cx="4484227" cy="2796997"/>
          </a:xfrm>
          <a:prstGeom prst="rect">
            <a:avLst/>
          </a:prstGeom>
        </p:spPr>
      </p:pic>
      <p:pic>
        <p:nvPicPr>
          <p:cNvPr id="5" name="Picture 4" descr="A person holding a bow&#10;&#10;Description automatically generated">
            <a:extLst>
              <a:ext uri="{FF2B5EF4-FFF2-40B4-BE49-F238E27FC236}">
                <a16:creationId xmlns:a16="http://schemas.microsoft.com/office/drawing/2014/main" id="{3F93401F-D56A-9E57-0F95-05177E1687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512"/>
          <a:stretch/>
        </p:blipFill>
        <p:spPr>
          <a:xfrm>
            <a:off x="7041480" y="2915479"/>
            <a:ext cx="2535072" cy="3942521"/>
          </a:xfrm>
          <a:prstGeom prst="rect">
            <a:avLst/>
          </a:prstGeom>
        </p:spPr>
      </p:pic>
      <p:pic>
        <p:nvPicPr>
          <p:cNvPr id="6" name="Picture 5" descr="A person pointing at a bow&#10;&#10;Description automatically generated">
            <a:extLst>
              <a:ext uri="{FF2B5EF4-FFF2-40B4-BE49-F238E27FC236}">
                <a16:creationId xmlns:a16="http://schemas.microsoft.com/office/drawing/2014/main" id="{F0C1F5EB-CC65-E122-4321-95E123624C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598"/>
          <a:stretch/>
        </p:blipFill>
        <p:spPr>
          <a:xfrm>
            <a:off x="9672196" y="2915478"/>
            <a:ext cx="2535072" cy="394252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25A8160-A68D-28F0-C915-E1193442544C}"/>
              </a:ext>
            </a:extLst>
          </p:cNvPr>
          <p:cNvCxnSpPr/>
          <p:nvPr/>
        </p:nvCxnSpPr>
        <p:spPr>
          <a:xfrm>
            <a:off x="10741707" y="643776"/>
            <a:ext cx="0" cy="147675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33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77C6-7418-F946-5BEF-7AF2747E8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0384" y="0"/>
            <a:ext cx="7390454" cy="909855"/>
          </a:xfrm>
        </p:spPr>
        <p:txBody>
          <a:bodyPr anchor="ctr">
            <a:normAutofit/>
          </a:bodyPr>
          <a:lstStyle/>
          <a:p>
            <a:r>
              <a:rPr lang="sv-SE" sz="3000" b="1" i="0" dirty="0" err="1">
                <a:latin typeface="Biome" panose="020B0503030204020804" pitchFamily="34" charset="0"/>
                <a:cs typeface="Biome" panose="020B0503030204020804" pitchFamily="34" charset="0"/>
              </a:rPr>
              <a:t>Angular</a:t>
            </a:r>
            <a:r>
              <a:rPr lang="sv-SE" sz="3000" b="1" dirty="0">
                <a:latin typeface="Biome" panose="020B0503030204020804" pitchFamily="34" charset="0"/>
                <a:cs typeface="Biome" panose="020B0503030204020804" pitchFamily="34" charset="0"/>
              </a:rPr>
              <a:t> Motion = Kiertävä </a:t>
            </a:r>
            <a:r>
              <a:rPr lang="sv-SE" sz="3000" b="1" dirty="0" err="1">
                <a:latin typeface="Biome" panose="020B0503030204020804" pitchFamily="34" charset="0"/>
                <a:cs typeface="Biome" panose="020B0503030204020804" pitchFamily="34" charset="0"/>
              </a:rPr>
              <a:t>Liike</a:t>
            </a:r>
            <a:endParaRPr lang="en-FI" sz="3000" b="1" i="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4EEDEEF-2B4E-4F88-0BF2-32CBC3E40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466784"/>
            <a:ext cx="7183092" cy="3838097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FD236CB-C241-84C6-4654-94504C9D8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96" y="421952"/>
            <a:ext cx="4450430" cy="6014096"/>
          </a:xfrm>
          <a:prstGeom prst="rect">
            <a:avLst/>
          </a:prstGeom>
        </p:spPr>
      </p:pic>
      <p:pic>
        <p:nvPicPr>
          <p:cNvPr id="7" name="Picture 6" descr="A picture containing grass, cat&#10;&#10;Description automatically generated">
            <a:extLst>
              <a:ext uri="{FF2B5EF4-FFF2-40B4-BE49-F238E27FC236}">
                <a16:creationId xmlns:a16="http://schemas.microsoft.com/office/drawing/2014/main" id="{F6CA62C0-474B-F134-E7DE-DFF77B3E6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764822" y="2414844"/>
            <a:ext cx="7269982" cy="4089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07E9D8-176F-9571-4256-129445D6E3AF}"/>
              </a:ext>
            </a:extLst>
          </p:cNvPr>
          <p:cNvSpPr txBox="1"/>
          <p:nvPr/>
        </p:nvSpPr>
        <p:spPr>
          <a:xfrm>
            <a:off x="4607626" y="798037"/>
            <a:ext cx="773321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400" dirty="0">
                <a:latin typeface="Biome" panose="020B0503030204020804" pitchFamily="34" charset="0"/>
                <a:cs typeface="Biome" panose="020B0503030204020804" pitchFamily="34" charset="0"/>
              </a:rPr>
              <a:t>= Useita suoria liikkeitä, joiden aloitus ja loppupisteet muodostavat kaaren.</a:t>
            </a:r>
          </a:p>
          <a:p>
            <a:r>
              <a:rPr lang="en-FI" sz="1400" dirty="0">
                <a:latin typeface="Biome" panose="020B0503030204020804" pitchFamily="34" charset="0"/>
                <a:cs typeface="Biome" panose="020B0503030204020804" pitchFamily="34" charset="0"/>
              </a:rPr>
              <a:t>-  Kiertävä liike vaatii pyörimisakselin - jousiamunnasssa tämä akseli on selkäranka.</a:t>
            </a:r>
          </a:p>
          <a:p>
            <a:r>
              <a:rPr lang="en-FI" sz="1400" dirty="0">
                <a:latin typeface="Biome" panose="020B0503030204020804" pitchFamily="34" charset="0"/>
                <a:cs typeface="Biome" panose="020B0503030204020804" pitchFamily="34" charset="0"/>
              </a:rPr>
              <a:t>- Kiertävä veto liike veto-olkapäässä aiheuttaa vetokäden suoran liikkeen.</a:t>
            </a:r>
          </a:p>
          <a:p>
            <a:r>
              <a:rPr lang="en-FI" sz="1400" dirty="0">
                <a:latin typeface="Biome" panose="020B0503030204020804" pitchFamily="34" charset="0"/>
                <a:cs typeface="Biome" panose="020B0503030204020804" pitchFamily="34" charset="0"/>
              </a:rPr>
              <a:t>- Pienet suorat liikket veto-olkapäässä tekevät suurta liikettä vetokyynärpäässä. Olkavarsi toimii vivuna.</a:t>
            </a:r>
          </a:p>
          <a:p>
            <a:r>
              <a:rPr lang="en-FI" sz="1400" dirty="0">
                <a:latin typeface="Biome" panose="020B0503030204020804" pitchFamily="34" charset="0"/>
                <a:cs typeface="Biome" panose="020B0503030204020804" pitchFamily="34" charset="0"/>
              </a:rPr>
              <a:t>- Kiertävä liike ei saa koskaan muuttaa suuntaa - eristyisen tärkeää laukaisuhetkenä.</a:t>
            </a:r>
          </a:p>
        </p:txBody>
      </p:sp>
    </p:spTree>
    <p:extLst>
      <p:ext uri="{BB962C8B-B14F-4D97-AF65-F5344CB8AC3E}">
        <p14:creationId xmlns:p14="http://schemas.microsoft.com/office/powerpoint/2010/main" val="62749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C0A1ED06-4733-4020-9C60-81D4D8014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0CA3509-3AF9-45FE-93ED-57BB5D5E8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7388" y="181576"/>
            <a:ext cx="11823637" cy="6501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grass, outdoor, person, sport&#10;&#10;Description automatically generated">
            <a:extLst>
              <a:ext uri="{FF2B5EF4-FFF2-40B4-BE49-F238E27FC236}">
                <a16:creationId xmlns:a16="http://schemas.microsoft.com/office/drawing/2014/main" id="{BFE731BE-669D-A510-18C5-6024CF3A2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43123" r="-1" b="-1"/>
          <a:stretch/>
        </p:blipFill>
        <p:spPr>
          <a:xfrm>
            <a:off x="181899" y="182880"/>
            <a:ext cx="5915025" cy="6499784"/>
          </a:xfrm>
          <a:prstGeom prst="rect">
            <a:avLst/>
          </a:prstGeom>
        </p:spPr>
      </p:pic>
      <p:pic>
        <p:nvPicPr>
          <p:cNvPr id="9" name="Picture 8" descr="A person holding a golf club&#10;&#10;Description automatically generated with low confidence">
            <a:extLst>
              <a:ext uri="{FF2B5EF4-FFF2-40B4-BE49-F238E27FC236}">
                <a16:creationId xmlns:a16="http://schemas.microsoft.com/office/drawing/2014/main" id="{EB6309AD-48F5-3621-903F-A472DE4F5B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</a:blip>
          <a:srcRect r="-2" b="21704"/>
          <a:stretch/>
        </p:blipFill>
        <p:spPr>
          <a:xfrm>
            <a:off x="6095156" y="182880"/>
            <a:ext cx="5915025" cy="6499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420CF1-746D-1FA1-D514-897760108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234" y="314960"/>
            <a:ext cx="10509179" cy="15268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300" b="1" i="0" kern="12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Vetäminen</a:t>
            </a:r>
            <a:r>
              <a:rPr lang="en-US" sz="3300" b="1" i="0" kern="12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3300" b="1" i="0" kern="12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kiertävällä</a:t>
            </a:r>
            <a:r>
              <a:rPr lang="en-US" sz="3300" b="1" i="0" kern="12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3300" b="1" i="0" kern="12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liikkeellä</a:t>
            </a:r>
            <a:r>
              <a:rPr lang="en-US" sz="3300" b="1" i="0" kern="12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(“Angular </a:t>
            </a:r>
            <a:r>
              <a:rPr lang="en-US" sz="3300" b="1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M</a:t>
            </a:r>
            <a:r>
              <a:rPr lang="en-US" sz="3300" b="1" i="0" kern="12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otion”)</a:t>
            </a:r>
            <a:br>
              <a:rPr lang="en-US" sz="4000" b="1" dirty="0">
                <a:solidFill>
                  <a:srgbClr val="FFFFFF"/>
                </a:solidFill>
              </a:rPr>
            </a:br>
            <a:br>
              <a:rPr lang="en-US" sz="4000" u="sng" dirty="0">
                <a:solidFill>
                  <a:srgbClr val="FFFFFF"/>
                </a:solidFill>
              </a:rPr>
            </a:br>
            <a:endParaRPr lang="en-US" sz="4000" b="1" i="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181850-CA1F-2F5C-02D8-64852D0A9A1D}"/>
              </a:ext>
            </a:extLst>
          </p:cNvPr>
          <p:cNvSpPr txBox="1"/>
          <p:nvPr/>
        </p:nvSpPr>
        <p:spPr>
          <a:xfrm>
            <a:off x="180975" y="4592691"/>
            <a:ext cx="10509179" cy="25884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Veto-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olkapää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kiertyy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vartalon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ympäri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jolloin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vetokäsi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liikkuu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suoraan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naamaa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kohti</a:t>
            </a:r>
            <a:endParaRPr lang="en-US" sz="1700" dirty="0">
              <a:solidFill>
                <a:srgbClr val="FFFFFF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Setup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asennossa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vetokäsi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on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korkeimmassa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pystyasennossa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ja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kauimmassa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ulkoasennossaan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&gt;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vedon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aikana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vetokäsi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liikkuu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sisään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ja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alaspäin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kohti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Loading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asentoa</a:t>
            </a:r>
            <a:endParaRPr lang="en-US" sz="1700" dirty="0">
              <a:solidFill>
                <a:srgbClr val="FFFFFF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Pää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liiku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–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tähtääminen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ala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vielä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Veto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rintakehää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kohti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, (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rintalastan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päälle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)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leukaan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*</a:t>
            </a: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Ranne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saa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liikkua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–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pysyy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koko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ajan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samassa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asennossa</a:t>
            </a:r>
            <a:endParaRPr lang="en-US" sz="1700" dirty="0">
              <a:solidFill>
                <a:srgbClr val="FFFFFF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Vetovoima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: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ei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nuolenmyötäinen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vaan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suoraan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ylöspäin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1700" dirty="0" err="1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kahvaotteesta</a:t>
            </a:r>
            <a:r>
              <a:rPr lang="en-US" sz="17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(“pressure point”)</a:t>
            </a:r>
          </a:p>
        </p:txBody>
      </p:sp>
    </p:spTree>
    <p:extLst>
      <p:ext uri="{BB962C8B-B14F-4D97-AF65-F5344CB8AC3E}">
        <p14:creationId xmlns:p14="http://schemas.microsoft.com/office/powerpoint/2010/main" val="2673006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8B61A-8400-EBE4-F91D-1B48EC919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8591" y="-11663"/>
            <a:ext cx="7183093" cy="1700213"/>
          </a:xfrm>
        </p:spPr>
        <p:txBody>
          <a:bodyPr anchor="ctr">
            <a:normAutofit/>
          </a:bodyPr>
          <a:lstStyle/>
          <a:p>
            <a:r>
              <a:rPr lang="fi-FI" sz="4000" b="1" i="0" dirty="0" err="1">
                <a:latin typeface="Biome" panose="020B0503030204020804" pitchFamily="34" charset="0"/>
                <a:cs typeface="Biome" panose="020B0503030204020804" pitchFamily="34" charset="0"/>
              </a:rPr>
              <a:t>Loading</a:t>
            </a:r>
            <a:r>
              <a:rPr lang="fi-FI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 =</a:t>
            </a:r>
            <a:br>
              <a:rPr lang="fi-FI" sz="4000" b="1" i="0" dirty="0">
                <a:latin typeface="Biome" panose="020B0503030204020804" pitchFamily="34" charset="0"/>
                <a:cs typeface="Biome" panose="020B0503030204020804" pitchFamily="34" charset="0"/>
              </a:rPr>
            </a:br>
            <a:r>
              <a:rPr lang="fi-FI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”Lataus”</a:t>
            </a:r>
            <a:endParaRPr lang="en-FI" sz="4000" b="1" i="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26E30468-1496-EA8A-0FE7-C46A4E962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10" y="129784"/>
            <a:ext cx="5083682" cy="3838097"/>
          </a:xfrm>
        </p:spPr>
        <p:txBody>
          <a:bodyPr>
            <a:noAutofit/>
          </a:bodyPr>
          <a:lstStyle/>
          <a:p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Tapahtuu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vetovaiheen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lopussa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kun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ampuja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saavuttaa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“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seinän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”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kiertävällä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vedolla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Olkapää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on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kiertynyt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lähes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maksimikiertoon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ja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tunnetaan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ettei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pystytä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“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pyörimään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”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pidemmälle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r>
              <a:rPr lang="en-FI" sz="2200" dirty="0">
                <a:latin typeface="Biome" panose="020B0503030204020804" pitchFamily="34" charset="0"/>
                <a:cs typeface="Biome" panose="020B0503030204020804" pitchFamily="34" charset="0"/>
              </a:rPr>
              <a:t>Peukalo työntyy "sternomastoid" lihasta vasten - peukalo pysyy samassa paikassa ankkuroinnissa.</a:t>
            </a:r>
          </a:p>
          <a:p>
            <a:r>
              <a:rPr lang="en-FI" sz="2200" dirty="0">
                <a:latin typeface="Biome" panose="020B0503030204020804" pitchFamily="34" charset="0"/>
                <a:cs typeface="Biome" panose="020B0503030204020804" pitchFamily="34" charset="0"/>
              </a:rPr>
              <a:t>Käsi jää </a:t>
            </a:r>
            <a:r>
              <a:rPr lang="sv-SE" sz="2200" dirty="0" err="1">
                <a:latin typeface="Biome" panose="020B0503030204020804" pitchFamily="34" charset="0"/>
                <a:cs typeface="Biome" panose="020B0503030204020804" pitchFamily="34" charset="0"/>
              </a:rPr>
              <a:t>maksimissaan</a:t>
            </a:r>
            <a:r>
              <a:rPr lang="en-FI" sz="2200" dirty="0">
                <a:latin typeface="Biome" panose="020B0503030204020804" pitchFamily="34" charset="0"/>
                <a:cs typeface="Biome" panose="020B0503030204020804" pitchFamily="34" charset="0"/>
              </a:rPr>
              <a:t> pari senttiä leuan alle.</a:t>
            </a:r>
            <a:endParaRPr lang="sv-SE" sz="22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endParaRPr lang="en-FI" sz="22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FI" sz="2200" dirty="0">
                <a:latin typeface="Biome" panose="020B0503030204020804" pitchFamily="34" charset="0"/>
                <a:cs typeface="Biome" panose="020B0503030204020804" pitchFamily="34" charset="0"/>
              </a:rPr>
              <a:t>Minimaalinen kyynärpään liike loading ja ankkurointi vaiheen välillä.</a:t>
            </a:r>
          </a:p>
          <a:p>
            <a:r>
              <a:rPr lang="en-FI" sz="2200" dirty="0">
                <a:latin typeface="Biome" panose="020B0503030204020804" pitchFamily="34" charset="0"/>
                <a:cs typeface="Biome" panose="020B0503030204020804" pitchFamily="34" charset="0"/>
              </a:rPr>
              <a:t>Tunne, että on 90% valmis ampumaan.</a:t>
            </a:r>
          </a:p>
        </p:txBody>
      </p:sp>
      <p:pic>
        <p:nvPicPr>
          <p:cNvPr id="11" name="Content Placeholder 10" descr="A picture containing person, person, outdoor, yellow&#10;&#10;Description automatically generated">
            <a:extLst>
              <a:ext uri="{FF2B5EF4-FFF2-40B4-BE49-F238E27FC236}">
                <a16:creationId xmlns:a16="http://schemas.microsoft.com/office/drawing/2014/main" id="{6E21F450-D5DA-38B9-2BA0-1EE91959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879" y="-1"/>
            <a:ext cx="3627121" cy="3678849"/>
          </a:xfrm>
          <a:prstGeom prst="rect">
            <a:avLst/>
          </a:prstGeom>
        </p:spPr>
      </p:pic>
      <p:pic>
        <p:nvPicPr>
          <p:cNvPr id="13" name="Picture 12" descr="A picture containing person, dog, mouth, wearing&#10;&#10;Description automatically generated">
            <a:extLst>
              <a:ext uri="{FF2B5EF4-FFF2-40B4-BE49-F238E27FC236}">
                <a16:creationId xmlns:a16="http://schemas.microsoft.com/office/drawing/2014/main" id="{858C97B9-FA6B-7EC8-1FA8-DC693C8F6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392" y="3678849"/>
            <a:ext cx="6990608" cy="31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6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0F33E-8F41-D728-E426-B0EE358E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-119641"/>
            <a:ext cx="9906000" cy="1382156"/>
          </a:xfrm>
        </p:spPr>
        <p:txBody>
          <a:bodyPr>
            <a:normAutofit/>
          </a:bodyPr>
          <a:lstStyle/>
          <a:p>
            <a:r>
              <a:rPr lang="en-FI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Ankkurointi</a:t>
            </a:r>
          </a:p>
        </p:txBody>
      </p:sp>
      <p:pic>
        <p:nvPicPr>
          <p:cNvPr id="5" name="Content Placeholder 4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7BCD35C1-1A5B-252E-3897-2F895829F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6812" y="3807666"/>
            <a:ext cx="7269869" cy="2947911"/>
          </a:xfrm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FCA1BAA1-7BD9-7714-43C1-D62813E7D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037" y="101677"/>
            <a:ext cx="5155661" cy="34846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6060AE-67C5-3740-C35F-9FF57F587331}"/>
              </a:ext>
            </a:extLst>
          </p:cNvPr>
          <p:cNvSpPr txBox="1"/>
          <p:nvPr/>
        </p:nvSpPr>
        <p:spPr>
          <a:xfrm>
            <a:off x="109717" y="1019351"/>
            <a:ext cx="66487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FI" sz="2400" dirty="0">
                <a:latin typeface="Biome" panose="020B0503030204020804" pitchFamily="34" charset="0"/>
                <a:cs typeface="Biome" panose="020B0503030204020804" pitchFamily="34" charset="0"/>
              </a:rPr>
              <a:t>Tavoitteena yhdistää jänne, nuoli ja vetokäsi keskivartalon voimaan ja hallitseviin selkälihaksiin.</a:t>
            </a:r>
          </a:p>
          <a:p>
            <a:r>
              <a:rPr lang="en-FI" sz="2400" dirty="0">
                <a:latin typeface="Biome" panose="020B0503030204020804" pitchFamily="34" charset="0"/>
                <a:cs typeface="Biome" panose="020B0503030204020804" pitchFamily="34" charset="0"/>
              </a:rPr>
              <a:t>- “Bone to bone contact” – tukeva ankkuri.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u="sng" dirty="0">
                <a:latin typeface="Biome" panose="020B0503030204020804" pitchFamily="34" charset="0"/>
                <a:cs typeface="Biome" panose="020B0503030204020804" pitchFamily="34" charset="0"/>
              </a:rPr>
              <a:t>S</a:t>
            </a:r>
            <a:r>
              <a:rPr lang="en-FI" sz="2400" u="sng" dirty="0">
                <a:latin typeface="Biome" panose="020B0503030204020804" pitchFamily="34" charset="0"/>
                <a:cs typeface="Biome" panose="020B0503030204020804" pitchFamily="34" charset="0"/>
              </a:rPr>
              <a:t>ivuankkuri.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Biome" panose="020B0503030204020804" pitchFamily="34" charset="0"/>
                <a:cs typeface="Biome" panose="020B0503030204020804" pitchFamily="34" charset="0"/>
              </a:rPr>
              <a:t>S</a:t>
            </a:r>
            <a:r>
              <a:rPr lang="en-FI" sz="2400" dirty="0">
                <a:latin typeface="Biome" panose="020B0503030204020804" pitchFamily="34" charset="0"/>
                <a:cs typeface="Biome" panose="020B0503030204020804" pitchFamily="34" charset="0"/>
              </a:rPr>
              <a:t>ormiote pysyy eikä muutu – kaikki sormet</a:t>
            </a:r>
            <a:r>
              <a:rPr lang="sv-SE" sz="24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sz="2400" dirty="0" err="1">
                <a:latin typeface="Biome" panose="020B0503030204020804" pitchFamily="34" charset="0"/>
                <a:cs typeface="Biome" panose="020B0503030204020804" pitchFamily="34" charset="0"/>
              </a:rPr>
              <a:t>pysyvät</a:t>
            </a:r>
            <a:r>
              <a:rPr lang="en-FI" sz="2400" dirty="0">
                <a:latin typeface="Biome" panose="020B0503030204020804" pitchFamily="34" charset="0"/>
                <a:cs typeface="Biome" panose="020B0503030204020804" pitchFamily="34" charset="0"/>
              </a:rPr>
              <a:t> jänteellä. </a:t>
            </a:r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B2C9DAAB-FAE6-4DAF-9D53-3D02280C1EC2}"/>
              </a:ext>
            </a:extLst>
          </p:cNvPr>
          <p:cNvSpPr/>
          <p:nvPr/>
        </p:nvSpPr>
        <p:spPr>
          <a:xfrm>
            <a:off x="9561586" y="3586348"/>
            <a:ext cx="2630414" cy="2737269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de-DE">
              <a:solidFill>
                <a:srgbClr val="E71224"/>
              </a:solidFill>
            </a:endParaRP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F75EB44C-B594-8CFB-19AD-541B95493F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0294" t="63368"/>
          <a:stretch/>
        </p:blipFill>
        <p:spPr>
          <a:xfrm>
            <a:off x="979636" y="3794112"/>
            <a:ext cx="3511857" cy="297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59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0A32-2E69-27C8-A266-A1547A723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85" y="-4352"/>
            <a:ext cx="9906000" cy="1382156"/>
          </a:xfrm>
        </p:spPr>
        <p:txBody>
          <a:bodyPr>
            <a:normAutofit/>
          </a:bodyPr>
          <a:lstStyle/>
          <a:p>
            <a:r>
              <a:rPr lang="sv-SE" sz="4000" b="1" dirty="0">
                <a:latin typeface="Biome" panose="020B0503030204020804" pitchFamily="34" charset="0"/>
                <a:cs typeface="Biome" panose="020B0503030204020804" pitchFamily="34" charset="0"/>
              </a:rPr>
              <a:t>Transfer / </a:t>
            </a:r>
            <a:r>
              <a:rPr lang="sv-SE" sz="4000" b="1" dirty="0" err="1">
                <a:latin typeface="Biome" panose="020B0503030204020804" pitchFamily="34" charset="0"/>
                <a:cs typeface="Biome" panose="020B0503030204020804" pitchFamily="34" charset="0"/>
              </a:rPr>
              <a:t>Siirto</a:t>
            </a:r>
            <a:endParaRPr lang="en-FI" sz="4000" b="1" i="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1B6E8-1D96-ABD3-957D-2668129E9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1" y="1215260"/>
            <a:ext cx="8220645" cy="4934026"/>
          </a:xfrm>
        </p:spPr>
        <p:txBody>
          <a:bodyPr>
            <a:normAutofit/>
          </a:bodyPr>
          <a:lstStyle/>
          <a:p>
            <a:r>
              <a:rPr lang="en-FI" sz="1900" dirty="0">
                <a:latin typeface="Biome" panose="020B0503030204020804" pitchFamily="34" charset="0"/>
                <a:cs typeface="Biome" panose="020B0503030204020804" pitchFamily="34" charset="0"/>
              </a:rPr>
              <a:t>Pitovoiman viimeinen siirto loadingin ja ankkuroinnin jälkeen – pitovoiman siirtäminen pois käsiltä selälle lopullisesti.</a:t>
            </a:r>
          </a:p>
          <a:p>
            <a:r>
              <a:rPr lang="en-FI" sz="1900" dirty="0">
                <a:latin typeface="Biome" panose="020B0503030204020804" pitchFamily="34" charset="0"/>
                <a:cs typeface="Biome" panose="020B0503030204020804" pitchFamily="34" charset="0"/>
              </a:rPr>
              <a:t>Siirto tapahtuu LAN2 johdolla, ei olkapäitä tai lapalihaksia puristamalla.</a:t>
            </a:r>
          </a:p>
          <a:p>
            <a:r>
              <a:rPr lang="en-FI" sz="1900" dirty="0">
                <a:latin typeface="Biome" panose="020B0503030204020804" pitchFamily="34" charset="0"/>
                <a:cs typeface="Biome" panose="020B0503030204020804" pitchFamily="34" charset="0"/>
              </a:rPr>
              <a:t>Intensiteetin tunne selkälihaksissa kasvaa – “rentoutumisen” tunnetta ei saa tapahtua.</a:t>
            </a:r>
            <a:endParaRPr lang="sv-SE" sz="19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endParaRPr lang="en-FI" sz="19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FI" sz="1900" dirty="0">
                <a:latin typeface="Biome" panose="020B0503030204020804" pitchFamily="34" charset="0"/>
                <a:cs typeface="Biome" panose="020B0503030204020804" pitchFamily="34" charset="0"/>
              </a:rPr>
              <a:t>Psyykkinen sekä fyysinen tila.</a:t>
            </a:r>
          </a:p>
          <a:p>
            <a:r>
              <a:rPr lang="en-FI" sz="1900" dirty="0">
                <a:latin typeface="Biome" panose="020B0503030204020804" pitchFamily="34" charset="0"/>
                <a:cs typeface="Biome" panose="020B0503030204020804" pitchFamily="34" charset="0"/>
              </a:rPr>
              <a:t>Hyvin pieni liike.</a:t>
            </a:r>
          </a:p>
        </p:txBody>
      </p:sp>
      <p:pic>
        <p:nvPicPr>
          <p:cNvPr id="5" name="Picture 4" descr="A picture containing grass, person, outdoor, sport&#10;&#10;Description automatically generated">
            <a:extLst>
              <a:ext uri="{FF2B5EF4-FFF2-40B4-BE49-F238E27FC236}">
                <a16:creationId xmlns:a16="http://schemas.microsoft.com/office/drawing/2014/main" id="{7674DA3F-21A1-C8D3-29D5-190E02AF4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072" y="3947739"/>
            <a:ext cx="5401125" cy="2910261"/>
          </a:xfrm>
          <a:prstGeom prst="rect">
            <a:avLst/>
          </a:prstGeom>
        </p:spPr>
      </p:pic>
      <p:pic>
        <p:nvPicPr>
          <p:cNvPr id="4" name="Content Placeholder 5" descr="A person holding a golf club&#10;&#10;Description automatically generated">
            <a:extLst>
              <a:ext uri="{FF2B5EF4-FFF2-40B4-BE49-F238E27FC236}">
                <a16:creationId xmlns:a16="http://schemas.microsoft.com/office/drawing/2014/main" id="{5126F63D-9B25-2A18-AE24-05F01BE2D3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" r="9668"/>
          <a:stretch/>
        </p:blipFill>
        <p:spPr>
          <a:xfrm>
            <a:off x="8229755" y="-4352"/>
            <a:ext cx="3962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34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text, dressed, clothes&#10;&#10;Description automatically generated">
            <a:extLst>
              <a:ext uri="{FF2B5EF4-FFF2-40B4-BE49-F238E27FC236}">
                <a16:creationId xmlns:a16="http://schemas.microsoft.com/office/drawing/2014/main" id="{DE9AD72E-BFF4-DE12-1668-3C0B36080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1" t="2081" r="1336" b="5433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04536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72FDFE-0D02-22FC-D943-539180D27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FI" sz="5400" b="1" i="0" dirty="0">
                <a:latin typeface="Biome" panose="020B0503030204020804" pitchFamily="34" charset="0"/>
                <a:cs typeface="Biome" panose="020B0503030204020804" pitchFamily="34" charset="0"/>
              </a:rPr>
              <a:t>Kisik Lee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C55A8E4-5655-3631-CBB3-65CB1AE778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22428" y="1764490"/>
            <a:ext cx="4625276" cy="476303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48F7C8-E55A-A2C4-8DA7-350AD74D8D8E}"/>
              </a:ext>
            </a:extLst>
          </p:cNvPr>
          <p:cNvSpPr txBox="1"/>
          <p:nvPr/>
        </p:nvSpPr>
        <p:spPr>
          <a:xfrm>
            <a:off x="232012" y="1746202"/>
            <a:ext cx="6367571" cy="4909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Yhdysvaltain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olympiajousiammunnan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koulutusohjelman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entinen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kansallinen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päävalmentaja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(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nykyään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eläkkeellä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).</a:t>
            </a:r>
            <a:endParaRPr lang="en-GB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Entinen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Etelä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-Korean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olympiavalmentaja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Australian Institute of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Sportin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(AIS)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päävalmentaja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  <a:endParaRPr lang="en-GB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Simon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Fairweatherin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Tim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Cuddihyn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entinen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valmentaja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  <a:endParaRPr lang="en-GB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Tunnettu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laajasta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työstään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Brady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Ellisonin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sekä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USA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Archeryn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kanssa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  <a:endParaRPr lang="en-GB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62890" indent="-262890" defTabSz="42062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Ensimmäinen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henkilö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joka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toi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tieteellisen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tutkitun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menetelmän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jousiammunnan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tekniikkaan</a:t>
            </a:r>
            <a:endParaRPr lang="en-GB" b="1" dirty="0">
              <a:solidFill>
                <a:srgbClr val="000000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defTabSz="420624">
              <a:spcAft>
                <a:spcPts val="600"/>
              </a:spcAft>
            </a:pP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–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perustuu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biomekaniikkaan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kehonhallintaan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fyysisiin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psyykkisiin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vaatimuksiin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joita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tarvitaan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hyvän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suorituksen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suorittamiseen</a:t>
            </a:r>
            <a:r>
              <a:rPr lang="en-GB" b="1" dirty="0">
                <a:solidFill>
                  <a:srgbClr val="000000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  <a:endParaRPr lang="en-FI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5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4D4C3-2807-B28D-8880-1A2FB53B9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9864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Holding </a:t>
            </a:r>
            <a:r>
              <a:rPr lang="en-GB" sz="4000" b="1" dirty="0">
                <a:latin typeface="Biome" panose="020B0503030204020804" pitchFamily="34" charset="0"/>
                <a:cs typeface="Biome" panose="020B0503030204020804" pitchFamily="34" charset="0"/>
              </a:rPr>
              <a:t>=</a:t>
            </a:r>
            <a:r>
              <a:rPr lang="en-GB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4000" b="1" i="0" dirty="0" err="1">
                <a:latin typeface="Biome" panose="020B0503030204020804" pitchFamily="34" charset="0"/>
                <a:cs typeface="Biome" panose="020B0503030204020804" pitchFamily="34" charset="0"/>
              </a:rPr>
              <a:t>Pito</a:t>
            </a:r>
            <a:endParaRPr lang="en-FI" sz="4000" b="1" i="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5" name="Picture 4" descr="A picture containing outdoor, person, ground, tripod&#10;&#10;Description automatically generated">
            <a:extLst>
              <a:ext uri="{FF2B5EF4-FFF2-40B4-BE49-F238E27FC236}">
                <a16:creationId xmlns:a16="http://schemas.microsoft.com/office/drawing/2014/main" id="{EB4EE635-AF7E-87BD-FC02-88D5EC021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867" y="0"/>
            <a:ext cx="6116133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12F69-8323-BD30-71E9-236D4D301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17600"/>
            <a:ext cx="6075867" cy="574040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”Pidon pysyminen selkälihaksilla”. </a:t>
            </a:r>
          </a:p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”Barrel of the gun” pysyy” ja ollaan edelleen linjassa.</a:t>
            </a:r>
          </a:p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Pitovaihe ei ole niinkään “vaihe” vaan kriittinen siirtymäkohta suorituksessa (prosessissa).</a:t>
            </a:r>
          </a:p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Kehon luurakenne alkaa vastustamaan jousen voimaa.</a:t>
            </a:r>
          </a:p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Pitovaiheessa ollaan valmiita siirtymään tähtäyksen ja läpituontiin (laajentumiseen ja laukaisuun).</a:t>
            </a:r>
          </a:p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Päästyään tähän vaiheeseen, ampuja voi visualisoida itseään laajentumassa ja päätymässä pisteeseen jossa lapaluut ovat lopulta yhdessä.</a:t>
            </a:r>
          </a:p>
          <a:p>
            <a:pPr marL="0" indent="0">
              <a:buNone/>
            </a:pPr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Ei kuitenkaan tarkoita että lapoja tulee vetää yhteen läpituonnissa – kyse seurauksesta, ei syystä.</a:t>
            </a:r>
          </a:p>
          <a:p>
            <a:pPr marL="0" indent="0">
              <a:buNone/>
            </a:pPr>
            <a:r>
              <a:rPr lang="en-FI" sz="2000" u="sng" dirty="0">
                <a:latin typeface="Biome" panose="020B0503030204020804" pitchFamily="34" charset="0"/>
                <a:cs typeface="Biome" panose="020B0503030204020804" pitchFamily="34" charset="0"/>
              </a:rPr>
              <a:t>“jousen sisään astuminen”.</a:t>
            </a:r>
          </a:p>
          <a:p>
            <a:pPr marL="0" indent="0">
              <a:buNone/>
            </a:pPr>
            <a:r>
              <a:rPr lang="en-FI" sz="2000" u="sng" dirty="0">
                <a:latin typeface="Biome" panose="020B0503030204020804" pitchFamily="34" charset="0"/>
                <a:cs typeface="Biome" panose="020B0503030204020804" pitchFamily="34" charset="0"/>
              </a:rPr>
              <a:t>“Kehon venyttäminen”.</a:t>
            </a:r>
            <a:endParaRPr lang="sv-SE" sz="2000" u="sng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0" indent="0">
              <a:buNone/>
            </a:pPr>
            <a:endParaRPr lang="en-FI" sz="2000" u="sng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0" indent="0">
              <a:buNone/>
            </a:pPr>
            <a:r>
              <a:rPr lang="en-FI" sz="2000" b="1" dirty="0">
                <a:latin typeface="Biome" panose="020B0503030204020804" pitchFamily="34" charset="0"/>
                <a:cs typeface="Biome" panose="020B0503030204020804" pitchFamily="34" charset="0"/>
              </a:rPr>
              <a:t>Jotta päästään Pitovaiheesen, tarvitaan siirto vaihe &gt; rytmi.</a:t>
            </a:r>
          </a:p>
        </p:txBody>
      </p:sp>
    </p:spTree>
    <p:extLst>
      <p:ext uri="{BB962C8B-B14F-4D97-AF65-F5344CB8AC3E}">
        <p14:creationId xmlns:p14="http://schemas.microsoft.com/office/powerpoint/2010/main" val="139041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A3637-DA90-2FA5-C8CE-682998FE5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818" y="-303068"/>
            <a:ext cx="9906000" cy="1382156"/>
          </a:xfrm>
        </p:spPr>
        <p:txBody>
          <a:bodyPr>
            <a:normAutofit/>
          </a:bodyPr>
          <a:lstStyle/>
          <a:p>
            <a:r>
              <a:rPr lang="en-FI" sz="2200" b="1" i="0" dirty="0">
                <a:latin typeface="Biome" panose="020B0503030204020804" pitchFamily="34" charset="0"/>
                <a:cs typeface="Biome" panose="020B0503030204020804" pitchFamily="34" charset="0"/>
              </a:rPr>
              <a:t>Expansion = Läpituonti (ja laukaisu)</a:t>
            </a:r>
          </a:p>
        </p:txBody>
      </p:sp>
      <p:pic>
        <p:nvPicPr>
          <p:cNvPr id="7" name="Picture 6" descr="A collage of a person playing a sport&#10;&#10;Description automatically generated with low confidence">
            <a:extLst>
              <a:ext uri="{FF2B5EF4-FFF2-40B4-BE49-F238E27FC236}">
                <a16:creationId xmlns:a16="http://schemas.microsoft.com/office/drawing/2014/main" id="{60D8759A-DB57-5FE2-F40A-C2392F6EF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964" y="4604762"/>
            <a:ext cx="6335801" cy="22532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F2DE28-A600-B8FE-7579-E30BBEB6CAFA}"/>
              </a:ext>
            </a:extLst>
          </p:cNvPr>
          <p:cNvSpPr txBox="1"/>
          <p:nvPr/>
        </p:nvSpPr>
        <p:spPr>
          <a:xfrm>
            <a:off x="0" y="761738"/>
            <a:ext cx="7387166" cy="4252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Läpituonti = laajentuminen. Laajentuminen on ensimmäinen osa jälkipitoa.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FI" sz="1300" u="sng" dirty="0">
                <a:latin typeface="Biome" panose="020B0503030204020804" pitchFamily="34" charset="0"/>
                <a:cs typeface="Biome" panose="020B0503030204020804" pitchFamily="34" charset="0"/>
              </a:rPr>
              <a:t>Näkymätön liike </a:t>
            </a: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=  Laajentuminen klikkeristä läpi ei saisi näkyä fyysisesti.</a:t>
            </a:r>
          </a:p>
          <a:p>
            <a:r>
              <a:rPr lang="sv-SE" sz="1300" dirty="0">
                <a:latin typeface="Biome" panose="020B0503030204020804" pitchFamily="34" charset="0"/>
                <a:cs typeface="Biome" panose="020B0503030204020804" pitchFamily="34" charset="0"/>
              </a:rPr>
              <a:t>L</a:t>
            </a: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aajentumisen tunne: laajentuminen rintakehän sisällä, yhteys käsien välillä.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LAN2 liikkuu nuolen suuntaan.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Jousikäden intensiteetti kasvaa vaikka ei fyysisesti liiku minnekkään ja samoin vetokäden olkapään.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FI" sz="13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Laukaisu tapahtuu molemmissa käsissä</a:t>
            </a:r>
            <a:r>
              <a:rPr lang="sv-SE" sz="1300" dirty="0">
                <a:latin typeface="Biome" panose="020B0503030204020804" pitchFamily="34" charset="0"/>
                <a:cs typeface="Biome" panose="020B0503030204020804" pitchFamily="34" charset="0"/>
              </a:rPr>
              <a:t> (”sy</a:t>
            </a: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nchronized</a:t>
            </a:r>
            <a:r>
              <a:rPr lang="sv-SE" sz="1300" dirty="0">
                <a:latin typeface="Biome" panose="020B0503030204020804" pitchFamily="34" charset="0"/>
                <a:cs typeface="Biome" panose="020B0503030204020804" pitchFamily="34" charset="0"/>
              </a:rPr>
              <a:t>”).</a:t>
            </a:r>
            <a:endParaRPr lang="en-FI" sz="13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Laukaisuhetkenä pyritään säilyttämään vetopituus jousikäden ranteesta vetokäden olkapäähän samana.</a:t>
            </a:r>
          </a:p>
          <a:p>
            <a:endParaRPr lang="en-FI" sz="13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Vetokäden laukaisu alkaa sormia rentouttamisella, jonka jälkeen jänne avaa sormia sen verran että se pääsee kulkemaan pois. Sormia ei tietoisesti avata.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Vetokäden lapa mene kiinni rankaan – vetokäsi lähtee suoraan taakse ja pysyy kaulalla – voidaan myös ohjata vetokäden kyynärpäätä liikkumaan vetokäden ojentajan mukaisesti. Tavoitteena saada pitkä laukaisu.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FI" sz="13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FI" sz="1300" dirty="0">
                <a:latin typeface="Biome" panose="020B0503030204020804" pitchFamily="34" charset="0"/>
                <a:cs typeface="Biome" panose="020B0503030204020804" pitchFamily="34" charset="0"/>
              </a:rPr>
              <a:t>Pitoasennosta laukaisuun 1-3 sekunttia.</a:t>
            </a:r>
          </a:p>
          <a:p>
            <a:pPr marL="342900" lvl="0" indent="-342900">
              <a:spcBef>
                <a:spcPts val="1000"/>
              </a:spcBef>
              <a:buClr>
                <a:srgbClr val="90C226"/>
              </a:buClr>
              <a:buSzPct val="80000"/>
              <a:buFont typeface="Courier New" panose="02070309020205020404" pitchFamily="49" charset="0"/>
              <a:buChar char="o"/>
            </a:pPr>
            <a:endParaRPr lang="en-FI" sz="14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FI" sz="140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8" name="Picture 7" descr="A person shooting a bow&#10;&#10;Description automatically generated">
            <a:extLst>
              <a:ext uri="{FF2B5EF4-FFF2-40B4-BE49-F238E27FC236}">
                <a16:creationId xmlns:a16="http://schemas.microsoft.com/office/drawing/2014/main" id="{DEE46947-C749-5424-E3F3-F72B83657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3430" y="0"/>
            <a:ext cx="4772306" cy="3156857"/>
          </a:xfrm>
          <a:prstGeom prst="rect">
            <a:avLst/>
          </a:prstGeom>
        </p:spPr>
      </p:pic>
      <p:pic>
        <p:nvPicPr>
          <p:cNvPr id="10" name="Content Placeholder 7" descr="A person holding a golf club&#10;&#10;Description automatically generated">
            <a:extLst>
              <a:ext uri="{FF2B5EF4-FFF2-40B4-BE49-F238E27FC236}">
                <a16:creationId xmlns:a16="http://schemas.microsoft.com/office/drawing/2014/main" id="{CCD77FEC-E169-A03E-B425-E6D7217A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430" y="3381552"/>
            <a:ext cx="4788570" cy="347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62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E7160-DCA7-D83E-254B-BA59FB5A5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26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latin typeface="Biome" panose="020B0503030204020804" pitchFamily="34" charset="0"/>
                <a:cs typeface="Biome" panose="020B0503030204020804" pitchFamily="34" charset="0"/>
              </a:rPr>
              <a:t>Follow through = </a:t>
            </a:r>
            <a:r>
              <a:rPr lang="en-GB" sz="4000" b="1" dirty="0" err="1">
                <a:latin typeface="Biome" panose="020B0503030204020804" pitchFamily="34" charset="0"/>
                <a:cs typeface="Biome" panose="020B0503030204020804" pitchFamily="34" charset="0"/>
              </a:rPr>
              <a:t>Jälkipito</a:t>
            </a:r>
            <a:endParaRPr lang="en-FI" sz="4000" b="1" i="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5" name="Content Placeholder 4" descr="A picture containing person, indoor, sport&#10;&#10;Description automatically generated">
            <a:extLst>
              <a:ext uri="{FF2B5EF4-FFF2-40B4-BE49-F238E27FC236}">
                <a16:creationId xmlns:a16="http://schemas.microsoft.com/office/drawing/2014/main" id="{29542BC9-8388-19FD-DC7F-AEF0745D03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40539" y="1812439"/>
            <a:ext cx="7069894" cy="490903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8D95CA-6018-0897-48B3-C9EEB948559E}"/>
              </a:ext>
            </a:extLst>
          </p:cNvPr>
          <p:cNvSpPr txBox="1"/>
          <p:nvPr/>
        </p:nvSpPr>
        <p:spPr>
          <a:xfrm>
            <a:off x="180043" y="1225689"/>
            <a:ext cx="476049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74904">
              <a:spcAft>
                <a:spcPts val="600"/>
              </a:spcAft>
            </a:pPr>
            <a:r>
              <a:rPr lang="en-FI" sz="16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Jälkipito = laajenemisen voiman ja suunnan luonnollinen reaktio. Suoritus loppuu jälkipitoon.</a:t>
            </a:r>
          </a:p>
          <a:p>
            <a:pPr marL="285750" indent="-285750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600" dirty="0">
                <a:latin typeface="Biome" panose="020B0503030204020804" pitchFamily="34" charset="0"/>
                <a:cs typeface="Biome" panose="020B0503030204020804" pitchFamily="34" charset="0"/>
              </a:rPr>
              <a:t>Jälkipito on o</a:t>
            </a:r>
            <a:r>
              <a:rPr lang="en-FI" sz="16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sa laukaisua. </a:t>
            </a:r>
            <a:endParaRPr lang="en-FI" sz="16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85750" indent="-285750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6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Selkäpito pysyy 1-2 sekuntia laukaisun jälkeen.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6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Olkapäiden linja pysyy  laukaisusta jälkipitoon saakka.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6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Asento ei muutu.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FI" sz="16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600" dirty="0">
                <a:latin typeface="Biome" panose="020B0503030204020804" pitchFamily="34" charset="0"/>
                <a:cs typeface="Biome" panose="020B0503030204020804" pitchFamily="34" charset="0"/>
              </a:rPr>
              <a:t>Jousi liikkuu suorassa linjassa kohti taulua vaikka jousikäsi liikkuu hieman vasemmalle pyörivän laajenemisvoiman vuoksi.</a:t>
            </a: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FI" sz="16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234315" indent="-234315" defTabSz="374904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FI" sz="1600" dirty="0">
                <a:latin typeface="Biome" panose="020B0503030204020804" pitchFamily="34" charset="0"/>
                <a:cs typeface="Biome" panose="020B0503030204020804" pitchFamily="34" charset="0"/>
              </a:rPr>
              <a:t>Kun vetolapa menee kiinni lapaan, vetokäden kyynärpää kiertyy luonnollisesti “pitkälle” taakse ja alas – samalla vetokäsi pysyy kiinni naamassa niin pitkään kun mahdollista. </a:t>
            </a:r>
          </a:p>
        </p:txBody>
      </p:sp>
    </p:spTree>
    <p:extLst>
      <p:ext uri="{BB962C8B-B14F-4D97-AF65-F5344CB8AC3E}">
        <p14:creationId xmlns:p14="http://schemas.microsoft.com/office/powerpoint/2010/main" val="178833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0DB8C8C8-1D16-DC1F-0F30-71C5283FA2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08" y="93003"/>
            <a:ext cx="11926784" cy="667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28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p&#10;&#10;Description automatically generated with medium confidence">
            <a:extLst>
              <a:ext uri="{FF2B5EF4-FFF2-40B4-BE49-F238E27FC236}">
                <a16:creationId xmlns:a16="http://schemas.microsoft.com/office/drawing/2014/main" id="{6E559091-0D89-0F4E-4A5D-8198A1010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" y="144122"/>
            <a:ext cx="11756572" cy="656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7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" y="0"/>
            <a:ext cx="8115306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B51492-9BAF-3D31-1CDA-46773D9AF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294538"/>
            <a:ext cx="9895951" cy="1033669"/>
          </a:xfrm>
        </p:spPr>
        <p:txBody>
          <a:bodyPr>
            <a:normAutofit/>
          </a:bodyPr>
          <a:lstStyle/>
          <a:p>
            <a:r>
              <a:rPr lang="en-FI" sz="4000" dirty="0">
                <a:solidFill>
                  <a:srgbClr val="FFFFFF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Key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08E97-11F6-0F24-1FC1-A6C428EC6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9" y="1722009"/>
            <a:ext cx="9724031" cy="5267258"/>
          </a:xfrm>
        </p:spPr>
        <p:txBody>
          <a:bodyPr anchor="ctr">
            <a:normAutofit/>
          </a:bodyPr>
          <a:lstStyle/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Kaikki vaiheet ovat mukana suorituksessa.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Asento (jalat, selkä, lantio, rintakehä, pää) + sormiote ja pokakäden aktivointi = valmiusasento.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Nosto vaihe (setup) = extra valmiusasento* + olkapäiden linjaus.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Veto kiertävällä liikkeellä – ranne*.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Loading – lapa “seinään”.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Ankkurointi – sivu ankkuri + pää ei liiku.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Transfer – psyykkinen tunne (siiretään viimeinen voima käsiltä selälle).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Pitoon pääsy + nuoli lähtee vasta pidosta + tähtääminen alkaa vasta pito vaiheessa.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Laajentuminen ei näy fyysisesti.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Laukaisu tapahtuu molemmissa käsissä.</a:t>
            </a:r>
          </a:p>
          <a:p>
            <a:r>
              <a:rPr lang="en-FI" sz="1800" dirty="0">
                <a:latin typeface="Biome" panose="020B0503030204020804" pitchFamily="34" charset="0"/>
                <a:cs typeface="Biome" panose="020B0503030204020804" pitchFamily="34" charset="0"/>
              </a:rPr>
              <a:t>Tiedetään mikä on jälkipito “asento” ja että suoritus loppuu jälkipitoon (ei laukaisuun). </a:t>
            </a:r>
            <a:endParaRPr lang="en-FI" sz="1400" dirty="0"/>
          </a:p>
        </p:txBody>
      </p:sp>
    </p:spTree>
    <p:extLst>
      <p:ext uri="{BB962C8B-B14F-4D97-AF65-F5344CB8AC3E}">
        <p14:creationId xmlns:p14="http://schemas.microsoft.com/office/powerpoint/2010/main" val="1548808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5A63E26-89A3-35C9-D161-25B9423FB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35" b="14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257363FD-7E77-4145-9483-331A807A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6802" cy="6858000"/>
          </a:xfrm>
          <a:prstGeom prst="rect">
            <a:avLst/>
          </a:prstGeom>
          <a:gradFill flip="none" rotWithShape="1">
            <a:gsLst>
              <a:gs pos="28000">
                <a:schemeClr val="bg2">
                  <a:alpha val="84000"/>
                </a:schemeClr>
              </a:gs>
              <a:gs pos="74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CDC283-82C2-EC82-4E1D-94F09B49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FI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The Kisik </a:t>
            </a:r>
            <a:r>
              <a:rPr lang="en-FI" sz="4000" b="1" dirty="0">
                <a:latin typeface="Biome" panose="020B0503030204020804" pitchFamily="34" charset="0"/>
                <a:cs typeface="Biome" panose="020B0503030204020804" pitchFamily="34" charset="0"/>
              </a:rPr>
              <a:t>L</a:t>
            </a:r>
            <a:r>
              <a:rPr lang="en-FI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ee Shot </a:t>
            </a:r>
            <a:r>
              <a:rPr lang="en-FI" sz="4000" b="1" dirty="0">
                <a:latin typeface="Biome" panose="020B0503030204020804" pitchFamily="34" charset="0"/>
                <a:cs typeface="Biome" panose="020B0503030204020804" pitchFamily="34" charset="0"/>
              </a:rPr>
              <a:t>C</a:t>
            </a:r>
            <a:r>
              <a:rPr lang="en-FI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ycle (KSL) – vaiheet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A9D8816-3160-36AE-7491-0FE306CC8D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242614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965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8953E74-D241-4DDF-8508-F0365EA13A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C3C901A-B2F4-4A3C-BCDD-7C8D587EC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12192000" cy="2371134"/>
          </a:xfrm>
          <a:custGeom>
            <a:avLst/>
            <a:gdLst>
              <a:gd name="connsiteX0" fmla="*/ 0 w 12192000"/>
              <a:gd name="connsiteY0" fmla="*/ 0 h 2515690"/>
              <a:gd name="connsiteX1" fmla="*/ 170442 w 12192000"/>
              <a:gd name="connsiteY1" fmla="*/ 96074 h 2515690"/>
              <a:gd name="connsiteX2" fmla="*/ 424739 w 12192000"/>
              <a:gd name="connsiteY2" fmla="*/ 224865 h 2515690"/>
              <a:gd name="connsiteX3" fmla="*/ 748273 w 12192000"/>
              <a:gd name="connsiteY3" fmla="*/ 373939 h 2515690"/>
              <a:gd name="connsiteX4" fmla="*/ 1037058 w 12192000"/>
              <a:gd name="connsiteY4" fmla="*/ 499994 h 2515690"/>
              <a:gd name="connsiteX5" fmla="*/ 1101312 w 12192000"/>
              <a:gd name="connsiteY5" fmla="*/ 428540 h 2515690"/>
              <a:gd name="connsiteX6" fmla="*/ 1367071 w 12192000"/>
              <a:gd name="connsiteY6" fmla="*/ 516118 h 2515690"/>
              <a:gd name="connsiteX7" fmla="*/ 2189943 w 12192000"/>
              <a:gd name="connsiteY7" fmla="*/ 794533 h 2515690"/>
              <a:gd name="connsiteX8" fmla="*/ 2390329 w 12192000"/>
              <a:gd name="connsiteY8" fmla="*/ 920897 h 2515690"/>
              <a:gd name="connsiteX9" fmla="*/ 2459570 w 12192000"/>
              <a:gd name="connsiteY9" fmla="*/ 983740 h 2515690"/>
              <a:gd name="connsiteX10" fmla="*/ 2503252 w 12192000"/>
              <a:gd name="connsiteY10" fmla="*/ 1000151 h 2515690"/>
              <a:gd name="connsiteX11" fmla="*/ 2503252 w 12192000"/>
              <a:gd name="connsiteY11" fmla="*/ 1008273 h 2515690"/>
              <a:gd name="connsiteX12" fmla="*/ 2511191 w 12192000"/>
              <a:gd name="connsiteY12" fmla="*/ 1009499 h 2515690"/>
              <a:gd name="connsiteX13" fmla="*/ 2565029 w 12192000"/>
              <a:gd name="connsiteY13" fmla="*/ 1015977 h 2515690"/>
              <a:gd name="connsiteX14" fmla="*/ 2593745 w 12192000"/>
              <a:gd name="connsiteY14" fmla="*/ 1019963 h 2515690"/>
              <a:gd name="connsiteX15" fmla="*/ 2591015 w 12192000"/>
              <a:gd name="connsiteY15" fmla="*/ 1019651 h 2515690"/>
              <a:gd name="connsiteX16" fmla="*/ 2590137 w 12192000"/>
              <a:gd name="connsiteY16" fmla="*/ 1019549 h 2515690"/>
              <a:gd name="connsiteX17" fmla="*/ 2589021 w 12192000"/>
              <a:gd name="connsiteY17" fmla="*/ 1019424 h 2515690"/>
              <a:gd name="connsiteX18" fmla="*/ 2591015 w 12192000"/>
              <a:gd name="connsiteY18" fmla="*/ 1019651 h 2515690"/>
              <a:gd name="connsiteX19" fmla="*/ 2602385 w 12192000"/>
              <a:gd name="connsiteY19" fmla="*/ 1020975 h 2515690"/>
              <a:gd name="connsiteX20" fmla="*/ 2614445 w 12192000"/>
              <a:gd name="connsiteY20" fmla="*/ 1022389 h 2515690"/>
              <a:gd name="connsiteX21" fmla="*/ 2614445 w 12192000"/>
              <a:gd name="connsiteY21" fmla="*/ 1020966 h 2515690"/>
              <a:gd name="connsiteX22" fmla="*/ 2676661 w 12192000"/>
              <a:gd name="connsiteY22" fmla="*/ 1029355 h 2515690"/>
              <a:gd name="connsiteX23" fmla="*/ 2788597 w 12192000"/>
              <a:gd name="connsiteY23" fmla="*/ 1048926 h 2515690"/>
              <a:gd name="connsiteX24" fmla="*/ 2812742 w 12192000"/>
              <a:gd name="connsiteY24" fmla="*/ 1057667 h 2515690"/>
              <a:gd name="connsiteX25" fmla="*/ 2970201 w 12192000"/>
              <a:gd name="connsiteY25" fmla="*/ 949091 h 2515690"/>
              <a:gd name="connsiteX26" fmla="*/ 3030610 w 12192000"/>
              <a:gd name="connsiteY26" fmla="*/ 1049340 h 2515690"/>
              <a:gd name="connsiteX27" fmla="*/ 3058913 w 12192000"/>
              <a:gd name="connsiteY27" fmla="*/ 1048085 h 2515690"/>
              <a:gd name="connsiteX28" fmla="*/ 3072697 w 12192000"/>
              <a:gd name="connsiteY28" fmla="*/ 1045316 h 2515690"/>
              <a:gd name="connsiteX29" fmla="*/ 3083305 w 12192000"/>
              <a:gd name="connsiteY29" fmla="*/ 1040550 h 2515690"/>
              <a:gd name="connsiteX30" fmla="*/ 3125603 w 12192000"/>
              <a:gd name="connsiteY30" fmla="*/ 1004583 h 2515690"/>
              <a:gd name="connsiteX31" fmla="*/ 3385106 w 12192000"/>
              <a:gd name="connsiteY31" fmla="*/ 1042233 h 2515690"/>
              <a:gd name="connsiteX32" fmla="*/ 3424945 w 12192000"/>
              <a:gd name="connsiteY32" fmla="*/ 1065268 h 2515690"/>
              <a:gd name="connsiteX33" fmla="*/ 3436948 w 12192000"/>
              <a:gd name="connsiteY33" fmla="*/ 1068018 h 2515690"/>
              <a:gd name="connsiteX34" fmla="*/ 3466714 w 12192000"/>
              <a:gd name="connsiteY34" fmla="*/ 1063419 h 2515690"/>
              <a:gd name="connsiteX35" fmla="*/ 3550909 w 12192000"/>
              <a:gd name="connsiteY35" fmla="*/ 1044511 h 2515690"/>
              <a:gd name="connsiteX36" fmla="*/ 3555900 w 12192000"/>
              <a:gd name="connsiteY36" fmla="*/ 1041996 h 2515690"/>
              <a:gd name="connsiteX37" fmla="*/ 3625978 w 12192000"/>
              <a:gd name="connsiteY37" fmla="*/ 1023459 h 2515690"/>
              <a:gd name="connsiteX38" fmla="*/ 3632465 w 12192000"/>
              <a:gd name="connsiteY38" fmla="*/ 1023522 h 2515690"/>
              <a:gd name="connsiteX39" fmla="*/ 3649063 w 12192000"/>
              <a:gd name="connsiteY39" fmla="*/ 1018726 h 2515690"/>
              <a:gd name="connsiteX40" fmla="*/ 3805954 w 12192000"/>
              <a:gd name="connsiteY40" fmla="*/ 917517 h 2515690"/>
              <a:gd name="connsiteX41" fmla="*/ 4020506 w 12192000"/>
              <a:gd name="connsiteY41" fmla="*/ 816231 h 2515690"/>
              <a:gd name="connsiteX42" fmla="*/ 4233682 w 12192000"/>
              <a:gd name="connsiteY42" fmla="*/ 799511 h 2515690"/>
              <a:gd name="connsiteX43" fmla="*/ 4306552 w 12192000"/>
              <a:gd name="connsiteY43" fmla="*/ 610207 h 2515690"/>
              <a:gd name="connsiteX44" fmla="*/ 4816604 w 12192000"/>
              <a:gd name="connsiteY44" fmla="*/ 773163 h 2515690"/>
              <a:gd name="connsiteX45" fmla="*/ 4916502 w 12192000"/>
              <a:gd name="connsiteY45" fmla="*/ 788104 h 2515690"/>
              <a:gd name="connsiteX46" fmla="*/ 5224415 w 12192000"/>
              <a:gd name="connsiteY46" fmla="*/ 674418 h 2515690"/>
              <a:gd name="connsiteX47" fmla="*/ 5274077 w 12192000"/>
              <a:gd name="connsiteY47" fmla="*/ 655978 h 2515690"/>
              <a:gd name="connsiteX48" fmla="*/ 5371217 w 12192000"/>
              <a:gd name="connsiteY48" fmla="*/ 614372 h 2515690"/>
              <a:gd name="connsiteX49" fmla="*/ 5364523 w 12192000"/>
              <a:gd name="connsiteY49" fmla="*/ 502501 h 2515690"/>
              <a:gd name="connsiteX50" fmla="*/ 5457871 w 12192000"/>
              <a:gd name="connsiteY50" fmla="*/ 558285 h 2515690"/>
              <a:gd name="connsiteX51" fmla="*/ 5750580 w 12192000"/>
              <a:gd name="connsiteY51" fmla="*/ 663503 h 2515690"/>
              <a:gd name="connsiteX52" fmla="*/ 5976618 w 12192000"/>
              <a:gd name="connsiteY52" fmla="*/ 582652 h 2515690"/>
              <a:gd name="connsiteX53" fmla="*/ 6009346 w 12192000"/>
              <a:gd name="connsiteY53" fmla="*/ 559470 h 2515690"/>
              <a:gd name="connsiteX54" fmla="*/ 6069735 w 12192000"/>
              <a:gd name="connsiteY54" fmla="*/ 587803 h 2515690"/>
              <a:gd name="connsiteX55" fmla="*/ 6270319 w 12192000"/>
              <a:gd name="connsiteY55" fmla="*/ 643982 h 2515690"/>
              <a:gd name="connsiteX56" fmla="*/ 6406781 w 12192000"/>
              <a:gd name="connsiteY56" fmla="*/ 672327 h 2515690"/>
              <a:gd name="connsiteX57" fmla="*/ 6469508 w 12192000"/>
              <a:gd name="connsiteY57" fmla="*/ 708574 h 2515690"/>
              <a:gd name="connsiteX58" fmla="*/ 6515869 w 12192000"/>
              <a:gd name="connsiteY58" fmla="*/ 715738 h 2515690"/>
              <a:gd name="connsiteX59" fmla="*/ 6725938 w 12192000"/>
              <a:gd name="connsiteY59" fmla="*/ 691128 h 2515690"/>
              <a:gd name="connsiteX60" fmla="*/ 6778240 w 12192000"/>
              <a:gd name="connsiteY60" fmla="*/ 678998 h 2515690"/>
              <a:gd name="connsiteX61" fmla="*/ 6806944 w 12192000"/>
              <a:gd name="connsiteY61" fmla="*/ 646178 h 2515690"/>
              <a:gd name="connsiteX62" fmla="*/ 6830632 w 12192000"/>
              <a:gd name="connsiteY62" fmla="*/ 633915 h 2515690"/>
              <a:gd name="connsiteX63" fmla="*/ 6858072 w 12192000"/>
              <a:gd name="connsiteY63" fmla="*/ 646178 h 2515690"/>
              <a:gd name="connsiteX64" fmla="*/ 6891322 w 12192000"/>
              <a:gd name="connsiteY64" fmla="*/ 678998 h 2515690"/>
              <a:gd name="connsiteX65" fmla="*/ 6951905 w 12192000"/>
              <a:gd name="connsiteY65" fmla="*/ 691128 h 2515690"/>
              <a:gd name="connsiteX66" fmla="*/ 7195246 w 12192000"/>
              <a:gd name="connsiteY66" fmla="*/ 715738 h 2515690"/>
              <a:gd name="connsiteX67" fmla="*/ 7248949 w 12192000"/>
              <a:gd name="connsiteY67" fmla="*/ 708574 h 2515690"/>
              <a:gd name="connsiteX68" fmla="*/ 7321609 w 12192000"/>
              <a:gd name="connsiteY68" fmla="*/ 672327 h 2515690"/>
              <a:gd name="connsiteX69" fmla="*/ 7479684 w 12192000"/>
              <a:gd name="connsiteY69" fmla="*/ 643982 h 2515690"/>
              <a:gd name="connsiteX70" fmla="*/ 7712035 w 12192000"/>
              <a:gd name="connsiteY70" fmla="*/ 587803 h 2515690"/>
              <a:gd name="connsiteX71" fmla="*/ 7781987 w 12192000"/>
              <a:gd name="connsiteY71" fmla="*/ 559470 h 2515690"/>
              <a:gd name="connsiteX72" fmla="*/ 7819900 w 12192000"/>
              <a:gd name="connsiteY72" fmla="*/ 582652 h 2515690"/>
              <a:gd name="connsiteX73" fmla="*/ 8081736 w 12192000"/>
              <a:gd name="connsiteY73" fmla="*/ 663503 h 2515690"/>
              <a:gd name="connsiteX74" fmla="*/ 8420801 w 12192000"/>
              <a:gd name="connsiteY74" fmla="*/ 558285 h 2515690"/>
              <a:gd name="connsiteX75" fmla="*/ 8528933 w 12192000"/>
              <a:gd name="connsiteY75" fmla="*/ 502501 h 2515690"/>
              <a:gd name="connsiteX76" fmla="*/ 8521178 w 12192000"/>
              <a:gd name="connsiteY76" fmla="*/ 614372 h 2515690"/>
              <a:gd name="connsiteX77" fmla="*/ 8633702 w 12192000"/>
              <a:gd name="connsiteY77" fmla="*/ 655978 h 2515690"/>
              <a:gd name="connsiteX78" fmla="*/ 8691231 w 12192000"/>
              <a:gd name="connsiteY78" fmla="*/ 674418 h 2515690"/>
              <a:gd name="connsiteX79" fmla="*/ 9047908 w 12192000"/>
              <a:gd name="connsiteY79" fmla="*/ 788104 h 2515690"/>
              <a:gd name="connsiteX80" fmla="*/ 9163628 w 12192000"/>
              <a:gd name="connsiteY80" fmla="*/ 773163 h 2515690"/>
              <a:gd name="connsiteX81" fmla="*/ 9754459 w 12192000"/>
              <a:gd name="connsiteY81" fmla="*/ 610207 h 2515690"/>
              <a:gd name="connsiteX82" fmla="*/ 9838868 w 12192000"/>
              <a:gd name="connsiteY82" fmla="*/ 799511 h 2515690"/>
              <a:gd name="connsiteX83" fmla="*/ 10085808 w 12192000"/>
              <a:gd name="connsiteY83" fmla="*/ 816231 h 2515690"/>
              <a:gd name="connsiteX84" fmla="*/ 10334338 w 12192000"/>
              <a:gd name="connsiteY84" fmla="*/ 917517 h 2515690"/>
              <a:gd name="connsiteX85" fmla="*/ 10516076 w 12192000"/>
              <a:gd name="connsiteY85" fmla="*/ 1018726 h 2515690"/>
              <a:gd name="connsiteX86" fmla="*/ 10535302 w 12192000"/>
              <a:gd name="connsiteY86" fmla="*/ 1023522 h 2515690"/>
              <a:gd name="connsiteX87" fmla="*/ 10542819 w 12192000"/>
              <a:gd name="connsiteY87" fmla="*/ 1023458 h 2515690"/>
              <a:gd name="connsiteX88" fmla="*/ 10623994 w 12192000"/>
              <a:gd name="connsiteY88" fmla="*/ 1041996 h 2515690"/>
              <a:gd name="connsiteX89" fmla="*/ 10629774 w 12192000"/>
              <a:gd name="connsiteY89" fmla="*/ 1044511 h 2515690"/>
              <a:gd name="connsiteX90" fmla="*/ 10727305 w 12192000"/>
              <a:gd name="connsiteY90" fmla="*/ 1063419 h 2515690"/>
              <a:gd name="connsiteX91" fmla="*/ 10761785 w 12192000"/>
              <a:gd name="connsiteY91" fmla="*/ 1068017 h 2515690"/>
              <a:gd name="connsiteX92" fmla="*/ 10775688 w 12192000"/>
              <a:gd name="connsiteY92" fmla="*/ 1065268 h 2515690"/>
              <a:gd name="connsiteX93" fmla="*/ 10821837 w 12192000"/>
              <a:gd name="connsiteY93" fmla="*/ 1042232 h 2515690"/>
              <a:gd name="connsiteX94" fmla="*/ 11122438 w 12192000"/>
              <a:gd name="connsiteY94" fmla="*/ 1004583 h 2515690"/>
              <a:gd name="connsiteX95" fmla="*/ 11171433 w 12192000"/>
              <a:gd name="connsiteY95" fmla="*/ 1040550 h 2515690"/>
              <a:gd name="connsiteX96" fmla="*/ 11183724 w 12192000"/>
              <a:gd name="connsiteY96" fmla="*/ 1045316 h 2515690"/>
              <a:gd name="connsiteX97" fmla="*/ 11199690 w 12192000"/>
              <a:gd name="connsiteY97" fmla="*/ 1048085 h 2515690"/>
              <a:gd name="connsiteX98" fmla="*/ 11232475 w 12192000"/>
              <a:gd name="connsiteY98" fmla="*/ 1049340 h 2515690"/>
              <a:gd name="connsiteX99" fmla="*/ 11302451 w 12192000"/>
              <a:gd name="connsiteY99" fmla="*/ 949091 h 2515690"/>
              <a:gd name="connsiteX100" fmla="*/ 11484849 w 12192000"/>
              <a:gd name="connsiteY100" fmla="*/ 1057667 h 2515690"/>
              <a:gd name="connsiteX101" fmla="*/ 11512818 w 12192000"/>
              <a:gd name="connsiteY101" fmla="*/ 1048926 h 2515690"/>
              <a:gd name="connsiteX102" fmla="*/ 11642481 w 12192000"/>
              <a:gd name="connsiteY102" fmla="*/ 1029355 h 2515690"/>
              <a:gd name="connsiteX103" fmla="*/ 11714551 w 12192000"/>
              <a:gd name="connsiteY103" fmla="*/ 1020966 h 2515690"/>
              <a:gd name="connsiteX104" fmla="*/ 11714551 w 12192000"/>
              <a:gd name="connsiteY104" fmla="*/ 1022389 h 2515690"/>
              <a:gd name="connsiteX105" fmla="*/ 11728519 w 12192000"/>
              <a:gd name="connsiteY105" fmla="*/ 1020975 h 2515690"/>
              <a:gd name="connsiteX106" fmla="*/ 11741691 w 12192000"/>
              <a:gd name="connsiteY106" fmla="*/ 1019651 h 2515690"/>
              <a:gd name="connsiteX107" fmla="*/ 11743999 w 12192000"/>
              <a:gd name="connsiteY107" fmla="*/ 1019424 h 2515690"/>
              <a:gd name="connsiteX108" fmla="*/ 11742709 w 12192000"/>
              <a:gd name="connsiteY108" fmla="*/ 1019549 h 2515690"/>
              <a:gd name="connsiteX109" fmla="*/ 11741691 w 12192000"/>
              <a:gd name="connsiteY109" fmla="*/ 1019651 h 2515690"/>
              <a:gd name="connsiteX110" fmla="*/ 11738529 w 12192000"/>
              <a:gd name="connsiteY110" fmla="*/ 1019963 h 2515690"/>
              <a:gd name="connsiteX111" fmla="*/ 11771791 w 12192000"/>
              <a:gd name="connsiteY111" fmla="*/ 1015977 h 2515690"/>
              <a:gd name="connsiteX112" fmla="*/ 11834157 w 12192000"/>
              <a:gd name="connsiteY112" fmla="*/ 1009499 h 2515690"/>
              <a:gd name="connsiteX113" fmla="*/ 11843354 w 12192000"/>
              <a:gd name="connsiteY113" fmla="*/ 1008273 h 2515690"/>
              <a:gd name="connsiteX114" fmla="*/ 11843354 w 12192000"/>
              <a:gd name="connsiteY114" fmla="*/ 1000151 h 2515690"/>
              <a:gd name="connsiteX115" fmla="*/ 11893955 w 12192000"/>
              <a:gd name="connsiteY115" fmla="*/ 983740 h 2515690"/>
              <a:gd name="connsiteX116" fmla="*/ 11974160 w 12192000"/>
              <a:gd name="connsiteY116" fmla="*/ 920897 h 2515690"/>
              <a:gd name="connsiteX117" fmla="*/ 12143531 w 12192000"/>
              <a:gd name="connsiteY117" fmla="*/ 823664 h 2515690"/>
              <a:gd name="connsiteX118" fmla="*/ 12192000 w 12192000"/>
              <a:gd name="connsiteY118" fmla="*/ 801163 h 2515690"/>
              <a:gd name="connsiteX119" fmla="*/ 12192000 w 12192000"/>
              <a:gd name="connsiteY119" fmla="*/ 2515690 h 2515690"/>
              <a:gd name="connsiteX120" fmla="*/ 0 w 12192000"/>
              <a:gd name="connsiteY120" fmla="*/ 2515690 h 25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</a:cxnLst>
            <a:rect l="l" t="t" r="r" b="b"/>
            <a:pathLst>
              <a:path w="12192000" h="2515690">
                <a:moveTo>
                  <a:pt x="0" y="0"/>
                </a:moveTo>
                <a:lnTo>
                  <a:pt x="170442" y="96074"/>
                </a:lnTo>
                <a:cubicBezTo>
                  <a:pt x="323315" y="179510"/>
                  <a:pt x="418777" y="223899"/>
                  <a:pt x="424739" y="224865"/>
                </a:cubicBezTo>
                <a:cubicBezTo>
                  <a:pt x="573781" y="248496"/>
                  <a:pt x="654649" y="314572"/>
                  <a:pt x="748273" y="373939"/>
                </a:cubicBezTo>
                <a:cubicBezTo>
                  <a:pt x="830321" y="425631"/>
                  <a:pt x="917271" y="480784"/>
                  <a:pt x="1037058" y="499994"/>
                </a:cubicBezTo>
                <a:cubicBezTo>
                  <a:pt x="1195925" y="525362"/>
                  <a:pt x="1048105" y="445478"/>
                  <a:pt x="1101312" y="428540"/>
                </a:cubicBezTo>
                <a:cubicBezTo>
                  <a:pt x="1188473" y="458169"/>
                  <a:pt x="1274625" y="505369"/>
                  <a:pt x="1367071" y="516118"/>
                </a:cubicBezTo>
                <a:cubicBezTo>
                  <a:pt x="1701323" y="554463"/>
                  <a:pt x="1964451" y="648887"/>
                  <a:pt x="2189943" y="794533"/>
                </a:cubicBezTo>
                <a:cubicBezTo>
                  <a:pt x="2255082" y="836300"/>
                  <a:pt x="2357481" y="862342"/>
                  <a:pt x="2390329" y="920897"/>
                </a:cubicBezTo>
                <a:cubicBezTo>
                  <a:pt x="2406050" y="949359"/>
                  <a:pt x="2430126" y="969285"/>
                  <a:pt x="2459570" y="983740"/>
                </a:cubicBezTo>
                <a:lnTo>
                  <a:pt x="2503252" y="1000151"/>
                </a:lnTo>
                <a:lnTo>
                  <a:pt x="2503252" y="1008273"/>
                </a:lnTo>
                <a:lnTo>
                  <a:pt x="2511191" y="1009499"/>
                </a:lnTo>
                <a:cubicBezTo>
                  <a:pt x="2529847" y="1011974"/>
                  <a:pt x="2562849" y="1015701"/>
                  <a:pt x="2565029" y="1015977"/>
                </a:cubicBezTo>
                <a:cubicBezTo>
                  <a:pt x="2610845" y="1021778"/>
                  <a:pt x="2601577" y="1020837"/>
                  <a:pt x="2593745" y="1019963"/>
                </a:cubicBezTo>
                <a:lnTo>
                  <a:pt x="2591015" y="1019651"/>
                </a:lnTo>
                <a:lnTo>
                  <a:pt x="2590137" y="1019549"/>
                </a:lnTo>
                <a:cubicBezTo>
                  <a:pt x="2588203" y="1019326"/>
                  <a:pt x="2588125" y="1019321"/>
                  <a:pt x="2589021" y="1019424"/>
                </a:cubicBezTo>
                <a:lnTo>
                  <a:pt x="2591015" y="1019651"/>
                </a:lnTo>
                <a:lnTo>
                  <a:pt x="2602385" y="1020975"/>
                </a:lnTo>
                <a:lnTo>
                  <a:pt x="2614445" y="1022389"/>
                </a:lnTo>
                <a:lnTo>
                  <a:pt x="2614445" y="1020966"/>
                </a:lnTo>
                <a:lnTo>
                  <a:pt x="2676661" y="1029355"/>
                </a:lnTo>
                <a:cubicBezTo>
                  <a:pt x="2715592" y="1034194"/>
                  <a:pt x="2753901" y="1039695"/>
                  <a:pt x="2788597" y="1048926"/>
                </a:cubicBezTo>
                <a:lnTo>
                  <a:pt x="2812742" y="1057667"/>
                </a:lnTo>
                <a:lnTo>
                  <a:pt x="2970201" y="949091"/>
                </a:lnTo>
                <a:cubicBezTo>
                  <a:pt x="3052785" y="982961"/>
                  <a:pt x="2996105" y="1020057"/>
                  <a:pt x="3030610" y="1049340"/>
                </a:cubicBezTo>
                <a:cubicBezTo>
                  <a:pt x="3039005" y="1048442"/>
                  <a:pt x="3049621" y="1048500"/>
                  <a:pt x="3058913" y="1048085"/>
                </a:cubicBezTo>
                <a:lnTo>
                  <a:pt x="3072697" y="1045316"/>
                </a:lnTo>
                <a:lnTo>
                  <a:pt x="3083305" y="1040550"/>
                </a:lnTo>
                <a:lnTo>
                  <a:pt x="3125603" y="1004583"/>
                </a:lnTo>
                <a:cubicBezTo>
                  <a:pt x="3221669" y="925596"/>
                  <a:pt x="3242489" y="937564"/>
                  <a:pt x="3385106" y="1042233"/>
                </a:cubicBezTo>
                <a:cubicBezTo>
                  <a:pt x="3399403" y="1052670"/>
                  <a:pt x="3412529" y="1060209"/>
                  <a:pt x="3424945" y="1065268"/>
                </a:cubicBezTo>
                <a:lnTo>
                  <a:pt x="3436948" y="1068018"/>
                </a:lnTo>
                <a:lnTo>
                  <a:pt x="3466714" y="1063419"/>
                </a:lnTo>
                <a:lnTo>
                  <a:pt x="3550909" y="1044511"/>
                </a:lnTo>
                <a:lnTo>
                  <a:pt x="3555900" y="1041996"/>
                </a:lnTo>
                <a:cubicBezTo>
                  <a:pt x="3573827" y="1033454"/>
                  <a:pt x="3594382" y="1025941"/>
                  <a:pt x="3625978" y="1023459"/>
                </a:cubicBezTo>
                <a:lnTo>
                  <a:pt x="3632465" y="1023522"/>
                </a:lnTo>
                <a:lnTo>
                  <a:pt x="3649063" y="1018726"/>
                </a:lnTo>
                <a:cubicBezTo>
                  <a:pt x="3741849" y="989371"/>
                  <a:pt x="3810578" y="953657"/>
                  <a:pt x="3805954" y="917517"/>
                </a:cubicBezTo>
                <a:cubicBezTo>
                  <a:pt x="4031729" y="953901"/>
                  <a:pt x="4031729" y="953901"/>
                  <a:pt x="4020506" y="816231"/>
                </a:cubicBezTo>
                <a:cubicBezTo>
                  <a:pt x="4171643" y="865324"/>
                  <a:pt x="4206308" y="864422"/>
                  <a:pt x="4233682" y="799511"/>
                </a:cubicBezTo>
                <a:cubicBezTo>
                  <a:pt x="4260226" y="737017"/>
                  <a:pt x="4254728" y="668575"/>
                  <a:pt x="4306552" y="610207"/>
                </a:cubicBezTo>
                <a:cubicBezTo>
                  <a:pt x="4495313" y="657923"/>
                  <a:pt x="4699922" y="667347"/>
                  <a:pt x="4816604" y="773163"/>
                </a:cubicBezTo>
                <a:cubicBezTo>
                  <a:pt x="4834734" y="789836"/>
                  <a:pt x="4890507" y="799946"/>
                  <a:pt x="4916502" y="788104"/>
                </a:cubicBezTo>
                <a:cubicBezTo>
                  <a:pt x="5013526" y="746101"/>
                  <a:pt x="5238129" y="796871"/>
                  <a:pt x="5224415" y="674418"/>
                </a:cubicBezTo>
                <a:cubicBezTo>
                  <a:pt x="5223051" y="659300"/>
                  <a:pt x="5240524" y="644890"/>
                  <a:pt x="5274077" y="655978"/>
                </a:cubicBezTo>
                <a:cubicBezTo>
                  <a:pt x="5388582" y="694066"/>
                  <a:pt x="5367022" y="644784"/>
                  <a:pt x="5371217" y="614372"/>
                </a:cubicBezTo>
                <a:cubicBezTo>
                  <a:pt x="5375856" y="577567"/>
                  <a:pt x="5319010" y="537578"/>
                  <a:pt x="5364523" y="502501"/>
                </a:cubicBezTo>
                <a:cubicBezTo>
                  <a:pt x="5425408" y="508891"/>
                  <a:pt x="5433299" y="538191"/>
                  <a:pt x="5457871" y="558285"/>
                </a:cubicBezTo>
                <a:cubicBezTo>
                  <a:pt x="5530352" y="617005"/>
                  <a:pt x="5609566" y="664386"/>
                  <a:pt x="5750580" y="663503"/>
                </a:cubicBezTo>
                <a:cubicBezTo>
                  <a:pt x="5864519" y="662926"/>
                  <a:pt x="5966527" y="666650"/>
                  <a:pt x="5976618" y="582652"/>
                </a:cubicBezTo>
                <a:cubicBezTo>
                  <a:pt x="5978145" y="569455"/>
                  <a:pt x="5990792" y="562346"/>
                  <a:pt x="6009346" y="559470"/>
                </a:cubicBezTo>
                <a:cubicBezTo>
                  <a:pt x="6030639" y="568485"/>
                  <a:pt x="6052592" y="577083"/>
                  <a:pt x="6069735" y="587803"/>
                </a:cubicBezTo>
                <a:cubicBezTo>
                  <a:pt x="6126182" y="623812"/>
                  <a:pt x="6196945" y="634730"/>
                  <a:pt x="6270319" y="643982"/>
                </a:cubicBezTo>
                <a:cubicBezTo>
                  <a:pt x="6317101" y="649940"/>
                  <a:pt x="6363466" y="657107"/>
                  <a:pt x="6406781" y="672327"/>
                </a:cubicBezTo>
                <a:cubicBezTo>
                  <a:pt x="6433586" y="681598"/>
                  <a:pt x="6454928" y="693402"/>
                  <a:pt x="6469508" y="708574"/>
                </a:cubicBezTo>
                <a:cubicBezTo>
                  <a:pt x="6482729" y="721786"/>
                  <a:pt x="6496225" y="725422"/>
                  <a:pt x="6515869" y="715738"/>
                </a:cubicBezTo>
                <a:cubicBezTo>
                  <a:pt x="6572200" y="688353"/>
                  <a:pt x="6639257" y="676241"/>
                  <a:pt x="6725938" y="691128"/>
                </a:cubicBezTo>
                <a:cubicBezTo>
                  <a:pt x="6752109" y="695629"/>
                  <a:pt x="6772625" y="691505"/>
                  <a:pt x="6778240" y="678998"/>
                </a:cubicBezTo>
                <a:cubicBezTo>
                  <a:pt x="6784286" y="665981"/>
                  <a:pt x="6794269" y="655280"/>
                  <a:pt x="6806944" y="646178"/>
                </a:cubicBezTo>
                <a:lnTo>
                  <a:pt x="6830632" y="633915"/>
                </a:lnTo>
                <a:lnTo>
                  <a:pt x="6858072" y="646178"/>
                </a:lnTo>
                <a:cubicBezTo>
                  <a:pt x="6872754" y="655280"/>
                  <a:pt x="6884317" y="665981"/>
                  <a:pt x="6891322" y="678998"/>
                </a:cubicBezTo>
                <a:cubicBezTo>
                  <a:pt x="6897826" y="691505"/>
                  <a:pt x="6921592" y="695629"/>
                  <a:pt x="6951905" y="691128"/>
                </a:cubicBezTo>
                <a:cubicBezTo>
                  <a:pt x="7052317" y="676241"/>
                  <a:pt x="7129994" y="688353"/>
                  <a:pt x="7195246" y="715738"/>
                </a:cubicBezTo>
                <a:cubicBezTo>
                  <a:pt x="7217999" y="725422"/>
                  <a:pt x="7233634" y="721786"/>
                  <a:pt x="7248949" y="708574"/>
                </a:cubicBezTo>
                <a:cubicBezTo>
                  <a:pt x="7265838" y="693402"/>
                  <a:pt x="7290560" y="681598"/>
                  <a:pt x="7321609" y="672327"/>
                </a:cubicBezTo>
                <a:cubicBezTo>
                  <a:pt x="7371785" y="657107"/>
                  <a:pt x="7425493" y="649940"/>
                  <a:pt x="7479684" y="643982"/>
                </a:cubicBezTo>
                <a:cubicBezTo>
                  <a:pt x="7564679" y="634730"/>
                  <a:pt x="7646649" y="623812"/>
                  <a:pt x="7712035" y="587803"/>
                </a:cubicBezTo>
                <a:cubicBezTo>
                  <a:pt x="7731892" y="577083"/>
                  <a:pt x="7757322" y="568485"/>
                  <a:pt x="7781987" y="559470"/>
                </a:cubicBezTo>
                <a:cubicBezTo>
                  <a:pt x="7803481" y="562346"/>
                  <a:pt x="7818130" y="569455"/>
                  <a:pt x="7819900" y="582652"/>
                </a:cubicBezTo>
                <a:cubicBezTo>
                  <a:pt x="7831588" y="666650"/>
                  <a:pt x="7949751" y="662926"/>
                  <a:pt x="8081736" y="663503"/>
                </a:cubicBezTo>
                <a:cubicBezTo>
                  <a:pt x="8245081" y="664386"/>
                  <a:pt x="8336842" y="617005"/>
                  <a:pt x="8420801" y="558285"/>
                </a:cubicBezTo>
                <a:cubicBezTo>
                  <a:pt x="8449265" y="538191"/>
                  <a:pt x="8458404" y="508890"/>
                  <a:pt x="8528933" y="502501"/>
                </a:cubicBezTo>
                <a:cubicBezTo>
                  <a:pt x="8581654" y="537578"/>
                  <a:pt x="8515805" y="577567"/>
                  <a:pt x="8521178" y="614372"/>
                </a:cubicBezTo>
                <a:cubicBezTo>
                  <a:pt x="8526038" y="644784"/>
                  <a:pt x="8501063" y="694066"/>
                  <a:pt x="8633702" y="655978"/>
                </a:cubicBezTo>
                <a:cubicBezTo>
                  <a:pt x="8672570" y="644890"/>
                  <a:pt x="8692811" y="659300"/>
                  <a:pt x="8691231" y="674418"/>
                </a:cubicBezTo>
                <a:cubicBezTo>
                  <a:pt x="8675345" y="796871"/>
                  <a:pt x="8935518" y="746101"/>
                  <a:pt x="9047908" y="788104"/>
                </a:cubicBezTo>
                <a:cubicBezTo>
                  <a:pt x="9078021" y="799946"/>
                  <a:pt x="9142627" y="789836"/>
                  <a:pt x="9163628" y="773163"/>
                </a:cubicBezTo>
                <a:cubicBezTo>
                  <a:pt x="9298789" y="667347"/>
                  <a:pt x="9535801" y="657923"/>
                  <a:pt x="9754459" y="610207"/>
                </a:cubicBezTo>
                <a:cubicBezTo>
                  <a:pt x="9814490" y="668575"/>
                  <a:pt x="9808123" y="737017"/>
                  <a:pt x="9838868" y="799511"/>
                </a:cubicBezTo>
                <a:cubicBezTo>
                  <a:pt x="9870579" y="864422"/>
                  <a:pt x="9910733" y="865324"/>
                  <a:pt x="10085808" y="816231"/>
                </a:cubicBezTo>
                <a:cubicBezTo>
                  <a:pt x="10072804" y="953901"/>
                  <a:pt x="10072804" y="953901"/>
                  <a:pt x="10334338" y="917517"/>
                </a:cubicBezTo>
                <a:cubicBezTo>
                  <a:pt x="10328982" y="953657"/>
                  <a:pt x="10408594" y="989371"/>
                  <a:pt x="10516076" y="1018726"/>
                </a:cubicBezTo>
                <a:lnTo>
                  <a:pt x="10535302" y="1023522"/>
                </a:lnTo>
                <a:lnTo>
                  <a:pt x="10542819" y="1023458"/>
                </a:lnTo>
                <a:cubicBezTo>
                  <a:pt x="10579419" y="1025941"/>
                  <a:pt x="10603227" y="1033454"/>
                  <a:pt x="10623994" y="1041996"/>
                </a:cubicBezTo>
                <a:lnTo>
                  <a:pt x="10629774" y="1044511"/>
                </a:lnTo>
                <a:lnTo>
                  <a:pt x="10727305" y="1063419"/>
                </a:lnTo>
                <a:lnTo>
                  <a:pt x="10761785" y="1068017"/>
                </a:lnTo>
                <a:lnTo>
                  <a:pt x="10775688" y="1065268"/>
                </a:lnTo>
                <a:cubicBezTo>
                  <a:pt x="10790070" y="1060209"/>
                  <a:pt x="10805275" y="1052670"/>
                  <a:pt x="10821837" y="1042232"/>
                </a:cubicBezTo>
                <a:cubicBezTo>
                  <a:pt x="10987041" y="937564"/>
                  <a:pt x="11011156" y="925596"/>
                  <a:pt x="11122438" y="1004583"/>
                </a:cubicBezTo>
                <a:lnTo>
                  <a:pt x="11171433" y="1040550"/>
                </a:lnTo>
                <a:lnTo>
                  <a:pt x="11183724" y="1045316"/>
                </a:lnTo>
                <a:lnTo>
                  <a:pt x="11199690" y="1048085"/>
                </a:lnTo>
                <a:cubicBezTo>
                  <a:pt x="11210452" y="1048499"/>
                  <a:pt x="11222752" y="1048442"/>
                  <a:pt x="11232475" y="1049340"/>
                </a:cubicBezTo>
                <a:cubicBezTo>
                  <a:pt x="11272445" y="1020057"/>
                  <a:pt x="11206789" y="982961"/>
                  <a:pt x="11302451" y="949091"/>
                </a:cubicBezTo>
                <a:lnTo>
                  <a:pt x="11484849" y="1057667"/>
                </a:lnTo>
                <a:lnTo>
                  <a:pt x="11512818" y="1048926"/>
                </a:lnTo>
                <a:cubicBezTo>
                  <a:pt x="11553007" y="1039695"/>
                  <a:pt x="11597385" y="1034194"/>
                  <a:pt x="11642481" y="1029355"/>
                </a:cubicBezTo>
                <a:lnTo>
                  <a:pt x="11714551" y="1020966"/>
                </a:lnTo>
                <a:lnTo>
                  <a:pt x="11714551" y="1022389"/>
                </a:lnTo>
                <a:lnTo>
                  <a:pt x="11728519" y="1020975"/>
                </a:lnTo>
                <a:lnTo>
                  <a:pt x="11741691" y="1019651"/>
                </a:lnTo>
                <a:lnTo>
                  <a:pt x="11743999" y="1019424"/>
                </a:lnTo>
                <a:cubicBezTo>
                  <a:pt x="11745037" y="1019320"/>
                  <a:pt x="11744948" y="1019326"/>
                  <a:pt x="11742709" y="1019549"/>
                </a:cubicBezTo>
                <a:lnTo>
                  <a:pt x="11741691" y="1019651"/>
                </a:lnTo>
                <a:lnTo>
                  <a:pt x="11738529" y="1019963"/>
                </a:lnTo>
                <a:cubicBezTo>
                  <a:pt x="11729455" y="1020837"/>
                  <a:pt x="11718720" y="1021778"/>
                  <a:pt x="11771791" y="1015977"/>
                </a:cubicBezTo>
                <a:cubicBezTo>
                  <a:pt x="11774317" y="1015701"/>
                  <a:pt x="11812546" y="1011974"/>
                  <a:pt x="11834157" y="1009499"/>
                </a:cubicBezTo>
                <a:lnTo>
                  <a:pt x="11843354" y="1008273"/>
                </a:lnTo>
                <a:lnTo>
                  <a:pt x="11843354" y="1000151"/>
                </a:lnTo>
                <a:lnTo>
                  <a:pt x="11893955" y="983740"/>
                </a:lnTo>
                <a:cubicBezTo>
                  <a:pt x="11928061" y="969285"/>
                  <a:pt x="11955951" y="949359"/>
                  <a:pt x="11974160" y="920897"/>
                </a:cubicBezTo>
                <a:cubicBezTo>
                  <a:pt x="12002698" y="876981"/>
                  <a:pt x="12076554" y="851353"/>
                  <a:pt x="12143531" y="823664"/>
                </a:cubicBezTo>
                <a:lnTo>
                  <a:pt x="12192000" y="801163"/>
                </a:lnTo>
                <a:lnTo>
                  <a:pt x="12192000" y="2515690"/>
                </a:lnTo>
                <a:lnTo>
                  <a:pt x="0" y="251569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45216-6B5D-8386-C112-E7820B5B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0275"/>
          </a:xfrm>
        </p:spPr>
        <p:txBody>
          <a:bodyPr>
            <a:normAutofit/>
          </a:bodyPr>
          <a:lstStyle/>
          <a:p>
            <a:r>
              <a:rPr lang="en-FI" b="1" i="0" dirty="0">
                <a:latin typeface="Biome" panose="020B0503030204020804" pitchFamily="34" charset="0"/>
                <a:cs typeface="Biome" panose="020B0503030204020804" pitchFamily="34" charset="0"/>
              </a:rPr>
              <a:t>Asento – Suorituksen perusta</a:t>
            </a:r>
          </a:p>
        </p:txBody>
      </p:sp>
      <p:pic>
        <p:nvPicPr>
          <p:cNvPr id="6" name="Content Placeholder 5" descr="A pair of feet wearing white shoes&#10;&#10;Description automatically generated with low confidence">
            <a:extLst>
              <a:ext uri="{FF2B5EF4-FFF2-40B4-BE49-F238E27FC236}">
                <a16:creationId xmlns:a16="http://schemas.microsoft.com/office/drawing/2014/main" id="{18AEE3F4-C21C-F991-81C4-870D87B78F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16664" y="2470244"/>
            <a:ext cx="5808621" cy="4243015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A31D2B-1724-4F26-979F-140F808BA4B2}"/>
              </a:ext>
            </a:extLst>
          </p:cNvPr>
          <p:cNvSpPr txBox="1"/>
          <p:nvPr/>
        </p:nvSpPr>
        <p:spPr>
          <a:xfrm>
            <a:off x="166715" y="2260639"/>
            <a:ext cx="5920674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15468">
              <a:spcAft>
                <a:spcPts val="600"/>
              </a:spcAft>
            </a:pPr>
            <a:r>
              <a:rPr lang="en-GB" sz="1700" b="1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Asennon</a:t>
            </a:r>
            <a:r>
              <a:rPr lang="en-GB" sz="1700" b="1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b="1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tulee</a:t>
            </a:r>
            <a:r>
              <a:rPr lang="en-GB" sz="1700" b="1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olla </a:t>
            </a:r>
            <a:r>
              <a:rPr lang="en-GB" sz="1700" b="1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tukeva</a:t>
            </a:r>
            <a:r>
              <a:rPr lang="en-GB" sz="1700" b="1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b="1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</a:t>
            </a:r>
            <a:r>
              <a:rPr lang="en-GB" sz="1700" b="1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b="1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vakaa</a:t>
            </a:r>
            <a:r>
              <a:rPr lang="en-GB" sz="1700" b="1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pPr defTabSz="315468">
              <a:spcAft>
                <a:spcPts val="600"/>
              </a:spcAft>
            </a:pP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Asennon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perusta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dirty="0">
                <a:latin typeface="Biome" panose="020B0503030204020804" pitchFamily="34" charset="0"/>
                <a:cs typeface="Biome" panose="020B0503030204020804" pitchFamily="34" charset="0"/>
              </a:rPr>
              <a:t>= </a:t>
            </a:r>
            <a:r>
              <a:rPr lang="en-GB" sz="1700" dirty="0" err="1">
                <a:latin typeface="Biome" panose="020B0503030204020804" pitchFamily="34" charset="0"/>
                <a:cs typeface="Biome" panose="020B0503030204020804" pitchFamily="34" charset="0"/>
              </a:rPr>
              <a:t>Y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lä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-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alavartalon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yhteys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pPr defTabSz="315468">
              <a:spcAft>
                <a:spcPts val="600"/>
              </a:spcAft>
            </a:pPr>
            <a:endParaRPr lang="en-GB" sz="17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Avoin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jalka-asento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–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biomekaansiesti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vahvempi</a:t>
            </a:r>
            <a:r>
              <a:rPr lang="en-GB" sz="1700" dirty="0">
                <a:latin typeface="Biome" panose="020B0503030204020804" pitchFamily="34" charset="0"/>
                <a:cs typeface="Biome" panose="020B0503030204020804" pitchFamily="34" charset="0"/>
              </a:rPr>
              <a:t>*</a:t>
            </a:r>
            <a:endParaRPr lang="en-GB" sz="17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Hartioiden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levyinen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&amp;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tasainen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painojakauma</a:t>
            </a:r>
            <a:endParaRPr lang="en-GB" sz="17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Painopiste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päkiöillä</a:t>
            </a:r>
            <a:r>
              <a:rPr lang="en-GB" sz="1700" dirty="0">
                <a:latin typeface="Biome" panose="020B0503030204020804" pitchFamily="34" charset="0"/>
                <a:cs typeface="Biome" panose="020B0503030204020804" pitchFamily="34" charset="0"/>
              </a:rPr>
              <a:t> (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60-70%) &amp; 40-30%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kantapäillä</a:t>
            </a:r>
            <a:endParaRPr lang="en-GB" sz="17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17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Lantio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alas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eteen</a:t>
            </a:r>
            <a:r>
              <a:rPr lang="en-GB" sz="1700" dirty="0"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“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kierretty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”,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ennen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suoritusta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dirty="0" err="1">
                <a:latin typeface="Biome" panose="020B0503030204020804" pitchFamily="34" charset="0"/>
                <a:cs typeface="Biome" panose="020B0503030204020804" pitchFamily="34" charset="0"/>
              </a:rPr>
              <a:t>R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intakehä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tiputetaan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dirty="0">
                <a:latin typeface="Biome" panose="020B0503030204020804" pitchFamily="34" charset="0"/>
                <a:cs typeface="Biome" panose="020B0503030204020804" pitchFamily="34" charset="0"/>
              </a:rPr>
              <a:t>alas </a:t>
            </a:r>
            <a:r>
              <a:rPr lang="en-GB" sz="1700" dirty="0" err="1">
                <a:latin typeface="Biome" panose="020B0503030204020804" pitchFamily="34" charset="0"/>
                <a:cs typeface="Biome" panose="020B0503030204020804" pitchFamily="34" charset="0"/>
              </a:rPr>
              <a:t>ennen</a:t>
            </a:r>
            <a:r>
              <a:rPr lang="en-GB" sz="17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dirty="0" err="1">
                <a:latin typeface="Biome" panose="020B0503030204020804" pitchFamily="34" charset="0"/>
                <a:cs typeface="Biome" panose="020B0503030204020804" pitchFamily="34" charset="0"/>
              </a:rPr>
              <a:t>suoritusta</a:t>
            </a:r>
            <a:r>
              <a:rPr lang="en-GB" sz="1700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  <a:endParaRPr lang="en-GB" sz="17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Olkapäät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/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hartiat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linjassa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ennen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suoritusta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tai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suorituksen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aikana</a:t>
            </a:r>
            <a:r>
              <a:rPr lang="en-GB" sz="1700" dirty="0">
                <a:latin typeface="Biome" panose="020B0503030204020804" pitchFamily="34" charset="0"/>
                <a:cs typeface="Biome" panose="020B0503030204020804" pitchFamily="34" charset="0"/>
              </a:rPr>
              <a:t>*.</a:t>
            </a:r>
            <a:endParaRPr lang="en-GB" sz="1700" kern="1200" dirty="0">
              <a:solidFill>
                <a:schemeClr val="tx1"/>
              </a:solidFill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197168" indent="-197168" defTabSz="3154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Lantio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pysyy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avoimena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(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jos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avoin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jalka-asento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)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koko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GB" sz="1700" kern="1200" dirty="0" err="1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suorituksen</a:t>
            </a:r>
            <a:r>
              <a:rPr lang="en-GB" sz="1700" kern="1200" dirty="0">
                <a:solidFill>
                  <a:schemeClr val="tx1"/>
                </a:solidFill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1030F2-D8C9-8918-738C-90C497BD5B61}"/>
              </a:ext>
            </a:extLst>
          </p:cNvPr>
          <p:cNvSpPr/>
          <p:nvPr/>
        </p:nvSpPr>
        <p:spPr>
          <a:xfrm>
            <a:off x="7984901" y="3940935"/>
            <a:ext cx="702582" cy="6508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1400" dirty="0"/>
              <a:t>60%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2196F04-A20D-D557-F2EE-C1F601639CCA}"/>
              </a:ext>
            </a:extLst>
          </p:cNvPr>
          <p:cNvSpPr/>
          <p:nvPr/>
        </p:nvSpPr>
        <p:spPr>
          <a:xfrm>
            <a:off x="9863070" y="5394102"/>
            <a:ext cx="702582" cy="6508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sz="1400" dirty="0"/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422049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grass, outdoor, sport&#10;&#10;Description automatically generated">
            <a:extLst>
              <a:ext uri="{FF2B5EF4-FFF2-40B4-BE49-F238E27FC236}">
                <a16:creationId xmlns:a16="http://schemas.microsoft.com/office/drawing/2014/main" id="{29131850-881C-67F8-5DF8-9FD61071F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71" y="0"/>
            <a:ext cx="4095482" cy="686212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967436DC-F533-A322-F20B-8251AD313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4102" y="2104786"/>
            <a:ext cx="1431007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1116E80-D4B9-56D0-E16C-DE0AA81E0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49432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79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58230-52DE-AE60-18E7-A7F1AD772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91" y="-297633"/>
            <a:ext cx="7168486" cy="170940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i="0" dirty="0">
                <a:latin typeface="Biome" panose="020B0503030204020804" pitchFamily="34" charset="0"/>
                <a:cs typeface="Biome" panose="020B0503030204020804" pitchFamily="34" charset="0"/>
              </a:rPr>
              <a:t>Hook = </a:t>
            </a:r>
            <a:r>
              <a:rPr lang="en-US" b="1" i="0" dirty="0" err="1">
                <a:latin typeface="Biome" panose="020B0503030204020804" pitchFamily="34" charset="0"/>
                <a:cs typeface="Biome" panose="020B0503030204020804" pitchFamily="34" charset="0"/>
              </a:rPr>
              <a:t>Sormiote</a:t>
            </a:r>
            <a:endParaRPr lang="en-US" b="1" i="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pic>
        <p:nvPicPr>
          <p:cNvPr id="5" name="Content Placeholder 4" descr="A close-up of a hand&#10;&#10;Description automatically generated with medium confidence">
            <a:extLst>
              <a:ext uri="{FF2B5EF4-FFF2-40B4-BE49-F238E27FC236}">
                <a16:creationId xmlns:a16="http://schemas.microsoft.com/office/drawing/2014/main" id="{6F1522CD-CF76-BAD7-3D27-992FEBEC4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857" r="1850" b="-4"/>
          <a:stretch/>
        </p:blipFill>
        <p:spPr>
          <a:xfrm>
            <a:off x="7221025" y="95535"/>
            <a:ext cx="4818808" cy="3429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457D14A-F07E-B369-E7C5-5B8E89625C91}"/>
              </a:ext>
            </a:extLst>
          </p:cNvPr>
          <p:cNvSpPr txBox="1"/>
          <p:nvPr/>
        </p:nvSpPr>
        <p:spPr>
          <a:xfrm>
            <a:off x="167569" y="1154529"/>
            <a:ext cx="7053456" cy="39863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7150" defTabSz="914400">
              <a:spcAft>
                <a:spcPts val="600"/>
              </a:spcAft>
              <a:buSzPct val="80000"/>
            </a:pPr>
            <a:r>
              <a:rPr lang="en-US" sz="2200" b="1" dirty="0" err="1">
                <a:latin typeface="Biome" panose="020B0503030204020804" pitchFamily="34" charset="0"/>
                <a:cs typeface="Biome" panose="020B0503030204020804" pitchFamily="34" charset="0"/>
              </a:rPr>
              <a:t>Ensin</a:t>
            </a:r>
            <a:r>
              <a:rPr lang="en-US" sz="2200" b="1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b="1" dirty="0" err="1">
                <a:latin typeface="Biome" panose="020B0503030204020804" pitchFamily="34" charset="0"/>
                <a:cs typeface="Biome" panose="020B0503030204020804" pitchFamily="34" charset="0"/>
              </a:rPr>
              <a:t>otetaan</a:t>
            </a:r>
            <a:r>
              <a:rPr lang="en-US" sz="2200" b="1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b="1" dirty="0" err="1">
                <a:latin typeface="Biome" panose="020B0503030204020804" pitchFamily="34" charset="0"/>
                <a:cs typeface="Biome" panose="020B0503030204020804" pitchFamily="34" charset="0"/>
              </a:rPr>
              <a:t>sormiote</a:t>
            </a:r>
            <a:r>
              <a:rPr lang="en-US" sz="2200" b="1" dirty="0"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US" sz="2200" b="1" dirty="0" err="1">
                <a:latin typeface="Biome" panose="020B0503030204020804" pitchFamily="34" charset="0"/>
                <a:cs typeface="Biome" panose="020B0503030204020804" pitchFamily="34" charset="0"/>
              </a:rPr>
              <a:t>sitten</a:t>
            </a:r>
            <a:r>
              <a:rPr lang="en-US" sz="2200" b="1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b="1" dirty="0" err="1">
                <a:latin typeface="Biome" panose="020B0503030204020804" pitchFamily="34" charset="0"/>
                <a:cs typeface="Biome" panose="020B0503030204020804" pitchFamily="34" charset="0"/>
              </a:rPr>
              <a:t>vasta</a:t>
            </a:r>
            <a:r>
              <a:rPr lang="en-US" sz="2200" b="1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b="1" dirty="0" err="1">
                <a:latin typeface="Biome" panose="020B0503030204020804" pitchFamily="34" charset="0"/>
                <a:cs typeface="Biome" panose="020B0503030204020804" pitchFamily="34" charset="0"/>
              </a:rPr>
              <a:t>kahvaote</a:t>
            </a:r>
            <a:r>
              <a:rPr lang="en-US" sz="2200" b="1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Tehdään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“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Rappuset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Sormierottajan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puristaminen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Peukalo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ja </a:t>
            </a:r>
            <a:r>
              <a:rPr lang="en-US" sz="2200" dirty="0" err="1">
                <a:latin typeface="Biome" panose="020B0503030204020804" pitchFamily="34" charset="0"/>
                <a:cs typeface="Biome" panose="020B0503030204020804" pitchFamily="34" charset="0"/>
              </a:rPr>
              <a:t>pikkusormi</a:t>
            </a: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 – “C”</a:t>
            </a:r>
          </a:p>
          <a:p>
            <a:pPr marL="285750" indent="-228600" defTabSz="914400">
              <a:spcAft>
                <a:spcPts val="600"/>
              </a:spcAft>
              <a:buSzPct val="80000"/>
              <a:buFont typeface="Arial" panose="020B0604020202020204" pitchFamily="34" charset="0"/>
              <a:buChar char="•"/>
            </a:pPr>
            <a:r>
              <a:rPr lang="en-US" sz="2200" dirty="0">
                <a:latin typeface="Biome" panose="020B0503030204020804" pitchFamily="34" charset="0"/>
                <a:cs typeface="Biome" panose="020B0503030204020804" pitchFamily="34" charset="0"/>
              </a:rPr>
              <a:t>“Flat back hand”</a:t>
            </a:r>
          </a:p>
        </p:txBody>
      </p:sp>
      <p:pic>
        <p:nvPicPr>
          <p:cNvPr id="7" name="Picture 6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52D1C3E-6610-A231-180B-8EBE1FF48C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60" r="-3260" b="-4"/>
          <a:stretch/>
        </p:blipFill>
        <p:spPr>
          <a:xfrm>
            <a:off x="1475819" y="3652526"/>
            <a:ext cx="5924282" cy="3147717"/>
          </a:xfrm>
          <a:prstGeom prst="rect">
            <a:avLst/>
          </a:prstGeom>
        </p:spPr>
      </p:pic>
      <p:pic>
        <p:nvPicPr>
          <p:cNvPr id="9" name="Picture 8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A5FB1197-BF05-CAC0-4E76-329BE32906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39" t="-4" r="5062"/>
          <a:stretch/>
        </p:blipFill>
        <p:spPr>
          <a:xfrm>
            <a:off x="7366509" y="3605097"/>
            <a:ext cx="4483486" cy="319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85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DC68B-3BE7-D90B-906C-1A5132A10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530" y="-213769"/>
            <a:ext cx="5965466" cy="1679868"/>
          </a:xfrm>
        </p:spPr>
        <p:txBody>
          <a:bodyPr>
            <a:normAutofit/>
          </a:bodyPr>
          <a:lstStyle/>
          <a:p>
            <a:r>
              <a:rPr lang="fi-FI" sz="4000" b="1" i="0" dirty="0" err="1">
                <a:latin typeface="Biome" panose="020B0503030204020804" pitchFamily="34" charset="0"/>
                <a:cs typeface="Biome" panose="020B0503030204020804" pitchFamily="34" charset="0"/>
              </a:rPr>
              <a:t>Grip</a:t>
            </a:r>
            <a:r>
              <a:rPr lang="fi-FI" sz="4000" b="1" i="0" dirty="0">
                <a:latin typeface="Biome" panose="020B0503030204020804" pitchFamily="34" charset="0"/>
                <a:cs typeface="Biome" panose="020B0503030204020804" pitchFamily="34" charset="0"/>
              </a:rPr>
              <a:t> = Kahvaote</a:t>
            </a:r>
            <a:endParaRPr lang="en-FI" sz="4000" b="1" i="0" dirty="0">
              <a:latin typeface="Biome" panose="020B0503030204020804" pitchFamily="34" charset="0"/>
              <a:cs typeface="Biome" panose="020B05030302040208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5069E-ECD8-EB87-0ED5-98F68A7DFA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99465"/>
            <a:ext cx="7802219" cy="2621225"/>
          </a:xfrm>
        </p:spPr>
        <p:txBody>
          <a:bodyPr anchor="ctr">
            <a:normAutofit lnSpcReduction="10000"/>
          </a:bodyPr>
          <a:lstStyle/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Käsi ensin kahvan “kaulaan” (pivot point) ja sitten alas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työntöpisteen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 (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pressure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point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) </a:t>
            </a:r>
            <a:r>
              <a:rPr lang="sv-SE" sz="2000" dirty="0" err="1">
                <a:latin typeface="Biome" panose="020B0503030204020804" pitchFamily="34" charset="0"/>
                <a:cs typeface="Biome" panose="020B0503030204020804" pitchFamily="34" charset="0"/>
              </a:rPr>
              <a:t>päälle</a:t>
            </a:r>
            <a:r>
              <a:rPr lang="sv-SE" sz="2000" dirty="0">
                <a:latin typeface="Biome" panose="020B0503030204020804" pitchFamily="34" charset="0"/>
                <a:cs typeface="Biome" panose="020B0503030204020804" pitchFamily="34" charset="0"/>
              </a:rPr>
              <a:t>– ”Y”</a:t>
            </a:r>
            <a:endParaRPr lang="en-FI" sz="20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Rystyset vedetään taakse – ovat jousen keskipisteen takana.</a:t>
            </a:r>
          </a:p>
          <a:p>
            <a:r>
              <a:rPr lang="en-FI" sz="2000" dirty="0">
                <a:latin typeface="Biome" panose="020B0503030204020804" pitchFamily="34" charset="0"/>
                <a:cs typeface="Biome" panose="020B0503030204020804" pitchFamily="34" charset="0"/>
              </a:rPr>
              <a:t>Peukalo työntää </a:t>
            </a:r>
            <a:r>
              <a:rPr lang="fi-FI" sz="2000" dirty="0">
                <a:latin typeface="Biome" panose="020B0503030204020804" pitchFamily="34" charset="0"/>
                <a:cs typeface="Biome" panose="020B0503030204020804" pitchFamily="34" charset="0"/>
              </a:rPr>
              <a:t>aktiivisena eteen.</a:t>
            </a:r>
          </a:p>
          <a:p>
            <a:endParaRPr lang="en-FI" sz="2000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pPr marL="0" indent="0">
              <a:buNone/>
            </a:pPr>
            <a:r>
              <a:rPr lang="en-FI" sz="2000" b="1" i="1" dirty="0">
                <a:latin typeface="Biome" panose="020B0503030204020804" pitchFamily="34" charset="0"/>
                <a:cs typeface="Biome" panose="020B0503030204020804" pitchFamily="34" charset="0"/>
              </a:rPr>
              <a:t>Ole</a:t>
            </a:r>
            <a:r>
              <a:rPr lang="sv-SE" sz="2000" b="1" i="1" dirty="0" err="1">
                <a:latin typeface="Biome" panose="020B0503030204020804" pitchFamily="34" charset="0"/>
                <a:cs typeface="Biome" panose="020B0503030204020804" pitchFamily="34" charset="0"/>
              </a:rPr>
              <a:t>mme</a:t>
            </a:r>
            <a:r>
              <a:rPr lang="en-FI" sz="2000" b="1" i="1" dirty="0">
                <a:latin typeface="Biome" panose="020B0503030204020804" pitchFamily="34" charset="0"/>
                <a:cs typeface="Biome" panose="020B0503030204020804" pitchFamily="34" charset="0"/>
              </a:rPr>
              <a:t> kahdesta kohtaa kiinni jousessa</a:t>
            </a:r>
            <a:r>
              <a:rPr lang="sv-SE" sz="2000" b="1" i="1" dirty="0">
                <a:latin typeface="Biome" panose="020B0503030204020804" pitchFamily="34" charset="0"/>
                <a:cs typeface="Biome" panose="020B0503030204020804" pitchFamily="34" charset="0"/>
              </a:rPr>
              <a:t> (</a:t>
            </a:r>
            <a:r>
              <a:rPr lang="sv-SE" sz="2000" b="1" i="1" dirty="0" err="1">
                <a:latin typeface="Biome" panose="020B0503030204020804" pitchFamily="34" charset="0"/>
                <a:cs typeface="Biome" panose="020B0503030204020804" pitchFamily="34" charset="0"/>
              </a:rPr>
              <a:t>jänne</a:t>
            </a:r>
            <a:r>
              <a:rPr lang="sv-SE" sz="2000" b="1" i="1" dirty="0">
                <a:latin typeface="Biome" panose="020B0503030204020804" pitchFamily="34" charset="0"/>
                <a:cs typeface="Biome" panose="020B0503030204020804" pitchFamily="34" charset="0"/>
              </a:rPr>
              <a:t> + </a:t>
            </a:r>
            <a:r>
              <a:rPr lang="sv-SE" sz="2000" b="1" i="1" dirty="0" err="1">
                <a:latin typeface="Biome" panose="020B0503030204020804" pitchFamily="34" charset="0"/>
                <a:cs typeface="Biome" panose="020B0503030204020804" pitchFamily="34" charset="0"/>
              </a:rPr>
              <a:t>kahva</a:t>
            </a:r>
            <a:r>
              <a:rPr lang="sv-SE" sz="2000" b="1" i="1" dirty="0">
                <a:latin typeface="Biome" panose="020B0503030204020804" pitchFamily="34" charset="0"/>
                <a:cs typeface="Biome" panose="020B0503030204020804" pitchFamily="34" charset="0"/>
              </a:rPr>
              <a:t>)</a:t>
            </a:r>
            <a:r>
              <a:rPr lang="en-FI" sz="2000" b="1" i="1" dirty="0">
                <a:latin typeface="Biome" panose="020B0503030204020804" pitchFamily="34" charset="0"/>
                <a:cs typeface="Biome" panose="020B0503030204020804" pitchFamily="34" charset="0"/>
              </a:rPr>
              <a:t>, joten näiden kohtien tulee olla tukevat ja vahvat.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698839-D2DB-AF97-ABAA-9F0362DD83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82" t="-2" r="9002" b="1"/>
          <a:stretch/>
        </p:blipFill>
        <p:spPr>
          <a:xfrm>
            <a:off x="236443" y="3820690"/>
            <a:ext cx="4153339" cy="2875436"/>
          </a:xfrm>
          <a:prstGeom prst="rect">
            <a:avLst/>
          </a:prstGeom>
        </p:spPr>
      </p:pic>
      <p:pic>
        <p:nvPicPr>
          <p:cNvPr id="4" name="Content Placeholder 29" descr="A hand holding a bow&#10;&#10;Description automatically generated">
            <a:extLst>
              <a:ext uri="{FF2B5EF4-FFF2-40B4-BE49-F238E27FC236}">
                <a16:creationId xmlns:a16="http://schemas.microsoft.com/office/drawing/2014/main" id="{19E6B43C-080F-ED2C-E751-E342789D8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219" y="626165"/>
            <a:ext cx="4204251" cy="560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57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D10A-8014-B688-6ED0-54DAA50D8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018CAC-620B-68C4-E292-FE6CF9CEE5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4" name="Picture 3" descr="Close-up of a bow and arrow&#10;&#10;Description automatically generated">
            <a:extLst>
              <a:ext uri="{FF2B5EF4-FFF2-40B4-BE49-F238E27FC236}">
                <a16:creationId xmlns:a16="http://schemas.microsoft.com/office/drawing/2014/main" id="{06E5AAE5-7689-929B-C4AD-A5E403AA2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26" y="0"/>
            <a:ext cx="5042267" cy="3434429"/>
          </a:xfrm>
          <a:prstGeom prst="rect">
            <a:avLst/>
          </a:prstGeom>
        </p:spPr>
      </p:pic>
      <p:pic>
        <p:nvPicPr>
          <p:cNvPr id="5" name="Content Placeholder 18" descr="Close-up of a hand with a thumb and points pointing at it&#10;&#10;Description automatically generated">
            <a:extLst>
              <a:ext uri="{FF2B5EF4-FFF2-40B4-BE49-F238E27FC236}">
                <a16:creationId xmlns:a16="http://schemas.microsoft.com/office/drawing/2014/main" id="{ED81A09C-215B-7163-D2D8-7EF83A6A7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856" y="3569366"/>
            <a:ext cx="4871606" cy="3298370"/>
          </a:xfrm>
          <a:prstGeom prst="rect">
            <a:avLst/>
          </a:prstGeom>
        </p:spPr>
      </p:pic>
      <p:pic>
        <p:nvPicPr>
          <p:cNvPr id="6" name="Picture 5" descr="A close-up of a hand&#10;&#10;Description automatically generated">
            <a:extLst>
              <a:ext uri="{FF2B5EF4-FFF2-40B4-BE49-F238E27FC236}">
                <a16:creationId xmlns:a16="http://schemas.microsoft.com/office/drawing/2014/main" id="{72064827-9F3E-8DBE-B3F9-C7D7A865A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507" y="0"/>
            <a:ext cx="49914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4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043200-DDD1-94AE-8EC0-028A18160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445" y="19799"/>
            <a:ext cx="5663774" cy="1685972"/>
          </a:xfrm>
        </p:spPr>
        <p:txBody>
          <a:bodyPr>
            <a:normAutofit/>
          </a:bodyPr>
          <a:lstStyle/>
          <a:p>
            <a:r>
              <a:rPr lang="en-FI" b="1" i="0" dirty="0">
                <a:latin typeface="Biome" panose="020B0503030204020804" pitchFamily="34" charset="0"/>
                <a:cs typeface="Biome" panose="020B0503030204020804" pitchFamily="34" charset="0"/>
              </a:rPr>
              <a:t>Pää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A299309-0B7F-CE7E-AB8A-97AC7A0DE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0814" y="1779059"/>
            <a:ext cx="5836864" cy="4127755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Pää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kierretään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sivulle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,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jossa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se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pysyy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paikalla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koko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suorituksen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ajan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Pää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on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neutraalissa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asennossa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–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ei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kallistu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mihinkään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suunttaan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.</a:t>
            </a:r>
          </a:p>
          <a:p>
            <a:pPr marL="0" indent="0">
              <a:buNone/>
            </a:pP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Silmien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/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kulmakarvojen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kulma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–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hieman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vetokäden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puolelle</a:t>
            </a:r>
            <a:endParaRPr lang="en-US" dirty="0">
              <a:latin typeface="Biome" panose="020B0503030204020804" pitchFamily="34" charset="0"/>
              <a:cs typeface="Biome" panose="020B0503030204020804" pitchFamily="34" charset="0"/>
            </a:endParaRPr>
          </a:p>
          <a:p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Leuka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hieman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kohotettu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, “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kuninkaallinen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olo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”</a:t>
            </a:r>
          </a:p>
          <a:p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Tiukka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</a:t>
            </a:r>
            <a:r>
              <a:rPr lang="en-US" dirty="0" err="1">
                <a:latin typeface="Biome" panose="020B0503030204020804" pitchFamily="34" charset="0"/>
                <a:cs typeface="Biome" panose="020B0503030204020804" pitchFamily="34" charset="0"/>
              </a:rPr>
              <a:t>ankkuri</a:t>
            </a:r>
            <a:r>
              <a:rPr lang="en-US" dirty="0">
                <a:latin typeface="Biome" panose="020B0503030204020804" pitchFamily="34" charset="0"/>
                <a:cs typeface="Biome" panose="020B0503030204020804" pitchFamily="34" charset="0"/>
              </a:rPr>
              <a:t> – “bone to bone contact”. </a:t>
            </a:r>
          </a:p>
        </p:txBody>
      </p:sp>
      <p:pic>
        <p:nvPicPr>
          <p:cNvPr id="7" name="Picture 6" descr="A person with a cigarette in his mouth&#10;&#10;Description automatically generated with low confidence">
            <a:extLst>
              <a:ext uri="{FF2B5EF4-FFF2-40B4-BE49-F238E27FC236}">
                <a16:creationId xmlns:a16="http://schemas.microsoft.com/office/drawing/2014/main" id="{DADAA0F3-83E7-B6F0-E4EB-A9C5D6288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2" y="152691"/>
            <a:ext cx="4703823" cy="3386754"/>
          </a:xfrm>
          <a:prstGeom prst="rect">
            <a:avLst/>
          </a:prstGeom>
        </p:spPr>
      </p:pic>
      <p:pic>
        <p:nvPicPr>
          <p:cNvPr id="5" name="Content Placeholder 4" descr="A picture containing person, person, indoor&#10;&#10;Description automatically generated">
            <a:extLst>
              <a:ext uri="{FF2B5EF4-FFF2-40B4-BE49-F238E27FC236}">
                <a16:creationId xmlns:a16="http://schemas.microsoft.com/office/drawing/2014/main" id="{885FF6FB-71AC-2CE8-6F57-44CCA9145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6" y="3714438"/>
            <a:ext cx="5510757" cy="301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7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14186</TotalTime>
  <Words>1830</Words>
  <Application>Microsoft Macintosh PowerPoint</Application>
  <PresentationFormat>Widescreen</PresentationFormat>
  <Paragraphs>225</Paragraphs>
  <Slides>25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Biome</vt:lpstr>
      <vt:lpstr>Calibri</vt:lpstr>
      <vt:lpstr>Calibri Light</vt:lpstr>
      <vt:lpstr>Courier New</vt:lpstr>
      <vt:lpstr>Office Theme</vt:lpstr>
      <vt:lpstr>Kisik Lee Shot Cycle (KSL)</vt:lpstr>
      <vt:lpstr>Kisik Lee</vt:lpstr>
      <vt:lpstr>The Kisik Lee Shot Cycle (KSL) – vaiheet</vt:lpstr>
      <vt:lpstr>Asento – Suorituksen perusta</vt:lpstr>
      <vt:lpstr>PowerPoint Presentation</vt:lpstr>
      <vt:lpstr>Hook = Sormiote</vt:lpstr>
      <vt:lpstr>Grip = Kahvaote</vt:lpstr>
      <vt:lpstr>PowerPoint Presentation</vt:lpstr>
      <vt:lpstr>Pää</vt:lpstr>
      <vt:lpstr>Pokakäsi</vt:lpstr>
      <vt:lpstr>Set Asento</vt:lpstr>
      <vt:lpstr>Setup</vt:lpstr>
      <vt:lpstr>Setup Asento</vt:lpstr>
      <vt:lpstr>Angular Motion = Kiertävä Liike</vt:lpstr>
      <vt:lpstr>Vetäminen kiertävällä liikkeellä (“Angular Motion”)  </vt:lpstr>
      <vt:lpstr>Loading = ”Lataus”</vt:lpstr>
      <vt:lpstr>Ankkurointi</vt:lpstr>
      <vt:lpstr>Transfer / Siirto</vt:lpstr>
      <vt:lpstr>PowerPoint Presentation</vt:lpstr>
      <vt:lpstr>Holding = Pito</vt:lpstr>
      <vt:lpstr>Expansion = Läpituonti (ja laukaisu)</vt:lpstr>
      <vt:lpstr>Follow through = Jälkipito</vt:lpstr>
      <vt:lpstr>PowerPoint Presentation</vt:lpstr>
      <vt:lpstr>PowerPoint Presentation</vt:lpstr>
      <vt:lpstr>Key points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Kisik Lee – Shot Cycle </dc:title>
  <dc:creator>Aleksandra Ruuskanen</dc:creator>
  <cp:lastModifiedBy>Aleksandra Ruuskanen</cp:lastModifiedBy>
  <cp:revision>29</cp:revision>
  <dcterms:created xsi:type="dcterms:W3CDTF">2022-12-01T11:26:45Z</dcterms:created>
  <dcterms:modified xsi:type="dcterms:W3CDTF">2025-01-27T09:21:53Z</dcterms:modified>
</cp:coreProperties>
</file>