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5" r:id="rId2"/>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185FB-D624-4833-B7F2-A7A2C67C2886}" type="datetimeFigureOut">
              <a:rPr lang="fi-FI" smtClean="0"/>
              <a:t>18.3.2021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5F240-D61E-4C66-BF21-3E3C04D4E27A}" type="slidenum">
              <a:rPr lang="fi-FI" smtClean="0"/>
              <a:t>‹#›</a:t>
            </a:fld>
            <a:endParaRPr lang="fi-FI"/>
          </a:p>
        </p:txBody>
      </p:sp>
    </p:spTree>
    <p:extLst>
      <p:ext uri="{BB962C8B-B14F-4D97-AF65-F5344CB8AC3E}">
        <p14:creationId xmlns:p14="http://schemas.microsoft.com/office/powerpoint/2010/main" val="181951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fi-FI"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a:t>
            </a:fld>
            <a:endParaRPr kumimoji="0" lang="fi-FI"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1050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i-FI" dirty="0"/>
              <a:t>Paljon harjoittelua kurssilla</a:t>
            </a:r>
            <a:endParaRPr dirty="0"/>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Kimmonnut nuoli voidaan myös katsoa kimmonneeksi toisesta nuolesta, jos nuolesta löytyy selvät jäljet tästä (käytännössä aina hajonnut nokki). Tällöin osuma tulkitaan sen nuolen mukaan, josta nuoli on kimmonnut.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Muista kommunikaatio ammunnanohjaajalle, tässä tulee muille ampujille lyhyt viive. Ohjaajan tulee tietää myös kuinka monta nuolta on ampumatta. Jos mahdollista, tauluja siirretään tai tausta vaihdetaan. Ampujilta ei kysytä mistä nuoli pomppasi.</a:t>
            </a: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11</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Huomataan usein vasta taululla. Jos huomataan aikaisemmin, kaikki taustan ampujat siirtyvät taululle ammunnan päätyttyä (eivät muut taustat) ja tarvittaessa kirjataan jo ammutut nuolet ja vahvistetaan tausta ennen jatkoa.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Jos nuoli on selvästi mennyt taulun läpi, mutta selvää jälkeä mistä ei löydy, annetaan alimman merkkaamattoman reiän arvo.</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Kimmokkeet ja läpimenneet eivät keskeytä ammuntaa ottelukierroksilla.</a:t>
            </a:r>
          </a:p>
        </p:txBody>
      </p:sp>
      <p:sp>
        <p:nvSpPr>
          <p:cNvPr id="155" name="Shape 1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12</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dirty="0">
                <a:solidFill>
                  <a:schemeClr val="dk1"/>
                </a:solidFill>
                <a:latin typeface="Calibri"/>
                <a:ea typeface="Calibri"/>
                <a:cs typeface="Calibri"/>
                <a:sym typeface="Calibri"/>
              </a:rPr>
              <a:t>Tässä puhutaan pompuista, mutta tulosten käsittely on sama </a:t>
            </a:r>
            <a:r>
              <a:rPr lang="fi-FI" sz="1200" b="0" i="0" u="none" strike="noStrike" cap="none" dirty="0" err="1">
                <a:solidFill>
                  <a:schemeClr val="dk1"/>
                </a:solidFill>
                <a:latin typeface="Calibri"/>
                <a:ea typeface="Calibri"/>
                <a:cs typeface="Calibri"/>
                <a:sym typeface="Calibri"/>
              </a:rPr>
              <a:t>läpäreille</a:t>
            </a:r>
            <a:r>
              <a:rPr lang="fi-FI" sz="1200" b="0" i="0" u="none" strike="noStrike" cap="none" dirty="0">
                <a:solidFill>
                  <a:schemeClr val="dk1"/>
                </a:solidFill>
                <a:latin typeface="Calibri"/>
                <a:ea typeface="Calibri"/>
                <a:cs typeface="Calibri"/>
                <a:sym typeface="Calibri"/>
              </a:rPr>
              <a:t>, ja pomppujen ja </a:t>
            </a:r>
            <a:r>
              <a:rPr lang="fi-FI" sz="1200" b="0" i="0" u="none" strike="noStrike" cap="none" dirty="0" err="1">
                <a:solidFill>
                  <a:schemeClr val="dk1"/>
                </a:solidFill>
                <a:latin typeface="Calibri"/>
                <a:ea typeface="Calibri"/>
                <a:cs typeface="Calibri"/>
                <a:sym typeface="Calibri"/>
              </a:rPr>
              <a:t>läpäreiden</a:t>
            </a:r>
            <a:r>
              <a:rPr lang="fi-FI" sz="1200" b="0" i="0" u="none" strike="noStrike" cap="none" dirty="0">
                <a:solidFill>
                  <a:schemeClr val="dk1"/>
                </a:solidFill>
                <a:latin typeface="Calibri"/>
                <a:ea typeface="Calibri"/>
                <a:cs typeface="Calibri"/>
                <a:sym typeface="Calibri"/>
              </a:rPr>
              <a:t> yhdistelmille.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i-FI" sz="1200" b="0" i="0" u="none" strike="noStrike" cap="none" dirty="0">
                <a:solidFill>
                  <a:schemeClr val="dk1"/>
                </a:solidFill>
                <a:latin typeface="Calibri"/>
                <a:ea typeface="Calibri"/>
                <a:cs typeface="Calibri"/>
                <a:sym typeface="Calibri"/>
              </a:rPr>
              <a:t>Nämä tilanteet kannattaa piirtää esim. fläppitaululle.</a:t>
            </a:r>
          </a:p>
        </p:txBody>
      </p:sp>
      <p:sp>
        <p:nvSpPr>
          <p:cNvPr id="162" name="Shape 1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13</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Uusien nuolien ampuminen voi pudottaa roikkuvan tai rikkoa sen.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Pro tip paikattavien nuolien ajan ottoon: kaikki menevät viivalle, aikaa annetaan eniten ampumattomia nuolia omaavan mukaan ja tuomari kertoo milloin kukakin saa aloittaa, jos noita nuolia on eri määrä.</a:t>
            </a:r>
          </a:p>
        </p:txBody>
      </p:sp>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14</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dirty="0">
                <a:solidFill>
                  <a:schemeClr val="dk1"/>
                </a:solidFill>
                <a:latin typeface="Calibri"/>
                <a:ea typeface="Calibri"/>
                <a:cs typeface="Calibri"/>
                <a:sym typeface="Calibri"/>
              </a:rPr>
              <a:t>Ylipäätään ammuttujen nuolien osumat yritetään selvittää kaikin keinoin, kaikissa tapauksissa.</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i-FI" sz="1200" b="0" i="0" u="none" strike="noStrike" cap="none" dirty="0">
                <a:solidFill>
                  <a:schemeClr val="dk1"/>
                </a:solidFill>
                <a:latin typeface="Calibri"/>
                <a:ea typeface="Calibri"/>
                <a:cs typeface="Calibri"/>
                <a:sym typeface="Calibri"/>
              </a:rPr>
              <a:t>Tässä on 3m viivan lisäksi ainoa tapaus, jossa voidaan ampua nuolia uudestaan. Esimerkiksi nuolen lentoradan eteen eksynyt lintu ei anna aihetta nuolen uudelleen ampumiselle.</a:t>
            </a: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15</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Spottien tulkitsemisen erilaisista tapauksista on oma powerpoint-setti.</a:t>
            </a: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16</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Esim: spotti 1: 9 ja 8, spotti 2: 10, spotti 3: 9. Yksi nuolista ammuttu yliajalla:</a:t>
            </a:r>
          </a:p>
          <a:p>
            <a:pPr marL="228600" marR="0" lvl="0" indent="-228600" algn="l" rtl="0">
              <a:spcBef>
                <a:spcPts val="0"/>
              </a:spcBef>
              <a:buClr>
                <a:schemeClr val="dk1"/>
              </a:buClr>
              <a:buSzPct val="100000"/>
              <a:buFont typeface="Calibri"/>
              <a:buAutoNum type="arabicPeriod"/>
            </a:pPr>
            <a:r>
              <a:rPr lang="fi-FI" sz="1200" b="0" i="0" u="none" strike="noStrike" cap="none">
                <a:solidFill>
                  <a:schemeClr val="dk1"/>
                </a:solidFill>
                <a:latin typeface="Calibri"/>
                <a:ea typeface="Calibri"/>
                <a:cs typeface="Calibri"/>
                <a:sym typeface="Calibri"/>
              </a:rPr>
              <a:t>Spotista yksi tulkitaan 9 missiksi.</a:t>
            </a:r>
          </a:p>
          <a:p>
            <a:pPr marL="228600" marR="0" lvl="0" indent="-228600" algn="l" rtl="0">
              <a:spcBef>
                <a:spcPts val="0"/>
              </a:spcBef>
              <a:buClr>
                <a:schemeClr val="dk1"/>
              </a:buClr>
              <a:buSzPct val="100000"/>
              <a:buFont typeface="Calibri"/>
              <a:buAutoNum type="arabicPeriod"/>
            </a:pPr>
            <a:r>
              <a:rPr lang="fi-FI" sz="1200" b="0" i="0" u="none" strike="noStrike" cap="none">
                <a:solidFill>
                  <a:schemeClr val="dk1"/>
                </a:solidFill>
                <a:latin typeface="Calibri"/>
                <a:ea typeface="Calibri"/>
                <a:cs typeface="Calibri"/>
                <a:sym typeface="Calibri"/>
              </a:rPr>
              <a:t>Sarjassa on nyt 10,9,8,M – näistä ampuja kirjaa korttiin 9,8,M = 17</a:t>
            </a:r>
          </a:p>
          <a:p>
            <a:pPr marL="228600" marR="0" lvl="0" indent="-228600" algn="l" rtl="0">
              <a:spcBef>
                <a:spcPts val="0"/>
              </a:spcBef>
              <a:buClr>
                <a:schemeClr val="dk1"/>
              </a:buClr>
              <a:buSzPct val="100000"/>
              <a:buFont typeface="Calibri"/>
              <a:buAutoNum type="arabicPeriod"/>
            </a:pPr>
            <a:r>
              <a:rPr lang="fi-FI" sz="1200" b="0" i="0" u="none" strike="noStrike" cap="none">
                <a:solidFill>
                  <a:schemeClr val="dk1"/>
                </a:solidFill>
                <a:latin typeface="Calibri"/>
                <a:ea typeface="Calibri"/>
                <a:cs typeface="Calibri"/>
                <a:sym typeface="Calibri"/>
              </a:rPr>
              <a:t>Tuomari poistaa vielä yliajalla ampumisesta sarjan parhaan: voimaan jää M,8,M = 8</a:t>
            </a: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a:solidFill>
                  <a:schemeClr val="dk1"/>
                </a:solidFill>
                <a:latin typeface="Calibri"/>
                <a:ea typeface="Calibri"/>
                <a:cs typeface="Calibri"/>
                <a:sym typeface="Calibri"/>
              </a:rPr>
              <a:t>18</a:t>
            </a:fld>
            <a:endParaRPr lang="fi-FI"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i-FI" dirty="0"/>
              <a:t>Käytännönharjoitus!</a:t>
            </a: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Osuma-alueen raja kuuluu siis sisempään alueeseen, hentokin kosketus riittää siihen, että osuman arvo on parempi. </a:t>
            </a:r>
          </a:p>
        </p:txBody>
      </p:sp>
      <p:sp>
        <p:nvSpPr>
          <p:cNvPr id="100" name="Shape 1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4</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Repaleisen viivan tapauksessa on hyvä vaihtaa taulu. Näitä tulee paljon varsinkin taljaluokissa sisällä, mutta ampujan etu kulkee kisajärjestäjän edun yli.</a:t>
            </a: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5</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Vaikka tauluun koskemista on vältettävä kaikin keinoin, ei etenkään taustaan koskemista voi kaikissa tapauksissa välttää eikä mikään koskeminen sinällään muuta osuma-arvoa. Tosin jos tuomari tulkitsee, että hänen toimintansa on voinut muuttaa osuma-arvoa tulisi se tulkita ampujan eduksi.</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Osuma-arvosta ei voi valittaa, mutta tuomarin toimimisesta voi.</a:t>
            </a:r>
          </a:p>
        </p:txBody>
      </p:sp>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6</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Osuma katsotaan siis viivan tangetin suunnista (katkoviiva), takaa kuten kuvassa voi tarvittaessa tulkita meneekö viiva oikealla kohtaa.</a:t>
            </a:r>
          </a:p>
        </p:txBody>
      </p:sp>
      <p:sp>
        <p:nvSpPr>
          <p:cNvPr id="121" name="Shape 1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7</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Katsotaan suurennuslasilla (aina!), suunnasta…</a:t>
            </a: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8</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Ja toisesta suunnasta. Jos osuma on irti viivasta molemmista suunnista katsottuna, eikä viiva ole painunut sisäänpäin, osuma on alempiarvoinen. Muuten annetaan ampujalle etu ja tuomitaan ylempi arvo.</a:t>
            </a: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9</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BBA26A-B2C0-1E41-91E8-556BA0D3613A}"/>
              </a:ext>
            </a:extLst>
          </p:cNvPr>
          <p:cNvSpPr>
            <a:spLocks noGrp="1"/>
          </p:cNvSpPr>
          <p:nvPr>
            <p:ph type="ctrTitle"/>
          </p:nvPr>
        </p:nvSpPr>
        <p:spPr>
          <a:xfrm>
            <a:off x="1598814" y="1779069"/>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176E92F-E433-A843-9EAA-063BA37312F7}"/>
              </a:ext>
            </a:extLst>
          </p:cNvPr>
          <p:cNvSpPr>
            <a:spLocks noGrp="1"/>
          </p:cNvSpPr>
          <p:nvPr>
            <p:ph type="subTitle" idx="1"/>
          </p:nvPr>
        </p:nvSpPr>
        <p:spPr>
          <a:xfrm>
            <a:off x="1598814" y="423380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7ACEF93-8F9B-4F45-A02D-AEDAEB499F9C}"/>
              </a:ext>
            </a:extLst>
          </p:cNvPr>
          <p:cNvSpPr>
            <a:spLocks noGrp="1"/>
          </p:cNvSpPr>
          <p:nvPr>
            <p:ph type="dt" sz="half" idx="10"/>
          </p:nvPr>
        </p:nvSpPr>
        <p:spPr/>
        <p:txBody>
          <a:bodyPr/>
          <a:lstStyle/>
          <a:p>
            <a:r>
              <a:rPr lang="fi-FI"/>
              <a:t>18.03.2021</a:t>
            </a:r>
          </a:p>
        </p:txBody>
      </p:sp>
      <p:sp>
        <p:nvSpPr>
          <p:cNvPr id="5" name="Alatunnisteen paikkamerkki 4">
            <a:extLst>
              <a:ext uri="{FF2B5EF4-FFF2-40B4-BE49-F238E27FC236}">
                <a16:creationId xmlns:a16="http://schemas.microsoft.com/office/drawing/2014/main" id="{87E115AD-CFF4-2548-A383-2A70E114A3B5}"/>
              </a:ext>
            </a:extLst>
          </p:cNvPr>
          <p:cNvSpPr>
            <a:spLocks noGrp="1"/>
          </p:cNvSpPr>
          <p:nvPr>
            <p:ph type="ftr" sz="quarter" idx="11"/>
          </p:nvPr>
        </p:nvSpPr>
        <p:spPr/>
        <p:txBody>
          <a:bodyPr/>
          <a:lstStyle/>
          <a:p>
            <a:r>
              <a:rPr lang="fi-FI"/>
              <a:t>SJAL tuomarikoulutus/ Osumien tulkitseminen</a:t>
            </a:r>
          </a:p>
        </p:txBody>
      </p:sp>
      <p:sp>
        <p:nvSpPr>
          <p:cNvPr id="6" name="Dian numeron paikkamerkki 5">
            <a:extLst>
              <a:ext uri="{FF2B5EF4-FFF2-40B4-BE49-F238E27FC236}">
                <a16:creationId xmlns:a16="http://schemas.microsoft.com/office/drawing/2014/main" id="{96FA9A46-929C-3B44-B733-EB72D890D13F}"/>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236947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B73F43-C49F-4141-A575-0047804093A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75F63BF-E754-6646-A022-1FAEC1758FB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D7946C0-E0C6-CF49-8A72-B3209333D4D9}"/>
              </a:ext>
            </a:extLst>
          </p:cNvPr>
          <p:cNvSpPr>
            <a:spLocks noGrp="1"/>
          </p:cNvSpPr>
          <p:nvPr>
            <p:ph type="dt" sz="half" idx="10"/>
          </p:nvPr>
        </p:nvSpPr>
        <p:spPr/>
        <p:txBody>
          <a:bodyPr/>
          <a:lstStyle/>
          <a:p>
            <a:r>
              <a:rPr lang="fi-FI"/>
              <a:t>18.03.2021</a:t>
            </a:r>
          </a:p>
        </p:txBody>
      </p:sp>
      <p:sp>
        <p:nvSpPr>
          <p:cNvPr id="5" name="Alatunnisteen paikkamerkki 4">
            <a:extLst>
              <a:ext uri="{FF2B5EF4-FFF2-40B4-BE49-F238E27FC236}">
                <a16:creationId xmlns:a16="http://schemas.microsoft.com/office/drawing/2014/main" id="{ADD5B29F-C491-EA4B-91AD-833C7CB683B4}"/>
              </a:ext>
            </a:extLst>
          </p:cNvPr>
          <p:cNvSpPr>
            <a:spLocks noGrp="1"/>
          </p:cNvSpPr>
          <p:nvPr>
            <p:ph type="ftr" sz="quarter" idx="11"/>
          </p:nvPr>
        </p:nvSpPr>
        <p:spPr/>
        <p:txBody>
          <a:bodyPr/>
          <a:lstStyle/>
          <a:p>
            <a:r>
              <a:rPr lang="fi-FI"/>
              <a:t>SJAL tuomarikoulutus/ Osumien tulkitseminen</a:t>
            </a:r>
          </a:p>
        </p:txBody>
      </p:sp>
      <p:sp>
        <p:nvSpPr>
          <p:cNvPr id="6" name="Dian numeron paikkamerkki 5">
            <a:extLst>
              <a:ext uri="{FF2B5EF4-FFF2-40B4-BE49-F238E27FC236}">
                <a16:creationId xmlns:a16="http://schemas.microsoft.com/office/drawing/2014/main" id="{3B0B0EC7-11E7-2742-9D48-6C91CCB54050}"/>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407691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1AF45D9-D968-2241-8CE4-CE9981034F43}"/>
              </a:ext>
            </a:extLst>
          </p:cNvPr>
          <p:cNvSpPr>
            <a:spLocks noGrp="1"/>
          </p:cNvSpPr>
          <p:nvPr>
            <p:ph type="title" orient="vert"/>
          </p:nvPr>
        </p:nvSpPr>
        <p:spPr>
          <a:xfrm>
            <a:off x="8724900" y="1870363"/>
            <a:ext cx="2628900" cy="4306600"/>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F763AA2-01EB-9748-AF81-793E3FE18629}"/>
              </a:ext>
            </a:extLst>
          </p:cNvPr>
          <p:cNvSpPr>
            <a:spLocks noGrp="1"/>
          </p:cNvSpPr>
          <p:nvPr>
            <p:ph type="body" orient="vert" idx="1"/>
          </p:nvPr>
        </p:nvSpPr>
        <p:spPr>
          <a:xfrm>
            <a:off x="838200" y="1870363"/>
            <a:ext cx="7734300" cy="430659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E1E507C-51E8-B443-93E8-27E18796F9B3}"/>
              </a:ext>
            </a:extLst>
          </p:cNvPr>
          <p:cNvSpPr>
            <a:spLocks noGrp="1"/>
          </p:cNvSpPr>
          <p:nvPr>
            <p:ph type="dt" sz="half" idx="10"/>
          </p:nvPr>
        </p:nvSpPr>
        <p:spPr/>
        <p:txBody>
          <a:bodyPr/>
          <a:lstStyle/>
          <a:p>
            <a:r>
              <a:rPr lang="fi-FI"/>
              <a:t>18.03.2021</a:t>
            </a:r>
          </a:p>
        </p:txBody>
      </p:sp>
      <p:sp>
        <p:nvSpPr>
          <p:cNvPr id="5" name="Alatunnisteen paikkamerkki 4">
            <a:extLst>
              <a:ext uri="{FF2B5EF4-FFF2-40B4-BE49-F238E27FC236}">
                <a16:creationId xmlns:a16="http://schemas.microsoft.com/office/drawing/2014/main" id="{DD423649-0858-3741-A879-F9657D08E0BF}"/>
              </a:ext>
            </a:extLst>
          </p:cNvPr>
          <p:cNvSpPr>
            <a:spLocks noGrp="1"/>
          </p:cNvSpPr>
          <p:nvPr>
            <p:ph type="ftr" sz="quarter" idx="11"/>
          </p:nvPr>
        </p:nvSpPr>
        <p:spPr/>
        <p:txBody>
          <a:bodyPr/>
          <a:lstStyle/>
          <a:p>
            <a:r>
              <a:rPr lang="fi-FI"/>
              <a:t>SJAL tuomarikoulutus/ Osumien tulkitseminen</a:t>
            </a:r>
          </a:p>
        </p:txBody>
      </p:sp>
      <p:sp>
        <p:nvSpPr>
          <p:cNvPr id="6" name="Dian numeron paikkamerkki 5">
            <a:extLst>
              <a:ext uri="{FF2B5EF4-FFF2-40B4-BE49-F238E27FC236}">
                <a16:creationId xmlns:a16="http://schemas.microsoft.com/office/drawing/2014/main" id="{75C9F356-BEEB-4645-A285-B5FA8E6B7A6D}"/>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347271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848354-104A-C647-AC8E-FBBDEE052F1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0665BCB-FB15-1E41-855A-F21E311D093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DEC5AE4-4584-CE4C-817F-1BAC293BAC4D}"/>
              </a:ext>
            </a:extLst>
          </p:cNvPr>
          <p:cNvSpPr>
            <a:spLocks noGrp="1"/>
          </p:cNvSpPr>
          <p:nvPr>
            <p:ph type="dt" sz="half" idx="10"/>
          </p:nvPr>
        </p:nvSpPr>
        <p:spPr/>
        <p:txBody>
          <a:bodyPr/>
          <a:lstStyle/>
          <a:p>
            <a:r>
              <a:rPr lang="fi-FI"/>
              <a:t>18.03.2021</a:t>
            </a:r>
          </a:p>
        </p:txBody>
      </p:sp>
      <p:sp>
        <p:nvSpPr>
          <p:cNvPr id="5" name="Alatunnisteen paikkamerkki 4">
            <a:extLst>
              <a:ext uri="{FF2B5EF4-FFF2-40B4-BE49-F238E27FC236}">
                <a16:creationId xmlns:a16="http://schemas.microsoft.com/office/drawing/2014/main" id="{949C7038-4C89-424E-9A63-9643A77747A9}"/>
              </a:ext>
            </a:extLst>
          </p:cNvPr>
          <p:cNvSpPr>
            <a:spLocks noGrp="1"/>
          </p:cNvSpPr>
          <p:nvPr>
            <p:ph type="ftr" sz="quarter" idx="11"/>
          </p:nvPr>
        </p:nvSpPr>
        <p:spPr/>
        <p:txBody>
          <a:bodyPr/>
          <a:lstStyle/>
          <a:p>
            <a:r>
              <a:rPr lang="fi-FI"/>
              <a:t>SJAL tuomarikoulutus/ Osumien tulkitseminen</a:t>
            </a:r>
          </a:p>
        </p:txBody>
      </p:sp>
      <p:sp>
        <p:nvSpPr>
          <p:cNvPr id="6" name="Dian numeron paikkamerkki 5">
            <a:extLst>
              <a:ext uri="{FF2B5EF4-FFF2-40B4-BE49-F238E27FC236}">
                <a16:creationId xmlns:a16="http://schemas.microsoft.com/office/drawing/2014/main" id="{B18BAB9C-110E-7D4A-B945-599D77573480}"/>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391420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16EA8F-CE1B-EA47-9A74-96CB3ADD2E2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9BA78EE-7456-494F-ADC3-C1A22951E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81AB1B4-9EA1-C149-88C1-2F3866B92D48}"/>
              </a:ext>
            </a:extLst>
          </p:cNvPr>
          <p:cNvSpPr>
            <a:spLocks noGrp="1"/>
          </p:cNvSpPr>
          <p:nvPr>
            <p:ph type="dt" sz="half" idx="10"/>
          </p:nvPr>
        </p:nvSpPr>
        <p:spPr/>
        <p:txBody>
          <a:bodyPr/>
          <a:lstStyle/>
          <a:p>
            <a:r>
              <a:rPr lang="fi-FI"/>
              <a:t>18.03.2021</a:t>
            </a:r>
          </a:p>
        </p:txBody>
      </p:sp>
      <p:sp>
        <p:nvSpPr>
          <p:cNvPr id="5" name="Alatunnisteen paikkamerkki 4">
            <a:extLst>
              <a:ext uri="{FF2B5EF4-FFF2-40B4-BE49-F238E27FC236}">
                <a16:creationId xmlns:a16="http://schemas.microsoft.com/office/drawing/2014/main" id="{40B4B113-1BD8-DE4C-BD8E-0BA96ACF0230}"/>
              </a:ext>
            </a:extLst>
          </p:cNvPr>
          <p:cNvSpPr>
            <a:spLocks noGrp="1"/>
          </p:cNvSpPr>
          <p:nvPr>
            <p:ph type="ftr" sz="quarter" idx="11"/>
          </p:nvPr>
        </p:nvSpPr>
        <p:spPr/>
        <p:txBody>
          <a:bodyPr/>
          <a:lstStyle/>
          <a:p>
            <a:r>
              <a:rPr lang="fi-FI"/>
              <a:t>SJAL tuomarikoulutus/ Osumien tulkitseminen</a:t>
            </a:r>
          </a:p>
        </p:txBody>
      </p:sp>
      <p:sp>
        <p:nvSpPr>
          <p:cNvPr id="6" name="Dian numeron paikkamerkki 5">
            <a:extLst>
              <a:ext uri="{FF2B5EF4-FFF2-40B4-BE49-F238E27FC236}">
                <a16:creationId xmlns:a16="http://schemas.microsoft.com/office/drawing/2014/main" id="{11C23B21-F68A-EB4C-9370-0D7E6227067C}"/>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302119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251F78-E611-4145-9BF5-F66167B998F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41752A-4E14-D44B-9F20-C4BCBAF53E8A}"/>
              </a:ext>
            </a:extLst>
          </p:cNvPr>
          <p:cNvSpPr>
            <a:spLocks noGrp="1"/>
          </p:cNvSpPr>
          <p:nvPr>
            <p:ph sz="half" idx="1"/>
          </p:nvPr>
        </p:nvSpPr>
        <p:spPr>
          <a:xfrm>
            <a:off x="838201" y="2759191"/>
            <a:ext cx="5138650" cy="359715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7F9A862A-D9F7-514B-BFB6-33D3D6B49DDA}"/>
              </a:ext>
            </a:extLst>
          </p:cNvPr>
          <p:cNvSpPr>
            <a:spLocks noGrp="1"/>
          </p:cNvSpPr>
          <p:nvPr>
            <p:ph sz="half" idx="2"/>
          </p:nvPr>
        </p:nvSpPr>
        <p:spPr>
          <a:xfrm>
            <a:off x="6096000" y="2759192"/>
            <a:ext cx="5257800" cy="359715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79E6374B-2ADC-D647-A6C1-FBA2F4DF4149}"/>
              </a:ext>
            </a:extLst>
          </p:cNvPr>
          <p:cNvSpPr>
            <a:spLocks noGrp="1"/>
          </p:cNvSpPr>
          <p:nvPr>
            <p:ph type="dt" sz="half" idx="10"/>
          </p:nvPr>
        </p:nvSpPr>
        <p:spPr/>
        <p:txBody>
          <a:bodyPr/>
          <a:lstStyle/>
          <a:p>
            <a:r>
              <a:rPr lang="fi-FI"/>
              <a:t>18.03.2021</a:t>
            </a:r>
          </a:p>
        </p:txBody>
      </p:sp>
      <p:sp>
        <p:nvSpPr>
          <p:cNvPr id="6" name="Alatunnisteen paikkamerkki 5">
            <a:extLst>
              <a:ext uri="{FF2B5EF4-FFF2-40B4-BE49-F238E27FC236}">
                <a16:creationId xmlns:a16="http://schemas.microsoft.com/office/drawing/2014/main" id="{6A5FAF50-2AC2-E341-8009-B5CCDC2A53E1}"/>
              </a:ext>
            </a:extLst>
          </p:cNvPr>
          <p:cNvSpPr>
            <a:spLocks noGrp="1"/>
          </p:cNvSpPr>
          <p:nvPr>
            <p:ph type="ftr" sz="quarter" idx="11"/>
          </p:nvPr>
        </p:nvSpPr>
        <p:spPr/>
        <p:txBody>
          <a:bodyPr/>
          <a:lstStyle/>
          <a:p>
            <a:r>
              <a:rPr lang="fi-FI"/>
              <a:t>SJAL tuomarikoulutus/ Osumien tulkitseminen</a:t>
            </a:r>
          </a:p>
        </p:txBody>
      </p:sp>
      <p:sp>
        <p:nvSpPr>
          <p:cNvPr id="7" name="Dian numeron paikkamerkki 6">
            <a:extLst>
              <a:ext uri="{FF2B5EF4-FFF2-40B4-BE49-F238E27FC236}">
                <a16:creationId xmlns:a16="http://schemas.microsoft.com/office/drawing/2014/main" id="{082EA21D-070D-E24F-BE12-FC5BEEA3C43F}"/>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239073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08EC83-CD0C-0F49-A210-4A1BE06AB019}"/>
              </a:ext>
            </a:extLst>
          </p:cNvPr>
          <p:cNvSpPr>
            <a:spLocks noGrp="1"/>
          </p:cNvSpPr>
          <p:nvPr>
            <p:ph type="title"/>
          </p:nvPr>
        </p:nvSpPr>
        <p:spPr>
          <a:xfrm>
            <a:off x="838200" y="1918508"/>
            <a:ext cx="10515600" cy="919595"/>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87FB8C46-7D0E-1640-82DD-1E89D53CC77D}"/>
              </a:ext>
            </a:extLst>
          </p:cNvPr>
          <p:cNvSpPr>
            <a:spLocks noGrp="1"/>
          </p:cNvSpPr>
          <p:nvPr>
            <p:ph type="body" idx="1"/>
          </p:nvPr>
        </p:nvSpPr>
        <p:spPr>
          <a:xfrm>
            <a:off x="839788" y="28503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5D76171-FD78-2E4A-BA1E-1AF42618BCB3}"/>
              </a:ext>
            </a:extLst>
          </p:cNvPr>
          <p:cNvSpPr>
            <a:spLocks noGrp="1"/>
          </p:cNvSpPr>
          <p:nvPr>
            <p:ph sz="half" idx="2"/>
          </p:nvPr>
        </p:nvSpPr>
        <p:spPr>
          <a:xfrm>
            <a:off x="839788" y="3674225"/>
            <a:ext cx="5157787" cy="251543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0A92C4BE-F826-094B-AAE0-7B211D0D98F7}"/>
              </a:ext>
            </a:extLst>
          </p:cNvPr>
          <p:cNvSpPr>
            <a:spLocks noGrp="1"/>
          </p:cNvSpPr>
          <p:nvPr>
            <p:ph type="body" sz="quarter" idx="3"/>
          </p:nvPr>
        </p:nvSpPr>
        <p:spPr>
          <a:xfrm>
            <a:off x="6169024" y="2845204"/>
            <a:ext cx="5183188" cy="8219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6B35056-8024-5D4E-AD6F-DC57D54E48F4}"/>
              </a:ext>
            </a:extLst>
          </p:cNvPr>
          <p:cNvSpPr>
            <a:spLocks noGrp="1"/>
          </p:cNvSpPr>
          <p:nvPr>
            <p:ph sz="quarter" idx="4"/>
          </p:nvPr>
        </p:nvSpPr>
        <p:spPr>
          <a:xfrm>
            <a:off x="6172200" y="3674225"/>
            <a:ext cx="5183188" cy="25154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F9728BD6-D8E4-C04E-A9F6-CB5B4509AF0E}"/>
              </a:ext>
            </a:extLst>
          </p:cNvPr>
          <p:cNvSpPr>
            <a:spLocks noGrp="1"/>
          </p:cNvSpPr>
          <p:nvPr>
            <p:ph type="dt" sz="half" idx="10"/>
          </p:nvPr>
        </p:nvSpPr>
        <p:spPr/>
        <p:txBody>
          <a:bodyPr/>
          <a:lstStyle/>
          <a:p>
            <a:r>
              <a:rPr lang="fi-FI"/>
              <a:t>18.03.2021</a:t>
            </a:r>
          </a:p>
        </p:txBody>
      </p:sp>
      <p:sp>
        <p:nvSpPr>
          <p:cNvPr id="8" name="Alatunnisteen paikkamerkki 7">
            <a:extLst>
              <a:ext uri="{FF2B5EF4-FFF2-40B4-BE49-F238E27FC236}">
                <a16:creationId xmlns:a16="http://schemas.microsoft.com/office/drawing/2014/main" id="{907206ED-A880-E94B-AB75-A2D8D5083189}"/>
              </a:ext>
            </a:extLst>
          </p:cNvPr>
          <p:cNvSpPr>
            <a:spLocks noGrp="1"/>
          </p:cNvSpPr>
          <p:nvPr>
            <p:ph type="ftr" sz="quarter" idx="11"/>
          </p:nvPr>
        </p:nvSpPr>
        <p:spPr/>
        <p:txBody>
          <a:bodyPr/>
          <a:lstStyle/>
          <a:p>
            <a:r>
              <a:rPr lang="fi-FI"/>
              <a:t>SJAL tuomarikoulutus/ Osumien tulkitseminen</a:t>
            </a:r>
          </a:p>
        </p:txBody>
      </p:sp>
      <p:sp>
        <p:nvSpPr>
          <p:cNvPr id="9" name="Dian numeron paikkamerkki 8">
            <a:extLst>
              <a:ext uri="{FF2B5EF4-FFF2-40B4-BE49-F238E27FC236}">
                <a16:creationId xmlns:a16="http://schemas.microsoft.com/office/drawing/2014/main" id="{D8F4EF3A-9D62-2349-9C79-DCD6A23BD227}"/>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130159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AE6DE3-38E4-CA40-9695-11420BDB184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A7BF09A-6E6E-D944-A032-F1D9C874E1FF}"/>
              </a:ext>
            </a:extLst>
          </p:cNvPr>
          <p:cNvSpPr>
            <a:spLocks noGrp="1"/>
          </p:cNvSpPr>
          <p:nvPr>
            <p:ph type="dt" sz="half" idx="10"/>
          </p:nvPr>
        </p:nvSpPr>
        <p:spPr/>
        <p:txBody>
          <a:bodyPr/>
          <a:lstStyle/>
          <a:p>
            <a:r>
              <a:rPr lang="fi-FI"/>
              <a:t>18.03.2021</a:t>
            </a:r>
          </a:p>
        </p:txBody>
      </p:sp>
      <p:sp>
        <p:nvSpPr>
          <p:cNvPr id="4" name="Alatunnisteen paikkamerkki 3">
            <a:extLst>
              <a:ext uri="{FF2B5EF4-FFF2-40B4-BE49-F238E27FC236}">
                <a16:creationId xmlns:a16="http://schemas.microsoft.com/office/drawing/2014/main" id="{3F32C891-D0AC-0748-81F7-8A357262009D}"/>
              </a:ext>
            </a:extLst>
          </p:cNvPr>
          <p:cNvSpPr>
            <a:spLocks noGrp="1"/>
          </p:cNvSpPr>
          <p:nvPr>
            <p:ph type="ftr" sz="quarter" idx="11"/>
          </p:nvPr>
        </p:nvSpPr>
        <p:spPr/>
        <p:txBody>
          <a:bodyPr/>
          <a:lstStyle/>
          <a:p>
            <a:r>
              <a:rPr lang="fi-FI"/>
              <a:t>SJAL tuomarikoulutus/ Osumien tulkitseminen</a:t>
            </a:r>
          </a:p>
        </p:txBody>
      </p:sp>
      <p:sp>
        <p:nvSpPr>
          <p:cNvPr id="5" name="Dian numeron paikkamerkki 4">
            <a:extLst>
              <a:ext uri="{FF2B5EF4-FFF2-40B4-BE49-F238E27FC236}">
                <a16:creationId xmlns:a16="http://schemas.microsoft.com/office/drawing/2014/main" id="{A34F3208-6675-4848-8357-EF0BE3AB9067}"/>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371780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FBAFA76-0B01-D84E-A2B7-9AF16EDA6FAF}"/>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DB7EF3E4-73D3-5848-AF33-2A61B9286039}"/>
              </a:ext>
            </a:extLst>
          </p:cNvPr>
          <p:cNvSpPr>
            <a:spLocks noGrp="1"/>
          </p:cNvSpPr>
          <p:nvPr>
            <p:ph type="ftr" sz="quarter" idx="11"/>
          </p:nvPr>
        </p:nvSpPr>
        <p:spPr/>
        <p:txBody>
          <a:bodyPr/>
          <a:lstStyle/>
          <a:p>
            <a:r>
              <a:rPr lang="fi-FI"/>
              <a:t>SJAL tuomarikoulutus/ Osumien tulkitseminen</a:t>
            </a:r>
          </a:p>
        </p:txBody>
      </p:sp>
      <p:sp>
        <p:nvSpPr>
          <p:cNvPr id="4" name="Dian numeron paikkamerkki 3">
            <a:extLst>
              <a:ext uri="{FF2B5EF4-FFF2-40B4-BE49-F238E27FC236}">
                <a16:creationId xmlns:a16="http://schemas.microsoft.com/office/drawing/2014/main" id="{88FA51A6-2FB9-4F45-9099-6A1B26A87BA6}"/>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334023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772248-3B93-C742-9512-359F010CB477}"/>
              </a:ext>
            </a:extLst>
          </p:cNvPr>
          <p:cNvSpPr>
            <a:spLocks noGrp="1"/>
          </p:cNvSpPr>
          <p:nvPr>
            <p:ph type="title"/>
          </p:nvPr>
        </p:nvSpPr>
        <p:spPr>
          <a:xfrm>
            <a:off x="836612" y="1961804"/>
            <a:ext cx="3932237" cy="760615"/>
          </a:xfrm>
        </p:spPr>
        <p:txBody>
          <a:bodyPr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B8AE0E2A-F7AF-4B46-9C8C-1FDB2CF02CC9}"/>
              </a:ext>
            </a:extLst>
          </p:cNvPr>
          <p:cNvSpPr>
            <a:spLocks noGrp="1"/>
          </p:cNvSpPr>
          <p:nvPr>
            <p:ph idx="1"/>
          </p:nvPr>
        </p:nvSpPr>
        <p:spPr>
          <a:xfrm>
            <a:off x="5183188" y="1961804"/>
            <a:ext cx="6172200" cy="41468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73F6DC87-18A2-794B-B08F-6DAC937F8369}"/>
              </a:ext>
            </a:extLst>
          </p:cNvPr>
          <p:cNvSpPr>
            <a:spLocks noGrp="1"/>
          </p:cNvSpPr>
          <p:nvPr>
            <p:ph type="body" sz="half" idx="2"/>
          </p:nvPr>
        </p:nvSpPr>
        <p:spPr>
          <a:xfrm>
            <a:off x="836612" y="2828059"/>
            <a:ext cx="3932237" cy="328064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4D9FA3A-9CED-964A-B8EB-25F6885AE80E}"/>
              </a:ext>
            </a:extLst>
          </p:cNvPr>
          <p:cNvSpPr>
            <a:spLocks noGrp="1"/>
          </p:cNvSpPr>
          <p:nvPr>
            <p:ph type="dt" sz="half" idx="10"/>
          </p:nvPr>
        </p:nvSpPr>
        <p:spPr/>
        <p:txBody>
          <a:bodyPr/>
          <a:lstStyle/>
          <a:p>
            <a:r>
              <a:rPr lang="fi-FI"/>
              <a:t>18.03.2021</a:t>
            </a:r>
          </a:p>
        </p:txBody>
      </p:sp>
      <p:sp>
        <p:nvSpPr>
          <p:cNvPr id="6" name="Alatunnisteen paikkamerkki 5">
            <a:extLst>
              <a:ext uri="{FF2B5EF4-FFF2-40B4-BE49-F238E27FC236}">
                <a16:creationId xmlns:a16="http://schemas.microsoft.com/office/drawing/2014/main" id="{3E72BB9F-E900-FB42-B99E-21F81862DFF5}"/>
              </a:ext>
            </a:extLst>
          </p:cNvPr>
          <p:cNvSpPr>
            <a:spLocks noGrp="1"/>
          </p:cNvSpPr>
          <p:nvPr>
            <p:ph type="ftr" sz="quarter" idx="11"/>
          </p:nvPr>
        </p:nvSpPr>
        <p:spPr/>
        <p:txBody>
          <a:bodyPr/>
          <a:lstStyle/>
          <a:p>
            <a:r>
              <a:rPr lang="fi-FI"/>
              <a:t>SJAL tuomarikoulutus/ Osumien tulkitseminen</a:t>
            </a:r>
          </a:p>
        </p:txBody>
      </p:sp>
      <p:sp>
        <p:nvSpPr>
          <p:cNvPr id="7" name="Dian numeron paikkamerkki 6">
            <a:extLst>
              <a:ext uri="{FF2B5EF4-FFF2-40B4-BE49-F238E27FC236}">
                <a16:creationId xmlns:a16="http://schemas.microsoft.com/office/drawing/2014/main" id="{AA8A499E-1558-1A43-886C-99E98EAB135D}"/>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389745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B182A0-1E22-3E42-8D92-2B4B9C3BB557}"/>
              </a:ext>
            </a:extLst>
          </p:cNvPr>
          <p:cNvSpPr>
            <a:spLocks noGrp="1"/>
          </p:cNvSpPr>
          <p:nvPr>
            <p:ph type="title"/>
          </p:nvPr>
        </p:nvSpPr>
        <p:spPr>
          <a:xfrm>
            <a:off x="838200" y="1878675"/>
            <a:ext cx="3932237" cy="1404851"/>
          </a:xfrm>
        </p:spPr>
        <p:txBody>
          <a:bodyPr anchor="b"/>
          <a:lstStyle>
            <a:lvl1pPr>
              <a:defRPr sz="3200"/>
            </a:lvl1pPr>
          </a:lstStyle>
          <a:p>
            <a:r>
              <a:rPr lang="fi-FI"/>
              <a:t>Muokkaa ots. perustyyl. napsautt.</a:t>
            </a:r>
            <a:endParaRPr lang="fi-FI" dirty="0"/>
          </a:p>
        </p:txBody>
      </p:sp>
      <p:sp>
        <p:nvSpPr>
          <p:cNvPr id="3" name="Kuvan paikkamerkki 2">
            <a:extLst>
              <a:ext uri="{FF2B5EF4-FFF2-40B4-BE49-F238E27FC236}">
                <a16:creationId xmlns:a16="http://schemas.microsoft.com/office/drawing/2014/main" id="{FBEAB4A5-8607-7340-9CCE-806D4063D8B1}"/>
              </a:ext>
            </a:extLst>
          </p:cNvPr>
          <p:cNvSpPr>
            <a:spLocks noGrp="1"/>
          </p:cNvSpPr>
          <p:nvPr>
            <p:ph type="pic" idx="1"/>
          </p:nvPr>
        </p:nvSpPr>
        <p:spPr>
          <a:xfrm>
            <a:off x="5180012" y="1878676"/>
            <a:ext cx="6172200" cy="4356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BFEA1BC5-C012-6E4D-AFB9-C8F585EDD71D}"/>
              </a:ext>
            </a:extLst>
          </p:cNvPr>
          <p:cNvSpPr>
            <a:spLocks noGrp="1"/>
          </p:cNvSpPr>
          <p:nvPr>
            <p:ph type="body" sz="half" idx="2"/>
          </p:nvPr>
        </p:nvSpPr>
        <p:spPr>
          <a:xfrm>
            <a:off x="839788" y="3283527"/>
            <a:ext cx="3932237" cy="29640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569D2A3-CD3C-8742-9C91-14151436284B}"/>
              </a:ext>
            </a:extLst>
          </p:cNvPr>
          <p:cNvSpPr>
            <a:spLocks noGrp="1"/>
          </p:cNvSpPr>
          <p:nvPr>
            <p:ph type="dt" sz="half" idx="10"/>
          </p:nvPr>
        </p:nvSpPr>
        <p:spPr/>
        <p:txBody>
          <a:bodyPr/>
          <a:lstStyle/>
          <a:p>
            <a:r>
              <a:rPr lang="fi-FI"/>
              <a:t>18.03.2021</a:t>
            </a:r>
          </a:p>
        </p:txBody>
      </p:sp>
      <p:sp>
        <p:nvSpPr>
          <p:cNvPr id="6" name="Alatunnisteen paikkamerkki 5">
            <a:extLst>
              <a:ext uri="{FF2B5EF4-FFF2-40B4-BE49-F238E27FC236}">
                <a16:creationId xmlns:a16="http://schemas.microsoft.com/office/drawing/2014/main" id="{106F1E87-E63A-D441-B7E9-2E7A835845E6}"/>
              </a:ext>
            </a:extLst>
          </p:cNvPr>
          <p:cNvSpPr>
            <a:spLocks noGrp="1"/>
          </p:cNvSpPr>
          <p:nvPr>
            <p:ph type="ftr" sz="quarter" idx="11"/>
          </p:nvPr>
        </p:nvSpPr>
        <p:spPr/>
        <p:txBody>
          <a:bodyPr/>
          <a:lstStyle/>
          <a:p>
            <a:r>
              <a:rPr lang="fi-FI"/>
              <a:t>SJAL tuomarikoulutus/ Osumien tulkitseminen</a:t>
            </a:r>
          </a:p>
        </p:txBody>
      </p:sp>
      <p:sp>
        <p:nvSpPr>
          <p:cNvPr id="7" name="Dian numeron paikkamerkki 6">
            <a:extLst>
              <a:ext uri="{FF2B5EF4-FFF2-40B4-BE49-F238E27FC236}">
                <a16:creationId xmlns:a16="http://schemas.microsoft.com/office/drawing/2014/main" id="{3FDDCB54-F773-604A-96CC-17C93C8E4E6A}"/>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67331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4CD8B7B-DA60-0A4A-B2C6-DEC725A76945}"/>
              </a:ext>
            </a:extLst>
          </p:cNvPr>
          <p:cNvSpPr>
            <a:spLocks noGrp="1"/>
          </p:cNvSpPr>
          <p:nvPr>
            <p:ph type="title"/>
          </p:nvPr>
        </p:nvSpPr>
        <p:spPr>
          <a:xfrm>
            <a:off x="838200" y="1795780"/>
            <a:ext cx="10515600" cy="963411"/>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C64828DD-D4A3-7F4C-A94A-8961FF4D7751}"/>
              </a:ext>
            </a:extLst>
          </p:cNvPr>
          <p:cNvSpPr>
            <a:spLocks noGrp="1"/>
          </p:cNvSpPr>
          <p:nvPr>
            <p:ph type="body" idx="1"/>
          </p:nvPr>
        </p:nvSpPr>
        <p:spPr>
          <a:xfrm>
            <a:off x="838200" y="2834006"/>
            <a:ext cx="10515600" cy="3342957"/>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73034EEE-63DE-B841-912B-E13A6F4F5F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18.03.2021</a:t>
            </a:r>
          </a:p>
        </p:txBody>
      </p:sp>
      <p:sp>
        <p:nvSpPr>
          <p:cNvPr id="5" name="Alatunnisteen paikkamerkki 4">
            <a:extLst>
              <a:ext uri="{FF2B5EF4-FFF2-40B4-BE49-F238E27FC236}">
                <a16:creationId xmlns:a16="http://schemas.microsoft.com/office/drawing/2014/main" id="{D1C81A2C-D5BF-254D-B0C9-202AC8D28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SJAL tuomarikoulutus/ Osumien tulkitseminen</a:t>
            </a:r>
          </a:p>
        </p:txBody>
      </p:sp>
      <p:sp>
        <p:nvSpPr>
          <p:cNvPr id="6" name="Dian numeron paikkamerkki 5">
            <a:extLst>
              <a:ext uri="{FF2B5EF4-FFF2-40B4-BE49-F238E27FC236}">
                <a16:creationId xmlns:a16="http://schemas.microsoft.com/office/drawing/2014/main" id="{24D49A20-2A5C-CA4B-B4E0-579A01B55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C5E5A-5565-3F49-9454-81DE37AD4D30}" type="slidenum">
              <a:rPr lang="fi-FI" smtClean="0"/>
              <a:t>‹#›</a:t>
            </a:fld>
            <a:endParaRPr lang="fi-FI"/>
          </a:p>
        </p:txBody>
      </p:sp>
      <p:pic>
        <p:nvPicPr>
          <p:cNvPr id="8" name="Kuva 7" descr="Kuva, joka sisältää kohteen teksti&#10;&#10;Kuvaus luotu automaattisesti">
            <a:extLst>
              <a:ext uri="{FF2B5EF4-FFF2-40B4-BE49-F238E27FC236}">
                <a16:creationId xmlns:a16="http://schemas.microsoft.com/office/drawing/2014/main" id="{7250F139-5C64-4DA6-A17B-F70F7E289851}"/>
              </a:ext>
            </a:extLst>
          </p:cNvPr>
          <p:cNvPicPr>
            <a:picLocks noChangeAspect="1"/>
          </p:cNvPicPr>
          <p:nvPr/>
        </p:nvPicPr>
        <p:blipFill>
          <a:blip r:embed="rId13"/>
          <a:stretch>
            <a:fillRect/>
          </a:stretch>
        </p:blipFill>
        <p:spPr>
          <a:xfrm>
            <a:off x="0" y="139815"/>
            <a:ext cx="12192000" cy="1581150"/>
          </a:xfrm>
          <a:prstGeom prst="rect">
            <a:avLst/>
          </a:prstGeom>
        </p:spPr>
      </p:pic>
    </p:spTree>
    <p:extLst>
      <p:ext uri="{BB962C8B-B14F-4D97-AF65-F5344CB8AC3E}">
        <p14:creationId xmlns:p14="http://schemas.microsoft.com/office/powerpoint/2010/main" val="2810341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FFB030-35FB-40A3-B60E-366F7B528A58}"/>
              </a:ext>
            </a:extLst>
          </p:cNvPr>
          <p:cNvSpPr>
            <a:spLocks noGrp="1"/>
          </p:cNvSpPr>
          <p:nvPr>
            <p:ph type="ctrTitle"/>
          </p:nvPr>
        </p:nvSpPr>
        <p:spPr/>
        <p:txBody>
          <a:bodyPr>
            <a:normAutofit/>
          </a:bodyPr>
          <a:lstStyle/>
          <a:p>
            <a:r>
              <a:rPr lang="fi-FI" sz="4050" dirty="0"/>
              <a:t>SJAL Tuomarikoulutus</a:t>
            </a:r>
            <a:br>
              <a:rPr lang="fi-FI" sz="4050" dirty="0"/>
            </a:br>
            <a:r>
              <a:rPr lang="fi-FI" sz="4050" dirty="0"/>
              <a:t>18.03.2021</a:t>
            </a:r>
          </a:p>
        </p:txBody>
      </p:sp>
      <p:sp>
        <p:nvSpPr>
          <p:cNvPr id="3" name="Alaotsikko 2">
            <a:extLst>
              <a:ext uri="{FF2B5EF4-FFF2-40B4-BE49-F238E27FC236}">
                <a16:creationId xmlns:a16="http://schemas.microsoft.com/office/drawing/2014/main" id="{C11CF041-770D-436D-B975-E94CE4471EC9}"/>
              </a:ext>
            </a:extLst>
          </p:cNvPr>
          <p:cNvSpPr>
            <a:spLocks noGrp="1"/>
          </p:cNvSpPr>
          <p:nvPr>
            <p:ph type="subTitle" idx="1"/>
          </p:nvPr>
        </p:nvSpPr>
        <p:spPr/>
        <p:txBody>
          <a:bodyPr>
            <a:noAutofit/>
          </a:bodyPr>
          <a:lstStyle/>
          <a:p>
            <a:r>
              <a:rPr lang="fi-FI" sz="3000" dirty="0">
                <a:latin typeface="+mj-lt"/>
              </a:rPr>
              <a:t>SJAL tuomarineuvosto/</a:t>
            </a:r>
          </a:p>
          <a:p>
            <a:r>
              <a:rPr lang="fi-FI" sz="3000" dirty="0">
                <a:latin typeface="+mj-lt"/>
              </a:rPr>
              <a:t>Niko Ylipelkonen IJC</a:t>
            </a:r>
          </a:p>
        </p:txBody>
      </p:sp>
      <p:sp>
        <p:nvSpPr>
          <p:cNvPr id="4" name="Päivämäärän paikkamerkki 3">
            <a:extLst>
              <a:ext uri="{FF2B5EF4-FFF2-40B4-BE49-F238E27FC236}">
                <a16:creationId xmlns:a16="http://schemas.microsoft.com/office/drawing/2014/main" id="{B9C42D57-76BA-41AD-ADC3-3F9BA38B45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18.03.2021</a:t>
            </a:r>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5A9A2B60-3011-4D08-A30F-DB8A928590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SJAL tuomarikoulutus/ Osumien tulkitseminen</a:t>
            </a:r>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61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855694" y="129418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Rajatapaukset</a:t>
            </a:r>
          </a:p>
        </p:txBody>
      </p:sp>
      <p:sp>
        <p:nvSpPr>
          <p:cNvPr id="144" name="Shape 144"/>
          <p:cNvSpPr txBox="1">
            <a:spLocks noGrp="1"/>
          </p:cNvSpPr>
          <p:nvPr>
            <p:ph type="body" idx="1"/>
          </p:nvPr>
        </p:nvSpPr>
        <p:spPr>
          <a:xfrm>
            <a:off x="1855694" y="2437187"/>
            <a:ext cx="8229600" cy="4146176"/>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3200" dirty="0">
                <a:solidFill>
                  <a:schemeClr val="dk1"/>
                </a:solidFill>
                <a:latin typeface="Calibri"/>
                <a:ea typeface="Calibri"/>
                <a:cs typeface="Calibri"/>
                <a:sym typeface="Calibri"/>
              </a:rPr>
              <a:t>Kertauksena:</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Käytä aina suurennuslasia</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Katso nuoli kahdesta suunnasta, kerran kummastakin, tarvittaessa nokin takaa.</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Katso nuolta aina mahdollisimman läheltä tangentin suuntaa.</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Vältä tauluun ja taustaan koskemista.</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Sano nuolen arvo selvästi.</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Tarkista että arvo on kirjattu oikein.</a:t>
            </a:r>
          </a:p>
        </p:txBody>
      </p:sp>
      <p:sp>
        <p:nvSpPr>
          <p:cNvPr id="2" name="Päivämäärän paikkamerkki 1">
            <a:extLst>
              <a:ext uri="{FF2B5EF4-FFF2-40B4-BE49-F238E27FC236}">
                <a16:creationId xmlns:a16="http://schemas.microsoft.com/office/drawing/2014/main" id="{CC22A038-C25C-4420-9D5C-57E08EA20F66}"/>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720D1684-FF64-47DC-B2A6-5091CE7F8AEF}"/>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775012" y="1084731"/>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Pomput</a:t>
            </a:r>
          </a:p>
        </p:txBody>
      </p:sp>
      <p:sp>
        <p:nvSpPr>
          <p:cNvPr id="151" name="Shape 151"/>
          <p:cNvSpPr txBox="1">
            <a:spLocks noGrp="1"/>
          </p:cNvSpPr>
          <p:nvPr>
            <p:ph type="body" idx="1"/>
          </p:nvPr>
        </p:nvSpPr>
        <p:spPr>
          <a:xfrm>
            <a:off x="1981200" y="2227731"/>
            <a:ext cx="7139136" cy="4525963"/>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101818"/>
              <a:buFont typeface="Arial"/>
              <a:buChar char="•"/>
            </a:pPr>
            <a:r>
              <a:rPr lang="fi-FI" sz="2240" dirty="0"/>
              <a:t>Pompanneen</a:t>
            </a:r>
            <a:r>
              <a:rPr lang="fi-FI" sz="2240" dirty="0">
                <a:solidFill>
                  <a:schemeClr val="dk1"/>
                </a:solidFill>
                <a:latin typeface="Calibri"/>
                <a:ea typeface="Calibri"/>
                <a:cs typeface="Calibri"/>
                <a:sym typeface="Calibri"/>
              </a:rPr>
              <a:t> nuolen tapauksessa ammunta keskeytetään taustalla (alkukilpailun aikana, ei ottelukierroksilla).</a:t>
            </a:r>
          </a:p>
          <a:p>
            <a:pPr marL="342900" indent="-342900">
              <a:lnSpc>
                <a:spcPct val="80000"/>
              </a:lnSpc>
              <a:spcBef>
                <a:spcPts val="448"/>
              </a:spcBef>
              <a:buClr>
                <a:schemeClr val="dk1"/>
              </a:buClr>
              <a:buSzPct val="101818"/>
              <a:buFont typeface="Arial"/>
              <a:buChar char="•"/>
            </a:pPr>
            <a:r>
              <a:rPr lang="fi-FI" sz="2240" dirty="0">
                <a:solidFill>
                  <a:schemeClr val="dk1"/>
                </a:solidFill>
                <a:latin typeface="Calibri"/>
                <a:ea typeface="Calibri"/>
                <a:cs typeface="Calibri"/>
                <a:sym typeface="Calibri"/>
              </a:rPr>
              <a:t>Muiden taustojen ampujien ammuttua omat nuolensa siirrytään </a:t>
            </a:r>
            <a:r>
              <a:rPr lang="fi-FI" sz="2240" dirty="0"/>
              <a:t>pompun</a:t>
            </a:r>
            <a:r>
              <a:rPr lang="fi-FI" sz="2240" dirty="0">
                <a:solidFill>
                  <a:schemeClr val="dk1"/>
                </a:solidFill>
                <a:latin typeface="Calibri"/>
                <a:ea typeface="Calibri"/>
                <a:cs typeface="Calibri"/>
                <a:sym typeface="Calibri"/>
              </a:rPr>
              <a:t> ampujan kanssa taustalle, tuomari tutkii nuolen sijainnin ja taustan merkitsemättömien reikien avulla, mistä </a:t>
            </a:r>
            <a:r>
              <a:rPr lang="fi-FI" sz="2240" dirty="0"/>
              <a:t>pomppu</a:t>
            </a:r>
            <a:r>
              <a:rPr lang="fi-FI" sz="2240" dirty="0">
                <a:solidFill>
                  <a:schemeClr val="dk1"/>
                </a:solidFill>
                <a:latin typeface="Calibri"/>
                <a:ea typeface="Calibri"/>
                <a:cs typeface="Calibri"/>
                <a:sym typeface="Calibri"/>
              </a:rPr>
              <a:t> tuli.</a:t>
            </a:r>
          </a:p>
          <a:p>
            <a:pPr marL="742950" lvl="1" indent="-285750">
              <a:lnSpc>
                <a:spcPct val="80000"/>
              </a:lnSpc>
              <a:spcBef>
                <a:spcPts val="392"/>
              </a:spcBef>
              <a:buClr>
                <a:schemeClr val="dk1"/>
              </a:buClr>
              <a:buSzPct val="98000"/>
              <a:buFont typeface="Arial"/>
              <a:buChar char="–"/>
            </a:pPr>
            <a:r>
              <a:rPr lang="fi-FI" sz="1960" dirty="0">
                <a:solidFill>
                  <a:schemeClr val="dk1"/>
                </a:solidFill>
                <a:latin typeface="Calibri"/>
                <a:ea typeface="Calibri"/>
                <a:cs typeface="Calibri"/>
                <a:sym typeface="Calibri"/>
              </a:rPr>
              <a:t>Jos osuma löytyy se kirjoitetaan tuomarin muistivihkoon ja nuoli jätetään taustan taakse. Jos osumaa ei löydy, se on ammuttu ohi.</a:t>
            </a:r>
          </a:p>
          <a:p>
            <a:pPr marL="342900" indent="-342900">
              <a:lnSpc>
                <a:spcPct val="80000"/>
              </a:lnSpc>
              <a:spcBef>
                <a:spcPts val="448"/>
              </a:spcBef>
              <a:buClr>
                <a:schemeClr val="dk1"/>
              </a:buClr>
              <a:buSzPct val="101818"/>
              <a:buFont typeface="Arial"/>
              <a:buChar char="•"/>
            </a:pPr>
            <a:r>
              <a:rPr lang="fi-FI" sz="2240" dirty="0">
                <a:solidFill>
                  <a:schemeClr val="dk1"/>
                </a:solidFill>
                <a:latin typeface="Calibri"/>
                <a:ea typeface="Calibri"/>
                <a:cs typeface="Calibri"/>
                <a:sym typeface="Calibri"/>
              </a:rPr>
              <a:t>Loput nuolet sarjasta paikataan, 40 s / nuoli ennen kuin aloitetaan seuraava kilpasarja.</a:t>
            </a:r>
          </a:p>
          <a:p>
            <a:pPr marL="742950" lvl="1" indent="-285750">
              <a:lnSpc>
                <a:spcPct val="80000"/>
              </a:lnSpc>
              <a:spcBef>
                <a:spcPts val="392"/>
              </a:spcBef>
              <a:buClr>
                <a:schemeClr val="dk1"/>
              </a:buClr>
              <a:buSzPct val="98000"/>
              <a:buFont typeface="Arial"/>
              <a:buChar char="–"/>
            </a:pPr>
            <a:r>
              <a:rPr lang="fi-FI" sz="1960" dirty="0">
                <a:solidFill>
                  <a:schemeClr val="dk1"/>
                </a:solidFill>
                <a:latin typeface="Calibri"/>
                <a:ea typeface="Calibri"/>
                <a:cs typeface="Calibri"/>
                <a:sym typeface="Calibri"/>
              </a:rPr>
              <a:t>Tulokset kirjataan lopuksi kortteihin mukaan lukien tuomarin </a:t>
            </a:r>
            <a:r>
              <a:rPr lang="fi-FI" sz="1960" dirty="0" err="1">
                <a:solidFill>
                  <a:schemeClr val="dk1"/>
                </a:solidFill>
                <a:latin typeface="Calibri"/>
                <a:ea typeface="Calibri"/>
                <a:cs typeface="Calibri"/>
                <a:sym typeface="Calibri"/>
              </a:rPr>
              <a:t>vihkon</a:t>
            </a:r>
            <a:r>
              <a:rPr lang="fi-FI" sz="1960" dirty="0">
                <a:solidFill>
                  <a:schemeClr val="dk1"/>
                </a:solidFill>
                <a:latin typeface="Calibri"/>
                <a:ea typeface="Calibri"/>
                <a:cs typeface="Calibri"/>
                <a:sym typeface="Calibri"/>
              </a:rPr>
              <a:t> merkintä </a:t>
            </a:r>
            <a:r>
              <a:rPr lang="fi-FI" sz="1960" dirty="0"/>
              <a:t>pompu</a:t>
            </a:r>
            <a:r>
              <a:rPr lang="fi-FI" sz="1960" dirty="0">
                <a:solidFill>
                  <a:schemeClr val="dk1"/>
                </a:solidFill>
                <a:latin typeface="Calibri"/>
                <a:ea typeface="Calibri"/>
                <a:cs typeface="Calibri"/>
                <a:sym typeface="Calibri"/>
              </a:rPr>
              <a:t>sta.</a:t>
            </a:r>
          </a:p>
          <a:p>
            <a:pPr marL="342900" indent="-342900">
              <a:lnSpc>
                <a:spcPct val="80000"/>
              </a:lnSpc>
              <a:spcBef>
                <a:spcPts val="448"/>
              </a:spcBef>
              <a:buClr>
                <a:schemeClr val="dk1"/>
              </a:buClr>
              <a:buSzPct val="101818"/>
              <a:buFont typeface="Arial"/>
              <a:buChar char="•"/>
            </a:pPr>
            <a:r>
              <a:rPr lang="fi-FI" sz="2240" dirty="0"/>
              <a:t>Pomppu</a:t>
            </a:r>
            <a:r>
              <a:rPr lang="fi-FI" sz="2240" dirty="0">
                <a:solidFill>
                  <a:schemeClr val="dk1"/>
                </a:solidFill>
                <a:latin typeface="Calibri"/>
                <a:ea typeface="Calibri"/>
                <a:cs typeface="Calibri"/>
                <a:sym typeface="Calibri"/>
              </a:rPr>
              <a:t> ei ole koskaan ampumaton nuoli.</a:t>
            </a:r>
          </a:p>
        </p:txBody>
      </p:sp>
      <p:sp>
        <p:nvSpPr>
          <p:cNvPr id="2" name="Päivämäärän paikkamerkki 1">
            <a:extLst>
              <a:ext uri="{FF2B5EF4-FFF2-40B4-BE49-F238E27FC236}">
                <a16:creationId xmlns:a16="http://schemas.microsoft.com/office/drawing/2014/main" id="{47B3D207-D3B1-4672-A0A1-FED03C00B795}"/>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5652F01A-C13B-47CE-A7F9-56191BBDE25A}"/>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909482" y="1371601"/>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Läpimenneet nuolet</a:t>
            </a:r>
          </a:p>
        </p:txBody>
      </p:sp>
      <p:sp>
        <p:nvSpPr>
          <p:cNvPr id="158" name="Shape 158"/>
          <p:cNvSpPr txBox="1">
            <a:spLocks noGrp="1"/>
          </p:cNvSpPr>
          <p:nvPr>
            <p:ph type="body" idx="1"/>
          </p:nvPr>
        </p:nvSpPr>
        <p:spPr>
          <a:xfrm>
            <a:off x="1909482" y="2514601"/>
            <a:ext cx="7355160" cy="4068762"/>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2000" dirty="0">
                <a:solidFill>
                  <a:schemeClr val="dk1"/>
                </a:solidFill>
                <a:sym typeface="Calibri"/>
              </a:rPr>
              <a:t>Toimitaan samalla tavalla kuin kimmonneen nuolen kanssa.</a:t>
            </a:r>
          </a:p>
          <a:p>
            <a:pPr marL="342900" indent="-342900">
              <a:spcBef>
                <a:spcPts val="640"/>
              </a:spcBef>
              <a:buClr>
                <a:schemeClr val="dk1"/>
              </a:buClr>
              <a:buSzPct val="100000"/>
              <a:buFont typeface="Arial"/>
              <a:buChar char="•"/>
            </a:pPr>
            <a:r>
              <a:rPr lang="fi-FI" sz="2000" dirty="0">
                <a:solidFill>
                  <a:schemeClr val="dk1"/>
                </a:solidFill>
                <a:sym typeface="Calibri"/>
              </a:rPr>
              <a:t>Tutkitaan nuolen sijainnista, asennosta </a:t>
            </a:r>
            <a:r>
              <a:rPr lang="fi-FI" sz="2000" dirty="0" err="1">
                <a:solidFill>
                  <a:schemeClr val="dk1"/>
                </a:solidFill>
                <a:sym typeface="Calibri"/>
              </a:rPr>
              <a:t>jne</a:t>
            </a:r>
            <a:r>
              <a:rPr lang="fi-FI" sz="2000" dirty="0">
                <a:solidFill>
                  <a:schemeClr val="dk1"/>
                </a:solidFill>
                <a:sym typeface="Calibri"/>
              </a:rPr>
              <a:t>, onko se oikeasti mennyt läpi taulusta.</a:t>
            </a:r>
          </a:p>
          <a:p>
            <a:pPr marL="342900" indent="-342900">
              <a:spcBef>
                <a:spcPts val="640"/>
              </a:spcBef>
              <a:buClr>
                <a:schemeClr val="dk1"/>
              </a:buClr>
              <a:buSzPct val="100000"/>
              <a:buFont typeface="Arial"/>
              <a:buChar char="•"/>
            </a:pPr>
            <a:r>
              <a:rPr lang="fi-FI" sz="2000" dirty="0">
                <a:solidFill>
                  <a:schemeClr val="dk1"/>
                </a:solidFill>
                <a:sym typeface="Calibri"/>
              </a:rPr>
              <a:t>Etsitään ensin reikä (merkkaamaton, mahdollisesti esim. sulan jäljet), viimeisenä vasta yritetään työntää taustan takaa näkyvä nuoli takaisin.</a:t>
            </a:r>
          </a:p>
          <a:p>
            <a:pPr marL="342900" indent="-342900">
              <a:spcBef>
                <a:spcPts val="640"/>
              </a:spcBef>
              <a:buClr>
                <a:schemeClr val="dk1"/>
              </a:buClr>
              <a:buSzPct val="100000"/>
              <a:buFont typeface="Arial"/>
              <a:buChar char="•"/>
            </a:pPr>
            <a:r>
              <a:rPr lang="fi-FI" sz="2000" dirty="0">
                <a:solidFill>
                  <a:schemeClr val="dk1"/>
                </a:solidFill>
                <a:sym typeface="Calibri"/>
              </a:rPr>
              <a:t>Taustaa vahvistettava tarpeen mukaan.</a:t>
            </a:r>
          </a:p>
          <a:p>
            <a:pPr marL="342900" indent="-342900">
              <a:spcBef>
                <a:spcPts val="640"/>
              </a:spcBef>
              <a:buClr>
                <a:schemeClr val="dk1"/>
              </a:buClr>
              <a:buSzPct val="100000"/>
              <a:buFont typeface="Arial"/>
              <a:buChar char="•"/>
            </a:pPr>
            <a:r>
              <a:rPr lang="fi-FI" sz="2000" dirty="0"/>
              <a:t>Jos taulusta löytyy todisteita, mistä reiästä nuoli on mennyt, voidaan käyttää sitä vaikka taulussa olisi merkkaamattomia reikiä.</a:t>
            </a:r>
          </a:p>
          <a:p>
            <a:pPr marL="342900" indent="-342900">
              <a:spcBef>
                <a:spcPts val="640"/>
              </a:spcBef>
              <a:buClr>
                <a:schemeClr val="dk1"/>
              </a:buClr>
              <a:buSzPct val="100000"/>
              <a:buFont typeface="Arial"/>
              <a:buChar char="•"/>
            </a:pPr>
            <a:r>
              <a:rPr lang="fi-FI" sz="2000" dirty="0">
                <a:solidFill>
                  <a:schemeClr val="dk1"/>
                </a:solidFill>
                <a:sym typeface="Calibri"/>
              </a:rPr>
              <a:t>Läpimennyt nuoli, jota ei löydy, pitää raportoida tuomarille sillä sarjalla, jolla nuoli hukkuu. Myöhemmin löytyessään tulee olla tiedossa, miltä sarjalta nuoli puuttuu tai sen katsotaan olevan juuri ammuttu. Ampujan vastuu.</a:t>
            </a:r>
          </a:p>
        </p:txBody>
      </p:sp>
      <p:sp>
        <p:nvSpPr>
          <p:cNvPr id="2" name="Päivämäärän paikkamerkki 1">
            <a:extLst>
              <a:ext uri="{FF2B5EF4-FFF2-40B4-BE49-F238E27FC236}">
                <a16:creationId xmlns:a16="http://schemas.microsoft.com/office/drawing/2014/main" id="{19C1A145-953A-42FA-B6F0-31F0267BA6AC}"/>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2F894E05-4629-4F7D-AA99-58F2A7614591}"/>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777950" y="1267279"/>
            <a:ext cx="86361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sz="3959" dirty="0">
                <a:solidFill>
                  <a:schemeClr val="dk1"/>
                </a:solidFill>
                <a:latin typeface="Calibri"/>
                <a:ea typeface="Calibri"/>
                <a:cs typeface="Calibri"/>
                <a:sym typeface="Calibri"/>
              </a:rPr>
              <a:t>Useampi kimmoke tai läpiammuttu nuoli</a:t>
            </a:r>
          </a:p>
        </p:txBody>
      </p:sp>
      <p:sp>
        <p:nvSpPr>
          <p:cNvPr id="165" name="Shape 165"/>
          <p:cNvSpPr txBox="1">
            <a:spLocks noGrp="1"/>
          </p:cNvSpPr>
          <p:nvPr>
            <p:ph type="body" idx="1"/>
          </p:nvPr>
        </p:nvSpPr>
        <p:spPr>
          <a:xfrm>
            <a:off x="1794925" y="2410279"/>
            <a:ext cx="8331300" cy="4173071"/>
          </a:xfrm>
          <a:prstGeom prst="rect">
            <a:avLst/>
          </a:prstGeom>
          <a:noFill/>
          <a:ln>
            <a:noFill/>
          </a:ln>
        </p:spPr>
        <p:txBody>
          <a:bodyPr vert="horz" lIns="91425" tIns="45700" rIns="91425" bIns="45700" rtlCol="0" anchor="t" anchorCtr="0">
            <a:noAutofit/>
          </a:bodyPr>
          <a:lstStyle/>
          <a:p>
            <a:pPr marL="0" indent="0">
              <a:lnSpc>
                <a:spcPct val="80000"/>
              </a:lnSpc>
              <a:spcBef>
                <a:spcPts val="0"/>
              </a:spcBef>
              <a:buNone/>
            </a:pPr>
            <a:r>
              <a:rPr lang="fi-FI" sz="2720" dirty="0">
                <a:solidFill>
                  <a:schemeClr val="dk1"/>
                </a:solidFill>
                <a:latin typeface="Calibri"/>
                <a:ea typeface="Calibri"/>
                <a:cs typeface="Calibri"/>
                <a:sym typeface="Calibri"/>
              </a:rPr>
              <a:t>Monen kimmokkeen tapaukset ovat lähes aina tulkinnanvaraisia ja pitää siksi käsitellä huolellisesti (sulan jälkiä tms. voidaan käyttää)</a:t>
            </a:r>
          </a:p>
          <a:p>
            <a:pPr marL="742950" lvl="1" indent="-285750">
              <a:lnSpc>
                <a:spcPct val="80000"/>
              </a:lnSpc>
              <a:spcBef>
                <a:spcPts val="476"/>
              </a:spcBef>
              <a:buClr>
                <a:schemeClr val="dk1"/>
              </a:buClr>
              <a:buSzPct val="99166"/>
              <a:buFont typeface="Arial"/>
              <a:buChar char="–"/>
            </a:pPr>
            <a:r>
              <a:rPr lang="fi-FI" sz="2380" dirty="0">
                <a:solidFill>
                  <a:schemeClr val="dk1"/>
                </a:solidFill>
                <a:latin typeface="Calibri"/>
                <a:ea typeface="Calibri"/>
                <a:cs typeface="Calibri"/>
                <a:sym typeface="Calibri"/>
              </a:rPr>
              <a:t>Esim. Kaksi nuolta maassa, kaksi merkkaamatonta reikää: 9 ja 8</a:t>
            </a:r>
          </a:p>
          <a:p>
            <a:pPr lvl="2">
              <a:lnSpc>
                <a:spcPct val="80000"/>
              </a:lnSpc>
              <a:spcBef>
                <a:spcPts val="408"/>
              </a:spcBef>
              <a:buClr>
                <a:schemeClr val="dk1"/>
              </a:buClr>
              <a:buSzPct val="102000"/>
              <a:buFont typeface="Arial"/>
              <a:buChar char="•"/>
            </a:pPr>
            <a:r>
              <a:rPr lang="fi-FI" sz="2040" dirty="0">
                <a:solidFill>
                  <a:schemeClr val="dk1"/>
                </a:solidFill>
                <a:latin typeface="Calibri"/>
                <a:ea typeface="Calibri"/>
                <a:cs typeface="Calibri"/>
                <a:sym typeface="Calibri"/>
              </a:rPr>
              <a:t>Saman ampujan nuolet: osumat 9,8</a:t>
            </a:r>
          </a:p>
          <a:p>
            <a:pPr lvl="2">
              <a:lnSpc>
                <a:spcPct val="80000"/>
              </a:lnSpc>
              <a:spcBef>
                <a:spcPts val="408"/>
              </a:spcBef>
              <a:buClr>
                <a:schemeClr val="dk1"/>
              </a:buClr>
              <a:buSzPct val="102000"/>
              <a:buFont typeface="Arial"/>
              <a:buChar char="•"/>
            </a:pPr>
            <a:r>
              <a:rPr lang="fi-FI" sz="2040" dirty="0">
                <a:solidFill>
                  <a:schemeClr val="dk1"/>
                </a:solidFill>
                <a:latin typeface="Calibri"/>
                <a:ea typeface="Calibri"/>
                <a:cs typeface="Calibri"/>
                <a:sym typeface="Calibri"/>
              </a:rPr>
              <a:t>Kahden ampujan nuolet: 9 ja 9 (ampujan etu, ei voi olla varma kumpi reikä on kumman)</a:t>
            </a:r>
          </a:p>
          <a:p>
            <a:pPr marL="742950" lvl="1" indent="-285750">
              <a:lnSpc>
                <a:spcPct val="80000"/>
              </a:lnSpc>
              <a:spcBef>
                <a:spcPts val="476"/>
              </a:spcBef>
              <a:buClr>
                <a:schemeClr val="dk1"/>
              </a:buClr>
              <a:buSzPct val="99166"/>
              <a:buFont typeface="Arial"/>
              <a:buChar char="–"/>
            </a:pPr>
            <a:r>
              <a:rPr lang="fi-FI" sz="2380" dirty="0">
                <a:solidFill>
                  <a:schemeClr val="dk1"/>
                </a:solidFill>
                <a:latin typeface="Calibri"/>
                <a:ea typeface="Calibri"/>
                <a:cs typeface="Calibri"/>
                <a:sym typeface="Calibri"/>
              </a:rPr>
              <a:t>Esim. 2: Kaksi nuolta maassa, merkkaamattomat reiät esim.9, 8, 7 tai (useampia).</a:t>
            </a:r>
          </a:p>
          <a:p>
            <a:pPr lvl="2">
              <a:lnSpc>
                <a:spcPct val="80000"/>
              </a:lnSpc>
              <a:spcBef>
                <a:spcPts val="408"/>
              </a:spcBef>
              <a:buClr>
                <a:schemeClr val="dk1"/>
              </a:buClr>
              <a:buSzPct val="102000"/>
              <a:buFont typeface="Arial"/>
              <a:buChar char="•"/>
            </a:pPr>
            <a:r>
              <a:rPr lang="fi-FI" sz="2040" dirty="0">
                <a:solidFill>
                  <a:schemeClr val="dk1"/>
                </a:solidFill>
                <a:latin typeface="Calibri"/>
                <a:ea typeface="Calibri"/>
                <a:cs typeface="Calibri"/>
                <a:sym typeface="Calibri"/>
              </a:rPr>
              <a:t>Saman ampujan nuolet: osumat alimmat kaksi reikää: 8,7</a:t>
            </a:r>
          </a:p>
          <a:p>
            <a:pPr lvl="2">
              <a:lnSpc>
                <a:spcPct val="80000"/>
              </a:lnSpc>
              <a:spcBef>
                <a:spcPts val="408"/>
              </a:spcBef>
              <a:buClr>
                <a:schemeClr val="dk1"/>
              </a:buClr>
              <a:buSzPct val="102000"/>
              <a:buFont typeface="Arial"/>
              <a:buChar char="•"/>
            </a:pPr>
            <a:r>
              <a:rPr lang="fi-FI" sz="2040" dirty="0">
                <a:solidFill>
                  <a:schemeClr val="dk1"/>
                </a:solidFill>
                <a:latin typeface="Calibri"/>
                <a:ea typeface="Calibri"/>
                <a:cs typeface="Calibri"/>
                <a:sym typeface="Calibri"/>
              </a:rPr>
              <a:t>Kahden ampujan nuolet: 7,7 (nyt ampujan etua ei voikaan antaa, koska merkitsemättömiä on enemmän kuin nuolia)</a:t>
            </a:r>
          </a:p>
        </p:txBody>
      </p:sp>
      <p:sp>
        <p:nvSpPr>
          <p:cNvPr id="2" name="Päivämäärän paikkamerkki 1">
            <a:extLst>
              <a:ext uri="{FF2B5EF4-FFF2-40B4-BE49-F238E27FC236}">
                <a16:creationId xmlns:a16="http://schemas.microsoft.com/office/drawing/2014/main" id="{B1196F7E-8514-489F-9C7B-1916831140C2}"/>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1CA2A98C-C1CF-41BE-8758-385EC30145E2}"/>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775012" y="1927413"/>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Roikkuva nuoli</a:t>
            </a:r>
          </a:p>
        </p:txBody>
      </p:sp>
      <p:sp>
        <p:nvSpPr>
          <p:cNvPr id="172" name="Shape 172"/>
          <p:cNvSpPr txBox="1">
            <a:spLocks noGrp="1"/>
          </p:cNvSpPr>
          <p:nvPr>
            <p:ph type="body" idx="1"/>
          </p:nvPr>
        </p:nvSpPr>
        <p:spPr>
          <a:xfrm>
            <a:off x="1775012" y="3070413"/>
            <a:ext cx="8229600" cy="3420034"/>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3200" dirty="0">
                <a:solidFill>
                  <a:schemeClr val="dk1"/>
                </a:solidFill>
                <a:latin typeface="Calibri"/>
                <a:ea typeface="Calibri"/>
                <a:cs typeface="Calibri"/>
                <a:sym typeface="Calibri"/>
              </a:rPr>
              <a:t>Roikkumaan jääneen nuolen tapauksessa ammunta taustalla keskeytetään heti.</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Vain alkukilpailussa</a:t>
            </a:r>
          </a:p>
          <a:p>
            <a:pPr marL="342900" indent="-342900">
              <a:spcBef>
                <a:spcPts val="640"/>
              </a:spcBef>
              <a:buClr>
                <a:schemeClr val="dk1"/>
              </a:buClr>
              <a:buSzPct val="100000"/>
              <a:buFont typeface="Arial"/>
              <a:buChar char="•"/>
            </a:pPr>
            <a:r>
              <a:rPr lang="fi-FI" sz="3200" dirty="0">
                <a:solidFill>
                  <a:schemeClr val="dk1"/>
                </a:solidFill>
                <a:latin typeface="Calibri"/>
                <a:ea typeface="Calibri"/>
                <a:cs typeface="Calibri"/>
                <a:sym typeface="Calibri"/>
              </a:rPr>
              <a:t>Nuoli käydään pisteyttämässä ja jätetään taustan taakse.</a:t>
            </a:r>
          </a:p>
          <a:p>
            <a:pPr marL="342900" indent="-342900">
              <a:spcBef>
                <a:spcPts val="640"/>
              </a:spcBef>
              <a:buClr>
                <a:schemeClr val="dk1"/>
              </a:buClr>
              <a:buSzPct val="100000"/>
              <a:buFont typeface="Arial"/>
              <a:buChar char="•"/>
            </a:pPr>
            <a:r>
              <a:rPr lang="fi-FI" sz="3200" dirty="0">
                <a:solidFill>
                  <a:schemeClr val="dk1"/>
                </a:solidFill>
                <a:latin typeface="Calibri"/>
                <a:ea typeface="Calibri"/>
                <a:cs typeface="Calibri"/>
                <a:sym typeface="Calibri"/>
              </a:rPr>
              <a:t>Loput nuolet paikataan ennen seuraavaa kilpasarjaa.</a:t>
            </a:r>
          </a:p>
        </p:txBody>
      </p:sp>
      <p:sp>
        <p:nvSpPr>
          <p:cNvPr id="2" name="Päivämäärän paikkamerkki 1">
            <a:extLst>
              <a:ext uri="{FF2B5EF4-FFF2-40B4-BE49-F238E27FC236}">
                <a16:creationId xmlns:a16="http://schemas.microsoft.com/office/drawing/2014/main" id="{F0E29816-28C3-4087-A57E-C2E2C327F843}"/>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4D0637BB-2BC5-40D8-BD5C-4667BA04AC3B}"/>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909483" y="1068013"/>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Irronnut taulu tai tausta</a:t>
            </a:r>
          </a:p>
        </p:txBody>
      </p:sp>
      <p:sp>
        <p:nvSpPr>
          <p:cNvPr id="179" name="Shape 179"/>
          <p:cNvSpPr txBox="1">
            <a:spLocks noGrp="1"/>
          </p:cNvSpPr>
          <p:nvPr>
            <p:ph type="body" idx="1"/>
          </p:nvPr>
        </p:nvSpPr>
        <p:spPr>
          <a:xfrm>
            <a:off x="1981200" y="1990164"/>
            <a:ext cx="7058744" cy="4719918"/>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98666"/>
              <a:buFont typeface="Arial"/>
              <a:buChar char="•"/>
            </a:pPr>
            <a:r>
              <a:rPr lang="fi-FI" sz="2960" dirty="0">
                <a:solidFill>
                  <a:schemeClr val="dk1"/>
                </a:solidFill>
                <a:latin typeface="Calibri"/>
                <a:ea typeface="Calibri"/>
                <a:cs typeface="Calibri"/>
                <a:sym typeface="Calibri"/>
              </a:rPr>
              <a:t>Jos esimerkiksi taulu irtoaa tuulessa, ammunta taustalla keskeytetään.</a:t>
            </a:r>
          </a:p>
          <a:p>
            <a:pPr marL="742950" lvl="1" indent="-285750">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Ammutut nuolet kirjataan, taulu kiinnitetään uudestaan ja paikataan puuttuvat nuolet.</a:t>
            </a:r>
          </a:p>
          <a:p>
            <a:pPr marL="742950" lvl="1" indent="-285750">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Jos tausta irtoaa paikaltaan se tulee korjata heti, muuten toimitaan samalla tavalla.</a:t>
            </a:r>
          </a:p>
          <a:p>
            <a:pPr marL="742950" lvl="1" indent="-285750">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Vain, jos tausta on kaatunut nuolien päälle, eikä nuolien osumia saa enää mitenkään nuolten kappaleista selville, voidaan taulussa olleet nuolet tulkita ampumattomiksi.</a:t>
            </a:r>
          </a:p>
          <a:p>
            <a:pPr marL="742950" lvl="1" indent="-285750">
              <a:spcBef>
                <a:spcPts val="518"/>
              </a:spcBef>
              <a:buClr>
                <a:schemeClr val="dk1"/>
              </a:buClr>
              <a:buSzPct val="99615"/>
              <a:buFont typeface="Arial"/>
              <a:buChar char="–"/>
            </a:pPr>
            <a:r>
              <a:rPr lang="fi-FI" sz="2590" dirty="0"/>
              <a:t>Näissä tilanteissa voidaan katkaista myös ottelu.</a:t>
            </a:r>
            <a:endParaRPr lang="fi-FI" sz="2590" dirty="0">
              <a:solidFill>
                <a:schemeClr val="dk1"/>
              </a:solidFill>
              <a:latin typeface="Calibri"/>
              <a:ea typeface="Calibri"/>
              <a:cs typeface="Calibri"/>
              <a:sym typeface="Calibri"/>
            </a:endParaRPr>
          </a:p>
        </p:txBody>
      </p:sp>
      <p:sp>
        <p:nvSpPr>
          <p:cNvPr id="2" name="Päivämäärän paikkamerkki 1">
            <a:extLst>
              <a:ext uri="{FF2B5EF4-FFF2-40B4-BE49-F238E27FC236}">
                <a16:creationId xmlns:a16="http://schemas.microsoft.com/office/drawing/2014/main" id="{482DCBF3-FE94-42AC-888E-F477C3F9DB08}"/>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CF763894-B77F-4658-B906-470964C45DE7}"/>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810870" y="1327989"/>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Ylimääräiset nuolet</a:t>
            </a:r>
          </a:p>
        </p:txBody>
      </p:sp>
      <p:sp>
        <p:nvSpPr>
          <p:cNvPr id="186" name="Shape 186"/>
          <p:cNvSpPr txBox="1">
            <a:spLocks noGrp="1"/>
          </p:cNvSpPr>
          <p:nvPr>
            <p:ph type="body" idx="1"/>
          </p:nvPr>
        </p:nvSpPr>
        <p:spPr>
          <a:xfrm>
            <a:off x="1810870" y="2470989"/>
            <a:ext cx="8229600" cy="4279434"/>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dirty="0">
                <a:solidFill>
                  <a:schemeClr val="dk1"/>
                </a:solidFill>
                <a:latin typeface="Calibri"/>
                <a:ea typeface="Calibri"/>
                <a:cs typeface="Calibri"/>
                <a:sym typeface="Calibri"/>
              </a:rPr>
              <a:t>Yhdessä taulussa 7 nuolta:</a:t>
            </a:r>
          </a:p>
          <a:p>
            <a:pPr marL="742950" lvl="1" indent="-285750">
              <a:spcBef>
                <a:spcPts val="560"/>
              </a:spcBef>
              <a:buClr>
                <a:schemeClr val="dk1"/>
              </a:buClr>
              <a:buSzPct val="100000"/>
              <a:buFont typeface="Arial"/>
              <a:buChar char="–"/>
            </a:pPr>
            <a:r>
              <a:rPr lang="fi-FI" dirty="0">
                <a:solidFill>
                  <a:schemeClr val="dk1"/>
                </a:solidFill>
                <a:latin typeface="Calibri"/>
                <a:ea typeface="Calibri"/>
                <a:cs typeface="Calibri"/>
                <a:sym typeface="Calibri"/>
              </a:rPr>
              <a:t>ammuttu: 10,10,9,9,7,6,5</a:t>
            </a:r>
          </a:p>
          <a:p>
            <a:pPr lvl="2">
              <a:spcBef>
                <a:spcPts val="480"/>
              </a:spcBef>
              <a:buClr>
                <a:schemeClr val="dk1"/>
              </a:buClr>
              <a:buSzPct val="100000"/>
              <a:buFont typeface="Arial"/>
              <a:buChar char="•"/>
            </a:pPr>
            <a:r>
              <a:rPr lang="fi-FI" sz="2400" dirty="0">
                <a:solidFill>
                  <a:schemeClr val="dk1"/>
                </a:solidFill>
                <a:latin typeface="Calibri"/>
                <a:ea typeface="Calibri"/>
                <a:cs typeface="Calibri"/>
                <a:sym typeface="Calibri"/>
              </a:rPr>
              <a:t>Tuloskortille kuusi alinta: 10,9,9,7,6,5 = 46</a:t>
            </a:r>
          </a:p>
          <a:p>
            <a:pPr marL="342900" indent="-342900">
              <a:spcBef>
                <a:spcPts val="640"/>
              </a:spcBef>
              <a:buClr>
                <a:schemeClr val="dk1"/>
              </a:buClr>
              <a:buSzPct val="100000"/>
              <a:buFont typeface="Arial"/>
              <a:buChar char="•"/>
            </a:pPr>
            <a:r>
              <a:rPr lang="fi-FI" dirty="0">
                <a:solidFill>
                  <a:schemeClr val="dk1"/>
                </a:solidFill>
                <a:latin typeface="Calibri"/>
                <a:ea typeface="Calibri"/>
                <a:cs typeface="Calibri"/>
                <a:sym typeface="Calibri"/>
              </a:rPr>
              <a:t>Spottitaulussa liikaa nuolia:</a:t>
            </a:r>
          </a:p>
          <a:p>
            <a:pPr marL="742950" lvl="1" indent="-285750">
              <a:spcBef>
                <a:spcPts val="560"/>
              </a:spcBef>
              <a:buClr>
                <a:schemeClr val="dk1"/>
              </a:buClr>
              <a:buSzPct val="100000"/>
              <a:buFont typeface="Arial"/>
              <a:buChar char="–"/>
            </a:pPr>
            <a:r>
              <a:rPr lang="fi-FI" dirty="0">
                <a:solidFill>
                  <a:schemeClr val="dk1"/>
                </a:solidFill>
                <a:latin typeface="Calibri"/>
                <a:ea typeface="Calibri"/>
                <a:cs typeface="Calibri"/>
                <a:sym typeface="Calibri"/>
              </a:rPr>
              <a:t>Ylimääräinen nuoli spotissa, parempi osuma tulkitaan missiksi. Tyhjä spotti ei ole missi.</a:t>
            </a:r>
          </a:p>
          <a:p>
            <a:pPr lvl="2"/>
            <a:r>
              <a:rPr lang="fi-FI" dirty="0"/>
              <a:t>Spotti1: 9,8 – spotti2: tyhjä – spotti3: 10</a:t>
            </a:r>
          </a:p>
          <a:p>
            <a:pPr lvl="3"/>
            <a:r>
              <a:rPr lang="fi-FI" dirty="0"/>
              <a:t>Tuloskortille: 10,8,M = 18 (M on siis spotissa 1!)</a:t>
            </a:r>
            <a:endParaRPr lang="fi-FI" sz="2800" dirty="0">
              <a:solidFill>
                <a:schemeClr val="dk1"/>
              </a:solidFill>
              <a:latin typeface="Calibri"/>
              <a:ea typeface="Calibri"/>
              <a:cs typeface="Calibri"/>
              <a:sym typeface="Calibri"/>
            </a:endParaRPr>
          </a:p>
          <a:p>
            <a:pPr marL="742950" lvl="1" indent="-285750">
              <a:spcBef>
                <a:spcPts val="560"/>
              </a:spcBef>
              <a:buClr>
                <a:schemeClr val="dk1"/>
              </a:buClr>
              <a:buSzPct val="100000"/>
              <a:buFont typeface="Arial"/>
              <a:buChar char="–"/>
            </a:pPr>
            <a:r>
              <a:rPr lang="fi-FI" dirty="0">
                <a:solidFill>
                  <a:schemeClr val="dk1"/>
                </a:solidFill>
                <a:latin typeface="Calibri"/>
                <a:ea typeface="Calibri"/>
                <a:cs typeface="Calibri"/>
                <a:sym typeface="Calibri"/>
              </a:rPr>
              <a:t>Jos sarjassakin on ylimääräisiä, kirjataan kolme alinta:</a:t>
            </a:r>
          </a:p>
          <a:p>
            <a:pPr lvl="2">
              <a:spcBef>
                <a:spcPts val="480"/>
              </a:spcBef>
              <a:buClr>
                <a:schemeClr val="dk1"/>
              </a:buClr>
              <a:buSzPct val="100000"/>
              <a:buFont typeface="Arial"/>
              <a:buChar char="•"/>
            </a:pPr>
            <a:r>
              <a:rPr lang="fi-FI" sz="2400" dirty="0">
                <a:solidFill>
                  <a:schemeClr val="dk1"/>
                </a:solidFill>
                <a:latin typeface="Calibri"/>
                <a:ea typeface="Calibri"/>
                <a:cs typeface="Calibri"/>
                <a:sym typeface="Calibri"/>
              </a:rPr>
              <a:t>Spotti1: 9,8 – spotti2: 9 – spotti3: 10</a:t>
            </a:r>
          </a:p>
          <a:p>
            <a:pPr lvl="3">
              <a:spcBef>
                <a:spcPts val="400"/>
              </a:spcBef>
              <a:buClr>
                <a:schemeClr val="dk1"/>
              </a:buClr>
              <a:buSzPct val="100000"/>
              <a:buFont typeface="Arial"/>
              <a:buChar char="–"/>
            </a:pPr>
            <a:r>
              <a:rPr lang="fi-FI" sz="2000" dirty="0">
                <a:solidFill>
                  <a:schemeClr val="dk1"/>
                </a:solidFill>
                <a:latin typeface="Calibri"/>
                <a:ea typeface="Calibri"/>
                <a:cs typeface="Calibri"/>
                <a:sym typeface="Calibri"/>
              </a:rPr>
              <a:t>Tuloskortille: 9,8,M = 17</a:t>
            </a:r>
          </a:p>
        </p:txBody>
      </p:sp>
      <p:sp>
        <p:nvSpPr>
          <p:cNvPr id="2" name="Päivämäärän paikkamerkki 1">
            <a:extLst>
              <a:ext uri="{FF2B5EF4-FFF2-40B4-BE49-F238E27FC236}">
                <a16:creationId xmlns:a16="http://schemas.microsoft.com/office/drawing/2014/main" id="{3E79B7C7-DDB5-4691-9054-E7377A06D7BD}"/>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2C98B4F6-700B-4797-947E-953BE8058E46}"/>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760256" y="1500806"/>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sz="3959" dirty="0">
                <a:solidFill>
                  <a:schemeClr val="dk1"/>
                </a:solidFill>
                <a:latin typeface="Calibri"/>
                <a:ea typeface="Calibri"/>
                <a:cs typeface="Calibri"/>
                <a:sym typeface="Calibri"/>
              </a:rPr>
              <a:t>Yliajalla ammutut nuolet, Tuloskortin korjaaminen</a:t>
            </a:r>
          </a:p>
        </p:txBody>
      </p:sp>
      <p:sp>
        <p:nvSpPr>
          <p:cNvPr id="192" name="Shape 192"/>
          <p:cNvSpPr txBox="1">
            <a:spLocks noGrp="1"/>
          </p:cNvSpPr>
          <p:nvPr>
            <p:ph type="body" idx="1"/>
          </p:nvPr>
        </p:nvSpPr>
        <p:spPr>
          <a:xfrm>
            <a:off x="1760256" y="2687214"/>
            <a:ext cx="8229600" cy="4101353"/>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3200" dirty="0">
                <a:solidFill>
                  <a:schemeClr val="dk1"/>
                </a:solidFill>
                <a:latin typeface="Calibri"/>
                <a:ea typeface="Calibri"/>
                <a:cs typeface="Calibri"/>
                <a:sym typeface="Calibri"/>
              </a:rPr>
              <a:t>Nuolen ampuminen yliajalla tai ennen ajanoton alkua</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Ampuja merkitsee sarjan korttiin normaalisti, tämän jälkeen tuomari poistaa parhaan osuman.</a:t>
            </a:r>
          </a:p>
          <a:p>
            <a:pPr lvl="2">
              <a:spcBef>
                <a:spcPts val="480"/>
              </a:spcBef>
              <a:buClr>
                <a:schemeClr val="dk1"/>
              </a:buClr>
              <a:buSzPct val="100000"/>
              <a:buFont typeface="Arial"/>
              <a:buChar char="•"/>
            </a:pPr>
            <a:r>
              <a:rPr lang="fi-FI" sz="2400" dirty="0">
                <a:solidFill>
                  <a:schemeClr val="dk1"/>
                </a:solidFill>
                <a:latin typeface="Calibri"/>
                <a:ea typeface="Calibri"/>
                <a:cs typeface="Calibri"/>
                <a:sym typeface="Calibri"/>
              </a:rPr>
              <a:t>Tuomarin pitää muistaa korjata myös sarjan pisteet!</a:t>
            </a:r>
          </a:p>
          <a:p>
            <a:pPr lvl="2">
              <a:spcBef>
                <a:spcPts val="480"/>
              </a:spcBef>
              <a:buClr>
                <a:schemeClr val="dk1"/>
              </a:buClr>
              <a:buSzPct val="100000"/>
              <a:buFont typeface="Arial"/>
              <a:buChar char="•"/>
            </a:pPr>
            <a:r>
              <a:rPr lang="fi-FI" sz="2400" dirty="0">
                <a:solidFill>
                  <a:schemeClr val="dk1"/>
                </a:solidFill>
                <a:latin typeface="Calibri"/>
                <a:ea typeface="Calibri"/>
                <a:cs typeface="Calibri"/>
                <a:sym typeface="Calibri"/>
              </a:rPr>
              <a:t>Muista myös kuitata korjaus nimikirjaimilla.</a:t>
            </a:r>
          </a:p>
          <a:p>
            <a:pPr lvl="2">
              <a:spcBef>
                <a:spcPts val="480"/>
              </a:spcBef>
              <a:buClr>
                <a:schemeClr val="dk1"/>
              </a:buClr>
              <a:buSzPct val="100000"/>
              <a:buFont typeface="Arial"/>
              <a:buChar char="•"/>
            </a:pPr>
            <a:r>
              <a:rPr lang="fi-FI" dirty="0"/>
              <a:t>Sähköiseen korttiin pisteet vasta, kun pisteet merkattu paperiseen (sähköiseen ei voi tehdä korjausmerkintöjä)</a:t>
            </a:r>
            <a:endParaRPr lang="fi-FI" sz="2400" dirty="0">
              <a:solidFill>
                <a:schemeClr val="dk1"/>
              </a:solidFill>
              <a:latin typeface="Calibri"/>
              <a:ea typeface="Calibri"/>
              <a:cs typeface="Calibri"/>
              <a:sym typeface="Calibri"/>
            </a:endParaRPr>
          </a:p>
        </p:txBody>
      </p:sp>
      <p:grpSp>
        <p:nvGrpSpPr>
          <p:cNvPr id="193" name="Shape 193"/>
          <p:cNvGrpSpPr/>
          <p:nvPr/>
        </p:nvGrpSpPr>
        <p:grpSpPr>
          <a:xfrm>
            <a:off x="2927649" y="4966865"/>
            <a:ext cx="4320481" cy="581871"/>
            <a:chOff x="467542" y="4310480"/>
            <a:chExt cx="4320481" cy="581871"/>
          </a:xfrm>
        </p:grpSpPr>
        <p:sp>
          <p:nvSpPr>
            <p:cNvPr id="194" name="Shape 194"/>
            <p:cNvSpPr txBox="1"/>
            <p:nvPr/>
          </p:nvSpPr>
          <p:spPr>
            <a:xfrm>
              <a:off x="1115616" y="4430687"/>
              <a:ext cx="3672407" cy="461664"/>
            </a:xfrm>
            <a:prstGeom prst="rect">
              <a:avLst/>
            </a:prstGeom>
            <a:noFill/>
            <a:ln>
              <a:noFill/>
            </a:ln>
          </p:spPr>
          <p:txBody>
            <a:bodyPr lIns="91425" tIns="45700" rIns="91425" bIns="45700" anchor="t" anchorCtr="0">
              <a:noAutofit/>
            </a:bodyPr>
            <a:lstStyle/>
            <a:p>
              <a:pPr>
                <a:buSzPct val="25000"/>
              </a:pPr>
              <a:r>
                <a:rPr lang="fi-FI" sz="2400">
                  <a:solidFill>
                    <a:schemeClr val="dk1"/>
                  </a:solidFill>
                  <a:latin typeface="Calibri"/>
                  <a:ea typeface="Calibri"/>
                  <a:cs typeface="Calibri"/>
                  <a:sym typeface="Calibri"/>
                </a:rPr>
                <a:t>10,10,9,9,8,7</a:t>
              </a:r>
              <a:r>
                <a:rPr lang="fi-FI">
                  <a:solidFill>
                    <a:schemeClr val="dk1"/>
                  </a:solidFill>
                  <a:latin typeface="Calibri"/>
                  <a:ea typeface="Calibri"/>
                  <a:cs typeface="Calibri"/>
                  <a:sym typeface="Calibri"/>
                </a:rPr>
                <a:t> </a:t>
              </a:r>
              <a:r>
                <a:rPr lang="fi-FI" sz="2400">
                  <a:solidFill>
                    <a:schemeClr val="dk1"/>
                  </a:solidFill>
                  <a:latin typeface="Calibri"/>
                  <a:ea typeface="Calibri"/>
                  <a:cs typeface="Calibri"/>
                  <a:sym typeface="Calibri"/>
                </a:rPr>
                <a:t>= 53</a:t>
              </a:r>
            </a:p>
          </p:txBody>
        </p:sp>
        <p:cxnSp>
          <p:nvCxnSpPr>
            <p:cNvPr id="195" name="Shape 195"/>
            <p:cNvCxnSpPr/>
            <p:nvPr/>
          </p:nvCxnSpPr>
          <p:spPr>
            <a:xfrm rot="10800000" flipH="1">
              <a:off x="1187624" y="4509119"/>
              <a:ext cx="360040" cy="288032"/>
            </a:xfrm>
            <a:prstGeom prst="straightConnector1">
              <a:avLst/>
            </a:prstGeom>
            <a:noFill/>
            <a:ln w="25400" cap="flat" cmpd="sng">
              <a:solidFill>
                <a:srgbClr val="FF0000"/>
              </a:solidFill>
              <a:prstDash val="solid"/>
              <a:round/>
              <a:headEnd type="none" w="med" len="med"/>
              <a:tailEnd type="none" w="med" len="med"/>
            </a:ln>
            <a:effectLst>
              <a:outerShdw blurRad="39999" dist="20000" dir="5400000" rotWithShape="0">
                <a:srgbClr val="000000">
                  <a:alpha val="37647"/>
                </a:srgbClr>
              </a:outerShdw>
            </a:effectLst>
          </p:spPr>
        </p:cxnSp>
        <p:cxnSp>
          <p:nvCxnSpPr>
            <p:cNvPr id="196" name="Shape 196"/>
            <p:cNvCxnSpPr/>
            <p:nvPr/>
          </p:nvCxnSpPr>
          <p:spPr>
            <a:xfrm rot="10800000" flipH="1">
              <a:off x="3059832" y="4517503"/>
              <a:ext cx="360040" cy="288032"/>
            </a:xfrm>
            <a:prstGeom prst="straightConnector1">
              <a:avLst/>
            </a:prstGeom>
            <a:noFill/>
            <a:ln w="25400" cap="flat" cmpd="sng">
              <a:solidFill>
                <a:srgbClr val="FF0000"/>
              </a:solidFill>
              <a:prstDash val="solid"/>
              <a:round/>
              <a:headEnd type="none" w="med" len="med"/>
              <a:tailEnd type="none" w="med" len="med"/>
            </a:ln>
            <a:effectLst>
              <a:outerShdw blurRad="39999" dist="20000" dir="5400000" rotWithShape="0">
                <a:srgbClr val="000000">
                  <a:alpha val="37647"/>
                </a:srgbClr>
              </a:outerShdw>
            </a:effectLst>
          </p:spPr>
        </p:cxnSp>
        <p:sp>
          <p:nvSpPr>
            <p:cNvPr id="197" name="Shape 197"/>
            <p:cNvSpPr txBox="1"/>
            <p:nvPr/>
          </p:nvSpPr>
          <p:spPr>
            <a:xfrm>
              <a:off x="964329" y="4310480"/>
              <a:ext cx="434734" cy="369332"/>
            </a:xfrm>
            <a:prstGeom prst="rect">
              <a:avLst/>
            </a:prstGeom>
            <a:noFill/>
            <a:ln>
              <a:noFill/>
            </a:ln>
          </p:spPr>
          <p:txBody>
            <a:bodyPr lIns="91425" tIns="45700" rIns="91425" bIns="45700" anchor="t" anchorCtr="0">
              <a:noAutofit/>
            </a:bodyPr>
            <a:lstStyle/>
            <a:p>
              <a:pPr>
                <a:buSzPct val="25000"/>
              </a:pPr>
              <a:r>
                <a:rPr lang="fi-FI">
                  <a:solidFill>
                    <a:srgbClr val="FF0000"/>
                  </a:solidFill>
                  <a:latin typeface="Kaushan Script"/>
                  <a:ea typeface="Kaushan Script"/>
                  <a:cs typeface="Kaushan Script"/>
                  <a:sym typeface="Kaushan Script"/>
                </a:rPr>
                <a:t>M</a:t>
              </a:r>
            </a:p>
          </p:txBody>
        </p:sp>
        <p:sp>
          <p:nvSpPr>
            <p:cNvPr id="198" name="Shape 198"/>
            <p:cNvSpPr txBox="1"/>
            <p:nvPr/>
          </p:nvSpPr>
          <p:spPr>
            <a:xfrm>
              <a:off x="3414949" y="4423234"/>
              <a:ext cx="540060" cy="369332"/>
            </a:xfrm>
            <a:prstGeom prst="rect">
              <a:avLst/>
            </a:prstGeom>
            <a:noFill/>
            <a:ln>
              <a:noFill/>
            </a:ln>
          </p:spPr>
          <p:txBody>
            <a:bodyPr lIns="91425" tIns="45700" rIns="91425" bIns="45700" anchor="t" anchorCtr="0">
              <a:noAutofit/>
            </a:bodyPr>
            <a:lstStyle/>
            <a:p>
              <a:pPr>
                <a:buSzPct val="25000"/>
              </a:pPr>
              <a:r>
                <a:rPr lang="fi-FI" dirty="0">
                  <a:solidFill>
                    <a:srgbClr val="FF0000"/>
                  </a:solidFill>
                  <a:latin typeface="Kaushan Script"/>
                  <a:ea typeface="Kaushan Script"/>
                  <a:cs typeface="Kaushan Script"/>
                  <a:sym typeface="Kaushan Script"/>
                </a:rPr>
                <a:t>43</a:t>
              </a:r>
            </a:p>
          </p:txBody>
        </p:sp>
        <p:sp>
          <p:nvSpPr>
            <p:cNvPr id="199" name="Shape 199"/>
            <p:cNvSpPr txBox="1"/>
            <p:nvPr/>
          </p:nvSpPr>
          <p:spPr>
            <a:xfrm>
              <a:off x="467542" y="4498512"/>
              <a:ext cx="648073" cy="369332"/>
            </a:xfrm>
            <a:prstGeom prst="rect">
              <a:avLst/>
            </a:prstGeom>
            <a:noFill/>
            <a:ln>
              <a:noFill/>
            </a:ln>
          </p:spPr>
          <p:txBody>
            <a:bodyPr lIns="91425" tIns="45700" rIns="91425" bIns="45700" anchor="t" anchorCtr="0">
              <a:noAutofit/>
            </a:bodyPr>
            <a:lstStyle/>
            <a:p>
              <a:pPr>
                <a:buSzPct val="25000"/>
              </a:pPr>
              <a:r>
                <a:rPr lang="fi-FI" dirty="0">
                  <a:solidFill>
                    <a:srgbClr val="FF0000"/>
                  </a:solidFill>
                  <a:latin typeface="Kaushan Script"/>
                  <a:ea typeface="Kaushan Script"/>
                  <a:cs typeface="Kaushan Script"/>
                  <a:sym typeface="Kaushan Script"/>
                </a:rPr>
                <a:t>PE</a:t>
              </a:r>
            </a:p>
          </p:txBody>
        </p:sp>
      </p:grpSp>
      <p:sp>
        <p:nvSpPr>
          <p:cNvPr id="2" name="Päivämäärän paikkamerkki 1">
            <a:extLst>
              <a:ext uri="{FF2B5EF4-FFF2-40B4-BE49-F238E27FC236}">
                <a16:creationId xmlns:a16="http://schemas.microsoft.com/office/drawing/2014/main" id="{2447AE79-4A68-48CF-BFEE-64771DD73299}"/>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15040B76-1841-4C7F-9C09-EF8691751BAD}"/>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792941" y="2196354"/>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Useampi rike, laskusäännöt</a:t>
            </a:r>
          </a:p>
        </p:txBody>
      </p:sp>
      <p:sp>
        <p:nvSpPr>
          <p:cNvPr id="206" name="Shape 206"/>
          <p:cNvSpPr txBox="1">
            <a:spLocks noGrp="1"/>
          </p:cNvSpPr>
          <p:nvPr>
            <p:ph type="body" idx="1"/>
          </p:nvPr>
        </p:nvSpPr>
        <p:spPr>
          <a:xfrm>
            <a:off x="1792941" y="3324693"/>
            <a:ext cx="8229600" cy="3258670"/>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3200" dirty="0">
                <a:solidFill>
                  <a:schemeClr val="dk1"/>
                </a:solidFill>
                <a:latin typeface="Calibri"/>
                <a:ea typeface="Calibri"/>
                <a:cs typeface="Calibri"/>
                <a:sym typeface="Calibri"/>
              </a:rPr>
              <a:t>Useamman rikkeen tapauksessa käsittelyjärjestys on:</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1) spotit: Ylimääräiset nuolet spotissa ovat  missejä.</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2) sarja: Nuolista kirjataan korttiin 3 tai 6 alinta.</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3) yliajalla ammutut: Tuloskortille merkityistä poistetaan paras osuma.</a:t>
            </a:r>
          </a:p>
        </p:txBody>
      </p:sp>
      <p:sp>
        <p:nvSpPr>
          <p:cNvPr id="2" name="Päivämäärän paikkamerkki 1">
            <a:extLst>
              <a:ext uri="{FF2B5EF4-FFF2-40B4-BE49-F238E27FC236}">
                <a16:creationId xmlns:a16="http://schemas.microsoft.com/office/drawing/2014/main" id="{5F5C165C-66C0-41CA-B454-B2B66A8EA422}"/>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EBCD58F8-7D1F-4462-98C2-E581BE227027}"/>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801906" y="2193084"/>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t>Powerpoint-harjoitukset</a:t>
            </a:r>
            <a:r>
              <a:rPr lang="fi-FI" dirty="0">
                <a:solidFill>
                  <a:schemeClr val="dk1"/>
                </a:solidFill>
                <a:latin typeface="Calibri"/>
                <a:ea typeface="Calibri"/>
                <a:cs typeface="Calibri"/>
                <a:sym typeface="Calibri"/>
              </a:rPr>
              <a:t>, spotit</a:t>
            </a:r>
          </a:p>
        </p:txBody>
      </p:sp>
      <p:sp>
        <p:nvSpPr>
          <p:cNvPr id="212" name="Shape 212"/>
          <p:cNvSpPr txBox="1">
            <a:spLocks noGrp="1"/>
          </p:cNvSpPr>
          <p:nvPr>
            <p:ph type="body" idx="1"/>
          </p:nvPr>
        </p:nvSpPr>
        <p:spPr>
          <a:xfrm>
            <a:off x="1801906" y="3832414"/>
            <a:ext cx="8229600" cy="1896034"/>
          </a:xfrm>
          <a:prstGeom prst="rect">
            <a:avLst/>
          </a:prstGeom>
          <a:noFill/>
          <a:ln>
            <a:noFill/>
          </a:ln>
        </p:spPr>
        <p:txBody>
          <a:bodyPr vert="horz" lIns="91425" tIns="45700" rIns="91425" bIns="45700" rtlCol="0" anchor="t" anchorCtr="0">
            <a:noAutofit/>
          </a:bodyPr>
          <a:lstStyle/>
          <a:p>
            <a:pPr marL="0" indent="0">
              <a:spcBef>
                <a:spcPts val="0"/>
              </a:spcBef>
              <a:buClr>
                <a:schemeClr val="dk1"/>
              </a:buClr>
              <a:buSzPct val="100000"/>
              <a:buNone/>
            </a:pPr>
            <a:endParaRPr lang="fi-FI" sz="3200" dirty="0">
              <a:solidFill>
                <a:schemeClr val="dk1"/>
              </a:solidFill>
              <a:latin typeface="Calibri"/>
              <a:ea typeface="Calibri"/>
              <a:cs typeface="Calibri"/>
              <a:sym typeface="Calibri"/>
            </a:endParaRPr>
          </a:p>
        </p:txBody>
      </p:sp>
      <p:sp>
        <p:nvSpPr>
          <p:cNvPr id="2" name="Päivämäärän paikkamerkki 1">
            <a:extLst>
              <a:ext uri="{FF2B5EF4-FFF2-40B4-BE49-F238E27FC236}">
                <a16:creationId xmlns:a16="http://schemas.microsoft.com/office/drawing/2014/main" id="{C1F33E17-ADD5-4726-B51D-52B6B4A0476D}"/>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86D87935-BAE0-4F00-B43D-CA6C17220B0F}"/>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2209800" y="2130425"/>
            <a:ext cx="7772400" cy="1470024"/>
          </a:xfrm>
          <a:prstGeom prst="rect">
            <a:avLst/>
          </a:prstGeom>
          <a:noFill/>
          <a:ln>
            <a:noFill/>
          </a:ln>
        </p:spPr>
        <p:txBody>
          <a:bodyPr vert="horz" lIns="91425" tIns="45700" rIns="91425" bIns="45700" rtlCol="0" anchor="ctr" anchorCtr="0">
            <a:noAutofit/>
          </a:bodyPr>
          <a:lstStyle/>
          <a:p>
            <a:pPr>
              <a:spcBef>
                <a:spcPts val="0"/>
              </a:spcBef>
              <a:buClr>
                <a:schemeClr val="dk1"/>
              </a:buClr>
              <a:buSzPct val="25000"/>
            </a:pPr>
            <a:r>
              <a:rPr lang="fi-FI" sz="4400" dirty="0">
                <a:solidFill>
                  <a:schemeClr val="dk1"/>
                </a:solidFill>
                <a:latin typeface="Calibri"/>
                <a:ea typeface="Calibri"/>
                <a:cs typeface="Calibri"/>
                <a:sym typeface="Calibri"/>
              </a:rPr>
              <a:t>Osumien tulkitseminen</a:t>
            </a:r>
          </a:p>
        </p:txBody>
      </p:sp>
      <p:sp>
        <p:nvSpPr>
          <p:cNvPr id="90" name="Shape 90"/>
          <p:cNvSpPr txBox="1">
            <a:spLocks noGrp="1"/>
          </p:cNvSpPr>
          <p:nvPr>
            <p:ph type="subTitle" idx="1"/>
          </p:nvPr>
        </p:nvSpPr>
        <p:spPr>
          <a:xfrm>
            <a:off x="2895601" y="3886200"/>
            <a:ext cx="6400799" cy="1752600"/>
          </a:xfrm>
          <a:prstGeom prst="rect">
            <a:avLst/>
          </a:prstGeom>
          <a:noFill/>
          <a:ln>
            <a:noFill/>
          </a:ln>
        </p:spPr>
        <p:txBody>
          <a:bodyPr vert="horz" lIns="91425" tIns="45700" rIns="91425" bIns="45700" rtlCol="0" anchor="t" anchorCtr="0">
            <a:noAutofit/>
          </a:bodyPr>
          <a:lstStyle/>
          <a:p>
            <a:pPr>
              <a:spcBef>
                <a:spcPts val="0"/>
              </a:spcBef>
              <a:buClr>
                <a:srgbClr val="888888"/>
              </a:buClr>
              <a:buSzPct val="25000"/>
            </a:pPr>
            <a:r>
              <a:rPr lang="fi-FI" sz="3200" dirty="0">
                <a:solidFill>
                  <a:srgbClr val="888888"/>
                </a:solidFill>
                <a:latin typeface="Calibri"/>
                <a:ea typeface="Calibri"/>
                <a:cs typeface="Calibri"/>
                <a:sym typeface="Calibri"/>
              </a:rPr>
              <a:t>SJAL tuomarikoulutus</a:t>
            </a:r>
          </a:p>
          <a:p>
            <a:pPr>
              <a:spcBef>
                <a:spcPts val="640"/>
              </a:spcBef>
              <a:buClr>
                <a:srgbClr val="888888"/>
              </a:buClr>
              <a:buSzPct val="25000"/>
            </a:pPr>
            <a:r>
              <a:rPr lang="fi-FI" dirty="0"/>
              <a:t>2021</a:t>
            </a:r>
            <a:endParaRPr lang="fi-FI" sz="3200" dirty="0">
              <a:solidFill>
                <a:srgbClr val="888888"/>
              </a:solidFill>
              <a:latin typeface="Calibri"/>
              <a:ea typeface="Calibri"/>
              <a:cs typeface="Calibri"/>
              <a:sym typeface="Calibri"/>
            </a:endParaRPr>
          </a:p>
          <a:p>
            <a:pPr>
              <a:spcBef>
                <a:spcPts val="640"/>
              </a:spcBef>
              <a:buClr>
                <a:srgbClr val="888888"/>
              </a:buClr>
              <a:buSzPct val="25000"/>
            </a:pPr>
            <a:endParaRPr sz="3200" dirty="0">
              <a:solidFill>
                <a:srgbClr val="888888"/>
              </a:solidFill>
              <a:latin typeface="Calibri"/>
              <a:ea typeface="Calibri"/>
              <a:cs typeface="Calibri"/>
              <a:sym typeface="Calibri"/>
            </a:endParaRPr>
          </a:p>
          <a:p>
            <a:pPr>
              <a:spcBef>
                <a:spcPts val="640"/>
              </a:spcBef>
              <a:buClr>
                <a:srgbClr val="888888"/>
              </a:buClr>
              <a:buSzPct val="25000"/>
            </a:pPr>
            <a:endParaRPr sz="3200" dirty="0">
              <a:solidFill>
                <a:srgbClr val="888888"/>
              </a:solidFill>
              <a:latin typeface="Calibri"/>
              <a:ea typeface="Calibri"/>
              <a:cs typeface="Calibri"/>
              <a:sym typeface="Calibri"/>
            </a:endParaRPr>
          </a:p>
        </p:txBody>
      </p:sp>
      <p:sp>
        <p:nvSpPr>
          <p:cNvPr id="2" name="Päivämäärän paikkamerkki 1">
            <a:extLst>
              <a:ext uri="{FF2B5EF4-FFF2-40B4-BE49-F238E27FC236}">
                <a16:creationId xmlns:a16="http://schemas.microsoft.com/office/drawing/2014/main" id="{28C5BF8C-EF08-41DD-B02C-D23565025949}"/>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04C74B6C-1890-4632-A924-F845DECEEE3F}"/>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766047" y="1455552"/>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Sisältö</a:t>
            </a:r>
          </a:p>
        </p:txBody>
      </p:sp>
      <p:sp>
        <p:nvSpPr>
          <p:cNvPr id="96" name="Shape 96"/>
          <p:cNvSpPr txBox="1">
            <a:spLocks noGrp="1"/>
          </p:cNvSpPr>
          <p:nvPr>
            <p:ph type="body" idx="1"/>
          </p:nvPr>
        </p:nvSpPr>
        <p:spPr>
          <a:xfrm>
            <a:off x="1766047" y="2598552"/>
            <a:ext cx="8229600" cy="3984811"/>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98666"/>
              <a:buFont typeface="Arial"/>
              <a:buChar char="•"/>
            </a:pPr>
            <a:r>
              <a:rPr lang="fi-FI" sz="2960" b="1" dirty="0">
                <a:solidFill>
                  <a:schemeClr val="dk1"/>
                </a:solidFill>
                <a:latin typeface="Calibri"/>
                <a:ea typeface="Calibri"/>
                <a:cs typeface="Calibri"/>
                <a:sym typeface="Calibri"/>
              </a:rPr>
              <a:t>Rajatapaukset: Ampujien näkökulmasta kaikkein tärkein yksittäinen tehtävä tuomarille!</a:t>
            </a:r>
          </a:p>
          <a:p>
            <a:pPr marL="342900" indent="-342900">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Läpimenneet nuolet (</a:t>
            </a:r>
            <a:r>
              <a:rPr lang="fi-FI" sz="2960" dirty="0" err="1">
                <a:solidFill>
                  <a:schemeClr val="dk1"/>
                </a:solidFill>
                <a:latin typeface="Calibri"/>
                <a:ea typeface="Calibri"/>
                <a:cs typeface="Calibri"/>
                <a:sym typeface="Calibri"/>
              </a:rPr>
              <a:t>pass-through</a:t>
            </a:r>
            <a:r>
              <a:rPr lang="fi-FI" sz="2960" dirty="0">
                <a:solidFill>
                  <a:schemeClr val="dk1"/>
                </a:solidFill>
                <a:latin typeface="Calibri"/>
                <a:ea typeface="Calibri"/>
                <a:cs typeface="Calibri"/>
                <a:sym typeface="Calibri"/>
              </a:rPr>
              <a:t>)</a:t>
            </a:r>
          </a:p>
          <a:p>
            <a:pPr marL="342900" indent="-342900">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Taulusta takaisin pompanneet nuolet (</a:t>
            </a:r>
            <a:r>
              <a:rPr lang="fi-FI" sz="2960" dirty="0" err="1">
                <a:solidFill>
                  <a:schemeClr val="dk1"/>
                </a:solidFill>
                <a:latin typeface="Calibri"/>
                <a:ea typeface="Calibri"/>
                <a:cs typeface="Calibri"/>
                <a:sym typeface="Calibri"/>
              </a:rPr>
              <a:t>bouncer</a:t>
            </a:r>
            <a:r>
              <a:rPr lang="fi-FI" sz="2960" dirty="0">
                <a:solidFill>
                  <a:schemeClr val="dk1"/>
                </a:solidFill>
                <a:latin typeface="Calibri"/>
                <a:ea typeface="Calibri"/>
                <a:cs typeface="Calibri"/>
                <a:sym typeface="Calibri"/>
              </a:rPr>
              <a:t>)</a:t>
            </a:r>
          </a:p>
          <a:p>
            <a:pPr marL="342900" indent="-342900">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Irronnut taulu, kaatunut tausta</a:t>
            </a:r>
          </a:p>
          <a:p>
            <a:pPr marL="342900" indent="-342900">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Yliajalla ampuminen, tuloskortin korjaus</a:t>
            </a:r>
          </a:p>
          <a:p>
            <a:pPr marL="342900" indent="-342900">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Ylimääräiset nuolet</a:t>
            </a:r>
          </a:p>
          <a:p>
            <a:pPr marL="342900" indent="-342900">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Lisätapauksia (harvinaisempia tilanteita)</a:t>
            </a:r>
          </a:p>
          <a:p>
            <a:pPr marL="342900" indent="-342900">
              <a:spcBef>
                <a:spcPts val="592"/>
              </a:spcBef>
              <a:buClr>
                <a:schemeClr val="dk1"/>
              </a:buClr>
              <a:buSzPct val="98666"/>
              <a:buNone/>
            </a:pPr>
            <a:endParaRPr sz="2960" dirty="0">
              <a:solidFill>
                <a:schemeClr val="dk1"/>
              </a:solidFill>
              <a:latin typeface="Calibri"/>
              <a:ea typeface="Calibri"/>
              <a:cs typeface="Calibri"/>
              <a:sym typeface="Calibri"/>
            </a:endParaRPr>
          </a:p>
        </p:txBody>
      </p:sp>
      <p:sp>
        <p:nvSpPr>
          <p:cNvPr id="2" name="Päivämäärän paikkamerkki 1">
            <a:extLst>
              <a:ext uri="{FF2B5EF4-FFF2-40B4-BE49-F238E27FC236}">
                <a16:creationId xmlns:a16="http://schemas.microsoft.com/office/drawing/2014/main" id="{D290F9D2-A5A1-4863-A11C-5C8976C02FE3}"/>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E4E91B87-DD42-4219-ADB2-CF9954ADAB54}"/>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783977" y="120696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Rajatapaukset</a:t>
            </a:r>
          </a:p>
        </p:txBody>
      </p:sp>
      <p:sp>
        <p:nvSpPr>
          <p:cNvPr id="103" name="Shape 103"/>
          <p:cNvSpPr txBox="1">
            <a:spLocks noGrp="1"/>
          </p:cNvSpPr>
          <p:nvPr>
            <p:ph type="body" idx="1"/>
          </p:nvPr>
        </p:nvSpPr>
        <p:spPr>
          <a:xfrm>
            <a:off x="1783977" y="2415989"/>
            <a:ext cx="8229600" cy="4244787"/>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3200" dirty="0">
                <a:solidFill>
                  <a:schemeClr val="dk1"/>
                </a:solidFill>
                <a:latin typeface="Calibri"/>
                <a:ea typeface="Calibri"/>
                <a:cs typeface="Calibri"/>
                <a:sym typeface="Calibri"/>
              </a:rPr>
              <a:t>Kahden osuma-alueen rajalle osuneen nuolen arvon tulkitsee tuomari, jos taustan ampujat eivät ole siitä yksimielisiä.</a:t>
            </a:r>
          </a:p>
          <a:p>
            <a:pPr marL="342900" indent="-342900">
              <a:spcBef>
                <a:spcPts val="640"/>
              </a:spcBef>
              <a:buClr>
                <a:schemeClr val="dk1"/>
              </a:buClr>
              <a:buSzPct val="100000"/>
              <a:buFont typeface="Arial"/>
              <a:buChar char="•"/>
            </a:pPr>
            <a:r>
              <a:rPr lang="fi-FI" sz="3200" dirty="0">
                <a:solidFill>
                  <a:schemeClr val="dk1"/>
                </a:solidFill>
                <a:latin typeface="Calibri"/>
                <a:ea typeface="Calibri"/>
                <a:cs typeface="Calibri"/>
                <a:sym typeface="Calibri"/>
              </a:rPr>
              <a:t>Jos nuoli koskettaa rajaa, sen tulkitaan olevan suurempiarvoisella alueella.</a:t>
            </a:r>
          </a:p>
          <a:p>
            <a:pPr marL="342900" indent="-342900">
              <a:spcBef>
                <a:spcPts val="640"/>
              </a:spcBef>
              <a:buClr>
                <a:schemeClr val="dk1"/>
              </a:buClr>
              <a:buSzPct val="100000"/>
              <a:buFont typeface="Arial"/>
              <a:buChar char="•"/>
            </a:pPr>
            <a:r>
              <a:rPr lang="fi-FI" sz="3200" b="1" dirty="0">
                <a:solidFill>
                  <a:schemeClr val="dk1"/>
                </a:solidFill>
                <a:latin typeface="Calibri"/>
                <a:ea typeface="Calibri"/>
                <a:cs typeface="Calibri"/>
                <a:sym typeface="Calibri"/>
              </a:rPr>
              <a:t>Tulkintaan on selkeä toimintamalli, ja sitä on noudatettava. Ampujan on voitava luottaa tuomarin päätökseen, koska siitä ei voi valittaa!</a:t>
            </a:r>
          </a:p>
        </p:txBody>
      </p:sp>
      <p:sp>
        <p:nvSpPr>
          <p:cNvPr id="2" name="Päivämäärän paikkamerkki 1">
            <a:extLst>
              <a:ext uri="{FF2B5EF4-FFF2-40B4-BE49-F238E27FC236}">
                <a16:creationId xmlns:a16="http://schemas.microsoft.com/office/drawing/2014/main" id="{6E55C947-CC6A-4456-8357-E59561B2EA73}"/>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A27BE168-E900-4413-B797-C9A00BEC5B54}"/>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748117" y="1120589"/>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Rajatapaukset</a:t>
            </a:r>
          </a:p>
        </p:txBody>
      </p:sp>
      <p:sp>
        <p:nvSpPr>
          <p:cNvPr id="110" name="Shape 110"/>
          <p:cNvSpPr txBox="1">
            <a:spLocks noGrp="1"/>
          </p:cNvSpPr>
          <p:nvPr>
            <p:ph type="body" idx="1"/>
          </p:nvPr>
        </p:nvSpPr>
        <p:spPr>
          <a:xfrm>
            <a:off x="1748117" y="2263589"/>
            <a:ext cx="8229600" cy="4525963"/>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98666"/>
              <a:buFont typeface="Arial"/>
              <a:buChar char="•"/>
            </a:pPr>
            <a:r>
              <a:rPr lang="fi-FI" sz="2960" dirty="0">
                <a:solidFill>
                  <a:schemeClr val="dk1"/>
                </a:solidFill>
                <a:latin typeface="Calibri"/>
                <a:ea typeface="Calibri"/>
                <a:cs typeface="Calibri"/>
                <a:sym typeface="Calibri"/>
              </a:rPr>
              <a:t>Ampujat kutsuvat tuomarin, jos osuma on epäselvä.</a:t>
            </a:r>
          </a:p>
          <a:p>
            <a:pPr marL="342900" indent="-342900">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Tuomari tarkastaa osuman kahdesta suunnasta viivan tangentin mukaan.</a:t>
            </a:r>
          </a:p>
          <a:p>
            <a:pPr marL="742950" lvl="1" indent="-285750">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Jos taulu on repaleinen tms., eikä viiva ole paikallaan, osuma pitää tulkita sen mukaan, missä viivan pitäisi mennä. Tämän voi tarkistaa katsomalla nuolta takaapäin.</a:t>
            </a:r>
          </a:p>
          <a:p>
            <a:pPr marL="742950" lvl="1" indent="-285750">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Jos osuma on irti viivasta molemmista suunnista katsottuna, annetaan alempi osuma. </a:t>
            </a:r>
            <a:br>
              <a:rPr lang="fi-FI" sz="2590" dirty="0">
                <a:solidFill>
                  <a:schemeClr val="dk1"/>
                </a:solidFill>
                <a:latin typeface="Calibri"/>
                <a:ea typeface="Calibri"/>
                <a:cs typeface="Calibri"/>
                <a:sym typeface="Calibri"/>
              </a:rPr>
            </a:br>
            <a:r>
              <a:rPr lang="fi-FI" sz="2590" dirty="0">
                <a:solidFill>
                  <a:schemeClr val="dk1"/>
                </a:solidFill>
                <a:latin typeface="Calibri"/>
                <a:ea typeface="Calibri"/>
                <a:cs typeface="Calibri"/>
                <a:sym typeface="Calibri"/>
              </a:rPr>
              <a:t>Muuten ampujan etu voittaa.</a:t>
            </a:r>
          </a:p>
          <a:p>
            <a:pPr marL="742950" lvl="1" indent="-285750">
              <a:spcBef>
                <a:spcPts val="518"/>
              </a:spcBef>
              <a:buClr>
                <a:schemeClr val="dk1"/>
              </a:buClr>
              <a:buSzPct val="99615"/>
              <a:buNone/>
            </a:pPr>
            <a:endParaRPr sz="2590" dirty="0">
              <a:solidFill>
                <a:schemeClr val="dk1"/>
              </a:solidFill>
              <a:latin typeface="Calibri"/>
              <a:ea typeface="Calibri"/>
              <a:cs typeface="Calibri"/>
              <a:sym typeface="Calibri"/>
            </a:endParaRPr>
          </a:p>
        </p:txBody>
      </p:sp>
      <p:sp>
        <p:nvSpPr>
          <p:cNvPr id="2" name="Päivämäärän paikkamerkki 1">
            <a:extLst>
              <a:ext uri="{FF2B5EF4-FFF2-40B4-BE49-F238E27FC236}">
                <a16:creationId xmlns:a16="http://schemas.microsoft.com/office/drawing/2014/main" id="{BD781C57-FC0B-4059-9AC0-2E78AADBE05A}"/>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3CC88F01-8CFB-4ADF-89D5-3A7C2D0B02F6}"/>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783977" y="1422119"/>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Rajatapaukset</a:t>
            </a:r>
          </a:p>
        </p:txBody>
      </p:sp>
      <p:sp>
        <p:nvSpPr>
          <p:cNvPr id="117" name="Shape 117"/>
          <p:cNvSpPr txBox="1">
            <a:spLocks noGrp="1"/>
          </p:cNvSpPr>
          <p:nvPr>
            <p:ph type="body" idx="1"/>
          </p:nvPr>
        </p:nvSpPr>
        <p:spPr>
          <a:xfrm>
            <a:off x="1783977" y="2631142"/>
            <a:ext cx="7211143" cy="3706905"/>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740"/>
              <a:buFont typeface="Arial"/>
              <a:buChar char="•"/>
            </a:pPr>
            <a:r>
              <a:rPr lang="fi-FI" sz="2000" dirty="0">
                <a:solidFill>
                  <a:schemeClr val="dk1"/>
                </a:solidFill>
                <a:latin typeface="Calibri"/>
                <a:ea typeface="Calibri"/>
                <a:cs typeface="Calibri"/>
                <a:sym typeface="Calibri"/>
              </a:rPr>
              <a:t>Katso nuoli molemmista suunnista – kerran. Käytä aina suurennuslasia</a:t>
            </a:r>
          </a:p>
          <a:p>
            <a:pPr marL="742950" lvl="1" indent="-285750">
              <a:spcBef>
                <a:spcPts val="476"/>
              </a:spcBef>
              <a:buClr>
                <a:schemeClr val="dk1"/>
              </a:buClr>
              <a:buSzPct val="99166"/>
              <a:buFont typeface="Arial"/>
              <a:buChar char="–"/>
            </a:pPr>
            <a:r>
              <a:rPr lang="fi-FI" sz="1800" dirty="0">
                <a:solidFill>
                  <a:schemeClr val="dk1"/>
                </a:solidFill>
                <a:sym typeface="Calibri"/>
              </a:rPr>
              <a:t>Älä jää arvailemaan. Epäselvässä tapauksessa anna suurempi. </a:t>
            </a:r>
            <a:r>
              <a:rPr lang="fi-FI" sz="1800" dirty="0"/>
              <a:t>Aikaa voi käyttää noin 10-15 </a:t>
            </a:r>
            <a:r>
              <a:rPr lang="fi-FI" sz="1800" dirty="0" err="1"/>
              <a:t>sek</a:t>
            </a:r>
            <a:r>
              <a:rPr lang="fi-FI" sz="1800" dirty="0"/>
              <a:t>.</a:t>
            </a:r>
            <a:endParaRPr lang="fi-FI" sz="1800" dirty="0">
              <a:solidFill>
                <a:schemeClr val="dk1"/>
              </a:solidFill>
              <a:sym typeface="Calibri"/>
            </a:endParaRPr>
          </a:p>
          <a:p>
            <a:pPr marL="342900" indent="-342900">
              <a:spcBef>
                <a:spcPts val="544"/>
              </a:spcBef>
              <a:buClr>
                <a:schemeClr val="dk1"/>
              </a:buClr>
              <a:buSzPct val="100740"/>
              <a:buFont typeface="Arial"/>
              <a:buChar char="•"/>
            </a:pPr>
            <a:r>
              <a:rPr lang="fi-FI" sz="2000" dirty="0">
                <a:solidFill>
                  <a:schemeClr val="dk1"/>
                </a:solidFill>
                <a:sym typeface="Calibri"/>
              </a:rPr>
              <a:t>Sano nuolen arvo selkeästi, älä selittele miksi.</a:t>
            </a:r>
          </a:p>
          <a:p>
            <a:pPr marL="342900" indent="-342900">
              <a:spcBef>
                <a:spcPts val="544"/>
              </a:spcBef>
              <a:buClr>
                <a:schemeClr val="dk1"/>
              </a:buClr>
              <a:buSzPct val="100740"/>
              <a:buFont typeface="Arial"/>
              <a:buChar char="•"/>
            </a:pPr>
            <a:r>
              <a:rPr lang="fi-FI" sz="2000" dirty="0">
                <a:solidFill>
                  <a:schemeClr val="dk1"/>
                </a:solidFill>
                <a:sym typeface="Calibri"/>
              </a:rPr>
              <a:t>Tarkista että nuolen arvo tulee kirjattua kortteihin oikein.</a:t>
            </a:r>
          </a:p>
          <a:p>
            <a:pPr marL="342900" indent="-342900">
              <a:spcBef>
                <a:spcPts val="544"/>
              </a:spcBef>
              <a:buClr>
                <a:schemeClr val="dk1"/>
              </a:buClr>
              <a:buSzPct val="100740"/>
              <a:buFont typeface="Arial"/>
              <a:buChar char="•"/>
            </a:pPr>
            <a:r>
              <a:rPr lang="fi-FI" sz="2000" b="1" dirty="0">
                <a:solidFill>
                  <a:schemeClr val="dk1"/>
                </a:solidFill>
                <a:sym typeface="Calibri"/>
              </a:rPr>
              <a:t>Vältä kaikin keinoin nuoliin tauluun ja taustaan koskemista.</a:t>
            </a:r>
          </a:p>
          <a:p>
            <a:pPr marL="342900" indent="-342900">
              <a:spcBef>
                <a:spcPts val="544"/>
              </a:spcBef>
              <a:buClr>
                <a:schemeClr val="dk1"/>
              </a:buClr>
              <a:buSzPct val="100740"/>
              <a:buFont typeface="Arial"/>
              <a:buChar char="•"/>
            </a:pPr>
            <a:r>
              <a:rPr lang="fi-FI" sz="2000" dirty="0">
                <a:solidFill>
                  <a:schemeClr val="dk1"/>
                </a:solidFill>
                <a:sym typeface="Calibri"/>
              </a:rPr>
              <a:t>Päätöksestä ei voi valittaa, joten tuomioon on voitava luottaa.</a:t>
            </a:r>
          </a:p>
          <a:p>
            <a:pPr marL="342900" indent="-342900">
              <a:spcBef>
                <a:spcPts val="544"/>
              </a:spcBef>
              <a:buClr>
                <a:schemeClr val="dk1"/>
              </a:buClr>
              <a:buSzPct val="100740"/>
              <a:buFont typeface="Arial"/>
              <a:buChar char="•"/>
            </a:pPr>
            <a:r>
              <a:rPr lang="fi-FI" sz="2000" dirty="0"/>
              <a:t>Nuoliin ja tauluihin ei saa koskea. Jos tämä ei ole mahdollista, voi muiden nuolien osumat kirjata ensin (ei kuitenkaan irrottaa taulusta).</a:t>
            </a:r>
            <a:endParaRPr lang="fi-FI" sz="2000" dirty="0">
              <a:solidFill>
                <a:schemeClr val="dk1"/>
              </a:solidFill>
              <a:sym typeface="Calibri"/>
            </a:endParaRPr>
          </a:p>
        </p:txBody>
      </p:sp>
      <p:sp>
        <p:nvSpPr>
          <p:cNvPr id="2" name="Päivämäärän paikkamerkki 1">
            <a:extLst>
              <a:ext uri="{FF2B5EF4-FFF2-40B4-BE49-F238E27FC236}">
                <a16:creationId xmlns:a16="http://schemas.microsoft.com/office/drawing/2014/main" id="{8D735505-AFBC-4101-983F-0E06E65BA6C7}"/>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E54D7C71-ADA3-4D20-B13D-A715EBA3AB6A}"/>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2043953" y="1099390"/>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Rajatapaukset</a:t>
            </a:r>
          </a:p>
        </p:txBody>
      </p:sp>
      <p:pic>
        <p:nvPicPr>
          <p:cNvPr id="124" name="Shape 124" descr="Screen Clipping"/>
          <p:cNvPicPr preferRelativeResize="0">
            <a:picLocks noGrp="1"/>
          </p:cNvPicPr>
          <p:nvPr>
            <p:ph type="body" idx="1"/>
          </p:nvPr>
        </p:nvPicPr>
        <p:blipFill rotWithShape="1">
          <a:blip r:embed="rId3">
            <a:alphaModFix/>
          </a:blip>
          <a:srcRect/>
          <a:stretch/>
        </p:blipFill>
        <p:spPr>
          <a:xfrm>
            <a:off x="2785061" y="2057400"/>
            <a:ext cx="6621877" cy="4525963"/>
          </a:xfrm>
          <a:prstGeom prst="rect">
            <a:avLst/>
          </a:prstGeom>
          <a:noFill/>
          <a:ln>
            <a:noFill/>
          </a:ln>
        </p:spPr>
      </p:pic>
      <p:sp>
        <p:nvSpPr>
          <p:cNvPr id="2" name="Päivämäärän paikkamerkki 1">
            <a:extLst>
              <a:ext uri="{FF2B5EF4-FFF2-40B4-BE49-F238E27FC236}">
                <a16:creationId xmlns:a16="http://schemas.microsoft.com/office/drawing/2014/main" id="{23CEFDEB-60FE-47FE-9F33-8CD3D16EE34D}"/>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93724D81-8C2D-4DED-8A52-274FB5E15CAD}"/>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981200" y="973884"/>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Rajatapaukset</a:t>
            </a:r>
          </a:p>
        </p:txBody>
      </p:sp>
      <p:pic>
        <p:nvPicPr>
          <p:cNvPr id="131" name="Shape 131" descr="Screen Clipping"/>
          <p:cNvPicPr preferRelativeResize="0">
            <a:picLocks noGrp="1"/>
          </p:cNvPicPr>
          <p:nvPr>
            <p:ph type="body" idx="1"/>
          </p:nvPr>
        </p:nvPicPr>
        <p:blipFill rotWithShape="1">
          <a:blip r:embed="rId3">
            <a:alphaModFix/>
          </a:blip>
          <a:srcRect/>
          <a:stretch/>
        </p:blipFill>
        <p:spPr>
          <a:xfrm>
            <a:off x="3546784" y="2116884"/>
            <a:ext cx="4954993" cy="4525963"/>
          </a:xfrm>
          <a:prstGeom prst="rect">
            <a:avLst/>
          </a:prstGeom>
          <a:noFill/>
          <a:ln>
            <a:noFill/>
          </a:ln>
        </p:spPr>
      </p:pic>
      <p:sp>
        <p:nvSpPr>
          <p:cNvPr id="2" name="Päivämäärän paikkamerkki 1">
            <a:extLst>
              <a:ext uri="{FF2B5EF4-FFF2-40B4-BE49-F238E27FC236}">
                <a16:creationId xmlns:a16="http://schemas.microsoft.com/office/drawing/2014/main" id="{F6990CC7-5711-4DB3-8D0A-BB6668AD3A46}"/>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1D262A85-FF3E-42E3-8955-461AC2067932}"/>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981199" y="103990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Rajatapaukset</a:t>
            </a:r>
          </a:p>
        </p:txBody>
      </p:sp>
      <p:pic>
        <p:nvPicPr>
          <p:cNvPr id="138" name="Shape 138" descr="Screen Clipping"/>
          <p:cNvPicPr preferRelativeResize="0">
            <a:picLocks noGrp="1"/>
          </p:cNvPicPr>
          <p:nvPr>
            <p:ph type="body" idx="1"/>
          </p:nvPr>
        </p:nvPicPr>
        <p:blipFill rotWithShape="1">
          <a:blip r:embed="rId3">
            <a:alphaModFix/>
          </a:blip>
          <a:srcRect/>
          <a:stretch/>
        </p:blipFill>
        <p:spPr>
          <a:xfrm>
            <a:off x="3694529" y="2182907"/>
            <a:ext cx="4802941" cy="4525963"/>
          </a:xfrm>
          <a:prstGeom prst="rect">
            <a:avLst/>
          </a:prstGeom>
          <a:noFill/>
          <a:ln>
            <a:noFill/>
          </a:ln>
        </p:spPr>
      </p:pic>
      <p:sp>
        <p:nvSpPr>
          <p:cNvPr id="2" name="Päivämäärän paikkamerkki 1">
            <a:extLst>
              <a:ext uri="{FF2B5EF4-FFF2-40B4-BE49-F238E27FC236}">
                <a16:creationId xmlns:a16="http://schemas.microsoft.com/office/drawing/2014/main" id="{A87EE558-2A28-408D-B8AF-9988335CFB47}"/>
              </a:ext>
            </a:extLst>
          </p:cNvPr>
          <p:cNvSpPr>
            <a:spLocks noGrp="1"/>
          </p:cNvSpPr>
          <p:nvPr>
            <p:ph type="dt" sz="half" idx="10"/>
          </p:nvPr>
        </p:nvSpPr>
        <p:spPr/>
        <p:txBody>
          <a:bodyPr/>
          <a:lstStyle/>
          <a:p>
            <a:r>
              <a:rPr lang="fi-FI"/>
              <a:t>18.03.2021</a:t>
            </a:r>
          </a:p>
        </p:txBody>
      </p:sp>
      <p:sp>
        <p:nvSpPr>
          <p:cNvPr id="3" name="Alatunnisteen paikkamerkki 2">
            <a:extLst>
              <a:ext uri="{FF2B5EF4-FFF2-40B4-BE49-F238E27FC236}">
                <a16:creationId xmlns:a16="http://schemas.microsoft.com/office/drawing/2014/main" id="{94DF8004-7FE4-4831-9DF9-555162123CD9}"/>
              </a:ext>
            </a:extLst>
          </p:cNvPr>
          <p:cNvSpPr>
            <a:spLocks noGrp="1"/>
          </p:cNvSpPr>
          <p:nvPr>
            <p:ph type="ftr" sz="quarter" idx="11"/>
          </p:nvPr>
        </p:nvSpPr>
        <p:spPr/>
        <p:txBody>
          <a:bodyPr/>
          <a:lstStyle/>
          <a:p>
            <a:r>
              <a:rPr lang="fi-FI"/>
              <a:t>SJAL tuomarikoulutus/ Osumien tulkitseminen</a:t>
            </a:r>
          </a:p>
        </p:txBody>
      </p:sp>
    </p:spTree>
  </p:cSld>
  <p:clrMapOvr>
    <a:masterClrMapping/>
  </p:clrMapOvr>
</p:sld>
</file>

<file path=ppt/theme/theme1.xml><?xml version="1.0" encoding="utf-8"?>
<a:theme xmlns:a="http://schemas.openxmlformats.org/drawingml/2006/main" name="SJAL 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JAL teema" id="{B4364F8D-C260-4633-83F1-FCB6D80F8150}" vid="{499B9697-7E0D-4BA8-826C-AAB8390A833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1521</Words>
  <Application>Microsoft Office PowerPoint</Application>
  <PresentationFormat>Laajakuva</PresentationFormat>
  <Paragraphs>186</Paragraphs>
  <Slides>19</Slides>
  <Notes>19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19</vt:i4>
      </vt:variant>
    </vt:vector>
  </HeadingPairs>
  <TitlesOfParts>
    <vt:vector size="24" baseType="lpstr">
      <vt:lpstr>Arial</vt:lpstr>
      <vt:lpstr>Calibri</vt:lpstr>
      <vt:lpstr>Calibri Light</vt:lpstr>
      <vt:lpstr>Kaushan Script</vt:lpstr>
      <vt:lpstr>SJAL teema</vt:lpstr>
      <vt:lpstr>SJAL Tuomarikoulutus 18.03.2021</vt:lpstr>
      <vt:lpstr>Osumien tulkitseminen</vt:lpstr>
      <vt:lpstr>Sisältö</vt:lpstr>
      <vt:lpstr>Rajatapaukset</vt:lpstr>
      <vt:lpstr>Rajatapaukset</vt:lpstr>
      <vt:lpstr>Rajatapaukset</vt:lpstr>
      <vt:lpstr>Rajatapaukset</vt:lpstr>
      <vt:lpstr>Rajatapaukset</vt:lpstr>
      <vt:lpstr>Rajatapaukset</vt:lpstr>
      <vt:lpstr>Rajatapaukset</vt:lpstr>
      <vt:lpstr>Pomput</vt:lpstr>
      <vt:lpstr>Läpimenneet nuolet</vt:lpstr>
      <vt:lpstr>Useampi kimmoke tai läpiammuttu nuoli</vt:lpstr>
      <vt:lpstr>Roikkuva nuoli</vt:lpstr>
      <vt:lpstr>Irronnut taulu tai tausta</vt:lpstr>
      <vt:lpstr>Ylimääräiset nuolet</vt:lpstr>
      <vt:lpstr>Yliajalla ammutut nuolet, Tuloskortin korjaaminen</vt:lpstr>
      <vt:lpstr>Useampi rike, laskusäännöt</vt:lpstr>
      <vt:lpstr>Powerpoint-harjoitukset, spotit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SJAL Tuomarikoulutus 10.03.2021</dc:title>
  <dc:creator>Niko Ylipelkonen</dc:creator>
  <cp:lastModifiedBy>Mari</cp:lastModifiedBy>
  <cp:revision>13</cp:revision>
  <dcterms:created xsi:type="dcterms:W3CDTF">2021-03-10T13:26:07Z</dcterms:created>
  <dcterms:modified xsi:type="dcterms:W3CDTF">2021-03-18T15:26:22Z</dcterms:modified>
</cp:coreProperties>
</file>