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7"/>
    <p:restoredTop sz="94689"/>
  </p:normalViewPr>
  <p:slideViewPr>
    <p:cSldViewPr snapToGrid="0" snapToObjects="1">
      <p:cViewPr varScale="1">
        <p:scale>
          <a:sx n="103" d="100"/>
          <a:sy n="10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F7259-5E03-5E4C-B05A-CDF0D098F93A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B047A-B381-DE45-98C1-3F8BB8F812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382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83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65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95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50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66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6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0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85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6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33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5C36-0F2E-4C46-8A83-5BF8E32F1C85}" type="datetimeFigureOut">
              <a:rPr lang="fi-FI" smtClean="0"/>
              <a:t>21.2.2019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1DCC-4E9A-4948-8D61-C669E094D0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29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kstiruutu 45"/>
          <p:cNvSpPr txBox="1"/>
          <p:nvPr/>
        </p:nvSpPr>
        <p:spPr>
          <a:xfrm>
            <a:off x="3161546" y="169322"/>
            <a:ext cx="617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Suomalaisen urheilijan urapolku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3" y="692542"/>
            <a:ext cx="11685373" cy="583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8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354840" y="1013266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4258100" y="1013266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8325133" y="1020113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7" name="Yhdestä kulmasta pyöristetty suorakulmio 6"/>
          <p:cNvSpPr/>
          <p:nvPr/>
        </p:nvSpPr>
        <p:spPr>
          <a:xfrm>
            <a:off x="2245056" y="3412499"/>
            <a:ext cx="1549021" cy="58685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Ensinuolet </a:t>
            </a:r>
            <a:endParaRPr lang="fi-FI" dirty="0"/>
          </a:p>
        </p:txBody>
      </p:sp>
      <p:sp>
        <p:nvSpPr>
          <p:cNvPr id="8" name="Yhdestä kulmasta pyöristetty suorakulmio 7"/>
          <p:cNvSpPr/>
          <p:nvPr/>
        </p:nvSpPr>
        <p:spPr>
          <a:xfrm>
            <a:off x="2245056" y="4131276"/>
            <a:ext cx="1549021" cy="56524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Jatkonuolet </a:t>
            </a:r>
            <a:endParaRPr lang="fi-FI" dirty="0"/>
          </a:p>
        </p:txBody>
      </p:sp>
      <p:sp>
        <p:nvSpPr>
          <p:cNvPr id="9" name="Yhdestä kulmasta pyöristetty suorakulmio 8"/>
          <p:cNvSpPr/>
          <p:nvPr/>
        </p:nvSpPr>
        <p:spPr>
          <a:xfrm>
            <a:off x="2245056" y="4855745"/>
            <a:ext cx="1549021" cy="58124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Taitomerkit</a:t>
            </a:r>
            <a:r>
              <a:rPr lang="fi-FI" sz="1400" dirty="0" smtClean="0"/>
              <a:t> </a:t>
            </a:r>
            <a:br>
              <a:rPr lang="fi-FI" sz="1400" dirty="0" smtClean="0"/>
            </a:br>
            <a:r>
              <a:rPr lang="fi-FI" sz="1400" dirty="0" smtClean="0"/>
              <a:t>valkoinen - kulta</a:t>
            </a:r>
            <a:endParaRPr lang="fi-FI" dirty="0"/>
          </a:p>
        </p:txBody>
      </p:sp>
      <p:sp>
        <p:nvSpPr>
          <p:cNvPr id="11" name="Yhdestä kulmasta pyöristetty suorakulmio 10"/>
          <p:cNvSpPr/>
          <p:nvPr/>
        </p:nvSpPr>
        <p:spPr>
          <a:xfrm>
            <a:off x="2175615" y="2329452"/>
            <a:ext cx="1618461" cy="732422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dirty="0" smtClean="0"/>
              <a:t>Harjoittelu ohjatusti seuran junioriryhmässä tai seuran </a:t>
            </a:r>
            <a:r>
              <a:rPr lang="fi-FI" sz="1400" smtClean="0"/>
              <a:t>ohjatuissa harjoituksissa. </a:t>
            </a:r>
            <a:endParaRPr lang="fi-FI" dirty="0"/>
          </a:p>
        </p:txBody>
      </p:sp>
      <p:sp>
        <p:nvSpPr>
          <p:cNvPr id="19" name="Yhdestä kulmasta pyöristetty suorakulmio 18"/>
          <p:cNvSpPr/>
          <p:nvPr/>
        </p:nvSpPr>
        <p:spPr>
          <a:xfrm>
            <a:off x="4421880" y="3412498"/>
            <a:ext cx="3275451" cy="58685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Omatoiminen harjoittelu</a:t>
            </a:r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20" name="Yhdestä kulmasta pyöristetty suorakulmio 19"/>
          <p:cNvSpPr/>
          <p:nvPr/>
        </p:nvSpPr>
        <p:spPr>
          <a:xfrm>
            <a:off x="4446037" y="4156926"/>
            <a:ext cx="3251294" cy="55160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Oheisharjoittelu</a:t>
            </a:r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21" name="Yhdestä kulmasta pyöristetty suorakulmio 20"/>
          <p:cNvSpPr/>
          <p:nvPr/>
        </p:nvSpPr>
        <p:spPr>
          <a:xfrm>
            <a:off x="4435146" y="4940015"/>
            <a:ext cx="3262185" cy="49245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Ryhmässä harjoittelu </a:t>
            </a:r>
            <a:endParaRPr lang="fi-FI" sz="1600" dirty="0"/>
          </a:p>
        </p:txBody>
      </p:sp>
      <p:sp>
        <p:nvSpPr>
          <p:cNvPr id="33" name="Yhdestä kulmasta pyöristetty suorakulmio 32"/>
          <p:cNvSpPr/>
          <p:nvPr/>
        </p:nvSpPr>
        <p:spPr>
          <a:xfrm>
            <a:off x="8325127" y="3392843"/>
            <a:ext cx="3409682" cy="58685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Omatoiminen harjoittelu</a:t>
            </a:r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34" name="Yhdestä kulmasta pyöristetty suorakulmio 33"/>
          <p:cNvSpPr/>
          <p:nvPr/>
        </p:nvSpPr>
        <p:spPr>
          <a:xfrm>
            <a:off x="8325127" y="4167571"/>
            <a:ext cx="3409682" cy="55160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Oheisharjoittelu</a:t>
            </a:r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35" name="Yhdestä kulmasta pyöristetty suorakulmio 34"/>
          <p:cNvSpPr/>
          <p:nvPr/>
        </p:nvSpPr>
        <p:spPr>
          <a:xfrm>
            <a:off x="8338400" y="4940015"/>
            <a:ext cx="3396409" cy="49245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Ryhmässä harjoittelu </a:t>
            </a:r>
            <a:endParaRPr lang="fi-FI" sz="1600" dirty="0"/>
          </a:p>
        </p:txBody>
      </p:sp>
      <p:sp>
        <p:nvSpPr>
          <p:cNvPr id="42" name="Pyöristetty suorakulmio 41"/>
          <p:cNvSpPr/>
          <p:nvPr/>
        </p:nvSpPr>
        <p:spPr>
          <a:xfrm>
            <a:off x="354840" y="1632607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3" name="Pyöristetty suorakulmio 42"/>
          <p:cNvSpPr/>
          <p:nvPr/>
        </p:nvSpPr>
        <p:spPr>
          <a:xfrm>
            <a:off x="2113006" y="1632607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4" name="Pyöristetty suorakulmio 43"/>
          <p:cNvSpPr/>
          <p:nvPr/>
        </p:nvSpPr>
        <p:spPr>
          <a:xfrm>
            <a:off x="4271004" y="1622608"/>
            <a:ext cx="3426327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5" name="Pyöristetty suorakulmio 44"/>
          <p:cNvSpPr/>
          <p:nvPr/>
        </p:nvSpPr>
        <p:spPr>
          <a:xfrm>
            <a:off x="8325127" y="1629175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6" name="Tekstiruutu 45"/>
          <p:cNvSpPr txBox="1"/>
          <p:nvPr/>
        </p:nvSpPr>
        <p:spPr>
          <a:xfrm>
            <a:off x="3559298" y="169322"/>
            <a:ext cx="570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Nuoren </a:t>
            </a:r>
            <a:r>
              <a:rPr lang="fi-FI" sz="2800" smtClean="0">
                <a:latin typeface="Arial Rounded MT Bold" charset="0"/>
                <a:ea typeface="Arial Rounded MT Bold" charset="0"/>
                <a:cs typeface="Arial Rounded MT Bold" charset="0"/>
              </a:rPr>
              <a:t>jousiampujan urapolku</a:t>
            </a:r>
            <a:endParaRPr lang="fi-FI" sz="280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7" name="Yhdestä kulmasta pyöristetty suorakulmio 46"/>
          <p:cNvSpPr/>
          <p:nvPr/>
        </p:nvSpPr>
        <p:spPr>
          <a:xfrm>
            <a:off x="382135" y="3369345"/>
            <a:ext cx="1549021" cy="58685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Lajikokeilut </a:t>
            </a:r>
            <a:endParaRPr lang="fi-FI" dirty="0"/>
          </a:p>
        </p:txBody>
      </p:sp>
      <p:sp>
        <p:nvSpPr>
          <p:cNvPr id="48" name="Yhdestä kulmasta pyöristetty suorakulmio 47"/>
          <p:cNvSpPr/>
          <p:nvPr/>
        </p:nvSpPr>
        <p:spPr>
          <a:xfrm>
            <a:off x="382135" y="4116677"/>
            <a:ext cx="1549021" cy="58685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Lasten ohjatut ryhmät </a:t>
            </a:r>
            <a:endParaRPr lang="fi-FI" dirty="0"/>
          </a:p>
        </p:txBody>
      </p:sp>
      <p:sp>
        <p:nvSpPr>
          <p:cNvPr id="49" name="Yhdestä kulmasta pyöristetty suorakulmio 48"/>
          <p:cNvSpPr/>
          <p:nvPr/>
        </p:nvSpPr>
        <p:spPr>
          <a:xfrm>
            <a:off x="402051" y="4892816"/>
            <a:ext cx="1549021" cy="58685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Lapsi-vanhempi ryhmät</a:t>
            </a:r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50" name="Yhdestä kulmasta pyöristetty suorakulmio 49"/>
          <p:cNvSpPr/>
          <p:nvPr/>
        </p:nvSpPr>
        <p:spPr>
          <a:xfrm>
            <a:off x="332611" y="2214624"/>
            <a:ext cx="1618461" cy="732422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dirty="0" smtClean="0"/>
              <a:t>Laji aloitetaan osana muuta liikkuvaa elämäntapaa.</a:t>
            </a:r>
            <a:endParaRPr lang="fi-FI" dirty="0"/>
          </a:p>
        </p:txBody>
      </p:sp>
      <p:sp>
        <p:nvSpPr>
          <p:cNvPr id="51" name="Yhdestä kulmasta pyöristetty suorakulmio 50"/>
          <p:cNvSpPr/>
          <p:nvPr/>
        </p:nvSpPr>
        <p:spPr>
          <a:xfrm>
            <a:off x="402051" y="5887801"/>
            <a:ext cx="3340290" cy="6255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Muut lajit mahdollisimman monipuolisesti </a:t>
            </a:r>
            <a:endParaRPr lang="fi-FI" sz="1600" dirty="0"/>
          </a:p>
        </p:txBody>
      </p:sp>
      <p:sp>
        <p:nvSpPr>
          <p:cNvPr id="52" name="Yhdestä kulmasta pyöristetty suorakulmio 51"/>
          <p:cNvSpPr/>
          <p:nvPr/>
        </p:nvSpPr>
        <p:spPr>
          <a:xfrm>
            <a:off x="4327485" y="5874159"/>
            <a:ext cx="3340290" cy="63917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Muut lajit mahdollisimman monipuolisesti </a:t>
            </a:r>
            <a:endParaRPr lang="fi-FI" sz="1600" dirty="0"/>
          </a:p>
        </p:txBody>
      </p:sp>
      <p:sp>
        <p:nvSpPr>
          <p:cNvPr id="53" name="Yhdestä kulmasta pyöristetty suorakulmio 52"/>
          <p:cNvSpPr/>
          <p:nvPr/>
        </p:nvSpPr>
        <p:spPr>
          <a:xfrm>
            <a:off x="8394519" y="5874159"/>
            <a:ext cx="3340290" cy="63917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Muut lajit oheisharjoitteluna</a:t>
            </a:r>
            <a:endParaRPr lang="fi-FI" sz="1600" dirty="0"/>
          </a:p>
        </p:txBody>
      </p:sp>
      <p:sp>
        <p:nvSpPr>
          <p:cNvPr id="54" name="Yhdestä kulmasta pyöristetty suorakulmio 53"/>
          <p:cNvSpPr/>
          <p:nvPr/>
        </p:nvSpPr>
        <p:spPr>
          <a:xfrm>
            <a:off x="4258100" y="2153480"/>
            <a:ext cx="3396771" cy="732422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dirty="0" smtClean="0"/>
              <a:t>Harjoittelu ohjatusti seuran junioriryhmässä. Henkilökohtaiseen valmennukseen hakeutuminen.</a:t>
            </a:r>
            <a:endParaRPr lang="fi-FI" dirty="0"/>
          </a:p>
        </p:txBody>
      </p:sp>
      <p:sp>
        <p:nvSpPr>
          <p:cNvPr id="55" name="Yhdestä kulmasta pyöristetty suorakulmio 54"/>
          <p:cNvSpPr/>
          <p:nvPr/>
        </p:nvSpPr>
        <p:spPr>
          <a:xfrm>
            <a:off x="8203813" y="2182018"/>
            <a:ext cx="3396771" cy="732422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dirty="0" smtClean="0"/>
              <a:t>Henkilökohtainen lajivalmennus. Asiantuntijaverkoston kokoaminen (psyykkinen valmennus, fysiikkavalmennus, huolto)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5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hdestä kulmasta pyöristetty suorakulmio 6"/>
          <p:cNvSpPr/>
          <p:nvPr/>
        </p:nvSpPr>
        <p:spPr>
          <a:xfrm>
            <a:off x="322425" y="3556112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fi-FI" sz="1600" dirty="0" smtClean="0"/>
              <a:t>Lajiin tullaan ohjatun toiminnan kautta (Ensinuolet) 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Pääosa harjoittelusta tapahtuu ohjatun toiminnan piirissä. </a:t>
            </a:r>
            <a:r>
              <a:rPr lang="fi-FI" sz="1600" dirty="0" smtClean="0"/>
              <a:t>Vaiheen alkuosassa leikillä </a:t>
            </a:r>
            <a:r>
              <a:rPr lang="fi-FI" sz="1600" dirty="0" smtClean="0"/>
              <a:t>keskeinen osa harjoittelua.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Perustekniikan painottaminen opettamisessa (tekniikan kriittiset elementit kunnossa)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Jousi riittävän löysä 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Turvallisuuden korostaminen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Kilpailemaan opetetaan leikin kautta varhaisessa vaiheessa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Fyysisten ominaisuuksien kehittäminen.</a:t>
            </a:r>
            <a:endParaRPr lang="fi-FI" sz="1600" dirty="0"/>
          </a:p>
        </p:txBody>
      </p:sp>
      <p:sp>
        <p:nvSpPr>
          <p:cNvPr id="43" name="Yhdestä kulmasta pyöristetty suorakulmio 42"/>
          <p:cNvSpPr/>
          <p:nvPr/>
        </p:nvSpPr>
        <p:spPr>
          <a:xfrm>
            <a:off x="4151478" y="3440109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fi-FI" sz="1600" dirty="0" smtClean="0"/>
              <a:t>Henkilökohtaiseen valmennukseen hakeutuminen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Ryhmässä harjoittelu jatkuu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Urheilijan elämäntavan omaksuminen (harjoittelu, palautuminen, ravitsemus, koulu) 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Lajitaitojen jatkuva kehittäminen</a:t>
            </a:r>
            <a:endParaRPr lang="fi-FI" sz="1600" dirty="0"/>
          </a:p>
          <a:p>
            <a:pPr marL="342900" indent="-342900">
              <a:buAutoNum type="arabicPeriod"/>
            </a:pPr>
            <a:r>
              <a:rPr lang="fi-FI" sz="1600" dirty="0" smtClean="0"/>
              <a:t>Fyysisten ominaisuuksien kehittäminen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Psyykkisten ominaisuuksien kehittäminen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Harjoittelun suunnitelmallisuus ja tavoitteiden asettaminen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Kilpailumääriä lisätään </a:t>
            </a:r>
            <a:endParaRPr lang="fi-FI" sz="1600" dirty="0"/>
          </a:p>
        </p:txBody>
      </p:sp>
      <p:sp>
        <p:nvSpPr>
          <p:cNvPr id="46" name="Yhdestä kulmasta pyöristetty suorakulmio 45"/>
          <p:cNvSpPr/>
          <p:nvPr/>
        </p:nvSpPr>
        <p:spPr>
          <a:xfrm>
            <a:off x="8207138" y="3819044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fi-FI" sz="1600" dirty="0" smtClean="0"/>
              <a:t>Henkilökohtaiseen valmennus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Ryhmässä harjoittelu jatkuu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Asiantuntija verkoston kerääminen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Oman analyyttisen harjoittelun kehittyminen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Urheilijan </a:t>
            </a:r>
            <a:r>
              <a:rPr lang="fi-FI" sz="1600" dirty="0" smtClean="0"/>
              <a:t>elämäntapa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Harjoitusolosuhteiden optimointi</a:t>
            </a:r>
            <a:endParaRPr lang="fi-FI" sz="1600" dirty="0" smtClean="0"/>
          </a:p>
          <a:p>
            <a:pPr marL="342900" indent="-342900">
              <a:buAutoNum type="arabicPeriod"/>
            </a:pPr>
            <a:r>
              <a:rPr lang="fi-FI" sz="1600" dirty="0" smtClean="0"/>
              <a:t>Lajitaitojen jatkuva kehittäminen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Fyysisten ominaisuuksien kehittäminen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Psyykkisten ominaisuuksien kehittäminen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Suunnitelmallinen, vasteperustainen harjoittelu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Kauden pääkilpailuihin keskittyminen</a:t>
            </a:r>
          </a:p>
          <a:p>
            <a:pPr marL="342900" indent="-342900">
              <a:buAutoNum type="arabicPeriod"/>
            </a:pPr>
            <a:r>
              <a:rPr lang="fi-FI" sz="1600" dirty="0" smtClean="0"/>
              <a:t>Rahoituksen kerääminen</a:t>
            </a:r>
            <a:endParaRPr lang="fi-FI" sz="1600" dirty="0"/>
          </a:p>
        </p:txBody>
      </p:sp>
      <p:sp>
        <p:nvSpPr>
          <p:cNvPr id="52" name="Pyöristetty suorakulmio 51"/>
          <p:cNvSpPr/>
          <p:nvPr/>
        </p:nvSpPr>
        <p:spPr>
          <a:xfrm>
            <a:off x="354840" y="889687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53" name="Pyöristetty suorakulmio 52"/>
          <p:cNvSpPr/>
          <p:nvPr/>
        </p:nvSpPr>
        <p:spPr>
          <a:xfrm>
            <a:off x="4258100" y="889687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4" name="Pyöristetty suorakulmio 53"/>
          <p:cNvSpPr/>
          <p:nvPr/>
        </p:nvSpPr>
        <p:spPr>
          <a:xfrm>
            <a:off x="8325133" y="896534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5" name="Pyöristetty suorakulmio 54"/>
          <p:cNvSpPr/>
          <p:nvPr/>
        </p:nvSpPr>
        <p:spPr>
          <a:xfrm>
            <a:off x="354840" y="1509028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6" name="Pyöristetty suorakulmio 55"/>
          <p:cNvSpPr/>
          <p:nvPr/>
        </p:nvSpPr>
        <p:spPr>
          <a:xfrm>
            <a:off x="2113006" y="1509028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7" name="Pyöristetty suorakulmio 56"/>
          <p:cNvSpPr/>
          <p:nvPr/>
        </p:nvSpPr>
        <p:spPr>
          <a:xfrm>
            <a:off x="4258096" y="1499029"/>
            <a:ext cx="3439235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8" name="Pyöristetty suorakulmio 57"/>
          <p:cNvSpPr/>
          <p:nvPr/>
        </p:nvSpPr>
        <p:spPr>
          <a:xfrm>
            <a:off x="8325127" y="1505596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 -&gt;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3472801" y="191919"/>
            <a:ext cx="570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Kriittiset tekijät vaiheittain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hdestä kulmasta pyöristetty suorakulmio 6"/>
          <p:cNvSpPr/>
          <p:nvPr/>
        </p:nvSpPr>
        <p:spPr>
          <a:xfrm>
            <a:off x="354840" y="2473620"/>
            <a:ext cx="3439237" cy="43870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Taitomerkkien suorittaminen</a:t>
            </a:r>
            <a:r>
              <a:rPr lang="fi-FI" sz="1600" dirty="0" smtClean="0"/>
              <a:t> </a:t>
            </a:r>
            <a:endParaRPr lang="fi-FI" sz="1600" dirty="0"/>
          </a:p>
        </p:txBody>
      </p:sp>
      <p:sp>
        <p:nvSpPr>
          <p:cNvPr id="8" name="Yhdestä kulmasta pyöristetty suorakulmio 7"/>
          <p:cNvSpPr/>
          <p:nvPr/>
        </p:nvSpPr>
        <p:spPr>
          <a:xfrm>
            <a:off x="354840" y="1964056"/>
            <a:ext cx="3439237" cy="424079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Leikkikilpailut</a:t>
            </a:r>
            <a:endParaRPr lang="fi-FI" dirty="0"/>
          </a:p>
        </p:txBody>
      </p:sp>
      <p:sp>
        <p:nvSpPr>
          <p:cNvPr id="9" name="Yhdestä kulmasta pyöristetty suorakulmio 8"/>
          <p:cNvSpPr/>
          <p:nvPr/>
        </p:nvSpPr>
        <p:spPr>
          <a:xfrm>
            <a:off x="1908975" y="3024498"/>
            <a:ext cx="9855392" cy="49245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Divarikilpailut</a:t>
            </a:r>
            <a:endParaRPr lang="fi-FI" dirty="0"/>
          </a:p>
        </p:txBody>
      </p:sp>
      <p:sp>
        <p:nvSpPr>
          <p:cNvPr id="12" name="Yhdestä kulmasta pyöristetty suorakulmio 11"/>
          <p:cNvSpPr/>
          <p:nvPr/>
        </p:nvSpPr>
        <p:spPr>
          <a:xfrm>
            <a:off x="1908975" y="4323593"/>
            <a:ext cx="9843455" cy="59070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Kansalliset kilpailut</a:t>
            </a:r>
            <a:endParaRPr lang="fi-FI" dirty="0"/>
          </a:p>
        </p:txBody>
      </p:sp>
      <p:sp>
        <p:nvSpPr>
          <p:cNvPr id="18" name="Yhdestä kulmasta pyöristetty suorakulmio 17"/>
          <p:cNvSpPr/>
          <p:nvPr/>
        </p:nvSpPr>
        <p:spPr>
          <a:xfrm>
            <a:off x="1908976" y="5047647"/>
            <a:ext cx="9855391" cy="54136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SM-kilpailut </a:t>
            </a:r>
            <a:endParaRPr lang="fi-FI" sz="1600" dirty="0"/>
          </a:p>
        </p:txBody>
      </p:sp>
      <p:sp>
        <p:nvSpPr>
          <p:cNvPr id="37" name="Yhdestä kulmasta pyöristetty suorakulmio 36"/>
          <p:cNvSpPr/>
          <p:nvPr/>
        </p:nvSpPr>
        <p:spPr>
          <a:xfrm>
            <a:off x="1908976" y="3642768"/>
            <a:ext cx="5788362" cy="54136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Junnu Cup -sarja </a:t>
            </a:r>
            <a:endParaRPr lang="fi-FI" sz="1600" dirty="0"/>
          </a:p>
        </p:txBody>
      </p:sp>
      <p:sp>
        <p:nvSpPr>
          <p:cNvPr id="42" name="Yhdestä kulmasta pyöristetty suorakulmio 41"/>
          <p:cNvSpPr/>
          <p:nvPr/>
        </p:nvSpPr>
        <p:spPr>
          <a:xfrm>
            <a:off x="4258100" y="5743543"/>
            <a:ext cx="7506267" cy="54136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smtClean="0"/>
              <a:t>Juniori EM ja MM</a:t>
            </a:r>
            <a:r>
              <a:rPr lang="fi-FI" sz="1600" dirty="0" smtClean="0"/>
              <a:t> </a:t>
            </a:r>
            <a:endParaRPr lang="fi-FI" sz="1600" dirty="0"/>
          </a:p>
        </p:txBody>
      </p:sp>
      <p:sp>
        <p:nvSpPr>
          <p:cNvPr id="44" name="Yhdestä kulmasta pyöristetty suorakulmio 43"/>
          <p:cNvSpPr/>
          <p:nvPr/>
        </p:nvSpPr>
        <p:spPr>
          <a:xfrm>
            <a:off x="9048466" y="6163288"/>
            <a:ext cx="2909245" cy="54136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Aikuisten EM, MM ja World Cup </a:t>
            </a:r>
            <a:endParaRPr lang="fi-FI" sz="1600" dirty="0"/>
          </a:p>
        </p:txBody>
      </p:sp>
      <p:sp>
        <p:nvSpPr>
          <p:cNvPr id="45" name="Pyöristetty suorakulmio 44"/>
          <p:cNvSpPr/>
          <p:nvPr/>
        </p:nvSpPr>
        <p:spPr>
          <a:xfrm>
            <a:off x="354840" y="766118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6" name="Pyöristetty suorakulmio 45"/>
          <p:cNvSpPr/>
          <p:nvPr/>
        </p:nvSpPr>
        <p:spPr>
          <a:xfrm>
            <a:off x="4258100" y="766118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7" name="Pyöristetty suorakulmio 46"/>
          <p:cNvSpPr/>
          <p:nvPr/>
        </p:nvSpPr>
        <p:spPr>
          <a:xfrm>
            <a:off x="8325133" y="772965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8" name="Pyöristetty suorakulmio 47"/>
          <p:cNvSpPr/>
          <p:nvPr/>
        </p:nvSpPr>
        <p:spPr>
          <a:xfrm>
            <a:off x="354840" y="1385459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9" name="Pyöristetty suorakulmio 48"/>
          <p:cNvSpPr/>
          <p:nvPr/>
        </p:nvSpPr>
        <p:spPr>
          <a:xfrm>
            <a:off x="2113006" y="1385459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0" name="Pyöristetty suorakulmio 49"/>
          <p:cNvSpPr/>
          <p:nvPr/>
        </p:nvSpPr>
        <p:spPr>
          <a:xfrm>
            <a:off x="4258096" y="1375460"/>
            <a:ext cx="3439235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1" name="Pyöristetty suorakulmio 50"/>
          <p:cNvSpPr/>
          <p:nvPr/>
        </p:nvSpPr>
        <p:spPr>
          <a:xfrm>
            <a:off x="8325127" y="1382027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 -&gt;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3794076" y="95675"/>
            <a:ext cx="570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smtClean="0">
                <a:latin typeface="Arial Rounded MT Bold" charset="0"/>
                <a:ea typeface="Arial Rounded MT Bold" charset="0"/>
                <a:cs typeface="Arial Rounded MT Bold" charset="0"/>
              </a:rPr>
              <a:t>Kilpailijana kasvaminen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354840" y="827904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4258100" y="827904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8325133" y="834751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3" name="Yhdestä kulmasta pyöristetty suorakulmio 12"/>
          <p:cNvSpPr/>
          <p:nvPr/>
        </p:nvSpPr>
        <p:spPr>
          <a:xfrm>
            <a:off x="2245053" y="2090614"/>
            <a:ext cx="5452278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Aluevalmennus, alueleirit</a:t>
            </a:r>
            <a:r>
              <a:rPr lang="fi-FI" sz="1600" dirty="0" smtClean="0"/>
              <a:t> </a:t>
            </a:r>
            <a:endParaRPr lang="fi-FI" sz="1600" dirty="0"/>
          </a:p>
        </p:txBody>
      </p:sp>
      <p:sp>
        <p:nvSpPr>
          <p:cNvPr id="14" name="Yhdestä kulmasta pyöristetty suorakulmio 13"/>
          <p:cNvSpPr/>
          <p:nvPr/>
        </p:nvSpPr>
        <p:spPr>
          <a:xfrm>
            <a:off x="2948415" y="2867927"/>
            <a:ext cx="1364090" cy="60164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Maajoukkueen kehitysryhmä 13-15 v</a:t>
            </a:r>
            <a:endParaRPr lang="fi-FI" sz="1400" dirty="0"/>
          </a:p>
        </p:txBody>
      </p:sp>
      <p:sp>
        <p:nvSpPr>
          <p:cNvPr id="17" name="Yhdestä kulmasta pyöristetty suorakulmio 16"/>
          <p:cNvSpPr/>
          <p:nvPr/>
        </p:nvSpPr>
        <p:spPr>
          <a:xfrm>
            <a:off x="3422171" y="3645397"/>
            <a:ext cx="1549021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Yläkoululeiritys </a:t>
            </a:r>
            <a:endParaRPr lang="fi-FI" sz="1600" dirty="0"/>
          </a:p>
        </p:txBody>
      </p:sp>
      <p:sp>
        <p:nvSpPr>
          <p:cNvPr id="25" name="Yhdestä kulmasta pyöristetty suorakulmio 24"/>
          <p:cNvSpPr/>
          <p:nvPr/>
        </p:nvSpPr>
        <p:spPr>
          <a:xfrm>
            <a:off x="4386647" y="2867927"/>
            <a:ext cx="7377719" cy="60164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Nuorten maajoukkue 15-20 v</a:t>
            </a:r>
            <a:endParaRPr lang="fi-FI" sz="1400" dirty="0"/>
          </a:p>
        </p:txBody>
      </p:sp>
      <p:sp>
        <p:nvSpPr>
          <p:cNvPr id="26" name="Yhdestä kulmasta pyöristetty suorakulmio 25"/>
          <p:cNvSpPr/>
          <p:nvPr/>
        </p:nvSpPr>
        <p:spPr>
          <a:xfrm>
            <a:off x="4600485" y="5165447"/>
            <a:ext cx="7163881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smtClean="0"/>
              <a:t>Akatemia-palvelut</a:t>
            </a:r>
            <a:r>
              <a:rPr lang="fi-FI" sz="1600" dirty="0" smtClean="0"/>
              <a:t> </a:t>
            </a:r>
            <a:endParaRPr lang="fi-FI" sz="1600" dirty="0"/>
          </a:p>
        </p:txBody>
      </p:sp>
      <p:sp>
        <p:nvSpPr>
          <p:cNvPr id="28" name="Yhdestä kulmasta pyöristetty suorakulmio 27"/>
          <p:cNvSpPr/>
          <p:nvPr/>
        </p:nvSpPr>
        <p:spPr>
          <a:xfrm>
            <a:off x="3051465" y="4364465"/>
            <a:ext cx="1549021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Urheilupainot-teiset yläkoulut </a:t>
            </a:r>
            <a:endParaRPr lang="fi-FI" sz="1600" dirty="0"/>
          </a:p>
        </p:txBody>
      </p:sp>
      <p:sp>
        <p:nvSpPr>
          <p:cNvPr id="29" name="Yhdestä kulmasta pyöristetty suorakulmio 28"/>
          <p:cNvSpPr/>
          <p:nvPr/>
        </p:nvSpPr>
        <p:spPr>
          <a:xfrm>
            <a:off x="4662271" y="4375796"/>
            <a:ext cx="1549021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Mäkelänrinne</a:t>
            </a:r>
            <a:br>
              <a:rPr lang="fi-FI" sz="1600" dirty="0" smtClean="0"/>
            </a:br>
            <a:r>
              <a:rPr lang="fi-FI" sz="1600" dirty="0" smtClean="0"/>
              <a:t>urheilulukio</a:t>
            </a:r>
            <a:endParaRPr lang="fi-FI" sz="1600" dirty="0"/>
          </a:p>
        </p:txBody>
      </p:sp>
      <p:sp>
        <p:nvSpPr>
          <p:cNvPr id="40" name="Yhdestä kulmasta pyöristetty suorakulmio 39"/>
          <p:cNvSpPr/>
          <p:nvPr/>
        </p:nvSpPr>
        <p:spPr>
          <a:xfrm>
            <a:off x="8325127" y="5851572"/>
            <a:ext cx="3439239" cy="88337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Olosuhteiden järjestäminen</a:t>
            </a:r>
            <a:br>
              <a:rPr lang="fi-FI" sz="1600" dirty="0" smtClean="0"/>
            </a:br>
            <a:r>
              <a:rPr lang="fi-FI" sz="1600" dirty="0" smtClean="0"/>
              <a:t>- kaksoisura</a:t>
            </a:r>
            <a:br>
              <a:rPr lang="fi-FI" sz="1600" dirty="0" smtClean="0"/>
            </a:br>
            <a:r>
              <a:rPr lang="fi-FI" sz="1600" dirty="0" smtClean="0"/>
              <a:t>- PV Urheilukoulu</a:t>
            </a:r>
            <a:endParaRPr lang="fi-FI" sz="1600" dirty="0"/>
          </a:p>
        </p:txBody>
      </p:sp>
      <p:sp>
        <p:nvSpPr>
          <p:cNvPr id="42" name="Pyöristetty suorakulmio 41"/>
          <p:cNvSpPr/>
          <p:nvPr/>
        </p:nvSpPr>
        <p:spPr>
          <a:xfrm>
            <a:off x="354840" y="1447245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3" name="Pyöristetty suorakulmio 42"/>
          <p:cNvSpPr/>
          <p:nvPr/>
        </p:nvSpPr>
        <p:spPr>
          <a:xfrm>
            <a:off x="2113006" y="1447245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4" name="Pyöristetty suorakulmio 43"/>
          <p:cNvSpPr/>
          <p:nvPr/>
        </p:nvSpPr>
        <p:spPr>
          <a:xfrm>
            <a:off x="4258096" y="1437246"/>
            <a:ext cx="3439235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5" name="Pyöristetty suorakulmio 44"/>
          <p:cNvSpPr/>
          <p:nvPr/>
        </p:nvSpPr>
        <p:spPr>
          <a:xfrm>
            <a:off x="8325127" y="1443813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 -&gt;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6" name="Yhdestä kulmasta pyöristetty suorakulmio 45"/>
          <p:cNvSpPr/>
          <p:nvPr/>
        </p:nvSpPr>
        <p:spPr>
          <a:xfrm>
            <a:off x="10215345" y="3595969"/>
            <a:ext cx="1549021" cy="58913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Maajoukkue</a:t>
            </a:r>
            <a:endParaRPr lang="fi-FI" sz="16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1519882" y="107681"/>
            <a:ext cx="1015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err="1" smtClean="0">
                <a:latin typeface="Arial Rounded MT Bold" charset="0"/>
                <a:ea typeface="Arial Rounded MT Bold" charset="0"/>
                <a:cs typeface="Arial Rounded MT Bold" charset="0"/>
              </a:rPr>
              <a:t>SJAL:n</a:t>
            </a:r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ryhmät, urheiluoppilaitokset ja tukipalvelut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41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Yhdestä kulmasta pyöristetty suorakulmio 41"/>
          <p:cNvSpPr/>
          <p:nvPr/>
        </p:nvSpPr>
        <p:spPr>
          <a:xfrm>
            <a:off x="2062101" y="2635879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12-13v: 2-4 x vko, </a:t>
            </a:r>
            <a:br>
              <a:rPr lang="fi-FI" sz="1600" dirty="0" smtClean="0"/>
            </a:br>
            <a:r>
              <a:rPr lang="fi-FI" sz="1600" dirty="0" smtClean="0"/>
              <a:t>8000-15 </a:t>
            </a:r>
            <a:r>
              <a:rPr lang="fi-FI" sz="1600" dirty="0" smtClean="0"/>
              <a:t>000 </a:t>
            </a:r>
            <a:r>
              <a:rPr lang="fi-FI" sz="1600" dirty="0" smtClean="0"/>
              <a:t>L</a:t>
            </a:r>
            <a:r>
              <a:rPr lang="fi-FI" sz="1600" dirty="0" smtClean="0"/>
              <a:t>/V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14-15v</a:t>
            </a:r>
            <a:r>
              <a:rPr lang="fi-FI" sz="1600" dirty="0" smtClean="0"/>
              <a:t>: 3-4 x vko, </a:t>
            </a:r>
            <a:br>
              <a:rPr lang="fi-FI" sz="1600" dirty="0" smtClean="0"/>
            </a:br>
            <a:r>
              <a:rPr lang="fi-FI" sz="1600" dirty="0" smtClean="0"/>
              <a:t>10 000 – 25 000 </a:t>
            </a:r>
            <a:r>
              <a:rPr lang="fi-FI" sz="1600" dirty="0" smtClean="0"/>
              <a:t>L</a:t>
            </a:r>
            <a:r>
              <a:rPr lang="fi-FI" sz="1600" dirty="0" smtClean="0"/>
              <a:t>/V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45" name="Yhdestä kulmasta pyöristetty suorakulmio 44"/>
          <p:cNvSpPr/>
          <p:nvPr/>
        </p:nvSpPr>
        <p:spPr>
          <a:xfrm>
            <a:off x="4258100" y="2405028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4-6 </a:t>
            </a:r>
            <a:r>
              <a:rPr lang="fi-FI" sz="1600" dirty="0" smtClean="0"/>
              <a:t>x vko, 20 000 – 30 000 </a:t>
            </a:r>
            <a:r>
              <a:rPr lang="fi-FI" sz="1600" dirty="0" smtClean="0"/>
              <a:t>L/V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smtClean="0"/>
              <a:t/>
            </a:r>
            <a:br>
              <a:rPr lang="fi-FI" sz="160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48" name="Yhdestä kulmasta pyöristetty suorakulmio 47"/>
          <p:cNvSpPr/>
          <p:nvPr/>
        </p:nvSpPr>
        <p:spPr>
          <a:xfrm>
            <a:off x="8219495" y="2549187"/>
            <a:ext cx="3439238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5-6 </a:t>
            </a:r>
            <a:r>
              <a:rPr lang="fi-FI" sz="1600" dirty="0" smtClean="0"/>
              <a:t>x vko, 30 000 – 50 000 </a:t>
            </a:r>
            <a:r>
              <a:rPr lang="fi-FI" sz="1600" dirty="0" smtClean="0"/>
              <a:t>L/V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smtClean="0"/>
              <a:t/>
            </a:r>
            <a:br>
              <a:rPr lang="fi-FI" sz="1600" smtClean="0"/>
            </a:br>
            <a:endParaRPr lang="fi-FI" sz="1600" dirty="0" smtClean="0"/>
          </a:p>
        </p:txBody>
      </p:sp>
      <p:sp>
        <p:nvSpPr>
          <p:cNvPr id="14" name="Pyöristetty suorakulmio 13"/>
          <p:cNvSpPr/>
          <p:nvPr/>
        </p:nvSpPr>
        <p:spPr>
          <a:xfrm>
            <a:off x="354840" y="889687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4258100" y="889687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8325133" y="896534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354840" y="1509028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2113006" y="1509028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4258096" y="1499029"/>
            <a:ext cx="3439235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8325127" y="1505596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 -&gt;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4127709" y="160355"/>
            <a:ext cx="570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Harjoitusmäärät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2" name="Yhdestä kulmasta pyöristetty suorakulmio 21"/>
          <p:cNvSpPr/>
          <p:nvPr/>
        </p:nvSpPr>
        <p:spPr>
          <a:xfrm>
            <a:off x="354838" y="2247167"/>
            <a:ext cx="1758167" cy="586854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7-10 </a:t>
            </a:r>
            <a:r>
              <a:rPr lang="fi-FI" sz="1600" dirty="0" smtClean="0"/>
              <a:t>v: </a:t>
            </a:r>
            <a:r>
              <a:rPr lang="fi-FI" sz="1600" dirty="0" smtClean="0"/>
              <a:t>1-2 </a:t>
            </a:r>
            <a:r>
              <a:rPr lang="fi-FI" sz="1600" dirty="0" smtClean="0"/>
              <a:t>x vko</a:t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2" name="Suorakulmio 1"/>
          <p:cNvSpPr/>
          <p:nvPr/>
        </p:nvSpPr>
        <p:spPr>
          <a:xfrm>
            <a:off x="330124" y="3806361"/>
            <a:ext cx="392797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Jousiammunta osana liikkuvaa </a:t>
            </a:r>
            <a:br>
              <a:rPr lang="fi-FI" sz="1600" dirty="0" smtClean="0"/>
            </a:br>
            <a:r>
              <a:rPr lang="fi-FI" sz="1600" dirty="0" smtClean="0"/>
              <a:t>elämäntapaa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Liikuntaa yhteensä 2-3 h päivässä</a:t>
            </a:r>
            <a:br>
              <a:rPr lang="fi-FI" sz="1600" dirty="0" smtClean="0"/>
            </a:br>
            <a:r>
              <a:rPr lang="fi-FI" sz="1600" dirty="0" smtClean="0"/>
              <a:t>(sis. leikit, koululiikunta, arkiliikunta)</a:t>
            </a:r>
            <a:endParaRPr lang="fi-FI" sz="1600" dirty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Muut urheilulajit rinnalla mahdolli</a:t>
            </a:r>
            <a:r>
              <a:rPr lang="fi-FI" sz="1600" dirty="0" smtClean="0"/>
              <a:t>simman</a:t>
            </a:r>
            <a:br>
              <a:rPr lang="fi-FI" sz="1600" dirty="0" smtClean="0"/>
            </a:br>
            <a:r>
              <a:rPr lang="fi-FI" sz="1600" dirty="0" smtClean="0"/>
              <a:t>pitkään (motoriikka, kestävyys, lihaskunto)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23" name="Suorakulmio 22"/>
          <p:cNvSpPr/>
          <p:nvPr/>
        </p:nvSpPr>
        <p:spPr>
          <a:xfrm>
            <a:off x="354838" y="636462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dirty="0" smtClean="0"/>
              <a:t>* L/V = Laukausta vuodessa</a:t>
            </a:r>
            <a:endParaRPr lang="fi-FI" sz="1600" dirty="0" smtClean="0"/>
          </a:p>
        </p:txBody>
      </p:sp>
      <p:sp>
        <p:nvSpPr>
          <p:cNvPr id="24" name="Suorakulmio 23"/>
          <p:cNvSpPr/>
          <p:nvPr/>
        </p:nvSpPr>
        <p:spPr>
          <a:xfrm>
            <a:off x="4245739" y="3797363"/>
            <a:ext cx="39279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Lajiharjoittelua nostetaan vaiheittain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Liikuntaa yhteensä 2-3 h päivässä</a:t>
            </a:r>
            <a:endParaRPr lang="fi-FI" sz="1600" dirty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Mahdollinen toinen laji rinnalla jakson alussa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Oheisharjoittelun rooli kasvaa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Psyykkinen valmennus aloitetaan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25" name="Suorakulmio 24"/>
          <p:cNvSpPr/>
          <p:nvPr/>
        </p:nvSpPr>
        <p:spPr>
          <a:xfrm>
            <a:off x="8173711" y="3803930"/>
            <a:ext cx="39279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Lajiharjoittelua nostetaan huipputasolle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Harjoitusmäärä yhteensä 20-25 h viikossa</a:t>
            </a:r>
            <a:endParaRPr lang="fi-FI" sz="1600" dirty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Oheisharjoittelun tärkeässä roolissa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Psyykkinen valmennus osa kokonaisuutta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85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Yhdestä kulmasta pyöristetty suorakulmio 41"/>
          <p:cNvSpPr/>
          <p:nvPr/>
        </p:nvSpPr>
        <p:spPr>
          <a:xfrm>
            <a:off x="309062" y="2776596"/>
            <a:ext cx="3439238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Muut lajit (motoriikan, kestävyyden ja lihaskunnon kehittäminen)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koululiikunta</a:t>
            </a:r>
            <a:r>
              <a:rPr lang="fi-FI" sz="1600" dirty="0" smtClean="0"/>
              <a:t>, arkiliikunta, leikit ja pelit. 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Lajivoimaa </a:t>
            </a:r>
            <a:r>
              <a:rPr lang="fi-FI" sz="1600" dirty="0" smtClean="0"/>
              <a:t>kehitetään lajiharjoitusten </a:t>
            </a:r>
            <a:r>
              <a:rPr lang="fi-FI" sz="1600" dirty="0" smtClean="0"/>
              <a:t>yhteydessä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Jakson loppuvaiheessa omankehonpainoharjoittelu.</a:t>
            </a: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14" name="Yhdestä kulmasta pyöristetty suorakulmio 13"/>
          <p:cNvSpPr/>
          <p:nvPr/>
        </p:nvSpPr>
        <p:spPr>
          <a:xfrm>
            <a:off x="4258096" y="1943922"/>
            <a:ext cx="4053384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Lajivoima</a:t>
            </a:r>
            <a:r>
              <a:rPr lang="fi-FI" sz="1600" dirty="0" smtClean="0"/>
              <a:t>: 3-5 x / vko (osa </a:t>
            </a:r>
            <a:r>
              <a:rPr lang="fi-FI" sz="1600" dirty="0" smtClean="0"/>
              <a:t>lajiharjoittelua)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Lihaskunto</a:t>
            </a:r>
            <a:r>
              <a:rPr lang="fi-FI" sz="1600" dirty="0" smtClean="0"/>
              <a:t>: </a:t>
            </a:r>
            <a:r>
              <a:rPr lang="fi-FI" sz="1600" dirty="0" smtClean="0"/>
              <a:t>2-3 </a:t>
            </a:r>
            <a:r>
              <a:rPr lang="fi-FI" sz="1600" dirty="0" smtClean="0"/>
              <a:t>x / </a:t>
            </a:r>
            <a:r>
              <a:rPr lang="fi-FI" sz="1600" dirty="0" smtClean="0"/>
              <a:t>vko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Kestävyys</a:t>
            </a:r>
            <a:r>
              <a:rPr lang="fi-FI" sz="1600" dirty="0" smtClean="0"/>
              <a:t>: 2-3 x / </a:t>
            </a:r>
            <a:r>
              <a:rPr lang="fi-FI" sz="1600" dirty="0" smtClean="0"/>
              <a:t>vko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Psyykkinen</a:t>
            </a:r>
            <a:r>
              <a:rPr lang="fi-FI" sz="1600" dirty="0" smtClean="0"/>
              <a:t>: 2-3 x / vko</a:t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15" name="Yhdestä kulmasta pyöristetty suorakulmio 14"/>
          <p:cNvSpPr/>
          <p:nvPr/>
        </p:nvSpPr>
        <p:spPr>
          <a:xfrm>
            <a:off x="8217243" y="2382463"/>
            <a:ext cx="3974757" cy="97297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Lajivoima</a:t>
            </a:r>
            <a:r>
              <a:rPr lang="fi-FI" sz="1600" dirty="0" smtClean="0"/>
              <a:t>: 4-5 x / vko (osa </a:t>
            </a:r>
            <a:r>
              <a:rPr lang="fi-FI" sz="1600" dirty="0" smtClean="0"/>
              <a:t>lajiharjoittelua)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Lihaskunto</a:t>
            </a:r>
            <a:r>
              <a:rPr lang="fi-FI" sz="1600" dirty="0" smtClean="0"/>
              <a:t>: 2-3 x / </a:t>
            </a:r>
            <a:r>
              <a:rPr lang="fi-FI" sz="1600" dirty="0" smtClean="0"/>
              <a:t>vko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Kestävyys</a:t>
            </a:r>
            <a:r>
              <a:rPr lang="fi-FI" sz="1600" dirty="0" smtClean="0"/>
              <a:t>: 2-3 x / </a:t>
            </a:r>
            <a:r>
              <a:rPr lang="fi-FI" sz="1600" dirty="0" smtClean="0"/>
              <a:t>vko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 smtClean="0"/>
              <a:t>Psyykkinen</a:t>
            </a:r>
            <a:r>
              <a:rPr lang="fi-FI" sz="1600" dirty="0" smtClean="0"/>
              <a:t>: 3-4 x / vko + urheilupsykologi</a:t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16" name="Yhdestä kulmasta pyöristetty suorakulmio 15"/>
          <p:cNvSpPr/>
          <p:nvPr/>
        </p:nvSpPr>
        <p:spPr>
          <a:xfrm>
            <a:off x="309062" y="5141773"/>
            <a:ext cx="3439238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VÄLINEET:</a:t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7-11v: 10 - 15 paunaa</a:t>
            </a:r>
            <a:br>
              <a:rPr lang="fi-FI" sz="1600" dirty="0" smtClean="0"/>
            </a:br>
            <a:r>
              <a:rPr lang="fi-FI" sz="1600" dirty="0" smtClean="0"/>
              <a:t>12-14v: </a:t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17" name="Yhdestä kulmasta pyöristetty suorakulmio 16"/>
          <p:cNvSpPr/>
          <p:nvPr/>
        </p:nvSpPr>
        <p:spPr>
          <a:xfrm>
            <a:off x="4258099" y="5091792"/>
            <a:ext cx="3439238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VÄLINEET:</a:t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  <a:p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18" name="Yhdestä kulmasta pyöristetty suorakulmio 17"/>
          <p:cNvSpPr/>
          <p:nvPr/>
        </p:nvSpPr>
        <p:spPr>
          <a:xfrm>
            <a:off x="8293630" y="4485197"/>
            <a:ext cx="3439238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VÄLINEET:</a:t>
            </a:r>
            <a:br>
              <a:rPr lang="fi-FI" sz="1600" dirty="0" smtClean="0"/>
            </a:br>
            <a:r>
              <a:rPr lang="fi-FI" sz="1600" smtClean="0"/>
              <a:t/>
            </a:r>
            <a:br>
              <a:rPr lang="fi-FI" sz="1600" smtClean="0"/>
            </a:br>
            <a:r>
              <a:rPr lang="fi-FI" sz="1600" smtClean="0"/>
              <a:t/>
            </a:r>
            <a:br>
              <a:rPr lang="fi-FI" sz="1600" smtClean="0"/>
            </a:br>
            <a:endParaRPr lang="fi-FI" sz="1600" dirty="0" smtClean="0"/>
          </a:p>
        </p:txBody>
      </p:sp>
      <p:sp>
        <p:nvSpPr>
          <p:cNvPr id="11" name="Pyöristetty suorakulmio 10"/>
          <p:cNvSpPr/>
          <p:nvPr/>
        </p:nvSpPr>
        <p:spPr>
          <a:xfrm>
            <a:off x="354840" y="766122"/>
            <a:ext cx="3439237" cy="982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LAPSUUSVAIHE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4258100" y="766122"/>
            <a:ext cx="3439237" cy="98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VALINTAVAIHE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8325133" y="772969"/>
            <a:ext cx="3439237" cy="97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HUIPPUVAIHE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354840" y="1385463"/>
            <a:ext cx="1758165" cy="363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7-10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2113006" y="1385463"/>
            <a:ext cx="1681070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11-14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1" name="Pyöristetty suorakulmio 20"/>
          <p:cNvSpPr/>
          <p:nvPr/>
        </p:nvSpPr>
        <p:spPr>
          <a:xfrm>
            <a:off x="4258096" y="1375464"/>
            <a:ext cx="3439235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15-18 v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2" name="Pyöristetty suorakulmio 21"/>
          <p:cNvSpPr/>
          <p:nvPr/>
        </p:nvSpPr>
        <p:spPr>
          <a:xfrm>
            <a:off x="8325127" y="1382031"/>
            <a:ext cx="3439239" cy="380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18 v -&gt;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3225662" y="86218"/>
            <a:ext cx="570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Oheisharjoittelu </a:t>
            </a:r>
            <a:r>
              <a:rPr lang="fi-FI" sz="2800" smtClean="0">
                <a:latin typeface="Arial Rounded MT Bold" charset="0"/>
                <a:ea typeface="Arial Rounded MT Bold" charset="0"/>
                <a:cs typeface="Arial Rounded MT Bold" charset="0"/>
              </a:rPr>
              <a:t>ja välineet</a:t>
            </a:r>
            <a:endParaRPr lang="fi-FI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Yhdestä kulmasta pyöristetty suorakulmio 23"/>
          <p:cNvSpPr/>
          <p:nvPr/>
        </p:nvSpPr>
        <p:spPr>
          <a:xfrm>
            <a:off x="354840" y="5643833"/>
            <a:ext cx="4053384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Tytöt: 18-25 paunaa 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Pojat: 20-30 </a:t>
            </a:r>
            <a:r>
              <a:rPr lang="fi-FI" sz="1600" dirty="0" smtClean="0"/>
              <a:t>paunaa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Opetellaan välivirityksen periaatteet</a:t>
            </a:r>
            <a:br>
              <a:rPr lang="fi-FI" sz="1600" dirty="0"/>
            </a:b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25" name="Yhdestä kulmasta pyöristetty suorakulmio 24"/>
          <p:cNvSpPr/>
          <p:nvPr/>
        </p:nvSpPr>
        <p:spPr>
          <a:xfrm>
            <a:off x="4163859" y="5009428"/>
            <a:ext cx="4053384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Tytöt: 25-35 paunaa 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Pojat: 30-40 </a:t>
            </a:r>
            <a:r>
              <a:rPr lang="fi-FI" sz="1600" dirty="0" smtClean="0"/>
              <a:t>paunaa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Välineiden virittäminen </a:t>
            </a:r>
            <a:r>
              <a:rPr lang="fi-FI" sz="1600" dirty="0" smtClean="0"/>
              <a:t>yhdessä valmentajan kanssa 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  <p:sp>
        <p:nvSpPr>
          <p:cNvPr id="27" name="Yhdestä kulmasta pyöristetty suorakulmio 26"/>
          <p:cNvSpPr/>
          <p:nvPr/>
        </p:nvSpPr>
        <p:spPr>
          <a:xfrm>
            <a:off x="8138616" y="4862680"/>
            <a:ext cx="4053384" cy="768250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Tytöt: 30-40 paunaa 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Pojat: 40-45 paunaa </a:t>
            </a:r>
            <a:endParaRPr lang="fi-FI" sz="1600" dirty="0" smtClean="0"/>
          </a:p>
          <a:p>
            <a:pPr marL="285750" indent="-285750">
              <a:buFont typeface="Arial" charset="0"/>
              <a:buChar char="•"/>
            </a:pPr>
            <a:r>
              <a:rPr lang="fi-FI" sz="1600" dirty="0"/>
              <a:t>Välineiden virittäminen </a:t>
            </a:r>
            <a:r>
              <a:rPr lang="fi-FI" sz="1600" dirty="0" smtClean="0"/>
              <a:t>omatoimisesti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7303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25313</TotalTime>
  <Words>370</Words>
  <Application>Microsoft Macintosh PowerPoint</Application>
  <PresentationFormat>Laajakuva</PresentationFormat>
  <Paragraphs>158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 Rounded MT Bold</vt:lpstr>
      <vt:lpstr>Calibri</vt:lpstr>
      <vt:lpstr>Calibri Light</vt:lpstr>
      <vt:lpstr>Arial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Microsoft Office -käyttäjä</cp:lastModifiedBy>
  <cp:revision>42</cp:revision>
  <dcterms:created xsi:type="dcterms:W3CDTF">2019-01-25T07:51:41Z</dcterms:created>
  <dcterms:modified xsi:type="dcterms:W3CDTF">2019-02-21T15:36:42Z</dcterms:modified>
</cp:coreProperties>
</file>