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4" r:id="rId8"/>
    <p:sldId id="260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-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335B-3AC0-1F63-0956-8F77F192F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F263E-72FB-DE2A-4A56-AF44682C1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F230-2B35-1619-E2B0-E417EB14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DED7-95A9-8042-DA70-0BE157E8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9AA70-AEA1-159C-7C25-E1234B51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0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E467-7655-84A2-F880-3325098D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B5C4F-E0CA-CAD4-F45B-0702553E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2B239-DAA6-B6FD-0712-2974DA11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CEC59-891B-08C8-E5A3-C4FE8A5E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C579-C206-CB95-8698-A89797C0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50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77FDD-0CAE-6576-A340-2408F6A06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93C95-17D0-1B0E-C006-33230431A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6D8E7-F527-1777-8004-D24644F1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C11DE-0F4A-A7A2-5A06-7F4C67DB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036C0-AD0E-EA95-EA8C-A6ACF1EA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03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4204-D54C-1ECF-55C4-E910293D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0A5F-B050-CDD0-E84F-32F3D7F0A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39E49-39F8-7B8B-BA9E-5018D7DC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C967-E497-AC05-1506-C78F5005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2634-EC66-389E-8C77-8DF75BEF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96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68A4-1568-C21B-F6A8-A2F221CC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FDEA4-19A5-D32F-6A04-3677A3061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AEFD5-5189-D97A-7171-845501BD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B008-E2B6-64CE-8CF3-D4E1EB6B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D0A0-CC42-2CF0-057F-07E9A5CE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14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A9DA-033D-46C9-598D-0C055986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31EF-BA6F-9E2D-826C-3485A2EB8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53097-7E0D-31EB-59A9-030CC0762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D903A-E373-B1B4-4910-CA4D5B16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C54C9-5A14-E221-1357-04F8AFB6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7A9CB-8601-94DD-21EE-FE241F48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8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B6BC-832E-BBD4-BA24-4A8BF66C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03EC4-535C-1562-CEEA-978BF883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B5C04-1F1A-0DD3-98FC-41BDC82BB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B5500-C8B1-FEF5-085F-99B121129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88F90-F39D-A1EF-E7E8-1668A0AA6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D03E1-9E00-9098-F3AF-AC04668E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25117-725D-8B56-DFD4-B5AB877E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03450-50DF-2450-E740-8FC7BE2D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14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23CB-F806-793A-245C-56E12C8DC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DF2F6-00D7-0F16-36FB-8166547B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A19BB-079E-141E-599C-486FE3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DD1DD-7C0C-90FD-C357-8E3F3906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32DB56-A66D-BD35-EC36-96C2E22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4927B-131A-44A3-6871-4B077D9C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FAC93-EC18-6A9F-39F9-1E13AC3E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8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B607-C6DA-550E-0BCE-003AD4DA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156B9-64EC-2943-75DD-B5BAF951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467D1-1A55-153B-7B2E-FC2519DE6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86905-78A5-0AFC-3814-2E4986DC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09311-BA79-6BEB-E0A8-FBAEDB60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23F12-4B77-8B89-E42C-2B719F49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39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1373-6150-3DEC-3FF9-5D3B56B6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19A75-C21B-D618-9CD9-B9C49EA1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8932C-6706-918C-83F5-0E0737F1E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7D6C2-3E5D-9F74-52FE-9CEF0D40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6FA5-6F89-169B-F4AB-4D73B6BC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8822F-B552-D37C-3757-D6C401AD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36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B3751-8C4C-659D-F85D-68DF337A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5AFC-3004-9BBA-8B0F-6F53D4C53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44BE-35BC-5382-D196-1D400DEB9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E45CD4-7331-4D24-9DEF-4947ADE7F4E7}" type="datetimeFigureOut">
              <a:rPr lang="fi-FI" smtClean="0"/>
              <a:t>31.1.2025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988D-826C-098E-BF52-31A7CCB60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597DC-A13E-EAC1-943B-BEFF789B2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ED042-C6D8-4A05-9474-6E16D05921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56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3A9E-6EAF-11B0-1609-BA80C4ED1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Jousiammunnan eri lajit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E1799-86DB-F305-0DCE-4E75C9C43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VOK1 lajiosa Pajulahti</a:t>
            </a:r>
          </a:p>
          <a:p>
            <a:r>
              <a:rPr lang="fi-FI" dirty="0"/>
              <a:t>2025</a:t>
            </a:r>
          </a:p>
          <a:p>
            <a:r>
              <a:rPr lang="fi-FI"/>
              <a:t>https://www.sjal.fi/etsijaloyda/aloitajousiammunta/lajit/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32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095953A-7DC0-3F46-6E96-31FBC9B1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7A3D96-0FAB-1097-EDDA-3FEF83BF3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AB96BF-DFB3-4E65-F857-5FB09808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F350EA2-C795-0DD6-A39B-C92018940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AC1597-691C-C2BF-535E-B9DBBAA76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ouple of people shooting with bows in the woods&#10;&#10;Description automatically generated">
            <a:extLst>
              <a:ext uri="{FF2B5EF4-FFF2-40B4-BE49-F238E27FC236}">
                <a16:creationId xmlns:a16="http://schemas.microsoft.com/office/drawing/2014/main" id="{CFBC1B08-E61B-ED15-5779-DD3A9FA2B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"/>
          <a:stretch/>
        </p:blipFill>
        <p:spPr>
          <a:xfrm>
            <a:off x="820707" y="684399"/>
            <a:ext cx="6092116" cy="551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6C9C6-6935-8284-13AD-5F01D7DE7D4C}"/>
              </a:ext>
            </a:extLst>
          </p:cNvPr>
          <p:cNvSpPr txBox="1"/>
          <p:nvPr/>
        </p:nvSpPr>
        <p:spPr>
          <a:xfrm>
            <a:off x="7936992" y="1056354"/>
            <a:ext cx="393594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Kolmella nuolella, ampuma-aikaa 3 minuuttia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Etäisyydet vaihtelevat</a:t>
            </a:r>
            <a:r>
              <a:rPr lang="fi-FI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joten matkojen arvioinnin osaaminen erittäin tärkeää!</a:t>
            </a:r>
            <a:endParaRPr lang="fi-FI" sz="1600" kern="120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rastia, joista puolet arvioitavia matkoja, puolet annettu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mmuntakulmia – jyrkkiä ylä</a:t>
            </a:r>
            <a:r>
              <a:rPr lang="fi-FI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 alamäkiä – pidä T-asento!</a:t>
            </a:r>
            <a:endParaRPr lang="fi-FI" sz="1600" kern="1200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Ulkona säiden armoilla ja eri maastotyypeissä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Taulukoot 20, 40, 60, 80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Keltamusta taulu, osuma-alueet 1 – 6 pistettä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Kisa käydään läpi 3 – 4 hengen ryhmissä, yleensä saman jousityypin ryhmissä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Tuomari  </a:t>
            </a:r>
            <a:r>
              <a:rPr lang="fi-FI" sz="16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i-FI" sz="1600" kern="1200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ulkee maastossa eri ryhmien mukana, ei siis aina paikalla, ryhmä päättää enemmistöllä </a:t>
            </a:r>
            <a:endParaRPr lang="fi-FI" sz="16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40BB9-1B25-C123-5FFA-141919E996DE}"/>
              </a:ext>
            </a:extLst>
          </p:cNvPr>
          <p:cNvSpPr txBox="1"/>
          <p:nvPr/>
        </p:nvSpPr>
        <p:spPr>
          <a:xfrm>
            <a:off x="8405091" y="295564"/>
            <a:ext cx="326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Maastoammunta</a:t>
            </a:r>
            <a:endParaRPr lang="fi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A140-F760-1359-903F-38251F87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Paalut, joiden luota ammutaan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95670A4-54DE-1F35-7F75-2308800C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2" y="2090753"/>
            <a:ext cx="10768181" cy="409190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293D9-96B3-0994-33CF-288CE3FE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Säännöistä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saat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leikata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taukukoot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ammuntamatkat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mukaasi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“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sääntökirja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ote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olla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mukana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”.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Tähtäin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ja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talja-ampujilla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olla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tähtäinmerkit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mukana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vaistolla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Content Placeholder 4" descr="A table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69D0C19E-D4FD-0085-8F53-13D6FCEC6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232584"/>
            <a:ext cx="6780700" cy="43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E7535-8409-D92F-B341-FD766398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3D-ammunta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B73E12-B633-FFE7-695D-F0CB53CC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24 eri kokoista eläinhahmoa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Kaikki arvioitavia matkoja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Osumat 5, 8, 10, 11 pistettä – kaviot ja sarvet 0 pistettä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Eläinhahmojen koko ei korreloi matkan pituutta!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2 nuolta ammutaan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Rastilla kuva eläinhahmon osuma-alueesta!</a:t>
            </a:r>
          </a:p>
          <a:p>
            <a:endParaRPr lang="fi-FI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dinosaur with a bow and arrow&#10;&#10;Description automatically generated">
            <a:extLst>
              <a:ext uri="{FF2B5EF4-FFF2-40B4-BE49-F238E27FC236}">
                <a16:creationId xmlns:a16="http://schemas.microsoft.com/office/drawing/2014/main" id="{44297524-1E72-32D6-9B03-58283CDC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 r="1" b="22358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1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941A3-B3F4-D2E4-228D-6F36F3F8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>
                <a:latin typeface="Arial" panose="020B0604020202020204" pitchFamily="34" charset="0"/>
                <a:cs typeface="Arial" panose="020B0604020202020204" pitchFamily="34" charset="0"/>
              </a:rPr>
              <a:t>Tauluammunta</a:t>
            </a:r>
          </a:p>
        </p:txBody>
      </p:sp>
      <p:pic>
        <p:nvPicPr>
          <p:cNvPr id="5" name="Content Placeholder 4" descr="A group of people standing next to a target&#10;&#10;Description automatically generated">
            <a:extLst>
              <a:ext uri="{FF2B5EF4-FFF2-40B4-BE49-F238E27FC236}">
                <a16:creationId xmlns:a16="http://schemas.microsoft.com/office/drawing/2014/main" id="{BDB337E4-2B31-E6B9-0D63-892CE460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2D1943-7B95-7B80-1E4A-75801C069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5739693" cy="2540554"/>
          </a:xfrm>
        </p:spPr>
        <p:txBody>
          <a:bodyPr>
            <a:normAutofit/>
          </a:bodyPr>
          <a:lstStyle/>
          <a:p>
            <a:r>
              <a:rPr lang="fi-FI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6 nuolen sarjoissa, 12 sarjaa</a:t>
            </a:r>
          </a:p>
          <a:p>
            <a:r>
              <a:rPr lang="fi-FI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Matkat vaihtelevat jousityypin ja iän mukaan</a:t>
            </a:r>
          </a:p>
          <a:p>
            <a:r>
              <a:rPr lang="fi-FI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Taulu 122 cm, taljat 80 cm spotti</a:t>
            </a:r>
          </a:p>
          <a:p>
            <a:r>
              <a:rPr lang="fi-FI" sz="22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Fita</a:t>
            </a:r>
            <a:r>
              <a:rPr lang="fi-FI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4 eri matkaa 144 nuolta, 900-kierros 3 matkaa 90 nuolta</a:t>
            </a:r>
          </a:p>
        </p:txBody>
      </p:sp>
    </p:spTree>
    <p:extLst>
      <p:ext uri="{BB962C8B-B14F-4D97-AF65-F5344CB8AC3E}">
        <p14:creationId xmlns:p14="http://schemas.microsoft.com/office/powerpoint/2010/main" val="398797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6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C08DC-7DA0-4005-A008-1A26CA16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98" y="655782"/>
            <a:ext cx="4284418" cy="1480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Mites nuorten ampumamatkat ja taulukoot?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658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192524C-9795-7C00-2E77-19135586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4" b="-1"/>
          <a:stretch/>
        </p:blipFill>
        <p:spPr>
          <a:xfrm>
            <a:off x="1156857" y="2265037"/>
            <a:ext cx="4939127" cy="3949493"/>
          </a:xfrm>
          <a:prstGeom prst="rect">
            <a:avLst/>
          </a:prstGeom>
        </p:spPr>
      </p:pic>
      <p:pic>
        <p:nvPicPr>
          <p:cNvPr id="9" name="Picture 8" descr="A table with text and numbers&#10;&#10;Description automatically generated">
            <a:extLst>
              <a:ext uri="{FF2B5EF4-FFF2-40B4-BE49-F238E27FC236}">
                <a16:creationId xmlns:a16="http://schemas.microsoft.com/office/drawing/2014/main" id="{E55A6BD0-A673-38B8-C4F7-79EB04B14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46" b="2"/>
          <a:stretch/>
        </p:blipFill>
        <p:spPr>
          <a:xfrm>
            <a:off x="6096000" y="2265037"/>
            <a:ext cx="4949353" cy="1975104"/>
          </a:xfrm>
          <a:prstGeom prst="rect">
            <a:avLst/>
          </a:prstGeom>
        </p:spPr>
      </p:pic>
      <p:pic>
        <p:nvPicPr>
          <p:cNvPr id="7" name="Picture 6" descr="A table with numbers and measurements&#10;&#10;Description automatically generated with medium confidence">
            <a:extLst>
              <a:ext uri="{FF2B5EF4-FFF2-40B4-BE49-F238E27FC236}">
                <a16:creationId xmlns:a16="http://schemas.microsoft.com/office/drawing/2014/main" id="{C6B15324-10EB-54FC-9604-BE6960ECE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r="-3" b="-3"/>
          <a:stretch/>
        </p:blipFill>
        <p:spPr>
          <a:xfrm>
            <a:off x="6095994" y="4239426"/>
            <a:ext cx="4949352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61E14-A09A-0BE5-2021-D129C42E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fi-FI" sz="5400">
                <a:latin typeface="Arial" panose="020B0604020202020204" pitchFamily="34" charset="0"/>
                <a:cs typeface="Arial" panose="020B0604020202020204" pitchFamily="34" charset="0"/>
              </a:rPr>
              <a:t>Halliammunta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505AC-F93C-4F4A-A4C7-DFC59480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18 m ja 25 m, alle 11-vuotiaat 12 metriä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3 nuolen sarjoissa, 20 sarjaa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Tauluja paljon eri mallisia ja kokoisia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Ampuma-aika 2 minuuttia, ampumapaikat </a:t>
            </a:r>
            <a:r>
              <a:rPr lang="fi-FI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kahdessa vuorossa.</a:t>
            </a:r>
          </a:p>
          <a:p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Peruskilpailun jälkeen ottelut, </a:t>
            </a:r>
            <a:r>
              <a:rPr lang="fi-FI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tasatilanteesa</a:t>
            </a:r>
            <a:r>
              <a:rPr lang="fi-FI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myös 1 nuolen ottelut.</a:t>
            </a:r>
          </a:p>
          <a:p>
            <a:endParaRPr lang="fi-FI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room with a large room with a large room with a large room with a large room with a large room with a large room with a large room with a large room with a large room with&#10;&#10;Description automatically generated">
            <a:extLst>
              <a:ext uri="{FF2B5EF4-FFF2-40B4-BE49-F238E27FC236}">
                <a16:creationId xmlns:a16="http://schemas.microsoft.com/office/drawing/2014/main" id="{B0CA1440-1FFB-7A69-8D9E-16C81D75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r="26267"/>
          <a:stretch/>
        </p:blipFill>
        <p:spPr>
          <a:xfrm>
            <a:off x="6352318" y="640080"/>
            <a:ext cx="495242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014F0-F840-E7B3-14A8-4345123C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Osaathan nuorten taulukoot?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0B3EBE9-54D6-1F20-D9E6-512D3EBB9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47703"/>
            <a:ext cx="7214616" cy="35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266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Jousiammunnan eri lajit</vt:lpstr>
      <vt:lpstr>PowerPoint Presentation</vt:lpstr>
      <vt:lpstr>Paalut, joiden luota ammutaan</vt:lpstr>
      <vt:lpstr>Säännöistä saat leikata taukukoot ja ammuntamatkat mukaasi – “sääntökirja ja sen ote saa olla mukana”. Tähtäin- ja talja-ampujilla saa olla tähtäinmerkit mukana, vaistolla ei.</vt:lpstr>
      <vt:lpstr>3D-ammunta</vt:lpstr>
      <vt:lpstr>Tauluammunta</vt:lpstr>
      <vt:lpstr>Mites nuorten ampumamatkat ja taulukoot? </vt:lpstr>
      <vt:lpstr>Halliammunta</vt:lpstr>
      <vt:lpstr>Osaathan nuorten taulukoot?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Marja Raisoma</dc:creator>
  <cp:lastModifiedBy>Marja Raisoma</cp:lastModifiedBy>
  <cp:revision>4</cp:revision>
  <dcterms:created xsi:type="dcterms:W3CDTF">2025-01-21T18:05:06Z</dcterms:created>
  <dcterms:modified xsi:type="dcterms:W3CDTF">2025-01-31T14:42:01Z</dcterms:modified>
</cp:coreProperties>
</file>