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mW/HDHN6O2Moo+kcjE5MqTe9z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95c2d18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95c2d187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195c2d187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1598814" y="177906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1598814" y="42338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 rot="5400000">
            <a:off x="4424522" y="-752315"/>
            <a:ext cx="334295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 rot="5400000">
            <a:off x="7886050" y="2709213"/>
            <a:ext cx="4306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 rot="5400000">
            <a:off x="2552051" y="156513"/>
            <a:ext cx="430659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8201" y="2759191"/>
            <a:ext cx="5138650" cy="359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6096000" y="2759192"/>
            <a:ext cx="5257800" cy="359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1918508"/>
            <a:ext cx="10515600" cy="91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9788" y="285031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839788" y="3674225"/>
            <a:ext cx="5157787" cy="25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3"/>
          </p:nvPr>
        </p:nvSpPr>
        <p:spPr>
          <a:xfrm>
            <a:off x="6169024" y="2845204"/>
            <a:ext cx="5183188" cy="82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4"/>
          </p:nvPr>
        </p:nvSpPr>
        <p:spPr>
          <a:xfrm>
            <a:off x="6172200" y="3674225"/>
            <a:ext cx="5183188" cy="25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36612" y="1961804"/>
            <a:ext cx="3932237" cy="76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5183188" y="1961804"/>
            <a:ext cx="6172200" cy="414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836612" y="2828059"/>
            <a:ext cx="3932237" cy="328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838200" y="1878675"/>
            <a:ext cx="3932237" cy="140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>
            <a:spLocks noGrp="1"/>
          </p:cNvSpPr>
          <p:nvPr>
            <p:ph type="pic" idx="2"/>
          </p:nvPr>
        </p:nvSpPr>
        <p:spPr>
          <a:xfrm>
            <a:off x="5180012" y="1878676"/>
            <a:ext cx="6172200" cy="4356446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7"/>
          <p:cNvSpPr txBox="1">
            <a:spLocks noGrp="1"/>
          </p:cNvSpPr>
          <p:nvPr>
            <p:ph type="body" idx="1"/>
          </p:nvPr>
        </p:nvSpPr>
        <p:spPr>
          <a:xfrm>
            <a:off x="839788" y="3283527"/>
            <a:ext cx="3932237" cy="296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" name="Google Shape;15;p18" descr="Kuva, joka sisältää kohteen teksti&#10;&#10;Kuvaus luotu automaattisesti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39815"/>
            <a:ext cx="12192000" cy="1581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98814" y="177906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5400"/>
              <a:t>WA sääntömuutokset</a:t>
            </a:r>
            <a:br>
              <a:rPr lang="fi-FI" sz="5400"/>
            </a:br>
            <a:r>
              <a:rPr lang="fi-FI" sz="5400"/>
              <a:t>kevät 2022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98814" y="42338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fi-FI" sz="4000">
                <a:latin typeface="Calibri"/>
                <a:ea typeface="Calibri"/>
                <a:cs typeface="Calibri"/>
                <a:sym typeface="Calibri"/>
              </a:rPr>
              <a:t>SJAL tuomarineuvosto</a:t>
            </a: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Traditional Bow</a:t>
            </a: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Jousen molemmat lavat voivat olla säädettäviä. Vetojäykkyyden (paunojen) ja tillerin säätäminen sekä lapojen sivuttainen linjaaminen lapataskujen avulla ovat sallittuja.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Ammuttaessa etusormen tai keskisormen on oltava enintään 3 mm etäisyydellä nokista (ote joko kaikki sormet nokin alla tai nokki etusormen ja keskisormen välissä, otetta ei saa vaihtaa kilpailun aikana).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Sormiläpän tai hanskan ei kuitenkaan tarvitse olla 1-osainen 3-alla otteella.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Kasvoilla kiipeily on sallittua, mutta jänteellä kiipeily ei.</a:t>
            </a: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Välinerikko poistuu tauluammunnassa</a:t>
            </a:r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Välinerikon tai medikaalisen ongelman takia ei enää anneta paikkonuolia kisojen nopeuttamiseksi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Rata- tai järjestelyongelmien kanssa kuitenkin saa paikot. (pompun, läpimenneen takia keskeytys, tauluongelmat, tekniset ongelmat radalla tms)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3m viivalla oleva nuoli tulkitaan kuten on tähän mennessä tehty otteluvaiheessa, eli ampuja joutuu tekemään päätöksen itse ja tilanne tarkastetaan ampujan paikalta sarjan jälkeen.</a:t>
            </a:r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Ammunta-aika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Ammunta-aika tauluammunnassa sisä- ja ulkoradoilla siirtyy World Ranking tasolla 30 sekuntiin per nuoli.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Kansallisissa kisoissa WA:n puolesta mahdollista käyttää vanhaa aikaa.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Huonossa säässä mahdollista käyttää pidempää aikaa myös, mutta rajat tässä vielä epäselvät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Joukkueilla ei muutoksia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Paraluokilla ei muutoksia (vaikuttaa vain jos käytössä varsinaiset paraluokat)</a:t>
            </a: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Maasto- ja 3D: Poolit</a:t>
            </a:r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Pieni muutos poolien voittajien välisiin otteluihin, nyt parit ovat A-D ja B-C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30 min välinerikkoaika säilyy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Ammuntajat säilyvät ennallaan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Vain kv-kisoja koskevat muutokset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685800" lvl="1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Ikäluokkien nimet muuttuvat</a:t>
            </a:r>
            <a:endParaRPr/>
          </a:p>
          <a:p>
            <a:pPr marL="1143000" lvl="2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Char char="•"/>
            </a:pPr>
            <a:r>
              <a:rPr lang="fi-FI"/>
              <a:t>Under 18 ja Under 21 korvaavat Cadet ja Junior ikäluokat, varsinainen ikäraja on sama</a:t>
            </a:r>
            <a:endParaRPr/>
          </a:p>
          <a:p>
            <a:pPr marL="1143000" lvl="2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Char char="•"/>
            </a:pPr>
            <a:r>
              <a:rPr lang="fi-FI"/>
              <a:t>50+ korvaa Masters luokan, ikäraja ei muutu</a:t>
            </a:r>
            <a:endParaRPr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85800" lvl="1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fi-FI"/>
              <a:t>Uusinta pudotuksiin pääsystä ammutaan keskellä kenttää, ampujat omissa pakoissa, taulu keskellä pakkaa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Pitkähihaiset aluspaidat</a:t>
            </a:r>
            <a:endParaRPr/>
          </a:p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0000"/>
              <a:buChar char="•"/>
            </a:pPr>
            <a:r>
              <a:rPr lang="fi-FI"/>
              <a:t>TV-finaaleissa aluspaidan tulee olla kisapaidan päävärin mukainen tai valkoinen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•"/>
            </a:pPr>
            <a:r>
              <a:rPr lang="fi-FI">
                <a:solidFill>
                  <a:srgbClr val="4A86E8"/>
                </a:solidFill>
              </a:rPr>
              <a:t>World Cup</a:t>
            </a:r>
            <a:endParaRPr>
              <a:solidFill>
                <a:srgbClr val="4A86E8"/>
              </a:solidFill>
            </a:endParaRPr>
          </a:p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86E8"/>
              </a:buClr>
              <a:buSzPct val="90000"/>
              <a:buChar char="•"/>
            </a:pPr>
            <a:r>
              <a:rPr lang="fi-FI">
                <a:solidFill>
                  <a:srgbClr val="4A86E8"/>
                </a:solidFill>
              </a:rPr>
              <a:t>Välinetarkastus poistuu, sen sijaan tehdään pistotarkastuksia</a:t>
            </a:r>
            <a:endParaRPr>
              <a:solidFill>
                <a:srgbClr val="4A86E8"/>
              </a:solidFill>
            </a:endParaRPr>
          </a:p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86E8"/>
              </a:buClr>
              <a:buSzPct val="90000"/>
              <a:buChar char="•"/>
            </a:pPr>
            <a:r>
              <a:rPr lang="fi-FI">
                <a:solidFill>
                  <a:srgbClr val="4A86E8"/>
                </a:solidFill>
              </a:rPr>
              <a:t>Top-8 shoot off poistuu</a:t>
            </a:r>
            <a:endParaRPr>
              <a:solidFill>
                <a:srgbClr val="4A86E8"/>
              </a:solidFill>
            </a:endParaRPr>
          </a:p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86E8"/>
              </a:buClr>
              <a:buSzPct val="90000"/>
              <a:buChar char="•"/>
            </a:pPr>
            <a:r>
              <a:rPr lang="fi-FI">
                <a:solidFill>
                  <a:srgbClr val="4A86E8"/>
                </a:solidFill>
              </a:rPr>
              <a:t>HUOM! VAIN WA WORLD CUP OSAKILPAILUISSA</a:t>
            </a:r>
            <a:endParaRPr>
              <a:solidFill>
                <a:srgbClr val="4A86E8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Vain para-ammunta</a:t>
            </a:r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/>
              <a:t>-	Joukkeet vaihtuvat 2-henkisiksi, mixed team säilyy myös käytössä</a:t>
            </a:r>
            <a:endParaRPr/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/>
              <a:t>-	Sääntö ja luokittelu muuttuu selkänojan ja sivutuen suhteen.</a:t>
            </a:r>
            <a:endParaRPr/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/>
              <a:t>Selkänoja ja mahdolliset ulokkeet siitä saavat ulottua urheilijan yläruumin puolivälille, alkaen selkänojan syvimmästä (tukea antavasta) kohdasta eteenpäin. Tuen täytyy myös olla 110mm kainalon alapuolella.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/>
              <a:t>Tila pakkaa kohti kapenee hieman, uudet leveydet 2,5 tai 3,75 m.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95c2d1876_0_0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Sääntöjen käyttöönotto SJAL-kisoissa</a:t>
            </a:r>
            <a:endParaRPr/>
          </a:p>
        </p:txBody>
      </p:sp>
      <p:sp>
        <p:nvSpPr>
          <p:cNvPr id="218" name="Google Shape;218;g1195c2d1876_0_0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Säännöt tulevat käyttöön kaikki kerralla 1.4.2022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dirty="0" err="1"/>
              <a:t>WA:n</a:t>
            </a:r>
            <a:r>
              <a:rPr lang="fi-FI" dirty="0"/>
              <a:t> kisoissa säännöt ovat tulleet käyttöön 15.1. ja 1.3. alkaen.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Sääntöjen suomenkielinen käännös on työn alla.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Sisältö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552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Välinemuutokset</a:t>
            </a:r>
            <a:endParaRPr/>
          </a:p>
          <a:p>
            <a:pPr marL="685800" lvl="1" indent="-2514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Vaistojousi</a:t>
            </a:r>
            <a:endParaRPr/>
          </a:p>
          <a:p>
            <a:pPr marL="685800" lvl="1" indent="-2514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Traditional</a:t>
            </a:r>
            <a:endParaRPr/>
          </a:p>
          <a:p>
            <a:pPr marL="228600" lvl="0" indent="-2552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Välinerikko poistuu tauluammunnassa</a:t>
            </a:r>
            <a:endParaRPr/>
          </a:p>
          <a:p>
            <a:pPr marL="228600" lvl="0" indent="-2552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Ammunta-aika</a:t>
            </a:r>
            <a:endParaRPr/>
          </a:p>
          <a:p>
            <a:pPr marL="228600" lvl="0" indent="-2552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Maasto- ja 3D: Poolit</a:t>
            </a:r>
            <a:endParaRPr/>
          </a:p>
          <a:p>
            <a:pPr marL="228600" lvl="0" indent="-2552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Vain kv-kisoja koskevat muutokset</a:t>
            </a:r>
            <a:endParaRPr/>
          </a:p>
          <a:p>
            <a:pPr marL="685800" lvl="1" indent="-2514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Ikäluokat</a:t>
            </a:r>
            <a:endParaRPr/>
          </a:p>
          <a:p>
            <a:pPr marL="685800" lvl="1" indent="-2514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Pitkähihaiset aluspaidat</a:t>
            </a:r>
            <a:endParaRPr/>
          </a:p>
          <a:p>
            <a:pPr marL="685800" lvl="1" indent="-2514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World Cup</a:t>
            </a:r>
            <a:endParaRPr/>
          </a:p>
          <a:p>
            <a:pPr marL="228600" lvl="0" indent="-2552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Vain para-ammuntatapahtumia koskevat muutokset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Vaistojousi (Barebow)</a:t>
            </a: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Sääntökohdat: 11.4.6.1, 11.4.6.2, 11.4.10.1, 22.3.6.1, 22.3.6.2, 22.3.10.1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Vaimentimet ovat sallittuja. Vaimentimet voivat olla valmistajan keskiosaan asentamia tai jälkikäteen suoraan keskiosaan tai painoihin kiinnitettäviä.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Jousen tulee mennä 12,2 cm halkaisijan rinkulan läpi taivuttamatta vaimentimia.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Vaistojousi (Barebow)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16" name="Google Shape;116;p4" descr="Ein Bild, das Person, drinnen, Hand, Lich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906" y="2759191"/>
            <a:ext cx="2339788" cy="344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Ein Bild, das Text, drinne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126940" y="2759191"/>
            <a:ext cx="3541613" cy="344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038600" y="2759191"/>
            <a:ext cx="28241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&lt;- Jälkikäteen lisätty vaimentimen ja painon yhdistelmä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Keskiosaan valmistajan asentama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Vaistojousi (Barebow)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Keskiosassa vinossa kulmassa olevat vakainten kiinnitysreiät ovat sallittuja, mutta erilliset lisäosat tai liittimet, joilla voidaan säätää kulmaa eivät ole sallittuja.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Painot ja vaimentimet voidaan kiinnittää sekä kahvan ylä- että alapuolelle, mutta niitä ei saa käyttää tähtäämisen tai etäisyyden arvioinnin apuna millään tavalla.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Vaistojousi (Barebow)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34" name="Google Shape;134;p6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012756"/>
            <a:ext cx="10657114" cy="309002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838200" y="2551091"/>
            <a:ext cx="1797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Sallittu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Vaistojousi (Barebow)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43" name="Google Shape;143;p7" descr="Ein Bild, das drinnen, schwarz, dunkel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759191"/>
            <a:ext cx="4586922" cy="33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 descr="Ein Bild, das Küchengerä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424335"/>
            <a:ext cx="4897005" cy="267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6096000" y="2759191"/>
            <a:ext cx="1797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Kiellettyjä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Traditional Bow</a:t>
            </a: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Instictive poistuu, tilalle tulee uusi sallivampi Trad.</a:t>
            </a:r>
            <a:br>
              <a:rPr lang="fi-FI"/>
            </a:b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Keskiosa voi olla kokonaan puuta tai valmistettu laminoiduista kerroksista, joista osa on puuta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Jos keskiosa on tehty laminoidusta rakenteesta, on alkuperäisessä rakenteessa oltava vähintään 2 puulaminaattikerrosta.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Puulaminaattikerrosten on ulotuttava keskiosan päästä päähän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Puulaminaattien on oltava nähtävillä ja helposti puuksi todennettavissa. Keskiosan maalaaminen tai peittäminen niin, että puulaminaatit eivät ole nähtävillä, voi johtaa jousen hylkäämiseen.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Keskiosan pituudella ei ole rajoituksia.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Välinemuutokset – Traditional Bow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61" name="Google Shape;161;p9" descr="Ein Bild, das Person, Gras, haltend, drauß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073" y="2797951"/>
            <a:ext cx="2004527" cy="337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Ein Bild, das Person, drauße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641271" y="3087700"/>
            <a:ext cx="3410404" cy="28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4544475" y="2759191"/>
            <a:ext cx="283090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Kielletty: keskiosa ei ole puuta eikä siinä ole puulaminaattikerroksia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Sallittu: Keskiosa on puuta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JAL 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Laajakuva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SJAL teema</vt:lpstr>
      <vt:lpstr>WA sääntömuutokset kevät 2022</vt:lpstr>
      <vt:lpstr>Sisältö</vt:lpstr>
      <vt:lpstr>Välinemuutokset – Vaistojousi (Barebow)</vt:lpstr>
      <vt:lpstr>Välinemuutokset – Vaistojousi (Barebow)</vt:lpstr>
      <vt:lpstr>Välinemuutokset – Vaistojousi (Barebow)</vt:lpstr>
      <vt:lpstr>Välinemuutokset – Vaistojousi (Barebow)</vt:lpstr>
      <vt:lpstr>Välinemuutokset – Vaistojousi (Barebow)</vt:lpstr>
      <vt:lpstr>Välinemuutokset – Traditional Bow</vt:lpstr>
      <vt:lpstr>Välinemuutokset – Traditional Bow</vt:lpstr>
      <vt:lpstr>Välinemuutokset – Traditional Bow</vt:lpstr>
      <vt:lpstr>Välinerikko poistuu tauluammunnassa</vt:lpstr>
      <vt:lpstr>Ammunta-aika</vt:lpstr>
      <vt:lpstr>Maasto- ja 3D: Poolit</vt:lpstr>
      <vt:lpstr>Vain kv-kisoja koskevat muutokset</vt:lpstr>
      <vt:lpstr>Vain para-ammunta</vt:lpstr>
      <vt:lpstr>Sääntöjen käyttöönotto SJAL-kisoissa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 sääntömuutokset kevät 2022</dc:title>
  <dc:creator>Mari</dc:creator>
  <cp:lastModifiedBy>Mari Jakonen</cp:lastModifiedBy>
  <cp:revision>1</cp:revision>
  <dcterms:created xsi:type="dcterms:W3CDTF">2021-03-02T19:19:01Z</dcterms:created>
  <dcterms:modified xsi:type="dcterms:W3CDTF">2022-03-10T16:46:11Z</dcterms:modified>
</cp:coreProperties>
</file>