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185FB-D624-4833-B7F2-A7A2C67C2886}" type="datetimeFigureOut">
              <a:rPr lang="fi-FI" smtClean="0"/>
              <a:t>4.10.2023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5F240-D61E-4C66-BF21-3E3C04D4E27A}" type="slidenum">
              <a:rPr lang="fi-FI" smtClean="0"/>
              <a:t>‹#›</a:t>
            </a:fld>
            <a:endParaRPr lang="fi-FI"/>
          </a:p>
        </p:txBody>
      </p:sp>
    </p:spTree>
    <p:extLst>
      <p:ext uri="{BB962C8B-B14F-4D97-AF65-F5344CB8AC3E}">
        <p14:creationId xmlns:p14="http://schemas.microsoft.com/office/powerpoint/2010/main" val="1819516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fi-FI" sz="1200" b="0" i="0" u="none" strike="noStrike" kern="1200" cap="none" spc="0" normalizeH="0" baseline="0" noProof="0" smtClean="0">
                <a:ln>
                  <a:noFill/>
                </a:ln>
                <a:solidFill>
                  <a:prstClr val="black"/>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1</a:t>
            </a:fld>
            <a:endParaRPr kumimoji="0" lang="fi-FI" sz="1200" b="0" i="0" u="none" strike="noStrike" kern="1200" cap="none" spc="0" normalizeH="0" baseline="0" noProof="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510508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Harjoitusammunta katsotaan loppuneeksi kun ilmoitetun viimeisen setin nuolet on käyty hakemassa pois.</a:t>
            </a:r>
          </a:p>
        </p:txBody>
      </p:sp>
      <p:sp>
        <p:nvSpPr>
          <p:cNvPr id="100" name="Shape 10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fi-FI" sz="1200" b="0" i="0" u="none" strike="noStrike" cap="none">
                <a:solidFill>
                  <a:schemeClr val="dk1"/>
                </a:solidFill>
                <a:latin typeface="Calibri"/>
                <a:ea typeface="Calibri"/>
                <a:cs typeface="Calibri"/>
                <a:sym typeface="Calibri"/>
              </a:rPr>
              <a:t>4</a:t>
            </a:fld>
            <a:endParaRPr lang="fi-FI"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i-FI" sz="1200" b="0" i="0" u="none" strike="noStrike" cap="none" dirty="0">
                <a:solidFill>
                  <a:schemeClr val="dk1"/>
                </a:solidFill>
                <a:latin typeface="Calibri"/>
                <a:ea typeface="Calibri"/>
                <a:cs typeface="Calibri"/>
                <a:sym typeface="Calibri"/>
              </a:rPr>
              <a:t>Ammunnanohjauksessa prioriteetti on ensisijaisesti ääni, tämän jälkeen digitaalinen kello ja viimeisenä valot. Takaturvaa suojaavilla aidoilla tulee olla vahti, muuten ihmiset</a:t>
            </a:r>
            <a:r>
              <a:rPr lang="fi-FI" sz="1200" b="0" i="0" u="none" strike="noStrike" cap="none" baseline="0" dirty="0">
                <a:solidFill>
                  <a:schemeClr val="dk1"/>
                </a:solidFill>
                <a:latin typeface="Calibri"/>
                <a:ea typeface="Calibri"/>
                <a:cs typeface="Calibri"/>
                <a:sym typeface="Calibri"/>
              </a:rPr>
              <a:t> tulevat niistä läpi.</a:t>
            </a:r>
            <a:endParaRPr lang="fi-FI"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fi-FI" sz="1200" b="0" i="0" u="none" strike="noStrike" cap="none" dirty="0">
                <a:solidFill>
                  <a:schemeClr val="dk1"/>
                </a:solidFill>
                <a:latin typeface="Calibri"/>
                <a:ea typeface="Calibri"/>
                <a:cs typeface="Calibri"/>
                <a:sym typeface="Calibri"/>
              </a:rPr>
              <a:t>3m viivan tulkinta: Mikä tahansa osa nuolesta viivan päällä (myös ilmassa) riittää siihen, ettei nuolta ole ammuttu (sis. yliajalla) kunhan se ei ole pompannut takaisin. Alkukilpailussa kilpailija voi kutsua tuomarin ja ilmoittaa epäselvästä 3m tapauksesta. Tuomari tarkistaa tilanteen sarjan jälkeen ja puuttuvan nuolen saa paikata jos se on viivalla. Pudotuksissa ampujan on tehtävä tämä päätös ja tarvittaessa ammuttava uusi nuoli. Tuomari tarkistaa _ammuntaviivalta_ onko nuoli ampujan näkökulmasta viivan päällä vai ei. Jos tapaus on epäselvä, katsotaan nuoli ei-ammutuksi.</a:t>
            </a:r>
          </a:p>
        </p:txBody>
      </p:sp>
      <p:sp>
        <p:nvSpPr>
          <p:cNvPr id="107" name="Shape 1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fi-FI" sz="1200" b="0" i="0" u="none" strike="noStrike" cap="none">
                <a:solidFill>
                  <a:schemeClr val="dk1"/>
                </a:solidFill>
                <a:latin typeface="Calibri"/>
                <a:ea typeface="Calibri"/>
                <a:cs typeface="Calibri"/>
                <a:sym typeface="Calibri"/>
              </a:rPr>
              <a:t>5</a:t>
            </a:fld>
            <a:endParaRPr lang="fi-FI"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Ampujalta tulee kysyä arvio korjausajasta, jos kyseessä on vain minuutin vaihto-osan haku, ammutaan puuttuvat nuolet ennen kuin ampujat päästetään kirjaamaan kierroksen tulokset.</a:t>
            </a:r>
          </a:p>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Useamman setin kestävät välinerikot ammutaan käytännössä kierrosten päätyttyä.</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HUOM WA:n tulkinta 15 minuutin kääntämisestä puuttuviksi nuoliksi/sarjoiksi: 15 min on maksimiviivästys kilpailulle, tämä tarkoittaa että ampujalle voidaan antaa 15 minuutin jakson aikana, normaalin ammuntajärjestyksen mukainen määrä sarjoja – tulkinnan mukaan tämä on korkeintaan 12 nuolta eli 2x6 ulkona ja 4x3 sisällä.</a:t>
            </a:r>
          </a:p>
        </p:txBody>
      </p:sp>
      <p:sp>
        <p:nvSpPr>
          <p:cNvPr id="120" name="Shape 1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fi-FI" sz="1200" b="0" i="0" u="none" strike="noStrike" cap="none">
                <a:solidFill>
                  <a:schemeClr val="dk1"/>
                </a:solidFill>
                <a:latin typeface="Calibri"/>
                <a:ea typeface="Calibri"/>
                <a:cs typeface="Calibri"/>
                <a:sym typeface="Calibri"/>
              </a:rPr>
              <a:t>7</a:t>
            </a:fld>
            <a:endParaRPr lang="fi-FI"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Jos nuolet huomataan taulussa vasta kierroksen alkamisen jälkeen, ammutaan toiset nuolet siihen jos mahdollista, muussa tapauksessa toimitaan kuten välinerikossa, ammuntaa ei muiden osalta keskeytettä.</a:t>
            </a:r>
          </a:p>
        </p:txBody>
      </p:sp>
      <p:sp>
        <p:nvSpPr>
          <p:cNvPr id="127" name="Shape 1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fi-FI" sz="1200" b="0" i="0" u="none" strike="noStrike" cap="none">
                <a:solidFill>
                  <a:schemeClr val="dk1"/>
                </a:solidFill>
                <a:latin typeface="Calibri"/>
                <a:ea typeface="Calibri"/>
                <a:cs typeface="Calibri"/>
                <a:sym typeface="Calibri"/>
              </a:rPr>
              <a:t>8</a:t>
            </a:fld>
            <a:endParaRPr lang="fi-FI"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BBA26A-B2C0-1E41-91E8-556BA0D3613A}"/>
              </a:ext>
            </a:extLst>
          </p:cNvPr>
          <p:cNvSpPr>
            <a:spLocks noGrp="1"/>
          </p:cNvSpPr>
          <p:nvPr>
            <p:ph type="ctrTitle"/>
          </p:nvPr>
        </p:nvSpPr>
        <p:spPr>
          <a:xfrm>
            <a:off x="1598814" y="1779069"/>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C176E92F-E433-A843-9EAA-063BA37312F7}"/>
              </a:ext>
            </a:extLst>
          </p:cNvPr>
          <p:cNvSpPr>
            <a:spLocks noGrp="1"/>
          </p:cNvSpPr>
          <p:nvPr>
            <p:ph type="subTitle" idx="1"/>
          </p:nvPr>
        </p:nvSpPr>
        <p:spPr>
          <a:xfrm>
            <a:off x="1598814" y="423380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7ACEF93-8F9B-4F45-A02D-AEDAEB499F9C}"/>
              </a:ext>
            </a:extLst>
          </p:cNvPr>
          <p:cNvSpPr>
            <a:spLocks noGrp="1"/>
          </p:cNvSpPr>
          <p:nvPr>
            <p:ph type="dt" sz="half" idx="10"/>
          </p:nvPr>
        </p:nvSpPr>
        <p:spPr/>
        <p:txBody>
          <a:bodyPr/>
          <a:lstStyle/>
          <a:p>
            <a:fld id="{5500590C-E713-4476-B584-6FE96FFA330B}" type="datetime1">
              <a:rPr lang="fi-FI" smtClean="0"/>
              <a:t>4.10.2023</a:t>
            </a:fld>
            <a:endParaRPr lang="fi-FI"/>
          </a:p>
        </p:txBody>
      </p:sp>
      <p:sp>
        <p:nvSpPr>
          <p:cNvPr id="5" name="Alatunnisteen paikkamerkki 4">
            <a:extLst>
              <a:ext uri="{FF2B5EF4-FFF2-40B4-BE49-F238E27FC236}">
                <a16:creationId xmlns:a16="http://schemas.microsoft.com/office/drawing/2014/main" id="{87E115AD-CFF4-2548-A383-2A70E114A3B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6FA9A46-929C-3B44-B733-EB72D890D13F}"/>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2369473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B73F43-C49F-4141-A575-0047804093A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75F63BF-E754-6646-A022-1FAEC1758FB5}"/>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D7946C0-E0C6-CF49-8A72-B3209333D4D9}"/>
              </a:ext>
            </a:extLst>
          </p:cNvPr>
          <p:cNvSpPr>
            <a:spLocks noGrp="1"/>
          </p:cNvSpPr>
          <p:nvPr>
            <p:ph type="dt" sz="half" idx="10"/>
          </p:nvPr>
        </p:nvSpPr>
        <p:spPr/>
        <p:txBody>
          <a:bodyPr/>
          <a:lstStyle/>
          <a:p>
            <a:fld id="{F8BE559B-41BC-480F-B461-682A74601B79}" type="datetime1">
              <a:rPr lang="fi-FI" smtClean="0"/>
              <a:t>4.10.2023</a:t>
            </a:fld>
            <a:endParaRPr lang="fi-FI"/>
          </a:p>
        </p:txBody>
      </p:sp>
      <p:sp>
        <p:nvSpPr>
          <p:cNvPr id="5" name="Alatunnisteen paikkamerkki 4">
            <a:extLst>
              <a:ext uri="{FF2B5EF4-FFF2-40B4-BE49-F238E27FC236}">
                <a16:creationId xmlns:a16="http://schemas.microsoft.com/office/drawing/2014/main" id="{ADD5B29F-C491-EA4B-91AD-833C7CB683B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B0B0EC7-11E7-2742-9D48-6C91CCB54050}"/>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407691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51AF45D9-D968-2241-8CE4-CE9981034F43}"/>
              </a:ext>
            </a:extLst>
          </p:cNvPr>
          <p:cNvSpPr>
            <a:spLocks noGrp="1"/>
          </p:cNvSpPr>
          <p:nvPr>
            <p:ph type="title" orient="vert"/>
          </p:nvPr>
        </p:nvSpPr>
        <p:spPr>
          <a:xfrm>
            <a:off x="8724900" y="1870363"/>
            <a:ext cx="2628900" cy="4306600"/>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DF763AA2-01EB-9748-AF81-793E3FE18629}"/>
              </a:ext>
            </a:extLst>
          </p:cNvPr>
          <p:cNvSpPr>
            <a:spLocks noGrp="1"/>
          </p:cNvSpPr>
          <p:nvPr>
            <p:ph type="body" orient="vert" idx="1"/>
          </p:nvPr>
        </p:nvSpPr>
        <p:spPr>
          <a:xfrm>
            <a:off x="838200" y="1870363"/>
            <a:ext cx="7734300" cy="4306599"/>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E1E507C-51E8-B443-93E8-27E18796F9B3}"/>
              </a:ext>
            </a:extLst>
          </p:cNvPr>
          <p:cNvSpPr>
            <a:spLocks noGrp="1"/>
          </p:cNvSpPr>
          <p:nvPr>
            <p:ph type="dt" sz="half" idx="10"/>
          </p:nvPr>
        </p:nvSpPr>
        <p:spPr/>
        <p:txBody>
          <a:bodyPr/>
          <a:lstStyle/>
          <a:p>
            <a:fld id="{CEE27D30-CF16-4B88-99F7-357C0217A58C}" type="datetime1">
              <a:rPr lang="fi-FI" smtClean="0"/>
              <a:t>4.10.2023</a:t>
            </a:fld>
            <a:endParaRPr lang="fi-FI"/>
          </a:p>
        </p:txBody>
      </p:sp>
      <p:sp>
        <p:nvSpPr>
          <p:cNvPr id="5" name="Alatunnisteen paikkamerkki 4">
            <a:extLst>
              <a:ext uri="{FF2B5EF4-FFF2-40B4-BE49-F238E27FC236}">
                <a16:creationId xmlns:a16="http://schemas.microsoft.com/office/drawing/2014/main" id="{DD423649-0858-3741-A879-F9657D08E0B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5C9F356-BEEB-4645-A285-B5FA8E6B7A6D}"/>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47271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848354-104A-C647-AC8E-FBBDEE052F1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0665BCB-FB15-1E41-855A-F21E311D0934}"/>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DEC5AE4-4584-CE4C-817F-1BAC293BAC4D}"/>
              </a:ext>
            </a:extLst>
          </p:cNvPr>
          <p:cNvSpPr>
            <a:spLocks noGrp="1"/>
          </p:cNvSpPr>
          <p:nvPr>
            <p:ph type="dt" sz="half" idx="10"/>
          </p:nvPr>
        </p:nvSpPr>
        <p:spPr/>
        <p:txBody>
          <a:bodyPr/>
          <a:lstStyle/>
          <a:p>
            <a:fld id="{2681864D-90CE-4DAD-B39B-F166F4818BE2}" type="datetime1">
              <a:rPr lang="fi-FI" smtClean="0"/>
              <a:t>4.10.2023</a:t>
            </a:fld>
            <a:endParaRPr lang="fi-FI"/>
          </a:p>
        </p:txBody>
      </p:sp>
      <p:sp>
        <p:nvSpPr>
          <p:cNvPr id="5" name="Alatunnisteen paikkamerkki 4">
            <a:extLst>
              <a:ext uri="{FF2B5EF4-FFF2-40B4-BE49-F238E27FC236}">
                <a16:creationId xmlns:a16="http://schemas.microsoft.com/office/drawing/2014/main" id="{949C7038-4C89-424E-9A63-9643A77747A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18BAB9C-110E-7D4A-B945-599D77573480}"/>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91420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16EA8F-CE1B-EA47-9A74-96CB3ADD2E27}"/>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F9BA78EE-7456-494F-ADC3-C1A22951E9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981AB1B4-9EA1-C149-88C1-2F3866B92D48}"/>
              </a:ext>
            </a:extLst>
          </p:cNvPr>
          <p:cNvSpPr>
            <a:spLocks noGrp="1"/>
          </p:cNvSpPr>
          <p:nvPr>
            <p:ph type="dt" sz="half" idx="10"/>
          </p:nvPr>
        </p:nvSpPr>
        <p:spPr/>
        <p:txBody>
          <a:bodyPr/>
          <a:lstStyle/>
          <a:p>
            <a:fld id="{150E20FD-97EF-4A45-ACD7-A61D4EE315AE}" type="datetime1">
              <a:rPr lang="fi-FI" smtClean="0"/>
              <a:t>4.10.2023</a:t>
            </a:fld>
            <a:endParaRPr lang="fi-FI"/>
          </a:p>
        </p:txBody>
      </p:sp>
      <p:sp>
        <p:nvSpPr>
          <p:cNvPr id="5" name="Alatunnisteen paikkamerkki 4">
            <a:extLst>
              <a:ext uri="{FF2B5EF4-FFF2-40B4-BE49-F238E27FC236}">
                <a16:creationId xmlns:a16="http://schemas.microsoft.com/office/drawing/2014/main" id="{40B4B113-1BD8-DE4C-BD8E-0BA96ACF023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1C23B21-F68A-EB4C-9370-0D7E6227067C}"/>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021199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251F78-E611-4145-9BF5-F66167B998F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41752A-4E14-D44B-9F20-C4BCBAF53E8A}"/>
              </a:ext>
            </a:extLst>
          </p:cNvPr>
          <p:cNvSpPr>
            <a:spLocks noGrp="1"/>
          </p:cNvSpPr>
          <p:nvPr>
            <p:ph sz="half" idx="1"/>
          </p:nvPr>
        </p:nvSpPr>
        <p:spPr>
          <a:xfrm>
            <a:off x="838201" y="2759191"/>
            <a:ext cx="5138650" cy="359715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7F9A862A-D9F7-514B-BFB6-33D3D6B49DDA}"/>
              </a:ext>
            </a:extLst>
          </p:cNvPr>
          <p:cNvSpPr>
            <a:spLocks noGrp="1"/>
          </p:cNvSpPr>
          <p:nvPr>
            <p:ph sz="half" idx="2"/>
          </p:nvPr>
        </p:nvSpPr>
        <p:spPr>
          <a:xfrm>
            <a:off x="6096000" y="2759192"/>
            <a:ext cx="5257800" cy="359715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79E6374B-2ADC-D647-A6C1-FBA2F4DF4149}"/>
              </a:ext>
            </a:extLst>
          </p:cNvPr>
          <p:cNvSpPr>
            <a:spLocks noGrp="1"/>
          </p:cNvSpPr>
          <p:nvPr>
            <p:ph type="dt" sz="half" idx="10"/>
          </p:nvPr>
        </p:nvSpPr>
        <p:spPr/>
        <p:txBody>
          <a:bodyPr/>
          <a:lstStyle/>
          <a:p>
            <a:fld id="{8F850777-D38E-4831-8D0C-598F5AAD5306}" type="datetime1">
              <a:rPr lang="fi-FI" smtClean="0"/>
              <a:t>4.10.2023</a:t>
            </a:fld>
            <a:endParaRPr lang="fi-FI"/>
          </a:p>
        </p:txBody>
      </p:sp>
      <p:sp>
        <p:nvSpPr>
          <p:cNvPr id="6" name="Alatunnisteen paikkamerkki 5">
            <a:extLst>
              <a:ext uri="{FF2B5EF4-FFF2-40B4-BE49-F238E27FC236}">
                <a16:creationId xmlns:a16="http://schemas.microsoft.com/office/drawing/2014/main" id="{6A5FAF50-2AC2-E341-8009-B5CCDC2A53E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82EA21D-070D-E24F-BE12-FC5BEEA3C43F}"/>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239073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08EC83-CD0C-0F49-A210-4A1BE06AB019}"/>
              </a:ext>
            </a:extLst>
          </p:cNvPr>
          <p:cNvSpPr>
            <a:spLocks noGrp="1"/>
          </p:cNvSpPr>
          <p:nvPr>
            <p:ph type="title"/>
          </p:nvPr>
        </p:nvSpPr>
        <p:spPr>
          <a:xfrm>
            <a:off x="838200" y="1918508"/>
            <a:ext cx="10515600" cy="919595"/>
          </a:xfrm>
        </p:spPr>
        <p:txBody>
          <a:body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87FB8C46-7D0E-1640-82DD-1E89D53CC77D}"/>
              </a:ext>
            </a:extLst>
          </p:cNvPr>
          <p:cNvSpPr>
            <a:spLocks noGrp="1"/>
          </p:cNvSpPr>
          <p:nvPr>
            <p:ph type="body" idx="1"/>
          </p:nvPr>
        </p:nvSpPr>
        <p:spPr>
          <a:xfrm>
            <a:off x="839788" y="285031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5D76171-FD78-2E4A-BA1E-1AF42618BCB3}"/>
              </a:ext>
            </a:extLst>
          </p:cNvPr>
          <p:cNvSpPr>
            <a:spLocks noGrp="1"/>
          </p:cNvSpPr>
          <p:nvPr>
            <p:ph sz="half" idx="2"/>
          </p:nvPr>
        </p:nvSpPr>
        <p:spPr>
          <a:xfrm>
            <a:off x="839788" y="3674225"/>
            <a:ext cx="5157787" cy="251543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0A92C4BE-F826-094B-AAE0-7B211D0D98F7}"/>
              </a:ext>
            </a:extLst>
          </p:cNvPr>
          <p:cNvSpPr>
            <a:spLocks noGrp="1"/>
          </p:cNvSpPr>
          <p:nvPr>
            <p:ph type="body" sz="quarter" idx="3"/>
          </p:nvPr>
        </p:nvSpPr>
        <p:spPr>
          <a:xfrm>
            <a:off x="6169024" y="2845204"/>
            <a:ext cx="5183188" cy="8219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36B35056-8024-5D4E-AD6F-DC57D54E48F4}"/>
              </a:ext>
            </a:extLst>
          </p:cNvPr>
          <p:cNvSpPr>
            <a:spLocks noGrp="1"/>
          </p:cNvSpPr>
          <p:nvPr>
            <p:ph sz="quarter" idx="4"/>
          </p:nvPr>
        </p:nvSpPr>
        <p:spPr>
          <a:xfrm>
            <a:off x="6172200" y="3674225"/>
            <a:ext cx="5183188" cy="25154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F9728BD6-D8E4-C04E-A9F6-CB5B4509AF0E}"/>
              </a:ext>
            </a:extLst>
          </p:cNvPr>
          <p:cNvSpPr>
            <a:spLocks noGrp="1"/>
          </p:cNvSpPr>
          <p:nvPr>
            <p:ph type="dt" sz="half" idx="10"/>
          </p:nvPr>
        </p:nvSpPr>
        <p:spPr/>
        <p:txBody>
          <a:bodyPr/>
          <a:lstStyle/>
          <a:p>
            <a:fld id="{EB1EB802-775D-40EC-83E5-8C66BCD3BD79}" type="datetime1">
              <a:rPr lang="fi-FI" smtClean="0"/>
              <a:t>4.10.2023</a:t>
            </a:fld>
            <a:endParaRPr lang="fi-FI"/>
          </a:p>
        </p:txBody>
      </p:sp>
      <p:sp>
        <p:nvSpPr>
          <p:cNvPr id="8" name="Alatunnisteen paikkamerkki 7">
            <a:extLst>
              <a:ext uri="{FF2B5EF4-FFF2-40B4-BE49-F238E27FC236}">
                <a16:creationId xmlns:a16="http://schemas.microsoft.com/office/drawing/2014/main" id="{907206ED-A880-E94B-AB75-A2D8D5083189}"/>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8F4EF3A-9D62-2349-9C79-DCD6A23BD227}"/>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130159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FAE6DE3-38E4-CA40-9695-11420BDB184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3A7BF09A-6E6E-D944-A032-F1D9C874E1FF}"/>
              </a:ext>
            </a:extLst>
          </p:cNvPr>
          <p:cNvSpPr>
            <a:spLocks noGrp="1"/>
          </p:cNvSpPr>
          <p:nvPr>
            <p:ph type="dt" sz="half" idx="10"/>
          </p:nvPr>
        </p:nvSpPr>
        <p:spPr/>
        <p:txBody>
          <a:bodyPr/>
          <a:lstStyle/>
          <a:p>
            <a:fld id="{5CF9F64C-9B3A-453F-9F1E-E0A572042ED6}" type="datetime1">
              <a:rPr lang="fi-FI" smtClean="0"/>
              <a:t>4.10.2023</a:t>
            </a:fld>
            <a:endParaRPr lang="fi-FI"/>
          </a:p>
        </p:txBody>
      </p:sp>
      <p:sp>
        <p:nvSpPr>
          <p:cNvPr id="4" name="Alatunnisteen paikkamerkki 3">
            <a:extLst>
              <a:ext uri="{FF2B5EF4-FFF2-40B4-BE49-F238E27FC236}">
                <a16:creationId xmlns:a16="http://schemas.microsoft.com/office/drawing/2014/main" id="{3F32C891-D0AC-0748-81F7-8A357262009D}"/>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A34F3208-6675-4848-8357-EF0BE3AB9067}"/>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71780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FBAFA76-0B01-D84E-A2B7-9AF16EDA6FAF}"/>
              </a:ext>
            </a:extLst>
          </p:cNvPr>
          <p:cNvSpPr>
            <a:spLocks noGrp="1"/>
          </p:cNvSpPr>
          <p:nvPr>
            <p:ph type="dt" sz="half" idx="10"/>
          </p:nvPr>
        </p:nvSpPr>
        <p:spPr/>
        <p:txBody>
          <a:bodyPr/>
          <a:lstStyle/>
          <a:p>
            <a:fld id="{CDED9CD7-AE33-431B-8710-54DF34D8CF6D}" type="datetime1">
              <a:rPr lang="fi-FI" smtClean="0"/>
              <a:t>4.10.2023</a:t>
            </a:fld>
            <a:endParaRPr lang="fi-FI"/>
          </a:p>
        </p:txBody>
      </p:sp>
      <p:sp>
        <p:nvSpPr>
          <p:cNvPr id="3" name="Alatunnisteen paikkamerkki 2">
            <a:extLst>
              <a:ext uri="{FF2B5EF4-FFF2-40B4-BE49-F238E27FC236}">
                <a16:creationId xmlns:a16="http://schemas.microsoft.com/office/drawing/2014/main" id="{DB7EF3E4-73D3-5848-AF33-2A61B928603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88FA51A6-2FB9-4F45-9099-6A1B26A87BA6}"/>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34023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772248-3B93-C742-9512-359F010CB477}"/>
              </a:ext>
            </a:extLst>
          </p:cNvPr>
          <p:cNvSpPr>
            <a:spLocks noGrp="1"/>
          </p:cNvSpPr>
          <p:nvPr>
            <p:ph type="title"/>
          </p:nvPr>
        </p:nvSpPr>
        <p:spPr>
          <a:xfrm>
            <a:off x="836612" y="1961804"/>
            <a:ext cx="3932237" cy="760615"/>
          </a:xfrm>
        </p:spPr>
        <p:txBody>
          <a:bodyPr anchor="b"/>
          <a:lstStyle>
            <a:lvl1pPr>
              <a:defRPr sz="32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B8AE0E2A-F7AF-4B46-9C8C-1FDB2CF02CC9}"/>
              </a:ext>
            </a:extLst>
          </p:cNvPr>
          <p:cNvSpPr>
            <a:spLocks noGrp="1"/>
          </p:cNvSpPr>
          <p:nvPr>
            <p:ph idx="1"/>
          </p:nvPr>
        </p:nvSpPr>
        <p:spPr>
          <a:xfrm>
            <a:off x="5183188" y="1961804"/>
            <a:ext cx="6172200" cy="41468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Tekstin paikkamerkki 3">
            <a:extLst>
              <a:ext uri="{FF2B5EF4-FFF2-40B4-BE49-F238E27FC236}">
                <a16:creationId xmlns:a16="http://schemas.microsoft.com/office/drawing/2014/main" id="{73F6DC87-18A2-794B-B08F-6DAC937F8369}"/>
              </a:ext>
            </a:extLst>
          </p:cNvPr>
          <p:cNvSpPr>
            <a:spLocks noGrp="1"/>
          </p:cNvSpPr>
          <p:nvPr>
            <p:ph type="body" sz="half" idx="2"/>
          </p:nvPr>
        </p:nvSpPr>
        <p:spPr>
          <a:xfrm>
            <a:off x="836612" y="2828059"/>
            <a:ext cx="3932237" cy="328064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4D9FA3A-9CED-964A-B8EB-25F6885AE80E}"/>
              </a:ext>
            </a:extLst>
          </p:cNvPr>
          <p:cNvSpPr>
            <a:spLocks noGrp="1"/>
          </p:cNvSpPr>
          <p:nvPr>
            <p:ph type="dt" sz="half" idx="10"/>
          </p:nvPr>
        </p:nvSpPr>
        <p:spPr/>
        <p:txBody>
          <a:bodyPr/>
          <a:lstStyle/>
          <a:p>
            <a:fld id="{32F27597-C773-4C25-98A8-0C03C2C92D05}" type="datetime1">
              <a:rPr lang="fi-FI" smtClean="0"/>
              <a:t>4.10.2023</a:t>
            </a:fld>
            <a:endParaRPr lang="fi-FI"/>
          </a:p>
        </p:txBody>
      </p:sp>
      <p:sp>
        <p:nvSpPr>
          <p:cNvPr id="6" name="Alatunnisteen paikkamerkki 5">
            <a:extLst>
              <a:ext uri="{FF2B5EF4-FFF2-40B4-BE49-F238E27FC236}">
                <a16:creationId xmlns:a16="http://schemas.microsoft.com/office/drawing/2014/main" id="{3E72BB9F-E900-FB42-B99E-21F81862DFF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AA8A499E-1558-1A43-886C-99E98EAB135D}"/>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89745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B182A0-1E22-3E42-8D92-2B4B9C3BB557}"/>
              </a:ext>
            </a:extLst>
          </p:cNvPr>
          <p:cNvSpPr>
            <a:spLocks noGrp="1"/>
          </p:cNvSpPr>
          <p:nvPr>
            <p:ph type="title"/>
          </p:nvPr>
        </p:nvSpPr>
        <p:spPr>
          <a:xfrm>
            <a:off x="838200" y="1878675"/>
            <a:ext cx="3932237" cy="1404851"/>
          </a:xfrm>
        </p:spPr>
        <p:txBody>
          <a:bodyPr anchor="b"/>
          <a:lstStyle>
            <a:lvl1pPr>
              <a:defRPr sz="3200"/>
            </a:lvl1pPr>
          </a:lstStyle>
          <a:p>
            <a:r>
              <a:rPr lang="fi-FI"/>
              <a:t>Muokkaa ots. perustyyl. napsautt.</a:t>
            </a:r>
            <a:endParaRPr lang="fi-FI" dirty="0"/>
          </a:p>
        </p:txBody>
      </p:sp>
      <p:sp>
        <p:nvSpPr>
          <p:cNvPr id="3" name="Kuvan paikkamerkki 2">
            <a:extLst>
              <a:ext uri="{FF2B5EF4-FFF2-40B4-BE49-F238E27FC236}">
                <a16:creationId xmlns:a16="http://schemas.microsoft.com/office/drawing/2014/main" id="{FBEAB4A5-8607-7340-9CCE-806D4063D8B1}"/>
              </a:ext>
            </a:extLst>
          </p:cNvPr>
          <p:cNvSpPr>
            <a:spLocks noGrp="1"/>
          </p:cNvSpPr>
          <p:nvPr>
            <p:ph type="pic" idx="1"/>
          </p:nvPr>
        </p:nvSpPr>
        <p:spPr>
          <a:xfrm>
            <a:off x="5180012" y="1878676"/>
            <a:ext cx="6172200" cy="4356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a:extLst>
              <a:ext uri="{FF2B5EF4-FFF2-40B4-BE49-F238E27FC236}">
                <a16:creationId xmlns:a16="http://schemas.microsoft.com/office/drawing/2014/main" id="{BFEA1BC5-C012-6E4D-AFB9-C8F585EDD71D}"/>
              </a:ext>
            </a:extLst>
          </p:cNvPr>
          <p:cNvSpPr>
            <a:spLocks noGrp="1"/>
          </p:cNvSpPr>
          <p:nvPr>
            <p:ph type="body" sz="half" idx="2"/>
          </p:nvPr>
        </p:nvSpPr>
        <p:spPr>
          <a:xfrm>
            <a:off x="839788" y="3283527"/>
            <a:ext cx="3932237" cy="296406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569D2A3-CD3C-8742-9C91-14151436284B}"/>
              </a:ext>
            </a:extLst>
          </p:cNvPr>
          <p:cNvSpPr>
            <a:spLocks noGrp="1"/>
          </p:cNvSpPr>
          <p:nvPr>
            <p:ph type="dt" sz="half" idx="10"/>
          </p:nvPr>
        </p:nvSpPr>
        <p:spPr/>
        <p:txBody>
          <a:bodyPr/>
          <a:lstStyle/>
          <a:p>
            <a:fld id="{3B86D668-08AB-44E4-A2D3-3FFCF37C1774}" type="datetime1">
              <a:rPr lang="fi-FI" smtClean="0"/>
              <a:t>4.10.2023</a:t>
            </a:fld>
            <a:endParaRPr lang="fi-FI"/>
          </a:p>
        </p:txBody>
      </p:sp>
      <p:sp>
        <p:nvSpPr>
          <p:cNvPr id="6" name="Alatunnisteen paikkamerkki 5">
            <a:extLst>
              <a:ext uri="{FF2B5EF4-FFF2-40B4-BE49-F238E27FC236}">
                <a16:creationId xmlns:a16="http://schemas.microsoft.com/office/drawing/2014/main" id="{106F1E87-E63A-D441-B7E9-2E7A835845E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FDDCB54-F773-604A-96CC-17C93C8E4E6A}"/>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67331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4CD8B7B-DA60-0A4A-B2C6-DEC725A76945}"/>
              </a:ext>
            </a:extLst>
          </p:cNvPr>
          <p:cNvSpPr>
            <a:spLocks noGrp="1"/>
          </p:cNvSpPr>
          <p:nvPr>
            <p:ph type="title"/>
          </p:nvPr>
        </p:nvSpPr>
        <p:spPr>
          <a:xfrm>
            <a:off x="838200" y="1795780"/>
            <a:ext cx="10515600" cy="963411"/>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C64828DD-D4A3-7F4C-A94A-8961FF4D7751}"/>
              </a:ext>
            </a:extLst>
          </p:cNvPr>
          <p:cNvSpPr>
            <a:spLocks noGrp="1"/>
          </p:cNvSpPr>
          <p:nvPr>
            <p:ph type="body" idx="1"/>
          </p:nvPr>
        </p:nvSpPr>
        <p:spPr>
          <a:xfrm>
            <a:off x="838200" y="2834006"/>
            <a:ext cx="10515600" cy="3342957"/>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73034EEE-63DE-B841-912B-E13A6F4F5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A83BB-D552-4385-A7AB-668B740C4AD5}" type="datetime1">
              <a:rPr lang="fi-FI" smtClean="0"/>
              <a:t>4.10.2023</a:t>
            </a:fld>
            <a:endParaRPr lang="fi-FI"/>
          </a:p>
        </p:txBody>
      </p:sp>
      <p:sp>
        <p:nvSpPr>
          <p:cNvPr id="5" name="Alatunnisteen paikkamerkki 4">
            <a:extLst>
              <a:ext uri="{FF2B5EF4-FFF2-40B4-BE49-F238E27FC236}">
                <a16:creationId xmlns:a16="http://schemas.microsoft.com/office/drawing/2014/main" id="{D1C81A2C-D5BF-254D-B0C9-202AC8D288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24D49A20-2A5C-CA4B-B4E0-579A01B55E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C5E5A-5565-3F49-9454-81DE37AD4D30}" type="slidenum">
              <a:rPr lang="fi-FI" smtClean="0"/>
              <a:t>‹#›</a:t>
            </a:fld>
            <a:endParaRPr lang="fi-FI"/>
          </a:p>
        </p:txBody>
      </p:sp>
      <p:pic>
        <p:nvPicPr>
          <p:cNvPr id="8" name="Kuva 7" descr="Kuva, joka sisältää kohteen teksti&#10;&#10;Kuvaus luotu automaattisesti">
            <a:extLst>
              <a:ext uri="{FF2B5EF4-FFF2-40B4-BE49-F238E27FC236}">
                <a16:creationId xmlns:a16="http://schemas.microsoft.com/office/drawing/2014/main" id="{7250F139-5C64-4DA6-A17B-F70F7E289851}"/>
              </a:ext>
            </a:extLst>
          </p:cNvPr>
          <p:cNvPicPr>
            <a:picLocks noChangeAspect="1"/>
          </p:cNvPicPr>
          <p:nvPr/>
        </p:nvPicPr>
        <p:blipFill>
          <a:blip r:embed="rId13"/>
          <a:stretch>
            <a:fillRect/>
          </a:stretch>
        </p:blipFill>
        <p:spPr>
          <a:xfrm>
            <a:off x="0" y="139815"/>
            <a:ext cx="12192000" cy="1581150"/>
          </a:xfrm>
          <a:prstGeom prst="rect">
            <a:avLst/>
          </a:prstGeom>
        </p:spPr>
      </p:pic>
    </p:spTree>
    <p:extLst>
      <p:ext uri="{BB962C8B-B14F-4D97-AF65-F5344CB8AC3E}">
        <p14:creationId xmlns:p14="http://schemas.microsoft.com/office/powerpoint/2010/main" val="2810341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FFB030-35FB-40A3-B60E-366F7B528A58}"/>
              </a:ext>
            </a:extLst>
          </p:cNvPr>
          <p:cNvSpPr>
            <a:spLocks noGrp="1"/>
          </p:cNvSpPr>
          <p:nvPr>
            <p:ph type="ctrTitle"/>
          </p:nvPr>
        </p:nvSpPr>
        <p:spPr/>
        <p:txBody>
          <a:bodyPr>
            <a:normAutofit/>
          </a:bodyPr>
          <a:lstStyle/>
          <a:p>
            <a:r>
              <a:rPr lang="fi-FI" sz="4050" dirty="0"/>
              <a:t>SJAL Tuomarikoulutus</a:t>
            </a:r>
            <a:br>
              <a:rPr lang="fi-FI" sz="4050" dirty="0"/>
            </a:br>
            <a:r>
              <a:rPr lang="fi-FI" sz="4050" dirty="0"/>
              <a:t>17.03.2021</a:t>
            </a:r>
          </a:p>
        </p:txBody>
      </p:sp>
      <p:sp>
        <p:nvSpPr>
          <p:cNvPr id="3" name="Alaotsikko 2">
            <a:extLst>
              <a:ext uri="{FF2B5EF4-FFF2-40B4-BE49-F238E27FC236}">
                <a16:creationId xmlns:a16="http://schemas.microsoft.com/office/drawing/2014/main" id="{C11CF041-770D-436D-B975-E94CE4471EC9}"/>
              </a:ext>
            </a:extLst>
          </p:cNvPr>
          <p:cNvSpPr>
            <a:spLocks noGrp="1"/>
          </p:cNvSpPr>
          <p:nvPr>
            <p:ph type="subTitle" idx="1"/>
          </p:nvPr>
        </p:nvSpPr>
        <p:spPr/>
        <p:txBody>
          <a:bodyPr>
            <a:noAutofit/>
          </a:bodyPr>
          <a:lstStyle/>
          <a:p>
            <a:r>
              <a:rPr lang="fi-FI" sz="3000" dirty="0">
                <a:latin typeface="+mj-lt"/>
              </a:rPr>
              <a:t>SJAL tuomarineuvosto/</a:t>
            </a:r>
          </a:p>
          <a:p>
            <a:r>
              <a:rPr lang="fi-FI" sz="3000" dirty="0">
                <a:latin typeface="+mj-lt"/>
              </a:rPr>
              <a:t>Niko Ylipelkonen IJC</a:t>
            </a:r>
          </a:p>
        </p:txBody>
      </p:sp>
      <p:sp>
        <p:nvSpPr>
          <p:cNvPr id="4" name="Päivämäärän paikkamerkki 3">
            <a:extLst>
              <a:ext uri="{FF2B5EF4-FFF2-40B4-BE49-F238E27FC236}">
                <a16:creationId xmlns:a16="http://schemas.microsoft.com/office/drawing/2014/main" id="{B9C42D57-76BA-41AD-ADC3-3F9BA38B453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XX.XX.2021</a:t>
            </a:r>
          </a:p>
        </p:txBody>
      </p:sp>
      <p:sp>
        <p:nvSpPr>
          <p:cNvPr id="5" name="Alatunnisteen paikkamerkki 4">
            <a:extLst>
              <a:ext uri="{FF2B5EF4-FFF2-40B4-BE49-F238E27FC236}">
                <a16:creationId xmlns:a16="http://schemas.microsoft.com/office/drawing/2014/main" id="{5A9A2B60-3011-4D08-A30F-DB8A928590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Koulutuksen nimi</a:t>
            </a:r>
          </a:p>
        </p:txBody>
      </p:sp>
    </p:spTree>
    <p:extLst>
      <p:ext uri="{BB962C8B-B14F-4D97-AF65-F5344CB8AC3E}">
        <p14:creationId xmlns:p14="http://schemas.microsoft.com/office/powerpoint/2010/main" val="577618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838326" y="1136651"/>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Sijoittuminen kentällä</a:t>
            </a:r>
          </a:p>
        </p:txBody>
      </p:sp>
      <p:sp>
        <p:nvSpPr>
          <p:cNvPr id="184" name="Shape 184"/>
          <p:cNvSpPr txBox="1">
            <a:spLocks noGrp="1"/>
          </p:cNvSpPr>
          <p:nvPr>
            <p:ph type="body" idx="1"/>
          </p:nvPr>
        </p:nvSpPr>
        <p:spPr>
          <a:xfrm>
            <a:off x="1838326" y="2271321"/>
            <a:ext cx="8229600" cy="4525963"/>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3200" dirty="0">
                <a:solidFill>
                  <a:schemeClr val="dk1"/>
                </a:solidFill>
                <a:latin typeface="Calibri"/>
                <a:ea typeface="Calibri"/>
                <a:cs typeface="Calibri"/>
                <a:sym typeface="Calibri"/>
              </a:rPr>
              <a:t>Tulosten kirjaamisen aikana</a:t>
            </a:r>
          </a:p>
          <a:p>
            <a:pPr marL="742950" lvl="1" indent="-285750">
              <a:spcBef>
                <a:spcPts val="560"/>
              </a:spcBef>
              <a:buClr>
                <a:schemeClr val="dk1"/>
              </a:buClr>
              <a:buSzPct val="100000"/>
              <a:buFont typeface="Arial"/>
              <a:buChar char="–"/>
            </a:pPr>
            <a:r>
              <a:rPr lang="fi-FI" sz="2800" dirty="0">
                <a:solidFill>
                  <a:schemeClr val="dk1"/>
                </a:solidFill>
                <a:latin typeface="Calibri"/>
                <a:ea typeface="Calibri"/>
                <a:cs typeface="Calibri"/>
                <a:sym typeface="Calibri"/>
              </a:rPr>
              <a:t>Noin 10 metriä taustoilta, keskelle omaa taustaryhmää</a:t>
            </a:r>
          </a:p>
          <a:p>
            <a:pPr marL="742950" lvl="1" indent="-285750">
              <a:spcBef>
                <a:spcPts val="560"/>
              </a:spcBef>
              <a:buClr>
                <a:schemeClr val="dk1"/>
              </a:buClr>
              <a:buSzPct val="100000"/>
              <a:buNone/>
            </a:pPr>
            <a:endParaRPr sz="2800" dirty="0">
              <a:solidFill>
                <a:schemeClr val="dk1"/>
              </a:solidFill>
              <a:latin typeface="Calibri"/>
              <a:ea typeface="Calibri"/>
              <a:cs typeface="Calibri"/>
              <a:sym typeface="Calibri"/>
            </a:endParaRPr>
          </a:p>
        </p:txBody>
      </p:sp>
      <p:grpSp>
        <p:nvGrpSpPr>
          <p:cNvPr id="185" name="Shape 185"/>
          <p:cNvGrpSpPr/>
          <p:nvPr/>
        </p:nvGrpSpPr>
        <p:grpSpPr>
          <a:xfrm>
            <a:off x="2460626" y="3775076"/>
            <a:ext cx="6985000" cy="2808287"/>
            <a:chOff x="692" y="2023"/>
            <a:chExt cx="4400" cy="1769"/>
          </a:xfrm>
        </p:grpSpPr>
        <p:sp>
          <p:nvSpPr>
            <p:cNvPr id="186" name="Shape 186"/>
            <p:cNvSpPr txBox="1"/>
            <p:nvPr/>
          </p:nvSpPr>
          <p:spPr>
            <a:xfrm>
              <a:off x="692" y="2124"/>
              <a:ext cx="4400" cy="230"/>
            </a:xfrm>
            <a:prstGeom prst="rect">
              <a:avLst/>
            </a:prstGeom>
            <a:noFill/>
            <a:ln>
              <a:noFill/>
            </a:ln>
          </p:spPr>
          <p:txBody>
            <a:bodyPr lIns="91425" tIns="45700" rIns="91425" bIns="45700" anchor="t" anchorCtr="0">
              <a:noAutofit/>
            </a:bodyPr>
            <a:lstStyle/>
            <a:p>
              <a:pPr>
                <a:buSzPct val="25000"/>
              </a:pPr>
              <a:r>
                <a:rPr lang="fi-FI" b="1" dirty="0">
                  <a:solidFill>
                    <a:schemeClr val="dk1"/>
                  </a:solidFill>
                  <a:latin typeface="Garamond"/>
                  <a:ea typeface="Garamond"/>
                  <a:cs typeface="Garamond"/>
                  <a:sym typeface="Garamond"/>
                </a:rPr>
                <a:t>xx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endParaRPr lang="fi-FI" b="1" dirty="0">
                <a:solidFill>
                  <a:schemeClr val="dk1"/>
                </a:solidFill>
                <a:latin typeface="Garamond"/>
                <a:ea typeface="Garamond"/>
                <a:cs typeface="Garamond"/>
                <a:sym typeface="Garamond"/>
              </a:endParaRPr>
            </a:p>
          </p:txBody>
        </p:sp>
        <p:grpSp>
          <p:nvGrpSpPr>
            <p:cNvPr id="187" name="Shape 187"/>
            <p:cNvGrpSpPr/>
            <p:nvPr/>
          </p:nvGrpSpPr>
          <p:grpSpPr>
            <a:xfrm>
              <a:off x="930" y="2023"/>
              <a:ext cx="4082" cy="68"/>
              <a:chOff x="838" y="1796"/>
              <a:chExt cx="4082" cy="68"/>
            </a:xfrm>
          </p:grpSpPr>
          <p:grpSp>
            <p:nvGrpSpPr>
              <p:cNvPr id="188" name="Shape 188"/>
              <p:cNvGrpSpPr/>
              <p:nvPr/>
            </p:nvGrpSpPr>
            <p:grpSpPr>
              <a:xfrm>
                <a:off x="838" y="1796"/>
                <a:ext cx="590" cy="68"/>
                <a:chOff x="725" y="1796"/>
                <a:chExt cx="590" cy="68"/>
              </a:xfrm>
            </p:grpSpPr>
            <p:sp>
              <p:nvSpPr>
                <p:cNvPr id="189" name="Shape 189"/>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0" name="Shape 190"/>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1" name="Shape 191"/>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2" name="Shape 192"/>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93" name="Shape 193"/>
              <p:cNvGrpSpPr/>
              <p:nvPr/>
            </p:nvGrpSpPr>
            <p:grpSpPr>
              <a:xfrm>
                <a:off x="1564" y="1796"/>
                <a:ext cx="590" cy="68"/>
                <a:chOff x="725" y="1796"/>
                <a:chExt cx="590" cy="68"/>
              </a:xfrm>
            </p:grpSpPr>
            <p:sp>
              <p:nvSpPr>
                <p:cNvPr id="194" name="Shape 194"/>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5" name="Shape 195"/>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6" name="Shape 196"/>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7" name="Shape 197"/>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98" name="Shape 198"/>
              <p:cNvGrpSpPr/>
              <p:nvPr/>
            </p:nvGrpSpPr>
            <p:grpSpPr>
              <a:xfrm>
                <a:off x="2244" y="1796"/>
                <a:ext cx="590" cy="68"/>
                <a:chOff x="725" y="1796"/>
                <a:chExt cx="590" cy="68"/>
              </a:xfrm>
            </p:grpSpPr>
            <p:sp>
              <p:nvSpPr>
                <p:cNvPr id="199" name="Shape 199"/>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0" name="Shape 200"/>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1" name="Shape 201"/>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2" name="Shape 202"/>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203" name="Shape 203"/>
              <p:cNvGrpSpPr/>
              <p:nvPr/>
            </p:nvGrpSpPr>
            <p:grpSpPr>
              <a:xfrm>
                <a:off x="2970" y="1796"/>
                <a:ext cx="590" cy="68"/>
                <a:chOff x="725" y="1796"/>
                <a:chExt cx="590" cy="68"/>
              </a:xfrm>
            </p:grpSpPr>
            <p:sp>
              <p:nvSpPr>
                <p:cNvPr id="204" name="Shape 204"/>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5" name="Shape 205"/>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6" name="Shape 206"/>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7" name="Shape 207"/>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208" name="Shape 208"/>
              <p:cNvGrpSpPr/>
              <p:nvPr/>
            </p:nvGrpSpPr>
            <p:grpSpPr>
              <a:xfrm>
                <a:off x="3651" y="1796"/>
                <a:ext cx="590" cy="68"/>
                <a:chOff x="725" y="1796"/>
                <a:chExt cx="590" cy="68"/>
              </a:xfrm>
            </p:grpSpPr>
            <p:sp>
              <p:nvSpPr>
                <p:cNvPr id="209" name="Shape 209"/>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0" name="Shape 210"/>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1" name="Shape 211"/>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2" name="Shape 212"/>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213" name="Shape 213"/>
              <p:cNvGrpSpPr/>
              <p:nvPr/>
            </p:nvGrpSpPr>
            <p:grpSpPr>
              <a:xfrm>
                <a:off x="4331" y="1796"/>
                <a:ext cx="590" cy="68"/>
                <a:chOff x="725" y="1796"/>
                <a:chExt cx="590" cy="68"/>
              </a:xfrm>
            </p:grpSpPr>
            <p:sp>
              <p:nvSpPr>
                <p:cNvPr id="214" name="Shape 214"/>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5" name="Shape 215"/>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6" name="Shape 216"/>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7" name="Shape 217"/>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cxnSp>
          <p:nvCxnSpPr>
            <p:cNvPr id="218" name="Shape 218"/>
            <p:cNvCxnSpPr/>
            <p:nvPr/>
          </p:nvCxnSpPr>
          <p:spPr>
            <a:xfrm rot="10800000" flipH="1">
              <a:off x="838" y="2703"/>
              <a:ext cx="635" cy="953"/>
            </a:xfrm>
            <a:prstGeom prst="straightConnector1">
              <a:avLst/>
            </a:prstGeom>
            <a:noFill/>
            <a:ln w="25400" cap="flat" cmpd="sng">
              <a:solidFill>
                <a:srgbClr val="FF0000"/>
              </a:solidFill>
              <a:prstDash val="dot"/>
              <a:round/>
              <a:headEnd type="none" w="med" len="med"/>
              <a:tailEnd type="none" w="med" len="med"/>
            </a:ln>
          </p:spPr>
        </p:cxnSp>
        <p:cxnSp>
          <p:nvCxnSpPr>
            <p:cNvPr id="219" name="Shape 219"/>
            <p:cNvCxnSpPr/>
            <p:nvPr/>
          </p:nvCxnSpPr>
          <p:spPr>
            <a:xfrm rot="10800000">
              <a:off x="2924" y="2658"/>
              <a:ext cx="771" cy="998"/>
            </a:xfrm>
            <a:prstGeom prst="straightConnector1">
              <a:avLst/>
            </a:prstGeom>
            <a:noFill/>
            <a:ln w="25400" cap="flat" cmpd="sng">
              <a:solidFill>
                <a:srgbClr val="FF0000"/>
              </a:solidFill>
              <a:prstDash val="dot"/>
              <a:round/>
              <a:headEnd type="none" w="med" len="med"/>
              <a:tailEnd type="none" w="med" len="med"/>
            </a:ln>
          </p:spPr>
        </p:cxnSp>
        <p:cxnSp>
          <p:nvCxnSpPr>
            <p:cNvPr id="220" name="Shape 220"/>
            <p:cNvCxnSpPr/>
            <p:nvPr/>
          </p:nvCxnSpPr>
          <p:spPr>
            <a:xfrm rot="10800000" flipH="1">
              <a:off x="4013" y="2658"/>
              <a:ext cx="635" cy="953"/>
            </a:xfrm>
            <a:prstGeom prst="straightConnector1">
              <a:avLst/>
            </a:prstGeom>
            <a:noFill/>
            <a:ln w="25400" cap="flat" cmpd="sng">
              <a:solidFill>
                <a:srgbClr val="FF0000"/>
              </a:solidFill>
              <a:prstDash val="dot"/>
              <a:round/>
              <a:headEnd type="none" w="med" len="med"/>
              <a:tailEnd type="none" w="med" len="med"/>
            </a:ln>
          </p:spPr>
        </p:cxnSp>
        <p:sp>
          <p:nvSpPr>
            <p:cNvPr id="221" name="Shape 221"/>
            <p:cNvSpPr txBox="1"/>
            <p:nvPr/>
          </p:nvSpPr>
          <p:spPr>
            <a:xfrm>
              <a:off x="1506" y="2453"/>
              <a:ext cx="408" cy="230"/>
            </a:xfrm>
            <a:prstGeom prst="rect">
              <a:avLst/>
            </a:prstGeom>
            <a:noFill/>
            <a:ln>
              <a:noFill/>
            </a:ln>
          </p:spPr>
          <p:txBody>
            <a:bodyPr lIns="91425" tIns="45700" rIns="91425" bIns="45700" anchor="t" anchorCtr="0">
              <a:noAutofit/>
            </a:bodyPr>
            <a:lstStyle/>
            <a:p>
              <a:pPr>
                <a:buSzPct val="25000"/>
              </a:pPr>
              <a:r>
                <a:rPr lang="fi-FI">
                  <a:solidFill>
                    <a:schemeClr val="dk1"/>
                  </a:solidFill>
                  <a:latin typeface="Garamond"/>
                  <a:ea typeface="Garamond"/>
                  <a:cs typeface="Garamond"/>
                  <a:sym typeface="Garamond"/>
                </a:rPr>
                <a:t>10 M</a:t>
              </a:r>
            </a:p>
          </p:txBody>
        </p:sp>
        <p:cxnSp>
          <p:nvCxnSpPr>
            <p:cNvPr id="222" name="Shape 222"/>
            <p:cNvCxnSpPr/>
            <p:nvPr/>
          </p:nvCxnSpPr>
          <p:spPr>
            <a:xfrm>
              <a:off x="1518" y="2295"/>
              <a:ext cx="0" cy="362"/>
            </a:xfrm>
            <a:prstGeom prst="straightConnector1">
              <a:avLst/>
            </a:prstGeom>
            <a:noFill/>
            <a:ln w="9525" cap="flat" cmpd="sng">
              <a:solidFill>
                <a:schemeClr val="dk1"/>
              </a:solidFill>
              <a:prstDash val="solid"/>
              <a:round/>
              <a:headEnd type="none" w="med" len="med"/>
              <a:tailEnd type="none" w="med" len="med"/>
            </a:ln>
          </p:spPr>
        </p:cxnSp>
        <p:sp>
          <p:nvSpPr>
            <p:cNvPr id="223" name="Shape 223"/>
            <p:cNvSpPr/>
            <p:nvPr/>
          </p:nvSpPr>
          <p:spPr>
            <a:xfrm>
              <a:off x="703" y="3656"/>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4" name="Shape 224"/>
            <p:cNvSpPr/>
            <p:nvPr/>
          </p:nvSpPr>
          <p:spPr>
            <a:xfrm>
              <a:off x="1428" y="2613"/>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5" name="Shape 225"/>
            <p:cNvSpPr/>
            <p:nvPr/>
          </p:nvSpPr>
          <p:spPr>
            <a:xfrm>
              <a:off x="3697" y="3656"/>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6" name="Shape 226"/>
            <p:cNvSpPr/>
            <p:nvPr/>
          </p:nvSpPr>
          <p:spPr>
            <a:xfrm>
              <a:off x="3877" y="3656"/>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7" name="Shape 227"/>
            <p:cNvSpPr/>
            <p:nvPr/>
          </p:nvSpPr>
          <p:spPr>
            <a:xfrm>
              <a:off x="2835" y="2522"/>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8" name="Shape 228"/>
            <p:cNvSpPr/>
            <p:nvPr/>
          </p:nvSpPr>
          <p:spPr>
            <a:xfrm>
              <a:off x="4604" y="2522"/>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788253" y="2286000"/>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Ampujien tasavertainen kohtelu</a:t>
            </a:r>
          </a:p>
        </p:txBody>
      </p:sp>
      <p:sp>
        <p:nvSpPr>
          <p:cNvPr id="234" name="Shape 234"/>
          <p:cNvSpPr txBox="1">
            <a:spLocks noGrp="1"/>
          </p:cNvSpPr>
          <p:nvPr>
            <p:ph type="body" idx="1"/>
          </p:nvPr>
        </p:nvSpPr>
        <p:spPr>
          <a:xfrm>
            <a:off x="1788253" y="3554837"/>
            <a:ext cx="8229600" cy="2929854"/>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3200" dirty="0">
                <a:solidFill>
                  <a:schemeClr val="dk1"/>
                </a:solidFill>
                <a:latin typeface="Calibri"/>
                <a:ea typeface="Calibri"/>
                <a:cs typeface="Calibri"/>
                <a:sym typeface="Calibri"/>
              </a:rPr>
              <a:t>Kaikkia urheilijoita on kohdeltava samalla tavalla, samojen sääntöjen mukaisesti.</a:t>
            </a:r>
          </a:p>
          <a:p>
            <a:pPr marL="742950" lvl="1" indent="-285750">
              <a:spcBef>
                <a:spcPts val="560"/>
              </a:spcBef>
              <a:buClr>
                <a:schemeClr val="dk1"/>
              </a:buClr>
              <a:buSzPct val="100000"/>
              <a:buFont typeface="Arial"/>
              <a:buChar char="–"/>
            </a:pPr>
            <a:r>
              <a:rPr lang="fi-FI" sz="2800" dirty="0">
                <a:solidFill>
                  <a:schemeClr val="dk1"/>
                </a:solidFill>
                <a:latin typeface="Calibri"/>
                <a:ea typeface="Calibri"/>
                <a:cs typeface="Calibri"/>
                <a:sym typeface="Calibri"/>
              </a:rPr>
              <a:t>Koskee erityisesti ”oman” vs. ”muiden” seurojen ampujia, tuomarina edustat liittoa.</a:t>
            </a:r>
          </a:p>
          <a:p>
            <a:pPr marL="342900" indent="-342900">
              <a:spcBef>
                <a:spcPts val="640"/>
              </a:spcBef>
              <a:buClr>
                <a:schemeClr val="dk1"/>
              </a:buClr>
              <a:buSzPct val="100000"/>
              <a:buFont typeface="Arial"/>
              <a:buChar char="•"/>
            </a:pPr>
            <a:r>
              <a:rPr lang="fi-FI" sz="3200" dirty="0">
                <a:solidFill>
                  <a:schemeClr val="dk1"/>
                </a:solidFill>
                <a:latin typeface="Calibri"/>
                <a:ea typeface="Calibri"/>
                <a:cs typeface="Calibri"/>
                <a:sym typeface="Calibri"/>
              </a:rPr>
              <a:t>Ei ole myöskään sopivaa jäädä juttelemaan kavereille.</a:t>
            </a:r>
          </a:p>
          <a:p>
            <a:pPr marL="0" indent="0">
              <a:spcBef>
                <a:spcPts val="640"/>
              </a:spcBef>
              <a:buClr>
                <a:schemeClr val="dk1"/>
              </a:buClr>
              <a:buSzPct val="25000"/>
              <a:buNone/>
            </a:pPr>
            <a:endParaRPr sz="3200" dirty="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Tuloskortit</a:t>
            </a:r>
          </a:p>
        </p:txBody>
      </p:sp>
      <p:sp>
        <p:nvSpPr>
          <p:cNvPr id="3" name="Text Placeholder 2"/>
          <p:cNvSpPr>
            <a:spLocks noGrp="1"/>
          </p:cNvSpPr>
          <p:nvPr>
            <p:ph type="body" idx="1"/>
          </p:nvPr>
        </p:nvSpPr>
        <p:spPr/>
        <p:txBody>
          <a:bodyPr/>
          <a:lstStyle/>
          <a:p>
            <a:r>
              <a:rPr lang="fi-FI" dirty="0"/>
              <a:t>Tuloskorttien kanssa on tarpeen olla tarkkana, ja tarpeen mukaan ohjeistaa ampujia niiden kanssa.</a:t>
            </a:r>
          </a:p>
          <a:p>
            <a:pPr lvl="1"/>
            <a:r>
              <a:rPr lang="fi-FI" dirty="0" err="1"/>
              <a:t>SJAL:lla</a:t>
            </a:r>
            <a:r>
              <a:rPr lang="fi-FI" dirty="0"/>
              <a:t> on nykyään mahdollisuus käyttää myös sähköistä tuloskirjanpitoa (IANSEO </a:t>
            </a:r>
            <a:r>
              <a:rPr lang="fi-FI" dirty="0" err="1"/>
              <a:t>Scorekeeper</a:t>
            </a:r>
            <a:r>
              <a:rPr lang="fi-FI" dirty="0"/>
              <a:t>)</a:t>
            </a:r>
          </a:p>
          <a:p>
            <a:pPr lvl="1"/>
            <a:r>
              <a:rPr lang="fi-FI" dirty="0"/>
              <a:t>Tärkeintä on muistaa että kaikki osuma-arvot, summat ja allekirjoitukset on täytetty</a:t>
            </a:r>
          </a:p>
          <a:p>
            <a:pPr lvl="1"/>
            <a:r>
              <a:rPr lang="fi-FI" dirty="0"/>
              <a:t>Summan tai allekirjoituksen puuttuminen </a:t>
            </a:r>
            <a:br>
              <a:rPr lang="fi-FI" dirty="0"/>
            </a:br>
            <a:r>
              <a:rPr lang="fi-FI" dirty="0"/>
              <a:t>johtaa hylkäykseen</a:t>
            </a:r>
          </a:p>
        </p:txBody>
      </p:sp>
    </p:spTree>
    <p:extLst>
      <p:ext uri="{BB962C8B-B14F-4D97-AF65-F5344CB8AC3E}">
        <p14:creationId xmlns:p14="http://schemas.microsoft.com/office/powerpoint/2010/main" val="543244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Sähköinen tuloskortti</a:t>
            </a:r>
          </a:p>
        </p:txBody>
      </p:sp>
      <p:sp>
        <p:nvSpPr>
          <p:cNvPr id="3" name="Text Placeholder 2"/>
          <p:cNvSpPr>
            <a:spLocks noGrp="1"/>
          </p:cNvSpPr>
          <p:nvPr>
            <p:ph type="body" idx="1"/>
          </p:nvPr>
        </p:nvSpPr>
        <p:spPr/>
        <p:txBody>
          <a:bodyPr/>
          <a:lstStyle/>
          <a:p>
            <a:r>
              <a:rPr lang="fi-FI" dirty="0"/>
              <a:t>Toinen kahdesta tuloskortista voi olla sähköinen, esim. </a:t>
            </a:r>
            <a:r>
              <a:rPr lang="fi-FI" dirty="0" err="1"/>
              <a:t>pädillä</a:t>
            </a:r>
            <a:r>
              <a:rPr lang="fi-FI" dirty="0"/>
              <a:t> tai puhelimella toimiva, tai muu pääte.</a:t>
            </a:r>
          </a:p>
          <a:p>
            <a:r>
              <a:rPr lang="fi-FI" dirty="0"/>
              <a:t>Sähköisen kirjanpidon tulos on virallinen heti kun tulospalvelu hyväksyy sen.</a:t>
            </a:r>
          </a:p>
          <a:p>
            <a:r>
              <a:rPr lang="fi-FI" dirty="0"/>
              <a:t>Nopeuttaa kilpailun kulkua ja vähentää virheitä</a:t>
            </a:r>
          </a:p>
          <a:p>
            <a:r>
              <a:rPr lang="fi-FI" dirty="0"/>
              <a:t>Tuomarin kannattaa myös osata käyttää sähköistä korttia, koska siitä tulee kysyttävää, tai sen kanssa on ongelmia.</a:t>
            </a:r>
          </a:p>
        </p:txBody>
      </p:sp>
    </p:spTree>
    <p:extLst>
      <p:ext uri="{BB962C8B-B14F-4D97-AF65-F5344CB8AC3E}">
        <p14:creationId xmlns:p14="http://schemas.microsoft.com/office/powerpoint/2010/main" val="404723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4496"/>
            <a:ext cx="10515600" cy="963411"/>
          </a:xfrm>
        </p:spPr>
        <p:txBody>
          <a:bodyPr/>
          <a:lstStyle/>
          <a:p>
            <a:r>
              <a:rPr lang="fi-FI" dirty="0"/>
              <a:t>Sähköinen tuloskortti (</a:t>
            </a:r>
            <a:r>
              <a:rPr lang="fi-FI" dirty="0" err="1"/>
              <a:t>Ianseo</a:t>
            </a:r>
            <a:r>
              <a:rPr lang="fi-FI" dirty="0"/>
              <a:t>)</a:t>
            </a:r>
          </a:p>
        </p:txBody>
      </p:sp>
      <p:pic>
        <p:nvPicPr>
          <p:cNvPr id="1026" name="Picture 2" descr="https://lh4.ggpht.com/4nRTQaJtkiDn3uxFZ-NSyuTQqfngAHWS5hCoOycwFbMvb2NNUmSkSvs05ZQwe4MQFuxe=h9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4815" y="2457907"/>
            <a:ext cx="2388574" cy="42568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media.148apps.com/screenshots/912947613/us-iphone-4-ianseo-scorekeeper-lite.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5374" y="2457907"/>
            <a:ext cx="2397584" cy="42640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docplayer.net/docs-images/47/23728426/images/5-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5095" y="2457907"/>
            <a:ext cx="2305050" cy="409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4395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Kun tuloskirjanpidossa on eroja</a:t>
            </a:r>
          </a:p>
        </p:txBody>
      </p:sp>
      <p:sp>
        <p:nvSpPr>
          <p:cNvPr id="3" name="Text Placeholder 2"/>
          <p:cNvSpPr>
            <a:spLocks noGrp="1"/>
          </p:cNvSpPr>
          <p:nvPr>
            <p:ph type="body" idx="1"/>
          </p:nvPr>
        </p:nvSpPr>
        <p:spPr/>
        <p:txBody>
          <a:bodyPr/>
          <a:lstStyle/>
          <a:p>
            <a:r>
              <a:rPr lang="fi-FI" dirty="0"/>
              <a:t>Kaksi paperista korttia:</a:t>
            </a:r>
          </a:p>
          <a:p>
            <a:pPr lvl="1"/>
            <a:r>
              <a:rPr lang="fi-FI" dirty="0"/>
              <a:t>Eriävistä summista käytetään alempaa</a:t>
            </a:r>
          </a:p>
          <a:p>
            <a:pPr lvl="1"/>
            <a:r>
              <a:rPr lang="fi-FI" dirty="0"/>
              <a:t>Puuttuvat summat tulkitaan nolliksi</a:t>
            </a:r>
          </a:p>
          <a:p>
            <a:r>
              <a:rPr lang="fi-FI" dirty="0"/>
              <a:t>Sähköinen kortti käytössä:</a:t>
            </a:r>
          </a:p>
          <a:p>
            <a:pPr lvl="1"/>
            <a:r>
              <a:rPr lang="fi-FI" dirty="0"/>
              <a:t>Sähköisen kortin summa voittaa paperin</a:t>
            </a:r>
          </a:p>
          <a:p>
            <a:pPr lvl="1"/>
            <a:r>
              <a:rPr lang="fi-FI" dirty="0"/>
              <a:t>Puuttuvat 10:t X:t </a:t>
            </a:r>
            <a:r>
              <a:rPr lang="fi-FI" dirty="0" err="1"/>
              <a:t>jne</a:t>
            </a:r>
            <a:r>
              <a:rPr lang="fi-FI" dirty="0"/>
              <a:t> tulkitaan nolliksi</a:t>
            </a:r>
          </a:p>
          <a:p>
            <a:pPr lvl="1"/>
            <a:r>
              <a:rPr lang="fi-FI" dirty="0"/>
              <a:t>Puuttuvat summat ja allekirjoitukset johtavat hylkäykseen</a:t>
            </a:r>
          </a:p>
          <a:p>
            <a:pPr lvl="1"/>
            <a:r>
              <a:rPr lang="fi-FI" dirty="0"/>
              <a:t>Osuma-arvojen eroissa paperi voittaa</a:t>
            </a:r>
          </a:p>
        </p:txBody>
      </p:sp>
    </p:spTree>
    <p:extLst>
      <p:ext uri="{BB962C8B-B14F-4D97-AF65-F5344CB8AC3E}">
        <p14:creationId xmlns:p14="http://schemas.microsoft.com/office/powerpoint/2010/main" val="115134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Tuloskortin ottaminen vastaan</a:t>
            </a:r>
          </a:p>
        </p:txBody>
      </p:sp>
      <p:sp>
        <p:nvSpPr>
          <p:cNvPr id="3" name="Text Placeholder 2"/>
          <p:cNvSpPr>
            <a:spLocks noGrp="1"/>
          </p:cNvSpPr>
          <p:nvPr>
            <p:ph type="body" idx="1"/>
          </p:nvPr>
        </p:nvSpPr>
        <p:spPr/>
        <p:txBody>
          <a:bodyPr/>
          <a:lstStyle/>
          <a:p>
            <a:r>
              <a:rPr lang="fi-FI" dirty="0"/>
              <a:t>Tulospalvelulla ei ole velvollisuutta korjata virheellisiä kortteja.</a:t>
            </a:r>
          </a:p>
          <a:p>
            <a:pPr lvl="1"/>
            <a:r>
              <a:rPr lang="fi-FI" dirty="0"/>
              <a:t>Virheellinen kortti tai puuttuvia kohtia voidaan pyytää paikkaamaan vain silloin kun ampuja luovuttaa sitä</a:t>
            </a:r>
          </a:p>
          <a:p>
            <a:pPr lvl="1"/>
            <a:r>
              <a:rPr lang="fi-FI" dirty="0"/>
              <a:t>Eli: kun otat tuloskortin vastaan, varmista että siihen on täytetty kaikki asiaan kuuluvat kentät, erityisesti summat ja allekirjoitukset. Ei tarvitse verrata tuloksia. Ohjeistakaa järjestäjää ja vapaaehtoisia toimimaan samoin.</a:t>
            </a:r>
          </a:p>
        </p:txBody>
      </p:sp>
    </p:spTree>
    <p:extLst>
      <p:ext uri="{BB962C8B-B14F-4D97-AF65-F5344CB8AC3E}">
        <p14:creationId xmlns:p14="http://schemas.microsoft.com/office/powerpoint/2010/main" val="47446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2209800" y="2130425"/>
            <a:ext cx="7772400" cy="1470024"/>
          </a:xfrm>
          <a:prstGeom prst="rect">
            <a:avLst/>
          </a:prstGeom>
          <a:noFill/>
          <a:ln>
            <a:noFill/>
          </a:ln>
        </p:spPr>
        <p:txBody>
          <a:bodyPr vert="horz" lIns="91425" tIns="45700" rIns="91425" bIns="45700" rtlCol="0" anchor="ctr" anchorCtr="0">
            <a:noAutofit/>
          </a:bodyPr>
          <a:lstStyle/>
          <a:p>
            <a:pPr>
              <a:spcBef>
                <a:spcPts val="0"/>
              </a:spcBef>
              <a:buClr>
                <a:schemeClr val="dk1"/>
              </a:buClr>
              <a:buSzPct val="25000"/>
            </a:pPr>
            <a:r>
              <a:rPr lang="fi-FI" sz="4400">
                <a:solidFill>
                  <a:schemeClr val="dk1"/>
                </a:solidFill>
                <a:latin typeface="Calibri"/>
                <a:ea typeface="Calibri"/>
                <a:cs typeface="Calibri"/>
                <a:sym typeface="Calibri"/>
              </a:rPr>
              <a:t>Toiminta kentällä</a:t>
            </a:r>
          </a:p>
        </p:txBody>
      </p:sp>
      <p:sp>
        <p:nvSpPr>
          <p:cNvPr id="90" name="Shape 90"/>
          <p:cNvSpPr txBox="1">
            <a:spLocks noGrp="1"/>
          </p:cNvSpPr>
          <p:nvPr>
            <p:ph type="subTitle" idx="1"/>
          </p:nvPr>
        </p:nvSpPr>
        <p:spPr>
          <a:xfrm>
            <a:off x="2895601" y="3886200"/>
            <a:ext cx="6400799" cy="1752600"/>
          </a:xfrm>
          <a:prstGeom prst="rect">
            <a:avLst/>
          </a:prstGeom>
          <a:noFill/>
          <a:ln>
            <a:noFill/>
          </a:ln>
        </p:spPr>
        <p:txBody>
          <a:bodyPr vert="horz" lIns="91425" tIns="45700" rIns="91425" bIns="45700" rtlCol="0" anchor="t" anchorCtr="0">
            <a:noAutofit/>
          </a:bodyPr>
          <a:lstStyle/>
          <a:p>
            <a:pPr>
              <a:spcBef>
                <a:spcPts val="0"/>
              </a:spcBef>
              <a:buClr>
                <a:srgbClr val="888888"/>
              </a:buClr>
              <a:buSzPct val="25000"/>
            </a:pPr>
            <a:r>
              <a:rPr lang="fi-FI" sz="3200" dirty="0">
                <a:solidFill>
                  <a:srgbClr val="888888"/>
                </a:solidFill>
                <a:latin typeface="Calibri"/>
                <a:ea typeface="Calibri"/>
                <a:cs typeface="Calibri"/>
                <a:sym typeface="Calibri"/>
              </a:rPr>
              <a:t>SJAL tuomarikoulutus</a:t>
            </a:r>
          </a:p>
          <a:p>
            <a:pPr>
              <a:spcBef>
                <a:spcPts val="640"/>
              </a:spcBef>
              <a:buClr>
                <a:srgbClr val="888888"/>
              </a:buClr>
              <a:buSzPct val="25000"/>
            </a:pPr>
            <a:r>
              <a:rPr lang="fi-FI" dirty="0"/>
              <a:t>2021</a:t>
            </a:r>
            <a:endParaRPr lang="fi-FI" sz="3200" dirty="0">
              <a:solidFill>
                <a:srgbClr val="888888"/>
              </a:solidFill>
              <a:latin typeface="Calibri"/>
              <a:ea typeface="Calibri"/>
              <a:cs typeface="Calibri"/>
              <a:sym typeface="Calibri"/>
            </a:endParaRPr>
          </a:p>
          <a:p>
            <a:pPr>
              <a:spcBef>
                <a:spcPts val="640"/>
              </a:spcBef>
              <a:buClr>
                <a:srgbClr val="888888"/>
              </a:buClr>
              <a:buSzPct val="25000"/>
            </a:pPr>
            <a:endParaRPr sz="3200" dirty="0">
              <a:solidFill>
                <a:srgbClr val="888888"/>
              </a:solidFill>
              <a:latin typeface="Calibri"/>
              <a:ea typeface="Calibri"/>
              <a:cs typeface="Calibri"/>
              <a:sym typeface="Calibri"/>
            </a:endParaRPr>
          </a:p>
          <a:p>
            <a:pPr>
              <a:spcBef>
                <a:spcPts val="640"/>
              </a:spcBef>
              <a:buClr>
                <a:srgbClr val="888888"/>
              </a:buClr>
              <a:buSzPct val="25000"/>
            </a:pPr>
            <a:endParaRPr sz="3200" dirty="0">
              <a:solidFill>
                <a:srgbClr val="888888"/>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779864" y="2286000"/>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Sisältö</a:t>
            </a:r>
          </a:p>
        </p:txBody>
      </p:sp>
      <p:sp>
        <p:nvSpPr>
          <p:cNvPr id="96" name="Shape 96"/>
          <p:cNvSpPr txBox="1">
            <a:spLocks noGrp="1"/>
          </p:cNvSpPr>
          <p:nvPr>
            <p:ph type="body" idx="1"/>
          </p:nvPr>
        </p:nvSpPr>
        <p:spPr>
          <a:xfrm>
            <a:off x="1779864" y="3621949"/>
            <a:ext cx="8229600" cy="2678184"/>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3200" dirty="0">
                <a:solidFill>
                  <a:schemeClr val="dk1"/>
                </a:solidFill>
                <a:latin typeface="Calibri"/>
                <a:ea typeface="Calibri"/>
                <a:cs typeface="Calibri"/>
                <a:sym typeface="Calibri"/>
              </a:rPr>
              <a:t>Tehtävät kilpailun aikana</a:t>
            </a:r>
          </a:p>
          <a:p>
            <a:pPr marL="342900" indent="-342900">
              <a:spcBef>
                <a:spcPts val="640"/>
              </a:spcBef>
              <a:buClr>
                <a:schemeClr val="dk1"/>
              </a:buClr>
              <a:buSzPct val="100000"/>
              <a:buFont typeface="Arial"/>
              <a:buChar char="•"/>
            </a:pPr>
            <a:r>
              <a:rPr lang="fi-FI" sz="3200" dirty="0">
                <a:solidFill>
                  <a:schemeClr val="dk1"/>
                </a:solidFill>
                <a:latin typeface="Calibri"/>
                <a:ea typeface="Calibri"/>
                <a:cs typeface="Calibri"/>
                <a:sym typeface="Calibri"/>
              </a:rPr>
              <a:t>Sijoittuminen kentällä</a:t>
            </a:r>
          </a:p>
          <a:p>
            <a:pPr marL="342900" indent="-342900">
              <a:spcBef>
                <a:spcPts val="640"/>
              </a:spcBef>
              <a:buClr>
                <a:schemeClr val="dk1"/>
              </a:buClr>
              <a:buSzPct val="100000"/>
              <a:buFont typeface="Arial"/>
              <a:buChar char="•"/>
            </a:pPr>
            <a:r>
              <a:rPr lang="fi-FI" sz="3200" dirty="0">
                <a:solidFill>
                  <a:schemeClr val="dk1"/>
                </a:solidFill>
                <a:latin typeface="Calibri"/>
                <a:ea typeface="Calibri"/>
                <a:cs typeface="Calibri"/>
                <a:sym typeface="Calibri"/>
              </a:rPr>
              <a:t>Tasapuolisuus ampujia kohtaan</a:t>
            </a:r>
          </a:p>
          <a:p>
            <a:pPr marL="342900" indent="-342900">
              <a:spcBef>
                <a:spcPts val="640"/>
              </a:spcBef>
              <a:buClr>
                <a:schemeClr val="dk1"/>
              </a:buClr>
              <a:buSzPct val="100000"/>
              <a:buFont typeface="Arial"/>
              <a:buChar char="•"/>
            </a:pPr>
            <a:r>
              <a:rPr lang="fi-FI" sz="3200" b="1" dirty="0">
                <a:solidFill>
                  <a:schemeClr val="dk1"/>
                </a:solidFill>
                <a:latin typeface="Calibri"/>
                <a:ea typeface="Calibri"/>
                <a:cs typeface="Calibri"/>
                <a:sym typeface="Calibri"/>
              </a:rPr>
              <a:t>Osumien tulkitseminen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788254" y="1683987"/>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Tuomarin tehtävät kilpailun aikana</a:t>
            </a:r>
          </a:p>
        </p:txBody>
      </p:sp>
      <p:sp>
        <p:nvSpPr>
          <p:cNvPr id="103" name="Shape 103"/>
          <p:cNvSpPr txBox="1">
            <a:spLocks noGrp="1"/>
          </p:cNvSpPr>
          <p:nvPr>
            <p:ph type="body" idx="1"/>
          </p:nvPr>
        </p:nvSpPr>
        <p:spPr>
          <a:xfrm>
            <a:off x="1788254" y="2932680"/>
            <a:ext cx="7931224" cy="3650683"/>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98666"/>
              <a:buFont typeface="Arial"/>
              <a:buChar char="•"/>
            </a:pPr>
            <a:r>
              <a:rPr lang="fi-FI" sz="2960" dirty="0">
                <a:solidFill>
                  <a:schemeClr val="dk1"/>
                </a:solidFill>
                <a:latin typeface="Calibri"/>
                <a:ea typeface="Calibri"/>
                <a:cs typeface="Calibri"/>
                <a:sym typeface="Calibri"/>
              </a:rPr>
              <a:t>Harjoitusammunnan aikana tarkista että:</a:t>
            </a:r>
          </a:p>
          <a:p>
            <a:pPr marL="742950" lvl="1" indent="-285750">
              <a:spcBef>
                <a:spcPts val="518"/>
              </a:spcBef>
              <a:buClr>
                <a:schemeClr val="dk1"/>
              </a:buClr>
              <a:buSzPct val="99615"/>
              <a:buFont typeface="Arial"/>
              <a:buChar char="–"/>
            </a:pPr>
            <a:r>
              <a:rPr lang="fi-FI" sz="2590" dirty="0">
                <a:solidFill>
                  <a:schemeClr val="dk1"/>
                </a:solidFill>
                <a:latin typeface="Calibri"/>
                <a:ea typeface="Calibri"/>
                <a:cs typeface="Calibri"/>
                <a:sym typeface="Calibri"/>
              </a:rPr>
              <a:t>Ampujat mahtuvat omaan tilaansa eivätkä häiritse muita</a:t>
            </a:r>
          </a:p>
          <a:p>
            <a:pPr marL="742950" lvl="1" indent="-285750">
              <a:spcBef>
                <a:spcPts val="518"/>
              </a:spcBef>
              <a:buClr>
                <a:schemeClr val="dk1"/>
              </a:buClr>
              <a:buSzPct val="99615"/>
              <a:buFont typeface="Arial"/>
              <a:buChar char="–"/>
            </a:pPr>
            <a:r>
              <a:rPr lang="fi-FI" sz="2590" dirty="0">
                <a:solidFill>
                  <a:schemeClr val="dk1"/>
                </a:solidFill>
                <a:latin typeface="Calibri"/>
                <a:ea typeface="Calibri"/>
                <a:cs typeface="Calibri"/>
                <a:sym typeface="Calibri"/>
              </a:rPr>
              <a:t>Kaukoputket ovat tarpeeksi matalalla</a:t>
            </a:r>
          </a:p>
          <a:p>
            <a:pPr marL="742950" lvl="1" indent="-285750">
              <a:spcBef>
                <a:spcPts val="518"/>
              </a:spcBef>
              <a:buClr>
                <a:schemeClr val="dk1"/>
              </a:buClr>
              <a:buSzPct val="99615"/>
              <a:buFont typeface="Arial"/>
              <a:buChar char="–"/>
            </a:pPr>
            <a:r>
              <a:rPr lang="fi-FI" sz="2590" dirty="0">
                <a:solidFill>
                  <a:schemeClr val="dk1"/>
                </a:solidFill>
                <a:latin typeface="Calibri"/>
                <a:ea typeface="Calibri"/>
                <a:cs typeface="Calibri"/>
                <a:sym typeface="Calibri"/>
              </a:rPr>
              <a:t>Ampujat saavat ampua ajan puitteissa vapaasti</a:t>
            </a:r>
          </a:p>
          <a:p>
            <a:pPr lvl="2">
              <a:spcBef>
                <a:spcPts val="444"/>
              </a:spcBef>
              <a:buClr>
                <a:schemeClr val="dk1"/>
              </a:buClr>
              <a:buSzPct val="100909"/>
              <a:buFont typeface="Arial"/>
              <a:buChar char="•"/>
            </a:pPr>
            <a:r>
              <a:rPr lang="fi-FI" sz="2220" dirty="0">
                <a:solidFill>
                  <a:schemeClr val="dk1"/>
                </a:solidFill>
                <a:latin typeface="Calibri"/>
                <a:ea typeface="Calibri"/>
                <a:cs typeface="Calibri"/>
                <a:sym typeface="Calibri"/>
              </a:rPr>
              <a:t>Turvallinen tekniikka</a:t>
            </a:r>
          </a:p>
          <a:p>
            <a:pPr lvl="2">
              <a:spcBef>
                <a:spcPts val="444"/>
              </a:spcBef>
              <a:buClr>
                <a:schemeClr val="dk1"/>
              </a:buClr>
              <a:buSzPct val="100909"/>
              <a:buFont typeface="Arial"/>
              <a:buChar char="•"/>
            </a:pPr>
            <a:r>
              <a:rPr lang="fi-FI" sz="2220" dirty="0">
                <a:solidFill>
                  <a:schemeClr val="dk1"/>
                </a:solidFill>
                <a:latin typeface="Calibri"/>
                <a:ea typeface="Calibri"/>
                <a:cs typeface="Calibri"/>
                <a:sym typeface="Calibri"/>
              </a:rPr>
              <a:t>Harjoitusammunnan loppumisen jälkeen ampumisesta kentällä vähennetään ensimmäisen kilpasarjan korkein osuma.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1805031" y="1358941"/>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Tuomarin tehtävät kilpailun aikana</a:t>
            </a:r>
          </a:p>
        </p:txBody>
      </p:sp>
      <p:sp>
        <p:nvSpPr>
          <p:cNvPr id="110" name="Shape 110"/>
          <p:cNvSpPr txBox="1">
            <a:spLocks noGrp="1"/>
          </p:cNvSpPr>
          <p:nvPr>
            <p:ph type="body" idx="1"/>
          </p:nvPr>
        </p:nvSpPr>
        <p:spPr>
          <a:xfrm>
            <a:off x="1805031" y="2501941"/>
            <a:ext cx="7787208" cy="3991137"/>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2400" dirty="0">
                <a:solidFill>
                  <a:schemeClr val="dk1"/>
                </a:solidFill>
                <a:latin typeface="Calibri"/>
                <a:ea typeface="Calibri"/>
                <a:cs typeface="Calibri"/>
                <a:sym typeface="Calibri"/>
              </a:rPr>
              <a:t>Välineiden t</a:t>
            </a:r>
            <a:r>
              <a:rPr lang="fi-FI" sz="2400" dirty="0">
                <a:solidFill>
                  <a:schemeClr val="dk1"/>
                </a:solidFill>
                <a:ea typeface="Calibri"/>
                <a:cs typeface="Calibri"/>
                <a:sym typeface="Calibri"/>
              </a:rPr>
              <a:t>urvallisuuden valvonta, ammuntatekniikka, muut vaaratilanteet</a:t>
            </a:r>
          </a:p>
          <a:p>
            <a:pPr marL="342900" indent="-342900">
              <a:spcBef>
                <a:spcPts val="0"/>
              </a:spcBef>
              <a:buClr>
                <a:schemeClr val="dk1"/>
              </a:buClr>
              <a:buSzPct val="100000"/>
              <a:buFont typeface="Arial"/>
              <a:buChar char="•"/>
            </a:pPr>
            <a:r>
              <a:rPr lang="fi-FI" sz="2400" dirty="0">
                <a:solidFill>
                  <a:schemeClr val="dk1"/>
                </a:solidFill>
                <a:ea typeface="Calibri"/>
                <a:cs typeface="Calibri"/>
                <a:sym typeface="Calibri"/>
              </a:rPr>
              <a:t>Ajankäytön valvonta</a:t>
            </a:r>
          </a:p>
          <a:p>
            <a:pPr marL="742950" lvl="1" indent="-285750">
              <a:spcBef>
                <a:spcPts val="560"/>
              </a:spcBef>
              <a:buClr>
                <a:schemeClr val="dk1"/>
              </a:buClr>
              <a:buSzPct val="100000"/>
              <a:buFont typeface="Arial"/>
              <a:buChar char="–"/>
            </a:pPr>
            <a:r>
              <a:rPr lang="fi-FI" dirty="0">
                <a:solidFill>
                  <a:schemeClr val="dk1"/>
                </a:solidFill>
                <a:ea typeface="Calibri"/>
                <a:cs typeface="Calibri"/>
                <a:sym typeface="Calibri"/>
              </a:rPr>
              <a:t>Ennen ja jälkeen ammunta-aikaa ampumiset, korkein osuma pois</a:t>
            </a:r>
          </a:p>
          <a:p>
            <a:pPr marL="742950" lvl="1" indent="-285750">
              <a:spcBef>
                <a:spcPts val="560"/>
              </a:spcBef>
              <a:buClr>
                <a:schemeClr val="dk1"/>
              </a:buClr>
              <a:buSzPct val="100000"/>
              <a:buFont typeface="Arial"/>
              <a:buChar char="–"/>
            </a:pPr>
            <a:r>
              <a:rPr lang="fi-FI" dirty="0">
                <a:solidFill>
                  <a:schemeClr val="dk1"/>
                </a:solidFill>
                <a:ea typeface="Calibri"/>
                <a:cs typeface="Calibri"/>
                <a:sym typeface="Calibri"/>
              </a:rPr>
              <a:t>Jos kellot ovat rikki: ääni on tärkeämpi kuin näyttö</a:t>
            </a:r>
          </a:p>
          <a:p>
            <a:pPr marL="342900" indent="-342900">
              <a:spcBef>
                <a:spcPts val="640"/>
              </a:spcBef>
              <a:buClr>
                <a:schemeClr val="dk1"/>
              </a:buClr>
              <a:buSzPct val="100000"/>
              <a:buFont typeface="Arial"/>
              <a:buChar char="•"/>
            </a:pPr>
            <a:r>
              <a:rPr lang="fi-FI" sz="2400" dirty="0">
                <a:solidFill>
                  <a:schemeClr val="dk1"/>
                </a:solidFill>
                <a:ea typeface="Calibri"/>
                <a:cs typeface="Calibri"/>
                <a:sym typeface="Calibri"/>
              </a:rPr>
              <a:t>Ammutut ja ei-ammutut nuolet</a:t>
            </a:r>
          </a:p>
          <a:p>
            <a:pPr marL="742950" lvl="1" indent="-285750">
              <a:spcBef>
                <a:spcPts val="560"/>
              </a:spcBef>
              <a:buClr>
                <a:schemeClr val="dk1"/>
              </a:buClr>
              <a:buSzPct val="100000"/>
              <a:buFont typeface="Arial"/>
              <a:buChar char="–"/>
            </a:pPr>
            <a:r>
              <a:rPr lang="fi-FI" dirty="0">
                <a:solidFill>
                  <a:schemeClr val="dk1"/>
                </a:solidFill>
                <a:ea typeface="Calibri"/>
                <a:cs typeface="Calibri"/>
                <a:sym typeface="Calibri"/>
              </a:rPr>
              <a:t>3 m viiva</a:t>
            </a:r>
          </a:p>
          <a:p>
            <a:pPr marL="342900" indent="-342900">
              <a:spcBef>
                <a:spcPts val="640"/>
              </a:spcBef>
              <a:buClr>
                <a:schemeClr val="dk1"/>
              </a:buClr>
              <a:buSzPct val="100000"/>
              <a:buFont typeface="Arial"/>
              <a:buChar char="•"/>
            </a:pPr>
            <a:r>
              <a:rPr lang="fi-FI" sz="2400" dirty="0">
                <a:solidFill>
                  <a:schemeClr val="dk1"/>
                </a:solidFill>
                <a:latin typeface="Calibri"/>
                <a:ea typeface="Calibri"/>
                <a:cs typeface="Calibri"/>
                <a:sym typeface="Calibri"/>
              </a:rPr>
              <a:t>Uusintatarkastukset</a:t>
            </a:r>
          </a:p>
          <a:p>
            <a:pPr marL="742950" lvl="1" indent="-285750">
              <a:spcBef>
                <a:spcPts val="560"/>
              </a:spcBef>
              <a:buClr>
                <a:schemeClr val="dk1"/>
              </a:buClr>
              <a:buSzPct val="100000"/>
              <a:buFont typeface="Arial"/>
              <a:buChar char="–"/>
            </a:pPr>
            <a:r>
              <a:rPr lang="fi-FI" dirty="0">
                <a:solidFill>
                  <a:schemeClr val="dk1"/>
                </a:solidFill>
                <a:latin typeface="Calibri"/>
                <a:ea typeface="Calibri"/>
                <a:cs typeface="Calibri"/>
                <a:sym typeface="Calibri"/>
              </a:rPr>
              <a:t>Saa ja kannattaa tehdä spottitarkastuksia.</a:t>
            </a:r>
          </a:p>
          <a:p>
            <a:pPr marL="342900" indent="-342900">
              <a:spcBef>
                <a:spcPts val="640"/>
              </a:spcBef>
              <a:buClr>
                <a:schemeClr val="dk1"/>
              </a:buClr>
              <a:buSzPct val="100000"/>
              <a:buNone/>
            </a:pPr>
            <a:endParaRPr sz="3200"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771476" y="1440706"/>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Yliajalla ampuminen</a:t>
            </a:r>
          </a:p>
        </p:txBody>
      </p:sp>
      <p:sp>
        <p:nvSpPr>
          <p:cNvPr id="116" name="Shape 116"/>
          <p:cNvSpPr txBox="1">
            <a:spLocks noGrp="1"/>
          </p:cNvSpPr>
          <p:nvPr>
            <p:ph type="body" idx="1"/>
          </p:nvPr>
        </p:nvSpPr>
        <p:spPr>
          <a:xfrm>
            <a:off x="1771476" y="2671125"/>
            <a:ext cx="8003231" cy="4392487"/>
          </a:xfrm>
          <a:prstGeom prst="rect">
            <a:avLst/>
          </a:prstGeom>
          <a:noFill/>
          <a:ln>
            <a:noFill/>
          </a:ln>
        </p:spPr>
        <p:txBody>
          <a:bodyPr vert="horz" lIns="91425" tIns="45700" rIns="91425" bIns="45700" rtlCol="0" anchor="t" anchorCtr="0">
            <a:noAutofit/>
          </a:bodyPr>
          <a:lstStyle/>
          <a:p>
            <a:pPr marL="342900" indent="-342900">
              <a:lnSpc>
                <a:spcPct val="80000"/>
              </a:lnSpc>
              <a:spcBef>
                <a:spcPts val="0"/>
              </a:spcBef>
              <a:buClr>
                <a:schemeClr val="dk1"/>
              </a:buClr>
              <a:buSzPct val="99200"/>
              <a:buFont typeface="Arial"/>
              <a:buChar char="•"/>
            </a:pPr>
            <a:r>
              <a:rPr lang="fi-FI" sz="2480" dirty="0">
                <a:solidFill>
                  <a:schemeClr val="dk1"/>
                </a:solidFill>
                <a:latin typeface="Calibri"/>
                <a:ea typeface="Calibri"/>
                <a:cs typeface="Calibri"/>
                <a:sym typeface="Calibri"/>
              </a:rPr>
              <a:t>Ammunta-aika loppuu, kun sen loppumisesta ilmoittava äänisignaali alkaa. Signaalit ovat vaihtelevan mittaisia, eikä sekunnin mittainen signaali anna sekuntia lisää ammunta-aikaa. Samaan aikaan äänisignaalin alun kanssa lähtevä nuoli on siis ammuttu ajoissa, yhtään myöhemmin ei.</a:t>
            </a:r>
          </a:p>
          <a:p>
            <a:pPr marL="342900" indent="-342900">
              <a:lnSpc>
                <a:spcPct val="80000"/>
              </a:lnSpc>
              <a:spcBef>
                <a:spcPts val="496"/>
              </a:spcBef>
              <a:buClr>
                <a:schemeClr val="dk1"/>
              </a:buClr>
              <a:buSzPct val="99200"/>
              <a:buFont typeface="Arial"/>
              <a:buChar char="•"/>
            </a:pPr>
            <a:r>
              <a:rPr lang="fi-FI" sz="2480" dirty="0">
                <a:solidFill>
                  <a:schemeClr val="dk1"/>
                </a:solidFill>
                <a:latin typeface="Calibri"/>
                <a:ea typeface="Calibri"/>
                <a:cs typeface="Calibri"/>
                <a:sym typeface="Calibri"/>
              </a:rPr>
              <a:t>Tuomarin täytyy olla varma siitä, että nuoli on ammuttu yliajalla, ennen kuin hän tulkitsee sen sellaiseksi. Tästä syystä ohjeistuksena on tulkita nuoli, joka tuomarin havainnon mukaan lähtee suorana refleksinä äänisignaaliin, vielä ajoissa ammutuksi. Aika loppui kun äänisignaali alkoi, mutta inhimillisten virheiden välttämiseksi, annetaan hetki varoaikaa.</a:t>
            </a:r>
          </a:p>
          <a:p>
            <a:pPr marL="342900" indent="-342900">
              <a:lnSpc>
                <a:spcPct val="80000"/>
              </a:lnSpc>
              <a:spcBef>
                <a:spcPts val="496"/>
              </a:spcBef>
              <a:buClr>
                <a:schemeClr val="dk1"/>
              </a:buClr>
              <a:buSzPct val="99200"/>
              <a:buNone/>
            </a:pPr>
            <a:endParaRPr sz="248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1779865" y="1558152"/>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Tuomarin tehtävät kilpailun aikana</a:t>
            </a:r>
          </a:p>
        </p:txBody>
      </p:sp>
      <p:sp>
        <p:nvSpPr>
          <p:cNvPr id="123" name="Shape 123"/>
          <p:cNvSpPr txBox="1">
            <a:spLocks noGrp="1"/>
          </p:cNvSpPr>
          <p:nvPr>
            <p:ph type="body" idx="1"/>
          </p:nvPr>
        </p:nvSpPr>
        <p:spPr>
          <a:xfrm>
            <a:off x="1779865" y="2792062"/>
            <a:ext cx="7715199" cy="4785394"/>
          </a:xfrm>
          <a:prstGeom prst="rect">
            <a:avLst/>
          </a:prstGeom>
          <a:noFill/>
          <a:ln>
            <a:noFill/>
          </a:ln>
        </p:spPr>
        <p:txBody>
          <a:bodyPr vert="horz" lIns="91425" tIns="45700" rIns="91425" bIns="45700" rtlCol="0" anchor="t" anchorCtr="0">
            <a:noAutofit/>
          </a:bodyPr>
          <a:lstStyle/>
          <a:p>
            <a:pPr marL="342900" indent="-342900">
              <a:lnSpc>
                <a:spcPct val="80000"/>
              </a:lnSpc>
              <a:spcBef>
                <a:spcPts val="0"/>
              </a:spcBef>
              <a:buClr>
                <a:schemeClr val="dk1"/>
              </a:buClr>
              <a:buSzPct val="101818"/>
              <a:buFont typeface="Arial"/>
              <a:buChar char="•"/>
            </a:pPr>
            <a:r>
              <a:rPr lang="fi-FI" sz="2240" dirty="0">
                <a:solidFill>
                  <a:schemeClr val="dk1"/>
                </a:solidFill>
                <a:latin typeface="Calibri"/>
                <a:ea typeface="Calibri"/>
                <a:cs typeface="Calibri"/>
                <a:sym typeface="Calibri"/>
              </a:rPr>
              <a:t>Välinerikkojen hallinta</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Ampuja ilmoittaa välinerikosta tuomarille, tuomari katsoo, että kyseessä on todellinen välinerikko. (siirtynyt </a:t>
            </a:r>
            <a:r>
              <a:rPr lang="fi-FI" sz="1960" dirty="0" err="1">
                <a:solidFill>
                  <a:schemeClr val="dk1"/>
                </a:solidFill>
                <a:latin typeface="Calibri"/>
                <a:ea typeface="Calibri"/>
                <a:cs typeface="Calibri"/>
                <a:sym typeface="Calibri"/>
              </a:rPr>
              <a:t>klikkeri</a:t>
            </a:r>
            <a:r>
              <a:rPr lang="fi-FI" sz="1960" dirty="0">
                <a:solidFill>
                  <a:schemeClr val="dk1"/>
                </a:solidFill>
                <a:latin typeface="Calibri"/>
                <a:ea typeface="Calibri"/>
                <a:cs typeface="Calibri"/>
                <a:sym typeface="Calibri"/>
              </a:rPr>
              <a:t>, irronneet osat, vaurioitunut läppä, katkennut tähtäinkuitu jne. lasketaan välinerikoiksi)</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Tuomari ilmoittaa välinerikosta ammunnan ohjaajalle, jos tarpeen.</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Ampuja korjaa välineensä itse.</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Alkukilpailussa ampuja saa ampua menettämiään nuolia/sarjoja 15 minuutin aikana normaalin ammuntajärjestyksen mukaisesti, </a:t>
            </a:r>
            <a:r>
              <a:rPr lang="fi-FI" sz="1960" dirty="0" err="1">
                <a:solidFill>
                  <a:schemeClr val="dk1"/>
                </a:solidFill>
                <a:latin typeface="Calibri"/>
                <a:ea typeface="Calibri"/>
                <a:cs typeface="Calibri"/>
                <a:sym typeface="Calibri"/>
              </a:rPr>
              <a:t>WA:n</a:t>
            </a:r>
            <a:r>
              <a:rPr lang="fi-FI" sz="1960" dirty="0">
                <a:solidFill>
                  <a:schemeClr val="dk1"/>
                </a:solidFill>
                <a:latin typeface="Calibri"/>
                <a:ea typeface="Calibri"/>
                <a:cs typeface="Calibri"/>
                <a:sym typeface="Calibri"/>
              </a:rPr>
              <a:t> tulkinnan mukaan 2x6 </a:t>
            </a:r>
            <a:r>
              <a:rPr lang="fi-FI" sz="1960">
                <a:solidFill>
                  <a:schemeClr val="dk1"/>
                </a:solidFill>
                <a:latin typeface="Calibri"/>
                <a:ea typeface="Calibri"/>
                <a:cs typeface="Calibri"/>
                <a:sym typeface="Calibri"/>
              </a:rPr>
              <a:t>tai 3x3 </a:t>
            </a:r>
            <a:r>
              <a:rPr lang="fi-FI" sz="1960" dirty="0">
                <a:solidFill>
                  <a:schemeClr val="dk1"/>
                </a:solidFill>
                <a:latin typeface="Calibri"/>
                <a:ea typeface="Calibri"/>
                <a:cs typeface="Calibri"/>
                <a:sym typeface="Calibri"/>
              </a:rPr>
              <a:t>nuolta.</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Paikattavat nuolet ammutaan heti kun mahdollista.</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Odottamattomat terveysongelmat voidaan hoitaa välinerikkojen tapaan, ensiapuhenkilö tarkastaa ampujan kunnon. Lihaskrampit eivät ole välinerikkoja.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1763086" y="1189037"/>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Tuomarin tehtävät kilpailun aikana</a:t>
            </a:r>
          </a:p>
        </p:txBody>
      </p:sp>
      <p:sp>
        <p:nvSpPr>
          <p:cNvPr id="130" name="Shape 130"/>
          <p:cNvSpPr txBox="1">
            <a:spLocks noGrp="1"/>
          </p:cNvSpPr>
          <p:nvPr>
            <p:ph type="body" idx="1"/>
          </p:nvPr>
        </p:nvSpPr>
        <p:spPr>
          <a:xfrm>
            <a:off x="1763086" y="2332037"/>
            <a:ext cx="8075240" cy="4525963"/>
          </a:xfrm>
          <a:prstGeom prst="rect">
            <a:avLst/>
          </a:prstGeom>
          <a:noFill/>
          <a:ln>
            <a:noFill/>
          </a:ln>
        </p:spPr>
        <p:txBody>
          <a:bodyPr vert="horz" lIns="91425" tIns="45700" rIns="91425" bIns="45700" rtlCol="0" anchor="t" anchorCtr="0">
            <a:noAutofit/>
          </a:bodyPr>
          <a:lstStyle/>
          <a:p>
            <a:pPr marL="342900" indent="-342900">
              <a:lnSpc>
                <a:spcPct val="80000"/>
              </a:lnSpc>
              <a:spcBef>
                <a:spcPts val="0"/>
              </a:spcBef>
              <a:buClr>
                <a:schemeClr val="dk1"/>
              </a:buClr>
              <a:buSzPct val="101818"/>
              <a:buFont typeface="Arial"/>
              <a:buChar char="•"/>
            </a:pPr>
            <a:r>
              <a:rPr lang="fi-FI" sz="2240" dirty="0">
                <a:solidFill>
                  <a:schemeClr val="dk1"/>
                </a:solidFill>
                <a:latin typeface="Calibri"/>
                <a:ea typeface="Calibri"/>
                <a:cs typeface="Calibri"/>
                <a:sym typeface="Calibri"/>
              </a:rPr>
              <a:t>Muuta:</a:t>
            </a:r>
          </a:p>
          <a:p>
            <a:pPr marL="742950" lvl="1" indent="-285750">
              <a:lnSpc>
                <a:spcPct val="80000"/>
              </a:lnSpc>
              <a:spcBef>
                <a:spcPts val="392"/>
              </a:spcBef>
              <a:buClr>
                <a:schemeClr val="dk1"/>
              </a:buClr>
              <a:buSzPct val="98000"/>
              <a:buFont typeface="Arial"/>
              <a:buChar char="–"/>
            </a:pPr>
            <a:r>
              <a:rPr lang="fi-FI" sz="1960" dirty="0"/>
              <a:t>Tuomarit tarkistavat että rata on vapaa</a:t>
            </a:r>
          </a:p>
          <a:p>
            <a:pPr lvl="2" indent="-285750">
              <a:lnSpc>
                <a:spcPct val="80000"/>
              </a:lnSpc>
              <a:spcBef>
                <a:spcPts val="392"/>
              </a:spcBef>
              <a:buSzPct val="98000"/>
              <a:buFont typeface="Arial"/>
              <a:buChar char="–"/>
            </a:pPr>
            <a:r>
              <a:rPr lang="fi-FI" sz="1560" dirty="0"/>
              <a:t>Erityistä huomiota pitää kiinnittää siihen, ettei pakkojen takana ole ketään.</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Taustoihin jääneet nuolet</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Tarkista ettei taustoihin ole jäänyt nuolia, kutsu ampuja hakemaan jos on. </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Jos ampuja huomaa että hänellä on nuolet taulussa, voidaan antaa lupa ampua uudet, mikäli mahdollista. Tuloskortin avulla poistetaan ylimääräiset. Tuomari osallistuu tällöin kirjaamiseen.</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Reikien merkitseminen</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Ampujien vastuulla - unohtunut reikä merkitään ja siitä huomautetaan ampujille.</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Valmentajien kanssa kommunikointi</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Valmentaja saa antaa ohjeita, kunhan se ei häiritse muista ampujia, ampuja ei saa vastata viivalta.</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Irronnut taulu jne.</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Ammunta taustalla keskeytetään, ammutut nuolet kirjataan ja paikataan loput.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791425" y="1240290"/>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Sijoittuminen kentällä</a:t>
            </a:r>
          </a:p>
        </p:txBody>
      </p:sp>
      <p:sp>
        <p:nvSpPr>
          <p:cNvPr id="136" name="Shape 136"/>
          <p:cNvSpPr txBox="1">
            <a:spLocks noGrp="1"/>
          </p:cNvSpPr>
          <p:nvPr>
            <p:ph type="body" idx="1"/>
          </p:nvPr>
        </p:nvSpPr>
        <p:spPr>
          <a:xfrm>
            <a:off x="1823080" y="2271945"/>
            <a:ext cx="8229600" cy="4525963"/>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3200" dirty="0">
                <a:solidFill>
                  <a:schemeClr val="dk1"/>
                </a:solidFill>
                <a:latin typeface="Calibri"/>
                <a:ea typeface="Calibri"/>
                <a:cs typeface="Calibri"/>
                <a:sym typeface="Calibri"/>
              </a:rPr>
              <a:t>Ammunnan aikana</a:t>
            </a:r>
          </a:p>
          <a:p>
            <a:pPr marL="742950" lvl="1" indent="-285750">
              <a:spcBef>
                <a:spcPts val="560"/>
              </a:spcBef>
              <a:buClr>
                <a:schemeClr val="dk1"/>
              </a:buClr>
              <a:buSzPct val="100000"/>
              <a:buFont typeface="Arial"/>
              <a:buChar char="–"/>
            </a:pPr>
            <a:r>
              <a:rPr lang="fi-FI" sz="2800" dirty="0">
                <a:solidFill>
                  <a:schemeClr val="dk1"/>
                </a:solidFill>
                <a:latin typeface="Calibri"/>
                <a:ea typeface="Calibri"/>
                <a:cs typeface="Calibri"/>
                <a:sym typeface="Calibri"/>
              </a:rPr>
              <a:t>Odotus/väline viivalla, sijoitu niin että näet myös naapurituomarisi alueelle.</a:t>
            </a:r>
          </a:p>
          <a:p>
            <a:pPr marL="742950" lvl="1" indent="-285750">
              <a:spcBef>
                <a:spcPts val="560"/>
              </a:spcBef>
              <a:buClr>
                <a:schemeClr val="dk1"/>
              </a:buClr>
              <a:buSzPct val="100000"/>
              <a:buNone/>
            </a:pPr>
            <a:endParaRPr sz="2800" dirty="0">
              <a:solidFill>
                <a:schemeClr val="dk1"/>
              </a:solidFill>
              <a:latin typeface="Calibri"/>
              <a:ea typeface="Calibri"/>
              <a:cs typeface="Calibri"/>
              <a:sym typeface="Calibri"/>
            </a:endParaRPr>
          </a:p>
          <a:p>
            <a:pPr marL="457200" lvl="1" indent="0">
              <a:spcBef>
                <a:spcPts val="560"/>
              </a:spcBef>
              <a:buClr>
                <a:schemeClr val="dk1"/>
              </a:buClr>
              <a:buSzPct val="25000"/>
              <a:buNone/>
            </a:pPr>
            <a:endParaRPr sz="2800" dirty="0">
              <a:solidFill>
                <a:schemeClr val="dk1"/>
              </a:solidFill>
              <a:latin typeface="Calibri"/>
              <a:ea typeface="Calibri"/>
              <a:cs typeface="Calibri"/>
              <a:sym typeface="Calibri"/>
            </a:endParaRPr>
          </a:p>
        </p:txBody>
      </p:sp>
      <p:grpSp>
        <p:nvGrpSpPr>
          <p:cNvPr id="137" name="Shape 137"/>
          <p:cNvGrpSpPr/>
          <p:nvPr/>
        </p:nvGrpSpPr>
        <p:grpSpPr>
          <a:xfrm>
            <a:off x="1995188" y="3800122"/>
            <a:ext cx="7957412" cy="3060267"/>
            <a:chOff x="606987" y="2276474"/>
            <a:chExt cx="7957412" cy="3060267"/>
          </a:xfrm>
        </p:grpSpPr>
        <p:grpSp>
          <p:nvGrpSpPr>
            <p:cNvPr id="138" name="Shape 138"/>
            <p:cNvGrpSpPr/>
            <p:nvPr/>
          </p:nvGrpSpPr>
          <p:grpSpPr>
            <a:xfrm>
              <a:off x="1403349" y="2276474"/>
              <a:ext cx="6480175" cy="107950"/>
              <a:chOff x="838" y="1796"/>
              <a:chExt cx="4082" cy="68"/>
            </a:xfrm>
          </p:grpSpPr>
          <p:grpSp>
            <p:nvGrpSpPr>
              <p:cNvPr id="139" name="Shape 139"/>
              <p:cNvGrpSpPr/>
              <p:nvPr/>
            </p:nvGrpSpPr>
            <p:grpSpPr>
              <a:xfrm>
                <a:off x="838" y="1796"/>
                <a:ext cx="590" cy="68"/>
                <a:chOff x="725" y="1796"/>
                <a:chExt cx="590" cy="68"/>
              </a:xfrm>
            </p:grpSpPr>
            <p:sp>
              <p:nvSpPr>
                <p:cNvPr id="140" name="Shape 140"/>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1" name="Shape 141"/>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2" name="Shape 142"/>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3" name="Shape 143"/>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44" name="Shape 144"/>
              <p:cNvGrpSpPr/>
              <p:nvPr/>
            </p:nvGrpSpPr>
            <p:grpSpPr>
              <a:xfrm>
                <a:off x="1564" y="1796"/>
                <a:ext cx="590" cy="68"/>
                <a:chOff x="725" y="1796"/>
                <a:chExt cx="590" cy="68"/>
              </a:xfrm>
            </p:grpSpPr>
            <p:sp>
              <p:nvSpPr>
                <p:cNvPr id="145" name="Shape 145"/>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6" name="Shape 146"/>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7" name="Shape 147"/>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8" name="Shape 148"/>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49" name="Shape 149"/>
              <p:cNvGrpSpPr/>
              <p:nvPr/>
            </p:nvGrpSpPr>
            <p:grpSpPr>
              <a:xfrm>
                <a:off x="2244" y="1796"/>
                <a:ext cx="590" cy="68"/>
                <a:chOff x="725" y="1796"/>
                <a:chExt cx="590" cy="68"/>
              </a:xfrm>
            </p:grpSpPr>
            <p:sp>
              <p:nvSpPr>
                <p:cNvPr id="150" name="Shape 150"/>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1" name="Shape 151"/>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2" name="Shape 152"/>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3" name="Shape 153"/>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54" name="Shape 154"/>
              <p:cNvGrpSpPr/>
              <p:nvPr/>
            </p:nvGrpSpPr>
            <p:grpSpPr>
              <a:xfrm>
                <a:off x="2970" y="1796"/>
                <a:ext cx="590" cy="68"/>
                <a:chOff x="725" y="1796"/>
                <a:chExt cx="590" cy="68"/>
              </a:xfrm>
            </p:grpSpPr>
            <p:sp>
              <p:nvSpPr>
                <p:cNvPr id="155" name="Shape 155"/>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6" name="Shape 156"/>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7" name="Shape 157"/>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8" name="Shape 158"/>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59" name="Shape 159"/>
              <p:cNvGrpSpPr/>
              <p:nvPr/>
            </p:nvGrpSpPr>
            <p:grpSpPr>
              <a:xfrm>
                <a:off x="3651" y="1796"/>
                <a:ext cx="590" cy="68"/>
                <a:chOff x="725" y="1796"/>
                <a:chExt cx="590" cy="68"/>
              </a:xfrm>
            </p:grpSpPr>
            <p:sp>
              <p:nvSpPr>
                <p:cNvPr id="160" name="Shape 160"/>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1" name="Shape 161"/>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2" name="Shape 162"/>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3" name="Shape 163"/>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64" name="Shape 164"/>
              <p:cNvGrpSpPr/>
              <p:nvPr/>
            </p:nvGrpSpPr>
            <p:grpSpPr>
              <a:xfrm>
                <a:off x="4331" y="1796"/>
                <a:ext cx="590" cy="68"/>
                <a:chOff x="725" y="1796"/>
                <a:chExt cx="590" cy="68"/>
              </a:xfrm>
            </p:grpSpPr>
            <p:sp>
              <p:nvSpPr>
                <p:cNvPr id="165" name="Shape 165"/>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6" name="Shape 166"/>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7" name="Shape 167"/>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8" name="Shape 168"/>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sp>
          <p:nvSpPr>
            <p:cNvPr id="169" name="Shape 169"/>
            <p:cNvSpPr txBox="1"/>
            <p:nvPr/>
          </p:nvSpPr>
          <p:spPr>
            <a:xfrm>
              <a:off x="1187450" y="3497262"/>
              <a:ext cx="6985000" cy="366711"/>
            </a:xfrm>
            <a:prstGeom prst="rect">
              <a:avLst/>
            </a:prstGeom>
            <a:noFill/>
            <a:ln>
              <a:noFill/>
            </a:ln>
          </p:spPr>
          <p:txBody>
            <a:bodyPr lIns="91425" tIns="45700" rIns="91425" bIns="45700" anchor="t" anchorCtr="0">
              <a:noAutofit/>
            </a:bodyPr>
            <a:lstStyle/>
            <a:p>
              <a:pPr>
                <a:buSzPct val="25000"/>
              </a:pPr>
              <a:r>
                <a:rPr lang="fi-FI" b="1" dirty="0">
                  <a:solidFill>
                    <a:schemeClr val="dk1"/>
                  </a:solidFill>
                  <a:latin typeface="Garamond"/>
                  <a:ea typeface="Garamond"/>
                  <a:cs typeface="Garamond"/>
                  <a:sym typeface="Garamond"/>
                </a:rPr>
                <a:t>xx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endParaRPr lang="fi-FI" b="1" dirty="0">
                <a:solidFill>
                  <a:schemeClr val="dk1"/>
                </a:solidFill>
                <a:latin typeface="Garamond"/>
                <a:ea typeface="Garamond"/>
                <a:cs typeface="Garamond"/>
                <a:sym typeface="Garamond"/>
              </a:endParaRPr>
            </a:p>
          </p:txBody>
        </p:sp>
        <p:sp>
          <p:nvSpPr>
            <p:cNvPr id="170" name="Shape 170"/>
            <p:cNvSpPr/>
            <p:nvPr/>
          </p:nvSpPr>
          <p:spPr>
            <a:xfrm>
              <a:off x="1116012" y="4471987"/>
              <a:ext cx="215899" cy="215899"/>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71" name="Shape 171"/>
            <p:cNvSpPr/>
            <p:nvPr/>
          </p:nvSpPr>
          <p:spPr>
            <a:xfrm>
              <a:off x="5868987" y="4471987"/>
              <a:ext cx="215899" cy="215899"/>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72" name="Shape 172"/>
            <p:cNvSpPr/>
            <p:nvPr/>
          </p:nvSpPr>
          <p:spPr>
            <a:xfrm>
              <a:off x="6156325" y="4471987"/>
              <a:ext cx="215899" cy="215899"/>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cxnSp>
          <p:nvCxnSpPr>
            <p:cNvPr id="173" name="Shape 173"/>
            <p:cNvCxnSpPr/>
            <p:nvPr/>
          </p:nvCxnSpPr>
          <p:spPr>
            <a:xfrm rot="-9070572" flipH="1">
              <a:off x="6954838" y="2725737"/>
              <a:ext cx="1139824" cy="2241550"/>
            </a:xfrm>
            <a:prstGeom prst="straightConnector1">
              <a:avLst/>
            </a:prstGeom>
            <a:noFill/>
            <a:ln w="28575" cap="flat" cmpd="sng">
              <a:solidFill>
                <a:srgbClr val="FF0000"/>
              </a:solidFill>
              <a:prstDash val="solid"/>
              <a:round/>
              <a:headEnd type="none" w="med" len="med"/>
              <a:tailEnd type="triangle" w="lg" len="lg"/>
            </a:ln>
          </p:spPr>
        </p:cxnSp>
        <p:cxnSp>
          <p:nvCxnSpPr>
            <p:cNvPr id="174" name="Shape 174"/>
            <p:cNvCxnSpPr/>
            <p:nvPr/>
          </p:nvCxnSpPr>
          <p:spPr>
            <a:xfrm rot="-9070572">
              <a:off x="5886449" y="3246438"/>
              <a:ext cx="647700" cy="1079499"/>
            </a:xfrm>
            <a:prstGeom prst="straightConnector1">
              <a:avLst/>
            </a:prstGeom>
            <a:noFill/>
            <a:ln w="28575" cap="flat" cmpd="sng">
              <a:solidFill>
                <a:srgbClr val="FF0000"/>
              </a:solidFill>
              <a:prstDash val="solid"/>
              <a:round/>
              <a:headEnd type="none" w="med" len="med"/>
              <a:tailEnd type="triangle" w="lg" len="lg"/>
            </a:ln>
          </p:spPr>
        </p:cxnSp>
        <p:cxnSp>
          <p:nvCxnSpPr>
            <p:cNvPr id="175" name="Shape 175"/>
            <p:cNvCxnSpPr/>
            <p:nvPr/>
          </p:nvCxnSpPr>
          <p:spPr>
            <a:xfrm rot="-9070572">
              <a:off x="827088" y="3243263"/>
              <a:ext cx="647700" cy="1079499"/>
            </a:xfrm>
            <a:prstGeom prst="straightConnector1">
              <a:avLst/>
            </a:prstGeom>
            <a:noFill/>
            <a:ln w="28575" cap="flat" cmpd="sng">
              <a:solidFill>
                <a:srgbClr val="FF0000"/>
              </a:solidFill>
              <a:prstDash val="solid"/>
              <a:round/>
              <a:headEnd type="none" w="med" len="med"/>
              <a:tailEnd type="triangle" w="lg" len="lg"/>
            </a:ln>
          </p:spPr>
        </p:cxnSp>
        <p:cxnSp>
          <p:nvCxnSpPr>
            <p:cNvPr id="176" name="Shape 176"/>
            <p:cNvCxnSpPr/>
            <p:nvPr/>
          </p:nvCxnSpPr>
          <p:spPr>
            <a:xfrm rot="8826871" flipH="1">
              <a:off x="5648324" y="3136900"/>
              <a:ext cx="574674" cy="1223962"/>
            </a:xfrm>
            <a:prstGeom prst="straightConnector1">
              <a:avLst/>
            </a:prstGeom>
            <a:noFill/>
            <a:ln w="28575" cap="flat" cmpd="sng">
              <a:solidFill>
                <a:srgbClr val="FF0000"/>
              </a:solidFill>
              <a:prstDash val="solid"/>
              <a:round/>
              <a:headEnd type="none" w="med" len="med"/>
              <a:tailEnd type="triangle" w="lg" len="lg"/>
            </a:ln>
          </p:spPr>
        </p:cxnSp>
        <p:cxnSp>
          <p:nvCxnSpPr>
            <p:cNvPr id="177" name="Shape 177"/>
            <p:cNvCxnSpPr/>
            <p:nvPr/>
          </p:nvCxnSpPr>
          <p:spPr>
            <a:xfrm rot="8826871">
              <a:off x="3846513" y="2763838"/>
              <a:ext cx="1403349" cy="2382837"/>
            </a:xfrm>
            <a:prstGeom prst="straightConnector1">
              <a:avLst/>
            </a:prstGeom>
            <a:noFill/>
            <a:ln w="28575" cap="flat" cmpd="sng">
              <a:solidFill>
                <a:srgbClr val="FF0000"/>
              </a:solidFill>
              <a:prstDash val="solid"/>
              <a:round/>
              <a:headEnd type="none" w="med" len="med"/>
              <a:tailEnd type="triangle" w="lg" len="lg"/>
            </a:ln>
          </p:spPr>
        </p:cxnSp>
      </p:grpSp>
      <p:cxnSp>
        <p:nvCxnSpPr>
          <p:cNvPr id="178" name="Shape 178"/>
          <p:cNvCxnSpPr/>
          <p:nvPr/>
        </p:nvCxnSpPr>
        <p:spPr>
          <a:xfrm rot="-9070572" flipH="1">
            <a:off x="3374545" y="3677681"/>
            <a:ext cx="1211262" cy="2314575"/>
          </a:xfrm>
          <a:prstGeom prst="straightConnector1">
            <a:avLst/>
          </a:prstGeom>
          <a:noFill/>
          <a:ln w="28575" cap="flat" cmpd="sng">
            <a:solidFill>
              <a:srgbClr val="FF0000"/>
            </a:solidFill>
            <a:prstDash val="solid"/>
            <a:round/>
            <a:headEnd type="none" w="med" len="med"/>
            <a:tailEnd type="triangle" w="lg" len="lg"/>
          </a:ln>
        </p:spPr>
      </p:cxnSp>
    </p:spTree>
  </p:cSld>
  <p:clrMapOvr>
    <a:masterClrMapping/>
  </p:clrMapOvr>
</p:sld>
</file>

<file path=ppt/theme/theme1.xml><?xml version="1.0" encoding="utf-8"?>
<a:theme xmlns:a="http://schemas.openxmlformats.org/drawingml/2006/main" name="SJAL 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JAL teema" id="{B4364F8D-C260-4633-83F1-FCB6D80F8150}" vid="{499B9697-7E0D-4BA8-826C-AAB8390A833B}"/>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1016</Words>
  <Application>Microsoft Office PowerPoint</Application>
  <PresentationFormat>Widescreen</PresentationFormat>
  <Paragraphs>104</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Garamond</vt:lpstr>
      <vt:lpstr>SJAL teema</vt:lpstr>
      <vt:lpstr>SJAL Tuomarikoulutus 17.03.2021</vt:lpstr>
      <vt:lpstr>Toiminta kentällä</vt:lpstr>
      <vt:lpstr>Sisältö</vt:lpstr>
      <vt:lpstr>Tuomarin tehtävät kilpailun aikana</vt:lpstr>
      <vt:lpstr>Tuomarin tehtävät kilpailun aikana</vt:lpstr>
      <vt:lpstr>Yliajalla ampuminen</vt:lpstr>
      <vt:lpstr>Tuomarin tehtävät kilpailun aikana</vt:lpstr>
      <vt:lpstr>Tuomarin tehtävät kilpailun aikana</vt:lpstr>
      <vt:lpstr>Sijoittuminen kentällä</vt:lpstr>
      <vt:lpstr>Sijoittuminen kentällä</vt:lpstr>
      <vt:lpstr>Ampujien tasavertainen kohtelu</vt:lpstr>
      <vt:lpstr>Tuloskortit</vt:lpstr>
      <vt:lpstr>Sähköinen tuloskortti</vt:lpstr>
      <vt:lpstr>Sähköinen tuloskortti (Ianseo)</vt:lpstr>
      <vt:lpstr>Kun tuloskirjanpidossa on eroja</vt:lpstr>
      <vt:lpstr>Tuloskortin ottaminen vastaan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SJAL Tuomarikoulutus 10.03.2021</dc:title>
  <dc:creator>Niko Ylipelkonen</dc:creator>
  <cp:lastModifiedBy>Jorma Pallonen (Nokia)</cp:lastModifiedBy>
  <cp:revision>9</cp:revision>
  <dcterms:created xsi:type="dcterms:W3CDTF">2021-03-10T13:26:07Z</dcterms:created>
  <dcterms:modified xsi:type="dcterms:W3CDTF">2023-10-04T09:06:37Z</dcterms:modified>
</cp:coreProperties>
</file>