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5" r:id="rId3"/>
    <p:sldId id="258" r:id="rId4"/>
    <p:sldId id="259" r:id="rId5"/>
    <p:sldId id="280" r:id="rId6"/>
    <p:sldId id="260" r:id="rId7"/>
    <p:sldId id="261" r:id="rId8"/>
    <p:sldId id="262" r:id="rId9"/>
    <p:sldId id="281" r:id="rId10"/>
    <p:sldId id="263" r:id="rId11"/>
    <p:sldId id="264" r:id="rId12"/>
    <p:sldId id="265" r:id="rId13"/>
    <p:sldId id="282" r:id="rId14"/>
    <p:sldId id="283" r:id="rId15"/>
    <p:sldId id="266" r:id="rId16"/>
    <p:sldId id="267" r:id="rId17"/>
    <p:sldId id="268" r:id="rId18"/>
    <p:sldId id="277" r:id="rId19"/>
    <p:sldId id="279" r:id="rId20"/>
    <p:sldId id="278" r:id="rId21"/>
    <p:sldId id="276" r:id="rId22"/>
    <p:sldId id="269" r:id="rId23"/>
    <p:sldId id="270" r:id="rId24"/>
    <p:sldId id="271" r:id="rId25"/>
    <p:sldId id="272" r:id="rId26"/>
    <p:sldId id="273" r:id="rId27"/>
    <p:sldId id="274" r:id="rId2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82"/>
  </p:normalViewPr>
  <p:slideViewPr>
    <p:cSldViewPr snapToGrid="0" snapToObjects="1">
      <p:cViewPr varScale="1">
        <p:scale>
          <a:sx n="67" d="100"/>
          <a:sy n="67" d="100"/>
        </p:scale>
        <p:origin x="6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D64AEA-AD76-0C43-B2BA-F02760FF0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7FBB605-0228-8A4E-A9AF-13E68C0DB7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5A9F42B-F3B1-AE4D-8C2C-A9151C35E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A24CA-7D82-8048-A3E1-7798BAAF0CDB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BB360-D53B-6546-84D0-BDAF37CE9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3FA245-DDBA-E644-B587-D0F1088C6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081C-C232-6742-97EC-4A8D02564A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0974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BF54CC-3F05-0A4A-AAD5-D784C039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2D349EA-F060-B94A-B156-D74B428D0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CDE10CC-13D8-FA45-A110-57EC10401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A24CA-7D82-8048-A3E1-7798BAAF0CDB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47DD41B-7A4F-4D47-AFA7-2D5137E8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AB6F2E1-A5F7-DA4B-8F5A-F0BA24068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081C-C232-6742-97EC-4A8D02564A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110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CB75A59D-05E2-A44F-A2A6-2DC281A70A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0DEF2C4-0FC5-6C4D-A93A-3A92F77FB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9C19F04-D92C-6D4D-AFBA-582FB4C53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A24CA-7D82-8048-A3E1-7798BAAF0CDB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7163D32-89EA-8248-A295-0059C4C4E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011C58-0857-1147-B945-A4B317726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081C-C232-6742-97EC-4A8D02564A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381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F24834-74E7-5647-AA05-ACF490C73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D337A4-9A0F-C242-BEDF-108918F2B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43CBD5E-8B1B-9C4E-9119-06C8B0294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A24CA-7D82-8048-A3E1-7798BAAF0CDB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F99198E-1B1F-894C-BC85-4F70C15E3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8B4397-0F8D-A94B-94FF-FFEF2DEE6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081C-C232-6742-97EC-4A8D02564A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6420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56A499-FFDD-E94D-A0AC-B8221F6B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2DB90F4-B8C6-4946-AE5C-323B02A54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A8ECC3B-BBB9-AE4F-A8FC-A3464FA11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A24CA-7D82-8048-A3E1-7798BAAF0CDB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538C9DF-0868-7247-954D-901BC2F0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F81AB0B-0DA7-1B47-9CE7-392064977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081C-C232-6742-97EC-4A8D02564A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2231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FD6C84-72CF-844F-95B2-067443897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45CEC3A-92A9-0747-B5EA-77B0D7B819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CEF637D-E811-A646-A4A6-4A8835237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75CD565-C1F7-5A4F-9069-D03FA9F8A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A24CA-7D82-8048-A3E1-7798BAAF0CDB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CB87EE6-816B-334D-8DF2-7BC61E306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DF44842-0FD7-F84F-9228-38031E08B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081C-C232-6742-97EC-4A8D02564A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610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FA1151-1141-5F46-9A6B-8D8F1BA50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7B666E5-A2BA-934C-B471-C9D1B4961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A26BD73-43C8-3649-8962-1BB41D846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0254DE3-C2DF-5D45-842D-A9425CCA7F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885FC27-B6AC-8044-8214-2B632E12E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21437FE-35B2-DE4B-820E-84D1BC3A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A24CA-7D82-8048-A3E1-7798BAAF0CDB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ED04970-903C-AE4E-962A-D1B014358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D88122D-9755-C64D-B76D-1F0170766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081C-C232-6742-97EC-4A8D02564A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7980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83F4E2-7C09-C44E-BB1C-8DFF4F752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F2000F7-C524-624A-9D64-9D1DC0D96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A24CA-7D82-8048-A3E1-7798BAAF0CDB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B66F952-A716-1045-A5D6-BA174B23F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4C8BD8B-D70A-4E48-BF6E-7FEC901BC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081C-C232-6742-97EC-4A8D02564A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4331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562FE16-B8A3-A542-948C-9FE50FE7A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A24CA-7D82-8048-A3E1-7798BAAF0CDB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8DEBF0E-9DFD-974A-A77A-8D4AB43A3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26DDAA2-A5CD-974F-AA8A-6CA0E8C3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081C-C232-6742-97EC-4A8D02564A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774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6DC5A7-037A-7841-A01B-C83635C4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17356C9-E1AA-2C48-AA26-05B41C90A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DDCFF8B-19EB-C643-B65C-C871A7A09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A139782-C6A8-7F4D-A046-A2F3A737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A24CA-7D82-8048-A3E1-7798BAAF0CDB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6AA8F95-6E16-1948-AFAF-64D486295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C2BF86D-2B34-DB46-AC06-1542D2133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081C-C232-6742-97EC-4A8D02564A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141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45F2B1-A69E-1F42-B9ED-4267E22ED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166D520E-6175-C345-B5DD-11B9D8E132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547C951-73BA-884F-9F00-97EA293AA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7BDCCF5-F18D-914A-B6D4-ED2510B96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A24CA-7D82-8048-A3E1-7798BAAF0CDB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CD97EFE-79DA-C94C-9078-C24C853C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E007F6B-B364-8E47-900E-9A0E9A529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081C-C232-6742-97EC-4A8D02564A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5624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FD6CDA7-B259-1F45-86BC-4C5A719BD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9EAB5E7-49B0-C14C-9D42-87E1A345B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CD68628-651C-AA4D-AB88-97F3FC04A4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A24CA-7D82-8048-A3E1-7798BAAF0CDB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035956E-2615-2F40-A97E-5661335F5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0FEEEB2-A4E8-0D44-8BE7-B15055BB8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2081C-C232-6742-97EC-4A8D02564A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618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309BB6-D2E5-5545-B218-45BFD9092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23533"/>
            <a:ext cx="9144000" cy="2387600"/>
          </a:xfrm>
        </p:spPr>
        <p:txBody>
          <a:bodyPr>
            <a:normAutofit/>
          </a:bodyPr>
          <a:lstStyle/>
          <a:p>
            <a:r>
              <a:rPr lang="fi-FI" dirty="0" err="1"/>
              <a:t>Seurawebinaari</a:t>
            </a:r>
            <a:br>
              <a:rPr lang="fi-FI" dirty="0"/>
            </a:br>
            <a:r>
              <a:rPr lang="fi-FI" dirty="0"/>
              <a:t> 9.3.2021</a:t>
            </a:r>
          </a:p>
        </p:txBody>
      </p:sp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4A9B108A-2576-654D-9839-2755562B97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37043"/>
            <a:ext cx="12192000" cy="15864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35739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7993521" y="335875"/>
            <a:ext cx="3763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 dirty="0"/>
              <a:t>Seuraohjaajien startti</a:t>
            </a:r>
          </a:p>
        </p:txBody>
      </p:sp>
      <p:sp>
        <p:nvSpPr>
          <p:cNvPr id="30" name="Pyöristetty suorakulmio 29">
            <a:extLst>
              <a:ext uri="{FF2B5EF4-FFF2-40B4-BE49-F238E27FC236}">
                <a16:creationId xmlns:a16="http://schemas.microsoft.com/office/drawing/2014/main" id="{F25C6E27-B9DF-CE41-8349-47920C15F164}"/>
              </a:ext>
            </a:extLst>
          </p:cNvPr>
          <p:cNvSpPr/>
          <p:nvPr/>
        </p:nvSpPr>
        <p:spPr>
          <a:xfrm>
            <a:off x="493486" y="1485741"/>
            <a:ext cx="10603139" cy="50363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A6C434FE-C345-2646-A9B7-72AEFD520CF7}"/>
              </a:ext>
            </a:extLst>
          </p:cNvPr>
          <p:cNvSpPr txBox="1"/>
          <p:nvPr/>
        </p:nvSpPr>
        <p:spPr>
          <a:xfrm>
            <a:off x="1289775" y="1697757"/>
            <a:ext cx="5711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Koulutuksen toteutus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21B8767D-A642-BD44-A043-D8A31578B4C4}"/>
              </a:ext>
            </a:extLst>
          </p:cNvPr>
          <p:cNvSpPr txBox="1"/>
          <p:nvPr/>
        </p:nvSpPr>
        <p:spPr>
          <a:xfrm>
            <a:off x="1158671" y="2445241"/>
            <a:ext cx="99379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sz="3200" dirty="0"/>
              <a:t>Lähiopetus seurassa * (4h) ja 1 x etäkoulutus (2h)</a:t>
            </a:r>
          </a:p>
          <a:p>
            <a:pPr marL="342900" indent="-342900">
              <a:buAutoNum type="arabicPeriod"/>
            </a:pPr>
            <a:r>
              <a:rPr lang="fi-FI" sz="3200" dirty="0"/>
              <a:t>Lähiopetusvaiheessa keskitytään konseptien käyttöönottoon. Lisäksi annetaan eväät seuran valmennuksellisen linjadokumentin laatimiselle **</a:t>
            </a:r>
          </a:p>
          <a:p>
            <a:pPr marL="342900" indent="-342900">
              <a:buAutoNum type="arabicPeriod"/>
            </a:pPr>
            <a:r>
              <a:rPr lang="fi-FI" sz="3200" dirty="0"/>
              <a:t>Koulutuksen kohderyhmänä ovat ensisijaisesti seuraohjaajat, valmentajat (myös tulevat)</a:t>
            </a:r>
          </a:p>
          <a:p>
            <a:r>
              <a:rPr lang="fi-FI" sz="2400" dirty="0"/>
              <a:t>*) pyritään yhdistämään alueen seuroja samaan koulutukseen</a:t>
            </a:r>
          </a:p>
          <a:p>
            <a:r>
              <a:rPr lang="fi-FI" sz="2400" dirty="0"/>
              <a:t>**) valmennuksen linjadokumentin laatimiselle annetaan tarvittaessa tukea koulutuksen ulkopuolelta</a:t>
            </a:r>
          </a:p>
        </p:txBody>
      </p:sp>
    </p:spTree>
    <p:extLst>
      <p:ext uri="{BB962C8B-B14F-4D97-AF65-F5344CB8AC3E}">
        <p14:creationId xmlns:p14="http://schemas.microsoft.com/office/powerpoint/2010/main" val="2869772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7993521" y="335875"/>
            <a:ext cx="3763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 dirty="0"/>
              <a:t>Seuraohjaajien startti</a:t>
            </a:r>
          </a:p>
        </p:txBody>
      </p:sp>
      <p:sp>
        <p:nvSpPr>
          <p:cNvPr id="30" name="Pyöristetty suorakulmio 29">
            <a:extLst>
              <a:ext uri="{FF2B5EF4-FFF2-40B4-BE49-F238E27FC236}">
                <a16:creationId xmlns:a16="http://schemas.microsoft.com/office/drawing/2014/main" id="{F25C6E27-B9DF-CE41-8349-47920C15F164}"/>
              </a:ext>
            </a:extLst>
          </p:cNvPr>
          <p:cNvSpPr/>
          <p:nvPr/>
        </p:nvSpPr>
        <p:spPr>
          <a:xfrm>
            <a:off x="493486" y="1485741"/>
            <a:ext cx="10603139" cy="50363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A6C434FE-C345-2646-A9B7-72AEFD520CF7}"/>
              </a:ext>
            </a:extLst>
          </p:cNvPr>
          <p:cNvSpPr txBox="1"/>
          <p:nvPr/>
        </p:nvSpPr>
        <p:spPr>
          <a:xfrm>
            <a:off x="1289775" y="1697757"/>
            <a:ext cx="5711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Koulutuksen tavoite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23ED4304-8903-C147-BB35-2A5E703333E0}"/>
              </a:ext>
            </a:extLst>
          </p:cNvPr>
          <p:cNvSpPr txBox="1"/>
          <p:nvPr/>
        </p:nvSpPr>
        <p:spPr>
          <a:xfrm>
            <a:off x="1158671" y="2648437"/>
            <a:ext cx="97705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sz="3200" dirty="0"/>
              <a:t>Seuraohjaajilla on valmius </a:t>
            </a:r>
            <a:r>
              <a:rPr lang="fi-FI" sz="3200" dirty="0" err="1"/>
              <a:t>SJAL:n</a:t>
            </a:r>
            <a:r>
              <a:rPr lang="fi-FI" sz="3200" dirty="0"/>
              <a:t> konseptien käyttöön</a:t>
            </a:r>
          </a:p>
          <a:p>
            <a:pPr marL="342900" indent="-342900">
              <a:buAutoNum type="arabicPeriod"/>
            </a:pPr>
            <a:r>
              <a:rPr lang="fi-FI" sz="3200" dirty="0"/>
              <a:t>Seuralla on suunnitelma omalle ohjatulle toiminnalle</a:t>
            </a:r>
          </a:p>
          <a:p>
            <a:pPr marL="342900" indent="-342900">
              <a:buAutoNum type="arabicPeriod"/>
            </a:pPr>
            <a:r>
              <a:rPr lang="fi-FI" sz="3200" dirty="0"/>
              <a:t>Seura on aloittanut oman valmennuksen linjadokumentin laatimisen </a:t>
            </a:r>
          </a:p>
        </p:txBody>
      </p:sp>
    </p:spTree>
    <p:extLst>
      <p:ext uri="{BB962C8B-B14F-4D97-AF65-F5344CB8AC3E}">
        <p14:creationId xmlns:p14="http://schemas.microsoft.com/office/powerpoint/2010/main" val="1517695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7300687" y="335875"/>
            <a:ext cx="4456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 dirty="0"/>
              <a:t>SJAL Junnuseura -ohjelma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945E4AC5-EA04-4650-878F-A2410B73D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080" y="1670090"/>
            <a:ext cx="8625840" cy="485203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44076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7300687" y="335875"/>
            <a:ext cx="4456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 dirty="0"/>
              <a:t>SJAL Junnuseura -ohjelma</a:t>
            </a:r>
          </a:p>
        </p:txBody>
      </p:sp>
      <p:sp>
        <p:nvSpPr>
          <p:cNvPr id="30" name="Pyöristetty suorakulmio 29">
            <a:extLst>
              <a:ext uri="{FF2B5EF4-FFF2-40B4-BE49-F238E27FC236}">
                <a16:creationId xmlns:a16="http://schemas.microsoft.com/office/drawing/2014/main" id="{F25C6E27-B9DF-CE41-8349-47920C15F164}"/>
              </a:ext>
            </a:extLst>
          </p:cNvPr>
          <p:cNvSpPr/>
          <p:nvPr/>
        </p:nvSpPr>
        <p:spPr>
          <a:xfrm>
            <a:off x="493486" y="1485741"/>
            <a:ext cx="10603139" cy="50363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A6C434FE-C345-2646-A9B7-72AEFD520CF7}"/>
              </a:ext>
            </a:extLst>
          </p:cNvPr>
          <p:cNvSpPr txBox="1"/>
          <p:nvPr/>
        </p:nvSpPr>
        <p:spPr>
          <a:xfrm>
            <a:off x="1289775" y="1697757"/>
            <a:ext cx="5711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Koulutussisältö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21B8767D-A642-BD44-A043-D8A31578B4C4}"/>
              </a:ext>
            </a:extLst>
          </p:cNvPr>
          <p:cNvSpPr txBox="1"/>
          <p:nvPr/>
        </p:nvSpPr>
        <p:spPr>
          <a:xfrm>
            <a:off x="1158671" y="2314615"/>
            <a:ext cx="993795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sz="3200" dirty="0"/>
              <a:t>Junnuseura –ohjelman perusteet</a:t>
            </a:r>
          </a:p>
          <a:p>
            <a:pPr marL="342900" indent="-342900">
              <a:buAutoNum type="arabicPeriod"/>
            </a:pPr>
            <a:r>
              <a:rPr lang="fi-FI" sz="3200" dirty="0"/>
              <a:t>Ohjelmaan kuulumisen edut</a:t>
            </a:r>
          </a:p>
          <a:p>
            <a:pPr marL="342900" indent="-342900">
              <a:buAutoNum type="arabicPeriod"/>
            </a:pPr>
            <a:r>
              <a:rPr lang="fi-FI" sz="3200" dirty="0"/>
              <a:t>Junnuseuran ohjattu toiminta – ohjaajakoulutus Ensinuoliin (lapset ja nuoret painotuksella)</a:t>
            </a:r>
          </a:p>
          <a:p>
            <a:pPr marL="342900" indent="-342900">
              <a:buAutoNum type="arabicPeriod"/>
            </a:pPr>
            <a:r>
              <a:rPr lang="fi-FI" sz="3200" dirty="0"/>
              <a:t>Ohjelmaan hakeminen, kriteerit</a:t>
            </a:r>
          </a:p>
          <a:p>
            <a:pPr marL="342900" indent="-342900">
              <a:buAutoNum type="arabicPeriod"/>
            </a:pPr>
            <a:r>
              <a:rPr lang="fi-FI" sz="3200" dirty="0"/>
              <a:t>Kilpailutoiminta</a:t>
            </a:r>
          </a:p>
          <a:p>
            <a:pPr marL="342900" indent="-342900">
              <a:buAutoNum type="arabicPeriod"/>
            </a:pPr>
            <a:r>
              <a:rPr lang="fi-FI" sz="3200" dirty="0"/>
              <a:t>Koulutukset ja seminaarit</a:t>
            </a:r>
          </a:p>
          <a:p>
            <a:pPr marL="342900" indent="-342900">
              <a:buAutoNum type="arabicPeriod"/>
            </a:pPr>
            <a:r>
              <a:rPr lang="fi-FI" sz="3200" dirty="0"/>
              <a:t>Perusteet seuran </a:t>
            </a:r>
            <a:r>
              <a:rPr lang="fi-FI" sz="3200"/>
              <a:t>valmennuksen linjauksen </a:t>
            </a:r>
            <a:r>
              <a:rPr lang="fi-FI" sz="3200" dirty="0"/>
              <a:t>laatimiselle</a:t>
            </a:r>
          </a:p>
        </p:txBody>
      </p:sp>
    </p:spTree>
    <p:extLst>
      <p:ext uri="{BB962C8B-B14F-4D97-AF65-F5344CB8AC3E}">
        <p14:creationId xmlns:p14="http://schemas.microsoft.com/office/powerpoint/2010/main" val="3610335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7300687" y="335875"/>
            <a:ext cx="4456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 dirty="0"/>
              <a:t>SJAL Junnuseura -ohjelma</a:t>
            </a:r>
          </a:p>
        </p:txBody>
      </p:sp>
      <p:sp>
        <p:nvSpPr>
          <p:cNvPr id="30" name="Pyöristetty suorakulmio 29">
            <a:extLst>
              <a:ext uri="{FF2B5EF4-FFF2-40B4-BE49-F238E27FC236}">
                <a16:creationId xmlns:a16="http://schemas.microsoft.com/office/drawing/2014/main" id="{F25C6E27-B9DF-CE41-8349-47920C15F164}"/>
              </a:ext>
            </a:extLst>
          </p:cNvPr>
          <p:cNvSpPr/>
          <p:nvPr/>
        </p:nvSpPr>
        <p:spPr>
          <a:xfrm>
            <a:off x="493486" y="1485741"/>
            <a:ext cx="10603139" cy="50363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A6C434FE-C345-2646-A9B7-72AEFD520CF7}"/>
              </a:ext>
            </a:extLst>
          </p:cNvPr>
          <p:cNvSpPr txBox="1"/>
          <p:nvPr/>
        </p:nvSpPr>
        <p:spPr>
          <a:xfrm>
            <a:off x="1289775" y="1697757"/>
            <a:ext cx="820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/>
              <a:t>Valmennuslinjaus luo yhteisiä periaatteita </a:t>
            </a:r>
          </a:p>
          <a:p>
            <a:endParaRPr lang="fi-FI" sz="3600" dirty="0"/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21B8767D-A642-BD44-A043-D8A31578B4C4}"/>
              </a:ext>
            </a:extLst>
          </p:cNvPr>
          <p:cNvSpPr txBox="1"/>
          <p:nvPr/>
        </p:nvSpPr>
        <p:spPr>
          <a:xfrm>
            <a:off x="1158671" y="2314615"/>
            <a:ext cx="99379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i-FI" sz="3200"/>
              <a:t>Keväällä 2020 julkaistu Olympiakomitean valmennuslinjaustyökalu on tarkoitettu seurojen ja lajien valmennuksen tueksi.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i-FI" sz="3200"/>
              <a:t>Valmennuslinja ohjaa ja auttaa seuran valmentajia toimimaan yhdessä sovitulla tavalla.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i-FI" sz="3200"/>
              <a:t>Seura itse päättää omat arvonsa, seurakulttuurin, toiminta-ajatuksen ja ennen kaikkea siis sen, mihin voimavarat suunnataan.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1259050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7300687" y="335875"/>
            <a:ext cx="4456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 dirty="0"/>
              <a:t>SJAL Junnuseura -ohjelma</a:t>
            </a:r>
          </a:p>
        </p:txBody>
      </p:sp>
      <p:sp>
        <p:nvSpPr>
          <p:cNvPr id="30" name="Pyöristetty suorakulmio 29">
            <a:extLst>
              <a:ext uri="{FF2B5EF4-FFF2-40B4-BE49-F238E27FC236}">
                <a16:creationId xmlns:a16="http://schemas.microsoft.com/office/drawing/2014/main" id="{F25C6E27-B9DF-CE41-8349-47920C15F164}"/>
              </a:ext>
            </a:extLst>
          </p:cNvPr>
          <p:cNvSpPr/>
          <p:nvPr/>
        </p:nvSpPr>
        <p:spPr>
          <a:xfrm>
            <a:off x="493486" y="1485741"/>
            <a:ext cx="10603139" cy="50363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A6C434FE-C345-2646-A9B7-72AEFD520CF7}"/>
              </a:ext>
            </a:extLst>
          </p:cNvPr>
          <p:cNvSpPr txBox="1"/>
          <p:nvPr/>
        </p:nvSpPr>
        <p:spPr>
          <a:xfrm>
            <a:off x="1289775" y="1697757"/>
            <a:ext cx="5711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Koulutuksen toteutus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271CEF24-6F93-064E-8C92-3D7AD6A1D73F}"/>
              </a:ext>
            </a:extLst>
          </p:cNvPr>
          <p:cNvSpPr txBox="1"/>
          <p:nvPr/>
        </p:nvSpPr>
        <p:spPr>
          <a:xfrm>
            <a:off x="1158671" y="2445241"/>
            <a:ext cx="993795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sz="2800" dirty="0"/>
              <a:t>Lähiopetus seurassa * (4h) ja 3 x </a:t>
            </a:r>
            <a:r>
              <a:rPr lang="fi-FI" sz="2800" dirty="0" err="1"/>
              <a:t>webinaari</a:t>
            </a:r>
            <a:r>
              <a:rPr lang="fi-FI" sz="2800" dirty="0"/>
              <a:t> yhteisenä ohjelmassa mukana oleville seuroille</a:t>
            </a:r>
          </a:p>
          <a:p>
            <a:pPr marL="342900" indent="-342900">
              <a:buAutoNum type="arabicPeriod"/>
            </a:pPr>
            <a:r>
              <a:rPr lang="fi-FI" sz="2800" dirty="0"/>
              <a:t>Lähiopetusvaiheessa keskitytään konseptien käyttöönottoon. Lisäksi annetaan eväät seuran valmennuksellisen linjadokumentin laatimiselle **</a:t>
            </a:r>
          </a:p>
          <a:p>
            <a:pPr marL="342900" indent="-342900">
              <a:buAutoNum type="arabicPeriod"/>
            </a:pPr>
            <a:r>
              <a:rPr lang="fi-FI" sz="2800" dirty="0"/>
              <a:t>Koulutuksen kohderyhmänä ovat ensisijaisesti junioritoiminnasta vastaavat ja juniorien ohjaajat / valmentajat</a:t>
            </a:r>
          </a:p>
          <a:p>
            <a:r>
              <a:rPr lang="fi-FI" sz="2000" dirty="0"/>
              <a:t>*) pyritään yhdistämään alueen seuroja samaan koulutukseen</a:t>
            </a:r>
          </a:p>
          <a:p>
            <a:r>
              <a:rPr lang="fi-FI" sz="2000" dirty="0"/>
              <a:t>**) valmennuksen linjadokumentin laatimiselle annetaan tarvittaessa tukea koulutuksen ulkopuolelta</a:t>
            </a:r>
          </a:p>
        </p:txBody>
      </p:sp>
    </p:spTree>
    <p:extLst>
      <p:ext uri="{BB962C8B-B14F-4D97-AF65-F5344CB8AC3E}">
        <p14:creationId xmlns:p14="http://schemas.microsoft.com/office/powerpoint/2010/main" val="3390591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7300687" y="335875"/>
            <a:ext cx="4456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 dirty="0"/>
              <a:t>SJAL Junnuseura -ohjelma</a:t>
            </a:r>
          </a:p>
        </p:txBody>
      </p:sp>
      <p:sp>
        <p:nvSpPr>
          <p:cNvPr id="30" name="Pyöristetty suorakulmio 29">
            <a:extLst>
              <a:ext uri="{FF2B5EF4-FFF2-40B4-BE49-F238E27FC236}">
                <a16:creationId xmlns:a16="http://schemas.microsoft.com/office/drawing/2014/main" id="{F25C6E27-B9DF-CE41-8349-47920C15F164}"/>
              </a:ext>
            </a:extLst>
          </p:cNvPr>
          <p:cNvSpPr/>
          <p:nvPr/>
        </p:nvSpPr>
        <p:spPr>
          <a:xfrm>
            <a:off x="493486" y="1485741"/>
            <a:ext cx="10603139" cy="50363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A6C434FE-C345-2646-A9B7-72AEFD520CF7}"/>
              </a:ext>
            </a:extLst>
          </p:cNvPr>
          <p:cNvSpPr txBox="1"/>
          <p:nvPr/>
        </p:nvSpPr>
        <p:spPr>
          <a:xfrm>
            <a:off x="1289775" y="1697757"/>
            <a:ext cx="5711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Koulutuksen tavoite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A61CFED3-7DA7-1F4E-B560-5CF71CA21E34}"/>
              </a:ext>
            </a:extLst>
          </p:cNvPr>
          <p:cNvSpPr txBox="1"/>
          <p:nvPr/>
        </p:nvSpPr>
        <p:spPr>
          <a:xfrm>
            <a:off x="1158671" y="2648437"/>
            <a:ext cx="97705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sz="3200" dirty="0"/>
              <a:t>Seuralla on valmiudet liittyä Junnuseura –ohjelmaan</a:t>
            </a:r>
          </a:p>
          <a:p>
            <a:pPr marL="342900" indent="-342900">
              <a:buAutoNum type="arabicPeriod"/>
            </a:pPr>
            <a:r>
              <a:rPr lang="fi-FI" sz="3200" dirty="0"/>
              <a:t>Seuralla on suunnitelma omalle ohjatulle junioritoiminnalle ja täyttää Junnuseura –</a:t>
            </a:r>
            <a:r>
              <a:rPr lang="fi-FI" sz="3200" dirty="0" err="1"/>
              <a:t>ohelman</a:t>
            </a:r>
            <a:r>
              <a:rPr lang="fi-FI" sz="3200" dirty="0"/>
              <a:t> vaatimukset</a:t>
            </a:r>
          </a:p>
          <a:p>
            <a:pPr marL="342900" indent="-342900">
              <a:buAutoNum type="arabicPeriod"/>
            </a:pPr>
            <a:r>
              <a:rPr lang="fi-FI" sz="3200" dirty="0"/>
              <a:t>Seura on aloittanut oman valmennuksen linjadokumentin laatimisen </a:t>
            </a:r>
          </a:p>
        </p:txBody>
      </p:sp>
    </p:spTree>
    <p:extLst>
      <p:ext uri="{BB962C8B-B14F-4D97-AF65-F5344CB8AC3E}">
        <p14:creationId xmlns:p14="http://schemas.microsoft.com/office/powerpoint/2010/main" val="1301471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4775201" y="335875"/>
            <a:ext cx="7258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/>
              <a:t>Suomen malli – </a:t>
            </a:r>
            <a:br>
              <a:rPr lang="fi-FI" sz="2800"/>
            </a:br>
            <a:r>
              <a:rPr lang="fi-FI" sz="2800"/>
              <a:t>jousiammunta koululiikuntana</a:t>
            </a:r>
            <a:endParaRPr lang="fi-FI" sz="28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C10A6F3-AFAD-4A9B-93A8-FAC302802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757" y="1661438"/>
            <a:ext cx="8729035" cy="4956629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15313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4775201" y="335875"/>
            <a:ext cx="7258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/>
              <a:t>Suomen malli – </a:t>
            </a:r>
            <a:br>
              <a:rPr lang="fi-FI" sz="2800"/>
            </a:br>
            <a:r>
              <a:rPr lang="fi-FI" sz="2800"/>
              <a:t>jousiammunta koululiikuntana</a:t>
            </a:r>
            <a:endParaRPr lang="fi-FI" sz="2800" dirty="0"/>
          </a:p>
        </p:txBody>
      </p:sp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96331C1-2FA7-4367-ACC0-1DFFB022F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120" y="1605558"/>
            <a:ext cx="9255760" cy="5206365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3753234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4775201" y="335875"/>
            <a:ext cx="7258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/>
              <a:t>Suomen malli – </a:t>
            </a:r>
            <a:br>
              <a:rPr lang="fi-FI" sz="2800"/>
            </a:br>
            <a:r>
              <a:rPr lang="fi-FI" sz="2800"/>
              <a:t>jousiammunta koululiikuntana</a:t>
            </a:r>
            <a:endParaRPr lang="fi-FI" sz="2800" dirty="0"/>
          </a:p>
        </p:txBody>
      </p:sp>
      <p:pic>
        <p:nvPicPr>
          <p:cNvPr id="3" name="Kuva 2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D6D7DCC2-1DBA-4FB6-B0B5-BCF1E7817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0" y="1451452"/>
            <a:ext cx="9326880" cy="5246370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3211672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yöristetty suorakulmio 4">
            <a:extLst>
              <a:ext uri="{FF2B5EF4-FFF2-40B4-BE49-F238E27FC236}">
                <a16:creationId xmlns:a16="http://schemas.microsoft.com/office/drawing/2014/main" id="{FA0DBCFB-3766-1C4B-A309-9C5A16A3DF30}"/>
              </a:ext>
            </a:extLst>
          </p:cNvPr>
          <p:cNvSpPr/>
          <p:nvPr/>
        </p:nvSpPr>
        <p:spPr>
          <a:xfrm>
            <a:off x="392861" y="2201775"/>
            <a:ext cx="3893389" cy="12457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D24244C-CDE1-A94B-AF1C-289A60C2C0D5}"/>
              </a:ext>
            </a:extLst>
          </p:cNvPr>
          <p:cNvSpPr txBox="1"/>
          <p:nvPr/>
        </p:nvSpPr>
        <p:spPr>
          <a:xfrm>
            <a:off x="610031" y="2172665"/>
            <a:ext cx="3213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Kouluttaa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1D6B445-D441-2344-B25C-AFFCE97C700D}"/>
              </a:ext>
            </a:extLst>
          </p:cNvPr>
          <p:cNvSpPr txBox="1"/>
          <p:nvPr/>
        </p:nvSpPr>
        <p:spPr>
          <a:xfrm>
            <a:off x="610031" y="2789425"/>
            <a:ext cx="3893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seuroja, valmennusryhmiä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ACB57E1-0C4D-AB47-AD02-3615BA206601}"/>
              </a:ext>
            </a:extLst>
          </p:cNvPr>
          <p:cNvSpPr txBox="1"/>
          <p:nvPr/>
        </p:nvSpPr>
        <p:spPr>
          <a:xfrm>
            <a:off x="610031" y="1515437"/>
            <a:ext cx="3213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SJAL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BB64402-667A-6E48-824D-889528917E3B}"/>
              </a:ext>
            </a:extLst>
          </p:cNvPr>
          <p:cNvSpPr txBox="1"/>
          <p:nvPr/>
        </p:nvSpPr>
        <p:spPr>
          <a:xfrm>
            <a:off x="6923201" y="1485741"/>
            <a:ext cx="3213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Seurat</a:t>
            </a:r>
          </a:p>
        </p:txBody>
      </p:sp>
      <p:sp>
        <p:nvSpPr>
          <p:cNvPr id="10" name="Pyöristetty suorakulmio 9">
            <a:extLst>
              <a:ext uri="{FF2B5EF4-FFF2-40B4-BE49-F238E27FC236}">
                <a16:creationId xmlns:a16="http://schemas.microsoft.com/office/drawing/2014/main" id="{7F93BED6-5A4D-734B-84B9-BB5E5171B55A}"/>
              </a:ext>
            </a:extLst>
          </p:cNvPr>
          <p:cNvSpPr/>
          <p:nvPr/>
        </p:nvSpPr>
        <p:spPr>
          <a:xfrm>
            <a:off x="392861" y="3662781"/>
            <a:ext cx="3893389" cy="11830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84FF0CD3-5644-FD47-9F07-BC409B273B6C}"/>
              </a:ext>
            </a:extLst>
          </p:cNvPr>
          <p:cNvSpPr txBox="1"/>
          <p:nvPr/>
        </p:nvSpPr>
        <p:spPr>
          <a:xfrm>
            <a:off x="610031" y="3679390"/>
            <a:ext cx="3213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Markkinoi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D52C8494-0C0A-D449-8056-E7F895654D95}"/>
              </a:ext>
            </a:extLst>
          </p:cNvPr>
          <p:cNvSpPr txBox="1"/>
          <p:nvPr/>
        </p:nvSpPr>
        <p:spPr>
          <a:xfrm>
            <a:off x="610031" y="4262798"/>
            <a:ext cx="3893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lajia, tapahtumia </a:t>
            </a:r>
          </a:p>
        </p:txBody>
      </p:sp>
      <p:sp>
        <p:nvSpPr>
          <p:cNvPr id="14" name="Pyöristetty suorakulmio 13">
            <a:extLst>
              <a:ext uri="{FF2B5EF4-FFF2-40B4-BE49-F238E27FC236}">
                <a16:creationId xmlns:a16="http://schemas.microsoft.com/office/drawing/2014/main" id="{036AB22A-8048-0441-A614-0C7DC1F00E17}"/>
              </a:ext>
            </a:extLst>
          </p:cNvPr>
          <p:cNvSpPr/>
          <p:nvPr/>
        </p:nvSpPr>
        <p:spPr>
          <a:xfrm>
            <a:off x="392861" y="5048306"/>
            <a:ext cx="3893389" cy="13067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965DE22B-E8DB-7F49-A17A-799EE6BF7355}"/>
              </a:ext>
            </a:extLst>
          </p:cNvPr>
          <p:cNvSpPr txBox="1"/>
          <p:nvPr/>
        </p:nvSpPr>
        <p:spPr>
          <a:xfrm>
            <a:off x="610031" y="5190646"/>
            <a:ext cx="3213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Hallinnoi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0FFEF2B3-7954-114F-9229-AFDD6E28854F}"/>
              </a:ext>
            </a:extLst>
          </p:cNvPr>
          <p:cNvSpPr txBox="1"/>
          <p:nvPr/>
        </p:nvSpPr>
        <p:spPr>
          <a:xfrm>
            <a:off x="610031" y="5831204"/>
            <a:ext cx="3893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varsinaista toimintaa</a:t>
            </a:r>
          </a:p>
        </p:txBody>
      </p:sp>
      <p:sp>
        <p:nvSpPr>
          <p:cNvPr id="17" name="Pyöristetty suorakulmio 16">
            <a:extLst>
              <a:ext uri="{FF2B5EF4-FFF2-40B4-BE49-F238E27FC236}">
                <a16:creationId xmlns:a16="http://schemas.microsoft.com/office/drawing/2014/main" id="{84431AC4-9990-1E4F-961E-96A8CCB28E55}"/>
              </a:ext>
            </a:extLst>
          </p:cNvPr>
          <p:cNvSpPr/>
          <p:nvPr/>
        </p:nvSpPr>
        <p:spPr>
          <a:xfrm>
            <a:off x="6740321" y="2201775"/>
            <a:ext cx="3893389" cy="124574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E445B1ED-BB78-6A4A-B9A1-D40D568D83C0}"/>
              </a:ext>
            </a:extLst>
          </p:cNvPr>
          <p:cNvSpPr txBox="1"/>
          <p:nvPr/>
        </p:nvSpPr>
        <p:spPr>
          <a:xfrm>
            <a:off x="6957491" y="2172665"/>
            <a:ext cx="3213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Mahdollistaa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28EA2556-3B2B-E244-812F-178E23F8A72E}"/>
              </a:ext>
            </a:extLst>
          </p:cNvPr>
          <p:cNvSpPr txBox="1"/>
          <p:nvPr/>
        </p:nvSpPr>
        <p:spPr>
          <a:xfrm>
            <a:off x="6957491" y="2709415"/>
            <a:ext cx="3893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Ihmiset, paikka, osaaminen, tapahtumat</a:t>
            </a:r>
          </a:p>
        </p:txBody>
      </p:sp>
      <p:sp>
        <p:nvSpPr>
          <p:cNvPr id="20" name="Pyöristetty suorakulmio 19">
            <a:extLst>
              <a:ext uri="{FF2B5EF4-FFF2-40B4-BE49-F238E27FC236}">
                <a16:creationId xmlns:a16="http://schemas.microsoft.com/office/drawing/2014/main" id="{3922816C-224A-8A49-BE1F-1C868A56D095}"/>
              </a:ext>
            </a:extLst>
          </p:cNvPr>
          <p:cNvSpPr/>
          <p:nvPr/>
        </p:nvSpPr>
        <p:spPr>
          <a:xfrm>
            <a:off x="6740321" y="3645699"/>
            <a:ext cx="3893389" cy="124574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3254884D-0F19-254D-BD77-7060E7848F69}"/>
              </a:ext>
            </a:extLst>
          </p:cNvPr>
          <p:cNvSpPr txBox="1"/>
          <p:nvPr/>
        </p:nvSpPr>
        <p:spPr>
          <a:xfrm>
            <a:off x="6957491" y="3616589"/>
            <a:ext cx="3213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Myy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951E832B-6FC4-D444-8451-5CEC9B9D52A8}"/>
              </a:ext>
            </a:extLst>
          </p:cNvPr>
          <p:cNvSpPr txBox="1"/>
          <p:nvPr/>
        </p:nvSpPr>
        <p:spPr>
          <a:xfrm>
            <a:off x="6957491" y="4233349"/>
            <a:ext cx="3893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kurssitoiminta, harrastaminen</a:t>
            </a:r>
          </a:p>
        </p:txBody>
      </p:sp>
      <p:sp>
        <p:nvSpPr>
          <p:cNvPr id="23" name="Pyöristetty suorakulmio 22">
            <a:extLst>
              <a:ext uri="{FF2B5EF4-FFF2-40B4-BE49-F238E27FC236}">
                <a16:creationId xmlns:a16="http://schemas.microsoft.com/office/drawing/2014/main" id="{40066890-D189-AD4D-B145-24615DC9660B}"/>
              </a:ext>
            </a:extLst>
          </p:cNvPr>
          <p:cNvSpPr/>
          <p:nvPr/>
        </p:nvSpPr>
        <p:spPr>
          <a:xfrm>
            <a:off x="6740321" y="5090078"/>
            <a:ext cx="3893389" cy="124574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B63313D2-469C-9A41-A8BA-02D8128BC746}"/>
              </a:ext>
            </a:extLst>
          </p:cNvPr>
          <p:cNvSpPr txBox="1"/>
          <p:nvPr/>
        </p:nvSpPr>
        <p:spPr>
          <a:xfrm>
            <a:off x="6957491" y="5060968"/>
            <a:ext cx="3213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Kasvattaa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6A6C0E53-1059-5E48-9306-5431EFEA30B4}"/>
              </a:ext>
            </a:extLst>
          </p:cNvPr>
          <p:cNvSpPr txBox="1"/>
          <p:nvPr/>
        </p:nvSpPr>
        <p:spPr>
          <a:xfrm>
            <a:off x="6957491" y="5677728"/>
            <a:ext cx="3893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lajia, junioreita, harrastajia</a:t>
            </a:r>
          </a:p>
        </p:txBody>
      </p:sp>
    </p:spTree>
    <p:extLst>
      <p:ext uri="{BB962C8B-B14F-4D97-AF65-F5344CB8AC3E}">
        <p14:creationId xmlns:p14="http://schemas.microsoft.com/office/powerpoint/2010/main" val="882988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4775201" y="335875"/>
            <a:ext cx="7258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/>
              <a:t>Suomen malli – </a:t>
            </a:r>
            <a:br>
              <a:rPr lang="fi-FI" sz="2800"/>
            </a:br>
            <a:r>
              <a:rPr lang="fi-FI" sz="2800"/>
              <a:t>jousiammunta koululiikuntana</a:t>
            </a:r>
            <a:endParaRPr lang="fi-FI" sz="2800" dirty="0"/>
          </a:p>
        </p:txBody>
      </p:sp>
      <p:pic>
        <p:nvPicPr>
          <p:cNvPr id="3" name="Kuva 2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02AD04B4-2C2B-4582-BEE0-ADD73CC98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25" y="1920240"/>
            <a:ext cx="5346395" cy="4684098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EBF78958-CCA2-4DA1-95CB-E5DBC67FAF85}"/>
              </a:ext>
            </a:extLst>
          </p:cNvPr>
          <p:cNvSpPr txBox="1"/>
          <p:nvPr/>
        </p:nvSpPr>
        <p:spPr>
          <a:xfrm>
            <a:off x="6390640" y="2082800"/>
            <a:ext cx="515112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i-FI" sz="2000">
                <a:solidFill>
                  <a:srgbClr val="000000"/>
                </a:solidFill>
              </a:rPr>
              <a:t>H</a:t>
            </a:r>
            <a:r>
              <a:rPr lang="fi-FI" sz="2000" b="0" i="0" u="none" strike="noStrike">
                <a:solidFill>
                  <a:srgbClr val="000000"/>
                </a:solidFill>
                <a:effectLst/>
              </a:rPr>
              <a:t>arrastustoiminnan organisoivat kunnat. Ne maksavat seuroille harrastustoiminnan järjestämisestä ja hoitavat mm. tiedotuksen. Kunta maksaa seuralle n. 30 €/h per ohjaaja.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fi-FI" sz="2000">
              <a:solidFill>
                <a:srgbClr val="000000"/>
              </a:solidFill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i-FI" sz="2000" b="0" i="0" u="none" strike="noStrike">
                <a:solidFill>
                  <a:srgbClr val="000000"/>
                </a:solidFill>
                <a:effectLst/>
              </a:rPr>
              <a:t>Keväällä 2021 Suomen mallia testataan eri puolilla Suomea. SJAL on mukana Kirkkonummen pilotissa</a:t>
            </a:r>
            <a:endParaRPr lang="fi-FI" sz="200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fi-FI" sz="2000"/>
            </a:br>
            <a:r>
              <a:rPr lang="fi-FI" sz="2000" b="0" i="0" u="none" strike="noStrike">
                <a:solidFill>
                  <a:srgbClr val="000000"/>
                </a:solidFill>
                <a:effectLst/>
              </a:rPr>
              <a:t>Harrastustoiminta tapahtuu yleensä heti koulupäivän jälkeen koulun omissa tiloissa. Erikoislajit, kuten jousiammunta tai kiipeily, voidaan joskus järjestää myös seuran tiloissa myöhemmin iltapäivän ja illan aikana.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fi-FI" sz="2000">
              <a:solidFill>
                <a:srgbClr val="000000"/>
              </a:solidFill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fi-FI" sz="2000">
              <a:effectLst/>
            </a:endParaRP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2858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4775201" y="335875"/>
            <a:ext cx="7258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/>
              <a:t>Suomen malli </a:t>
            </a:r>
            <a:r>
              <a:rPr lang="fi-FI" sz="2800" dirty="0"/>
              <a:t>– </a:t>
            </a:r>
            <a:br>
              <a:rPr lang="fi-FI" sz="2800" dirty="0"/>
            </a:br>
            <a:r>
              <a:rPr lang="fi-FI" sz="2800" dirty="0"/>
              <a:t>jousiammunta koululiikuntana</a:t>
            </a:r>
          </a:p>
        </p:txBody>
      </p:sp>
      <p:sp>
        <p:nvSpPr>
          <p:cNvPr id="30" name="Pyöristetty suorakulmio 29">
            <a:extLst>
              <a:ext uri="{FF2B5EF4-FFF2-40B4-BE49-F238E27FC236}">
                <a16:creationId xmlns:a16="http://schemas.microsoft.com/office/drawing/2014/main" id="{F25C6E27-B9DF-CE41-8349-47920C15F164}"/>
              </a:ext>
            </a:extLst>
          </p:cNvPr>
          <p:cNvSpPr/>
          <p:nvPr/>
        </p:nvSpPr>
        <p:spPr>
          <a:xfrm>
            <a:off x="493486" y="1485741"/>
            <a:ext cx="10603139" cy="50363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A6C434FE-C345-2646-A9B7-72AEFD520CF7}"/>
              </a:ext>
            </a:extLst>
          </p:cNvPr>
          <p:cNvSpPr txBox="1"/>
          <p:nvPr/>
        </p:nvSpPr>
        <p:spPr>
          <a:xfrm>
            <a:off x="1289775" y="1697757"/>
            <a:ext cx="5711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Koulutussisältö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21B8767D-A642-BD44-A043-D8A31578B4C4}"/>
              </a:ext>
            </a:extLst>
          </p:cNvPr>
          <p:cNvSpPr txBox="1"/>
          <p:nvPr/>
        </p:nvSpPr>
        <p:spPr>
          <a:xfrm>
            <a:off x="1158671" y="2314615"/>
            <a:ext cx="99379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sz="3200"/>
              <a:t>Suomen mallin </a:t>
            </a:r>
            <a:r>
              <a:rPr lang="fi-FI" sz="3200" dirty="0"/>
              <a:t>perusteet</a:t>
            </a:r>
          </a:p>
          <a:p>
            <a:pPr marL="342900" indent="-342900">
              <a:buAutoNum type="arabicPeriod"/>
            </a:pPr>
            <a:r>
              <a:rPr lang="fi-FI" sz="3200" dirty="0" err="1"/>
              <a:t>SJAL:n</a:t>
            </a:r>
            <a:r>
              <a:rPr lang="fi-FI" sz="3200" dirty="0"/>
              <a:t> koululiikuntakonseptit (1-2lk ja 3-9lk)</a:t>
            </a:r>
          </a:p>
          <a:p>
            <a:pPr marL="342900" indent="-342900">
              <a:buAutoNum type="arabicPeriod"/>
            </a:pPr>
            <a:r>
              <a:rPr lang="fi-FI" sz="3200" dirty="0"/>
              <a:t>Seura </a:t>
            </a:r>
            <a:r>
              <a:rPr lang="fi-FI" sz="3200"/>
              <a:t>– kunta – koulu </a:t>
            </a:r>
            <a:r>
              <a:rPr lang="fi-FI" sz="3200" dirty="0"/>
              <a:t>yhteistyö</a:t>
            </a:r>
          </a:p>
          <a:p>
            <a:pPr marL="342900" indent="-342900">
              <a:buAutoNum type="arabicPeriod"/>
            </a:pPr>
            <a:r>
              <a:rPr lang="fi-FI" sz="3200" dirty="0"/>
              <a:t>Lajikokeilu, lajiyhteistyö, kurssimuotoinen toiminta</a:t>
            </a:r>
          </a:p>
          <a:p>
            <a:pPr marL="342900" indent="-342900">
              <a:buAutoNum type="arabicPeriod"/>
            </a:pPr>
            <a:r>
              <a:rPr lang="fi-FI" sz="3200" dirty="0"/>
              <a:t>Ohjelmaan hakeminen</a:t>
            </a:r>
          </a:p>
        </p:txBody>
      </p:sp>
    </p:spTree>
    <p:extLst>
      <p:ext uri="{BB962C8B-B14F-4D97-AF65-F5344CB8AC3E}">
        <p14:creationId xmlns:p14="http://schemas.microsoft.com/office/powerpoint/2010/main" val="1235491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5892800" y="335875"/>
            <a:ext cx="5864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/>
              <a:t>Suomen malli </a:t>
            </a:r>
            <a:r>
              <a:rPr lang="fi-FI" sz="2800" dirty="0"/>
              <a:t>– </a:t>
            </a:r>
            <a:br>
              <a:rPr lang="fi-FI" sz="2800" dirty="0"/>
            </a:br>
            <a:r>
              <a:rPr lang="fi-FI" sz="2800" dirty="0"/>
              <a:t>jousiammunta koululiikuntana</a:t>
            </a:r>
          </a:p>
        </p:txBody>
      </p:sp>
      <p:sp>
        <p:nvSpPr>
          <p:cNvPr id="30" name="Pyöristetty suorakulmio 29">
            <a:extLst>
              <a:ext uri="{FF2B5EF4-FFF2-40B4-BE49-F238E27FC236}">
                <a16:creationId xmlns:a16="http://schemas.microsoft.com/office/drawing/2014/main" id="{F25C6E27-B9DF-CE41-8349-47920C15F164}"/>
              </a:ext>
            </a:extLst>
          </p:cNvPr>
          <p:cNvSpPr/>
          <p:nvPr/>
        </p:nvSpPr>
        <p:spPr>
          <a:xfrm>
            <a:off x="493486" y="1485741"/>
            <a:ext cx="10603139" cy="50363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A6C434FE-C345-2646-A9B7-72AEFD520CF7}"/>
              </a:ext>
            </a:extLst>
          </p:cNvPr>
          <p:cNvSpPr txBox="1"/>
          <p:nvPr/>
        </p:nvSpPr>
        <p:spPr>
          <a:xfrm>
            <a:off x="1289775" y="1697757"/>
            <a:ext cx="5711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Koulutuksen toteutus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271CEF24-6F93-064E-8C92-3D7AD6A1D73F}"/>
              </a:ext>
            </a:extLst>
          </p:cNvPr>
          <p:cNvSpPr txBox="1"/>
          <p:nvPr/>
        </p:nvSpPr>
        <p:spPr>
          <a:xfrm>
            <a:off x="1158671" y="2445241"/>
            <a:ext cx="99379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sz="2800" dirty="0"/>
              <a:t>Lähiopetus seurassa tai etänä * (3h)</a:t>
            </a:r>
          </a:p>
          <a:p>
            <a:pPr marL="342900" indent="-342900">
              <a:buAutoNum type="arabicPeriod"/>
            </a:pPr>
            <a:r>
              <a:rPr lang="fi-FI" sz="2800" dirty="0"/>
              <a:t>Lähiopetusvaiheessa keskitytään lisäämään seuran valmiuksia koululiikuntatoiminnan aloittamiseen</a:t>
            </a:r>
          </a:p>
          <a:p>
            <a:pPr marL="342900" indent="-342900">
              <a:buAutoNum type="arabicPeriod"/>
            </a:pPr>
            <a:r>
              <a:rPr lang="fi-FI" sz="2800" dirty="0"/>
              <a:t>Koulutuksen kohderyhmänä ovat ensisijaisesti junioritoiminnasta vastaavat ja juniorien ohjaajat / valmentajat ja seurajohto</a:t>
            </a:r>
          </a:p>
          <a:p>
            <a:r>
              <a:rPr lang="fi-FI" sz="2000" dirty="0"/>
              <a:t>*) pyritään yhdistämään alueen seuroja samaan koulutukseen</a:t>
            </a:r>
          </a:p>
        </p:txBody>
      </p:sp>
    </p:spTree>
    <p:extLst>
      <p:ext uri="{BB962C8B-B14F-4D97-AF65-F5344CB8AC3E}">
        <p14:creationId xmlns:p14="http://schemas.microsoft.com/office/powerpoint/2010/main" val="472598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5878286" y="335875"/>
            <a:ext cx="5879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 dirty="0"/>
              <a:t>Suomen Malli – </a:t>
            </a:r>
            <a:br>
              <a:rPr lang="fi-FI" sz="2800" dirty="0"/>
            </a:br>
            <a:r>
              <a:rPr lang="fi-FI" sz="2800" dirty="0"/>
              <a:t>jousiammunta koululiikuntana</a:t>
            </a:r>
          </a:p>
        </p:txBody>
      </p:sp>
      <p:sp>
        <p:nvSpPr>
          <p:cNvPr id="30" name="Pyöristetty suorakulmio 29">
            <a:extLst>
              <a:ext uri="{FF2B5EF4-FFF2-40B4-BE49-F238E27FC236}">
                <a16:creationId xmlns:a16="http://schemas.microsoft.com/office/drawing/2014/main" id="{F25C6E27-B9DF-CE41-8349-47920C15F164}"/>
              </a:ext>
            </a:extLst>
          </p:cNvPr>
          <p:cNvSpPr/>
          <p:nvPr/>
        </p:nvSpPr>
        <p:spPr>
          <a:xfrm>
            <a:off x="493486" y="1485741"/>
            <a:ext cx="10603139" cy="50363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A6C434FE-C345-2646-A9B7-72AEFD520CF7}"/>
              </a:ext>
            </a:extLst>
          </p:cNvPr>
          <p:cNvSpPr txBox="1"/>
          <p:nvPr/>
        </p:nvSpPr>
        <p:spPr>
          <a:xfrm>
            <a:off x="1289775" y="1697757"/>
            <a:ext cx="5711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Koulutuksen tavoite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A61CFED3-7DA7-1F4E-B560-5CF71CA21E34}"/>
              </a:ext>
            </a:extLst>
          </p:cNvPr>
          <p:cNvSpPr txBox="1"/>
          <p:nvPr/>
        </p:nvSpPr>
        <p:spPr>
          <a:xfrm>
            <a:off x="1158671" y="2648437"/>
            <a:ext cx="97705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sz="3200" dirty="0"/>
              <a:t>Seuralla on valmiudet liittyä </a:t>
            </a:r>
            <a:r>
              <a:rPr lang="fi-FI" sz="3200"/>
              <a:t>Suomen malli </a:t>
            </a:r>
            <a:r>
              <a:rPr lang="fi-FI" sz="3200" dirty="0"/>
              <a:t>–ohjelmaan</a:t>
            </a:r>
          </a:p>
          <a:p>
            <a:pPr marL="342900" indent="-342900">
              <a:buAutoNum type="arabicPeriod"/>
            </a:pPr>
            <a:r>
              <a:rPr lang="fi-FI" sz="3200" dirty="0"/>
              <a:t>Seuralla on suunnitelma </a:t>
            </a:r>
            <a:r>
              <a:rPr lang="fi-FI" sz="3200" dirty="0" err="1"/>
              <a:t>koululiikuntoiminnan</a:t>
            </a:r>
            <a:r>
              <a:rPr lang="fi-FI" sz="3200" dirty="0"/>
              <a:t> aloittamiseksi (resurssit, koulutustarpeet, välinetarpeet)</a:t>
            </a:r>
          </a:p>
          <a:p>
            <a:pPr marL="342900" indent="-342900">
              <a:buAutoNum type="arabicPeriod"/>
            </a:pPr>
            <a:r>
              <a:rPr lang="fi-FI" sz="3200" dirty="0"/>
              <a:t>Seuralla on valmiudet koulu / kunta-yhteistyöhön</a:t>
            </a:r>
          </a:p>
        </p:txBody>
      </p:sp>
    </p:spTree>
    <p:extLst>
      <p:ext uri="{BB962C8B-B14F-4D97-AF65-F5344CB8AC3E}">
        <p14:creationId xmlns:p14="http://schemas.microsoft.com/office/powerpoint/2010/main" val="3337704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4775201" y="335875"/>
            <a:ext cx="7258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 dirty="0"/>
              <a:t>Harrastajien valmennusilta</a:t>
            </a:r>
          </a:p>
        </p:txBody>
      </p:sp>
      <p:sp>
        <p:nvSpPr>
          <p:cNvPr id="30" name="Pyöristetty suorakulmio 29">
            <a:extLst>
              <a:ext uri="{FF2B5EF4-FFF2-40B4-BE49-F238E27FC236}">
                <a16:creationId xmlns:a16="http://schemas.microsoft.com/office/drawing/2014/main" id="{F25C6E27-B9DF-CE41-8349-47920C15F164}"/>
              </a:ext>
            </a:extLst>
          </p:cNvPr>
          <p:cNvSpPr/>
          <p:nvPr/>
        </p:nvSpPr>
        <p:spPr>
          <a:xfrm>
            <a:off x="6471920" y="1485741"/>
            <a:ext cx="4646930" cy="503638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A6C434FE-C345-2646-A9B7-72AEFD520CF7}"/>
              </a:ext>
            </a:extLst>
          </p:cNvPr>
          <p:cNvSpPr txBox="1"/>
          <p:nvPr/>
        </p:nvSpPr>
        <p:spPr>
          <a:xfrm>
            <a:off x="7001684" y="1657732"/>
            <a:ext cx="3161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Koulutussisältö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21B8767D-A642-BD44-A043-D8A31578B4C4}"/>
              </a:ext>
            </a:extLst>
          </p:cNvPr>
          <p:cNvSpPr txBox="1"/>
          <p:nvPr/>
        </p:nvSpPr>
        <p:spPr>
          <a:xfrm>
            <a:off x="6593839" y="2314615"/>
            <a:ext cx="45027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sz="3200" dirty="0"/>
              <a:t>Lajitekniikka, eri teemoja (tähtäin, vaisto), välineiden virittäminen</a:t>
            </a:r>
          </a:p>
          <a:p>
            <a:pPr marL="342900" indent="-342900">
              <a:buAutoNum type="arabicPeriod"/>
            </a:pPr>
            <a:r>
              <a:rPr lang="fi-FI" sz="3200" dirty="0"/>
              <a:t>Perusteita lajitekniikan omatoimisesta harjoittelusta</a:t>
            </a:r>
          </a:p>
        </p:txBody>
      </p:sp>
      <p:pic>
        <p:nvPicPr>
          <p:cNvPr id="7" name="Kuva 6" descr="Kuva, joka sisältää kohteen malja, kirjoitusvälineet, kasvi, paperi&#10;&#10;Kuvaus luotu automaattisesti">
            <a:extLst>
              <a:ext uri="{FF2B5EF4-FFF2-40B4-BE49-F238E27FC236}">
                <a16:creationId xmlns:a16="http://schemas.microsoft.com/office/drawing/2014/main" id="{398C5D93-583A-45BC-849C-B65E01B60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800" y="1512611"/>
            <a:ext cx="3681382" cy="4908509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578496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4775201" y="335875"/>
            <a:ext cx="7258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 dirty="0"/>
              <a:t>Harrastajien valmennusilta</a:t>
            </a:r>
          </a:p>
        </p:txBody>
      </p:sp>
      <p:sp>
        <p:nvSpPr>
          <p:cNvPr id="30" name="Pyöristetty suorakulmio 29">
            <a:extLst>
              <a:ext uri="{FF2B5EF4-FFF2-40B4-BE49-F238E27FC236}">
                <a16:creationId xmlns:a16="http://schemas.microsoft.com/office/drawing/2014/main" id="{F25C6E27-B9DF-CE41-8349-47920C15F164}"/>
              </a:ext>
            </a:extLst>
          </p:cNvPr>
          <p:cNvSpPr/>
          <p:nvPr/>
        </p:nvSpPr>
        <p:spPr>
          <a:xfrm>
            <a:off x="493486" y="1485741"/>
            <a:ext cx="10603139" cy="503638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A6C434FE-C345-2646-A9B7-72AEFD520CF7}"/>
              </a:ext>
            </a:extLst>
          </p:cNvPr>
          <p:cNvSpPr txBox="1"/>
          <p:nvPr/>
        </p:nvSpPr>
        <p:spPr>
          <a:xfrm>
            <a:off x="1289775" y="1697757"/>
            <a:ext cx="5711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Koulutuksen toteutus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21B8767D-A642-BD44-A043-D8A31578B4C4}"/>
              </a:ext>
            </a:extLst>
          </p:cNvPr>
          <p:cNvSpPr txBox="1"/>
          <p:nvPr/>
        </p:nvSpPr>
        <p:spPr>
          <a:xfrm>
            <a:off x="1158671" y="2314615"/>
            <a:ext cx="99379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sz="3200" dirty="0"/>
              <a:t>Iltaharjoitus (2-3h) tai </a:t>
            </a:r>
            <a:r>
              <a:rPr lang="fi-FI" sz="3200" dirty="0" err="1"/>
              <a:t>viikonloppunna</a:t>
            </a:r>
            <a:r>
              <a:rPr lang="fi-FI" sz="3200" dirty="0"/>
              <a:t> toteutettava treenipäivä (3-4h). Harjoitusaika sovitetaan tapauskohtaisesti</a:t>
            </a:r>
          </a:p>
          <a:p>
            <a:pPr marL="342900" indent="-342900">
              <a:buAutoNum type="arabicPeriod"/>
            </a:pPr>
            <a:r>
              <a:rPr lang="fi-FI" sz="3200" dirty="0"/>
              <a:t>Kohderyhmänä harrastajat vasta-alkajista kokeneempiin. Omat välineet edellytyksenä. Ryhmäkoko tapauskohtaisesti. Voidaan yhdistää useamman seuran tilaisuudeksi tai aluetoiminnaksi.</a:t>
            </a:r>
          </a:p>
        </p:txBody>
      </p:sp>
    </p:spTree>
    <p:extLst>
      <p:ext uri="{BB962C8B-B14F-4D97-AF65-F5344CB8AC3E}">
        <p14:creationId xmlns:p14="http://schemas.microsoft.com/office/powerpoint/2010/main" val="522385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4775201" y="335875"/>
            <a:ext cx="7258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 dirty="0"/>
              <a:t>Koulutuksiin ilmoittautuminen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21B8767D-A642-BD44-A043-D8A31578B4C4}"/>
              </a:ext>
            </a:extLst>
          </p:cNvPr>
          <p:cNvSpPr txBox="1"/>
          <p:nvPr/>
        </p:nvSpPr>
        <p:spPr>
          <a:xfrm>
            <a:off x="1158671" y="1651675"/>
            <a:ext cx="993795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dirty="0"/>
              <a:t>Kaikkia koulutuksia voi varata per heti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dirty="0"/>
              <a:t>Koulutuksia toteutetaan koronarajoitusten salliessa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dirty="0"/>
              <a:t>Iltakoulutuksia haetaan aina ensisijaisesti arki-iltoihin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dirty="0"/>
              <a:t>Koulutuksia voidaan yhdistää seuran / seurojen omien tavoitteiden mukaan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dirty="0"/>
              <a:t>Koulutukset voivat olla myös aluetoimintaa!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dirty="0"/>
              <a:t>Koulutuksia toteuttaminen tulee kestämään (ainakin) 2021-2022, joten tätä tulee suunnitella pitkällä tähtäimellä. Varauksia voi kuitenkin tehdä vaikkapa ensi syksyyn jo nyt.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dirty="0"/>
              <a:t>Kouluttajina Marja (Suomen Malli, Junnuseura, Seuraohjaajien starttikoulutus), Juhana (edelliset + Seuran kasvupaketti) ja Antero (Harrastajien valmennusilta, Seuraohjaajien starttikoulutus)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dirty="0"/>
              <a:t>Varaukset suoraan liiton toimistosta</a:t>
            </a:r>
          </a:p>
        </p:txBody>
      </p:sp>
    </p:spTree>
    <p:extLst>
      <p:ext uri="{BB962C8B-B14F-4D97-AF65-F5344CB8AC3E}">
        <p14:creationId xmlns:p14="http://schemas.microsoft.com/office/powerpoint/2010/main" val="3161418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4775201" y="335875"/>
            <a:ext cx="7258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 dirty="0"/>
              <a:t>Muut koulutukset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21B8767D-A642-BD44-A043-D8A31578B4C4}"/>
              </a:ext>
            </a:extLst>
          </p:cNvPr>
          <p:cNvSpPr txBox="1"/>
          <p:nvPr/>
        </p:nvSpPr>
        <p:spPr>
          <a:xfrm>
            <a:off x="1158671" y="1651675"/>
            <a:ext cx="99379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dirty="0"/>
              <a:t>VOK-koulutukset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i-FI" sz="2400" dirty="0"/>
              <a:t>VOK2 aloitus siirtyy. Ensimmäinen yleisosa järjestetään 20-22.8. Kisakalliossa ja toinen yleisosa 21-23.8.2022. Lajiosat syksyllä 2021 ja keväällä 2022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dirty="0"/>
              <a:t>Uusittu tuomarikoulutus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i-FI" sz="2400" dirty="0"/>
              <a:t>Aloitus 10.3. (vielä ehtii mukaan)</a:t>
            </a:r>
          </a:p>
        </p:txBody>
      </p:sp>
    </p:spTree>
    <p:extLst>
      <p:ext uri="{BB962C8B-B14F-4D97-AF65-F5344CB8AC3E}">
        <p14:creationId xmlns:p14="http://schemas.microsoft.com/office/powerpoint/2010/main" val="3622284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7993521" y="335875"/>
            <a:ext cx="3763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 dirty="0"/>
              <a:t>Uudet seurakoulutukset </a:t>
            </a:r>
          </a:p>
        </p:txBody>
      </p:sp>
      <p:sp>
        <p:nvSpPr>
          <p:cNvPr id="16" name="Pyöristetty suorakulmio 15">
            <a:extLst>
              <a:ext uri="{FF2B5EF4-FFF2-40B4-BE49-F238E27FC236}">
                <a16:creationId xmlns:a16="http://schemas.microsoft.com/office/drawing/2014/main" id="{EB045D2B-B228-A243-855C-B538777EA893}"/>
              </a:ext>
            </a:extLst>
          </p:cNvPr>
          <p:cNvSpPr/>
          <p:nvPr/>
        </p:nvSpPr>
        <p:spPr>
          <a:xfrm>
            <a:off x="3323227" y="1361267"/>
            <a:ext cx="1626352" cy="5336555"/>
          </a:xfrm>
          <a:prstGeom prst="roundRect">
            <a:avLst/>
          </a:prstGeom>
          <a:solidFill>
            <a:schemeClr val="bg1">
              <a:lumMod val="95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highlight>
                <a:srgbClr val="C0C0C0"/>
              </a:highlight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A5457B64-B2BC-0D47-BB71-B7D46295912F}"/>
              </a:ext>
            </a:extLst>
          </p:cNvPr>
          <p:cNvSpPr txBox="1"/>
          <p:nvPr/>
        </p:nvSpPr>
        <p:spPr>
          <a:xfrm>
            <a:off x="3526802" y="1447868"/>
            <a:ext cx="1206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Seurajohto</a:t>
            </a:r>
          </a:p>
        </p:txBody>
      </p:sp>
      <p:sp>
        <p:nvSpPr>
          <p:cNvPr id="17" name="Pyöristetty suorakulmio 16">
            <a:extLst>
              <a:ext uri="{FF2B5EF4-FFF2-40B4-BE49-F238E27FC236}">
                <a16:creationId xmlns:a16="http://schemas.microsoft.com/office/drawing/2014/main" id="{F4148259-9165-3C4B-A802-157EF922B54D}"/>
              </a:ext>
            </a:extLst>
          </p:cNvPr>
          <p:cNvSpPr/>
          <p:nvPr/>
        </p:nvSpPr>
        <p:spPr>
          <a:xfrm>
            <a:off x="5937469" y="1323097"/>
            <a:ext cx="1626352" cy="5336555"/>
          </a:xfrm>
          <a:prstGeom prst="roundRect">
            <a:avLst/>
          </a:prstGeom>
          <a:solidFill>
            <a:schemeClr val="bg1">
              <a:lumMod val="95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highlight>
                <a:srgbClr val="C0C0C0"/>
              </a:highlight>
            </a:endParaRP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FDA76BEE-1758-8749-A75B-9454CBCF2A05}"/>
              </a:ext>
            </a:extLst>
          </p:cNvPr>
          <p:cNvSpPr txBox="1"/>
          <p:nvPr/>
        </p:nvSpPr>
        <p:spPr>
          <a:xfrm>
            <a:off x="6110514" y="1622274"/>
            <a:ext cx="1368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Valmentajat,</a:t>
            </a:r>
            <a:br>
              <a:rPr lang="fi-FI" dirty="0"/>
            </a:br>
            <a:r>
              <a:rPr lang="fi-FI" dirty="0"/>
              <a:t>ohjaajat</a:t>
            </a:r>
          </a:p>
        </p:txBody>
      </p:sp>
      <p:sp>
        <p:nvSpPr>
          <p:cNvPr id="19" name="Pyöristetty suorakulmio 18">
            <a:extLst>
              <a:ext uri="{FF2B5EF4-FFF2-40B4-BE49-F238E27FC236}">
                <a16:creationId xmlns:a16="http://schemas.microsoft.com/office/drawing/2014/main" id="{FB53A945-B7B5-D549-97F6-35C02A2D89C9}"/>
              </a:ext>
            </a:extLst>
          </p:cNvPr>
          <p:cNvSpPr/>
          <p:nvPr/>
        </p:nvSpPr>
        <p:spPr>
          <a:xfrm>
            <a:off x="8551711" y="1325168"/>
            <a:ext cx="1626352" cy="5334483"/>
          </a:xfrm>
          <a:prstGeom prst="roundRect">
            <a:avLst/>
          </a:prstGeom>
          <a:solidFill>
            <a:schemeClr val="bg1">
              <a:lumMod val="95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highlight>
                <a:srgbClr val="C0C0C0"/>
              </a:highlight>
            </a:endParaRP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66BD608E-26BD-3648-B6DA-9C6B21D34039}"/>
              </a:ext>
            </a:extLst>
          </p:cNvPr>
          <p:cNvSpPr txBox="1"/>
          <p:nvPr/>
        </p:nvSpPr>
        <p:spPr>
          <a:xfrm>
            <a:off x="8749511" y="1582483"/>
            <a:ext cx="1217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Harrastajat</a:t>
            </a:r>
          </a:p>
        </p:txBody>
      </p:sp>
      <p:sp>
        <p:nvSpPr>
          <p:cNvPr id="22" name="Pyöristetty suorakulmio 21">
            <a:extLst>
              <a:ext uri="{FF2B5EF4-FFF2-40B4-BE49-F238E27FC236}">
                <a16:creationId xmlns:a16="http://schemas.microsoft.com/office/drawing/2014/main" id="{8EA16DA4-B90C-0942-99B5-A4783115ACFE}"/>
              </a:ext>
            </a:extLst>
          </p:cNvPr>
          <p:cNvSpPr/>
          <p:nvPr/>
        </p:nvSpPr>
        <p:spPr>
          <a:xfrm>
            <a:off x="583305" y="3125632"/>
            <a:ext cx="7196351" cy="6463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D00EF8AE-8C8F-5F49-8754-7F130DE4D229}"/>
              </a:ext>
            </a:extLst>
          </p:cNvPr>
          <p:cNvSpPr txBox="1"/>
          <p:nvPr/>
        </p:nvSpPr>
        <p:spPr>
          <a:xfrm>
            <a:off x="704996" y="3229624"/>
            <a:ext cx="5992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Seuraohjaajien starttipaketti, konseptikoulutus</a:t>
            </a:r>
          </a:p>
        </p:txBody>
      </p:sp>
      <p:sp>
        <p:nvSpPr>
          <p:cNvPr id="7" name="Pyöristetty suorakulmio 6">
            <a:extLst>
              <a:ext uri="{FF2B5EF4-FFF2-40B4-BE49-F238E27FC236}">
                <a16:creationId xmlns:a16="http://schemas.microsoft.com/office/drawing/2014/main" id="{DFC64D06-529E-A740-869F-978CEB40623D}"/>
              </a:ext>
            </a:extLst>
          </p:cNvPr>
          <p:cNvSpPr/>
          <p:nvPr/>
        </p:nvSpPr>
        <p:spPr>
          <a:xfrm>
            <a:off x="565018" y="2333722"/>
            <a:ext cx="4583430" cy="5620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6FA467B9-AA08-5643-89D0-FAC0BF87D87B}"/>
              </a:ext>
            </a:extLst>
          </p:cNvPr>
          <p:cNvSpPr txBox="1"/>
          <p:nvPr/>
        </p:nvSpPr>
        <p:spPr>
          <a:xfrm>
            <a:off x="697736" y="2395683"/>
            <a:ext cx="2702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Seuran kasvupaketti</a:t>
            </a:r>
          </a:p>
        </p:txBody>
      </p:sp>
      <p:sp>
        <p:nvSpPr>
          <p:cNvPr id="24" name="Pyöristetty suorakulmio 23">
            <a:extLst>
              <a:ext uri="{FF2B5EF4-FFF2-40B4-BE49-F238E27FC236}">
                <a16:creationId xmlns:a16="http://schemas.microsoft.com/office/drawing/2014/main" id="{7F26BCA5-AFC7-0045-B01C-DD96068A0950}"/>
              </a:ext>
            </a:extLst>
          </p:cNvPr>
          <p:cNvSpPr/>
          <p:nvPr/>
        </p:nvSpPr>
        <p:spPr>
          <a:xfrm>
            <a:off x="583305" y="4069405"/>
            <a:ext cx="7196351" cy="66192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08520805-43D5-8E40-B9A4-47E0FED9C41E}"/>
              </a:ext>
            </a:extLst>
          </p:cNvPr>
          <p:cNvSpPr txBox="1"/>
          <p:nvPr/>
        </p:nvSpPr>
        <p:spPr>
          <a:xfrm>
            <a:off x="761589" y="4182577"/>
            <a:ext cx="340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SJAL Junnuseura -ohjelma</a:t>
            </a:r>
          </a:p>
        </p:txBody>
      </p:sp>
      <p:sp>
        <p:nvSpPr>
          <p:cNvPr id="26" name="Pyöristetty suorakulmio 25">
            <a:extLst>
              <a:ext uri="{FF2B5EF4-FFF2-40B4-BE49-F238E27FC236}">
                <a16:creationId xmlns:a16="http://schemas.microsoft.com/office/drawing/2014/main" id="{30E27A88-6C22-8B4B-917B-751074C3A725}"/>
              </a:ext>
            </a:extLst>
          </p:cNvPr>
          <p:cNvSpPr/>
          <p:nvPr/>
        </p:nvSpPr>
        <p:spPr>
          <a:xfrm>
            <a:off x="605079" y="5034602"/>
            <a:ext cx="7196351" cy="6619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44B58C90-A342-F24B-97A3-8C82A3493B94}"/>
              </a:ext>
            </a:extLst>
          </p:cNvPr>
          <p:cNvSpPr txBox="1"/>
          <p:nvPr/>
        </p:nvSpPr>
        <p:spPr>
          <a:xfrm>
            <a:off x="754335" y="5133260"/>
            <a:ext cx="5988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Jousiammunta koululiikuntana – Suomen Malli</a:t>
            </a:r>
          </a:p>
        </p:txBody>
      </p:sp>
      <p:sp>
        <p:nvSpPr>
          <p:cNvPr id="28" name="Pyöristetty suorakulmio 27">
            <a:extLst>
              <a:ext uri="{FF2B5EF4-FFF2-40B4-BE49-F238E27FC236}">
                <a16:creationId xmlns:a16="http://schemas.microsoft.com/office/drawing/2014/main" id="{3B9474E2-ED0F-D942-8F69-BBC7C2227786}"/>
              </a:ext>
            </a:extLst>
          </p:cNvPr>
          <p:cNvSpPr/>
          <p:nvPr/>
        </p:nvSpPr>
        <p:spPr>
          <a:xfrm>
            <a:off x="641367" y="5927229"/>
            <a:ext cx="9736347" cy="66192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F3C61884-5C3C-B54B-B23D-7B818BDD0B76}"/>
              </a:ext>
            </a:extLst>
          </p:cNvPr>
          <p:cNvSpPr txBox="1"/>
          <p:nvPr/>
        </p:nvSpPr>
        <p:spPr>
          <a:xfrm>
            <a:off x="790623" y="6025887"/>
            <a:ext cx="3517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Harrastajien valmennusilta</a:t>
            </a:r>
          </a:p>
        </p:txBody>
      </p:sp>
    </p:spTree>
    <p:extLst>
      <p:ext uri="{BB962C8B-B14F-4D97-AF65-F5344CB8AC3E}">
        <p14:creationId xmlns:p14="http://schemas.microsoft.com/office/powerpoint/2010/main" val="2294785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7993521" y="335875"/>
            <a:ext cx="3763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/>
              <a:t>Seuran kasvupaketti</a:t>
            </a:r>
            <a:endParaRPr lang="fi-FI" sz="2800" dirty="0"/>
          </a:p>
        </p:txBody>
      </p:sp>
      <p:pic>
        <p:nvPicPr>
          <p:cNvPr id="6" name="Kuva 5" descr="Kuva, joka sisältää kohteen puu, ruoho, ulko, taivas&#10;&#10;Kuvaus luotu automaattisesti">
            <a:extLst>
              <a:ext uri="{FF2B5EF4-FFF2-40B4-BE49-F238E27FC236}">
                <a16:creationId xmlns:a16="http://schemas.microsoft.com/office/drawing/2014/main" id="{33BC35C8-7B0B-4218-A964-7E49CD6C8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130" y="1661438"/>
            <a:ext cx="8972550" cy="5047060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834092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7993521" y="335875"/>
            <a:ext cx="3763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 dirty="0"/>
              <a:t>Seuran kasvupaketti</a:t>
            </a:r>
          </a:p>
        </p:txBody>
      </p:sp>
      <p:sp>
        <p:nvSpPr>
          <p:cNvPr id="30" name="Pyöristetty suorakulmio 29">
            <a:extLst>
              <a:ext uri="{FF2B5EF4-FFF2-40B4-BE49-F238E27FC236}">
                <a16:creationId xmlns:a16="http://schemas.microsoft.com/office/drawing/2014/main" id="{F25C6E27-B9DF-CE41-8349-47920C15F164}"/>
              </a:ext>
            </a:extLst>
          </p:cNvPr>
          <p:cNvSpPr/>
          <p:nvPr/>
        </p:nvSpPr>
        <p:spPr>
          <a:xfrm>
            <a:off x="493486" y="1485741"/>
            <a:ext cx="10603139" cy="50363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A6C434FE-C345-2646-A9B7-72AEFD520CF7}"/>
              </a:ext>
            </a:extLst>
          </p:cNvPr>
          <p:cNvSpPr txBox="1"/>
          <p:nvPr/>
        </p:nvSpPr>
        <p:spPr>
          <a:xfrm>
            <a:off x="1289775" y="1697757"/>
            <a:ext cx="5711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Koulutussisältö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21B8767D-A642-BD44-A043-D8A31578B4C4}"/>
              </a:ext>
            </a:extLst>
          </p:cNvPr>
          <p:cNvSpPr txBox="1"/>
          <p:nvPr/>
        </p:nvSpPr>
        <p:spPr>
          <a:xfrm>
            <a:off x="1158671" y="2648437"/>
            <a:ext cx="73612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sz="3200" dirty="0"/>
              <a:t>Seuratoiminnan edellytykset (ihmiset, olosuhteet, osaaminen, toiminta)</a:t>
            </a:r>
          </a:p>
          <a:p>
            <a:pPr marL="342900" indent="-342900">
              <a:buAutoNum type="arabicPeriod"/>
            </a:pPr>
            <a:r>
              <a:rPr lang="fi-FI" sz="3200" dirty="0"/>
              <a:t>Tuotteistaminen ja myynti (tuote, viestintä, yhteisö, rahoitus)</a:t>
            </a:r>
          </a:p>
          <a:p>
            <a:pPr marL="342900" indent="-342900">
              <a:buAutoNum type="arabicPeriod"/>
            </a:pPr>
            <a:r>
              <a:rPr lang="fi-FI" sz="3200" dirty="0"/>
              <a:t>Seuran valmennuksen linja</a:t>
            </a:r>
          </a:p>
        </p:txBody>
      </p:sp>
    </p:spTree>
    <p:extLst>
      <p:ext uri="{BB962C8B-B14F-4D97-AF65-F5344CB8AC3E}">
        <p14:creationId xmlns:p14="http://schemas.microsoft.com/office/powerpoint/2010/main" val="3222216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7993521" y="335875"/>
            <a:ext cx="3763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 dirty="0"/>
              <a:t>Seuran kasvupaketti</a:t>
            </a:r>
          </a:p>
        </p:txBody>
      </p:sp>
      <p:sp>
        <p:nvSpPr>
          <p:cNvPr id="30" name="Pyöristetty suorakulmio 29">
            <a:extLst>
              <a:ext uri="{FF2B5EF4-FFF2-40B4-BE49-F238E27FC236}">
                <a16:creationId xmlns:a16="http://schemas.microsoft.com/office/drawing/2014/main" id="{F25C6E27-B9DF-CE41-8349-47920C15F164}"/>
              </a:ext>
            </a:extLst>
          </p:cNvPr>
          <p:cNvSpPr/>
          <p:nvPr/>
        </p:nvSpPr>
        <p:spPr>
          <a:xfrm>
            <a:off x="493486" y="1485741"/>
            <a:ext cx="10603139" cy="50363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A6C434FE-C345-2646-A9B7-72AEFD520CF7}"/>
              </a:ext>
            </a:extLst>
          </p:cNvPr>
          <p:cNvSpPr txBox="1"/>
          <p:nvPr/>
        </p:nvSpPr>
        <p:spPr>
          <a:xfrm>
            <a:off x="1289775" y="1697757"/>
            <a:ext cx="5711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Koulutuksen toteutus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21B8767D-A642-BD44-A043-D8A31578B4C4}"/>
              </a:ext>
            </a:extLst>
          </p:cNvPr>
          <p:cNvSpPr txBox="1"/>
          <p:nvPr/>
        </p:nvSpPr>
        <p:spPr>
          <a:xfrm>
            <a:off x="1158671" y="2387185"/>
            <a:ext cx="977058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sz="3200" dirty="0"/>
              <a:t>Lähiopetus seurassa * (4h) ja 3 x etäkoulutus (1-2h)</a:t>
            </a:r>
          </a:p>
          <a:p>
            <a:pPr marL="342900" indent="-342900">
              <a:buAutoNum type="arabicPeriod"/>
            </a:pPr>
            <a:r>
              <a:rPr lang="fi-FI" sz="3200" dirty="0"/>
              <a:t>Lähiopetus vaiheen jälkeen seuralle annetaan tehtäväksi oman toiminnan suunnittelu, jota etäkoulutusvaiheessa jatketaan. Apuna käytetään ns. taannehtivaa suunnittelua.</a:t>
            </a:r>
          </a:p>
          <a:p>
            <a:pPr marL="342900" indent="-342900">
              <a:buAutoNum type="arabicPeriod"/>
            </a:pPr>
            <a:r>
              <a:rPr lang="fi-FI" sz="3200" dirty="0"/>
              <a:t>Koulutuksen kohderyhmänä ovat ensisijaisesti seurajohto (hallitus) ja muut seura-aktiivit</a:t>
            </a:r>
          </a:p>
          <a:p>
            <a:r>
              <a:rPr lang="fi-FI" sz="2400" dirty="0"/>
              <a:t>*) pyritään yhdistämään alueen seuroja samaan koulutukseen</a:t>
            </a:r>
          </a:p>
        </p:txBody>
      </p:sp>
    </p:spTree>
    <p:extLst>
      <p:ext uri="{BB962C8B-B14F-4D97-AF65-F5344CB8AC3E}">
        <p14:creationId xmlns:p14="http://schemas.microsoft.com/office/powerpoint/2010/main" val="1839604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7993521" y="335875"/>
            <a:ext cx="3763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 dirty="0"/>
              <a:t>Seuran kasvupaketti</a:t>
            </a:r>
          </a:p>
        </p:txBody>
      </p:sp>
      <p:sp>
        <p:nvSpPr>
          <p:cNvPr id="30" name="Pyöristetty suorakulmio 29">
            <a:extLst>
              <a:ext uri="{FF2B5EF4-FFF2-40B4-BE49-F238E27FC236}">
                <a16:creationId xmlns:a16="http://schemas.microsoft.com/office/drawing/2014/main" id="{F25C6E27-B9DF-CE41-8349-47920C15F164}"/>
              </a:ext>
            </a:extLst>
          </p:cNvPr>
          <p:cNvSpPr/>
          <p:nvPr/>
        </p:nvSpPr>
        <p:spPr>
          <a:xfrm>
            <a:off x="493486" y="1485741"/>
            <a:ext cx="10603139" cy="50363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A6C434FE-C345-2646-A9B7-72AEFD520CF7}"/>
              </a:ext>
            </a:extLst>
          </p:cNvPr>
          <p:cNvSpPr txBox="1"/>
          <p:nvPr/>
        </p:nvSpPr>
        <p:spPr>
          <a:xfrm>
            <a:off x="1289775" y="1697757"/>
            <a:ext cx="5711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Koulutuksen tavoite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21B8767D-A642-BD44-A043-D8A31578B4C4}"/>
              </a:ext>
            </a:extLst>
          </p:cNvPr>
          <p:cNvSpPr txBox="1"/>
          <p:nvPr/>
        </p:nvSpPr>
        <p:spPr>
          <a:xfrm>
            <a:off x="1158671" y="2648437"/>
            <a:ext cx="97705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sz="3200" dirty="0"/>
              <a:t>Seuralla on oma (kasvua tavoitteleva) toimintasuunnitelman runko</a:t>
            </a:r>
          </a:p>
          <a:p>
            <a:pPr marL="342900" indent="-342900">
              <a:buAutoNum type="arabicPeriod"/>
            </a:pPr>
            <a:r>
              <a:rPr lang="fi-FI" sz="3200" dirty="0"/>
              <a:t>Seura osaa hyödyntää </a:t>
            </a:r>
            <a:r>
              <a:rPr lang="fi-FI" sz="3200" dirty="0" err="1"/>
              <a:t>SJAL:n</a:t>
            </a:r>
            <a:r>
              <a:rPr lang="fi-FI" sz="3200" dirty="0"/>
              <a:t> valmiita konsepteja </a:t>
            </a:r>
          </a:p>
          <a:p>
            <a:pPr marL="342900" indent="-342900">
              <a:buAutoNum type="arabicPeriod"/>
            </a:pPr>
            <a:r>
              <a:rPr lang="fi-FI" sz="3200" dirty="0"/>
              <a:t>Seura on tehnyt oman linjaukset toiminnastaan</a:t>
            </a:r>
          </a:p>
          <a:p>
            <a:pPr marL="342900" indent="-342900">
              <a:buAutoNum type="arabicPeriod"/>
            </a:pPr>
            <a:r>
              <a:rPr lang="fi-FI" sz="3200" dirty="0"/>
              <a:t>Seuralla on dokumentoitu valmennuksellinen linja</a:t>
            </a:r>
          </a:p>
          <a:p>
            <a:pPr marL="342900" indent="-342900">
              <a:buAutoNum type="arabicPeriod"/>
            </a:pPr>
            <a:r>
              <a:rPr lang="fi-FI" sz="3200" dirty="0"/>
              <a:t>Seuralla on dokumentoitu jatkuvuussuunnitelma</a:t>
            </a:r>
          </a:p>
        </p:txBody>
      </p:sp>
    </p:spTree>
    <p:extLst>
      <p:ext uri="{BB962C8B-B14F-4D97-AF65-F5344CB8AC3E}">
        <p14:creationId xmlns:p14="http://schemas.microsoft.com/office/powerpoint/2010/main" val="1622542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7993521" y="335875"/>
            <a:ext cx="3763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 dirty="0"/>
              <a:t>Seuraohjaajien startti</a:t>
            </a:r>
          </a:p>
        </p:txBody>
      </p:sp>
      <p:pic>
        <p:nvPicPr>
          <p:cNvPr id="3" name="Kuva 2" descr="Kuva, joka sisältää kohteen teksti, sisä&#10;&#10;Kuvaus luotu automaattisesti">
            <a:extLst>
              <a:ext uri="{FF2B5EF4-FFF2-40B4-BE49-F238E27FC236}">
                <a16:creationId xmlns:a16="http://schemas.microsoft.com/office/drawing/2014/main" id="{584522DB-62DF-4EC6-B0DE-0F633A5F0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880" y="1661438"/>
            <a:ext cx="8717280" cy="4903470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081692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049055D0-2960-C649-A88D-040305DE5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10" y="160178"/>
            <a:ext cx="11772900" cy="132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45D78ED-C1A0-7B41-937E-F28D23293F97}"/>
              </a:ext>
            </a:extLst>
          </p:cNvPr>
          <p:cNvSpPr txBox="1"/>
          <p:nvPr/>
        </p:nvSpPr>
        <p:spPr>
          <a:xfrm>
            <a:off x="7993521" y="335875"/>
            <a:ext cx="3763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800" dirty="0"/>
              <a:t>Seuraohjaajien startti</a:t>
            </a:r>
          </a:p>
        </p:txBody>
      </p:sp>
      <p:sp>
        <p:nvSpPr>
          <p:cNvPr id="30" name="Pyöristetty suorakulmio 29">
            <a:extLst>
              <a:ext uri="{FF2B5EF4-FFF2-40B4-BE49-F238E27FC236}">
                <a16:creationId xmlns:a16="http://schemas.microsoft.com/office/drawing/2014/main" id="{F25C6E27-B9DF-CE41-8349-47920C15F164}"/>
              </a:ext>
            </a:extLst>
          </p:cNvPr>
          <p:cNvSpPr/>
          <p:nvPr/>
        </p:nvSpPr>
        <p:spPr>
          <a:xfrm>
            <a:off x="493486" y="1485741"/>
            <a:ext cx="10603139" cy="50363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A6C434FE-C345-2646-A9B7-72AEFD520CF7}"/>
              </a:ext>
            </a:extLst>
          </p:cNvPr>
          <p:cNvSpPr txBox="1"/>
          <p:nvPr/>
        </p:nvSpPr>
        <p:spPr>
          <a:xfrm>
            <a:off x="1289775" y="1697757"/>
            <a:ext cx="5711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Koulutussisältö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21B8767D-A642-BD44-A043-D8A31578B4C4}"/>
              </a:ext>
            </a:extLst>
          </p:cNvPr>
          <p:cNvSpPr txBox="1"/>
          <p:nvPr/>
        </p:nvSpPr>
        <p:spPr>
          <a:xfrm>
            <a:off x="1158671" y="2648437"/>
            <a:ext cx="73612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sz="3200" dirty="0"/>
              <a:t>SJAL konseptit (Ensinuolet, Jatkonuolet, Taitomerkit, Koululiikunta (periaatteet))</a:t>
            </a:r>
          </a:p>
          <a:p>
            <a:pPr marL="342900" indent="-342900">
              <a:buAutoNum type="arabicPeriod"/>
            </a:pPr>
            <a:r>
              <a:rPr lang="fi-FI" sz="3200" dirty="0"/>
              <a:t>Ensinuolet ohjaajakoulutus</a:t>
            </a:r>
          </a:p>
          <a:p>
            <a:pPr marL="342900" indent="-342900">
              <a:buAutoNum type="arabicPeriod"/>
            </a:pPr>
            <a:r>
              <a:rPr lang="fi-FI" sz="3200" dirty="0"/>
              <a:t>Ryhmän ohjaamisen perusteet</a:t>
            </a:r>
          </a:p>
          <a:p>
            <a:pPr marL="342900" indent="-342900">
              <a:buAutoNum type="arabicPeriod"/>
            </a:pPr>
            <a:r>
              <a:rPr lang="fi-FI" sz="3200" dirty="0"/>
              <a:t>Perusteet seuran valmennuksen linjan laatimiselle</a:t>
            </a:r>
          </a:p>
        </p:txBody>
      </p:sp>
    </p:spTree>
    <p:extLst>
      <p:ext uri="{BB962C8B-B14F-4D97-AF65-F5344CB8AC3E}">
        <p14:creationId xmlns:p14="http://schemas.microsoft.com/office/powerpoint/2010/main" val="4082471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4637</TotalTime>
  <Words>862</Words>
  <Application>Microsoft Office PowerPoint</Application>
  <PresentationFormat>Laajakuva</PresentationFormat>
  <Paragraphs>138</Paragraphs>
  <Slides>27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Office-teema</vt:lpstr>
      <vt:lpstr>Seurawebinaari  9.3.2021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Seurawebinaari  9.3.2021</dc:title>
  <dc:creator>Juhana Rüster</dc:creator>
  <cp:lastModifiedBy>Marja Raisoma</cp:lastModifiedBy>
  <cp:revision>29</cp:revision>
  <dcterms:created xsi:type="dcterms:W3CDTF">2021-02-25T08:04:37Z</dcterms:created>
  <dcterms:modified xsi:type="dcterms:W3CDTF">2021-03-09T10:03:13Z</dcterms:modified>
</cp:coreProperties>
</file>