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1" r:id="rId11"/>
    <p:sldId id="263" r:id="rId12"/>
    <p:sldId id="267" r:id="rId13"/>
    <p:sldId id="265" r:id="rId14"/>
    <p:sldId id="26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ietosuoja.fi/" TargetMode="External"/><Relationship Id="rId2" Type="http://schemas.openxmlformats.org/officeDocument/2006/relationships/hyperlink" Target="http://www.suomisport.f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ietosuoja.vahtiohje.fi/fi/#/front" TargetMode="External"/><Relationship Id="rId4" Type="http://schemas.openxmlformats.org/officeDocument/2006/relationships/hyperlink" Target="http://www.arjentietosuoja.f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0B25B8-9613-4682-8B10-821EA985F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Eu:n</a:t>
            </a:r>
            <a:r>
              <a:rPr lang="fi-FI" dirty="0"/>
              <a:t> uusi tietosuoja-asetus (</a:t>
            </a:r>
            <a:r>
              <a:rPr lang="fi-FI" dirty="0" err="1"/>
              <a:t>gdpr</a:t>
            </a:r>
            <a:r>
              <a:rPr lang="fi-FI" dirty="0"/>
              <a:t>)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B844B2F-DA18-45FF-B6F3-FF9286BF21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Suomen Jousiampujain liitto ry</a:t>
            </a:r>
          </a:p>
          <a:p>
            <a:r>
              <a:rPr lang="fi-FI" dirty="0">
                <a:solidFill>
                  <a:schemeClr val="bg1"/>
                </a:solidFill>
              </a:rPr>
              <a:t>Opas seuroille</a:t>
            </a:r>
          </a:p>
          <a:p>
            <a:r>
              <a:rPr lang="fi-FI" dirty="0">
                <a:solidFill>
                  <a:schemeClr val="bg1"/>
                </a:solidFill>
              </a:rPr>
              <a:t>5/2018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782C417-F0DD-4CD5-81FA-98738F5D24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0550" y="3843867"/>
            <a:ext cx="4303624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772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E5AB5D-C5F5-4A45-8201-AB7A7213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seuraavaksi seuroissa?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0B62DE-7584-4D9D-A7B5-752218A5F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93432"/>
            <a:ext cx="8534400" cy="4633546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fi-FI" sz="4300" b="1" dirty="0">
                <a:solidFill>
                  <a:schemeClr val="bg1"/>
                </a:solidFill>
              </a:rPr>
              <a:t>Seuran tulee:</a:t>
            </a:r>
          </a:p>
          <a:p>
            <a:pPr marL="0" indent="0">
              <a:buNone/>
            </a:pPr>
            <a:r>
              <a:rPr lang="fi-FI" sz="4300" b="1" dirty="0">
                <a:solidFill>
                  <a:schemeClr val="bg1"/>
                </a:solidFill>
              </a:rPr>
              <a:t>STEPPI 1: </a:t>
            </a:r>
            <a:r>
              <a:rPr lang="fi-FI" sz="4300" dirty="0">
                <a:solidFill>
                  <a:schemeClr val="bg1"/>
                </a:solidFill>
              </a:rPr>
              <a:t>Selvittää, mitä henkilötietoja seuralla on hallussa eli kartoittaa käytössä olevat rekisterit ja miten henkilötietoja käytetään? </a:t>
            </a:r>
          </a:p>
          <a:p>
            <a:pPr marL="0" indent="0">
              <a:buNone/>
            </a:pPr>
            <a:r>
              <a:rPr lang="fi-FI" sz="3100" dirty="0">
                <a:solidFill>
                  <a:schemeClr val="bg1"/>
                </a:solidFill>
              </a:rPr>
              <a:t>(Mitä rekistereitä seuroilla mahdollisesti on? Mm. Jäsenluettelo, Jäsenrekisteri, Dan/</a:t>
            </a:r>
            <a:r>
              <a:rPr lang="fi-FI" sz="3100" dirty="0" err="1">
                <a:solidFill>
                  <a:schemeClr val="bg1"/>
                </a:solidFill>
              </a:rPr>
              <a:t>Poom</a:t>
            </a:r>
            <a:r>
              <a:rPr lang="fi-FI" sz="3100" dirty="0">
                <a:solidFill>
                  <a:schemeClr val="bg1"/>
                </a:solidFill>
              </a:rPr>
              <a:t>-rekisteri, Valmentajarekisteri, Koulutusrekisteri, Tapahtumien ilmoittautumislistat, Varustetilauslistoja, Kilpailu- ja testitulokset yms.)</a:t>
            </a:r>
          </a:p>
          <a:p>
            <a:pPr marL="0" indent="0">
              <a:buNone/>
            </a:pPr>
            <a:r>
              <a:rPr lang="fi-FI" sz="4300" b="1" dirty="0">
                <a:solidFill>
                  <a:schemeClr val="bg1"/>
                </a:solidFill>
              </a:rPr>
              <a:t>STEPPI 2: </a:t>
            </a:r>
            <a:r>
              <a:rPr lang="fi-FI" sz="4300" dirty="0">
                <a:solidFill>
                  <a:schemeClr val="bg1"/>
                </a:solidFill>
              </a:rPr>
              <a:t>Selvittää, kuka henkilötietoja käsittelee ja suunnitella, miten käsittelijät sitoutetaan ja koulutetaan?</a:t>
            </a:r>
          </a:p>
          <a:p>
            <a:pPr lvl="1"/>
            <a:r>
              <a:rPr lang="fi-FI" sz="3100" dirty="0">
                <a:solidFill>
                  <a:schemeClr val="bg1"/>
                </a:solidFill>
              </a:rPr>
              <a:t>Ovatko käyttöoikeudet henkilökohtaiset?</a:t>
            </a:r>
          </a:p>
          <a:p>
            <a:pPr lvl="1"/>
            <a:r>
              <a:rPr lang="fi-FI" sz="3100" dirty="0">
                <a:solidFill>
                  <a:schemeClr val="bg1"/>
                </a:solidFill>
              </a:rPr>
              <a:t>Kuka hallinnoi käyttöoikeuksia?</a:t>
            </a:r>
          </a:p>
          <a:p>
            <a:pPr lvl="1"/>
            <a:r>
              <a:rPr lang="fi-FI" sz="3100" dirty="0">
                <a:solidFill>
                  <a:schemeClr val="bg1"/>
                </a:solidFill>
              </a:rPr>
              <a:t> Käsittelijät sitoutettava sopimuksin!</a:t>
            </a:r>
          </a:p>
          <a:p>
            <a:pPr marL="0" indent="0">
              <a:buNone/>
            </a:pPr>
            <a:r>
              <a:rPr lang="fi-FI" sz="4200" b="1" dirty="0">
                <a:solidFill>
                  <a:schemeClr val="bg1"/>
                </a:solidFill>
              </a:rPr>
              <a:t>STEPPI 3: </a:t>
            </a:r>
            <a:r>
              <a:rPr lang="fi-FI" sz="4200" dirty="0">
                <a:solidFill>
                  <a:schemeClr val="bg1"/>
                </a:solidFill>
              </a:rPr>
              <a:t>Suunnitella ja toteuttaa, miten tarpeettomat henkilötiedot poistetaan?</a:t>
            </a:r>
          </a:p>
          <a:p>
            <a:pPr marL="0" indent="0">
              <a:buNone/>
            </a:pPr>
            <a:r>
              <a:rPr lang="fi-FI" sz="4200" b="1" dirty="0">
                <a:solidFill>
                  <a:schemeClr val="bg1"/>
                </a:solidFill>
              </a:rPr>
              <a:t>STEPPI 4: </a:t>
            </a:r>
            <a:r>
              <a:rPr lang="fi-FI" sz="4200" dirty="0">
                <a:solidFill>
                  <a:schemeClr val="bg1"/>
                </a:solidFill>
              </a:rPr>
              <a:t>Laatia jokaisen rekisterin osalta selosteet käsittelytoimista.</a:t>
            </a:r>
          </a:p>
          <a:p>
            <a:pPr marL="0" indent="0">
              <a:buNone/>
            </a:pPr>
            <a:r>
              <a:rPr lang="fi-FI" sz="4200" b="1" dirty="0">
                <a:solidFill>
                  <a:schemeClr val="bg1"/>
                </a:solidFill>
              </a:rPr>
              <a:t>STEPPI 5: </a:t>
            </a:r>
            <a:r>
              <a:rPr lang="fi-FI" sz="4200" dirty="0">
                <a:solidFill>
                  <a:schemeClr val="bg1"/>
                </a:solidFill>
              </a:rPr>
              <a:t>Kartoittaa kaikkeen tietoturvaan liittyvät riskit seuran toiminnassa.</a:t>
            </a:r>
          </a:p>
          <a:p>
            <a:pPr marL="0" indent="0">
              <a:buNone/>
            </a:pPr>
            <a:r>
              <a:rPr lang="fi-FI" sz="4200" b="1" dirty="0">
                <a:solidFill>
                  <a:schemeClr val="bg1"/>
                </a:solidFill>
              </a:rPr>
              <a:t>STEPPI 6: </a:t>
            </a:r>
            <a:r>
              <a:rPr lang="fi-FI" sz="4200" dirty="0">
                <a:solidFill>
                  <a:schemeClr val="bg1"/>
                </a:solidFill>
              </a:rPr>
              <a:t>Nimetä seuraan tietosuojan yhteyshenkilö.</a:t>
            </a:r>
          </a:p>
          <a:p>
            <a:pPr marL="0" indent="0">
              <a:buNone/>
            </a:pPr>
            <a:endParaRPr lang="fi-FI" sz="4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i-FI" sz="4200" dirty="0">
                <a:solidFill>
                  <a:schemeClr val="bg1"/>
                </a:solidFill>
              </a:rPr>
              <a:t>Noudattaa julkaisutoiminnassa (internet, some-kanavat) huolellisuutta! Suostumus pyydettävä julkaisuihin (suostumus on aina peruttavissa).</a:t>
            </a:r>
          </a:p>
          <a:p>
            <a:pPr marL="0" indent="0">
              <a:buNone/>
            </a:pPr>
            <a:r>
              <a:rPr lang="fi-FI" sz="4200" dirty="0">
                <a:solidFill>
                  <a:schemeClr val="bg1"/>
                </a:solidFill>
              </a:rPr>
              <a:t>Noudatettava huolellisuutta luovutettaessa henkilötietoja kolmansille osapuolille!</a:t>
            </a:r>
          </a:p>
        </p:txBody>
      </p:sp>
    </p:spTree>
    <p:extLst>
      <p:ext uri="{BB962C8B-B14F-4D97-AF65-F5344CB8AC3E}">
        <p14:creationId xmlns:p14="http://schemas.microsoft.com/office/powerpoint/2010/main" val="1744787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1429DB-65CA-46EC-9472-FD2BC2C4A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lisätietoja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D7312F-A1D0-4818-8CB7-4A4F49D62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Suomen Jousiampujain liitto auttaa tietosuoja-asetusta koskevissa kysymyksissä sekä konsultoi tarvittaessa Olympiakomitean erityisasiantuntijaa. Lisätietoa jaetaan seuroille sitä mukaan, kun uuden tietosuojalain käsittely etenee!</a:t>
            </a:r>
          </a:p>
          <a:p>
            <a:r>
              <a:rPr lang="fi-FI" dirty="0">
                <a:solidFill>
                  <a:schemeClr val="bg1"/>
                </a:solidFill>
              </a:rPr>
              <a:t>Uusimmissa seuratyökaluissa, esim. Suomisport ja </a:t>
            </a:r>
            <a:r>
              <a:rPr lang="fi-FI" dirty="0" err="1">
                <a:solidFill>
                  <a:schemeClr val="bg1"/>
                </a:solidFill>
              </a:rPr>
              <a:t>MyClub</a:t>
            </a:r>
            <a:r>
              <a:rPr lang="fi-FI" dirty="0">
                <a:solidFill>
                  <a:schemeClr val="bg1"/>
                </a:solidFill>
              </a:rPr>
              <a:t>, tietosuoja-asetus on huomioitu. Tiesithän, että Suomisporttia pystyy käyttämään seuran jäsenrekisterinä! </a:t>
            </a:r>
            <a:r>
              <a:rPr lang="fi-FI" dirty="0"/>
              <a:t>(</a:t>
            </a:r>
            <a:r>
              <a:rPr lang="fi-FI" dirty="0">
                <a:hlinkClick r:id="rId2"/>
              </a:rPr>
              <a:t>www.suomisport.fi</a:t>
            </a:r>
            <a:r>
              <a:rPr lang="fi-FI" dirty="0"/>
              <a:t>) </a:t>
            </a:r>
          </a:p>
          <a:p>
            <a:r>
              <a:rPr lang="fi-FI" dirty="0">
                <a:hlinkClick r:id="rId3"/>
              </a:rPr>
              <a:t>www.tietosuoja.fi</a:t>
            </a:r>
            <a:endParaRPr lang="fi-FI" dirty="0">
              <a:hlinkClick r:id="rId4"/>
            </a:endParaRPr>
          </a:p>
          <a:p>
            <a:r>
              <a:rPr lang="fi-FI" dirty="0">
                <a:hlinkClick r:id="rId4"/>
              </a:rPr>
              <a:t>www.arjentietosuoja.fi</a:t>
            </a:r>
            <a:r>
              <a:rPr lang="fi-FI" dirty="0"/>
              <a:t> (</a:t>
            </a:r>
            <a:r>
              <a:rPr lang="fi-FI" u="sng" dirty="0">
                <a:hlinkClick r:id="rId5"/>
              </a:rPr>
              <a:t>http://tietosuoja.vahtiohje.fi/fi/#/front</a:t>
            </a:r>
            <a:r>
              <a:rPr lang="fi-FI" u="sng" dirty="0"/>
              <a:t>)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0375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410910-87AF-4062-A200-4575E09F5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on </a:t>
            </a:r>
            <a:r>
              <a:rPr lang="fi-FI" dirty="0" err="1"/>
              <a:t>gdpr</a:t>
            </a:r>
            <a:r>
              <a:rPr lang="fi-FI" dirty="0"/>
              <a:t>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459013-58CC-4C26-B57A-BDE98B905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>
                <a:solidFill>
                  <a:schemeClr val="bg1"/>
                </a:solidFill>
              </a:rPr>
              <a:t>EU:n uusi tietosuoja-asetus, jonka tavoitteena on lisätä henkilötietojen käsittelyn avoimuutta ja läpinäkyvyyttä. Sillä halutaan vahvistaa rekisteröityjen oikeuksia valvoa henkilötietojensa käsittelyä. </a:t>
            </a:r>
          </a:p>
          <a:p>
            <a:pPr marL="0" indent="0">
              <a:buNone/>
            </a:pPr>
            <a:endParaRPr lang="fi-FI" dirty="0">
              <a:solidFill>
                <a:schemeClr val="bg1"/>
              </a:solidFill>
            </a:endParaRPr>
          </a:p>
          <a:p>
            <a:r>
              <a:rPr lang="fi-FI" dirty="0">
                <a:solidFill>
                  <a:schemeClr val="bg1"/>
                </a:solidFill>
              </a:rPr>
              <a:t>Mikä muuttuu?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Rekisterinpitäjän osoitusvelvollisuus – dokumentointi entistäkin tärkeämpi</a:t>
            </a:r>
            <a:endParaRPr lang="fi-FI" sz="1600" dirty="0">
              <a:solidFill>
                <a:schemeClr val="bg1"/>
              </a:solidFill>
            </a:endParaRPr>
          </a:p>
          <a:p>
            <a:pPr lvl="1"/>
            <a:r>
              <a:rPr lang="fi-FI" dirty="0">
                <a:solidFill>
                  <a:schemeClr val="bg1"/>
                </a:solidFill>
              </a:rPr>
              <a:t>Rekisteröidyn oikeudet – erityisesti unohdetuksi tuleminen</a:t>
            </a:r>
            <a:endParaRPr lang="fi-FI" sz="1600" dirty="0">
              <a:solidFill>
                <a:schemeClr val="bg1"/>
              </a:solidFill>
            </a:endParaRPr>
          </a:p>
          <a:p>
            <a:pPr lvl="1"/>
            <a:r>
              <a:rPr lang="fi-FI" dirty="0">
                <a:solidFill>
                  <a:schemeClr val="bg1"/>
                </a:solidFill>
              </a:rPr>
              <a:t>Turvallisuuskulttuuri – riskiperusteinen lähestymistapa</a:t>
            </a:r>
          </a:p>
          <a:p>
            <a:pPr lvl="2"/>
            <a:r>
              <a:rPr lang="fi-FI" dirty="0">
                <a:solidFill>
                  <a:schemeClr val="bg1"/>
                </a:solidFill>
              </a:rPr>
              <a:t>Yksityisyyden suojan kunnioitus</a:t>
            </a:r>
          </a:p>
          <a:p>
            <a:pPr lvl="2"/>
            <a:r>
              <a:rPr lang="fi-FI" dirty="0">
                <a:solidFill>
                  <a:schemeClr val="bg1"/>
                </a:solidFill>
              </a:rPr>
              <a:t>Selosteet, kuvaukset ja tekniikka kunnossa, ihmiset sitoutetaan ja sitoutuvat tietosuojaan</a:t>
            </a:r>
          </a:p>
          <a:p>
            <a:pPr lvl="2"/>
            <a:r>
              <a:rPr lang="fi-FI" dirty="0">
                <a:solidFill>
                  <a:schemeClr val="bg1"/>
                </a:solidFill>
              </a:rPr>
              <a:t>Muu turvallisuus (printtaus, suojaamattoman sähköpostin käyttö, tietokoneen näyttö kiinni etc.) 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Ei dramatiikkaa – tietoturva pitää vain ottaa vakavasti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309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5B0C11-01DF-4024-B4CA-57C40F1EC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Missä mennään?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BB2A76-8F7F-4F13-ACE4-0301E104D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>
                <a:solidFill>
                  <a:schemeClr val="bg1"/>
                </a:solidFill>
              </a:rPr>
              <a:t>Euroopan Unionin uusi tietosuoja-asetus tuli voimaan 24.5.2016. </a:t>
            </a:r>
          </a:p>
          <a:p>
            <a:r>
              <a:rPr lang="fi-FI" dirty="0">
                <a:solidFill>
                  <a:schemeClr val="bg1"/>
                </a:solidFill>
              </a:rPr>
              <a:t>Elämme nyt toukokuussa 2018 loppuvaa siirtymäkautta. </a:t>
            </a:r>
          </a:p>
          <a:p>
            <a:r>
              <a:rPr lang="fi-FI" dirty="0">
                <a:solidFill>
                  <a:schemeClr val="bg1"/>
                </a:solidFill>
              </a:rPr>
              <a:t>Asetusta aletaan soveltaa 25.5.2018 alkaen. </a:t>
            </a:r>
          </a:p>
          <a:p>
            <a:r>
              <a:rPr lang="fi-FI" b="1" dirty="0">
                <a:solidFill>
                  <a:schemeClr val="bg1"/>
                </a:solidFill>
              </a:rPr>
              <a:t>Asetus on suoraan sovellettavaa lainsäädäntöä!</a:t>
            </a:r>
          </a:p>
          <a:p>
            <a:r>
              <a:rPr lang="fi-FI" dirty="0">
                <a:solidFill>
                  <a:schemeClr val="bg1"/>
                </a:solidFill>
              </a:rPr>
              <a:t>Asetus jättää kuitenkin jäsenvaltioille direktiivinomaista kansallista liikkumavaraa. Hallituksen esitys uudeksi tietosuojalaiksi on annettu 1.3.2018.</a:t>
            </a:r>
          </a:p>
          <a:p>
            <a:r>
              <a:rPr lang="fi-FI" dirty="0">
                <a:solidFill>
                  <a:schemeClr val="bg1"/>
                </a:solidFill>
              </a:rPr>
              <a:t>Uuden Tietosuojalain vahvistamisen aikataulusta ei ole varmaa tietoa. Tietosuojavaltuutettu lausuu asiasta aikaisintaan syksyllä.</a:t>
            </a:r>
          </a:p>
          <a:p>
            <a:r>
              <a:rPr lang="fi-FI" dirty="0">
                <a:solidFill>
                  <a:schemeClr val="bg1"/>
                </a:solidFill>
              </a:rPr>
              <a:t>Lain säätämisen jälkeenkin jää paljon avoimia kysymyksiä liittyen urheilun käytänteisiin. </a:t>
            </a:r>
            <a:r>
              <a:rPr lang="fi-FI" b="1" dirty="0">
                <a:solidFill>
                  <a:schemeClr val="bg1"/>
                </a:solidFill>
              </a:rPr>
              <a:t>Olympiakomitea laatii liitoille ja sitä kautta seuroille käytännesäännön, joka valmistuu aikaisintaan loppuvuodesta 2018. Käytännesääntö vastaa kysymyksiin tietosuoja-asetuksen soveltamisesta urheilun erityispiirteet huomioiden.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3874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4569DA-4031-4C43-A8D7-C184598FC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Käsitteistöä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7579F0-A7CD-404E-B3EA-2A42AB384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938823"/>
            <a:ext cx="8534400" cy="5055576"/>
          </a:xfrm>
        </p:spPr>
        <p:txBody>
          <a:bodyPr>
            <a:noAutofit/>
          </a:bodyPr>
          <a:lstStyle/>
          <a:p>
            <a:r>
              <a:rPr lang="fi-FI" sz="1200" b="1" dirty="0">
                <a:solidFill>
                  <a:schemeClr val="bg1"/>
                </a:solidFill>
              </a:rPr>
              <a:t>Henkilötieto</a:t>
            </a:r>
            <a:r>
              <a:rPr lang="fi-FI" sz="1200" dirty="0">
                <a:solidFill>
                  <a:schemeClr val="bg1"/>
                </a:solidFill>
              </a:rPr>
              <a:t>: Esimerkiksi henkilön nimi, postiosoite, puhelinnumero, sähköpostiosoite, henkilötunnus, syntymäaika, sukupuoli, paidan koko, kulkuneuvon rekisterinumero, valokuva, videohaastattelu tai kilpailun tulos = kaikki henkilöön liittyvä tieto. Sosiaaliturvatunnuksen kerääminen yksilöintitarkoitukseen on mahdollista, jos se on tarpeellista (kynnys on korkea ja suojausvaatimukset isot). Erityiset henkilötietoryhmät (arkaluontoinen tieto) esim. terveyttä koskevat tiedot. Alle 16-vuotiailla lapsilla erityinen suoja. </a:t>
            </a:r>
          </a:p>
          <a:p>
            <a:r>
              <a:rPr lang="fi-FI" sz="1200" b="1" dirty="0">
                <a:solidFill>
                  <a:schemeClr val="bg1"/>
                </a:solidFill>
              </a:rPr>
              <a:t>Rekisteröity:</a:t>
            </a:r>
            <a:r>
              <a:rPr lang="fi-FI" sz="1200" dirty="0">
                <a:solidFill>
                  <a:schemeClr val="bg1"/>
                </a:solidFill>
              </a:rPr>
              <a:t> Luonnollinen henkilö, jota yllämainittu henkilötieto koskee.</a:t>
            </a:r>
          </a:p>
          <a:p>
            <a:r>
              <a:rPr lang="fi-FI" sz="1200" b="1" dirty="0">
                <a:solidFill>
                  <a:schemeClr val="bg1"/>
                </a:solidFill>
              </a:rPr>
              <a:t>Rekisteri: </a:t>
            </a:r>
            <a:r>
              <a:rPr lang="fi-FI" sz="1200" dirty="0">
                <a:solidFill>
                  <a:schemeClr val="bg1"/>
                </a:solidFill>
              </a:rPr>
              <a:t>Henkilötietojen joukko, jota käsitellään ja josta tiettyä henkilöä koskevat tiedot voidaan löytää helposti ja pienin kustannuksin. HUOM! Asetus ei koske: Toimituksellinen aineisto tai asiakirja, josta ei voi hakea tietoa henkilöä koskevilla perusteilla (linjaus tulee todennäköisesti olemaan esim. pdf ilman metatietoja, käytännössä mm. toimintasuunnitelmat ja kertomukset sekä kilpailutulokset.) </a:t>
            </a:r>
          </a:p>
          <a:p>
            <a:r>
              <a:rPr lang="fi-FI" sz="1200" b="1" dirty="0">
                <a:solidFill>
                  <a:schemeClr val="bg1"/>
                </a:solidFill>
              </a:rPr>
              <a:t>Rekisterinpitäjä:</a:t>
            </a:r>
            <a:r>
              <a:rPr lang="fi-FI" sz="1200" dirty="0">
                <a:solidFill>
                  <a:schemeClr val="bg1"/>
                </a:solidFill>
              </a:rPr>
              <a:t> Taho, joka määrittelee, miksi ja miten henkilötietoja käsitellään, ja miksi rekisteri on syntynyt. Rekisterinpitäjä on vastuussa henkilötietojen käsittelystä.</a:t>
            </a:r>
          </a:p>
          <a:p>
            <a:r>
              <a:rPr lang="fi-FI" sz="1200" b="1" dirty="0">
                <a:solidFill>
                  <a:schemeClr val="bg1"/>
                </a:solidFill>
              </a:rPr>
              <a:t>Käsittelijä: </a:t>
            </a:r>
            <a:r>
              <a:rPr lang="fi-FI" sz="1200" dirty="0">
                <a:solidFill>
                  <a:schemeClr val="bg1"/>
                </a:solidFill>
              </a:rPr>
              <a:t>Henkilö tai taho, joka käsittelee henkilötietoja rekisterinpitäjän lukuun (esim. henkilöt, joilla käyttöoikeus seuran jäsenrekisteriin tai muihin rekistereihin). Asetuksen myötä käsittelijän vastuu kasvaa! Sopimukset entistä tärkeämmät, kaikki sitoutettava noudattamaan tietoturva-asetusta.</a:t>
            </a:r>
          </a:p>
          <a:p>
            <a:r>
              <a:rPr lang="fi-FI" sz="1200" b="1" dirty="0">
                <a:solidFill>
                  <a:schemeClr val="bg1"/>
                </a:solidFill>
              </a:rPr>
              <a:t>Osoitusvelvollisuus: </a:t>
            </a:r>
            <a:r>
              <a:rPr lang="fi-FI" sz="1200" dirty="0">
                <a:solidFill>
                  <a:schemeClr val="bg1"/>
                </a:solidFill>
              </a:rPr>
              <a:t>Henkilötietoja käsittelevillä rekisterinpitäjillä on velvollisuus osoittaa konkreettisesti dokumentein, että organisaatio toimii tietojen käsittelyssä asetuksen edellyttämällä tavalla.</a:t>
            </a:r>
          </a:p>
          <a:p>
            <a:r>
              <a:rPr lang="fi-FI" sz="1200" b="1" dirty="0">
                <a:solidFill>
                  <a:schemeClr val="bg1"/>
                </a:solidFill>
              </a:rPr>
              <a:t>Tietosuojavastaava: </a:t>
            </a:r>
            <a:r>
              <a:rPr lang="fi-FI" sz="1200" dirty="0">
                <a:solidFill>
                  <a:schemeClr val="bg1"/>
                </a:solidFill>
              </a:rPr>
              <a:t>Vapaaehtoinen nimitys, mutta seurojen on hyvä nimetä tietosuojan yhteyshenkilö. Tietosuojavastaava on organisaation sisäinen asiantuntija tietosuoja-asioissa sekä yhteyspiste rekisteröidyille ja valvontaviranomaisille. Tietosuojavastaavan on oltava riippumaton rekisterinpitäjästä.</a:t>
            </a:r>
            <a:endParaRPr lang="fi-FI" sz="1200" b="1" dirty="0">
              <a:solidFill>
                <a:schemeClr val="bg1"/>
              </a:solidFill>
            </a:endParaRPr>
          </a:p>
          <a:p>
            <a:endParaRPr lang="fi-FI" sz="1200" dirty="0"/>
          </a:p>
          <a:p>
            <a:endParaRPr lang="fi-FI" sz="1200" dirty="0"/>
          </a:p>
          <a:p>
            <a:endParaRPr lang="fi-FI" sz="1200" dirty="0"/>
          </a:p>
          <a:p>
            <a:endParaRPr lang="fi-FI" sz="1200" dirty="0"/>
          </a:p>
          <a:p>
            <a:endParaRPr lang="fi-FI" sz="1200" dirty="0"/>
          </a:p>
          <a:p>
            <a:pPr lvl="1"/>
            <a:endParaRPr lang="fi-FI" sz="1200" b="1" dirty="0"/>
          </a:p>
          <a:p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2493126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C25F2C-B408-43C1-A710-DF319C35A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Henkilötietojen käsittelyn oikeusperusta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3EFD8D-C290-42AB-AA1E-F08C5A4AF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Laki</a:t>
            </a:r>
            <a:r>
              <a:rPr lang="fi-FI" dirty="0">
                <a:solidFill>
                  <a:schemeClr val="bg1"/>
                </a:solidFill>
              </a:rPr>
              <a:t> (esim. yhdistyslaki määrää, että yhdistyksen on pidettävä jäsenluetteloa)</a:t>
            </a:r>
          </a:p>
          <a:p>
            <a:r>
              <a:rPr lang="fi-FI" b="1" dirty="0">
                <a:solidFill>
                  <a:schemeClr val="bg1"/>
                </a:solidFill>
              </a:rPr>
              <a:t>Sopimus: </a:t>
            </a:r>
            <a:r>
              <a:rPr lang="fi-FI" dirty="0">
                <a:solidFill>
                  <a:schemeClr val="bg1"/>
                </a:solidFill>
              </a:rPr>
              <a:t>Henkilötietoja saa käsitellä siinä tilanteessa, että rekisteröity on jonkin sopimuksen toisena osapuolena, tai kun rekisteröidyn pyynnöstä, sopimusta laadittaessa, on suoritettava henkilötietoihin liittyviä toimenpiteitä.</a:t>
            </a:r>
            <a:endParaRPr lang="fi-FI" b="1" dirty="0">
              <a:solidFill>
                <a:schemeClr val="bg1"/>
              </a:solidFill>
            </a:endParaRPr>
          </a:p>
          <a:p>
            <a:r>
              <a:rPr lang="fi-FI" b="1" dirty="0">
                <a:solidFill>
                  <a:schemeClr val="bg1"/>
                </a:solidFill>
              </a:rPr>
              <a:t>Oikeutettu etu: </a:t>
            </a:r>
            <a:r>
              <a:rPr lang="fi-FI" dirty="0">
                <a:solidFill>
                  <a:schemeClr val="bg1"/>
                </a:solidFill>
              </a:rPr>
              <a:t>(ei ristiriitaa yksilön perusoikeuksien kanssa). Oikeutetut edut liittyvät sellaisiin toimintoihin kuten esimerkiksi suoramarkkinointi, asiakaspalvelu tai tuote- ja palvelukehitys.</a:t>
            </a:r>
            <a:endParaRPr lang="fi-FI" b="1" dirty="0">
              <a:solidFill>
                <a:schemeClr val="bg1"/>
              </a:solidFill>
            </a:endParaRPr>
          </a:p>
          <a:p>
            <a:r>
              <a:rPr lang="fi-FI" b="1" dirty="0">
                <a:solidFill>
                  <a:schemeClr val="bg1"/>
                </a:solidFill>
              </a:rPr>
              <a:t>Yleinen etu tai julkinen tehtävä</a:t>
            </a:r>
            <a:endParaRPr lang="fi-FI" dirty="0">
              <a:solidFill>
                <a:schemeClr val="bg1"/>
              </a:solidFill>
            </a:endParaRPr>
          </a:p>
          <a:p>
            <a:r>
              <a:rPr lang="fi-FI" b="1" dirty="0">
                <a:solidFill>
                  <a:schemeClr val="bg1"/>
                </a:solidFill>
              </a:rPr>
              <a:t>Suostumus: </a:t>
            </a:r>
            <a:r>
              <a:rPr lang="fi-FI" dirty="0">
                <a:solidFill>
                  <a:schemeClr val="bg1"/>
                </a:solidFill>
              </a:rPr>
              <a:t>Jos ei muuta oikeusperustetta (suostumuksen on oltava selkeä ja aktiivinen sekä dokumentoitu).</a:t>
            </a:r>
          </a:p>
        </p:txBody>
      </p:sp>
    </p:spTree>
    <p:extLst>
      <p:ext uri="{BB962C8B-B14F-4D97-AF65-F5344CB8AC3E}">
        <p14:creationId xmlns:p14="http://schemas.microsoft.com/office/powerpoint/2010/main" val="2983479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FA4A72-9AF8-4D05-A3C4-0EA014DFD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tietosuojaperiaatteet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453BAE-FBA9-47AA-8308-821E4EDFE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>
                <a:solidFill>
                  <a:schemeClr val="bg1"/>
                </a:solidFill>
              </a:rPr>
              <a:t>Käsittelyn lainmukaisuus, kohtuullisuus ja läpinäkyvyys</a:t>
            </a:r>
          </a:p>
          <a:p>
            <a:r>
              <a:rPr lang="fi-FI" dirty="0">
                <a:solidFill>
                  <a:schemeClr val="bg1"/>
                </a:solidFill>
              </a:rPr>
              <a:t>Käyttötarkoitussidonnaisuus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Esim. jäsenyys, asiakkuus ja työsuhde.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Tietojen käsittelyn tarkoitus on määriteltävä etukäteen.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Tietoja voi käyttää vain etukäteen määriteltyyn tarkoitukseen.</a:t>
            </a:r>
          </a:p>
          <a:p>
            <a:r>
              <a:rPr lang="fi-FI" dirty="0">
                <a:solidFill>
                  <a:schemeClr val="bg1"/>
                </a:solidFill>
              </a:rPr>
              <a:t>Tietojen keräämisen ja tietojen minimointi</a:t>
            </a:r>
          </a:p>
          <a:p>
            <a:r>
              <a:rPr lang="fi-FI" dirty="0">
                <a:solidFill>
                  <a:schemeClr val="bg1"/>
                </a:solidFill>
              </a:rPr>
              <a:t>Tietojen täsmällisyys</a:t>
            </a:r>
          </a:p>
          <a:p>
            <a:r>
              <a:rPr lang="fi-FI" dirty="0">
                <a:solidFill>
                  <a:schemeClr val="bg1"/>
                </a:solidFill>
              </a:rPr>
              <a:t>Tietojen säilytyksen rajoittaminen</a:t>
            </a:r>
          </a:p>
          <a:p>
            <a:r>
              <a:rPr lang="fi-FI" dirty="0">
                <a:solidFill>
                  <a:schemeClr val="bg1"/>
                </a:solidFill>
              </a:rPr>
              <a:t>Tietojen eheys ja luottamuksellisuus</a:t>
            </a:r>
          </a:p>
          <a:p>
            <a:r>
              <a:rPr lang="fi-FI" dirty="0">
                <a:solidFill>
                  <a:schemeClr val="bg1"/>
                </a:solidFill>
              </a:rPr>
              <a:t>Rekisterinpitäjän osoitusvelvollisuus</a:t>
            </a:r>
          </a:p>
        </p:txBody>
      </p:sp>
    </p:spTree>
    <p:extLst>
      <p:ext uri="{BB962C8B-B14F-4D97-AF65-F5344CB8AC3E}">
        <p14:creationId xmlns:p14="http://schemas.microsoft.com/office/powerpoint/2010/main" val="529393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CE6C9A-2E30-4E16-92B2-D07CB1CD4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osoitusvelvollisuus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65FB4C-B6F3-4CEB-850C-A02603059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Rekisterinpitäjällä on oltava kyky osoittaa noudattavansa asetusta henkilötietojen käsittelyssä ja </a:t>
            </a:r>
            <a:r>
              <a:rPr lang="fi-FI">
                <a:solidFill>
                  <a:schemeClr val="bg1"/>
                </a:solidFill>
              </a:rPr>
              <a:t>toteuttavansa tietosuojaperiaatteita </a:t>
            </a:r>
            <a:r>
              <a:rPr lang="fi-FI" dirty="0">
                <a:solidFill>
                  <a:schemeClr val="bg1"/>
                </a:solidFill>
              </a:rPr>
              <a:t>käytännössä. Kaikki yhteisön henkilörekisterit ja tietojenkäsittelyprosessit täytyy siis olla dokumentoituna (seloste käsittelytoimista)!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Tietojen käsittelyn prosessien ja sisältöjen kuvaus – avoimuus – lisää rekisteröidyn luottamusta</a:t>
            </a:r>
          </a:p>
          <a:p>
            <a:r>
              <a:rPr lang="fi-FI" dirty="0">
                <a:solidFill>
                  <a:schemeClr val="bg1"/>
                </a:solidFill>
              </a:rPr>
              <a:t>Suhteellisuusperiaate (Facebook vs. pieni urheiluseura)</a:t>
            </a:r>
          </a:p>
        </p:txBody>
      </p:sp>
    </p:spTree>
    <p:extLst>
      <p:ext uri="{BB962C8B-B14F-4D97-AF65-F5344CB8AC3E}">
        <p14:creationId xmlns:p14="http://schemas.microsoft.com/office/powerpoint/2010/main" val="3794852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79D6F5-6DBA-4239-A3D3-FDCCD324A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Rekisteröidyn oikeudet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5126FE-DBC7-4F54-801C-6288CD2B3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062046"/>
          </a:xfrm>
        </p:spPr>
        <p:txBody>
          <a:bodyPr>
            <a:normAutofit fontScale="70000" lnSpcReduction="20000"/>
          </a:bodyPr>
          <a:lstStyle/>
          <a:p>
            <a:r>
              <a:rPr lang="fi-FI" sz="2200" dirty="0">
                <a:solidFill>
                  <a:schemeClr val="bg1"/>
                </a:solidFill>
              </a:rPr>
              <a:t>Oikeus saada läpinäkyvää informaatiota, kun henkilötiedot kerätään (seloste käsittelytoimista).</a:t>
            </a:r>
          </a:p>
          <a:p>
            <a:r>
              <a:rPr lang="fi-FI" sz="2200" dirty="0">
                <a:solidFill>
                  <a:schemeClr val="bg1"/>
                </a:solidFill>
              </a:rPr>
              <a:t>Oikeus päästä tarkastamaan omat tietonsa ja oikeus oikaista omia tietoja.</a:t>
            </a:r>
          </a:p>
          <a:p>
            <a:r>
              <a:rPr lang="fi-FI" sz="2200" dirty="0">
                <a:solidFill>
                  <a:schemeClr val="bg1"/>
                </a:solidFill>
              </a:rPr>
              <a:t>Oikeus poistaa tietoja ja tulla kokonaan unohdetuksi sekä rajoittaa omien tietojen käsittelyä (ei absoluuttinen oikeus)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Henkilötieto hävitetään heti, kun käytön peruste päättyy</a:t>
            </a:r>
          </a:p>
          <a:p>
            <a:pPr lvl="1"/>
            <a:r>
              <a:rPr lang="fi-FI" dirty="0" err="1">
                <a:solidFill>
                  <a:schemeClr val="bg1"/>
                </a:solidFill>
              </a:rPr>
              <a:t>Anonymisointi</a:t>
            </a:r>
            <a:r>
              <a:rPr lang="fi-FI" dirty="0">
                <a:solidFill>
                  <a:schemeClr val="bg1"/>
                </a:solidFill>
              </a:rPr>
              <a:t> tilastoja varten on mahdollista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Ratkaistavaksi tulee, miten käsitellä esim. kilpailulistoja- ja tuloksia, koulutushistoria-, suoritus- ja edustusoikeusrekistereitä. Näihin kysymyksiin vastaa Urheilun käytännesääntö.</a:t>
            </a:r>
          </a:p>
          <a:p>
            <a:r>
              <a:rPr lang="fi-FI" sz="2200" dirty="0">
                <a:solidFill>
                  <a:schemeClr val="bg1"/>
                </a:solidFill>
              </a:rPr>
              <a:t>Oikeus tulla informoiduksi henkilötietojen tietoturvaloukkauksista 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Velvollisuus ilmoittaa henkilötietojen tietoturvaloukkauksista tietosuojaviranomaisille ja rekisteröidyille 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Loukkaus on esimerkiksi henkilötietojen vahingossa tapahtuva tuhoaminen, tietojen häviäminen, muuttaminen, luvaton luovuttaminen tai pääsy tietoihin 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Ilmoitus ilman aiheetonta viivästystä, viranomaiselle viimeistään 72 tunnin kuluessa</a:t>
            </a:r>
          </a:p>
          <a:p>
            <a:r>
              <a:rPr lang="fi-FI" sz="2200" dirty="0">
                <a:solidFill>
                  <a:schemeClr val="bg1"/>
                </a:solidFill>
              </a:rPr>
              <a:t>Lapsilla erityinen suoja (alle 16v.)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8898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1A29B9-AF8A-4D46-8182-4E66D8F86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seloste käsittelytoimista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615CCC-93D6-4223-B754-82C2A5E7A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>
                <a:solidFill>
                  <a:schemeClr val="bg1"/>
                </a:solidFill>
              </a:rPr>
              <a:t>Myös tähän asti yhteisöillä on ollut velvollisuus laatia rekisteriseloste/tietosuojaseloste</a:t>
            </a:r>
          </a:p>
          <a:p>
            <a:r>
              <a:rPr lang="fi-FI" dirty="0">
                <a:solidFill>
                  <a:schemeClr val="bg1"/>
                </a:solidFill>
              </a:rPr>
              <a:t>Nyt velvollisuus on vain laajempi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Seloste käsittelytoimista voi olla nimeltään seloste käsittelytoimista – tulossa virallisia malleja!</a:t>
            </a:r>
          </a:p>
          <a:p>
            <a:pPr marL="0" indent="0">
              <a:buNone/>
            </a:pPr>
            <a:endParaRPr lang="fi-FI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i-FI" dirty="0">
                <a:solidFill>
                  <a:schemeClr val="bg1"/>
                </a:solidFill>
              </a:rPr>
              <a:t>Mitä selosteen käsittelytoimista tulee sisältää:</a:t>
            </a:r>
          </a:p>
          <a:p>
            <a:r>
              <a:rPr lang="fi-FI" dirty="0">
                <a:solidFill>
                  <a:schemeClr val="bg1"/>
                </a:solidFill>
              </a:rPr>
              <a:t>Mitä tietoja käsitellään sekä käsittelyn oikeusperuste?</a:t>
            </a:r>
          </a:p>
          <a:p>
            <a:r>
              <a:rPr lang="fi-FI" dirty="0">
                <a:solidFill>
                  <a:schemeClr val="bg1"/>
                </a:solidFill>
              </a:rPr>
              <a:t>Miten ja missä tietoja käsitellään (kerääminen, tallentaminen, säilytys ja hävitys)?</a:t>
            </a:r>
          </a:p>
          <a:p>
            <a:r>
              <a:rPr lang="fi-FI" dirty="0">
                <a:solidFill>
                  <a:schemeClr val="bg1"/>
                </a:solidFill>
              </a:rPr>
              <a:t>Kenelle ja mihin tietoja luovutetaan?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732838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i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0F0BEE6AEB64A4D8D1CA62F428323D3" ma:contentTypeVersion="4" ma:contentTypeDescription="Luo uusi asiakirja." ma:contentTypeScope="" ma:versionID="29d57cc6286d0cf33e4f140d208d8c69">
  <xsd:schema xmlns:xsd="http://www.w3.org/2001/XMLSchema" xmlns:xs="http://www.w3.org/2001/XMLSchema" xmlns:p="http://schemas.microsoft.com/office/2006/metadata/properties" xmlns:ns2="076d52cb-f2cd-4fa5-bd2e-e1b388f1733a" xmlns:ns3="611d17b6-5001-4a13-b12d-15030483c3b3" targetNamespace="http://schemas.microsoft.com/office/2006/metadata/properties" ma:root="true" ma:fieldsID="80d473b283f4875f476c6d5b60daa12c" ns2:_="" ns3:_="">
    <xsd:import namespace="076d52cb-f2cd-4fa5-bd2e-e1b388f1733a"/>
    <xsd:import namespace="611d17b6-5001-4a13-b12d-15030483c3b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6d52cb-f2cd-4fa5-bd2e-e1b388f1733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1d17b6-5001-4a13-b12d-15030483c3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AE67602-F73D-4AB4-97F6-C58B40CEAA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6d52cb-f2cd-4fa5-bd2e-e1b388f1733a"/>
    <ds:schemaRef ds:uri="611d17b6-5001-4a13-b12d-15030483c3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F2FFC0-C796-4CD3-B9E6-66D7B8FD4F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0243D8-DBF4-4AB7-A596-5FB8946F78BF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076d52cb-f2cd-4fa5-bd2e-e1b388f1733a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611d17b6-5001-4a13-b12d-15030483c3b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636</TotalTime>
  <Words>1060</Words>
  <Application>Microsoft Office PowerPoint</Application>
  <PresentationFormat>Laajakuva</PresentationFormat>
  <Paragraphs>98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Sektori</vt:lpstr>
      <vt:lpstr>Eu:n uusi tietosuoja-asetus (gdpr)</vt:lpstr>
      <vt:lpstr>Mikä on gdpr?</vt:lpstr>
      <vt:lpstr>Missä mennään?</vt:lpstr>
      <vt:lpstr>Käsitteistöä</vt:lpstr>
      <vt:lpstr>Henkilötietojen käsittelyn oikeusperusta</vt:lpstr>
      <vt:lpstr>tietosuojaperiaatteet</vt:lpstr>
      <vt:lpstr>osoitusvelvollisuus</vt:lpstr>
      <vt:lpstr>Rekisteröidyn oikeudet</vt:lpstr>
      <vt:lpstr>seloste käsittelytoimista</vt:lpstr>
      <vt:lpstr>mitä seuraavaksi seuroissa?</vt:lpstr>
      <vt:lpstr>lisätietoja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Eu:n uusi tietosuoja-asetus (gdpr)</dc:title>
  <dc:creator>Laura Ojanen</dc:creator>
  <cp:lastModifiedBy>Saskia Halminen</cp:lastModifiedBy>
  <cp:revision>22</cp:revision>
  <dcterms:created xsi:type="dcterms:W3CDTF">2018-04-06T10:04:04Z</dcterms:created>
  <dcterms:modified xsi:type="dcterms:W3CDTF">2018-05-07T09:28:44Z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0x01010020F0BEE6AEB64A4D8D1CA62F428323D3</vt:lpwstr>
  </property>
</Properties>
</file>