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6" r:id="rId1"/>
  </p:sldMasterIdLst>
  <p:notesMasterIdLst>
    <p:notesMasterId r:id="rId27"/>
  </p:notesMasterIdLst>
  <p:sldIdLst>
    <p:sldId id="256" r:id="rId2"/>
    <p:sldId id="258" r:id="rId3"/>
    <p:sldId id="271" r:id="rId4"/>
    <p:sldId id="257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79" r:id="rId13"/>
    <p:sldId id="266" r:id="rId14"/>
    <p:sldId id="267" r:id="rId15"/>
    <p:sldId id="268" r:id="rId16"/>
    <p:sldId id="269" r:id="rId17"/>
    <p:sldId id="270" r:id="rId18"/>
    <p:sldId id="280" r:id="rId19"/>
    <p:sldId id="272" r:id="rId20"/>
    <p:sldId id="273" r:id="rId21"/>
    <p:sldId id="275" r:id="rId22"/>
    <p:sldId id="274" r:id="rId23"/>
    <p:sldId id="276" r:id="rId24"/>
    <p:sldId id="277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0"/>
    <p:restoredTop sz="95728"/>
  </p:normalViewPr>
  <p:slideViewPr>
    <p:cSldViewPr snapToGrid="0">
      <p:cViewPr varScale="1">
        <p:scale>
          <a:sx n="95" d="100"/>
          <a:sy n="95" d="100"/>
        </p:scale>
        <p:origin x="19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FAFA1-8612-412E-A428-2DA7B4181AA2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3C1166-2D2C-4D04-A9A2-5A3BEA0CFF78}">
      <dgm:prSet/>
      <dgm:spPr/>
      <dgm:t>
        <a:bodyPr/>
        <a:lstStyle/>
        <a:p>
          <a:r>
            <a:rPr lang="en-FI"/>
            <a:t>Set </a:t>
          </a:r>
          <a:endParaRPr lang="en-US"/>
        </a:p>
      </dgm:t>
    </dgm:pt>
    <dgm:pt modelId="{1E53ABB6-A8E7-4143-A82A-15B4443D1733}" type="parTrans" cxnId="{EB2A6AC4-02FF-4092-864B-30EDB9BC20FB}">
      <dgm:prSet/>
      <dgm:spPr/>
      <dgm:t>
        <a:bodyPr/>
        <a:lstStyle/>
        <a:p>
          <a:endParaRPr lang="en-US"/>
        </a:p>
      </dgm:t>
    </dgm:pt>
    <dgm:pt modelId="{96010491-45AE-403C-94B3-A0CD0EE60B28}" type="sibTrans" cxnId="{EB2A6AC4-02FF-4092-864B-30EDB9BC20FB}">
      <dgm:prSet/>
      <dgm:spPr/>
      <dgm:t>
        <a:bodyPr/>
        <a:lstStyle/>
        <a:p>
          <a:endParaRPr lang="en-US"/>
        </a:p>
      </dgm:t>
    </dgm:pt>
    <dgm:pt modelId="{7FCCB40A-F19E-49ED-A5E3-B7D3DFC16C70}">
      <dgm:prSet/>
      <dgm:spPr/>
      <dgm:t>
        <a:bodyPr/>
        <a:lstStyle/>
        <a:p>
          <a:r>
            <a:rPr lang="en-FI"/>
            <a:t>Setup</a:t>
          </a:r>
          <a:endParaRPr lang="en-US"/>
        </a:p>
      </dgm:t>
    </dgm:pt>
    <dgm:pt modelId="{C26F7AAE-89F2-43FD-A560-9C94E47ED491}" type="parTrans" cxnId="{A69FCDED-5395-4632-BCC9-8AE6AF777565}">
      <dgm:prSet/>
      <dgm:spPr/>
      <dgm:t>
        <a:bodyPr/>
        <a:lstStyle/>
        <a:p>
          <a:endParaRPr lang="en-US"/>
        </a:p>
      </dgm:t>
    </dgm:pt>
    <dgm:pt modelId="{90478588-20C0-4470-9F97-E3DC737C689C}" type="sibTrans" cxnId="{A69FCDED-5395-4632-BCC9-8AE6AF777565}">
      <dgm:prSet/>
      <dgm:spPr/>
      <dgm:t>
        <a:bodyPr/>
        <a:lstStyle/>
        <a:p>
          <a:endParaRPr lang="en-US"/>
        </a:p>
      </dgm:t>
    </dgm:pt>
    <dgm:pt modelId="{25D3B4B7-8EA7-499B-AF30-514ED4E22D89}">
      <dgm:prSet/>
      <dgm:spPr/>
      <dgm:t>
        <a:bodyPr/>
        <a:lstStyle/>
        <a:p>
          <a:r>
            <a:rPr lang="en-FI"/>
            <a:t>Loading</a:t>
          </a:r>
          <a:endParaRPr lang="en-US"/>
        </a:p>
      </dgm:t>
    </dgm:pt>
    <dgm:pt modelId="{FB405107-8A5C-4D03-9BDD-5E701E62D51C}" type="parTrans" cxnId="{09F2455E-5857-48DD-A2D4-2506AF2CB643}">
      <dgm:prSet/>
      <dgm:spPr/>
      <dgm:t>
        <a:bodyPr/>
        <a:lstStyle/>
        <a:p>
          <a:endParaRPr lang="en-US"/>
        </a:p>
      </dgm:t>
    </dgm:pt>
    <dgm:pt modelId="{1AA05FE5-C866-424F-AED3-0649BE4D4B8F}" type="sibTrans" cxnId="{09F2455E-5857-48DD-A2D4-2506AF2CB643}">
      <dgm:prSet/>
      <dgm:spPr/>
      <dgm:t>
        <a:bodyPr/>
        <a:lstStyle/>
        <a:p>
          <a:endParaRPr lang="en-US"/>
        </a:p>
      </dgm:t>
    </dgm:pt>
    <dgm:pt modelId="{621AFDD6-7A3A-43BF-8755-CC30C50E3876}">
      <dgm:prSet/>
      <dgm:spPr/>
      <dgm:t>
        <a:bodyPr/>
        <a:lstStyle/>
        <a:p>
          <a:r>
            <a:rPr lang="en-FI"/>
            <a:t>Anchor</a:t>
          </a:r>
          <a:endParaRPr lang="en-US"/>
        </a:p>
      </dgm:t>
    </dgm:pt>
    <dgm:pt modelId="{2DF84F02-4603-4496-9609-C08F09B3448C}" type="parTrans" cxnId="{7E744109-700F-410C-9D3E-A27CC32D9041}">
      <dgm:prSet/>
      <dgm:spPr/>
      <dgm:t>
        <a:bodyPr/>
        <a:lstStyle/>
        <a:p>
          <a:endParaRPr lang="en-US"/>
        </a:p>
      </dgm:t>
    </dgm:pt>
    <dgm:pt modelId="{C7888824-F506-435B-AC9D-2E778BE3A316}" type="sibTrans" cxnId="{7E744109-700F-410C-9D3E-A27CC32D9041}">
      <dgm:prSet/>
      <dgm:spPr/>
      <dgm:t>
        <a:bodyPr/>
        <a:lstStyle/>
        <a:p>
          <a:endParaRPr lang="en-US"/>
        </a:p>
      </dgm:t>
    </dgm:pt>
    <dgm:pt modelId="{8C14986A-76B9-4C0D-B314-01B851B0C8BD}">
      <dgm:prSet/>
      <dgm:spPr/>
      <dgm:t>
        <a:bodyPr/>
        <a:lstStyle/>
        <a:p>
          <a:r>
            <a:rPr lang="en-FI"/>
            <a:t>Transfer</a:t>
          </a:r>
          <a:endParaRPr lang="en-US"/>
        </a:p>
      </dgm:t>
    </dgm:pt>
    <dgm:pt modelId="{003B5775-CF7F-48D5-AA03-3A9A31523FD6}" type="parTrans" cxnId="{D97CEE19-FC37-409D-A04E-B9D82F672F0E}">
      <dgm:prSet/>
      <dgm:spPr/>
      <dgm:t>
        <a:bodyPr/>
        <a:lstStyle/>
        <a:p>
          <a:endParaRPr lang="en-US"/>
        </a:p>
      </dgm:t>
    </dgm:pt>
    <dgm:pt modelId="{66723F4D-417A-4497-8F04-EBE538DA3774}" type="sibTrans" cxnId="{D97CEE19-FC37-409D-A04E-B9D82F672F0E}">
      <dgm:prSet/>
      <dgm:spPr/>
      <dgm:t>
        <a:bodyPr/>
        <a:lstStyle/>
        <a:p>
          <a:endParaRPr lang="en-US"/>
        </a:p>
      </dgm:t>
    </dgm:pt>
    <dgm:pt modelId="{8C1790F6-0E17-4C92-BC23-121F834F4526}">
      <dgm:prSet/>
      <dgm:spPr/>
      <dgm:t>
        <a:bodyPr/>
        <a:lstStyle/>
        <a:p>
          <a:r>
            <a:rPr lang="en-FI"/>
            <a:t>Holding</a:t>
          </a:r>
          <a:endParaRPr lang="en-US"/>
        </a:p>
      </dgm:t>
    </dgm:pt>
    <dgm:pt modelId="{E00D4D39-6D8E-4476-956A-D6FBEF9A8447}" type="parTrans" cxnId="{B6CD5E4C-975C-4060-88D0-2269A9154DE7}">
      <dgm:prSet/>
      <dgm:spPr/>
      <dgm:t>
        <a:bodyPr/>
        <a:lstStyle/>
        <a:p>
          <a:endParaRPr lang="en-US"/>
        </a:p>
      </dgm:t>
    </dgm:pt>
    <dgm:pt modelId="{F4D786DB-1541-4206-91B5-BB43C0426628}" type="sibTrans" cxnId="{B6CD5E4C-975C-4060-88D0-2269A9154DE7}">
      <dgm:prSet/>
      <dgm:spPr/>
      <dgm:t>
        <a:bodyPr/>
        <a:lstStyle/>
        <a:p>
          <a:endParaRPr lang="en-US"/>
        </a:p>
      </dgm:t>
    </dgm:pt>
    <dgm:pt modelId="{94320FA1-F85D-4F7E-9382-0C5FB78DF513}">
      <dgm:prSet/>
      <dgm:spPr/>
      <dgm:t>
        <a:bodyPr/>
        <a:lstStyle/>
        <a:p>
          <a:r>
            <a:rPr lang="en-FI"/>
            <a:t>Expansion</a:t>
          </a:r>
          <a:endParaRPr lang="en-US"/>
        </a:p>
      </dgm:t>
    </dgm:pt>
    <dgm:pt modelId="{FADB61A2-8F3F-4545-BB93-C3C8E2C53C19}" type="parTrans" cxnId="{9B728F03-7CB5-4A04-8384-293E4D937E4E}">
      <dgm:prSet/>
      <dgm:spPr/>
      <dgm:t>
        <a:bodyPr/>
        <a:lstStyle/>
        <a:p>
          <a:endParaRPr lang="en-US"/>
        </a:p>
      </dgm:t>
    </dgm:pt>
    <dgm:pt modelId="{513B6249-E863-412A-B02A-7A424555F1AF}" type="sibTrans" cxnId="{9B728F03-7CB5-4A04-8384-293E4D937E4E}">
      <dgm:prSet/>
      <dgm:spPr/>
      <dgm:t>
        <a:bodyPr/>
        <a:lstStyle/>
        <a:p>
          <a:endParaRPr lang="en-US"/>
        </a:p>
      </dgm:t>
    </dgm:pt>
    <dgm:pt modelId="{E0C71401-4C00-40CD-9009-3C724CFAEE0E}">
      <dgm:prSet/>
      <dgm:spPr/>
      <dgm:t>
        <a:bodyPr/>
        <a:lstStyle/>
        <a:p>
          <a:r>
            <a:rPr lang="en-GB"/>
            <a:t>F</a:t>
          </a:r>
          <a:r>
            <a:rPr lang="en-FI"/>
            <a:t>ollow Through</a:t>
          </a:r>
          <a:endParaRPr lang="en-US"/>
        </a:p>
      </dgm:t>
    </dgm:pt>
    <dgm:pt modelId="{83B0A36E-C1CB-4D6F-BB47-751F92D79D0F}" type="parTrans" cxnId="{832A61E0-3069-4CB4-8B01-4A7928101CFC}">
      <dgm:prSet/>
      <dgm:spPr/>
      <dgm:t>
        <a:bodyPr/>
        <a:lstStyle/>
        <a:p>
          <a:endParaRPr lang="en-US"/>
        </a:p>
      </dgm:t>
    </dgm:pt>
    <dgm:pt modelId="{EF1F6425-BBF7-4956-BEC2-E02012DF4FE0}" type="sibTrans" cxnId="{832A61E0-3069-4CB4-8B01-4A7928101CFC}">
      <dgm:prSet/>
      <dgm:spPr/>
      <dgm:t>
        <a:bodyPr/>
        <a:lstStyle/>
        <a:p>
          <a:endParaRPr lang="en-US"/>
        </a:p>
      </dgm:t>
    </dgm:pt>
    <dgm:pt modelId="{74C69800-512E-4244-AE44-BB7CB5322084}" type="pres">
      <dgm:prSet presAssocID="{FA2FAFA1-8612-412E-A428-2DA7B4181AA2}" presName="vert0" presStyleCnt="0">
        <dgm:presLayoutVars>
          <dgm:dir/>
          <dgm:animOne val="branch"/>
          <dgm:animLvl val="lvl"/>
        </dgm:presLayoutVars>
      </dgm:prSet>
      <dgm:spPr/>
    </dgm:pt>
    <dgm:pt modelId="{11D9D24B-A2A9-A945-AC8C-F88CA4E8A5D2}" type="pres">
      <dgm:prSet presAssocID="{8C3C1166-2D2C-4D04-A9A2-5A3BEA0CFF78}" presName="thickLine" presStyleLbl="alignNode1" presStyleIdx="0" presStyleCnt="8"/>
      <dgm:spPr/>
    </dgm:pt>
    <dgm:pt modelId="{FDCFDBC3-FEBD-FB40-BA1D-BDB02C640D13}" type="pres">
      <dgm:prSet presAssocID="{8C3C1166-2D2C-4D04-A9A2-5A3BEA0CFF78}" presName="horz1" presStyleCnt="0"/>
      <dgm:spPr/>
    </dgm:pt>
    <dgm:pt modelId="{47ABDCE9-1193-E846-B36D-CC1ED8F1FFAB}" type="pres">
      <dgm:prSet presAssocID="{8C3C1166-2D2C-4D04-A9A2-5A3BEA0CFF78}" presName="tx1" presStyleLbl="revTx" presStyleIdx="0" presStyleCnt="8"/>
      <dgm:spPr/>
    </dgm:pt>
    <dgm:pt modelId="{43F19033-7274-4543-9E52-7FA45FE9C4EC}" type="pres">
      <dgm:prSet presAssocID="{8C3C1166-2D2C-4D04-A9A2-5A3BEA0CFF78}" presName="vert1" presStyleCnt="0"/>
      <dgm:spPr/>
    </dgm:pt>
    <dgm:pt modelId="{2AA6F187-0FED-4A44-9CE9-C54F6B415534}" type="pres">
      <dgm:prSet presAssocID="{7FCCB40A-F19E-49ED-A5E3-B7D3DFC16C70}" presName="thickLine" presStyleLbl="alignNode1" presStyleIdx="1" presStyleCnt="8"/>
      <dgm:spPr/>
    </dgm:pt>
    <dgm:pt modelId="{83BA001D-5906-6A47-A106-A9CE6B34C5AB}" type="pres">
      <dgm:prSet presAssocID="{7FCCB40A-F19E-49ED-A5E3-B7D3DFC16C70}" presName="horz1" presStyleCnt="0"/>
      <dgm:spPr/>
    </dgm:pt>
    <dgm:pt modelId="{ACD26C3E-35FF-1E45-92CC-1DD5F094DF5A}" type="pres">
      <dgm:prSet presAssocID="{7FCCB40A-F19E-49ED-A5E3-B7D3DFC16C70}" presName="tx1" presStyleLbl="revTx" presStyleIdx="1" presStyleCnt="8"/>
      <dgm:spPr/>
    </dgm:pt>
    <dgm:pt modelId="{B7738FF2-FF02-FB45-9572-DBCA3C310112}" type="pres">
      <dgm:prSet presAssocID="{7FCCB40A-F19E-49ED-A5E3-B7D3DFC16C70}" presName="vert1" presStyleCnt="0"/>
      <dgm:spPr/>
    </dgm:pt>
    <dgm:pt modelId="{6F8C1F73-C86F-AD40-AD6A-E2D2FED1AD1D}" type="pres">
      <dgm:prSet presAssocID="{25D3B4B7-8EA7-499B-AF30-514ED4E22D89}" presName="thickLine" presStyleLbl="alignNode1" presStyleIdx="2" presStyleCnt="8"/>
      <dgm:spPr/>
    </dgm:pt>
    <dgm:pt modelId="{2020D678-C79E-D64C-B6E3-C5AB56A9530F}" type="pres">
      <dgm:prSet presAssocID="{25D3B4B7-8EA7-499B-AF30-514ED4E22D89}" presName="horz1" presStyleCnt="0"/>
      <dgm:spPr/>
    </dgm:pt>
    <dgm:pt modelId="{33B77E21-95AD-6849-B940-8FBC64DABC4A}" type="pres">
      <dgm:prSet presAssocID="{25D3B4B7-8EA7-499B-AF30-514ED4E22D89}" presName="tx1" presStyleLbl="revTx" presStyleIdx="2" presStyleCnt="8"/>
      <dgm:spPr/>
    </dgm:pt>
    <dgm:pt modelId="{70DAD8EF-FB05-4248-BFFB-9FC0EC862E88}" type="pres">
      <dgm:prSet presAssocID="{25D3B4B7-8EA7-499B-AF30-514ED4E22D89}" presName="vert1" presStyleCnt="0"/>
      <dgm:spPr/>
    </dgm:pt>
    <dgm:pt modelId="{978038D6-3100-DD45-8E9C-465E70B03510}" type="pres">
      <dgm:prSet presAssocID="{621AFDD6-7A3A-43BF-8755-CC30C50E3876}" presName="thickLine" presStyleLbl="alignNode1" presStyleIdx="3" presStyleCnt="8"/>
      <dgm:spPr/>
    </dgm:pt>
    <dgm:pt modelId="{ED6E2271-0511-9143-A9FD-C2CF7A85187C}" type="pres">
      <dgm:prSet presAssocID="{621AFDD6-7A3A-43BF-8755-CC30C50E3876}" presName="horz1" presStyleCnt="0"/>
      <dgm:spPr/>
    </dgm:pt>
    <dgm:pt modelId="{51E1FC61-7974-D84C-BDA0-46EA9ED6759C}" type="pres">
      <dgm:prSet presAssocID="{621AFDD6-7A3A-43BF-8755-CC30C50E3876}" presName="tx1" presStyleLbl="revTx" presStyleIdx="3" presStyleCnt="8"/>
      <dgm:spPr/>
    </dgm:pt>
    <dgm:pt modelId="{3E74598B-8F51-0345-B188-6B94A4467157}" type="pres">
      <dgm:prSet presAssocID="{621AFDD6-7A3A-43BF-8755-CC30C50E3876}" presName="vert1" presStyleCnt="0"/>
      <dgm:spPr/>
    </dgm:pt>
    <dgm:pt modelId="{54563B16-469E-2446-BC1A-CA1AF08B2B8C}" type="pres">
      <dgm:prSet presAssocID="{8C14986A-76B9-4C0D-B314-01B851B0C8BD}" presName="thickLine" presStyleLbl="alignNode1" presStyleIdx="4" presStyleCnt="8"/>
      <dgm:spPr/>
    </dgm:pt>
    <dgm:pt modelId="{5849F6FE-F22C-1D41-B1A7-44D1472CE79D}" type="pres">
      <dgm:prSet presAssocID="{8C14986A-76B9-4C0D-B314-01B851B0C8BD}" presName="horz1" presStyleCnt="0"/>
      <dgm:spPr/>
    </dgm:pt>
    <dgm:pt modelId="{66BD9682-92FE-2F4D-9217-40C6EB80BEC1}" type="pres">
      <dgm:prSet presAssocID="{8C14986A-76B9-4C0D-B314-01B851B0C8BD}" presName="tx1" presStyleLbl="revTx" presStyleIdx="4" presStyleCnt="8"/>
      <dgm:spPr/>
    </dgm:pt>
    <dgm:pt modelId="{F2A114C0-249E-0145-B47F-481DE4C6EE7B}" type="pres">
      <dgm:prSet presAssocID="{8C14986A-76B9-4C0D-B314-01B851B0C8BD}" presName="vert1" presStyleCnt="0"/>
      <dgm:spPr/>
    </dgm:pt>
    <dgm:pt modelId="{2C4B848A-5AFC-A041-A9D5-345E14019B34}" type="pres">
      <dgm:prSet presAssocID="{8C1790F6-0E17-4C92-BC23-121F834F4526}" presName="thickLine" presStyleLbl="alignNode1" presStyleIdx="5" presStyleCnt="8"/>
      <dgm:spPr/>
    </dgm:pt>
    <dgm:pt modelId="{9BB05D28-F858-BB4E-AA62-598AF5D4A730}" type="pres">
      <dgm:prSet presAssocID="{8C1790F6-0E17-4C92-BC23-121F834F4526}" presName="horz1" presStyleCnt="0"/>
      <dgm:spPr/>
    </dgm:pt>
    <dgm:pt modelId="{F89D90E8-571E-914C-8694-428E2F441F8F}" type="pres">
      <dgm:prSet presAssocID="{8C1790F6-0E17-4C92-BC23-121F834F4526}" presName="tx1" presStyleLbl="revTx" presStyleIdx="5" presStyleCnt="8"/>
      <dgm:spPr/>
    </dgm:pt>
    <dgm:pt modelId="{E158C0AC-6B32-294B-9718-BEF55F13550B}" type="pres">
      <dgm:prSet presAssocID="{8C1790F6-0E17-4C92-BC23-121F834F4526}" presName="vert1" presStyleCnt="0"/>
      <dgm:spPr/>
    </dgm:pt>
    <dgm:pt modelId="{A6C0C732-FA06-1045-9781-9FA51C309805}" type="pres">
      <dgm:prSet presAssocID="{94320FA1-F85D-4F7E-9382-0C5FB78DF513}" presName="thickLine" presStyleLbl="alignNode1" presStyleIdx="6" presStyleCnt="8"/>
      <dgm:spPr/>
    </dgm:pt>
    <dgm:pt modelId="{0A4EB1EC-2637-E74D-B517-277CE976F5CA}" type="pres">
      <dgm:prSet presAssocID="{94320FA1-F85D-4F7E-9382-0C5FB78DF513}" presName="horz1" presStyleCnt="0"/>
      <dgm:spPr/>
    </dgm:pt>
    <dgm:pt modelId="{C72AF4C0-0519-6848-AF8D-5BFC7EE229AA}" type="pres">
      <dgm:prSet presAssocID="{94320FA1-F85D-4F7E-9382-0C5FB78DF513}" presName="tx1" presStyleLbl="revTx" presStyleIdx="6" presStyleCnt="8"/>
      <dgm:spPr/>
    </dgm:pt>
    <dgm:pt modelId="{78914102-A9DB-6A49-8BB3-97779B5AD327}" type="pres">
      <dgm:prSet presAssocID="{94320FA1-F85D-4F7E-9382-0C5FB78DF513}" presName="vert1" presStyleCnt="0"/>
      <dgm:spPr/>
    </dgm:pt>
    <dgm:pt modelId="{EAE3FD58-ED5E-A54A-981B-FB78BE25234F}" type="pres">
      <dgm:prSet presAssocID="{E0C71401-4C00-40CD-9009-3C724CFAEE0E}" presName="thickLine" presStyleLbl="alignNode1" presStyleIdx="7" presStyleCnt="8"/>
      <dgm:spPr/>
    </dgm:pt>
    <dgm:pt modelId="{0F4014C8-1170-0A40-B8A5-B537553C9CCC}" type="pres">
      <dgm:prSet presAssocID="{E0C71401-4C00-40CD-9009-3C724CFAEE0E}" presName="horz1" presStyleCnt="0"/>
      <dgm:spPr/>
    </dgm:pt>
    <dgm:pt modelId="{56E973F8-B056-5E4D-876B-C15E3132AD99}" type="pres">
      <dgm:prSet presAssocID="{E0C71401-4C00-40CD-9009-3C724CFAEE0E}" presName="tx1" presStyleLbl="revTx" presStyleIdx="7" presStyleCnt="8"/>
      <dgm:spPr/>
    </dgm:pt>
    <dgm:pt modelId="{80D3383B-71BB-B645-8461-3E3509A841DD}" type="pres">
      <dgm:prSet presAssocID="{E0C71401-4C00-40CD-9009-3C724CFAEE0E}" presName="vert1" presStyleCnt="0"/>
      <dgm:spPr/>
    </dgm:pt>
  </dgm:ptLst>
  <dgm:cxnLst>
    <dgm:cxn modelId="{9B728F03-7CB5-4A04-8384-293E4D937E4E}" srcId="{FA2FAFA1-8612-412E-A428-2DA7B4181AA2}" destId="{94320FA1-F85D-4F7E-9382-0C5FB78DF513}" srcOrd="6" destOrd="0" parTransId="{FADB61A2-8F3F-4545-BB93-C3C8E2C53C19}" sibTransId="{513B6249-E863-412A-B02A-7A424555F1AF}"/>
    <dgm:cxn modelId="{7E744109-700F-410C-9D3E-A27CC32D9041}" srcId="{FA2FAFA1-8612-412E-A428-2DA7B4181AA2}" destId="{621AFDD6-7A3A-43BF-8755-CC30C50E3876}" srcOrd="3" destOrd="0" parTransId="{2DF84F02-4603-4496-9609-C08F09B3448C}" sibTransId="{C7888824-F506-435B-AC9D-2E778BE3A316}"/>
    <dgm:cxn modelId="{D97CEE19-FC37-409D-A04E-B9D82F672F0E}" srcId="{FA2FAFA1-8612-412E-A428-2DA7B4181AA2}" destId="{8C14986A-76B9-4C0D-B314-01B851B0C8BD}" srcOrd="4" destOrd="0" parTransId="{003B5775-CF7F-48D5-AA03-3A9A31523FD6}" sibTransId="{66723F4D-417A-4497-8F04-EBE538DA3774}"/>
    <dgm:cxn modelId="{D183441E-C24B-3B48-8936-A7DC92F91A09}" type="presOf" srcId="{FA2FAFA1-8612-412E-A428-2DA7B4181AA2}" destId="{74C69800-512E-4244-AE44-BB7CB5322084}" srcOrd="0" destOrd="0" presId="urn:microsoft.com/office/officeart/2008/layout/LinedList"/>
    <dgm:cxn modelId="{4BF52A2C-6901-9648-A4A1-5DF2EFB71344}" type="presOf" srcId="{8C3C1166-2D2C-4D04-A9A2-5A3BEA0CFF78}" destId="{47ABDCE9-1193-E846-B36D-CC1ED8F1FFAB}" srcOrd="0" destOrd="0" presId="urn:microsoft.com/office/officeart/2008/layout/LinedList"/>
    <dgm:cxn modelId="{9763E444-3418-8C4C-B953-252CE7DE2558}" type="presOf" srcId="{8C14986A-76B9-4C0D-B314-01B851B0C8BD}" destId="{66BD9682-92FE-2F4D-9217-40C6EB80BEC1}" srcOrd="0" destOrd="0" presId="urn:microsoft.com/office/officeart/2008/layout/LinedList"/>
    <dgm:cxn modelId="{B6CD5E4C-975C-4060-88D0-2269A9154DE7}" srcId="{FA2FAFA1-8612-412E-A428-2DA7B4181AA2}" destId="{8C1790F6-0E17-4C92-BC23-121F834F4526}" srcOrd="5" destOrd="0" parTransId="{E00D4D39-6D8E-4476-956A-D6FBEF9A8447}" sibTransId="{F4D786DB-1541-4206-91B5-BB43C0426628}"/>
    <dgm:cxn modelId="{09F2455E-5857-48DD-A2D4-2506AF2CB643}" srcId="{FA2FAFA1-8612-412E-A428-2DA7B4181AA2}" destId="{25D3B4B7-8EA7-499B-AF30-514ED4E22D89}" srcOrd="2" destOrd="0" parTransId="{FB405107-8A5C-4D03-9BDD-5E701E62D51C}" sibTransId="{1AA05FE5-C866-424F-AED3-0649BE4D4B8F}"/>
    <dgm:cxn modelId="{EB2A6AC4-02FF-4092-864B-30EDB9BC20FB}" srcId="{FA2FAFA1-8612-412E-A428-2DA7B4181AA2}" destId="{8C3C1166-2D2C-4D04-A9A2-5A3BEA0CFF78}" srcOrd="0" destOrd="0" parTransId="{1E53ABB6-A8E7-4143-A82A-15B4443D1733}" sibTransId="{96010491-45AE-403C-94B3-A0CD0EE60B28}"/>
    <dgm:cxn modelId="{5E5FCDC7-D327-4D49-90BD-8E5396A19AA2}" type="presOf" srcId="{8C1790F6-0E17-4C92-BC23-121F834F4526}" destId="{F89D90E8-571E-914C-8694-428E2F441F8F}" srcOrd="0" destOrd="0" presId="urn:microsoft.com/office/officeart/2008/layout/LinedList"/>
    <dgm:cxn modelId="{023742CD-3118-714E-8D3C-2C6B57CC2AE2}" type="presOf" srcId="{E0C71401-4C00-40CD-9009-3C724CFAEE0E}" destId="{56E973F8-B056-5E4D-876B-C15E3132AD99}" srcOrd="0" destOrd="0" presId="urn:microsoft.com/office/officeart/2008/layout/LinedList"/>
    <dgm:cxn modelId="{F82E83CD-E5CB-134A-9906-E58B94F6A249}" type="presOf" srcId="{7FCCB40A-F19E-49ED-A5E3-B7D3DFC16C70}" destId="{ACD26C3E-35FF-1E45-92CC-1DD5F094DF5A}" srcOrd="0" destOrd="0" presId="urn:microsoft.com/office/officeart/2008/layout/LinedList"/>
    <dgm:cxn modelId="{DC3565CF-06DE-6D41-A742-9FE773C17BBE}" type="presOf" srcId="{94320FA1-F85D-4F7E-9382-0C5FB78DF513}" destId="{C72AF4C0-0519-6848-AF8D-5BFC7EE229AA}" srcOrd="0" destOrd="0" presId="urn:microsoft.com/office/officeart/2008/layout/LinedList"/>
    <dgm:cxn modelId="{832A61E0-3069-4CB4-8B01-4A7928101CFC}" srcId="{FA2FAFA1-8612-412E-A428-2DA7B4181AA2}" destId="{E0C71401-4C00-40CD-9009-3C724CFAEE0E}" srcOrd="7" destOrd="0" parTransId="{83B0A36E-C1CB-4D6F-BB47-751F92D79D0F}" sibTransId="{EF1F6425-BBF7-4956-BEC2-E02012DF4FE0}"/>
    <dgm:cxn modelId="{19E80CE4-045C-BD47-BB23-16A8D9DFC221}" type="presOf" srcId="{621AFDD6-7A3A-43BF-8755-CC30C50E3876}" destId="{51E1FC61-7974-D84C-BDA0-46EA9ED6759C}" srcOrd="0" destOrd="0" presId="urn:microsoft.com/office/officeart/2008/layout/LinedList"/>
    <dgm:cxn modelId="{A69FCDED-5395-4632-BCC9-8AE6AF777565}" srcId="{FA2FAFA1-8612-412E-A428-2DA7B4181AA2}" destId="{7FCCB40A-F19E-49ED-A5E3-B7D3DFC16C70}" srcOrd="1" destOrd="0" parTransId="{C26F7AAE-89F2-43FD-A560-9C94E47ED491}" sibTransId="{90478588-20C0-4470-9F97-E3DC737C689C}"/>
    <dgm:cxn modelId="{F0ACFAFA-EBA2-8949-A202-54D3D2420FF5}" type="presOf" srcId="{25D3B4B7-8EA7-499B-AF30-514ED4E22D89}" destId="{33B77E21-95AD-6849-B940-8FBC64DABC4A}" srcOrd="0" destOrd="0" presId="urn:microsoft.com/office/officeart/2008/layout/LinedList"/>
    <dgm:cxn modelId="{64C1A3B7-15C1-DD40-98CE-872D1759D67C}" type="presParOf" srcId="{74C69800-512E-4244-AE44-BB7CB5322084}" destId="{11D9D24B-A2A9-A945-AC8C-F88CA4E8A5D2}" srcOrd="0" destOrd="0" presId="urn:microsoft.com/office/officeart/2008/layout/LinedList"/>
    <dgm:cxn modelId="{D53B1E98-7E27-574D-AD84-890BA59E8C33}" type="presParOf" srcId="{74C69800-512E-4244-AE44-BB7CB5322084}" destId="{FDCFDBC3-FEBD-FB40-BA1D-BDB02C640D13}" srcOrd="1" destOrd="0" presId="urn:microsoft.com/office/officeart/2008/layout/LinedList"/>
    <dgm:cxn modelId="{DCDBAC36-7CAF-534D-AE97-4FAE3AD7C0B6}" type="presParOf" srcId="{FDCFDBC3-FEBD-FB40-BA1D-BDB02C640D13}" destId="{47ABDCE9-1193-E846-B36D-CC1ED8F1FFAB}" srcOrd="0" destOrd="0" presId="urn:microsoft.com/office/officeart/2008/layout/LinedList"/>
    <dgm:cxn modelId="{530BCE34-D171-F645-A45D-3CDA53ADEA75}" type="presParOf" srcId="{FDCFDBC3-FEBD-FB40-BA1D-BDB02C640D13}" destId="{43F19033-7274-4543-9E52-7FA45FE9C4EC}" srcOrd="1" destOrd="0" presId="urn:microsoft.com/office/officeart/2008/layout/LinedList"/>
    <dgm:cxn modelId="{7B1578E3-0402-1B4D-96FD-7A6F1118A3DD}" type="presParOf" srcId="{74C69800-512E-4244-AE44-BB7CB5322084}" destId="{2AA6F187-0FED-4A44-9CE9-C54F6B415534}" srcOrd="2" destOrd="0" presId="urn:microsoft.com/office/officeart/2008/layout/LinedList"/>
    <dgm:cxn modelId="{DA620F2A-072C-5B49-A7E6-8D56FB34AEAA}" type="presParOf" srcId="{74C69800-512E-4244-AE44-BB7CB5322084}" destId="{83BA001D-5906-6A47-A106-A9CE6B34C5AB}" srcOrd="3" destOrd="0" presId="urn:microsoft.com/office/officeart/2008/layout/LinedList"/>
    <dgm:cxn modelId="{FBD86713-4F0A-F747-9F41-F3AF6D3F3806}" type="presParOf" srcId="{83BA001D-5906-6A47-A106-A9CE6B34C5AB}" destId="{ACD26C3E-35FF-1E45-92CC-1DD5F094DF5A}" srcOrd="0" destOrd="0" presId="urn:microsoft.com/office/officeart/2008/layout/LinedList"/>
    <dgm:cxn modelId="{FFDAD980-15ED-974F-AD7A-F67384BE07F9}" type="presParOf" srcId="{83BA001D-5906-6A47-A106-A9CE6B34C5AB}" destId="{B7738FF2-FF02-FB45-9572-DBCA3C310112}" srcOrd="1" destOrd="0" presId="urn:microsoft.com/office/officeart/2008/layout/LinedList"/>
    <dgm:cxn modelId="{034DBCD9-F22A-E74B-904A-8A9B08F64052}" type="presParOf" srcId="{74C69800-512E-4244-AE44-BB7CB5322084}" destId="{6F8C1F73-C86F-AD40-AD6A-E2D2FED1AD1D}" srcOrd="4" destOrd="0" presId="urn:microsoft.com/office/officeart/2008/layout/LinedList"/>
    <dgm:cxn modelId="{D16AD900-DC18-C847-B709-EF95324B4B7D}" type="presParOf" srcId="{74C69800-512E-4244-AE44-BB7CB5322084}" destId="{2020D678-C79E-D64C-B6E3-C5AB56A9530F}" srcOrd="5" destOrd="0" presId="urn:microsoft.com/office/officeart/2008/layout/LinedList"/>
    <dgm:cxn modelId="{D4D5839E-99AA-BD41-BE7D-FB528733F793}" type="presParOf" srcId="{2020D678-C79E-D64C-B6E3-C5AB56A9530F}" destId="{33B77E21-95AD-6849-B940-8FBC64DABC4A}" srcOrd="0" destOrd="0" presId="urn:microsoft.com/office/officeart/2008/layout/LinedList"/>
    <dgm:cxn modelId="{689C9125-E960-C64A-9DC8-ED644B6475DB}" type="presParOf" srcId="{2020D678-C79E-D64C-B6E3-C5AB56A9530F}" destId="{70DAD8EF-FB05-4248-BFFB-9FC0EC862E88}" srcOrd="1" destOrd="0" presId="urn:microsoft.com/office/officeart/2008/layout/LinedList"/>
    <dgm:cxn modelId="{61198026-A65C-6F49-B5DD-13571713FBDE}" type="presParOf" srcId="{74C69800-512E-4244-AE44-BB7CB5322084}" destId="{978038D6-3100-DD45-8E9C-465E70B03510}" srcOrd="6" destOrd="0" presId="urn:microsoft.com/office/officeart/2008/layout/LinedList"/>
    <dgm:cxn modelId="{67953975-B85A-9949-98F5-29845DA77A81}" type="presParOf" srcId="{74C69800-512E-4244-AE44-BB7CB5322084}" destId="{ED6E2271-0511-9143-A9FD-C2CF7A85187C}" srcOrd="7" destOrd="0" presId="urn:microsoft.com/office/officeart/2008/layout/LinedList"/>
    <dgm:cxn modelId="{6613CF54-8A5F-F042-934A-0FA36E9F5AB0}" type="presParOf" srcId="{ED6E2271-0511-9143-A9FD-C2CF7A85187C}" destId="{51E1FC61-7974-D84C-BDA0-46EA9ED6759C}" srcOrd="0" destOrd="0" presId="urn:microsoft.com/office/officeart/2008/layout/LinedList"/>
    <dgm:cxn modelId="{C274C35A-F51A-5D42-B14F-11E9E7AD35A9}" type="presParOf" srcId="{ED6E2271-0511-9143-A9FD-C2CF7A85187C}" destId="{3E74598B-8F51-0345-B188-6B94A4467157}" srcOrd="1" destOrd="0" presId="urn:microsoft.com/office/officeart/2008/layout/LinedList"/>
    <dgm:cxn modelId="{1AB67926-0F36-1C4E-AD06-2C2CDB2E754F}" type="presParOf" srcId="{74C69800-512E-4244-AE44-BB7CB5322084}" destId="{54563B16-469E-2446-BC1A-CA1AF08B2B8C}" srcOrd="8" destOrd="0" presId="urn:microsoft.com/office/officeart/2008/layout/LinedList"/>
    <dgm:cxn modelId="{DCBAD395-6A1C-AE4F-BA85-63318C785B8A}" type="presParOf" srcId="{74C69800-512E-4244-AE44-BB7CB5322084}" destId="{5849F6FE-F22C-1D41-B1A7-44D1472CE79D}" srcOrd="9" destOrd="0" presId="urn:microsoft.com/office/officeart/2008/layout/LinedList"/>
    <dgm:cxn modelId="{9A3C757D-C176-254A-8F84-723CB7BA7869}" type="presParOf" srcId="{5849F6FE-F22C-1D41-B1A7-44D1472CE79D}" destId="{66BD9682-92FE-2F4D-9217-40C6EB80BEC1}" srcOrd="0" destOrd="0" presId="urn:microsoft.com/office/officeart/2008/layout/LinedList"/>
    <dgm:cxn modelId="{96893A04-9E4C-0544-93D5-98EF0D23B625}" type="presParOf" srcId="{5849F6FE-F22C-1D41-B1A7-44D1472CE79D}" destId="{F2A114C0-249E-0145-B47F-481DE4C6EE7B}" srcOrd="1" destOrd="0" presId="urn:microsoft.com/office/officeart/2008/layout/LinedList"/>
    <dgm:cxn modelId="{37E8E873-D002-9242-8F25-44B06314ED13}" type="presParOf" srcId="{74C69800-512E-4244-AE44-BB7CB5322084}" destId="{2C4B848A-5AFC-A041-A9D5-345E14019B34}" srcOrd="10" destOrd="0" presId="urn:microsoft.com/office/officeart/2008/layout/LinedList"/>
    <dgm:cxn modelId="{B7800313-5F64-AD48-9003-2CFF3747B909}" type="presParOf" srcId="{74C69800-512E-4244-AE44-BB7CB5322084}" destId="{9BB05D28-F858-BB4E-AA62-598AF5D4A730}" srcOrd="11" destOrd="0" presId="urn:microsoft.com/office/officeart/2008/layout/LinedList"/>
    <dgm:cxn modelId="{667FE86C-C2C8-BB41-97CE-45879085CF4A}" type="presParOf" srcId="{9BB05D28-F858-BB4E-AA62-598AF5D4A730}" destId="{F89D90E8-571E-914C-8694-428E2F441F8F}" srcOrd="0" destOrd="0" presId="urn:microsoft.com/office/officeart/2008/layout/LinedList"/>
    <dgm:cxn modelId="{AA85104F-4199-2441-B893-3E8AC9BF872B}" type="presParOf" srcId="{9BB05D28-F858-BB4E-AA62-598AF5D4A730}" destId="{E158C0AC-6B32-294B-9718-BEF55F13550B}" srcOrd="1" destOrd="0" presId="urn:microsoft.com/office/officeart/2008/layout/LinedList"/>
    <dgm:cxn modelId="{4F656D58-B3BF-9D4C-AA6D-D723219C272E}" type="presParOf" srcId="{74C69800-512E-4244-AE44-BB7CB5322084}" destId="{A6C0C732-FA06-1045-9781-9FA51C309805}" srcOrd="12" destOrd="0" presId="urn:microsoft.com/office/officeart/2008/layout/LinedList"/>
    <dgm:cxn modelId="{58608DED-7DFA-4341-B5B6-46AF0C23C656}" type="presParOf" srcId="{74C69800-512E-4244-AE44-BB7CB5322084}" destId="{0A4EB1EC-2637-E74D-B517-277CE976F5CA}" srcOrd="13" destOrd="0" presId="urn:microsoft.com/office/officeart/2008/layout/LinedList"/>
    <dgm:cxn modelId="{E2433850-80E1-6541-84EA-A08D22059809}" type="presParOf" srcId="{0A4EB1EC-2637-E74D-B517-277CE976F5CA}" destId="{C72AF4C0-0519-6848-AF8D-5BFC7EE229AA}" srcOrd="0" destOrd="0" presId="urn:microsoft.com/office/officeart/2008/layout/LinedList"/>
    <dgm:cxn modelId="{93698C58-8831-FB4F-ADD1-36807478F04B}" type="presParOf" srcId="{0A4EB1EC-2637-E74D-B517-277CE976F5CA}" destId="{78914102-A9DB-6A49-8BB3-97779B5AD327}" srcOrd="1" destOrd="0" presId="urn:microsoft.com/office/officeart/2008/layout/LinedList"/>
    <dgm:cxn modelId="{22C47C70-768D-5042-8034-366D70F1DB95}" type="presParOf" srcId="{74C69800-512E-4244-AE44-BB7CB5322084}" destId="{EAE3FD58-ED5E-A54A-981B-FB78BE25234F}" srcOrd="14" destOrd="0" presId="urn:microsoft.com/office/officeart/2008/layout/LinedList"/>
    <dgm:cxn modelId="{1262CC54-23B6-D444-A57D-12B62AD656B9}" type="presParOf" srcId="{74C69800-512E-4244-AE44-BB7CB5322084}" destId="{0F4014C8-1170-0A40-B8A5-B537553C9CCC}" srcOrd="15" destOrd="0" presId="urn:microsoft.com/office/officeart/2008/layout/LinedList"/>
    <dgm:cxn modelId="{FF688E34-BB67-0047-AFCF-61EAD12CB7CC}" type="presParOf" srcId="{0F4014C8-1170-0A40-B8A5-B537553C9CCC}" destId="{56E973F8-B056-5E4D-876B-C15E3132AD99}" srcOrd="0" destOrd="0" presId="urn:microsoft.com/office/officeart/2008/layout/LinedList"/>
    <dgm:cxn modelId="{9AD1BE27-858F-E143-BEFD-B25E71681A65}" type="presParOf" srcId="{0F4014C8-1170-0A40-B8A5-B537553C9CCC}" destId="{80D3383B-71BB-B645-8461-3E3509A841D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9D24B-A2A9-A945-AC8C-F88CA4E8A5D2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ABDCE9-1193-E846-B36D-CC1ED8F1FFAB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Set </a:t>
          </a:r>
          <a:endParaRPr lang="en-US" sz="2500" kern="1200"/>
        </a:p>
      </dsp:txBody>
      <dsp:txXfrm>
        <a:off x="0" y="0"/>
        <a:ext cx="10515600" cy="543917"/>
      </dsp:txXfrm>
    </dsp:sp>
    <dsp:sp modelId="{2AA6F187-0FED-4A44-9CE9-C54F6B415534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207909"/>
                <a:satOff val="-11990"/>
                <a:lumOff val="12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07909"/>
                <a:satOff val="-11990"/>
                <a:lumOff val="12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07909"/>
                <a:satOff val="-11990"/>
                <a:lumOff val="12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D26C3E-35FF-1E45-92CC-1DD5F094DF5A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Setup</a:t>
          </a:r>
          <a:endParaRPr lang="en-US" sz="2500" kern="1200"/>
        </a:p>
      </dsp:txBody>
      <dsp:txXfrm>
        <a:off x="0" y="543917"/>
        <a:ext cx="10515600" cy="543917"/>
      </dsp:txXfrm>
    </dsp:sp>
    <dsp:sp modelId="{6F8C1F73-C86F-AD40-AD6A-E2D2FED1AD1D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415818"/>
                <a:satOff val="-23979"/>
                <a:lumOff val="24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15818"/>
                <a:satOff val="-23979"/>
                <a:lumOff val="24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15818"/>
                <a:satOff val="-23979"/>
                <a:lumOff val="24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77E21-95AD-6849-B940-8FBC64DABC4A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Loading</a:t>
          </a:r>
          <a:endParaRPr lang="en-US" sz="2500" kern="1200"/>
        </a:p>
      </dsp:txBody>
      <dsp:txXfrm>
        <a:off x="0" y="1087834"/>
        <a:ext cx="10515600" cy="543917"/>
      </dsp:txXfrm>
    </dsp:sp>
    <dsp:sp modelId="{978038D6-3100-DD45-8E9C-465E70B03510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623727"/>
                <a:satOff val="-35969"/>
                <a:lumOff val="36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23727"/>
                <a:satOff val="-35969"/>
                <a:lumOff val="36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23727"/>
                <a:satOff val="-35969"/>
                <a:lumOff val="36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E1FC61-7974-D84C-BDA0-46EA9ED6759C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Anchor</a:t>
          </a:r>
          <a:endParaRPr lang="en-US" sz="2500" kern="1200"/>
        </a:p>
      </dsp:txBody>
      <dsp:txXfrm>
        <a:off x="0" y="1631751"/>
        <a:ext cx="10515600" cy="543917"/>
      </dsp:txXfrm>
    </dsp:sp>
    <dsp:sp modelId="{54563B16-469E-2446-BC1A-CA1AF08B2B8C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831636"/>
                <a:satOff val="-47959"/>
                <a:lumOff val="49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1636"/>
                <a:satOff val="-47959"/>
                <a:lumOff val="49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1636"/>
                <a:satOff val="-47959"/>
                <a:lumOff val="49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BD9682-92FE-2F4D-9217-40C6EB80BEC1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Transfer</a:t>
          </a:r>
          <a:endParaRPr lang="en-US" sz="2500" kern="1200"/>
        </a:p>
      </dsp:txBody>
      <dsp:txXfrm>
        <a:off x="0" y="2175669"/>
        <a:ext cx="10515600" cy="543917"/>
      </dsp:txXfrm>
    </dsp:sp>
    <dsp:sp modelId="{2C4B848A-5AFC-A041-A9D5-345E14019B34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1039545"/>
                <a:satOff val="-59949"/>
                <a:lumOff val="61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39545"/>
                <a:satOff val="-59949"/>
                <a:lumOff val="61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39545"/>
                <a:satOff val="-59949"/>
                <a:lumOff val="61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9D90E8-571E-914C-8694-428E2F441F8F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Holding</a:t>
          </a:r>
          <a:endParaRPr lang="en-US" sz="2500" kern="1200"/>
        </a:p>
      </dsp:txBody>
      <dsp:txXfrm>
        <a:off x="0" y="2719586"/>
        <a:ext cx="10515600" cy="543917"/>
      </dsp:txXfrm>
    </dsp:sp>
    <dsp:sp modelId="{A6C0C732-FA06-1045-9781-9FA51C309805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1247454"/>
                <a:satOff val="-71938"/>
                <a:lumOff val="73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47454"/>
                <a:satOff val="-71938"/>
                <a:lumOff val="73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47454"/>
                <a:satOff val="-71938"/>
                <a:lumOff val="73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2AF4C0-0519-6848-AF8D-5BFC7EE229AA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Expansion</a:t>
          </a:r>
          <a:endParaRPr lang="en-US" sz="2500" kern="1200"/>
        </a:p>
      </dsp:txBody>
      <dsp:txXfrm>
        <a:off x="0" y="3263503"/>
        <a:ext cx="10515600" cy="543917"/>
      </dsp:txXfrm>
    </dsp:sp>
    <dsp:sp modelId="{EAE3FD58-ED5E-A54A-981B-FB78BE25234F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E973F8-B056-5E4D-876B-C15E3132AD99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F</a:t>
          </a:r>
          <a:r>
            <a:rPr lang="en-FI" sz="2500" kern="1200"/>
            <a:t>ollow Through</a:t>
          </a:r>
          <a:endParaRPr lang="en-US" sz="2500" kern="1200"/>
        </a:p>
      </dsp:txBody>
      <dsp:txXfrm>
        <a:off x="0" y="3807420"/>
        <a:ext cx="10515600" cy="543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314C-4033-7845-8C90-097F606BDF40}" type="datetimeFigureOut">
              <a:rPr lang="en-FI" smtClean="0"/>
              <a:t>30.10.2024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771BD-B245-7347-8D80-C871CBCF638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6504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"Talon rakentaminen" - perusta asennolle</a:t>
            </a:r>
          </a:p>
          <a:p>
            <a:endParaRPr lang="en-FI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25754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Ollaan linjassa = kyynärpää nuolen takana</a:t>
            </a:r>
          </a:p>
          <a:p>
            <a:r>
              <a:rPr lang="en-FI" dirty="0"/>
              <a:t>- laajentumisen tunne tapahtuu rintakehän sisällä *</a:t>
            </a:r>
          </a:p>
          <a:p>
            <a:r>
              <a:rPr lang="en-FI" dirty="0"/>
              <a:t>- Jotta päästään Pitovaiheesen, tarvitaan siirto vaihe &gt; rytmi</a:t>
            </a:r>
          </a:p>
          <a:p>
            <a:r>
              <a:rPr lang="en-FI" dirty="0"/>
              <a:t>- Oikea lapa niin lähellä selkärankaa kun mahdollista MUTTA meillä on vielä tilaa laajentua/liikkua klikkeristä läpi</a:t>
            </a:r>
          </a:p>
          <a:p>
            <a:r>
              <a:rPr lang="en-FI" dirty="0"/>
              <a:t>- TÄHTÄÄMINEN alkaa vasta pitovaiheessa</a:t>
            </a:r>
          </a:p>
          <a:p>
            <a:r>
              <a:rPr lang="en-FI" dirty="0"/>
              <a:t>- SPT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6014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Näkymätön liike &gt; Laajentuminen klikkeristä läpi ei saa näkyä fyysisesti</a:t>
            </a:r>
          </a:p>
          <a:p>
            <a:r>
              <a:rPr lang="en-FI" dirty="0"/>
              <a:t>- Intensiteetin hallussa pito</a:t>
            </a:r>
          </a:p>
          <a:p>
            <a:r>
              <a:rPr lang="en-FI" dirty="0"/>
              <a:t>- Laajentuminen on ensimmäinen osa jälkipitoa</a:t>
            </a:r>
          </a:p>
          <a:p>
            <a:r>
              <a:rPr lang="en-FI" dirty="0"/>
              <a:t>- LAN2 liikkuu "nuolen suuntaan"</a:t>
            </a:r>
          </a:p>
          <a:p>
            <a:r>
              <a:rPr lang="en-FI" dirty="0"/>
              <a:t>- Tasapaino: jousikäden intensiteetti kasvaa vaikka ei fyysisesti liiku minnekkään ja samoin vetokäden olkapää</a:t>
            </a:r>
          </a:p>
          <a:p>
            <a:r>
              <a:rPr lang="en-FI" dirty="0"/>
              <a:t>- Vetokäsi ei liiku mihinkään leualta</a:t>
            </a:r>
          </a:p>
          <a:p>
            <a:endParaRPr lang="en-FI" dirty="0"/>
          </a:p>
          <a:p>
            <a:r>
              <a:rPr lang="en-FI" dirty="0"/>
              <a:t>- Laukaisu tapahtuu molemmissa käsissä - synchronized = pidä "barrel of the gun" pituus</a:t>
            </a:r>
          </a:p>
          <a:p>
            <a:r>
              <a:rPr lang="en-FI" dirty="0"/>
              <a:t>- Älä avaa sormia - pidä laukaisu pitkänä</a:t>
            </a:r>
          </a:p>
          <a:p>
            <a:endParaRPr lang="en-FI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20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9630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Ensin sormiote jänteelle, sitten vasta kahvaote</a:t>
            </a:r>
          </a:p>
          <a:p>
            <a:r>
              <a:rPr lang="en-FI" dirty="0"/>
              <a:t>- Pidemmällä sormierottajalla on helpompi saada sormet samansuuntaiseksi</a:t>
            </a:r>
          </a:p>
          <a:p>
            <a:r>
              <a:rPr lang="en-FI" dirty="0"/>
              <a:t>- "Flat back hand" + peukalo venytettynä</a:t>
            </a:r>
          </a:p>
          <a:p>
            <a:r>
              <a:rPr lang="en-FI" dirty="0"/>
              <a:t>- Kuminauha testi - miten saada sormet rennoksi (ranteen asento) 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936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Peukalo sternomastoid vastaan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1913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80/20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8312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"Horse stance" - Intensiteetin droppi</a:t>
            </a:r>
          </a:p>
          <a:p>
            <a:r>
              <a:rPr lang="en-FI" dirty="0"/>
              <a:t>- Barrel of the Gun - olkapäiden linjaus / extra valmiusasento</a:t>
            </a:r>
          </a:p>
          <a:p>
            <a:r>
              <a:rPr lang="en-FI" dirty="0"/>
              <a:t>- Tunne siitä, että on valmis vetämään vatsalihaksilla</a:t>
            </a:r>
          </a:p>
          <a:p>
            <a:r>
              <a:rPr lang="en-FI" dirty="0"/>
              <a:t>- Kädet vahvana - Jousikäsi ei saa olla rentona</a:t>
            </a:r>
          </a:p>
          <a:p>
            <a:r>
              <a:rPr lang="en-FI" dirty="0"/>
              <a:t>- Set asennosta Seetup asentoon coilauksen avulla - edellyttää lukittuja polvia</a:t>
            </a:r>
          </a:p>
          <a:p>
            <a:endParaRPr lang="en-FI" dirty="0"/>
          </a:p>
          <a:p>
            <a:r>
              <a:rPr lang="en-FI" dirty="0"/>
              <a:t>Check pointit ennen Setup asentoa:</a:t>
            </a:r>
          </a:p>
          <a:p>
            <a:r>
              <a:rPr lang="en-FI" dirty="0"/>
              <a:t>- Sormi ja kahvaote</a:t>
            </a:r>
          </a:p>
          <a:p>
            <a:r>
              <a:rPr lang="en-FI" dirty="0"/>
              <a:t>- Avoin asento</a:t>
            </a:r>
          </a:p>
          <a:p>
            <a:r>
              <a:rPr lang="en-FI" dirty="0"/>
              <a:t>- Rintakeho alhallaa</a:t>
            </a:r>
          </a:p>
          <a:p>
            <a:r>
              <a:rPr lang="en-FI" dirty="0"/>
              <a:t>- Keskittyminen koilaukseen ja "pivoting"</a:t>
            </a:r>
          </a:p>
          <a:p>
            <a:endParaRPr lang="en-FI" dirty="0"/>
          </a:p>
          <a:p>
            <a:r>
              <a:rPr lang="en-FI" dirty="0"/>
              <a:t>60/40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1790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= Useita lineaarisia liikkeitä, joiden aloitus ja loppupisteet muodostavat kaaren</a:t>
            </a:r>
          </a:p>
          <a:p>
            <a:r>
              <a:rPr lang="en-FI" dirty="0"/>
              <a:t>- Angulaarinen liike vaatii pyörimisakselin - jousiamunnasssa tämä akseli on selkäranka</a:t>
            </a:r>
          </a:p>
          <a:p>
            <a:r>
              <a:rPr lang="en-FI" dirty="0"/>
              <a:t>- Angulaarinen liike veto olkapäässä aiheuttaa vetokäden lineearisen liikkeen</a:t>
            </a:r>
          </a:p>
          <a:p>
            <a:r>
              <a:rPr lang="en-FI" dirty="0"/>
              <a:t>- Pienet angulaariset liikket veto-olkapäässä tekevät suurta liikettä vetokyynärpäässä. Olkavarsi toimii vivuna</a:t>
            </a:r>
          </a:p>
          <a:p>
            <a:r>
              <a:rPr lang="en-FI" dirty="0"/>
              <a:t>- Angulaarinen liike ei saa koskaan muuttaa suuntaa - eristyisen tärkeää laukaisuhetkenä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38933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Veto-olkapää liikkuu angulaarisesti vartalon ympäri = Vetokäsi liikkuu lineaarisesti kohti naamaa</a:t>
            </a:r>
          </a:p>
          <a:p>
            <a:r>
              <a:rPr lang="en-FI" dirty="0"/>
              <a:t>- Setup asennossa vetokäsi on korkeimmassa pystyasennossa ja kauimmassa ulkoasennossaan (vertical + horizontal) - vedon aikana vetokäsi liikkuu vaan sisään ja alaspäin kohti Loadin asentoa</a:t>
            </a:r>
          </a:p>
          <a:p>
            <a:r>
              <a:rPr lang="en-FI" dirty="0"/>
              <a:t>- Pää ei liiku - Ei haluta tähdätä vielä</a:t>
            </a:r>
          </a:p>
          <a:p>
            <a:r>
              <a:rPr lang="en-FI" dirty="0"/>
              <a:t>- Veto rintakehään, ei leukaan</a:t>
            </a:r>
          </a:p>
          <a:p>
            <a:r>
              <a:rPr lang="en-FI" dirty="0"/>
              <a:t>- Ranne ei saa mennä rikki</a:t>
            </a:r>
          </a:p>
          <a:p>
            <a:r>
              <a:rPr lang="en-FI" dirty="0"/>
              <a:t>- Vetovoima: ei nuolenmyötäinen vaan suoraan ylöspäin kahvaotteesta (pressure point)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8726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Peukalo työntyy "sternomastoid" lihasta vasten - peukalo pysyy samassa paikassa ankkuroinnissa</a:t>
            </a:r>
          </a:p>
          <a:p>
            <a:r>
              <a:rPr lang="en-FI" dirty="0"/>
              <a:t>- Ankkurointi 2-4cm leuan alla</a:t>
            </a:r>
          </a:p>
          <a:p>
            <a:r>
              <a:rPr lang="en-FI" dirty="0"/>
              <a:t>- Minimaalinen kyynärpään liike loading ja ankuurointi vaiheen välillä</a:t>
            </a:r>
          </a:p>
          <a:p>
            <a:r>
              <a:rPr lang="en-FI" dirty="0"/>
              <a:t>- Tunne siitä, että on 90% valmis ampumaan</a:t>
            </a:r>
          </a:p>
          <a:p>
            <a:r>
              <a:rPr lang="en-FI" dirty="0"/>
              <a:t>- 80-20% selällä/käsillä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6178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90/95</a:t>
            </a:r>
          </a:p>
          <a:p>
            <a:r>
              <a:rPr lang="en-FI" dirty="0"/>
              <a:t>- Käsivarsilta ylöspäin</a:t>
            </a:r>
          </a:p>
          <a:p>
            <a:r>
              <a:rPr lang="en-FI" dirty="0"/>
              <a:t>- Käsiltä olkapäihin</a:t>
            </a:r>
          </a:p>
          <a:p>
            <a:r>
              <a:rPr lang="en-FI" dirty="0"/>
              <a:t>- Front to back</a:t>
            </a:r>
          </a:p>
          <a:p>
            <a:r>
              <a:rPr lang="en-FI" dirty="0"/>
              <a:t>- Lineaarisesta angulaariseen</a:t>
            </a:r>
          </a:p>
          <a:p>
            <a:r>
              <a:rPr lang="en-FI" dirty="0"/>
              <a:t>- Käsi ei liiku pois leualta</a:t>
            </a:r>
          </a:p>
          <a:p>
            <a:r>
              <a:rPr lang="en-FI" dirty="0"/>
              <a:t>LAN2 liikkuu "parallell to shooting line"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6998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0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8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9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1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6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6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5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9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7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E36B7-7C1F-913A-4FF9-708D7F4D0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540" y="5528976"/>
            <a:ext cx="10102920" cy="675417"/>
          </a:xfrm>
        </p:spPr>
        <p:txBody>
          <a:bodyPr>
            <a:noAutofit/>
          </a:bodyPr>
          <a:lstStyle/>
          <a:p>
            <a:r>
              <a:rPr lang="en-FI" sz="4400" b="1" i="0" dirty="0"/>
              <a:t>Kisik Lee – Shot 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0FD73-A1A1-E1B0-BAB8-6B2864B14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04393"/>
            <a:ext cx="9144000" cy="44438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FI" sz="2400"/>
              <a:t>Aleksandra </a:t>
            </a:r>
            <a:r>
              <a:rPr lang="en-FI"/>
              <a:t>Hint</a:t>
            </a:r>
            <a:endParaRPr lang="en-FI" sz="2400" dirty="0"/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F13048E-6035-0C3F-092A-B550FEFD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653" y="85131"/>
            <a:ext cx="9722694" cy="52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9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B09D-7984-73D5-3062-5F87D6FE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727" y="2913362"/>
            <a:ext cx="9906000" cy="1382156"/>
          </a:xfrm>
        </p:spPr>
        <p:txBody>
          <a:bodyPr>
            <a:normAutofit/>
          </a:bodyPr>
          <a:lstStyle/>
          <a:p>
            <a:r>
              <a:rPr lang="en-FI" sz="3200" b="1" i="0" dirty="0"/>
              <a:t>SET asento</a:t>
            </a:r>
          </a:p>
        </p:txBody>
      </p:sp>
      <p:pic>
        <p:nvPicPr>
          <p:cNvPr id="5" name="Content Placeholder 4" descr="A picture containing text, grass, person, sport&#10;&#10;Description automatically generated">
            <a:extLst>
              <a:ext uri="{FF2B5EF4-FFF2-40B4-BE49-F238E27FC236}">
                <a16:creationId xmlns:a16="http://schemas.microsoft.com/office/drawing/2014/main" id="{9ABBEEFB-71EB-2AFD-4815-9FEB1F202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865"/>
          <a:stretch/>
        </p:blipFill>
        <p:spPr>
          <a:xfrm>
            <a:off x="116926" y="123499"/>
            <a:ext cx="7685162" cy="3130062"/>
          </a:xfrm>
        </p:spPr>
      </p:pic>
      <p:pic>
        <p:nvPicPr>
          <p:cNvPr id="7" name="Picture 6" descr="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F9061625-C0A5-28B7-8C01-A54609A2B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446" y="0"/>
            <a:ext cx="427155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881EE-66BD-BAEB-9421-0CE7F9774185}"/>
              </a:ext>
            </a:extLst>
          </p:cNvPr>
          <p:cNvSpPr txBox="1"/>
          <p:nvPr/>
        </p:nvSpPr>
        <p:spPr>
          <a:xfrm>
            <a:off x="688768" y="3811012"/>
            <a:ext cx="6541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“</a:t>
            </a:r>
            <a:r>
              <a:rPr lang="en-FI" sz="2400"/>
              <a:t>Valmiusasento”</a:t>
            </a:r>
            <a:endParaRPr lang="sv-SE" sz="2400" dirty="0"/>
          </a:p>
          <a:p>
            <a:endParaRPr lang="en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Asento, sormiote, kahvaote, päänasento ja pokakäden </a:t>
            </a:r>
            <a:r>
              <a:rPr lang="en-FI" sz="2400"/>
              <a:t>aktivointi </a:t>
            </a:r>
            <a:r>
              <a:rPr lang="sv-SE" sz="2400" dirty="0"/>
              <a:t>– </a:t>
            </a:r>
            <a:r>
              <a:rPr lang="sv-SE" sz="2400" dirty="0" err="1"/>
              <a:t>Kaikki</a:t>
            </a:r>
            <a:r>
              <a:rPr lang="sv-SE" sz="2400" dirty="0"/>
              <a:t> </a:t>
            </a:r>
            <a:r>
              <a:rPr lang="en-FI" sz="2400"/>
              <a:t>asiat </a:t>
            </a:r>
            <a:r>
              <a:rPr lang="sv-SE" sz="2400" dirty="0"/>
              <a:t>t</a:t>
            </a:r>
            <a:r>
              <a:rPr lang="en-FI" sz="2400"/>
              <a:t>arkistettu </a:t>
            </a:r>
            <a:r>
              <a:rPr lang="en-FI" sz="2400" dirty="0"/>
              <a:t>ennen </a:t>
            </a:r>
            <a:r>
              <a:rPr lang="en-FI" sz="2400"/>
              <a:t>jousen nostoa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r>
              <a:rPr lang="sv-SE" sz="2400" dirty="0"/>
              <a:t>= Tunne, </a:t>
            </a:r>
            <a:r>
              <a:rPr lang="sv-SE" sz="2400" dirty="0" err="1"/>
              <a:t>että</a:t>
            </a:r>
            <a:r>
              <a:rPr lang="sv-SE" sz="2400" dirty="0"/>
              <a:t> on </a:t>
            </a:r>
            <a:r>
              <a:rPr lang="sv-SE" sz="2400" dirty="0" err="1"/>
              <a:t>valmis</a:t>
            </a:r>
            <a:r>
              <a:rPr lang="sv-SE" sz="2400" dirty="0"/>
              <a:t> </a:t>
            </a:r>
            <a:r>
              <a:rPr lang="sv-SE" sz="2400" dirty="0" err="1"/>
              <a:t>lähetämään</a:t>
            </a:r>
            <a:r>
              <a:rPr lang="sv-SE" sz="2400" dirty="0"/>
              <a:t> </a:t>
            </a:r>
            <a:r>
              <a:rPr lang="sv-SE" sz="2400" dirty="0" err="1"/>
              <a:t>tekemään</a:t>
            </a:r>
            <a:r>
              <a:rPr lang="sv-SE" sz="2400" dirty="0"/>
              <a:t> </a:t>
            </a:r>
            <a:r>
              <a:rPr lang="sv-SE" sz="2400" dirty="0" err="1"/>
              <a:t>suoritusta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21381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EE30-1A47-4FC0-6C6E-918385D96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95894"/>
            <a:ext cx="9144000" cy="1043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i="0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SETUP</a:t>
            </a:r>
          </a:p>
        </p:txBody>
      </p:sp>
      <p:pic>
        <p:nvPicPr>
          <p:cNvPr id="5" name="Content Placeholder 4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63AA175D-D891-CC79-EEE2-2BE44F875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2791"/>
          <a:stretch/>
        </p:blipFill>
        <p:spPr>
          <a:xfrm>
            <a:off x="5929452" y="692219"/>
            <a:ext cx="6108169" cy="3435833"/>
          </a:xfrm>
          <a:prstGeom prst="rect">
            <a:avLst/>
          </a:prstGeom>
        </p:spPr>
      </p:pic>
      <p:pic>
        <p:nvPicPr>
          <p:cNvPr id="9" name="Picture 8" descr="A person shooting a bow&#10;&#10;Description automatically generated with low confidence">
            <a:extLst>
              <a:ext uri="{FF2B5EF4-FFF2-40B4-BE49-F238E27FC236}">
                <a16:creationId xmlns:a16="http://schemas.microsoft.com/office/drawing/2014/main" id="{CF9476BB-9F4B-1298-F14D-5E80E9D0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79" y="100703"/>
            <a:ext cx="5620694" cy="45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B7E1-027C-5852-3F8F-8B2C9694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509" y="231570"/>
            <a:ext cx="9906000" cy="1382156"/>
          </a:xfrm>
        </p:spPr>
        <p:txBody>
          <a:bodyPr/>
          <a:lstStyle/>
          <a:p>
            <a:r>
              <a:rPr lang="en-FI" b="1" i="0" dirty="0"/>
              <a:t>SETUP ASENTO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A529-D41F-D15A-7886-F1FF5F2E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64781"/>
            <a:ext cx="9906000" cy="4857007"/>
          </a:xfrm>
        </p:spPr>
        <p:txBody>
          <a:bodyPr>
            <a:normAutofit lnSpcReduction="10000"/>
          </a:bodyPr>
          <a:lstStyle/>
          <a:p>
            <a:r>
              <a:rPr lang="en-FI" dirty="0"/>
              <a:t>Intensiteetin droppi </a:t>
            </a:r>
            <a:r>
              <a:rPr lang="en-FI"/>
              <a:t>&gt; </a:t>
            </a:r>
            <a:r>
              <a:rPr lang="sv-SE" dirty="0"/>
              <a:t>”</a:t>
            </a:r>
            <a:r>
              <a:rPr lang="en-FI"/>
              <a:t>set to setup</a:t>
            </a:r>
            <a:r>
              <a:rPr lang="sv-SE" dirty="0"/>
              <a:t>”</a:t>
            </a:r>
            <a:endParaRPr lang="en-FI" dirty="0"/>
          </a:p>
          <a:p>
            <a:r>
              <a:rPr lang="sv-SE" dirty="0"/>
              <a:t>”</a:t>
            </a:r>
            <a:r>
              <a:rPr lang="en-FI"/>
              <a:t>Barrel </a:t>
            </a:r>
            <a:r>
              <a:rPr lang="en-FI" dirty="0"/>
              <a:t>of </a:t>
            </a:r>
            <a:r>
              <a:rPr lang="en-FI"/>
              <a:t>the Gun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sv-SE" dirty="0"/>
              <a:t>– </a:t>
            </a:r>
            <a:r>
              <a:rPr lang="sv-SE" dirty="0" err="1"/>
              <a:t>olkapäiden</a:t>
            </a:r>
            <a:r>
              <a:rPr lang="en-FI"/>
              <a:t> </a:t>
            </a:r>
            <a:r>
              <a:rPr lang="en-FI" dirty="0"/>
              <a:t>linjaus / extra valmiusasento</a:t>
            </a:r>
          </a:p>
          <a:p>
            <a:r>
              <a:rPr lang="en-FI" dirty="0"/>
              <a:t>Kädet pysyvät vahvoina - Jousikäsi ei saa olla rentona</a:t>
            </a:r>
          </a:p>
          <a:p>
            <a:r>
              <a:rPr lang="en-FI" dirty="0"/>
              <a:t>Set asennosta Setup </a:t>
            </a:r>
            <a:r>
              <a:rPr lang="en-FI"/>
              <a:t>asentoon </a:t>
            </a:r>
            <a:r>
              <a:rPr lang="sv-SE" dirty="0"/>
              <a:t>”</a:t>
            </a:r>
            <a:r>
              <a:rPr lang="en-FI"/>
              <a:t>coilauksen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en-FI" dirty="0"/>
              <a:t>avulla</a:t>
            </a:r>
          </a:p>
          <a:p>
            <a:pPr marL="0" indent="0">
              <a:buNone/>
            </a:pPr>
            <a:endParaRPr lang="en-FI" dirty="0"/>
          </a:p>
          <a:p>
            <a:r>
              <a:rPr lang="en-FI" u="sng" dirty="0"/>
              <a:t>Check pointit ennen Setup asentoa:</a:t>
            </a:r>
          </a:p>
          <a:p>
            <a:r>
              <a:rPr lang="en-FI"/>
              <a:t>Sormi</a:t>
            </a:r>
            <a:r>
              <a:rPr lang="sv-SE" dirty="0"/>
              <a:t>-</a:t>
            </a:r>
            <a:r>
              <a:rPr lang="en-FI"/>
              <a:t> </a:t>
            </a:r>
            <a:r>
              <a:rPr lang="en-FI" dirty="0"/>
              <a:t>ja kahvaote</a:t>
            </a:r>
          </a:p>
          <a:p>
            <a:r>
              <a:rPr lang="en-FI" dirty="0"/>
              <a:t>Avoin jalka-asento</a:t>
            </a:r>
          </a:p>
          <a:p>
            <a:r>
              <a:rPr lang="en-FI" dirty="0"/>
              <a:t>Rintakehä alhallaa</a:t>
            </a:r>
          </a:p>
          <a:p>
            <a:r>
              <a:rPr lang="en-FI" dirty="0"/>
              <a:t>Keskittyminen koilaukseen ja "pivoting"</a:t>
            </a:r>
          </a:p>
        </p:txBody>
      </p:sp>
    </p:spTree>
    <p:extLst>
      <p:ext uri="{BB962C8B-B14F-4D97-AF65-F5344CB8AC3E}">
        <p14:creationId xmlns:p14="http://schemas.microsoft.com/office/powerpoint/2010/main" val="1880331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877C6-7418-F946-5BEF-7AF2747E8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43" y="-300451"/>
            <a:ext cx="7183093" cy="1700213"/>
          </a:xfrm>
        </p:spPr>
        <p:txBody>
          <a:bodyPr anchor="ctr">
            <a:normAutofit/>
          </a:bodyPr>
          <a:lstStyle/>
          <a:p>
            <a:r>
              <a:rPr lang="sv-SE" b="1" i="0" dirty="0"/>
              <a:t>ANGULAR MOTION</a:t>
            </a:r>
            <a:endParaRPr lang="en-FI" b="1" i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EEDEEF-2B4E-4F88-0BF2-32CBC3E40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466784"/>
            <a:ext cx="7183092" cy="3838097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FD236CB-C241-84C6-4654-94504C9D8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6" y="421952"/>
            <a:ext cx="4450430" cy="6014096"/>
          </a:xfrm>
          <a:prstGeom prst="rect">
            <a:avLst/>
          </a:prstGeom>
        </p:spPr>
      </p:pic>
      <p:pic>
        <p:nvPicPr>
          <p:cNvPr id="7" name="Picture 6" descr="A picture containing grass, cat&#10;&#10;Description automatically generated">
            <a:extLst>
              <a:ext uri="{FF2B5EF4-FFF2-40B4-BE49-F238E27FC236}">
                <a16:creationId xmlns:a16="http://schemas.microsoft.com/office/drawing/2014/main" id="{F6CA62C0-474B-F134-E7DE-DFF77B3E6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822" y="1776450"/>
            <a:ext cx="7269982" cy="4089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7E9D8-176F-9571-4256-129445D6E3AF}"/>
              </a:ext>
            </a:extLst>
          </p:cNvPr>
          <p:cNvSpPr txBox="1"/>
          <p:nvPr/>
        </p:nvSpPr>
        <p:spPr>
          <a:xfrm>
            <a:off x="4950384" y="1314785"/>
            <a:ext cx="689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PYÖRIMISVOIMA – MISSÄ AMPUJA TUNTEE SEN ?</a:t>
            </a:r>
          </a:p>
        </p:txBody>
      </p:sp>
    </p:spTree>
    <p:extLst>
      <p:ext uri="{BB962C8B-B14F-4D97-AF65-F5344CB8AC3E}">
        <p14:creationId xmlns:p14="http://schemas.microsoft.com/office/powerpoint/2010/main" val="6274945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grass, outdoor, person, sport&#10;&#10;Description automatically generated">
            <a:extLst>
              <a:ext uri="{FF2B5EF4-FFF2-40B4-BE49-F238E27FC236}">
                <a16:creationId xmlns:a16="http://schemas.microsoft.com/office/drawing/2014/main" id="{BFE731BE-669D-A510-18C5-6024CF3A2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3123" r="-1" b="-1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9" name="Picture 8" descr="A person holding a golf club&#10;&#10;Description automatically generated with low confidence">
            <a:extLst>
              <a:ext uri="{FF2B5EF4-FFF2-40B4-BE49-F238E27FC236}">
                <a16:creationId xmlns:a16="http://schemas.microsoft.com/office/drawing/2014/main" id="{EB6309AD-48F5-3621-903F-A472DE4F5B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r="-2" b="21704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20CF1-746D-1FA1-D514-89776010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234" y="314960"/>
            <a:ext cx="10509179" cy="15268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i="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Vetäminen</a:t>
            </a:r>
            <a:br>
              <a:rPr lang="en-US" sz="4000" b="1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1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2200" u="sng" dirty="0">
                <a:solidFill>
                  <a:srgbClr val="FFFFFF"/>
                </a:solidFill>
              </a:rPr>
              <a:t>Angular motion” (</a:t>
            </a:r>
            <a:r>
              <a:rPr lang="en-US" sz="2200" u="sng" dirty="0" err="1">
                <a:solidFill>
                  <a:srgbClr val="FFFFFF"/>
                </a:solidFill>
              </a:rPr>
              <a:t>kiertävä</a:t>
            </a:r>
            <a:r>
              <a:rPr lang="en-US" sz="2200" u="sng" dirty="0">
                <a:solidFill>
                  <a:srgbClr val="FFFFFF"/>
                </a:solidFill>
              </a:rPr>
              <a:t> </a:t>
            </a:r>
            <a:r>
              <a:rPr lang="en-US" sz="2200" u="sng" dirty="0" err="1">
                <a:solidFill>
                  <a:srgbClr val="FFFFFF"/>
                </a:solidFill>
              </a:rPr>
              <a:t>liike</a:t>
            </a:r>
            <a:r>
              <a:rPr lang="en-US" sz="2200" u="sng" dirty="0">
                <a:solidFill>
                  <a:srgbClr val="FFFFFF"/>
                </a:solidFill>
              </a:rPr>
              <a:t>)</a:t>
            </a:r>
            <a:br>
              <a:rPr lang="en-US" sz="4000" u="sng" dirty="0">
                <a:solidFill>
                  <a:srgbClr val="FFFFFF"/>
                </a:solidFill>
              </a:rPr>
            </a:br>
            <a:endParaRPr lang="en-US" sz="4000" b="1" i="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81850-CA1F-2F5C-02D8-64852D0A9A1D}"/>
              </a:ext>
            </a:extLst>
          </p:cNvPr>
          <p:cNvSpPr txBox="1"/>
          <p:nvPr/>
        </p:nvSpPr>
        <p:spPr>
          <a:xfrm>
            <a:off x="641112" y="4620276"/>
            <a:ext cx="10509179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Veto-</a:t>
            </a:r>
            <a:r>
              <a:rPr lang="en-US" sz="1900" dirty="0" err="1">
                <a:solidFill>
                  <a:srgbClr val="FFFFFF"/>
                </a:solidFill>
              </a:rPr>
              <a:t>olkapää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kiertyy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vartalon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ympäri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jolloin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vetokäsi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liikkuu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suoraan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naamaa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kohti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Setup </a:t>
            </a:r>
            <a:r>
              <a:rPr lang="en-US" sz="1900" dirty="0" err="1">
                <a:solidFill>
                  <a:srgbClr val="FFFFFF"/>
                </a:solidFill>
              </a:rPr>
              <a:t>asennossa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vetokäsi</a:t>
            </a:r>
            <a:r>
              <a:rPr lang="en-US" sz="1900" dirty="0">
                <a:solidFill>
                  <a:srgbClr val="FFFFFF"/>
                </a:solidFill>
              </a:rPr>
              <a:t> on </a:t>
            </a:r>
            <a:r>
              <a:rPr lang="en-US" sz="1900" dirty="0" err="1">
                <a:solidFill>
                  <a:srgbClr val="FFFFFF"/>
                </a:solidFill>
              </a:rPr>
              <a:t>korkeimmassa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pystyasennossa</a:t>
            </a:r>
            <a:r>
              <a:rPr lang="en-US" sz="1900" dirty="0">
                <a:solidFill>
                  <a:srgbClr val="FFFFFF"/>
                </a:solidFill>
              </a:rPr>
              <a:t> ja </a:t>
            </a:r>
            <a:r>
              <a:rPr lang="en-US" sz="1900" dirty="0" err="1">
                <a:solidFill>
                  <a:srgbClr val="FFFFFF"/>
                </a:solidFill>
              </a:rPr>
              <a:t>kauimmassa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ulkoasennossaan</a:t>
            </a:r>
            <a:r>
              <a:rPr lang="en-US" sz="1900" dirty="0">
                <a:solidFill>
                  <a:srgbClr val="FFFFFF"/>
                </a:solidFill>
              </a:rPr>
              <a:t> &gt; </a:t>
            </a:r>
            <a:r>
              <a:rPr lang="en-US" sz="1900" dirty="0" err="1">
                <a:solidFill>
                  <a:srgbClr val="FFFFFF"/>
                </a:solidFill>
              </a:rPr>
              <a:t>vedon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aikana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vetokäsi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liikkuu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sisään</a:t>
            </a:r>
            <a:r>
              <a:rPr lang="en-US" sz="1900" dirty="0">
                <a:solidFill>
                  <a:srgbClr val="FFFFFF"/>
                </a:solidFill>
              </a:rPr>
              <a:t> ja </a:t>
            </a:r>
            <a:r>
              <a:rPr lang="en-US" sz="1900" dirty="0" err="1">
                <a:solidFill>
                  <a:srgbClr val="FFFFFF"/>
                </a:solidFill>
              </a:rPr>
              <a:t>alaspäin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kohti</a:t>
            </a:r>
            <a:r>
              <a:rPr lang="en-US" sz="1900" dirty="0">
                <a:solidFill>
                  <a:srgbClr val="FFFFFF"/>
                </a:solidFill>
              </a:rPr>
              <a:t> Loading </a:t>
            </a:r>
            <a:r>
              <a:rPr lang="en-US" sz="1900" dirty="0" err="1">
                <a:solidFill>
                  <a:srgbClr val="FFFFFF"/>
                </a:solidFill>
              </a:rPr>
              <a:t>asentoa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FFFFFF"/>
                </a:solidFill>
              </a:rPr>
              <a:t>Pää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ei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liiku</a:t>
            </a:r>
            <a:r>
              <a:rPr lang="en-US" sz="1900" dirty="0">
                <a:solidFill>
                  <a:srgbClr val="FFFFFF"/>
                </a:solidFill>
              </a:rPr>
              <a:t> – </a:t>
            </a:r>
            <a:r>
              <a:rPr lang="en-US" sz="1900" dirty="0" err="1">
                <a:solidFill>
                  <a:srgbClr val="FFFFFF"/>
                </a:solidFill>
              </a:rPr>
              <a:t>emme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halua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tähdätä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vielä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Veto </a:t>
            </a:r>
            <a:r>
              <a:rPr lang="en-US" sz="1900" dirty="0" err="1">
                <a:solidFill>
                  <a:srgbClr val="FFFFFF"/>
                </a:solidFill>
              </a:rPr>
              <a:t>rintakehää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kohti</a:t>
            </a:r>
            <a:r>
              <a:rPr lang="en-US" sz="1900" dirty="0">
                <a:solidFill>
                  <a:srgbClr val="FFFFFF"/>
                </a:solidFill>
              </a:rPr>
              <a:t>, </a:t>
            </a:r>
            <a:r>
              <a:rPr lang="en-US" sz="1900" dirty="0" err="1">
                <a:solidFill>
                  <a:srgbClr val="FFFFFF"/>
                </a:solidFill>
              </a:rPr>
              <a:t>ei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leukaan</a:t>
            </a:r>
            <a:r>
              <a:rPr lang="en-US" sz="1900" dirty="0">
                <a:solidFill>
                  <a:srgbClr val="FFFFFF"/>
                </a:solidFill>
              </a:rPr>
              <a:t>*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FFFFFF"/>
                </a:solidFill>
              </a:rPr>
              <a:t>Ranne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ei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saa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liikkua</a:t>
            </a:r>
            <a:r>
              <a:rPr lang="en-US" sz="1900" dirty="0">
                <a:solidFill>
                  <a:srgbClr val="FFFFFF"/>
                </a:solidFill>
              </a:rPr>
              <a:t> – </a:t>
            </a:r>
            <a:r>
              <a:rPr lang="en-US" sz="1900" dirty="0" err="1">
                <a:solidFill>
                  <a:srgbClr val="FFFFFF"/>
                </a:solidFill>
              </a:rPr>
              <a:t>pysyy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koko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ajan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samassa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asennossa</a:t>
            </a:r>
            <a:endParaRPr lang="en-US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06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8B61A-8400-EBE4-F91D-1B48EC91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91" y="-11663"/>
            <a:ext cx="7183093" cy="1700213"/>
          </a:xfrm>
        </p:spPr>
        <p:txBody>
          <a:bodyPr anchor="ctr">
            <a:normAutofit/>
          </a:bodyPr>
          <a:lstStyle/>
          <a:p>
            <a:r>
              <a:rPr lang="sv-SE" b="1" i="0" dirty="0"/>
              <a:t>LOADING</a:t>
            </a:r>
            <a:r>
              <a:rPr lang="en-FI" b="1" i="0"/>
              <a:t> /</a:t>
            </a:r>
            <a:br>
              <a:rPr lang="en-FI" b="1" i="0"/>
            </a:br>
            <a:r>
              <a:rPr lang="sv-SE" b="1" i="0" dirty="0"/>
              <a:t>”</a:t>
            </a:r>
            <a:r>
              <a:rPr lang="en-FI" b="1" i="0"/>
              <a:t>Lataus</a:t>
            </a:r>
            <a:r>
              <a:rPr lang="sv-SE" b="1" i="0" dirty="0"/>
              <a:t>”</a:t>
            </a:r>
            <a:endParaRPr lang="en-FI" b="1" i="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6E30468-1496-EA8A-0FE7-C46A4E962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9" y="838444"/>
            <a:ext cx="5083682" cy="3838097"/>
          </a:xfrm>
        </p:spPr>
        <p:txBody>
          <a:bodyPr>
            <a:noAutofit/>
          </a:bodyPr>
          <a:lstStyle/>
          <a:p>
            <a:r>
              <a:rPr lang="en-US" sz="2400" dirty="0" err="1"/>
              <a:t>Tapahtuu</a:t>
            </a:r>
            <a:r>
              <a:rPr lang="en-US" sz="2400" dirty="0"/>
              <a:t> </a:t>
            </a:r>
            <a:r>
              <a:rPr lang="en-US" sz="2400" dirty="0" err="1"/>
              <a:t>vetovaiheen</a:t>
            </a:r>
            <a:r>
              <a:rPr lang="en-US" sz="2400" dirty="0"/>
              <a:t> </a:t>
            </a:r>
            <a:r>
              <a:rPr lang="en-US" sz="2400" dirty="0" err="1"/>
              <a:t>lopussa</a:t>
            </a:r>
            <a:r>
              <a:rPr lang="en-US" sz="2400" dirty="0"/>
              <a:t>, </a:t>
            </a:r>
            <a:r>
              <a:rPr lang="en-US" sz="2400" dirty="0" err="1"/>
              <a:t>kun</a:t>
            </a:r>
            <a:r>
              <a:rPr lang="en-US" sz="2400" dirty="0"/>
              <a:t> </a:t>
            </a:r>
            <a:r>
              <a:rPr lang="en-US" sz="2400" dirty="0" err="1"/>
              <a:t>ampuja</a:t>
            </a:r>
            <a:r>
              <a:rPr lang="en-US" sz="2400" dirty="0"/>
              <a:t> </a:t>
            </a:r>
            <a:r>
              <a:rPr lang="en-US" sz="2400" dirty="0" err="1"/>
              <a:t>saavuttaa</a:t>
            </a:r>
            <a:r>
              <a:rPr lang="en-US" sz="2400" dirty="0"/>
              <a:t> “</a:t>
            </a:r>
            <a:r>
              <a:rPr lang="en-US" sz="2400" dirty="0" err="1"/>
              <a:t>seinän</a:t>
            </a:r>
            <a:r>
              <a:rPr lang="en-US" sz="2400" dirty="0"/>
              <a:t>” </a:t>
            </a:r>
            <a:r>
              <a:rPr lang="en-US" sz="2400" dirty="0" err="1"/>
              <a:t>kiertävällä</a:t>
            </a:r>
            <a:r>
              <a:rPr lang="en-US" sz="2400" dirty="0"/>
              <a:t> </a:t>
            </a:r>
            <a:r>
              <a:rPr lang="en-US" sz="2400" dirty="0" err="1"/>
              <a:t>vedolla</a:t>
            </a:r>
            <a:endParaRPr lang="en-US" sz="2400" dirty="0"/>
          </a:p>
          <a:p>
            <a:r>
              <a:rPr lang="en-US" sz="2400" dirty="0" err="1"/>
              <a:t>Olkapää</a:t>
            </a:r>
            <a:r>
              <a:rPr lang="en-US" sz="2400" dirty="0"/>
              <a:t> on </a:t>
            </a:r>
            <a:r>
              <a:rPr lang="en-US" sz="2400" dirty="0" err="1"/>
              <a:t>kiertynyt</a:t>
            </a:r>
            <a:r>
              <a:rPr lang="en-US" sz="2400" dirty="0"/>
              <a:t> </a:t>
            </a:r>
            <a:r>
              <a:rPr lang="en-US" sz="2400" dirty="0" err="1"/>
              <a:t>lähes</a:t>
            </a:r>
            <a:r>
              <a:rPr lang="en-US" sz="2400" dirty="0"/>
              <a:t> </a:t>
            </a:r>
            <a:r>
              <a:rPr lang="en-US" sz="2400" dirty="0" err="1"/>
              <a:t>maksimikiertoon</a:t>
            </a:r>
            <a:r>
              <a:rPr lang="en-US" sz="2400" dirty="0"/>
              <a:t> ja </a:t>
            </a:r>
            <a:r>
              <a:rPr lang="en-US" sz="2400" dirty="0" err="1"/>
              <a:t>aistitaan</a:t>
            </a:r>
            <a:r>
              <a:rPr lang="en-US" sz="2400" dirty="0"/>
              <a:t>, </a:t>
            </a:r>
            <a:r>
              <a:rPr lang="en-US" sz="2400" dirty="0" err="1"/>
              <a:t>ettei</a:t>
            </a:r>
            <a:r>
              <a:rPr lang="en-US" sz="2400" dirty="0"/>
              <a:t> </a:t>
            </a:r>
            <a:r>
              <a:rPr lang="en-US" sz="2400" dirty="0" err="1"/>
              <a:t>pystytä</a:t>
            </a:r>
            <a:r>
              <a:rPr lang="en-US" sz="2400" dirty="0"/>
              <a:t> “</a:t>
            </a:r>
            <a:r>
              <a:rPr lang="en-US" sz="2400" dirty="0" err="1"/>
              <a:t>pyörimään</a:t>
            </a:r>
            <a:r>
              <a:rPr lang="en-US" sz="2400" dirty="0"/>
              <a:t>” </a:t>
            </a:r>
            <a:r>
              <a:rPr lang="en-US" sz="2400" dirty="0" err="1"/>
              <a:t>pidemmälle</a:t>
            </a:r>
            <a:endParaRPr lang="en-US" sz="2400" dirty="0"/>
          </a:p>
          <a:p>
            <a:r>
              <a:rPr lang="en-FI" sz="2400"/>
              <a:t>Peukalo työntyy "sternomastoid" lihasta vasten - peukalo pysyy samassa paikassa ankkuroinnissa</a:t>
            </a:r>
          </a:p>
          <a:p>
            <a:r>
              <a:rPr lang="en-FI" sz="2400"/>
              <a:t>Käsi jää </a:t>
            </a:r>
            <a:r>
              <a:rPr lang="sv-SE" sz="2400" dirty="0"/>
              <a:t>max</a:t>
            </a:r>
            <a:r>
              <a:rPr lang="en-FI" sz="2400"/>
              <a:t> pari senttiä leuan alle</a:t>
            </a:r>
            <a:endParaRPr lang="sv-SE" sz="2400" dirty="0"/>
          </a:p>
          <a:p>
            <a:endParaRPr lang="en-FI" sz="2400"/>
          </a:p>
          <a:p>
            <a:r>
              <a:rPr lang="en-FI" sz="2400"/>
              <a:t>Minimaalinen kyynärpään liike loading ja ankkurointi vaiheen välillä*</a:t>
            </a:r>
          </a:p>
          <a:p>
            <a:r>
              <a:rPr lang="en-FI" sz="2400"/>
              <a:t>Tunne, että on 90% valmis ampumaan</a:t>
            </a:r>
            <a:endParaRPr lang="en-FI" sz="2400" dirty="0"/>
          </a:p>
        </p:txBody>
      </p:sp>
      <p:pic>
        <p:nvPicPr>
          <p:cNvPr id="11" name="Content Placeholder 10" descr="A picture containing person, person, outdoor, yellow&#10;&#10;Description automatically generated">
            <a:extLst>
              <a:ext uri="{FF2B5EF4-FFF2-40B4-BE49-F238E27FC236}">
                <a16:creationId xmlns:a16="http://schemas.microsoft.com/office/drawing/2014/main" id="{6E21F450-D5DA-38B9-2BA0-1EE91959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879" y="-1"/>
            <a:ext cx="3627121" cy="3678849"/>
          </a:xfrm>
          <a:prstGeom prst="rect">
            <a:avLst/>
          </a:prstGeom>
        </p:spPr>
      </p:pic>
      <p:pic>
        <p:nvPicPr>
          <p:cNvPr id="13" name="Picture 12" descr="A picture containing person, dog, mouth, wearing&#10;&#10;Description automatically generated">
            <a:extLst>
              <a:ext uri="{FF2B5EF4-FFF2-40B4-BE49-F238E27FC236}">
                <a16:creationId xmlns:a16="http://schemas.microsoft.com/office/drawing/2014/main" id="{858C97B9-FA6B-7EC8-1FA8-DC693C8F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392" y="3678849"/>
            <a:ext cx="6990608" cy="31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65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F33E-8F41-D728-E426-B0EE358E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1037"/>
            <a:ext cx="9906000" cy="1382156"/>
          </a:xfrm>
        </p:spPr>
        <p:txBody>
          <a:bodyPr/>
          <a:lstStyle/>
          <a:p>
            <a:r>
              <a:rPr lang="en-FI" b="1" i="0"/>
              <a:t>Ankkurointi</a:t>
            </a:r>
            <a:endParaRPr lang="en-FI" b="1" i="0" dirty="0"/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BCD35C1-1A5B-252E-3897-2F895829F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96" y="3711789"/>
            <a:ext cx="7269869" cy="2947911"/>
          </a:xfr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FCA1BAA1-7BD9-7714-43C1-D62813E7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037" y="101677"/>
            <a:ext cx="5155661" cy="3484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060AE-67C5-3740-C35F-9FF57F587331}"/>
              </a:ext>
            </a:extLst>
          </p:cNvPr>
          <p:cNvSpPr txBox="1"/>
          <p:nvPr/>
        </p:nvSpPr>
        <p:spPr>
          <a:xfrm>
            <a:off x="278265" y="1207219"/>
            <a:ext cx="66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Tavoitteena yhdistää jänne, nuoli ja vetokäsi keskivartalon voimaan ja hallitseviin selkälihaksiin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u="sng" dirty="0"/>
              <a:t>S</a:t>
            </a:r>
            <a:r>
              <a:rPr lang="en-FI" sz="2400" u="sng" dirty="0"/>
              <a:t>ivuankkuri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</a:t>
            </a:r>
            <a:r>
              <a:rPr lang="en-FI" sz="2400" dirty="0"/>
              <a:t>ormiote pysyy eikä muutu – </a:t>
            </a:r>
            <a:r>
              <a:rPr lang="en-FI" sz="2400"/>
              <a:t>kaikki sormet</a:t>
            </a:r>
            <a:r>
              <a:rPr lang="sv-SE" sz="2400" dirty="0"/>
              <a:t> </a:t>
            </a:r>
            <a:r>
              <a:rPr lang="sv-SE" sz="2400" dirty="0" err="1"/>
              <a:t>pysyvät</a:t>
            </a:r>
            <a:r>
              <a:rPr lang="en-FI" sz="2400"/>
              <a:t> </a:t>
            </a:r>
            <a:r>
              <a:rPr lang="en-FI" sz="2400" dirty="0"/>
              <a:t>jänteellä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Mitä “tiukempi” ankkuri sitä parempi</a:t>
            </a:r>
          </a:p>
        </p:txBody>
      </p:sp>
    </p:spTree>
    <p:extLst>
      <p:ext uri="{BB962C8B-B14F-4D97-AF65-F5344CB8AC3E}">
        <p14:creationId xmlns:p14="http://schemas.microsoft.com/office/powerpoint/2010/main" val="4096659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0A32-2E69-27C8-A266-A1547A72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70" y="132944"/>
            <a:ext cx="9906000" cy="1382156"/>
          </a:xfrm>
        </p:spPr>
        <p:txBody>
          <a:bodyPr/>
          <a:lstStyle/>
          <a:p>
            <a:r>
              <a:rPr lang="sv-SE" b="1" dirty="0"/>
              <a:t>TRANSFER / SIIRTO</a:t>
            </a:r>
            <a:endParaRPr lang="en-FI" b="1" i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B6E8-1D96-ABD3-957D-2668129E9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37" y="1515100"/>
            <a:ext cx="4450741" cy="4934026"/>
          </a:xfrm>
        </p:spPr>
        <p:txBody>
          <a:bodyPr>
            <a:normAutofit fontScale="92500" lnSpcReduction="20000"/>
          </a:bodyPr>
          <a:lstStyle/>
          <a:p>
            <a:r>
              <a:rPr lang="en-FI" dirty="0"/>
              <a:t>Pitovoiman </a:t>
            </a:r>
            <a:r>
              <a:rPr lang="en-FI"/>
              <a:t>viimeinen </a:t>
            </a:r>
            <a:r>
              <a:rPr lang="sv-SE" dirty="0"/>
              <a:t>”</a:t>
            </a:r>
            <a:r>
              <a:rPr lang="en-FI"/>
              <a:t>siirto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en-FI" dirty="0"/>
              <a:t>loadingin ja ankkuroinnin jälkeen – pitovoiman siirtäminen pois käsiltä selälle lopullisesti</a:t>
            </a:r>
          </a:p>
          <a:p>
            <a:r>
              <a:rPr lang="en-FI" dirty="0"/>
              <a:t>Siirto tapahtuu LAN2 johdolla, ei olkapäiden tai lapalihasten puristamisella</a:t>
            </a:r>
          </a:p>
          <a:p>
            <a:r>
              <a:rPr lang="en-FI" dirty="0"/>
              <a:t>Intensiteetin </a:t>
            </a:r>
            <a:r>
              <a:rPr lang="en-FI"/>
              <a:t>tunne selkälihaksissa </a:t>
            </a:r>
            <a:r>
              <a:rPr lang="en-FI" dirty="0"/>
              <a:t>kasvaa – “rentoutumisen” tunnetta ei </a:t>
            </a:r>
            <a:r>
              <a:rPr lang="en-FI"/>
              <a:t>saa tapahtua</a:t>
            </a:r>
            <a:endParaRPr lang="sv-SE" dirty="0"/>
          </a:p>
          <a:p>
            <a:endParaRPr lang="en-FI" dirty="0"/>
          </a:p>
          <a:p>
            <a:r>
              <a:rPr lang="en-FI" dirty="0"/>
              <a:t>Psyykkinen sekä fyysinen tila</a:t>
            </a:r>
          </a:p>
          <a:p>
            <a:r>
              <a:rPr lang="en-FI" dirty="0"/>
              <a:t>Hyvin </a:t>
            </a:r>
            <a:r>
              <a:rPr lang="en-FI"/>
              <a:t>pieni liike*</a:t>
            </a:r>
            <a:endParaRPr lang="en-FI" dirty="0"/>
          </a:p>
        </p:txBody>
      </p:sp>
      <p:pic>
        <p:nvPicPr>
          <p:cNvPr id="5" name="Picture 4" descr="A picture containing grass, person, outdoor, sport&#10;&#10;Description automatically generated">
            <a:extLst>
              <a:ext uri="{FF2B5EF4-FFF2-40B4-BE49-F238E27FC236}">
                <a16:creationId xmlns:a16="http://schemas.microsoft.com/office/drawing/2014/main" id="{7674DA3F-21A1-C8D3-29D5-190E02AF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478" y="1399843"/>
            <a:ext cx="7531785" cy="40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dressed, clothes&#10;&#10;Description automatically generated">
            <a:extLst>
              <a:ext uri="{FF2B5EF4-FFF2-40B4-BE49-F238E27FC236}">
                <a16:creationId xmlns:a16="http://schemas.microsoft.com/office/drawing/2014/main" id="{DE9AD72E-BFF4-DE12-1668-3C0B36080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1" t="2081" r="1336" b="543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0453692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D4C3-2807-B28D-8880-1A2FB53B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864"/>
            <a:ext cx="10515600" cy="1325563"/>
          </a:xfrm>
        </p:spPr>
        <p:txBody>
          <a:bodyPr/>
          <a:lstStyle/>
          <a:p>
            <a:r>
              <a:rPr lang="en-GB" b="1" i="0" dirty="0"/>
              <a:t>HOLDING / PITO</a:t>
            </a:r>
            <a:endParaRPr lang="en-FI" b="1" i="0" dirty="0"/>
          </a:p>
        </p:txBody>
      </p:sp>
      <p:pic>
        <p:nvPicPr>
          <p:cNvPr id="5" name="Picture 4" descr="A picture containing outdoor, person, ground, tripod&#10;&#10;Description automatically generated">
            <a:extLst>
              <a:ext uri="{FF2B5EF4-FFF2-40B4-BE49-F238E27FC236}">
                <a16:creationId xmlns:a16="http://schemas.microsoft.com/office/drawing/2014/main" id="{EB4EE635-AF7E-87BD-FC02-88D5EC021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867" y="0"/>
            <a:ext cx="6116133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12F69-8323-BD30-71E9-236D4D301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0"/>
            <a:ext cx="6075867" cy="5740400"/>
          </a:xfrm>
        </p:spPr>
        <p:txBody>
          <a:bodyPr>
            <a:normAutofit fontScale="92500" lnSpcReduction="10000"/>
          </a:bodyPr>
          <a:lstStyle/>
          <a:p>
            <a:r>
              <a:rPr lang="en-FI" dirty="0"/>
              <a:t>“Barrel of the Gun” pysyy</a:t>
            </a:r>
          </a:p>
          <a:p>
            <a:r>
              <a:rPr lang="en-FI" dirty="0"/>
              <a:t>Linjassa oleminen</a:t>
            </a:r>
          </a:p>
          <a:p>
            <a:r>
              <a:rPr lang="en-FI" dirty="0"/>
              <a:t>Intensiteetin tasoittuminen – kehon luurakenne alkaa vastustamaan jousen voimaa</a:t>
            </a:r>
          </a:p>
          <a:p>
            <a:r>
              <a:rPr lang="en-FI" u="sng" dirty="0"/>
              <a:t>“jousen sisään astuminen”</a:t>
            </a:r>
          </a:p>
          <a:p>
            <a:r>
              <a:rPr lang="en-FI" dirty="0"/>
              <a:t>Mikään lihaksista ei rentoudu – kädet voivat ”rentoutua” mutta </a:t>
            </a:r>
            <a:r>
              <a:rPr lang="en-FI"/>
              <a:t>pito selkälihaksi</a:t>
            </a:r>
            <a:r>
              <a:rPr lang="sv-SE" dirty="0" err="1"/>
              <a:t>ssa</a:t>
            </a:r>
            <a:r>
              <a:rPr lang="en-FI"/>
              <a:t> </a:t>
            </a:r>
            <a:r>
              <a:rPr lang="en-FI" dirty="0"/>
              <a:t>kasvaa</a:t>
            </a:r>
          </a:p>
          <a:p>
            <a:r>
              <a:rPr lang="en-FI" u="sng" dirty="0"/>
              <a:t>“Kehon </a:t>
            </a:r>
            <a:r>
              <a:rPr lang="en-FI" u="sng"/>
              <a:t>venyttäminen”</a:t>
            </a:r>
            <a:endParaRPr lang="sv-SE" u="sng" dirty="0"/>
          </a:p>
          <a:p>
            <a:pPr marL="0" indent="0">
              <a:buNone/>
            </a:pPr>
            <a:endParaRPr lang="en-FI" u="sng" dirty="0"/>
          </a:p>
          <a:p>
            <a:r>
              <a:rPr lang="en-FI" b="1" dirty="0"/>
              <a:t>Jotta päästään Pitovaiheesen, tarvitaan siirto vaihe &gt; rytmi</a:t>
            </a:r>
          </a:p>
          <a:p>
            <a:r>
              <a:rPr lang="en-FI" dirty="0"/>
              <a:t>Tähtääminen alkaa vasta pitovaiheessa</a:t>
            </a:r>
          </a:p>
        </p:txBody>
      </p:sp>
    </p:spTree>
    <p:extLst>
      <p:ext uri="{BB962C8B-B14F-4D97-AF65-F5344CB8AC3E}">
        <p14:creationId xmlns:p14="http://schemas.microsoft.com/office/powerpoint/2010/main" val="139041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2FDFE-0D02-22FC-D943-539180D2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FI" sz="5400" i="0" dirty="0"/>
              <a:t>Kisik Lee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C55A8E4-5655-3631-CBB3-65CB1AE77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919" y="1737360"/>
            <a:ext cx="4404249" cy="45354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48F7C8-E55A-A2C4-8DA7-350AD74D8D8E}"/>
              </a:ext>
            </a:extLst>
          </p:cNvPr>
          <p:cNvSpPr txBox="1"/>
          <p:nvPr/>
        </p:nvSpPr>
        <p:spPr>
          <a:xfrm>
            <a:off x="1081807" y="1746202"/>
            <a:ext cx="5012669" cy="481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Yhdysvaltojen Olympia jousiammunta koulutusohjelman kansallinen päävalmentaja</a:t>
            </a: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Entinen Korean Olympiavalmentaja ja Australian Institute of Sportin (AIS) päävalmentaja</a:t>
            </a: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Simon Fairweatherin ja T</a:t>
            </a:r>
            <a:r>
              <a:rPr lang="en-GB" sz="2208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 Cuddihyn entinen valmentaja</a:t>
            </a: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Tunnettu laajasta työstään Brady Ellisonin kanssa</a:t>
            </a: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Ensimmäinen henkilö, joka toi tieteellisen menetelmän jousiammunta tekniikalle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67795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637-DA90-2FA5-C8CE-682998FE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-303068"/>
            <a:ext cx="9906000" cy="1382156"/>
          </a:xfrm>
        </p:spPr>
        <p:txBody>
          <a:bodyPr>
            <a:normAutofit/>
          </a:bodyPr>
          <a:lstStyle/>
          <a:p>
            <a:r>
              <a:rPr lang="en-FI" sz="2800" b="1" i="0"/>
              <a:t>E</a:t>
            </a:r>
            <a:r>
              <a:rPr lang="sv-SE" sz="2800" b="1" i="0" dirty="0"/>
              <a:t>XPANSION</a:t>
            </a:r>
            <a:r>
              <a:rPr lang="en-FI" sz="2800" b="1" i="0"/>
              <a:t> /</a:t>
            </a:r>
            <a:r>
              <a:rPr lang="sv-SE" sz="2800" b="1" dirty="0"/>
              <a:t> LAAJENTUMINEN ja LAUKAISU</a:t>
            </a:r>
            <a:endParaRPr lang="en-FI" sz="2800" b="1" i="0" dirty="0"/>
          </a:p>
        </p:txBody>
      </p:sp>
      <p:pic>
        <p:nvPicPr>
          <p:cNvPr id="5" name="Content Placeholder 4" descr="A picture containing grass, person, tool, close&#10;&#10;Description automatically generated">
            <a:extLst>
              <a:ext uri="{FF2B5EF4-FFF2-40B4-BE49-F238E27FC236}">
                <a16:creationId xmlns:a16="http://schemas.microsoft.com/office/drawing/2014/main" id="{F48E2E86-3E90-A5DE-7356-795A41B98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43928" y="0"/>
            <a:ext cx="4048072" cy="4435021"/>
          </a:xfrm>
        </p:spPr>
      </p:pic>
      <p:pic>
        <p:nvPicPr>
          <p:cNvPr id="7" name="Picture 6" descr="A collage of a person playing a sport&#10;&#10;Description automatically generated with low confidence">
            <a:extLst>
              <a:ext uri="{FF2B5EF4-FFF2-40B4-BE49-F238E27FC236}">
                <a16:creationId xmlns:a16="http://schemas.microsoft.com/office/drawing/2014/main" id="{60D8759A-DB57-5FE2-F40A-C2392F6E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522" y="4435239"/>
            <a:ext cx="6812478" cy="2422761"/>
          </a:xfrm>
          <a:prstGeom prst="rect">
            <a:avLst/>
          </a:prstGeom>
        </p:spPr>
      </p:pic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1FB3D20C-FCB3-5CC2-7130-C5768F591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35021"/>
            <a:ext cx="5379522" cy="2422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F2DE28-A600-B8FE-7579-E30BBEB6CAFA}"/>
              </a:ext>
            </a:extLst>
          </p:cNvPr>
          <p:cNvSpPr txBox="1"/>
          <p:nvPr/>
        </p:nvSpPr>
        <p:spPr>
          <a:xfrm>
            <a:off x="207819" y="741811"/>
            <a:ext cx="7843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FI" u="sng" dirty="0"/>
              <a:t>Näkymätön liike </a:t>
            </a:r>
            <a:r>
              <a:rPr lang="en-FI" dirty="0"/>
              <a:t>=  Laajentuminen klikkeristä läpi ei saisi </a:t>
            </a:r>
            <a:r>
              <a:rPr lang="en-FI"/>
              <a:t>näkyä fyysisesti</a:t>
            </a:r>
            <a:endParaRPr lang="en-FI" dirty="0"/>
          </a:p>
          <a:p>
            <a:pPr marL="285750" indent="-285750">
              <a:buFontTx/>
              <a:buChar char="-"/>
            </a:pPr>
            <a:r>
              <a:rPr lang="sv-SE" dirty="0"/>
              <a:t>L</a:t>
            </a:r>
            <a:r>
              <a:rPr lang="en-FI"/>
              <a:t>aajentumisen </a:t>
            </a:r>
            <a:r>
              <a:rPr lang="en-FI" dirty="0"/>
              <a:t>tunne rintakehän sisällä *</a:t>
            </a:r>
          </a:p>
          <a:p>
            <a:pPr marL="285750" indent="-285750">
              <a:buFontTx/>
              <a:buChar char="-"/>
            </a:pPr>
            <a:r>
              <a:rPr lang="en-FI" dirty="0"/>
              <a:t>Intensiteetin hallussa pito</a:t>
            </a:r>
          </a:p>
          <a:p>
            <a:pPr marL="285750" indent="-285750">
              <a:buFontTx/>
              <a:buChar char="-"/>
            </a:pPr>
            <a:r>
              <a:rPr lang="en-FI" dirty="0"/>
              <a:t>Laajentuminen on ensimmäinen osa jälkipitoa*</a:t>
            </a:r>
          </a:p>
          <a:p>
            <a:pPr marL="285750" indent="-285750">
              <a:buFontTx/>
              <a:buChar char="-"/>
            </a:pPr>
            <a:r>
              <a:rPr lang="en-FI" dirty="0"/>
              <a:t>LAN2 liikkuu "nuolen suuntaan”</a:t>
            </a:r>
          </a:p>
          <a:p>
            <a:pPr marL="285750" indent="-285750">
              <a:buFontTx/>
              <a:buChar char="-"/>
            </a:pPr>
            <a:r>
              <a:rPr lang="en-FI" dirty="0"/>
              <a:t>Tasapaino: jousikäden intensiteetti kasvaa vaikka ei fyysisesti liiku minnekkään ja samoin vetokäden olkapään</a:t>
            </a:r>
          </a:p>
          <a:p>
            <a:pPr marL="285750" indent="-285750">
              <a:buFontTx/>
              <a:buChar char="-"/>
            </a:pPr>
            <a:r>
              <a:rPr lang="en-FI" dirty="0"/>
              <a:t>Vetokäsi ei liiku mihinkään leualta</a:t>
            </a:r>
          </a:p>
          <a:p>
            <a:endParaRPr lang="en-FI" dirty="0"/>
          </a:p>
          <a:p>
            <a:pPr marL="285750" indent="-285750">
              <a:buFont typeface="Wingdings" pitchFamily="2" charset="2"/>
              <a:buChar char="§"/>
            </a:pPr>
            <a:r>
              <a:rPr lang="en-FI" dirty="0"/>
              <a:t>Laukaisu tapahtuu </a:t>
            </a:r>
            <a:r>
              <a:rPr lang="en-FI"/>
              <a:t>molemmissa käsissä</a:t>
            </a:r>
            <a:r>
              <a:rPr lang="sv-SE" dirty="0"/>
              <a:t> – ”sy</a:t>
            </a:r>
            <a:r>
              <a:rPr lang="en-FI"/>
              <a:t>nchronized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en-FI" dirty="0"/>
              <a:t>= pidä "barrel of </a:t>
            </a:r>
            <a:r>
              <a:rPr lang="en-FI"/>
              <a:t>the gun</a:t>
            </a:r>
            <a:r>
              <a:rPr lang="sv-SE" dirty="0"/>
              <a:t>in</a:t>
            </a:r>
            <a:r>
              <a:rPr lang="en-FI"/>
              <a:t>" </a:t>
            </a:r>
            <a:r>
              <a:rPr lang="en-FI" dirty="0"/>
              <a:t>pituus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v-SE" dirty="0" err="1"/>
              <a:t>Sormia</a:t>
            </a:r>
            <a:r>
              <a:rPr lang="sv-SE" dirty="0"/>
              <a:t> </a:t>
            </a:r>
            <a:r>
              <a:rPr lang="sv-SE" dirty="0" err="1"/>
              <a:t>ei</a:t>
            </a:r>
            <a:r>
              <a:rPr lang="sv-SE" dirty="0"/>
              <a:t> </a:t>
            </a:r>
            <a:r>
              <a:rPr lang="sv-SE" dirty="0" err="1"/>
              <a:t>avata</a:t>
            </a:r>
            <a:r>
              <a:rPr lang="sv-SE" dirty="0"/>
              <a:t> </a:t>
            </a:r>
            <a:r>
              <a:rPr lang="en-FI"/>
              <a:t>– </a:t>
            </a:r>
            <a:r>
              <a:rPr lang="en-FI" dirty="0"/>
              <a:t>pitkä laukaisu (lavan “kierto”)</a:t>
            </a:r>
          </a:p>
        </p:txBody>
      </p:sp>
    </p:spTree>
    <p:extLst>
      <p:ext uri="{BB962C8B-B14F-4D97-AF65-F5344CB8AC3E}">
        <p14:creationId xmlns:p14="http://schemas.microsoft.com/office/powerpoint/2010/main" val="4157362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679A7117-A125-AD81-AA19-E9B71C856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93319" y="135576"/>
            <a:ext cx="5021882" cy="6586846"/>
          </a:xfrm>
          <a:prstGeom prst="rect">
            <a:avLst/>
          </a:prstGeom>
        </p:spPr>
      </p:pic>
      <p:pic>
        <p:nvPicPr>
          <p:cNvPr id="5" name="Picture 4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AA4F80E3-CB7F-57D6-8CD0-B1CFAEF0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577" y="0"/>
            <a:ext cx="537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927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E7160-DCA7-D83E-254B-BA59FB5A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0969" y="-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FOLLOW THROUGH / JÄLKIPITO</a:t>
            </a:r>
            <a:endParaRPr lang="en-FI" b="1" i="0" dirty="0"/>
          </a:p>
        </p:txBody>
      </p:sp>
      <p:pic>
        <p:nvPicPr>
          <p:cNvPr id="5" name="Content Placeholder 4" descr="A picture containing person, indoor, sport&#10;&#10;Description automatically generated">
            <a:extLst>
              <a:ext uri="{FF2B5EF4-FFF2-40B4-BE49-F238E27FC236}">
                <a16:creationId xmlns:a16="http://schemas.microsoft.com/office/drawing/2014/main" id="{29542BC9-8388-19FD-DC7F-AEF0745D0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0539" y="1812439"/>
            <a:ext cx="7069894" cy="49090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D95CA-6018-0897-48B3-C9EEB948559E}"/>
              </a:ext>
            </a:extLst>
          </p:cNvPr>
          <p:cNvSpPr txBox="1"/>
          <p:nvPr/>
        </p:nvSpPr>
        <p:spPr>
          <a:xfrm>
            <a:off x="181566" y="1325563"/>
            <a:ext cx="45804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Jälkipito = laajenemisen voiman ja suunnan reaktio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Mikä on lopullinen asento ja miten siihen päästän suorinta reittiä </a:t>
            </a:r>
            <a:r>
              <a:rPr lang="en-FI" sz="2400" kern="1200">
                <a:solidFill>
                  <a:schemeClr val="tx1"/>
                </a:solidFill>
              </a:rPr>
              <a:t>pitovaiheesta ?</a:t>
            </a:r>
            <a:endParaRPr lang="sv-SE" sz="2400" kern="1200" dirty="0">
              <a:solidFill>
                <a:schemeClr val="tx1"/>
              </a:solidFill>
            </a:endParaRPr>
          </a:p>
          <a:p>
            <a:pPr defTabSz="374904">
              <a:spcAft>
                <a:spcPts val="600"/>
              </a:spcAft>
            </a:pPr>
            <a:endParaRPr lang="en-FI" sz="2400" kern="1200" dirty="0">
              <a:solidFill>
                <a:schemeClr val="tx1"/>
              </a:solidFill>
            </a:endParaRP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Olkapäiden linja pysyy laukaisusta jälkipitoon saakka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Asento ei muutu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Voiman pitäminen syvissä vatsalihaksissa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Mitä pidemmälle vetokäden kyynärpää kiertyy sitä parempi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1788339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0DB8C8C8-1D16-DC1F-0F30-71C5283FA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8" y="93003"/>
            <a:ext cx="11926784" cy="66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28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6E559091-0D89-0F4E-4A5D-8198A10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44122"/>
            <a:ext cx="11756572" cy="65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709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51492-9BAF-3D31-1CDA-46773D9AF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FI" sz="4000" dirty="0">
                <a:solidFill>
                  <a:srgbClr val="FFFFFF"/>
                </a:solidFill>
              </a:rPr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08E97-11F6-0F24-1FC1-A6C428EC6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22009"/>
            <a:ext cx="9724031" cy="5267258"/>
          </a:xfrm>
        </p:spPr>
        <p:txBody>
          <a:bodyPr anchor="ctr">
            <a:normAutofit/>
          </a:bodyPr>
          <a:lstStyle/>
          <a:p>
            <a:r>
              <a:rPr lang="en-FI" sz="2000" dirty="0"/>
              <a:t>Kaikki osat mukana suorituksessa</a:t>
            </a:r>
          </a:p>
          <a:p>
            <a:r>
              <a:rPr lang="en-FI" sz="2000" dirty="0"/>
              <a:t>Asento (jalat, selkä, lantio, rintakehä, pää) + sormiote ja pokakäden aktivointi = valmiusasento</a:t>
            </a:r>
          </a:p>
          <a:p>
            <a:r>
              <a:rPr lang="en-FI" sz="2000" dirty="0"/>
              <a:t>Nosto vaihe (setup) = extra valmiusasento* + olkapäiden linjaus</a:t>
            </a:r>
          </a:p>
          <a:p>
            <a:r>
              <a:rPr lang="en-FI" sz="2000" dirty="0"/>
              <a:t>Veto kiertävällä liikkeellä – ranne*</a:t>
            </a:r>
          </a:p>
          <a:p>
            <a:r>
              <a:rPr lang="en-FI" sz="2000" dirty="0"/>
              <a:t>Loading – lapa tappiin</a:t>
            </a:r>
          </a:p>
          <a:p>
            <a:r>
              <a:rPr lang="en-FI" sz="2000" dirty="0"/>
              <a:t>Ankkurointi – sivu ankkuri + pää ei liiku</a:t>
            </a:r>
          </a:p>
          <a:p>
            <a:r>
              <a:rPr lang="en-FI" sz="2000" dirty="0"/>
              <a:t>Transfer – psyykkinen tunne (siiretään </a:t>
            </a:r>
            <a:r>
              <a:rPr lang="en-FI" sz="2000"/>
              <a:t>viimeinen voima </a:t>
            </a:r>
            <a:r>
              <a:rPr lang="en-FI" sz="2000" dirty="0"/>
              <a:t>käsiltä selälle)</a:t>
            </a:r>
          </a:p>
          <a:p>
            <a:r>
              <a:rPr lang="en-FI" sz="2000" dirty="0"/>
              <a:t>Pitoon pääsy + nuoli lähtee vasta pidosta + tähtääminen alkaa vasta pito vaiheessa</a:t>
            </a:r>
          </a:p>
          <a:p>
            <a:r>
              <a:rPr lang="en-FI" sz="2000" dirty="0"/>
              <a:t>Laajentuminen ei näy fyysisesti</a:t>
            </a:r>
          </a:p>
          <a:p>
            <a:r>
              <a:rPr lang="en-FI" sz="2000" dirty="0"/>
              <a:t>Laukaisu tapahtuu molemmissa käsissä</a:t>
            </a:r>
          </a:p>
          <a:p>
            <a:r>
              <a:rPr lang="en-FI" sz="2000" dirty="0"/>
              <a:t>On tiedossa mikä on jälkipito “asento” ja että se pysyy (ainakin </a:t>
            </a:r>
            <a:r>
              <a:rPr lang="en-FI" sz="2000"/>
              <a:t>suht samanlaisena</a:t>
            </a:r>
            <a:r>
              <a:rPr lang="sv-SE" sz="2000" dirty="0"/>
              <a:t> </a:t>
            </a:r>
            <a:r>
              <a:rPr lang="sv-SE" sz="2000" dirty="0" err="1"/>
              <a:t>aina</a:t>
            </a:r>
            <a:r>
              <a:rPr lang="en-FI" sz="2000"/>
              <a:t>)</a:t>
            </a:r>
            <a:endParaRPr lang="en-FI" sz="1400" dirty="0"/>
          </a:p>
          <a:p>
            <a:endParaRPr lang="en-FI" sz="1400" dirty="0"/>
          </a:p>
        </p:txBody>
      </p:sp>
    </p:spTree>
    <p:extLst>
      <p:ext uri="{BB962C8B-B14F-4D97-AF65-F5344CB8AC3E}">
        <p14:creationId xmlns:p14="http://schemas.microsoft.com/office/powerpoint/2010/main" val="154880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5A63E26-89A3-35C9-D161-25B9423FB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35" b="1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DC283-82C2-EC82-4E1D-94F09B49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FI" b="1" i="0"/>
              <a:t>Kisik </a:t>
            </a:r>
            <a:r>
              <a:rPr lang="en-FI" b="1"/>
              <a:t>L</a:t>
            </a:r>
            <a:r>
              <a:rPr lang="en-FI" b="1" i="0"/>
              <a:t>ee shot cycle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9D8816-3160-36AE-7491-0FE306CC8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77148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96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45216-6B5D-8386-C112-E7820B5B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en-FI" b="1" i="0" dirty="0"/>
              <a:t>Asento </a:t>
            </a:r>
          </a:p>
        </p:txBody>
      </p:sp>
      <p:pic>
        <p:nvPicPr>
          <p:cNvPr id="6" name="Content Placeholder 5" descr="A pair of feet wearing white shoes&#10;&#10;Description automatically generated with low confidence">
            <a:extLst>
              <a:ext uri="{FF2B5EF4-FFF2-40B4-BE49-F238E27FC236}">
                <a16:creationId xmlns:a16="http://schemas.microsoft.com/office/drawing/2014/main" id="{18AEE3F4-C21C-F991-81C4-870D87B78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1886" y="1926208"/>
            <a:ext cx="6553399" cy="478705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A31D2B-1724-4F26-979F-140F808BA4B2}"/>
              </a:ext>
            </a:extLst>
          </p:cNvPr>
          <p:cNvSpPr txBox="1"/>
          <p:nvPr/>
        </p:nvSpPr>
        <p:spPr>
          <a:xfrm>
            <a:off x="-3048" y="2371134"/>
            <a:ext cx="5471886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Tukeva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vakaa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Asennon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perusta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GB" dirty="0" err="1"/>
              <a:t>Y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vartalon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yhteys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315468">
              <a:spcAft>
                <a:spcPts val="600"/>
              </a:spcAft>
            </a:pP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jalka-asento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biomekaansiesti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vahvempi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Hartioiden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levyinen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tasainen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painojakauma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60-70% &amp; 40-30%</a:t>
            </a: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Lantio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alas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eteen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/ “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kierretty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Rintalasta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rintakehä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tiputetaan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alas</a:t>
            </a: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Olkapäät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samassa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linjassa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taulun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kanssa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Lantio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pysyy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avoimena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494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44D0A5AE-F2DE-AD76-AAB1-3F3D1D635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7963" y="882253"/>
            <a:ext cx="7798130" cy="5093494"/>
          </a:xfrm>
        </p:spPr>
      </p:pic>
      <p:pic>
        <p:nvPicPr>
          <p:cNvPr id="7" name="Picture 6" descr="A picture containing text, grass, outdoor, sport&#10;&#10;Description automatically generated">
            <a:extLst>
              <a:ext uri="{FF2B5EF4-FFF2-40B4-BE49-F238E27FC236}">
                <a16:creationId xmlns:a16="http://schemas.microsoft.com/office/drawing/2014/main" id="{29131850-881C-67F8-5DF8-9FD61071F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3" y="153932"/>
            <a:ext cx="3933371" cy="6590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AB269-2F25-EE79-BFB5-E5FA79442713}"/>
              </a:ext>
            </a:extLst>
          </p:cNvPr>
          <p:cNvSpPr txBox="1"/>
          <p:nvPr/>
        </p:nvSpPr>
        <p:spPr>
          <a:xfrm>
            <a:off x="5324103" y="5975747"/>
            <a:ext cx="6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correct angle                                           incorrect angle (“duck feet”)</a:t>
            </a:r>
          </a:p>
        </p:txBody>
      </p:sp>
    </p:spTree>
    <p:extLst>
      <p:ext uri="{BB962C8B-B14F-4D97-AF65-F5344CB8AC3E}">
        <p14:creationId xmlns:p14="http://schemas.microsoft.com/office/powerpoint/2010/main" val="322377956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8230-52DE-AE60-18E7-A7F1AD77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91" y="-297633"/>
            <a:ext cx="7168486" cy="17094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dirty="0" err="1"/>
              <a:t>Sormiote</a:t>
            </a:r>
            <a:r>
              <a:rPr lang="en-US" b="1" i="0" dirty="0"/>
              <a:t> / Hook</a:t>
            </a:r>
          </a:p>
        </p:txBody>
      </p:sp>
      <p:pic>
        <p:nvPicPr>
          <p:cNvPr id="5" name="Content Placeholder 4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6F1522CD-CF76-BAD7-3D27-992FEBEC4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57" r="1850" b="-4"/>
          <a:stretch/>
        </p:blipFill>
        <p:spPr>
          <a:xfrm>
            <a:off x="6977903" y="0"/>
            <a:ext cx="5214098" cy="3710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57D14A-F07E-B369-E7C5-5B8E89625C91}"/>
              </a:ext>
            </a:extLst>
          </p:cNvPr>
          <p:cNvSpPr txBox="1"/>
          <p:nvPr/>
        </p:nvSpPr>
        <p:spPr>
          <a:xfrm>
            <a:off x="152017" y="907098"/>
            <a:ext cx="7053456" cy="3986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spcAft>
                <a:spcPts val="600"/>
              </a:spcAft>
              <a:buSzPct val="80000"/>
            </a:pPr>
            <a:r>
              <a:rPr lang="en-US" sz="2200" dirty="0"/>
              <a:t>1) </a:t>
            </a:r>
            <a:r>
              <a:rPr lang="en-US" sz="2200" dirty="0" err="1"/>
              <a:t>Ensin</a:t>
            </a:r>
            <a:r>
              <a:rPr lang="en-US" sz="2200" dirty="0"/>
              <a:t> </a:t>
            </a:r>
            <a:r>
              <a:rPr lang="en-US" sz="2200" dirty="0" err="1"/>
              <a:t>sormiote</a:t>
            </a:r>
            <a:r>
              <a:rPr lang="en-US" sz="2200" dirty="0"/>
              <a:t> 2) </a:t>
            </a:r>
            <a:r>
              <a:rPr lang="en-US" sz="2200" dirty="0" err="1"/>
              <a:t>kahvaote</a:t>
            </a:r>
            <a:endParaRPr lang="en-US" sz="2200" dirty="0"/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/>
              <a:t>“</a:t>
            </a:r>
            <a:r>
              <a:rPr lang="en-US" sz="2200" dirty="0" err="1"/>
              <a:t>Rappuset</a:t>
            </a:r>
            <a:r>
              <a:rPr lang="en-US" sz="2200" dirty="0"/>
              <a:t>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 err="1"/>
              <a:t>Sormierottajan</a:t>
            </a:r>
            <a:r>
              <a:rPr lang="en-US" sz="2200" dirty="0"/>
              <a:t> “</a:t>
            </a:r>
            <a:r>
              <a:rPr lang="en-US" sz="2200" dirty="0" err="1"/>
              <a:t>puristaminen</a:t>
            </a:r>
            <a:r>
              <a:rPr lang="en-US" sz="2200" dirty="0"/>
              <a:t>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 err="1"/>
              <a:t>Peukalo</a:t>
            </a:r>
            <a:r>
              <a:rPr lang="en-US" sz="2200" dirty="0"/>
              <a:t> ja </a:t>
            </a:r>
            <a:r>
              <a:rPr lang="en-US" sz="2200" dirty="0" err="1"/>
              <a:t>pikkusormi</a:t>
            </a:r>
            <a:r>
              <a:rPr lang="en-US" sz="2200" dirty="0"/>
              <a:t> – “C”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/>
              <a:t>“Flat back hand”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sv-SE" sz="2200" dirty="0"/>
              <a:t>*</a:t>
            </a:r>
            <a:r>
              <a:rPr lang="en-FI" sz="2200"/>
              <a:t>Pidemmällä sormierottajalla </a:t>
            </a:r>
            <a:r>
              <a:rPr lang="sv-SE" sz="2200" dirty="0" err="1"/>
              <a:t>voi</a:t>
            </a:r>
            <a:r>
              <a:rPr lang="en-FI" sz="2200"/>
              <a:t> saada sormet</a:t>
            </a:r>
            <a:r>
              <a:rPr lang="sv-SE" sz="2200" dirty="0"/>
              <a:t> </a:t>
            </a:r>
            <a:r>
              <a:rPr lang="sv-SE" sz="2200" dirty="0" err="1"/>
              <a:t>helpommin</a:t>
            </a:r>
            <a:r>
              <a:rPr lang="en-FI" sz="2200"/>
              <a:t> samansuuntais</a:t>
            </a:r>
            <a:r>
              <a:rPr lang="sv-SE" sz="2200" dirty="0"/>
              <a:t>i</a:t>
            </a:r>
            <a:r>
              <a:rPr lang="en-FI" sz="2200"/>
              <a:t>ksi*</a:t>
            </a:r>
            <a:endParaRPr lang="en-FI" sz="2200" dirty="0"/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52D1C3E-6610-A231-180B-8EBE1FF48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38" r="8367" b="-4"/>
          <a:stretch/>
        </p:blipFill>
        <p:spPr>
          <a:xfrm>
            <a:off x="3284997" y="3710282"/>
            <a:ext cx="4423517" cy="3147717"/>
          </a:xfrm>
          <a:prstGeom prst="rect">
            <a:avLst/>
          </a:prstGeom>
        </p:spPr>
      </p:pic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5FB1197-BF05-CAC0-4E76-329BE3290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39" t="-4" r="5062"/>
          <a:stretch/>
        </p:blipFill>
        <p:spPr>
          <a:xfrm>
            <a:off x="7708515" y="3662854"/>
            <a:ext cx="4483486" cy="319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58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C68B-3BE7-D90B-906C-1A5132A1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8" y="53682"/>
            <a:ext cx="5965466" cy="1679868"/>
          </a:xfrm>
        </p:spPr>
        <p:txBody>
          <a:bodyPr>
            <a:normAutofit/>
          </a:bodyPr>
          <a:lstStyle/>
          <a:p>
            <a:r>
              <a:rPr lang="en-GB" b="1" i="0" dirty="0"/>
              <a:t>K</a:t>
            </a:r>
            <a:r>
              <a:rPr lang="en-FI" b="1" i="0" dirty="0"/>
              <a:t>ahvaote / Grip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5069E-ECD8-EB87-0ED5-98F68A7DF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1" y="2213268"/>
            <a:ext cx="6348443" cy="3560798"/>
          </a:xfrm>
        </p:spPr>
        <p:txBody>
          <a:bodyPr anchor="ctr">
            <a:normAutofit/>
          </a:bodyPr>
          <a:lstStyle/>
          <a:p>
            <a:r>
              <a:rPr lang="en-FI"/>
              <a:t>Rystyset </a:t>
            </a:r>
            <a:r>
              <a:rPr lang="sv-SE" dirty="0"/>
              <a:t>”</a:t>
            </a:r>
            <a:r>
              <a:rPr lang="en-FI"/>
              <a:t>taakse</a:t>
            </a:r>
            <a:r>
              <a:rPr lang="sv-SE" dirty="0"/>
              <a:t>”</a:t>
            </a:r>
            <a:r>
              <a:rPr lang="en-FI"/>
              <a:t>, </a:t>
            </a:r>
            <a:r>
              <a:rPr lang="en-FI" dirty="0"/>
              <a:t>jousen keskipisteen takana</a:t>
            </a:r>
          </a:p>
          <a:p>
            <a:r>
              <a:rPr lang="en-FI"/>
              <a:t>Peukalo </a:t>
            </a:r>
            <a:r>
              <a:rPr lang="sv-SE" dirty="0"/>
              <a:t>”</a:t>
            </a:r>
            <a:r>
              <a:rPr lang="en-FI"/>
              <a:t>puristettua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en-FI" dirty="0"/>
              <a:t>sivulle/eteen</a:t>
            </a:r>
          </a:p>
          <a:p>
            <a:r>
              <a:rPr lang="en-FI" dirty="0"/>
              <a:t>Käsi ensin kahvan “kaulaan” ja </a:t>
            </a:r>
            <a:r>
              <a:rPr lang="en-FI"/>
              <a:t>sitten alas</a:t>
            </a:r>
            <a:r>
              <a:rPr lang="sv-SE" dirty="0"/>
              <a:t> – ”Y”</a:t>
            </a:r>
            <a:endParaRPr lang="en-FI" dirty="0"/>
          </a:p>
          <a:p>
            <a:pPr marL="0" indent="0">
              <a:buNone/>
            </a:pPr>
            <a:r>
              <a:rPr lang="en-FI" u="sng"/>
              <a:t>Ole</a:t>
            </a:r>
            <a:r>
              <a:rPr lang="sv-SE" u="sng" dirty="0" err="1"/>
              <a:t>mme</a:t>
            </a:r>
            <a:r>
              <a:rPr lang="en-FI" u="sng"/>
              <a:t> </a:t>
            </a:r>
            <a:r>
              <a:rPr lang="en-FI" u="sng" dirty="0"/>
              <a:t>kahdesta kohtaa </a:t>
            </a:r>
            <a:r>
              <a:rPr lang="en-FI" u="sng"/>
              <a:t>kiinni jousessa</a:t>
            </a:r>
            <a:r>
              <a:rPr lang="sv-SE" u="sng" dirty="0"/>
              <a:t> (</a:t>
            </a:r>
            <a:r>
              <a:rPr lang="sv-SE" u="sng" dirty="0" err="1"/>
              <a:t>jänne</a:t>
            </a:r>
            <a:r>
              <a:rPr lang="sv-SE" u="sng" dirty="0"/>
              <a:t> + </a:t>
            </a:r>
            <a:r>
              <a:rPr lang="sv-SE" u="sng" dirty="0" err="1"/>
              <a:t>kahva</a:t>
            </a:r>
            <a:r>
              <a:rPr lang="sv-SE" u="sng" dirty="0"/>
              <a:t>)</a:t>
            </a:r>
            <a:r>
              <a:rPr lang="en-FI" u="sng"/>
              <a:t>, </a:t>
            </a:r>
            <a:r>
              <a:rPr lang="en-FI" u="sng" dirty="0"/>
              <a:t>joten näiden kohtien tulee olla tukevat ja vahvat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98839-D2DB-AF97-ABAA-9F0362DD8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2" t="-2" r="19133" b="1"/>
          <a:stretch/>
        </p:blipFill>
        <p:spPr>
          <a:xfrm>
            <a:off x="7792279" y="0"/>
            <a:ext cx="4399722" cy="3467100"/>
          </a:xfrm>
          <a:prstGeom prst="rect">
            <a:avLst/>
          </a:prstGeom>
        </p:spPr>
      </p:pic>
      <p:pic>
        <p:nvPicPr>
          <p:cNvPr id="7" name="Picture 6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E1DB96F2-BA9E-BB18-A3CB-E566F5D14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4" t="6" r="-247" b="-3"/>
          <a:stretch/>
        </p:blipFill>
        <p:spPr>
          <a:xfrm>
            <a:off x="7792279" y="3418921"/>
            <a:ext cx="4399722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3200-DDD1-94AE-8EC0-028A1816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445" y="19799"/>
            <a:ext cx="5663774" cy="1685972"/>
          </a:xfrm>
        </p:spPr>
        <p:txBody>
          <a:bodyPr>
            <a:normAutofit/>
          </a:bodyPr>
          <a:lstStyle/>
          <a:p>
            <a:r>
              <a:rPr lang="en-FI" b="1" i="0"/>
              <a:t>Pää</a:t>
            </a:r>
            <a:endParaRPr lang="en-FI" b="1" i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A299309-0B7F-CE7E-AB8A-97AC7A0DE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814" y="1779059"/>
            <a:ext cx="5836864" cy="3947659"/>
          </a:xfrm>
        </p:spPr>
        <p:txBody>
          <a:bodyPr>
            <a:normAutofit/>
          </a:bodyPr>
          <a:lstStyle/>
          <a:p>
            <a:r>
              <a:rPr lang="en-US" dirty="0" err="1"/>
              <a:t>Pää</a:t>
            </a:r>
            <a:r>
              <a:rPr lang="en-US" dirty="0"/>
              <a:t> </a:t>
            </a:r>
            <a:r>
              <a:rPr lang="en-US" dirty="0" err="1"/>
              <a:t>kierretään</a:t>
            </a:r>
            <a:r>
              <a:rPr lang="en-US" dirty="0"/>
              <a:t> </a:t>
            </a:r>
            <a:r>
              <a:rPr lang="en-US" dirty="0" err="1"/>
              <a:t>sivulle</a:t>
            </a:r>
            <a:r>
              <a:rPr lang="en-US" dirty="0"/>
              <a:t> – ja </a:t>
            </a:r>
            <a:r>
              <a:rPr lang="en-US" dirty="0" err="1"/>
              <a:t>pyysyy</a:t>
            </a:r>
            <a:r>
              <a:rPr lang="en-US" dirty="0"/>
              <a:t> </a:t>
            </a:r>
            <a:r>
              <a:rPr lang="en-US" dirty="0" err="1"/>
              <a:t>paikalla</a:t>
            </a:r>
            <a:r>
              <a:rPr lang="en-US" dirty="0"/>
              <a:t> </a:t>
            </a:r>
            <a:r>
              <a:rPr lang="en-US" dirty="0" err="1"/>
              <a:t>koko</a:t>
            </a:r>
            <a:r>
              <a:rPr lang="en-US" dirty="0"/>
              <a:t> </a:t>
            </a:r>
            <a:r>
              <a:rPr lang="en-US" dirty="0" err="1"/>
              <a:t>suorituksen</a:t>
            </a:r>
            <a:r>
              <a:rPr lang="en-US" dirty="0"/>
              <a:t> </a:t>
            </a:r>
            <a:r>
              <a:rPr lang="en-US" dirty="0" err="1"/>
              <a:t>ajan</a:t>
            </a:r>
            <a:endParaRPr lang="en-US" dirty="0"/>
          </a:p>
          <a:p>
            <a:r>
              <a:rPr lang="en-US" dirty="0" err="1"/>
              <a:t>Silmien</a:t>
            </a:r>
            <a:r>
              <a:rPr lang="en-US" dirty="0"/>
              <a:t> / </a:t>
            </a:r>
            <a:r>
              <a:rPr lang="en-US" dirty="0" err="1"/>
              <a:t>kulmakarvojen</a:t>
            </a:r>
            <a:r>
              <a:rPr lang="en-US" dirty="0"/>
              <a:t> </a:t>
            </a:r>
            <a:r>
              <a:rPr lang="en-US" dirty="0" err="1"/>
              <a:t>kulma</a:t>
            </a:r>
            <a:r>
              <a:rPr lang="en-US" dirty="0"/>
              <a:t> – </a:t>
            </a:r>
            <a:r>
              <a:rPr lang="en-US" dirty="0" err="1"/>
              <a:t>hieman</a:t>
            </a:r>
            <a:r>
              <a:rPr lang="en-US" dirty="0"/>
              <a:t> </a:t>
            </a:r>
            <a:r>
              <a:rPr lang="en-US" dirty="0" err="1"/>
              <a:t>vetokäden</a:t>
            </a:r>
            <a:r>
              <a:rPr lang="en-US" dirty="0"/>
              <a:t> </a:t>
            </a:r>
            <a:r>
              <a:rPr lang="en-US" dirty="0" err="1"/>
              <a:t>puolelle</a:t>
            </a:r>
            <a:endParaRPr lang="en-US" dirty="0"/>
          </a:p>
          <a:p>
            <a:r>
              <a:rPr lang="en-US" dirty="0" err="1"/>
              <a:t>Leuka</a:t>
            </a:r>
            <a:r>
              <a:rPr lang="en-US" dirty="0"/>
              <a:t> </a:t>
            </a:r>
            <a:r>
              <a:rPr lang="en-US" dirty="0" err="1"/>
              <a:t>hieman</a:t>
            </a:r>
            <a:r>
              <a:rPr lang="en-US" dirty="0"/>
              <a:t> </a:t>
            </a:r>
            <a:r>
              <a:rPr lang="en-US" dirty="0" err="1"/>
              <a:t>kohotettu</a:t>
            </a:r>
            <a:r>
              <a:rPr lang="en-US" dirty="0"/>
              <a:t>, “</a:t>
            </a:r>
            <a:r>
              <a:rPr lang="en-US" dirty="0" err="1"/>
              <a:t>kuninkaallinen</a:t>
            </a:r>
            <a:r>
              <a:rPr lang="en-US" dirty="0"/>
              <a:t> </a:t>
            </a:r>
            <a:r>
              <a:rPr lang="en-US" dirty="0" err="1"/>
              <a:t>olo</a:t>
            </a:r>
            <a:r>
              <a:rPr lang="en-US" dirty="0"/>
              <a:t>”</a:t>
            </a:r>
          </a:p>
          <a:p>
            <a:r>
              <a:rPr lang="en-US" dirty="0"/>
              <a:t>“</a:t>
            </a:r>
            <a:r>
              <a:rPr lang="en-US" dirty="0" err="1"/>
              <a:t>tiukka</a:t>
            </a:r>
            <a:r>
              <a:rPr lang="en-US" dirty="0"/>
              <a:t>” </a:t>
            </a:r>
            <a:r>
              <a:rPr lang="en-US" dirty="0" err="1"/>
              <a:t>ankkuri</a:t>
            </a:r>
            <a:endParaRPr lang="en-US" dirty="0"/>
          </a:p>
        </p:txBody>
      </p:sp>
      <p:pic>
        <p:nvPicPr>
          <p:cNvPr id="7" name="Picture 6" descr="A person with a cigarette in his mouth&#10;&#10;Description automatically generated with low confidence">
            <a:extLst>
              <a:ext uri="{FF2B5EF4-FFF2-40B4-BE49-F238E27FC236}">
                <a16:creationId xmlns:a16="http://schemas.microsoft.com/office/drawing/2014/main" id="{DADAA0F3-83E7-B6F0-E4EB-A9C5D6288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2" y="152691"/>
            <a:ext cx="4703823" cy="3386754"/>
          </a:xfrm>
          <a:prstGeom prst="rect">
            <a:avLst/>
          </a:prstGeom>
        </p:spPr>
      </p:pic>
      <p:pic>
        <p:nvPicPr>
          <p:cNvPr id="5" name="Content Placeholder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885FF6FB-71AC-2CE8-6F57-44CCA9145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6" y="3714438"/>
            <a:ext cx="5510757" cy="301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70247-80D4-B42F-4374-1220BD4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FI" b="1" i="0"/>
              <a:t>Pokakäsi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Content Placeholder 8" descr="A person holding a frisbee&#10;&#10;Description automatically generated with medium confidence">
            <a:extLst>
              <a:ext uri="{FF2B5EF4-FFF2-40B4-BE49-F238E27FC236}">
                <a16:creationId xmlns:a16="http://schemas.microsoft.com/office/drawing/2014/main" id="{500C079D-9449-2E8D-10D4-362B5697B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3321" y="2015701"/>
            <a:ext cx="6853350" cy="443400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E6F2C-8400-4399-A026-36799071CBA8}"/>
              </a:ext>
            </a:extLst>
          </p:cNvPr>
          <p:cNvSpPr txBox="1"/>
          <p:nvPr/>
        </p:nvSpPr>
        <p:spPr>
          <a:xfrm>
            <a:off x="416006" y="2100061"/>
            <a:ext cx="425198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6324">
              <a:spcAft>
                <a:spcPts val="600"/>
              </a:spcAft>
            </a:pPr>
            <a:r>
              <a:rPr lang="en-FI" sz="2000" u="sng" kern="1200">
                <a:solidFill>
                  <a:schemeClr val="tx1"/>
                </a:solidFill>
              </a:rPr>
              <a:t>Missä halutaan tuntea työnnön tunne?</a:t>
            </a:r>
            <a:endParaRPr lang="sv-SE" sz="2000" u="sng" kern="1200" dirty="0">
              <a:solidFill>
                <a:schemeClr val="tx1"/>
              </a:solidFill>
            </a:endParaRPr>
          </a:p>
          <a:p>
            <a:pPr defTabSz="306324">
              <a:spcAft>
                <a:spcPts val="600"/>
              </a:spcAft>
            </a:pPr>
            <a:endParaRPr lang="en-FI" sz="2000" u="sng" kern="1200">
              <a:solidFill>
                <a:schemeClr val="tx1"/>
              </a:solidFill>
            </a:endParaRP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kern="1200">
                <a:solidFill>
                  <a:schemeClr val="tx1"/>
                </a:solidFill>
              </a:rPr>
              <a:t>”Tavoitellaan” taulua</a:t>
            </a: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kern="1200">
                <a:solidFill>
                  <a:schemeClr val="tx1"/>
                </a:solidFill>
              </a:rPr>
              <a:t>Venytyksen tunne läpi ja eteenpäin olkanivelen ja olkalihaksen yläosassa</a:t>
            </a:r>
            <a:r>
              <a:rPr lang="sv-SE" sz="2000" kern="1200" dirty="0">
                <a:solidFill>
                  <a:schemeClr val="tx1"/>
                </a:solidFill>
              </a:rPr>
              <a:t> – Tunne </a:t>
            </a:r>
            <a:r>
              <a:rPr lang="sv-SE" sz="2000" dirty="0"/>
              <a:t>on </a:t>
            </a:r>
            <a:r>
              <a:rPr lang="en-FI" sz="2000" kern="1200">
                <a:solidFill>
                  <a:schemeClr val="tx1"/>
                </a:solidFill>
              </a:rPr>
              <a:t>säilytettävä koko suorituksen ajan</a:t>
            </a: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kern="1200">
                <a:solidFill>
                  <a:schemeClr val="tx1"/>
                </a:solidFill>
              </a:rPr>
              <a:t>Pokakäsi alhaalla ja edessä noston jälkeen</a:t>
            </a: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kern="1200">
                <a:solidFill>
                  <a:schemeClr val="tx1"/>
                </a:solidFill>
              </a:rPr>
              <a:t>Kyynärpään </a:t>
            </a:r>
            <a:r>
              <a:rPr lang="sv-SE" sz="2000" kern="1200" dirty="0" err="1">
                <a:solidFill>
                  <a:schemeClr val="tx1"/>
                </a:solidFill>
              </a:rPr>
              <a:t>kierto</a:t>
            </a:r>
            <a:r>
              <a:rPr lang="en-FI" sz="2000" kern="1200">
                <a:solidFill>
                  <a:schemeClr val="tx1"/>
                </a:solidFill>
              </a:rPr>
              <a:t> sivulle = ojentajalihaksen aktivointi</a:t>
            </a:r>
            <a:endParaRPr lang="en-FI" sz="2000"/>
          </a:p>
        </p:txBody>
      </p:sp>
    </p:spTree>
    <p:extLst>
      <p:ext uri="{BB962C8B-B14F-4D97-AF65-F5344CB8AC3E}">
        <p14:creationId xmlns:p14="http://schemas.microsoft.com/office/powerpoint/2010/main" val="250545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10693</TotalTime>
  <Words>1350</Words>
  <Application>Microsoft Macintosh PowerPoint</Application>
  <PresentationFormat>Widescreen</PresentationFormat>
  <Paragraphs>210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Kisik Lee – Shot Cycle</vt:lpstr>
      <vt:lpstr>Kisik Lee</vt:lpstr>
      <vt:lpstr>Kisik Lee shot cycle</vt:lpstr>
      <vt:lpstr>Asento </vt:lpstr>
      <vt:lpstr>PowerPoint Presentation</vt:lpstr>
      <vt:lpstr>Sormiote / Hook</vt:lpstr>
      <vt:lpstr>Kahvaote / Grip</vt:lpstr>
      <vt:lpstr>Pää</vt:lpstr>
      <vt:lpstr>Pokakäsi</vt:lpstr>
      <vt:lpstr>SET asento</vt:lpstr>
      <vt:lpstr>SETUP</vt:lpstr>
      <vt:lpstr>SETUP ASENTO</vt:lpstr>
      <vt:lpstr>ANGULAR MOTION</vt:lpstr>
      <vt:lpstr>Vetäminen  “Angular motion” (kiertävä liike) </vt:lpstr>
      <vt:lpstr>LOADING / ”Lataus”</vt:lpstr>
      <vt:lpstr>Ankkurointi</vt:lpstr>
      <vt:lpstr>TRANSFER / SIIRTO</vt:lpstr>
      <vt:lpstr>PowerPoint Presentation</vt:lpstr>
      <vt:lpstr>HOLDING / PITO</vt:lpstr>
      <vt:lpstr>EXPANSION / LAAJENTUMINEN ja LAUKAISU</vt:lpstr>
      <vt:lpstr>PowerPoint Presentation</vt:lpstr>
      <vt:lpstr>FOLLOW THROUGH / JÄLKIPITO</vt:lpstr>
      <vt:lpstr>PowerPoint Presentation</vt:lpstr>
      <vt:lpstr>PowerPoint Presentation</vt:lpstr>
      <vt:lpstr>Key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Kisik Lee – Shot Cycle </dc:title>
  <dc:creator>Aleksandra Ruuskanen</dc:creator>
  <cp:lastModifiedBy>Aleksandra Ruuskanen</cp:lastModifiedBy>
  <cp:revision>21</cp:revision>
  <dcterms:created xsi:type="dcterms:W3CDTF">2022-12-01T11:26:45Z</dcterms:created>
  <dcterms:modified xsi:type="dcterms:W3CDTF">2024-10-30T19:07:45Z</dcterms:modified>
</cp:coreProperties>
</file>