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73" r:id="rId27"/>
    <p:sldId id="274" r:id="rId28"/>
    <p:sldId id="276" r:id="rId29"/>
    <p:sldId id="277" r:id="rId30"/>
    <p:sldId id="278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185FB-D624-4833-B7F2-A7A2C67C2886}" type="datetimeFigureOut">
              <a:rPr lang="fi-FI" smtClean="0"/>
              <a:t>4.10.2023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5F240-D61E-4C66-BF21-3E3C04D4E2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516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508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dirty="0"/>
              <a:t>Läpän rakenteen osalta on tarkennus</a:t>
            </a:r>
            <a:r>
              <a:rPr lang="fi-FI" baseline="0" dirty="0"/>
              <a:t> sääntöihin 1.4.2017</a:t>
            </a:r>
            <a:endParaRPr dirty="0"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Vetojäykkyys voidaan mitata mittarilla tai kiinteällä painolla. Mittarilla mitattaessa tulee varmistaa, ettei ampuja väännä mittaria mittauksen aikana, koska se voi vääristää tulosta.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 mittaria ei ole lähiaikoina kalibroitu, tulisi sallia 1 paunan toleranssi mittauksissa. Jos mittaus on yhden paunan sisällä sallitusta, kannattaa mittauttaa se uudelleen.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Uudelleenmittauttaminen kilpailun aikana on mahdollista ja suotavaa, koska etenkin maatossa on ollut tapauksia, joissa jäykkyyttä on lisätty välinetarkastuksen jälkeen. Toki jos välinetarkastus on kilpailupäivänä, ei tämä ole todennäköistä.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Runkojen tukikaarten kosketusta käteen on usein hankala tarkistaa. Jos kosketus näyttää epävarmalta, täytyy</a:t>
            </a:r>
            <a:r>
              <a:rPr lang="fi-FI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ampujan eduksi tulkita ettei sitä ole. Kaikkein yleisin nykyään on jännestoppari, joka on käännetty ylös – sen voi sitten käännättää alas.</a:t>
            </a:r>
            <a:endParaRPr lang="fi-FI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 jalkamerkkinä on teippaus, se ei saa ylittää ammuntaviivaa.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Periaatteena on ettei mitään tähtäämistä helpottavaa ”ylimääräistä” saa olla. Kaikkia muutoksia, merkintöjä, värityksiä jne. arvioidaan aina tätä näkökulmaa vasten.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Rengastestissä rengas saa olla missä tahansa asennossa, ts. pujotella saa mutta pakottaa ei.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Välinesäännöt vaistolle otetaan</a:t>
            </a:r>
            <a:r>
              <a:rPr lang="fi-FI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maastoammunnan säännöistä, koska sitä ei ole taulupuolella määritelty.</a:t>
            </a:r>
            <a:endParaRPr lang="fi-FI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Kansallisissa säännöissä 15LB luokassa jousen pituus on minimi 135 cm.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Ikkunaleikausta</a:t>
            </a: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vasten oleva materiaali saa nousta korkeintaan 1 cm nuolen yläpuolelle ja  olla korkeintaan 3 mm paksu.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Muilta osin nuolia koskevat samat säännöt (halkaisijat, </a:t>
            </a:r>
            <a:r>
              <a:rPr lang="fi-FI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wrapit</a:t>
            </a: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yms.) kuin muitakin aselajeja.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</a:t>
            </a:r>
            <a:r>
              <a:rPr lang="fi-FI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ampuja ampuu 3 sormea nokin alla, läppä tai hansikas ei saa sallia välimeren otetta (ei halkioita läpässä tai hansikkaan sormet kiinni toisissaan)</a:t>
            </a:r>
            <a:endParaRPr lang="fi-FI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Alkoholi- ja tupakkamainonta ovat kiellettyjä MM-kilpailuissa. Huomioi toki paikalliset rajoitukset. Tässä tulee muistaa sääntökirjojen voimassaolo ja järjestys.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Suomessa välinetarkastus järjestetään yleensä kentällä ennen harjoitusammunnan alkua.  Suuremmissa kilpailuissa se järjestetään yleensä virallisena harjoituspäivänä.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Ampuja voi tosiaan käyttää välineitä, jotka eivät ole olleet mukana välinetarkastuksessa. Esimerkiksi välinerikkojen aikana saatetaan hyvin vaihtaa välineitä.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kuitenkin aina ampujan vastuulla tarkistaa, että kaikki hänen käyttämänsä välineet ovat sääntöjen mukaisia. Tuomarien velvollisuus on varmistaa, että ampujat noudattavat tätä sääntöä.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Jousta ei koskaan tule pitää kahvasta kiinni, koska kädet voivat olla hikoilleet, niissä voi olla aurinkovoidetta jne. Näistä ei saisi tulla jälkiä kahvaan. Sama koskee jännettä, erityisesti keskipunokselta.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Seurapaita</a:t>
            </a:r>
            <a:r>
              <a:rPr lang="fi-FI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mahdollista tehdä paikan päällä teippaamalla logo tms. jos on pakko.</a:t>
            </a:r>
            <a:endParaRPr lang="fi-FI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Jousivalmistajien talliampujat voivat käyttää myös valmistajan edustusasua. Tästä on pyydettäessä esitettävä seuran antama lupa välinetarkastuksessa.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WA:n</a:t>
            </a: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säännöissä kielletään</a:t>
            </a:r>
            <a:r>
              <a:rPr lang="fi-FI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kaikki maastokuviointi myös välineissä – </a:t>
            </a:r>
            <a:r>
              <a:rPr lang="fi-FI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SJALlin</a:t>
            </a:r>
            <a:r>
              <a:rPr lang="fi-FI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sääntö menee Suomessa </a:t>
            </a:r>
            <a:r>
              <a:rPr lang="fi-FI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SJALlin</a:t>
            </a:r>
            <a:r>
              <a:rPr lang="fi-FI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kisoissa edelle!</a:t>
            </a:r>
            <a:endParaRPr lang="fi-FI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Poikkeuksena kännykkä maastokilpailussa: saa olla mukana hätätilanteita varten, mutta kännykkää ei saa käyttää mihinkään muuhun ja se on pidettävä pois päältä.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Kuulokkeiden ym. kiellon syynä on turvallisuus, ampujan tulee kuulla hätätilanteet.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Tähtäimellä ja taljalla ampujalla saa olla erilaisia nuolia, mutta nuolten pitäisi olla samanlaiset sarjan sisällä.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Vaistossa ja pitkäjousessa nuolien on oltava samanlaisia koko kilpailun läpi.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Huomio, nimikirjaimet eivät siis saa olla sulissa, koska ne voivat irrota.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2315 on alumiininuolissa suurin sallittu.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Jännekuidun ja tähtäinaukon yhteispituus voi siis olla lähes 4 cm.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Pitkän kuidun toinen pää ei saa jäädä näkökenttään, koska sitä voitaisiin käyttää jousen kallistuksen tarkistamiseen. Toinen pääty on esimerkiksi peitettävä teipillä, jos näin muuten kävisi.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BBA26A-B2C0-1E41-91E8-556BA0D3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814" y="177906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76E92F-E433-A843-9EAA-063BA37312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814" y="423380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ACEF93-8F9B-4F45-A02D-AEDAEB49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0590C-E713-4476-B584-6FE96FFA330B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E115AD-CFF4-2548-A383-2A70E114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FA9A46-929C-3B44-B733-EB72D890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47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B73F43-C49F-4141-A575-00478040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75F63BF-E754-6646-A022-1FAEC1758F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7946C0-E0C6-CF49-8A72-B3209333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559B-41BC-480F-B461-682A74601B79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D5B29F-C491-EA4B-91AD-833C7CB6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0B0EC7-11E7-2742-9D48-6C91CCB5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91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1AF45D9-D968-2241-8CE4-CE9981034F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870363"/>
            <a:ext cx="2628900" cy="43066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F763AA2-01EB-9748-AF81-793E3FE18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70363"/>
            <a:ext cx="7734300" cy="43065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1E507C-51E8-B443-93E8-27E18796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27D30-CF16-4B88-99F7-357C0217A58C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423649-0858-3741-A879-F9657D08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C9F356-BEEB-4645-A285-B5FA8E6B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71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848354-104A-C647-AC8E-FBBDEE05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665BCB-FB15-1E41-855A-F21E311D0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DEC5AE4-4584-CE4C-817F-1BAC293BA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864D-90CE-4DAD-B39B-F166F4818BE2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C7038-4C89-424E-9A63-9643A7774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8BAB9C-110E-7D4A-B945-599D7757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20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16EA8F-CE1B-EA47-9A74-96CB3ADD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BA78EE-7456-494F-ADC3-C1A22951E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1AB1B4-9EA1-C149-88C1-2F3866B9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0FD-97EF-4A45-ACD7-A61D4EE315AE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B4B113-1BD8-DE4C-BD8E-0BA96ACF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C23B21-F68A-EB4C-9370-0D7E6227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119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51F78-E611-4145-9BF5-F66167B99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41752A-4E14-D44B-9F20-C4BCBAF53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759191"/>
            <a:ext cx="5138650" cy="35971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9A862A-D9F7-514B-BFB6-33D3D6B49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759192"/>
            <a:ext cx="5257800" cy="359715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E6374B-2ADC-D647-A6C1-FBA2F4DF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50777-D38E-4831-8D0C-598F5AAD5306}" type="datetime1">
              <a:rPr lang="fi-FI" smtClean="0"/>
              <a:t>4.10.2023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A5FAF50-2AC2-E341-8009-B5CCDC2A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82EA21D-070D-E24F-BE12-FC5BEEA3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73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8EC83-CD0C-0F49-A210-4A1BE06A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508"/>
            <a:ext cx="10515600" cy="9195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FB8C46-7D0E-1640-82DD-1E89D53CC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8503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76171-FD78-2E4A-BA1E-1AF42618B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674225"/>
            <a:ext cx="5157787" cy="251543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A92C4BE-F826-094B-AAE0-7B211D0D9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845204"/>
            <a:ext cx="5183188" cy="8219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6B35056-8024-5D4E-AD6F-DC57D54E4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674225"/>
            <a:ext cx="5183188" cy="25154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728BD6-D8E4-C04E-A9F6-CB5B4509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B802-775D-40EC-83E5-8C66BCD3BD79}" type="datetime1">
              <a:rPr lang="fi-FI" smtClean="0"/>
              <a:t>4.10.2023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7206ED-A880-E94B-AB75-A2D8D508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8F4EF3A-9D62-2349-9C79-DCD6A23B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159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AE6DE3-38E4-CA40-9695-11420BDB1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7BF09A-6E6E-D944-A032-F1D9C874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9F64C-9B3A-453F-9F1E-E0A572042ED6}" type="datetime1">
              <a:rPr lang="fi-FI" smtClean="0"/>
              <a:t>4.10.2023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F32C891-D0AC-0748-81F7-8A357262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34F3208-6675-4848-8357-EF0BE3AB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780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FBAFA76-0B01-D84E-A2B7-9AF16EDA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9CD7-AE33-431B-8710-54DF34D8CF6D}" type="datetime1">
              <a:rPr lang="fi-FI" smtClean="0"/>
              <a:t>4.10.2023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B7EF3E4-73D3-5848-AF33-2A61B928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8FA51A6-2FB9-4F45-9099-6A1B26A8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23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772248-3B93-C742-9512-359F010CB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1804"/>
            <a:ext cx="3932237" cy="7606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AE0E2A-F7AF-4B46-9C8C-1FDB2CF02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61804"/>
            <a:ext cx="6172200" cy="41468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3F6DC87-18A2-794B-B08F-6DAC937F8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28059"/>
            <a:ext cx="3932237" cy="32806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4D9FA3A-9CED-964A-B8EB-25F6885A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27597-C773-4C25-98A8-0C03C2C92D05}" type="datetime1">
              <a:rPr lang="fi-FI" smtClean="0"/>
              <a:t>4.10.2023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E72BB9F-E900-FB42-B99E-21F81862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A8A499E-1558-1A43-886C-99E98EAB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745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B182A0-1E22-3E42-8D92-2B4B9C3B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8675"/>
            <a:ext cx="3932237" cy="14048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BEAB4A5-8607-7340-9CCE-806D4063D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878676"/>
            <a:ext cx="6172200" cy="4356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EA1BC5-C012-6E4D-AFB9-C8F585EDD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83527"/>
            <a:ext cx="3932237" cy="29640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69D2A3-CD3C-8742-9C91-14151436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6D668-08AB-44E4-A2D3-3FFCF37C1774}" type="datetime1">
              <a:rPr lang="fi-FI" smtClean="0"/>
              <a:t>4.10.2023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06F1E87-E63A-D441-B7E9-2E7A8358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FDDCB54-F773-604A-96CC-17C93C8E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331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4CD8B7B-DA60-0A4A-B2C6-DEC725A7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64828DD-D4A3-7F4C-A94A-8961FF4D7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034EEE-63DE-B841-912B-E13A6F4F5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A83BB-D552-4385-A7AB-668B740C4AD5}" type="datetime1">
              <a:rPr lang="fi-FI" smtClean="0"/>
              <a:t>4.10.2023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C81A2C-D5BF-254D-B0C9-202AC8D28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D49A20-2A5C-CA4B-B4E0-579A01B55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C5E5A-5565-3F49-9454-81DE37AD4D3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250F139-5C64-4DA6-A17B-F70F7E2898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39815"/>
            <a:ext cx="12192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FFB030-35FB-40A3-B60E-366F7B528A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050" dirty="0"/>
              <a:t>SJAL Tuomarikoulutus</a:t>
            </a:r>
            <a:br>
              <a:rPr lang="fi-FI" sz="4050" dirty="0"/>
            </a:br>
            <a:r>
              <a:rPr lang="fi-FI" sz="4050" dirty="0"/>
              <a:t>04.10.2023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1CF041-770D-436D-B975-E94CE4471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i-FI" sz="3000" dirty="0">
                <a:latin typeface="+mj-lt"/>
              </a:rPr>
              <a:t>SJAL tuomarineuvosto/</a:t>
            </a:r>
          </a:p>
          <a:p>
            <a:r>
              <a:rPr lang="fi-FI" sz="3000" dirty="0">
                <a:latin typeface="+mj-lt"/>
              </a:rPr>
              <a:t>Niko Ylipelkonen IJC, 2021</a:t>
            </a:r>
          </a:p>
          <a:p>
            <a:r>
              <a:rPr lang="fi-FI" sz="3000" dirty="0">
                <a:latin typeface="+mj-lt"/>
              </a:rPr>
              <a:t>Päivitys 2023 Jorma Pallonen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C42D57-76BA-41AD-ADC3-3F9BA38B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XX.XX.2021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9A2B60-3011-4D08-A30F-DB8A9285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Koulutuksen nimi</a:t>
            </a:r>
          </a:p>
        </p:txBody>
      </p:sp>
    </p:spTree>
    <p:extLst>
      <p:ext uri="{BB962C8B-B14F-4D97-AF65-F5344CB8AC3E}">
        <p14:creationId xmlns:p14="http://schemas.microsoft.com/office/powerpoint/2010/main" val="57761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771476" y="169038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tähtäinjousi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771476" y="298438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Jänne voi olla monivärinen, mutta siinä ei saa olla tähtäystä helpottavia lisäyksiä tai merkintöjä.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Keskipunos ei saa päättyä ampujan näkökenttään jousen ollessa jännitettynä.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Yksi huuli- tai nenämerkki on sallittu.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796642" y="10799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– tähtäinjousi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796642" y="2303377"/>
            <a:ext cx="8229600" cy="404708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Tarkista silmämääräisesti nuolihylly, joustotalla ja vetopituuden ilmaisin, mutta älä koskaan koske näihin.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Tarkista ettei sormisuojassa ole mitään välineitä, jotka voivat auttaa kilpailijaa vedossa, pidossa tai laukaisussa. Sormierotin ja ankkurointirauta ovat sallittuja.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Nuolen tukipisteen ja kahvan pohjan     etäisyys saa olla korkeintaan 4 cm (vaakatasossa).</a:t>
            </a:r>
          </a:p>
          <a:p>
            <a:pPr mar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810468" y="112162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taljajousi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810468" y="2172509"/>
            <a:ext cx="5073900" cy="4526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Vetojäykkyys ei saa ylittää 60 paunaa. Älä mittaa tätä itse vaan anna ampujan mitata.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Etäisyys kahvan pohjan ja nuolen tukipisteen välillä ei saa olla yli 6 cm vaakasuunnassa.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Tauluammunnassa </a:t>
            </a:r>
            <a:r>
              <a:rPr lang="fi-FI" dirty="0" err="1"/>
              <a:t>monipistetähtäin</a:t>
            </a:r>
            <a:r>
              <a:rPr lang="fi-FI" dirty="0"/>
              <a:t> on sallittu</a:t>
            </a:r>
          </a:p>
        </p:txBody>
      </p:sp>
      <p:pic>
        <p:nvPicPr>
          <p:cNvPr id="164" name="Shape 164" descr="Compound Window R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9333" y="2331900"/>
            <a:ext cx="3890579" cy="372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888594" y="113461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– harjoittelun aikana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888594" y="2057263"/>
            <a:ext cx="5627100" cy="4526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sz="29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Tukikaaret rungoissa ja kaksiosaiset kaapelit taljajousissa ovat sallittuja, edellyttäen että ne eivät jatkuvasti kosketa kilpailijan kättä, rannetta tai käsivartta.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sz="29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Kaikenlaiset vakaajat ovat sallittuja talja- ja tähtäinjousissa, jos ne eivät häiritse viereisiä kilpailijoita eivätkä kosketa muuta kuin jousta.</a:t>
            </a:r>
          </a:p>
        </p:txBody>
      </p:sp>
      <p:pic>
        <p:nvPicPr>
          <p:cNvPr id="172" name="Shape 172" descr="Archery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1966" y="2277611"/>
            <a:ext cx="2544985" cy="381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796644" y="11156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sz="395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– harjoittelun aikana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1796644" y="2000598"/>
            <a:ext cx="7427167" cy="485740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sz="29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Sallitut välineet:</a:t>
            </a:r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lang="fi-FI" sz="25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Rinta- ja rannesuojat, rannelenkki, vyössä, selässä tai maassa pidettävä nuoliviini, jalkamerkit (eivät saa ylittää 2 cm </a:t>
            </a:r>
            <a:r>
              <a:rPr lang="fi-FI" sz="2590" dirty="0"/>
              <a:t>kengän ulkopuolelle</a:t>
            </a:r>
            <a:r>
              <a:rPr lang="fi-FI" sz="25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lapavaimentimet (muut kuin pitkäjousi). Tähtäin- ja taljajousilla voidaan lisäksi käyttää välineisiin kiinnitettyä kevyttä nauhaa tms. tuulimittarina.</a:t>
            </a:r>
          </a:p>
          <a:p>
            <a:pPr marL="742950" lvl="1" indent="-285750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Char char="–"/>
            </a:pPr>
            <a:r>
              <a:rPr lang="fi-FI" sz="25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Silmälaseja, ammuntalaseja ja aurinkolaseja saa käyttää, mutta niissä ei saa olla neulanreikälinssejä eikä muita tähtäystä helpottavia merkintöjä.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796642" y="12541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vaistojousi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796642" y="219786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Jousessa ei saa olla ulkonemia, merkkejä, tahroja tai laminoituja osia ikkunaleikkauksen alueella, joita voitaisiin käyttää tähtäämiseen.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Moniväriset keskiosat ja tuotemerkit keskiosassa sekä lapojen sisäpinnoilla ovat sallittuja. Jos tähtäinkuvan alue on väritetty siten, että väritystä voidaan käyttää hyväksi tähdätessä, on se teipattava piiloon.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Jousen on mahduttava virittämättömänä ja lisävarusteineen sisähalkaisijaltaan 12,2 cm          renkaan läpi.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1788253" y="139676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vaistojousi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788253" y="25397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sz="29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Vetopituuden ilmaisin, tähtäin ja vakaajat ovat kiellettyjä.</a:t>
            </a:r>
          </a:p>
          <a:p>
            <a:pPr marL="342900" indent="-342900"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sz="296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Joustotallaa</a:t>
            </a:r>
            <a:r>
              <a:rPr lang="fi-FI" sz="29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 nuolihyllyä voidaan käyttää, mutta nuolen tukipiste saa olla vaakasuunnassa korkeintaan 2 cm päässä kahvan pohjasta.</a:t>
            </a:r>
          </a:p>
          <a:p>
            <a:pPr marL="342900" indent="-342900"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sz="296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Huuli- tai nenämerkit jänteessä ovat kiellettyjä.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788253" y="21517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vaistojousi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788253" y="356322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Sormiläpässä saa olla erottuva tikkaus ja viivat tai muita merkintöjä. Lisämuistilaput tai teipatut merkit eivät ole sallittuja.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Sormierotin ja ankkurointilevy ovat sallittuja.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Välinetarkastus – Vaistojousi (</a:t>
            </a:r>
            <a:r>
              <a:rPr lang="fi-FI" dirty="0" err="1"/>
              <a:t>Barebow</a:t>
            </a:r>
            <a:r>
              <a:rPr lang="fi-FI" dirty="0"/>
              <a:t>)</a:t>
            </a:r>
            <a:endParaRPr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Sääntökohdat: 11.4.6.1, 11.4.10.1, 22.3.6.1, 22.3.10.1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Vaimentimet ovat sallittuja. Vaimentimet voivat olla valmistajan keskiosaan asentamia tai jälkikäteen suoraan keskiosaan tai painoihin kiinnitettäviä.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Jousen tulee mennä 12,2 cm halkaisijan rinkulan läpi taivuttamatta vaimentimia.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7" name="Google Shape;107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Välinetarkastus – Vaistojousi (</a:t>
            </a:r>
            <a:r>
              <a:rPr lang="fi-FI" dirty="0" err="1"/>
              <a:t>Barebow</a:t>
            </a:r>
            <a:r>
              <a:rPr lang="fi-FI" dirty="0"/>
              <a:t>)</a:t>
            </a:r>
            <a:endParaRPr dirty="0"/>
          </a:p>
        </p:txBody>
      </p:sp>
      <p:sp>
        <p:nvSpPr>
          <p:cNvPr id="114" name="Google Shape;1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  <p:pic>
        <p:nvPicPr>
          <p:cNvPr id="116" name="Google Shape;116;p4" descr="Ein Bild, das Person, drinnen, Hand, Licht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906" y="2759191"/>
            <a:ext cx="2339788" cy="3449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Ein Bild, das Text, drinne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7126940" y="2759191"/>
            <a:ext cx="3541613" cy="344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4038600" y="2759191"/>
            <a:ext cx="28241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&lt;- Jälkikäteen lisätty vaimentimen ja painon yhdistelmä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Keskiosaan valmistajan asentama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2209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2895601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888888"/>
              </a:buClr>
              <a:buSzPct val="25000"/>
            </a:pPr>
            <a:r>
              <a:rPr lang="fi-FI" sz="32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SJAL tuomarikoulutus</a:t>
            </a:r>
          </a:p>
          <a:p>
            <a:pPr>
              <a:spcBef>
                <a:spcPts val="640"/>
              </a:spcBef>
              <a:buClr>
                <a:srgbClr val="888888"/>
              </a:buClr>
              <a:buSzPct val="25000"/>
            </a:pPr>
            <a:r>
              <a:rPr lang="fi-FI" dirty="0"/>
              <a:t>2023</a:t>
            </a:r>
            <a:endParaRPr lang="fi-FI" sz="3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40"/>
              </a:spcBef>
              <a:buClr>
                <a:srgbClr val="888888"/>
              </a:buClr>
              <a:buSzPct val="25000"/>
            </a:pPr>
            <a:endParaRPr sz="3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Välinetarkastus – Vaistojousi (</a:t>
            </a:r>
            <a:r>
              <a:rPr lang="fi-FI" dirty="0" err="1"/>
              <a:t>Barebow</a:t>
            </a:r>
            <a:r>
              <a:rPr lang="fi-FI" dirty="0"/>
              <a:t>)</a:t>
            </a:r>
            <a:endParaRPr dirty="0"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Keskiosassa vinossa kulmassa olevat vakainten kiinnitysreiät ovat sallittuja, mutta erilliset lisäosat tai liittimet, joilla voidaan säätää kulmaa eivät ole sallittuja.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/>
              <a:t>Painot ja vaimentimet voidaan kiinnittää sekä kahvan ylä- että alapuolelle, mutta niitä ei saa käyttää tähtäämisen tai etäisyyden arvioinnin apuna millään tavalla.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Välinetarkastus – Vaistojousi (</a:t>
            </a:r>
            <a:r>
              <a:rPr lang="fi-FI" dirty="0" err="1"/>
              <a:t>Barebow</a:t>
            </a:r>
            <a:r>
              <a:rPr lang="fi-FI" dirty="0"/>
              <a:t>)</a:t>
            </a:r>
            <a:endParaRPr dirty="0"/>
          </a:p>
        </p:txBody>
      </p:sp>
      <p:sp>
        <p:nvSpPr>
          <p:cNvPr id="132" name="Google Shape;1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33" name="Google Shape;1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  <p:pic>
        <p:nvPicPr>
          <p:cNvPr id="134" name="Google Shape;134;p6" descr="Ein Bild, das Text enthält.&#10;&#10;Automatisch generierte Beschreibu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012756"/>
            <a:ext cx="10657114" cy="309002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838200" y="2551091"/>
            <a:ext cx="1797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Sallittu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Välinetarkastus – Vaistojousi (</a:t>
            </a:r>
            <a:r>
              <a:rPr lang="fi-FI" dirty="0" err="1"/>
              <a:t>Barebow</a:t>
            </a:r>
            <a:r>
              <a:rPr lang="fi-FI" dirty="0"/>
              <a:t>)</a:t>
            </a:r>
            <a:endParaRPr dirty="0"/>
          </a:p>
        </p:txBody>
      </p:sp>
      <p:sp>
        <p:nvSpPr>
          <p:cNvPr id="141" name="Google Shape;14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  <p:pic>
        <p:nvPicPr>
          <p:cNvPr id="143" name="Google Shape;143;p7" descr="Ein Bild, das drinnen, schwarz, dunkel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759191"/>
            <a:ext cx="4586922" cy="338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 descr="Ein Bild, das Küchengerät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3424335"/>
            <a:ext cx="4897005" cy="267974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/>
        </p:nvSpPr>
        <p:spPr>
          <a:xfrm>
            <a:off x="6096000" y="2759191"/>
            <a:ext cx="17976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Kiellettyjä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Välinetarkastus – Perinnejousi (</a:t>
            </a:r>
            <a:r>
              <a:rPr lang="fi-FI" dirty="0" err="1"/>
              <a:t>Traditional</a:t>
            </a:r>
            <a:r>
              <a:rPr lang="fi-FI" dirty="0"/>
              <a:t> </a:t>
            </a:r>
            <a:r>
              <a:rPr lang="fi-FI" dirty="0" err="1"/>
              <a:t>Bow</a:t>
            </a:r>
            <a:r>
              <a:rPr lang="fi-FI" dirty="0"/>
              <a:t>)</a:t>
            </a:r>
            <a:endParaRPr dirty="0"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dirty="0" err="1"/>
              <a:t>Instictive</a:t>
            </a:r>
            <a:r>
              <a:rPr lang="fi-FI" dirty="0"/>
              <a:t> poistuu, tilalle tulee uusi sallivampi </a:t>
            </a:r>
            <a:r>
              <a:rPr lang="fi-FI" dirty="0" err="1"/>
              <a:t>Trad</a:t>
            </a:r>
            <a:r>
              <a:rPr lang="fi-FI" dirty="0"/>
              <a:t>.</a:t>
            </a:r>
            <a:br>
              <a:rPr lang="fi-FI" dirty="0"/>
            </a:b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dirty="0"/>
              <a:t>Keskiosa voi olla kokonaan puuta tai valmistettu laminoiduista kerroksista, joista osa on puuta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dirty="0"/>
              <a:t>Jos keskiosa on tehty laminoidusta rakenteesta, on alkuperäisessä rakenteessa oltava vähintään 2 puulaminaattikerrosta.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dirty="0"/>
              <a:t>Puulaminaattikerrosten on ulotuttava keskiosan päästä päähän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dirty="0"/>
              <a:t>Puulaminaattien on oltava nähtävillä ja helposti puuksi todennettavissa. Keskiosan maalaaminen tai peittäminen niin, että puulaminaatit eivät ole nähtävillä, voi johtaa jousen hylkäämiseen.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dirty="0"/>
              <a:t>Keskiosan pituudella ei ole rajoituksia.</a:t>
            </a:r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 dirty="0"/>
              <a:t>nuolen materiaali vapaa</a:t>
            </a:r>
            <a:endParaRPr dirty="0"/>
          </a:p>
        </p:txBody>
      </p:sp>
      <p:sp>
        <p:nvSpPr>
          <p:cNvPr id="152" name="Google Shape;1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53" name="Google Shape;1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Välinetarkastus – Perinnejousi</a:t>
            </a:r>
            <a:endParaRPr dirty="0"/>
          </a:p>
        </p:txBody>
      </p:sp>
      <p:sp>
        <p:nvSpPr>
          <p:cNvPr id="159" name="Google Shape;1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  <p:pic>
        <p:nvPicPr>
          <p:cNvPr id="161" name="Google Shape;161;p9" descr="Ein Bild, das Person, Gras, haltend, drauß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4073" y="2797951"/>
            <a:ext cx="2004527" cy="337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 descr="Ein Bild, das Person, drauße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7641271" y="3087700"/>
            <a:ext cx="3410404" cy="283090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 txBox="1"/>
          <p:nvPr/>
        </p:nvSpPr>
        <p:spPr>
          <a:xfrm>
            <a:off x="4544475" y="2759191"/>
            <a:ext cx="283090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&lt;-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Kielletty: keskiosa ei ole puuta eikä siinä ole puulaminaattikerroksia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-&gt;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Sallittu: Keskiosa on puuta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838200" y="1795780"/>
            <a:ext cx="10515600" cy="96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Välinetarkastus – Perinnejousi</a:t>
            </a:r>
            <a:endParaRPr dirty="0"/>
          </a:p>
        </p:txBody>
      </p:sp>
      <p:sp>
        <p:nvSpPr>
          <p:cNvPr id="169" name="Google Shape;169;p10"/>
          <p:cNvSpPr txBox="1">
            <a:spLocks noGrp="1"/>
          </p:cNvSpPr>
          <p:nvPr>
            <p:ph type="body" idx="1"/>
          </p:nvPr>
        </p:nvSpPr>
        <p:spPr>
          <a:xfrm>
            <a:off x="838200" y="2834006"/>
            <a:ext cx="10515600" cy="3342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Jousen molemmat lavat voivat olla säädettäviä. Vetojäykkyyden (paunojen) ja </a:t>
            </a:r>
            <a:r>
              <a:rPr lang="fi-FI" dirty="0" err="1"/>
              <a:t>tillerin</a:t>
            </a:r>
            <a:r>
              <a:rPr lang="fi-FI" dirty="0"/>
              <a:t> säätäminen sekä lapojen sivuttainen linjaaminen lapataskujen avulla ovat sallittuja.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Ammuttaessa etusormen tai keskisormen on oltava enintään 3 mm etäisyydellä nokista (ote joko kaikki sormet nokin alla tai nokki etusormen ja keskisormen välissä).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fi-FI" dirty="0"/>
              <a:t>Sormiläpän tai hanskan ei kuitenkaan tarvitse olla 1-osainen 3-alla otteella, sormierotin sallittu </a:t>
            </a:r>
            <a:r>
              <a:rPr lang="fi-FI" dirty="0" err="1"/>
              <a:t>välimeren</a:t>
            </a:r>
            <a:r>
              <a:rPr lang="fi-FI" dirty="0"/>
              <a:t> otteella ammuttaessa.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i-FI" dirty="0"/>
              <a:t>Kasvoilla kiipeily on sallittua, mutta jänteellä kiipeily ei.</a:t>
            </a:r>
            <a:endParaRPr dirty="0"/>
          </a:p>
        </p:txBody>
      </p:sp>
      <p:sp>
        <p:nvSpPr>
          <p:cNvPr id="170" name="Google Shape;1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9.3.2022</a:t>
            </a:r>
            <a:endParaRPr/>
          </a:p>
        </p:txBody>
      </p:sp>
      <p:sp>
        <p:nvSpPr>
          <p:cNvPr id="171" name="Google Shape;1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WA sääntömuutokset kevät 2022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838587" y="113017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pitkäjousi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115736" y="1992248"/>
            <a:ext cx="9840286" cy="4526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Mallin on oltava perinteinen</a:t>
            </a:r>
            <a:r>
              <a:rPr lang="fi-FI" dirty="0"/>
              <a:t>;</a:t>
            </a: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jänne saa koskettaa jousta vain jänneurien kohdalta.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Jousen pituuden on oltava vähintään 150 cm naisille ja 160 cm miehille, mitattuna lapojen ulkoreunaa pitkin jänneurasta toiseen. Kansallisessa luokassa 15LB jousen minimipituus on 135 cm, 11- ja 13- luokissa vähimmäispituutta ei ole.</a:t>
            </a:r>
          </a:p>
          <a:p>
            <a:pPr algn="l"/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Rungossa olevaa ikkunaa voidaan käyttää nuolihyllynä ja sen voi päällystää nahalla tai muulla materiaalilla.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</a:t>
            </a:r>
            <a:r>
              <a:rPr lang="fi-FI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ystysuoraa osaa peittävä materiaali ei saa nousta yli 1 cm nuolen yläpuolelle eikä materiaali saa olla 3 mm paksumpaa mitattuna rungolta heti materiaalin </a:t>
            </a:r>
            <a:r>
              <a:rPr lang="en-GB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vierestä</a:t>
            </a: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1796642" y="122059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pitkäjousi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1796642" y="219581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Sormisuoja ei saa sisältää ankkurointilevyä, </a:t>
            </a:r>
            <a:r>
              <a:rPr lang="fi-FI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välimeren</a:t>
            </a: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otteella ammuttaessa sormierotin on sallittu.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Kasvoilla tai jänteellä kiipeäminen ei ole sallittua. Otteeksi on valittava joko </a:t>
            </a:r>
            <a:r>
              <a:rPr lang="fi-FI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välimeren</a:t>
            </a: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ote (yksi sormi nuolen yläpuolella, kaksi alapuolella) tai kaikki sormet nuolen alapuolella (etusormi korkeintaan 2 mm nuolesta) ja käytettävä sitä koko kilpailun ajan.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Nuolten on oltava puisia ja sulkien luonnonsulkia.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779865" y="123737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– uudet välineet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779865" y="21119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Pysy aina ajan tasalla uusista välineistä ja niitä koskevista sääntötarkennuksista.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 kohtaat välinetarkastuksessa uusia tai outoja välineitä, kysy kilpailijalta niiden tarkoitusta.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 olet epävarma oikeellisuudesta, kysy päätuomarilta. Ota myös kuva välineestä myöhäisempää arviointia varten jos se on mahdollista.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763087" y="143231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– mainokset (vain </a:t>
            </a:r>
            <a:r>
              <a:rPr lang="fi-FI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KV-kisat</a:t>
            </a: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763087" y="28501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Mainokset ja normaalit valmistajien tavaramerkit ovat sallittuja.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Tavaramerkit eivät saa ylittää yli 30 cm</a:t>
            </a:r>
            <a:r>
              <a:rPr lang="fi-FI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aluetta muuten kuin jousissa ja vakaajissa.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Mainokset henkilökohtaisessa välineissä ja varusteissa, kuten laukuissa ja asusteissa, eivät saa ylittää 400 cm</a:t>
            </a:r>
            <a:r>
              <a:rPr lang="fi-FI" sz="3200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pinta-alaa esineeltä.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779864" y="164004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yleistä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779864" y="278304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Välineet tarkastetaan ennen kilpailun alkua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Samojen tuomareiden tulisi tarkastaa kaikki saman aselajin kilpailijoiden välineet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Ampujalla ei ole velvollisuutta näyttää kaikkia välineitä, joita saattaa kilpailussa käyttää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ampujan velvollisuus käyttää </a:t>
            </a:r>
          </a:p>
          <a:p>
            <a:pPr marL="0" indent="0">
              <a:spcBef>
                <a:spcPts val="640"/>
              </a:spcBef>
              <a:buClr>
                <a:schemeClr val="dk1"/>
              </a:buClr>
              <a:buSzPct val="25000"/>
              <a:buNone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sääntöjen mukaisia välineitä.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796642" y="2286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1796642" y="3865229"/>
            <a:ext cx="8229600" cy="227551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Seuraa välineiden sääntöjen mukaisuutta myös kilpailun aikana.</a:t>
            </a:r>
          </a:p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Välinetarkastuksia saa tehdä kilpailun aikana, jos sille näkee tarvetta.</a:t>
            </a:r>
            <a:endParaRPr lang="fi-FI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1326859" y="116520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yleistä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805031" y="2073314"/>
            <a:ext cx="627504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lang="fi-FI" sz="27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Tähtäin-, vaisto- ja pitkäjousen osalta säännöissä kerrotaan mitä saa käyttää. Välineet joita ei ole mainittu, ovat kiellettyjä.</a:t>
            </a:r>
          </a:p>
          <a:p>
            <a:pPr marL="342900" indent="-342900"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lang="fi-FI" sz="27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Taljajousen osalta kerrotaan mitkä varusteet ovat kiellettyjä ja muu on sallittua.</a:t>
            </a:r>
          </a:p>
          <a:p>
            <a:pPr marL="342900" indent="-342900"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lang="fi-FI" sz="27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Kannattele jousta lavoista läheltä runkoa, siten että jänne on itseesi päin.</a:t>
            </a:r>
          </a:p>
          <a:p>
            <a:pPr marL="342900" indent="-342900"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lang="fi-FI" sz="272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Älä koskaan ota jousta kiinni kahvasta, tai jänteestä!</a:t>
            </a:r>
          </a:p>
        </p:txBody>
      </p:sp>
      <p:pic>
        <p:nvPicPr>
          <p:cNvPr id="106" name="Shape 106" descr="jue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6239" y="1628800"/>
            <a:ext cx="2051720" cy="337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821809" y="15645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asusteet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746308" y="270754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Kilpailijan on käytettävä seurapaitaa tai muuta vaatetta, jossa on rinnassa tai selässä seuran logo.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Huonoissa keliolosuhteissa (sade, tuuli ja kylmä) saa käyttää sadeasuja. Sadeasussa ei tarvitse olla seuran tunnuksia.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dirty="0"/>
              <a:t>Kengät pitää muistaa myös, sandaaleja ei saa käyttää.</a:t>
            </a:r>
            <a:endParaRPr lang="fi-FI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dirty="0"/>
              <a:t>Sponsoripaita sallitaan myös.</a:t>
            </a:r>
            <a:endParaRPr lang="fi-FI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Sääntöjen vastaisessa asussa ei ampujaa saa päästää odotusviivan etupuolelle. Ei poikkeuksia.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754698" y="10953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asusteet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754698" y="1995107"/>
            <a:ext cx="8229600" cy="478539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fi-FI" sz="22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Paidassa on oltava hihat.</a:t>
            </a:r>
          </a:p>
          <a:p>
            <a:pPr marL="342900" indent="-34290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fi-FI" sz="22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 seuran edustusasu on liivi, on sen alla oltava seuran määrittelemä hihallinen paita.</a:t>
            </a:r>
          </a:p>
          <a:p>
            <a:pPr marL="342900" indent="-34290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fi-FI" sz="22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Paidassa/liivissä on oltava seuran nimi/logo rinnassa tai selässä.</a:t>
            </a:r>
          </a:p>
          <a:p>
            <a:pPr marL="342900" indent="-34290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fi-FI" sz="22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Paidan on oltava niin pitkä, että ampuma-asennossa paita peittää vyötärölinjan.</a:t>
            </a:r>
          </a:p>
          <a:p>
            <a:pPr marL="342900" indent="-34290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fi-FI" sz="22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Shortsien lahkeet ja hameen helman pitää ulottua alemmas kuin ampujan sormien päät, kun kädet ovat suorana vartalon sivulla.</a:t>
            </a:r>
          </a:p>
          <a:p>
            <a:pPr marL="342900" indent="-34290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fi-FI" sz="22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Farmarihousut ovat sallittuja.</a:t>
            </a:r>
          </a:p>
          <a:p>
            <a:pPr marL="342900" indent="-34290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fi-FI" sz="22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Maastokuviolliset vaatteet eivät ole sallittuja, kaikissa väreissä. Välineissä maastokuvio on ok. </a:t>
            </a:r>
          </a:p>
          <a:p>
            <a:pPr marL="342900" indent="-34290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fi-FI" sz="22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Kenkien tulee peittää varpaat ja kantapäät.</a:t>
            </a:r>
          </a:p>
          <a:p>
            <a:pPr marL="342900" indent="-34290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lang="fi-FI" sz="224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Jousivalmistajien talliampujat voivat seuran luvalla käyttää valmistajan edustusasua.</a:t>
            </a:r>
          </a:p>
          <a:p>
            <a:pPr marL="342900" indent="-342900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None/>
            </a:pPr>
            <a:endParaRPr sz="224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763087" y="166720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– elektroniikka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830198" y="269077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Sähkökäyttöiset laitteet jotka voidaan liittää ampujan jouseen tai nuoliin eivät ole sallittuja.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Sähköiset kommunikointivälineet, kuulokkeet tai vastamelulaitteet ovat kiellettyjä odotusviivan etupuolella.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Myös normaalit kuulosuojaimet on kielletty.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805032" y="110514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– nuolet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805032" y="201325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Tarkista ettei nuoliputken paksuus ole yli 9,3 mm (</a:t>
            </a:r>
            <a:r>
              <a:rPr lang="fi-FI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2315). Kärjen paksuus on korkeintaan 9,4 mm.</a:t>
            </a:r>
          </a:p>
          <a:p>
            <a:pPr marL="742950" lvl="1" indent="-28575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Wrapit</a:t>
            </a: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saavat ulottua korkeintaan 22 cm päähän, mitattuna nokin pohjasta, jos nuoli </a:t>
            </a:r>
            <a:r>
              <a:rPr lang="fi-FI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wrapin</a:t>
            </a: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paksuuden kanssa menee yli 9,3 mm.</a:t>
            </a:r>
          </a:p>
          <a:p>
            <a:pPr marL="342900" indent="-34290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Tarkista että nuolissa on kilpailijan nimi tai nimikirjaimet putkessa ja nuolet ovat väritykseltään vastaavia sulituksen,       nokkien ja pinnoitteen osalta.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781819" y="103260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Välinetarkastus - tähtäinjousi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781819" y="1946745"/>
            <a:ext cx="4906887" cy="262088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Tähtäinaukon syvyys ei saa olla yli 2 cm.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Tähtäinkuidun suoran osan pituus ei saa olla yli 2 cm.</a:t>
            </a:r>
          </a:p>
          <a:p>
            <a:pPr marL="342900" indent="-34290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fi-FI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Kuidun ja aukon pituus käsitellään erikseen.</a:t>
            </a:r>
          </a:p>
        </p:txBody>
      </p:sp>
      <p:pic>
        <p:nvPicPr>
          <p:cNvPr id="142" name="Shape 142" descr="EXE Sight Pin - Black Plastic with Fiber - 8x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5578" y="2242842"/>
            <a:ext cx="3333750" cy="92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 descr="Shibuya Fibre Pi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5578" y="3234132"/>
            <a:ext cx="3333750" cy="133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1781819" y="4521299"/>
            <a:ext cx="7056783" cy="2400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Tähtäimessä ei saa olla prismoja, linssejä tai muita suurentavia välineitä, vatupassia tai vastaavia kallistusta ilmaisevia välineitä, eikä se saa antaa kuin yhden tähtäinpisteen.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JAL 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L teema" id="{B4364F8D-C260-4633-83F1-FCB6D80F8150}" vid="{499B9697-7E0D-4BA8-826C-AAB8390A833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2031</Words>
  <Application>Microsoft Office PowerPoint</Application>
  <PresentationFormat>Widescreen</PresentationFormat>
  <Paragraphs>198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SJAL teema</vt:lpstr>
      <vt:lpstr>SJAL Tuomarikoulutus 04.10.2023</vt:lpstr>
      <vt:lpstr>Välinetarkastus</vt:lpstr>
      <vt:lpstr>Välinetarkastus - yleistä</vt:lpstr>
      <vt:lpstr>Välinetarkastus - yleistä</vt:lpstr>
      <vt:lpstr>Välinetarkastus - asusteet</vt:lpstr>
      <vt:lpstr>Välinetarkastus - asusteet</vt:lpstr>
      <vt:lpstr>Välinetarkastus – elektroniikka</vt:lpstr>
      <vt:lpstr>Välinetarkastus – nuolet</vt:lpstr>
      <vt:lpstr>Välinetarkastus - tähtäinjousi</vt:lpstr>
      <vt:lpstr>Välinetarkastus - tähtäinjousi</vt:lpstr>
      <vt:lpstr>Välinetarkastus – tähtäinjousi</vt:lpstr>
      <vt:lpstr>Välinetarkastus - taljajousi</vt:lpstr>
      <vt:lpstr>Välinetarkastus – harjoittelun aikana</vt:lpstr>
      <vt:lpstr>Välinetarkastus – harjoittelun aikana</vt:lpstr>
      <vt:lpstr>Välinetarkastus - vaistojousi</vt:lpstr>
      <vt:lpstr>Välinetarkastus - vaistojousi</vt:lpstr>
      <vt:lpstr>Välinetarkastus - vaistojousi</vt:lpstr>
      <vt:lpstr>Välinetarkastus – Vaistojousi (Barebow)</vt:lpstr>
      <vt:lpstr>Välinetarkastus – Vaistojousi (Barebow)</vt:lpstr>
      <vt:lpstr>Välinetarkastus – Vaistojousi (Barebow)</vt:lpstr>
      <vt:lpstr>Välinetarkastus – Vaistojousi (Barebow)</vt:lpstr>
      <vt:lpstr>Välinetarkastus – Vaistojousi (Barebow)</vt:lpstr>
      <vt:lpstr>Välinetarkastus – Perinnejousi (Traditional Bow)</vt:lpstr>
      <vt:lpstr>Välinetarkastus – Perinnejousi</vt:lpstr>
      <vt:lpstr>Välinetarkastus – Perinnejousi</vt:lpstr>
      <vt:lpstr>Välinetarkastus - pitkäjousi</vt:lpstr>
      <vt:lpstr>Välinetarkastus - pitkäjousi</vt:lpstr>
      <vt:lpstr>Välinetarkastus – uudet välineet</vt:lpstr>
      <vt:lpstr>Välinetarkastus – mainokset (vain KV-kisat)</vt:lpstr>
      <vt:lpstr>Välinetarkastus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SJAL Tuomarikoulutus 10.03.2021</dc:title>
  <dc:creator>Niko Ylipelkonen</dc:creator>
  <cp:lastModifiedBy>Jorma Pallonen (Nokia)</cp:lastModifiedBy>
  <cp:revision>18</cp:revision>
  <dcterms:created xsi:type="dcterms:W3CDTF">2021-03-10T13:26:07Z</dcterms:created>
  <dcterms:modified xsi:type="dcterms:W3CDTF">2023-10-04T14:55:14Z</dcterms:modified>
</cp:coreProperties>
</file>