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68" r:id="rId4"/>
    <p:sldId id="269" r:id="rId5"/>
    <p:sldId id="270" r:id="rId6"/>
    <p:sldId id="276" r:id="rId7"/>
    <p:sldId id="277" r:id="rId8"/>
    <p:sldId id="265" r:id="rId9"/>
    <p:sldId id="260" r:id="rId10"/>
    <p:sldId id="258" r:id="rId11"/>
    <p:sldId id="271" r:id="rId12"/>
    <p:sldId id="257" r:id="rId13"/>
    <p:sldId id="261" r:id="rId14"/>
    <p:sldId id="263" r:id="rId15"/>
    <p:sldId id="266" r:id="rId16"/>
    <p:sldId id="272" r:id="rId17"/>
    <p:sldId id="273" r:id="rId18"/>
    <p:sldId id="267" r:id="rId19"/>
    <p:sldId id="275" r:id="rId20"/>
    <p:sldId id="274" r:id="rId2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E4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Ei tyyliä, ei ruudukko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68"/>
    <p:restoredTop sz="94662"/>
  </p:normalViewPr>
  <p:slideViewPr>
    <p:cSldViewPr snapToGrid="0" snapToObjects="1">
      <p:cViewPr varScale="1">
        <p:scale>
          <a:sx n="104" d="100"/>
          <a:sy n="104" d="100"/>
        </p:scale>
        <p:origin x="59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E29539-EEA4-C547-B4F2-3EFF0FC0D4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1D1D84E-D81A-2843-B72A-009ECC0554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13D7B9A-8A2E-DD46-8CF9-3657326D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31C92-8D20-1244-97B4-D2689B179A43}" type="datetimeFigureOut">
              <a:rPr lang="fi-FI" smtClean="0"/>
              <a:t>16.11.2022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63018B9-4A29-A549-B719-D9BBA49F1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AFE7352-4064-AE4D-A405-208CD2468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EFF-1342-0F44-83A8-AE7F3A78A44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9044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DCC134-7103-FE46-A478-89087D7E0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3E6464F0-A808-B94E-B780-62BD3F3D5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4D53E57-85AC-1A42-B1B4-D186027A3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31C92-8D20-1244-97B4-D2689B179A43}" type="datetimeFigureOut">
              <a:rPr lang="fi-FI" smtClean="0"/>
              <a:t>16.11.2022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7D6488B-9431-6040-9084-ED491FBE4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448EA7B-4A32-8042-9106-D6F9A9DF6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EFF-1342-0F44-83A8-AE7F3A78A44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9032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B99937AF-76CA-9645-8986-5A94C22E86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655E104-0DDE-D948-996B-058179A673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99FD335-057D-B240-9DC9-57E2C10DF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31C92-8D20-1244-97B4-D2689B179A43}" type="datetimeFigureOut">
              <a:rPr lang="fi-FI" smtClean="0"/>
              <a:t>16.11.2022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F7D4DCA-B079-4C4E-A812-A5641700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FCF359A-B6A4-C34E-B11D-CEB0448EC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EFF-1342-0F44-83A8-AE7F3A78A44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128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C06E0C-DC3B-AE4A-9443-44ABA37BF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FA485E-1ED5-314A-9120-74AE772E9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39F32B0-DE2E-D848-A087-A74CCCEB8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31C92-8D20-1244-97B4-D2689B179A43}" type="datetimeFigureOut">
              <a:rPr lang="fi-FI" smtClean="0"/>
              <a:t>16.11.2022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D26F4F0-FA85-644C-A9FF-9E21DB95B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97CB39-7A57-954B-B221-1AE3DB7C2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EFF-1342-0F44-83A8-AE7F3A78A44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6977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4A97088-A314-4B41-AB76-761D313F9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DA0DF11-88C5-524C-A760-32AA6A169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FEC7498-828C-2B4D-966C-779F03051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31C92-8D20-1244-97B4-D2689B179A43}" type="datetimeFigureOut">
              <a:rPr lang="fi-FI" smtClean="0"/>
              <a:t>16.11.2022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524F9DB-4D25-A74F-B1A1-328AA496E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4D78DF6-E361-DE47-B927-DD8EF1DF7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EFF-1342-0F44-83A8-AE7F3A78A44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6399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0070AD-541D-C84C-9BB0-425AD3827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A24366D-92AE-F74B-B5B9-DB9E19336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865F152-7A9C-854E-AC97-D4175D0BE4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8D39061-5AF7-8649-B316-F4AF49278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31C92-8D20-1244-97B4-D2689B179A43}" type="datetimeFigureOut">
              <a:rPr lang="fi-FI" smtClean="0"/>
              <a:t>16.11.2022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CBD33F4-A769-0A45-A92E-0F51D73B4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A007636-AFB8-6141-9C54-C120C9C74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EFF-1342-0F44-83A8-AE7F3A78A44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61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9DD6C81-CC15-1840-8AB2-49DE4BF32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BB54435-3D80-8946-8F73-BEA61DC77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5E095CA-04E0-B841-95E6-C8AD338B8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0836170-71EB-C049-A775-1DE3D17473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61485681-D0C8-9F4B-8F3B-F8F2F09624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63AA34AC-7B39-F64E-B4EB-14FF4FE95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31C92-8D20-1244-97B4-D2689B179A43}" type="datetimeFigureOut">
              <a:rPr lang="fi-FI" smtClean="0"/>
              <a:t>16.11.2022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4F3D00A5-FB95-DB47-A1ED-9F2B7CD9B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A04E283-9B9F-7041-8E67-572CED500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EFF-1342-0F44-83A8-AE7F3A78A44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2099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D9E721-D832-C949-8B6C-71AF7ED98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111F520-4C33-2740-9A6F-22F3781DF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31C92-8D20-1244-97B4-D2689B179A43}" type="datetimeFigureOut">
              <a:rPr lang="fi-FI" smtClean="0"/>
              <a:t>16.11.2022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3FE8BF6-F68F-D14C-9071-373F4E858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4DB5111-599A-194F-A61A-40334FB4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EFF-1342-0F44-83A8-AE7F3A78A44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1689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ADDB45A7-55F7-F04F-8FFF-2BD1022BC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31C92-8D20-1244-97B4-D2689B179A43}" type="datetimeFigureOut">
              <a:rPr lang="fi-FI" smtClean="0"/>
              <a:t>16.11.2022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19D4685-DA67-4D44-8EF8-D0A611D2B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053933B-D3BC-254A-8E19-3056288BB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EFF-1342-0F44-83A8-AE7F3A78A44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0917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751A07A-3AE9-824A-BAD5-B39099F96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C9020C6-4E16-9D4D-8190-CC95B5B20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50CEE7F-70A7-2F43-ADEC-BDA5273B9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4D47A02-4947-2D4C-BBCF-74A6A7726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31C92-8D20-1244-97B4-D2689B179A43}" type="datetimeFigureOut">
              <a:rPr lang="fi-FI" smtClean="0"/>
              <a:t>16.11.2022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4F7E1AB-1A1A-6A46-B29E-4BECF835D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995159A-1343-1D4B-9F7D-FD2CD3667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EFF-1342-0F44-83A8-AE7F3A78A44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9456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462202-F8C7-E245-A1DE-3272288D1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ECC6339C-7228-5A49-ABAF-7D243CEE7E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643E4A1-13AF-6147-8F30-31A918EF85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9642B07-D64A-784D-AB90-BC824C11E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31C92-8D20-1244-97B4-D2689B179A43}" type="datetimeFigureOut">
              <a:rPr lang="fi-FI" smtClean="0"/>
              <a:t>16.11.2022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4FC9701-AC8C-EA40-989A-0394D4C50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15840E7-D827-C14B-897A-CD6296B3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EFF-1342-0F44-83A8-AE7F3A78A44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5694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68AB24E2-EFBC-3B4D-A43B-5425FB5BB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3584950-8741-7143-AAC7-F13314136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59CFF32-A11D-D846-B5B4-18C1C33CC8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31C92-8D20-1244-97B4-D2689B179A43}" type="datetimeFigureOut">
              <a:rPr lang="fi-FI" smtClean="0"/>
              <a:t>16.11.2022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47CADDF-9F47-204A-88EE-D539C2311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6F8D263-8A02-C64F-8B67-C815A0DA0A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02EFF-1342-0F44-83A8-AE7F3A78A44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208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archery.smugmug.co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hyperlink" Target="https://www.youtube.com/c/WorldArcheryTV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AD450D1F-89D0-384E-836C-D58F8769F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6" y="0"/>
            <a:ext cx="12172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0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2CA458DE-1622-8045-BB91-EA4D21130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658026">
            <a:off x="6347348" y="1519820"/>
            <a:ext cx="3358198" cy="2238799"/>
          </a:xfr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5A45E370-17D4-9A4C-AB38-65A97363A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26088">
            <a:off x="8708329" y="2630523"/>
            <a:ext cx="3504841" cy="2628631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CD3A703B-760E-B74A-AAD5-805E3A2E39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833" b="35826"/>
          <a:stretch/>
        </p:blipFill>
        <p:spPr>
          <a:xfrm>
            <a:off x="7429500" y="182862"/>
            <a:ext cx="4762500" cy="1451429"/>
          </a:xfrm>
          <a:prstGeom prst="rect">
            <a:avLst/>
          </a:prstGeom>
        </p:spPr>
      </p:pic>
      <p:sp>
        <p:nvSpPr>
          <p:cNvPr id="8" name="Otsikko 1">
            <a:extLst>
              <a:ext uri="{FF2B5EF4-FFF2-40B4-BE49-F238E27FC236}">
                <a16:creationId xmlns:a16="http://schemas.microsoft.com/office/drawing/2014/main" id="{3E3C4C2A-D9F1-DB49-AC8D-756D3500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33" y="365125"/>
            <a:ext cx="10515600" cy="1325563"/>
          </a:xfrm>
        </p:spPr>
        <p:txBody>
          <a:bodyPr/>
          <a:lstStyle/>
          <a:p>
            <a:r>
              <a:rPr lang="fi-FI" dirty="0"/>
              <a:t>Tuettavat kohteet – </a:t>
            </a:r>
            <a:br>
              <a:rPr lang="fi-FI" dirty="0"/>
            </a:br>
            <a:r>
              <a:rPr lang="fi-FI" dirty="0" err="1"/>
              <a:t>Parajousiammunnan</a:t>
            </a:r>
            <a:r>
              <a:rPr lang="fi-FI" dirty="0"/>
              <a:t> maajoukkue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A8EA1C1C-C118-564D-9C41-73A8E54FD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98787">
            <a:off x="5720342" y="3858411"/>
            <a:ext cx="3886137" cy="2588228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C8D24E18-8870-EE43-A75F-22CDE832BDB8}"/>
              </a:ext>
            </a:extLst>
          </p:cNvPr>
          <p:cNvSpPr txBox="1"/>
          <p:nvPr/>
        </p:nvSpPr>
        <p:spPr>
          <a:xfrm>
            <a:off x="166421" y="2098933"/>
            <a:ext cx="7263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/>
              <a:t>Parajousiammunnan</a:t>
            </a:r>
            <a:r>
              <a:rPr lang="fi-FI" dirty="0"/>
              <a:t> maajoukkueen päätavoite on </a:t>
            </a:r>
            <a:br>
              <a:rPr lang="fi-FI" dirty="0"/>
            </a:br>
            <a:r>
              <a:rPr lang="fi-FI" dirty="0"/>
              <a:t>menestyminen </a:t>
            </a:r>
            <a:r>
              <a:rPr lang="fi-FI" dirty="0" err="1"/>
              <a:t>paralympialaisissa</a:t>
            </a:r>
            <a:r>
              <a:rPr lang="fi-FI" dirty="0"/>
              <a:t> ja muissa arvokilpailuissa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Maajoukkueen tehtävänä on lisäksi nostaa uusia lajin </a:t>
            </a:r>
            <a:br>
              <a:rPr lang="fi-FI" dirty="0"/>
            </a:br>
            <a:r>
              <a:rPr lang="fi-FI" dirty="0"/>
              <a:t>harrastajia kohti </a:t>
            </a:r>
            <a:r>
              <a:rPr lang="fi-FI" dirty="0" err="1"/>
              <a:t>paralympiatasoa</a:t>
            </a:r>
            <a:endParaRPr lang="fi-FI" dirty="0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D2F87E86-4B27-544E-B167-E068E53F0B20}"/>
              </a:ext>
            </a:extLst>
          </p:cNvPr>
          <p:cNvSpPr txBox="1"/>
          <p:nvPr/>
        </p:nvSpPr>
        <p:spPr>
          <a:xfrm>
            <a:off x="170916" y="3445857"/>
            <a:ext cx="7263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Urheilijat harjoittelevat omilla paikkakunnilla ja leireilevät </a:t>
            </a:r>
            <a:br>
              <a:rPr lang="fi-FI" dirty="0"/>
            </a:br>
            <a:r>
              <a:rPr lang="fi-FI" dirty="0" err="1"/>
              <a:t>Kisakeskuken</a:t>
            </a:r>
            <a:r>
              <a:rPr lang="fi-FI" dirty="0"/>
              <a:t> ja Pajulahden Urheiluopistoilla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Joukkueesta vastaa </a:t>
            </a:r>
            <a:r>
              <a:rPr lang="fi-FI" dirty="0" err="1"/>
              <a:t>SJAL:n</a:t>
            </a:r>
            <a:r>
              <a:rPr lang="fi-FI" dirty="0"/>
              <a:t> palkkaama valmentaja</a:t>
            </a:r>
            <a:br>
              <a:rPr lang="fi-FI" dirty="0"/>
            </a:br>
            <a:r>
              <a:rPr lang="fi-FI" dirty="0"/>
              <a:t>Jari Pirttimaa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25364A72-D52E-F44E-8B23-22832AA52CA1}"/>
              </a:ext>
            </a:extLst>
          </p:cNvPr>
          <p:cNvSpPr txBox="1"/>
          <p:nvPr/>
        </p:nvSpPr>
        <p:spPr>
          <a:xfrm>
            <a:off x="156847" y="4805354"/>
            <a:ext cx="72630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Suomi on menestynyt hyvin </a:t>
            </a:r>
            <a:r>
              <a:rPr lang="fi-FI" dirty="0" err="1"/>
              <a:t>parajousiammunnassa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/>
              <a:t>(15 </a:t>
            </a:r>
            <a:r>
              <a:rPr lang="fi-FI" dirty="0" err="1"/>
              <a:t>paralympioamitalia</a:t>
            </a:r>
            <a:r>
              <a:rPr lang="fi-FI" dirty="0"/>
              <a:t>, 35 MM-mitalia ja 28 EM-</a:t>
            </a:r>
            <a:br>
              <a:rPr lang="fi-FI" dirty="0"/>
            </a:br>
            <a:r>
              <a:rPr lang="fi-FI" dirty="0"/>
              <a:t>mitalia)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Viimeisin </a:t>
            </a:r>
            <a:r>
              <a:rPr lang="fi-FI" dirty="0" err="1"/>
              <a:t>paralympiavoitto</a:t>
            </a:r>
            <a:r>
              <a:rPr lang="fi-FI" dirty="0"/>
              <a:t> on tullut Lontoon kisoista </a:t>
            </a:r>
            <a:br>
              <a:rPr lang="fi-FI" dirty="0"/>
            </a:br>
            <a:r>
              <a:rPr lang="fi-FI" dirty="0"/>
              <a:t>2012 (Jere Forsberg)</a:t>
            </a:r>
          </a:p>
        </p:txBody>
      </p:sp>
    </p:spTree>
    <p:extLst>
      <p:ext uri="{BB962C8B-B14F-4D97-AF65-F5344CB8AC3E}">
        <p14:creationId xmlns:p14="http://schemas.microsoft.com/office/powerpoint/2010/main" val="365637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3E3C4C2A-D9F1-DB49-AC8D-756D3500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33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dirty="0"/>
              <a:t>Tuettavat kohteet – </a:t>
            </a:r>
            <a:br>
              <a:rPr lang="fi-FI" dirty="0"/>
            </a:br>
            <a:r>
              <a:rPr lang="fi-FI" sz="3800" dirty="0" err="1"/>
              <a:t>Parajousiammunnan</a:t>
            </a:r>
            <a:r>
              <a:rPr lang="fi-FI" sz="3800" dirty="0"/>
              <a:t> maajoukkue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C8D24E18-8870-EE43-A75F-22CDE832BDB8}"/>
              </a:ext>
            </a:extLst>
          </p:cNvPr>
          <p:cNvSpPr txBox="1"/>
          <p:nvPr/>
        </p:nvSpPr>
        <p:spPr>
          <a:xfrm>
            <a:off x="166421" y="2098933"/>
            <a:ext cx="72630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1" dirty="0"/>
              <a:t>Jere Forsberg </a:t>
            </a:r>
            <a:r>
              <a:rPr lang="fi-FI" dirty="0"/>
              <a:t>(</a:t>
            </a:r>
            <a:r>
              <a:rPr lang="fi-FI" dirty="0" err="1"/>
              <a:t>Paralympiakulta</a:t>
            </a:r>
            <a:r>
              <a:rPr lang="fi-FI" dirty="0"/>
              <a:t> 2012 Lontoo</a:t>
            </a:r>
            <a:r>
              <a:rPr lang="fi-FI" b="1" dirty="0"/>
              <a:t>, </a:t>
            </a:r>
            <a:br>
              <a:rPr lang="fi-FI" b="1" dirty="0"/>
            </a:br>
            <a:r>
              <a:rPr lang="fi-FI" dirty="0"/>
              <a:t>MM hopea 2013, EM hopea 2014)</a:t>
            </a:r>
            <a:br>
              <a:rPr lang="fi-FI" dirty="0"/>
            </a:b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1" dirty="0"/>
              <a:t>Jean-Pierre </a:t>
            </a:r>
            <a:r>
              <a:rPr lang="fi-FI" b="1" dirty="0" err="1"/>
              <a:t>Antonios</a:t>
            </a:r>
            <a:r>
              <a:rPr lang="fi-FI" b="1" dirty="0"/>
              <a:t> </a:t>
            </a:r>
            <a:r>
              <a:rPr lang="fi-FI" dirty="0"/>
              <a:t>(MM kulta 2013, EM kulta 2010  ja 2014)</a:t>
            </a:r>
            <a:br>
              <a:rPr lang="fi-FI" dirty="0"/>
            </a:b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Valmentaja: Jari Pirttimaa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1D8BD03-B104-B440-BE0B-9727A360E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13138">
            <a:off x="6724304" y="1547827"/>
            <a:ext cx="4132144" cy="2755624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CD3A703B-760E-B74A-AAD5-805E3A2E39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33" b="35826"/>
          <a:stretch/>
        </p:blipFill>
        <p:spPr>
          <a:xfrm>
            <a:off x="7429500" y="182862"/>
            <a:ext cx="4762500" cy="1451429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069EE6A2-1D7D-964D-AACC-BAE2EDF64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26235">
            <a:off x="8122284" y="4010090"/>
            <a:ext cx="3923052" cy="261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09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>
            <a:extLst>
              <a:ext uri="{FF2B5EF4-FFF2-40B4-BE49-F238E27FC236}">
                <a16:creationId xmlns:a16="http://schemas.microsoft.com/office/drawing/2014/main" id="{3AC89C8B-12E1-CA4C-BDD8-FF2719007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62627">
            <a:off x="5389841" y="4106767"/>
            <a:ext cx="3478131" cy="2315131"/>
          </a:xfrm>
          <a:prstGeom prst="rect">
            <a:avLst/>
          </a:prstGeom>
        </p:spPr>
      </p:pic>
      <p:pic>
        <p:nvPicPr>
          <p:cNvPr id="11" name="Sisällön paikkamerkki 10">
            <a:extLst>
              <a:ext uri="{FF2B5EF4-FFF2-40B4-BE49-F238E27FC236}">
                <a16:creationId xmlns:a16="http://schemas.microsoft.com/office/drawing/2014/main" id="{C414C3A8-BB0F-C446-A12A-D02D2D661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0577211">
            <a:off x="6759916" y="1450671"/>
            <a:ext cx="3875262" cy="2580877"/>
          </a:xfr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06C5ED10-E399-A145-82F0-CB2C207426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833" b="35826"/>
          <a:stretch/>
        </p:blipFill>
        <p:spPr>
          <a:xfrm>
            <a:off x="7429500" y="182862"/>
            <a:ext cx="4762500" cy="1451429"/>
          </a:xfrm>
          <a:prstGeom prst="rect">
            <a:avLst/>
          </a:prstGeom>
        </p:spPr>
      </p:pic>
      <p:sp>
        <p:nvSpPr>
          <p:cNvPr id="18" name="Otsikko 1">
            <a:extLst>
              <a:ext uri="{FF2B5EF4-FFF2-40B4-BE49-F238E27FC236}">
                <a16:creationId xmlns:a16="http://schemas.microsoft.com/office/drawing/2014/main" id="{2960A7F6-C3B6-7F4D-87BE-329052B78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43" y="263527"/>
            <a:ext cx="10515600" cy="1325563"/>
          </a:xfrm>
        </p:spPr>
        <p:txBody>
          <a:bodyPr/>
          <a:lstStyle/>
          <a:p>
            <a:r>
              <a:rPr lang="fi-FI" dirty="0"/>
              <a:t>Tuettavat kohteet – </a:t>
            </a:r>
            <a:br>
              <a:rPr lang="fi-FI" dirty="0"/>
            </a:br>
            <a:r>
              <a:rPr lang="fi-FI" sz="3600" dirty="0"/>
              <a:t>Maastojousiammunnan edustusjoukkueet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E113CA75-2EC6-594C-B0DE-CBB91B18C8A9}"/>
              </a:ext>
            </a:extLst>
          </p:cNvPr>
          <p:cNvSpPr txBox="1"/>
          <p:nvPr/>
        </p:nvSpPr>
        <p:spPr>
          <a:xfrm>
            <a:off x="166421" y="2098933"/>
            <a:ext cx="72630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Maastojousiammunta ja 3D-jousiammunta on World</a:t>
            </a:r>
            <a:br>
              <a:rPr lang="fi-FI" dirty="0"/>
            </a:br>
            <a:r>
              <a:rPr lang="fi-FI" dirty="0" err="1"/>
              <a:t>Archeryn</a:t>
            </a:r>
            <a:r>
              <a:rPr lang="fi-FI" dirty="0"/>
              <a:t> virallisia kilpailumuotoja, joissa kilpaillaan</a:t>
            </a:r>
            <a:br>
              <a:rPr lang="fi-FI" dirty="0"/>
            </a:br>
            <a:r>
              <a:rPr lang="fi-FI" dirty="0"/>
              <a:t>MM-, EM ja World </a:t>
            </a:r>
            <a:r>
              <a:rPr lang="fi-FI" dirty="0" err="1"/>
              <a:t>Games</a:t>
            </a:r>
            <a:r>
              <a:rPr lang="fi-FI" dirty="0"/>
              <a:t> tasoilla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Maastossa kilpaillaan viidellä eri jousityypillä: taljajousella,</a:t>
            </a:r>
            <a:br>
              <a:rPr lang="fi-FI" dirty="0"/>
            </a:br>
            <a:r>
              <a:rPr lang="fi-FI" dirty="0"/>
              <a:t>vaistojousella, tähtäinjousella (pl. 3D), pitkäjousella ja </a:t>
            </a:r>
            <a:r>
              <a:rPr lang="fi-FI" dirty="0" err="1"/>
              <a:t>traditionel</a:t>
            </a:r>
            <a:br>
              <a:rPr lang="fi-FI" dirty="0"/>
            </a:br>
            <a:r>
              <a:rPr lang="fi-FI" dirty="0"/>
              <a:t>jousella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69A4F4CF-AA6E-CD49-A4CB-FFA2CD94FFA9}"/>
              </a:ext>
            </a:extLst>
          </p:cNvPr>
          <p:cNvSpPr txBox="1"/>
          <p:nvPr/>
        </p:nvSpPr>
        <p:spPr>
          <a:xfrm>
            <a:off x="166420" y="3868457"/>
            <a:ext cx="7263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Suomella on pitkät perinteet maastojousiammunnassa.</a:t>
            </a:r>
            <a:br>
              <a:rPr lang="fi-FI" dirty="0"/>
            </a:br>
            <a:r>
              <a:rPr lang="fi-FI" dirty="0"/>
              <a:t>Suomi on saavuttanut 29 MM-mitalia, 34 EM-mitalia</a:t>
            </a:r>
            <a:br>
              <a:rPr lang="fi-FI" dirty="0"/>
            </a:br>
            <a:r>
              <a:rPr lang="fi-FI" dirty="0"/>
              <a:t>ja kaksi World </a:t>
            </a:r>
            <a:r>
              <a:rPr lang="fi-FI" dirty="0" err="1"/>
              <a:t>Games</a:t>
            </a:r>
            <a:r>
              <a:rPr lang="fi-FI" dirty="0"/>
              <a:t> mitalia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CF441E7C-D9FD-2740-AE4B-9243D82B6C40}"/>
              </a:ext>
            </a:extLst>
          </p:cNvPr>
          <p:cNvSpPr txBox="1"/>
          <p:nvPr/>
        </p:nvSpPr>
        <p:spPr>
          <a:xfrm>
            <a:off x="109816" y="4920599"/>
            <a:ext cx="7263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/>
              <a:t>SJAL:lla</a:t>
            </a:r>
            <a:r>
              <a:rPr lang="fi-FI" dirty="0"/>
              <a:t> on maasto- ja 3D-jousiammunnan</a:t>
            </a:r>
            <a:br>
              <a:rPr lang="fi-FI" dirty="0"/>
            </a:br>
            <a:r>
              <a:rPr lang="fi-FI" dirty="0"/>
              <a:t>valmennusryhmä, joka valmistaa ampujia kauden</a:t>
            </a:r>
            <a:br>
              <a:rPr lang="fi-FI" dirty="0"/>
            </a:br>
            <a:r>
              <a:rPr lang="fi-FI" dirty="0"/>
              <a:t>arvokilpailuihin</a:t>
            </a:r>
          </a:p>
        </p:txBody>
      </p:sp>
      <p:pic>
        <p:nvPicPr>
          <p:cNvPr id="23" name="Sisällön paikkamerkki 4">
            <a:extLst>
              <a:ext uri="{FF2B5EF4-FFF2-40B4-BE49-F238E27FC236}">
                <a16:creationId xmlns:a16="http://schemas.microsoft.com/office/drawing/2014/main" id="{C7D6533D-4561-BB42-A5DE-B75435DF21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9180">
            <a:off x="8171509" y="3855763"/>
            <a:ext cx="3817142" cy="254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84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E7357B56-C097-9B45-AE95-D00A5B9D33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33" b="35826"/>
          <a:stretch/>
        </p:blipFill>
        <p:spPr>
          <a:xfrm>
            <a:off x="7429500" y="182862"/>
            <a:ext cx="4762500" cy="1451429"/>
          </a:xfrm>
          <a:prstGeom prst="rect">
            <a:avLst/>
          </a:prstGeom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C3F3C12D-BCD9-0249-A5A5-138B116F22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961618">
            <a:off x="5757585" y="1682273"/>
            <a:ext cx="4342823" cy="2894509"/>
          </a:xfr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F5B19CF9-53DD-D649-B081-4A0A832A5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24806">
            <a:off x="5126136" y="3934142"/>
            <a:ext cx="3987743" cy="2661819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ABC157CA-B721-E449-BDC6-DD56D7BD9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1568" y="2211193"/>
            <a:ext cx="3024450" cy="4541300"/>
          </a:xfrm>
          <a:prstGeom prst="rect">
            <a:avLst/>
          </a:prstGeom>
        </p:spPr>
      </p:pic>
      <p:sp>
        <p:nvSpPr>
          <p:cNvPr id="8" name="Otsikko 1">
            <a:extLst>
              <a:ext uri="{FF2B5EF4-FFF2-40B4-BE49-F238E27FC236}">
                <a16:creationId xmlns:a16="http://schemas.microsoft.com/office/drawing/2014/main" id="{42F6E984-9073-144D-B6B2-442E3B0D9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71" y="52507"/>
            <a:ext cx="10515600" cy="1325563"/>
          </a:xfrm>
        </p:spPr>
        <p:txBody>
          <a:bodyPr/>
          <a:lstStyle/>
          <a:p>
            <a:r>
              <a:rPr lang="fi-FI" dirty="0"/>
              <a:t>Tuettavat kohteet – </a:t>
            </a:r>
            <a:br>
              <a:rPr lang="fi-FI" dirty="0"/>
            </a:br>
            <a:r>
              <a:rPr lang="fi-FI" sz="3600" dirty="0"/>
              <a:t>Kansainvälisen tason taljajousiampujat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5D3345BF-C819-7B4A-9770-A57BB24ECB66}"/>
              </a:ext>
            </a:extLst>
          </p:cNvPr>
          <p:cNvSpPr txBox="1"/>
          <p:nvPr/>
        </p:nvSpPr>
        <p:spPr>
          <a:xfrm>
            <a:off x="166421" y="1573357"/>
            <a:ext cx="726307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Taljajousella ammutaan kaikissa World </a:t>
            </a:r>
            <a:r>
              <a:rPr lang="fi-FI" dirty="0" err="1"/>
              <a:t>Archeryn</a:t>
            </a:r>
            <a:r>
              <a:rPr lang="fi-FI" dirty="0"/>
              <a:t> MM- ja </a:t>
            </a:r>
            <a:br>
              <a:rPr lang="fi-FI" dirty="0"/>
            </a:br>
            <a:r>
              <a:rPr lang="fi-FI" dirty="0"/>
              <a:t>EM-tasoissa kilpailuissa sekä World Cup sarjassa. USA:ssa</a:t>
            </a:r>
            <a:br>
              <a:rPr lang="fi-FI" dirty="0"/>
            </a:br>
            <a:r>
              <a:rPr lang="fi-FI" dirty="0"/>
              <a:t>taljajousella on oma ammattilaissarja.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Mikko Juutilainen on tämän hetken menestynein talja-</a:t>
            </a:r>
            <a:br>
              <a:rPr lang="fi-FI" dirty="0"/>
            </a:br>
            <a:r>
              <a:rPr lang="fi-FI" dirty="0"/>
              <a:t>jousiampuja. Hän on mm. kahdesti sijoittunut </a:t>
            </a:r>
            <a:br>
              <a:rPr lang="fi-FI" dirty="0"/>
            </a:br>
            <a:r>
              <a:rPr lang="fi-FI" dirty="0"/>
              <a:t>viidenneksi </a:t>
            </a:r>
            <a:r>
              <a:rPr lang="fi-FI" dirty="0" err="1"/>
              <a:t>Las</a:t>
            </a:r>
            <a:r>
              <a:rPr lang="fi-FI" dirty="0"/>
              <a:t> Vegas </a:t>
            </a:r>
            <a:r>
              <a:rPr lang="fi-FI" dirty="0" err="1"/>
              <a:t>Shoot</a:t>
            </a:r>
            <a:r>
              <a:rPr lang="fi-FI" dirty="0"/>
              <a:t> –kilpailussa, joka on </a:t>
            </a:r>
            <a:br>
              <a:rPr lang="fi-FI" dirty="0"/>
            </a:br>
            <a:r>
              <a:rPr lang="fi-FI" dirty="0"/>
              <a:t>maailman suurin yksittäinen jousiammuntakilpailu.</a:t>
            </a:r>
            <a:br>
              <a:rPr lang="fi-FI" dirty="0"/>
            </a:b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Juutilainen on nimetty </a:t>
            </a:r>
            <a:r>
              <a:rPr lang="fi-FI" dirty="0" err="1"/>
              <a:t>Las</a:t>
            </a:r>
            <a:r>
              <a:rPr lang="fi-FI" dirty="0"/>
              <a:t> Vegas </a:t>
            </a:r>
            <a:r>
              <a:rPr lang="fi-FI" dirty="0" err="1"/>
              <a:t>Shootin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/>
              <a:t>Hall of </a:t>
            </a:r>
            <a:r>
              <a:rPr lang="fi-FI" dirty="0" err="1"/>
              <a:t>Fame</a:t>
            </a:r>
            <a:r>
              <a:rPr lang="fi-FI" dirty="0"/>
              <a:t> galleriaan.</a:t>
            </a:r>
            <a:br>
              <a:rPr lang="fi-FI" dirty="0"/>
            </a:b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Muita kansainvälisen tason taljajousiampujia: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/>
              <a:t>Satu Nisula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/>
              <a:t>Heli Raunio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/>
              <a:t>Matti Tella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Taljajousella ja tähtäimettömille jousille on </a:t>
            </a:r>
            <a:br>
              <a:rPr lang="fi-FI" dirty="0"/>
            </a:br>
            <a:r>
              <a:rPr lang="fi-FI" dirty="0"/>
              <a:t>muodostumassa omat maajoukkueet</a:t>
            </a:r>
          </a:p>
        </p:txBody>
      </p:sp>
    </p:spTree>
    <p:extLst>
      <p:ext uri="{BB962C8B-B14F-4D97-AF65-F5344CB8AC3E}">
        <p14:creationId xmlns:p14="http://schemas.microsoft.com/office/powerpoint/2010/main" val="4078612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>
            <a:extLst>
              <a:ext uri="{FF2B5EF4-FFF2-40B4-BE49-F238E27FC236}">
                <a16:creationId xmlns:a16="http://schemas.microsoft.com/office/drawing/2014/main" id="{6348F933-047C-B84C-82B7-BCEB9517E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43" y="263527"/>
            <a:ext cx="10515600" cy="1325563"/>
          </a:xfrm>
        </p:spPr>
        <p:txBody>
          <a:bodyPr/>
          <a:lstStyle/>
          <a:p>
            <a:r>
              <a:rPr lang="fi-FI" dirty="0"/>
              <a:t>Tuettavat kohteet – </a:t>
            </a:r>
            <a:br>
              <a:rPr lang="fi-FI" dirty="0"/>
            </a:br>
            <a:r>
              <a:rPr lang="fi-FI" sz="3600" dirty="0"/>
              <a:t>Nuorten maajoukkue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7AFE9A9E-828B-354D-9372-2F695C9F2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76734">
            <a:off x="7190237" y="3572939"/>
            <a:ext cx="4267444" cy="2843184"/>
          </a:xfrm>
          <a:prstGeom prst="rect">
            <a:avLst/>
          </a:prstGeom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C42A99F3-7215-6E47-8BC9-9E7617EC0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0690630">
            <a:off x="7411833" y="1714563"/>
            <a:ext cx="4118743" cy="2742599"/>
          </a:xfr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5C6A6B03-6C3B-BC4C-85CB-F822D2D9E2C4}"/>
              </a:ext>
            </a:extLst>
          </p:cNvPr>
          <p:cNvSpPr txBox="1"/>
          <p:nvPr/>
        </p:nvSpPr>
        <p:spPr>
          <a:xfrm>
            <a:off x="170543" y="1588919"/>
            <a:ext cx="72630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Nuorten maajoukkueen päätavoite on tukea nuorten kehittymistä </a:t>
            </a:r>
            <a:br>
              <a:rPr lang="fi-FI" dirty="0"/>
            </a:br>
            <a:r>
              <a:rPr lang="fi-FI" dirty="0"/>
              <a:t>kohti kansainvälistä tasoa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Joukkue on yhteinen tytöille ja pojille (15-20v)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Joukkue leireilee yhdessä aikuisten maajoukkueen kanssa Kuortaneen</a:t>
            </a:r>
            <a:br>
              <a:rPr lang="fi-FI" dirty="0"/>
            </a:br>
            <a:r>
              <a:rPr lang="fi-FI" dirty="0"/>
              <a:t>Urheiluopistolla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D4E728A-C20B-924C-9B45-87943BAE7792}"/>
              </a:ext>
            </a:extLst>
          </p:cNvPr>
          <p:cNvSpPr txBox="1"/>
          <p:nvPr/>
        </p:nvSpPr>
        <p:spPr>
          <a:xfrm>
            <a:off x="184571" y="3046162"/>
            <a:ext cx="7263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Maajoukkue kilpailee kauden kansainvälisissä </a:t>
            </a:r>
            <a:br>
              <a:rPr lang="fi-FI" dirty="0"/>
            </a:br>
            <a:r>
              <a:rPr lang="fi-FI" dirty="0"/>
              <a:t>pääkilpailuissa juniorien MM- tai EM-kilpailussa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Muita kilpailuohjelmaan kuuluvia kilpailuja ovat NUM (Pohjoismaiden</a:t>
            </a:r>
            <a:br>
              <a:rPr lang="fi-FI" dirty="0"/>
            </a:br>
            <a:r>
              <a:rPr lang="fi-FI" dirty="0"/>
              <a:t>mestaruuskilpailut) ja European </a:t>
            </a:r>
            <a:r>
              <a:rPr lang="fi-FI" dirty="0" err="1"/>
              <a:t>Youth</a:t>
            </a:r>
            <a:r>
              <a:rPr lang="fi-FI" dirty="0"/>
              <a:t> Cup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AEBBAAC9-26FE-C84A-9180-7AB88B3247C0}"/>
              </a:ext>
            </a:extLst>
          </p:cNvPr>
          <p:cNvSpPr txBox="1"/>
          <p:nvPr/>
        </p:nvSpPr>
        <p:spPr>
          <a:xfrm>
            <a:off x="184571" y="4272546"/>
            <a:ext cx="72630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Ryhmään kuuluu 4-6 urheilijaa sekä mahdolliset joukkueen</a:t>
            </a:r>
            <a:br>
              <a:rPr lang="fi-FI" dirty="0"/>
            </a:br>
            <a:r>
              <a:rPr lang="fi-FI" dirty="0"/>
              <a:t>joukkueen täydennykset arvokilpailuun: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/>
              <a:t>Verne Vuorinen (Espoo)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/>
              <a:t>Eetu </a:t>
            </a:r>
            <a:r>
              <a:rPr lang="fi-FI" dirty="0" err="1"/>
              <a:t>Vähälummukka</a:t>
            </a:r>
            <a:r>
              <a:rPr lang="fi-FI" dirty="0"/>
              <a:t> (Oulu)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/>
              <a:t>Aleksi Petäjä (Espoo)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/>
              <a:t>Leo </a:t>
            </a:r>
            <a:r>
              <a:rPr lang="fi-FI" dirty="0" err="1"/>
              <a:t>Schrader</a:t>
            </a:r>
            <a:r>
              <a:rPr lang="fi-FI" dirty="0"/>
              <a:t> (Espoo)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/>
              <a:t>Valmentajat: Antero Sistonen ja Juhana </a:t>
            </a:r>
            <a:r>
              <a:rPr lang="fi-FI" dirty="0" err="1"/>
              <a:t>Rüster</a:t>
            </a:r>
            <a:br>
              <a:rPr lang="fi-FI" dirty="0"/>
            </a:b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Tuen kohdentuminen: nuorten kilpailu- ja leirikustannukset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9E31744D-5975-FE4B-9FB7-07E8003C6C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833" b="35826"/>
          <a:stretch/>
        </p:blipFill>
        <p:spPr>
          <a:xfrm>
            <a:off x="7429500" y="182862"/>
            <a:ext cx="4762500" cy="145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85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43DA40-76AE-964D-A5B7-697E2140F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Archery</a:t>
            </a:r>
            <a:r>
              <a:rPr lang="fi-FI" dirty="0"/>
              <a:t> </a:t>
            </a:r>
            <a:r>
              <a:rPr lang="fi-FI" dirty="0" err="1"/>
              <a:t>Fans</a:t>
            </a:r>
            <a:r>
              <a:rPr lang="fi-FI" dirty="0"/>
              <a:t> seuroille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4BEA997-F392-DF44-B3CB-CFA4B943F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03" y="1895965"/>
            <a:ext cx="11223171" cy="4351338"/>
          </a:xfrm>
        </p:spPr>
        <p:txBody>
          <a:bodyPr/>
          <a:lstStyle/>
          <a:p>
            <a:r>
              <a:rPr lang="fi-FI" dirty="0" err="1"/>
              <a:t>Archery</a:t>
            </a:r>
            <a:r>
              <a:rPr lang="fi-FI" dirty="0"/>
              <a:t> </a:t>
            </a:r>
            <a:r>
              <a:rPr lang="fi-FI" dirty="0" err="1"/>
              <a:t>Fans</a:t>
            </a:r>
            <a:r>
              <a:rPr lang="fi-FI" dirty="0"/>
              <a:t> Business tarjoaa myös seuroille mahdollisuuden varainhankintaan</a:t>
            </a:r>
          </a:p>
          <a:p>
            <a:r>
              <a:rPr lang="fi-FI" dirty="0"/>
              <a:t>Hankkimalla uusia yrityksiä mukaan tukiohjelmaan saa seura osan tuotosta itselleen:</a:t>
            </a:r>
          </a:p>
          <a:p>
            <a:pPr lvl="1"/>
            <a:r>
              <a:rPr lang="fi-FI" dirty="0"/>
              <a:t>30% pronssi, hopea ja kulta jäsenyyksistä</a:t>
            </a:r>
          </a:p>
          <a:p>
            <a:pPr lvl="1"/>
            <a:r>
              <a:rPr lang="fi-FI" dirty="0"/>
              <a:t>50% </a:t>
            </a:r>
            <a:r>
              <a:rPr lang="fi-FI" dirty="0" err="1"/>
              <a:t>platinium</a:t>
            </a:r>
            <a:r>
              <a:rPr lang="fi-FI" dirty="0"/>
              <a:t> jäsenyydestä kun seura on auttamassa yrityksen suuntautuvien palveluiden toteuttamisessa</a:t>
            </a:r>
          </a:p>
          <a:p>
            <a:pPr lvl="1"/>
            <a:r>
              <a:rPr lang="fi-FI" dirty="0"/>
              <a:t>20% vinkistä joka johtaa </a:t>
            </a:r>
            <a:r>
              <a:rPr lang="fi-FI" dirty="0" err="1"/>
              <a:t>platinium</a:t>
            </a:r>
            <a:r>
              <a:rPr lang="fi-FI" dirty="0"/>
              <a:t> jäsenyyteen</a:t>
            </a:r>
          </a:p>
          <a:p>
            <a:pPr lvl="1"/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67DD52BA-C4F1-6D4F-84F3-0226F5BE80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33" b="35826"/>
          <a:stretch/>
        </p:blipFill>
        <p:spPr>
          <a:xfrm>
            <a:off x="7429500" y="182862"/>
            <a:ext cx="4762500" cy="145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27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43DA40-76AE-964D-A5B7-697E2140F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Jousiammunta yrityksen </a:t>
            </a:r>
            <a:br>
              <a:rPr lang="fi-FI" dirty="0"/>
            </a:br>
            <a:r>
              <a:rPr lang="fi-FI" dirty="0"/>
              <a:t>imagomarkkinoinnissa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67DD52BA-C4F1-6D4F-84F3-0226F5BE80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33" b="35826"/>
          <a:stretch/>
        </p:blipFill>
        <p:spPr>
          <a:xfrm>
            <a:off x="7429500" y="182862"/>
            <a:ext cx="4762500" cy="1451429"/>
          </a:xfrm>
          <a:prstGeom prst="rect">
            <a:avLst/>
          </a:prstGeom>
        </p:spPr>
      </p:pic>
      <p:sp>
        <p:nvSpPr>
          <p:cNvPr id="17" name="Sisällön paikkamerkki 3">
            <a:extLst>
              <a:ext uri="{FF2B5EF4-FFF2-40B4-BE49-F238E27FC236}">
                <a16:creationId xmlns:a16="http://schemas.microsoft.com/office/drawing/2014/main" id="{7394AD6F-5A86-6946-96E4-24432E6CD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03" y="1895965"/>
            <a:ext cx="11223171" cy="4351338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Avainsanat ja mielikuvat: </a:t>
            </a:r>
          </a:p>
          <a:p>
            <a:pPr lvl="1"/>
            <a:r>
              <a:rPr lang="fi-FI" dirty="0"/>
              <a:t>Keskittyminen, keskittymiskyky, fokus (</a:t>
            </a:r>
            <a:r>
              <a:rPr lang="fi-FI" dirty="0" err="1"/>
              <a:t>eng</a:t>
            </a:r>
            <a:r>
              <a:rPr lang="fi-FI" dirty="0"/>
              <a:t>. </a:t>
            </a:r>
            <a:r>
              <a:rPr lang="fi-FI" dirty="0" err="1"/>
              <a:t>focus</a:t>
            </a:r>
            <a:r>
              <a:rPr lang="fi-FI" dirty="0"/>
              <a:t>, </a:t>
            </a:r>
            <a:r>
              <a:rPr lang="fi-FI" dirty="0" err="1"/>
              <a:t>concentration</a:t>
            </a:r>
            <a:r>
              <a:rPr lang="fi-FI" dirty="0"/>
              <a:t>)</a:t>
            </a:r>
          </a:p>
          <a:p>
            <a:pPr lvl="1"/>
            <a:r>
              <a:rPr lang="fi-FI" dirty="0"/>
              <a:t>Tarkkuus (</a:t>
            </a:r>
            <a:r>
              <a:rPr lang="fi-FI" dirty="0" err="1"/>
              <a:t>eng</a:t>
            </a:r>
            <a:r>
              <a:rPr lang="fi-FI" dirty="0"/>
              <a:t>. </a:t>
            </a:r>
            <a:r>
              <a:rPr lang="fi-FI" dirty="0" err="1"/>
              <a:t>accuracy</a:t>
            </a:r>
            <a:r>
              <a:rPr lang="fi-FI" dirty="0"/>
              <a:t>, </a:t>
            </a:r>
            <a:r>
              <a:rPr lang="fi-FI" dirty="0" err="1"/>
              <a:t>precision</a:t>
            </a:r>
            <a:r>
              <a:rPr lang="fi-FI" dirty="0"/>
              <a:t>)</a:t>
            </a:r>
          </a:p>
          <a:p>
            <a:pPr lvl="1"/>
            <a:r>
              <a:rPr lang="fi-FI" dirty="0"/>
              <a:t>Keskelle osuminen, maaliin osuminen (</a:t>
            </a:r>
            <a:r>
              <a:rPr lang="fi-FI" dirty="0" err="1"/>
              <a:t>eng</a:t>
            </a:r>
            <a:r>
              <a:rPr lang="fi-FI" dirty="0"/>
              <a:t>. </a:t>
            </a:r>
            <a:r>
              <a:rPr lang="fi-FI" dirty="0" err="1"/>
              <a:t>hit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goal</a:t>
            </a:r>
            <a:r>
              <a:rPr lang="fi-FI" dirty="0"/>
              <a:t> / </a:t>
            </a:r>
            <a:r>
              <a:rPr lang="fi-FI" dirty="0" err="1"/>
              <a:t>target</a:t>
            </a:r>
            <a:r>
              <a:rPr lang="fi-FI" dirty="0"/>
              <a:t>)</a:t>
            </a:r>
          </a:p>
          <a:p>
            <a:pPr lvl="1"/>
            <a:r>
              <a:rPr lang="fi-FI" dirty="0"/>
              <a:t>Tähtääminen (</a:t>
            </a:r>
            <a:r>
              <a:rPr lang="fi-FI" dirty="0" err="1"/>
              <a:t>eng</a:t>
            </a:r>
            <a:r>
              <a:rPr lang="fi-FI" dirty="0"/>
              <a:t>. </a:t>
            </a:r>
            <a:r>
              <a:rPr lang="fi-FI" dirty="0" err="1"/>
              <a:t>aim</a:t>
            </a:r>
            <a:r>
              <a:rPr lang="fi-FI" dirty="0"/>
              <a:t>, </a:t>
            </a:r>
            <a:r>
              <a:rPr lang="fi-FI" dirty="0" err="1"/>
              <a:t>aim</a:t>
            </a:r>
            <a:r>
              <a:rPr lang="fi-FI" dirty="0"/>
              <a:t> at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target</a:t>
            </a:r>
            <a:r>
              <a:rPr lang="fi-FI" dirty="0"/>
              <a:t>)</a:t>
            </a:r>
          </a:p>
          <a:p>
            <a:pPr lvl="1"/>
            <a:r>
              <a:rPr lang="fi-FI" dirty="0"/>
              <a:t>Tulos (</a:t>
            </a:r>
            <a:r>
              <a:rPr lang="fi-FI" dirty="0" err="1"/>
              <a:t>eng</a:t>
            </a:r>
            <a:r>
              <a:rPr lang="fi-FI" dirty="0"/>
              <a:t>. </a:t>
            </a:r>
            <a:r>
              <a:rPr lang="fi-FI" dirty="0" err="1"/>
              <a:t>result</a:t>
            </a:r>
            <a:r>
              <a:rPr lang="fi-FI" dirty="0"/>
              <a:t>)</a:t>
            </a:r>
          </a:p>
          <a:p>
            <a:pPr lvl="1"/>
            <a:r>
              <a:rPr lang="fi-FI" dirty="0"/>
              <a:t>Kymppi (</a:t>
            </a:r>
            <a:r>
              <a:rPr lang="fi-FI" dirty="0" err="1"/>
              <a:t>eng</a:t>
            </a:r>
            <a:r>
              <a:rPr lang="fi-FI" dirty="0"/>
              <a:t>. </a:t>
            </a:r>
            <a:r>
              <a:rPr lang="fi-FI" dirty="0" err="1"/>
              <a:t>ten</a:t>
            </a:r>
            <a:r>
              <a:rPr lang="fi-FI" dirty="0"/>
              <a:t>, gold)</a:t>
            </a:r>
          </a:p>
          <a:p>
            <a:pPr lvl="1"/>
            <a:r>
              <a:rPr lang="fi-FI" dirty="0"/>
              <a:t>Mielen tyyneys, rauha (</a:t>
            </a:r>
            <a:r>
              <a:rPr lang="fi-FI" dirty="0" err="1"/>
              <a:t>eng</a:t>
            </a:r>
            <a:r>
              <a:rPr lang="fi-FI" dirty="0"/>
              <a:t>. </a:t>
            </a:r>
            <a:r>
              <a:rPr lang="fi-FI" dirty="0" err="1"/>
              <a:t>calm</a:t>
            </a:r>
            <a:r>
              <a:rPr lang="fi-FI" dirty="0"/>
              <a:t>, </a:t>
            </a:r>
            <a:r>
              <a:rPr lang="fi-FI" dirty="0" err="1"/>
              <a:t>cool</a:t>
            </a:r>
            <a:r>
              <a:rPr lang="fi-FI" dirty="0"/>
              <a:t>, </a:t>
            </a:r>
            <a:r>
              <a:rPr lang="fi-FI" dirty="0" err="1"/>
              <a:t>quiet</a:t>
            </a:r>
            <a:r>
              <a:rPr lang="fi-FI" dirty="0"/>
              <a:t>)</a:t>
            </a:r>
          </a:p>
          <a:p>
            <a:pPr lvl="1"/>
            <a:r>
              <a:rPr lang="fi-FI" dirty="0"/>
              <a:t>Nuoli, suunta (</a:t>
            </a:r>
            <a:r>
              <a:rPr lang="fi-FI" dirty="0" err="1"/>
              <a:t>eng</a:t>
            </a:r>
            <a:r>
              <a:rPr lang="fi-FI" dirty="0"/>
              <a:t>. </a:t>
            </a:r>
            <a:r>
              <a:rPr lang="fi-FI" dirty="0" err="1"/>
              <a:t>arrow</a:t>
            </a:r>
            <a:r>
              <a:rPr lang="fi-FI" dirty="0"/>
              <a:t>)</a:t>
            </a:r>
          </a:p>
          <a:p>
            <a:pPr lvl="1"/>
            <a:r>
              <a:rPr lang="fi-FI" dirty="0"/>
              <a:t>Taito, osaaminen (</a:t>
            </a:r>
            <a:r>
              <a:rPr lang="fi-FI" dirty="0" err="1"/>
              <a:t>eng</a:t>
            </a:r>
            <a:r>
              <a:rPr lang="fi-FI" dirty="0"/>
              <a:t>. </a:t>
            </a:r>
            <a:r>
              <a:rPr lang="fi-FI" dirty="0" err="1"/>
              <a:t>skills</a:t>
            </a:r>
            <a:r>
              <a:rPr lang="fi-FI" dirty="0"/>
              <a:t>, </a:t>
            </a:r>
            <a:r>
              <a:rPr lang="fi-FI" dirty="0" err="1"/>
              <a:t>performance</a:t>
            </a:r>
            <a:r>
              <a:rPr lang="fi-FI" dirty="0"/>
              <a:t>, </a:t>
            </a:r>
            <a:r>
              <a:rPr lang="fi-FI" dirty="0" err="1"/>
              <a:t>art</a:t>
            </a:r>
            <a:r>
              <a:rPr lang="fi-FI" dirty="0"/>
              <a:t>, </a:t>
            </a:r>
            <a:r>
              <a:rPr lang="fi-FI" dirty="0" err="1"/>
              <a:t>ability</a:t>
            </a:r>
            <a:r>
              <a:rPr lang="fi-FI" dirty="0"/>
              <a:t>)</a:t>
            </a:r>
          </a:p>
          <a:p>
            <a:pPr lvl="1"/>
            <a:r>
              <a:rPr lang="fi-FI" dirty="0"/>
              <a:t>Hetkeen keskittyminen (</a:t>
            </a:r>
            <a:r>
              <a:rPr lang="fi-FI" dirty="0" err="1"/>
              <a:t>eng</a:t>
            </a:r>
            <a:r>
              <a:rPr lang="fi-FI" dirty="0"/>
              <a:t>. </a:t>
            </a:r>
            <a:r>
              <a:rPr lang="fi-FI" dirty="0" err="1"/>
              <a:t>moment</a:t>
            </a:r>
            <a:r>
              <a:rPr lang="fi-FI" dirty="0"/>
              <a:t>)</a:t>
            </a:r>
          </a:p>
          <a:p>
            <a:pPr lvl="1"/>
            <a:r>
              <a:rPr lang="fi-FI" dirty="0"/>
              <a:t>Historiasta nykyaikaan (</a:t>
            </a:r>
            <a:r>
              <a:rPr lang="fi-FI" dirty="0" err="1"/>
              <a:t>eng</a:t>
            </a:r>
            <a:r>
              <a:rPr lang="fi-FI" dirty="0"/>
              <a:t>. </a:t>
            </a:r>
            <a:r>
              <a:rPr lang="fi-FI" dirty="0" err="1"/>
              <a:t>Past</a:t>
            </a:r>
            <a:r>
              <a:rPr lang="fi-FI" dirty="0"/>
              <a:t> to </a:t>
            </a:r>
            <a:r>
              <a:rPr lang="fi-FI" dirty="0" err="1"/>
              <a:t>present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54458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43DA40-76AE-964D-A5B7-697E2140F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Jousiammunta yrityksen </a:t>
            </a:r>
            <a:br>
              <a:rPr lang="fi-FI" dirty="0"/>
            </a:br>
            <a:r>
              <a:rPr lang="fi-FI" dirty="0"/>
              <a:t>imagomarkkinoinnissa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67DD52BA-C4F1-6D4F-84F3-0226F5BE80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33" b="35826"/>
          <a:stretch/>
        </p:blipFill>
        <p:spPr>
          <a:xfrm>
            <a:off x="7429500" y="182862"/>
            <a:ext cx="4762500" cy="1451429"/>
          </a:xfrm>
          <a:prstGeom prst="rect">
            <a:avLst/>
          </a:prstGeom>
        </p:spPr>
      </p:pic>
      <p:sp>
        <p:nvSpPr>
          <p:cNvPr id="17" name="Sisällön paikkamerkki 3">
            <a:extLst>
              <a:ext uri="{FF2B5EF4-FFF2-40B4-BE49-F238E27FC236}">
                <a16:creationId xmlns:a16="http://schemas.microsoft.com/office/drawing/2014/main" id="{7394AD6F-5A86-6946-96E4-24432E6CD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680" y="2383809"/>
            <a:ext cx="4662275" cy="3743951"/>
          </a:xfrm>
        </p:spPr>
        <p:txBody>
          <a:bodyPr>
            <a:normAutofit/>
          </a:bodyPr>
          <a:lstStyle/>
          <a:p>
            <a:r>
              <a:rPr lang="fi-FI" sz="2000" dirty="0"/>
              <a:t>Visuaalinen laji, jota on helppo kuvata ja johon on helppo rakentaa symboliikkaa</a:t>
            </a:r>
          </a:p>
          <a:p>
            <a:r>
              <a:rPr lang="fi-FI" sz="2000" dirty="0"/>
              <a:t>Näyttävät TV-toteutukset, joissa </a:t>
            </a:r>
            <a:br>
              <a:rPr lang="fi-FI" sz="2000" dirty="0"/>
            </a:br>
            <a:r>
              <a:rPr lang="fi-FI" sz="2000" dirty="0"/>
              <a:t>kilpailumuotona lyhyet kaksinkamppailut</a:t>
            </a:r>
          </a:p>
          <a:p>
            <a:r>
              <a:rPr lang="fi-FI" sz="2000" dirty="0"/>
              <a:t>Miljöö voi vaihdella (luonto, rata, sisätila)</a:t>
            </a:r>
          </a:p>
          <a:p>
            <a:r>
              <a:rPr lang="fi-FI" sz="2000" dirty="0"/>
              <a:t>World </a:t>
            </a:r>
            <a:r>
              <a:rPr lang="fi-FI" sz="2000" dirty="0" err="1"/>
              <a:t>Archery</a:t>
            </a:r>
            <a:r>
              <a:rPr lang="fi-FI" sz="2000" dirty="0"/>
              <a:t> kuvapankki:</a:t>
            </a:r>
            <a:br>
              <a:rPr lang="fi-FI" sz="2000" dirty="0"/>
            </a:br>
            <a:br>
              <a:rPr lang="fi-FI" sz="2000" dirty="0"/>
            </a:br>
            <a:r>
              <a:rPr lang="fi-FI" sz="2000" dirty="0">
                <a:hlinkClick r:id="rId3"/>
              </a:rPr>
              <a:t>https://worldarchery.smugmug.com/</a:t>
            </a:r>
            <a:endParaRPr lang="fi-FI" sz="2000" dirty="0"/>
          </a:p>
          <a:p>
            <a:r>
              <a:rPr lang="fi-FI" sz="2000" dirty="0"/>
              <a:t>World </a:t>
            </a:r>
            <a:r>
              <a:rPr lang="fi-FI" sz="2000" dirty="0" err="1"/>
              <a:t>Archery</a:t>
            </a:r>
            <a:r>
              <a:rPr lang="fi-FI" sz="2000" dirty="0"/>
              <a:t> TV</a:t>
            </a:r>
            <a:br>
              <a:rPr lang="fi-FI" sz="2000" dirty="0"/>
            </a:br>
            <a:r>
              <a:rPr lang="fi-FI" sz="2000" dirty="0">
                <a:hlinkClick r:id="rId4"/>
              </a:rPr>
              <a:t>https://www.youtube.com/c/WorldArcheryTV</a:t>
            </a:r>
            <a:endParaRPr lang="fi-FI" sz="2000" dirty="0"/>
          </a:p>
          <a:p>
            <a:endParaRPr lang="fi-FI" sz="18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ED9C480-1515-824A-B1EC-171FCD11BC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1703" y="2383810"/>
            <a:ext cx="7069983" cy="3985651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61DFE38D-9C60-1942-9BB2-96497A7F2BE8}"/>
              </a:ext>
            </a:extLst>
          </p:cNvPr>
          <p:cNvSpPr txBox="1"/>
          <p:nvPr/>
        </p:nvSpPr>
        <p:spPr>
          <a:xfrm>
            <a:off x="9810750" y="6369461"/>
            <a:ext cx="2105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Kuva: World </a:t>
            </a:r>
            <a:r>
              <a:rPr lang="fi-FI" dirty="0" err="1"/>
              <a:t>Archery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04554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43DA40-76AE-964D-A5B7-697E2140F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Miksi jousiammunta?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0FB2CFBB-D247-5046-AB03-B95B94171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100" y="1661933"/>
            <a:ext cx="908277" cy="908277"/>
          </a:xfr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67DD52BA-C4F1-6D4F-84F3-0226F5BE80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33" b="35826"/>
          <a:stretch/>
        </p:blipFill>
        <p:spPr>
          <a:xfrm>
            <a:off x="7429500" y="182862"/>
            <a:ext cx="4762500" cy="1451429"/>
          </a:xfrm>
          <a:prstGeom prst="rect">
            <a:avLst/>
          </a:prstGeom>
        </p:spPr>
      </p:pic>
      <p:sp>
        <p:nvSpPr>
          <p:cNvPr id="7" name="Sisällön paikkamerkki 3">
            <a:extLst>
              <a:ext uri="{FF2B5EF4-FFF2-40B4-BE49-F238E27FC236}">
                <a16:creationId xmlns:a16="http://schemas.microsoft.com/office/drawing/2014/main" id="{79FB380F-5CD9-4F4A-A69A-0CAA5BBA66A1}"/>
              </a:ext>
            </a:extLst>
          </p:cNvPr>
          <p:cNvSpPr txBox="1">
            <a:spLocks/>
          </p:cNvSpPr>
          <p:nvPr/>
        </p:nvSpPr>
        <p:spPr>
          <a:xfrm>
            <a:off x="1310376" y="1777433"/>
            <a:ext cx="9831235" cy="6785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b="1" dirty="0"/>
              <a:t>Jatkuva kehittyminen </a:t>
            </a:r>
            <a:r>
              <a:rPr lang="fi-FI" dirty="0"/>
              <a:t>– jousella ampumisen taidossa voi kehittyä loputtomiin</a:t>
            </a:r>
          </a:p>
        </p:txBody>
      </p:sp>
      <p:pic>
        <p:nvPicPr>
          <p:cNvPr id="8" name="Sisällön paikkamerkki 4">
            <a:extLst>
              <a:ext uri="{FF2B5EF4-FFF2-40B4-BE49-F238E27FC236}">
                <a16:creationId xmlns:a16="http://schemas.microsoft.com/office/drawing/2014/main" id="{CFDE7F05-19ED-4943-A42C-130781F79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00" y="2724956"/>
            <a:ext cx="908277" cy="908277"/>
          </a:xfrm>
          <a:prstGeom prst="rect">
            <a:avLst/>
          </a:prstGeom>
        </p:spPr>
      </p:pic>
      <p:sp>
        <p:nvSpPr>
          <p:cNvPr id="9" name="Sisällön paikkamerkki 3">
            <a:extLst>
              <a:ext uri="{FF2B5EF4-FFF2-40B4-BE49-F238E27FC236}">
                <a16:creationId xmlns:a16="http://schemas.microsoft.com/office/drawing/2014/main" id="{3E3A1D25-DCA1-3042-B5BB-22CEF956A5A2}"/>
              </a:ext>
            </a:extLst>
          </p:cNvPr>
          <p:cNvSpPr txBox="1">
            <a:spLocks/>
          </p:cNvSpPr>
          <p:nvPr/>
        </p:nvSpPr>
        <p:spPr>
          <a:xfrm>
            <a:off x="1310375" y="3896589"/>
            <a:ext cx="9607325" cy="6785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b="1" dirty="0"/>
              <a:t>Yhdenvertaisuus</a:t>
            </a:r>
            <a:r>
              <a:rPr lang="fi-FI" dirty="0"/>
              <a:t> – jousiammunta on yksi tasa-arvoisimmista urheilulajeista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D88FE99D-92E9-F44B-AC0E-9B844E56A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81" y="4823314"/>
            <a:ext cx="723312" cy="723312"/>
          </a:xfrm>
          <a:prstGeom prst="rect">
            <a:avLst/>
          </a:prstGeom>
        </p:spPr>
      </p:pic>
      <p:pic>
        <p:nvPicPr>
          <p:cNvPr id="12" name="Sisällön paikkamerkki 4">
            <a:extLst>
              <a:ext uri="{FF2B5EF4-FFF2-40B4-BE49-F238E27FC236}">
                <a16:creationId xmlns:a16="http://schemas.microsoft.com/office/drawing/2014/main" id="{D7967E5C-E637-3C42-9A12-C3A967D8D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99" y="3735160"/>
            <a:ext cx="908277" cy="908277"/>
          </a:xfrm>
          <a:prstGeom prst="rect">
            <a:avLst/>
          </a:prstGeom>
        </p:spPr>
      </p:pic>
      <p:sp>
        <p:nvSpPr>
          <p:cNvPr id="13" name="Sisällön paikkamerkki 3">
            <a:extLst>
              <a:ext uri="{FF2B5EF4-FFF2-40B4-BE49-F238E27FC236}">
                <a16:creationId xmlns:a16="http://schemas.microsoft.com/office/drawing/2014/main" id="{FB8B0C60-869B-1D47-B50B-B9D9A1F7EDED}"/>
              </a:ext>
            </a:extLst>
          </p:cNvPr>
          <p:cNvSpPr txBox="1">
            <a:spLocks/>
          </p:cNvSpPr>
          <p:nvPr/>
        </p:nvSpPr>
        <p:spPr>
          <a:xfrm>
            <a:off x="1248733" y="2832779"/>
            <a:ext cx="9668967" cy="6785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b="1" dirty="0"/>
              <a:t>Hoitaa mielenterveyttä </a:t>
            </a:r>
            <a:r>
              <a:rPr lang="fi-FI" dirty="0"/>
              <a:t>- parantaa keskittymiskykyä, purkaa stressiä ja toimii kuin </a:t>
            </a:r>
            <a:r>
              <a:rPr lang="fi-FI" dirty="0" err="1"/>
              <a:t>mindfulness</a:t>
            </a:r>
            <a:endParaRPr lang="fi-FI" dirty="0"/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64063A34-B345-794C-9B35-51D88DF2AE79}"/>
              </a:ext>
            </a:extLst>
          </p:cNvPr>
          <p:cNvSpPr txBox="1">
            <a:spLocks/>
          </p:cNvSpPr>
          <p:nvPr/>
        </p:nvSpPr>
        <p:spPr>
          <a:xfrm>
            <a:off x="1310376" y="4823313"/>
            <a:ext cx="10881624" cy="9850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b="1" dirty="0"/>
              <a:t>Monimuotoisuus </a:t>
            </a:r>
            <a:r>
              <a:rPr lang="fi-FI" dirty="0"/>
              <a:t>– viisi jousityyppiä, </a:t>
            </a:r>
            <a:r>
              <a:rPr lang="fi-FI" dirty="0" err="1"/>
              <a:t>tauluajousimmuntaa</a:t>
            </a:r>
            <a:r>
              <a:rPr lang="fi-FI" dirty="0"/>
              <a:t>, </a:t>
            </a:r>
            <a:r>
              <a:rPr lang="fi-FI" dirty="0" err="1"/>
              <a:t>maastojousiamuntaa</a:t>
            </a:r>
            <a:r>
              <a:rPr lang="fi-FI" dirty="0"/>
              <a:t>, 3D-jousiammuntaa, ulkoradoilla ja hallissa, omaksi iloksi tai yhdessä kilpaillen</a:t>
            </a:r>
          </a:p>
        </p:txBody>
      </p:sp>
      <p:pic>
        <p:nvPicPr>
          <p:cNvPr id="15" name="Sisällön paikkamerkki 4">
            <a:extLst>
              <a:ext uri="{FF2B5EF4-FFF2-40B4-BE49-F238E27FC236}">
                <a16:creationId xmlns:a16="http://schemas.microsoft.com/office/drawing/2014/main" id="{3464095F-AC29-A542-9E82-3E598B5D6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98" y="5776001"/>
            <a:ext cx="908277" cy="908277"/>
          </a:xfrm>
          <a:prstGeom prst="rect">
            <a:avLst/>
          </a:prstGeom>
        </p:spPr>
      </p:pic>
      <p:sp>
        <p:nvSpPr>
          <p:cNvPr id="16" name="Sisällön paikkamerkki 3">
            <a:extLst>
              <a:ext uri="{FF2B5EF4-FFF2-40B4-BE49-F238E27FC236}">
                <a16:creationId xmlns:a16="http://schemas.microsoft.com/office/drawing/2014/main" id="{4A3DD291-2C32-BD4F-91C0-439CEDEC1B59}"/>
              </a:ext>
            </a:extLst>
          </p:cNvPr>
          <p:cNvSpPr txBox="1">
            <a:spLocks/>
          </p:cNvSpPr>
          <p:nvPr/>
        </p:nvSpPr>
        <p:spPr>
          <a:xfrm>
            <a:off x="1310375" y="5982728"/>
            <a:ext cx="10731570" cy="77834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b="1" dirty="0"/>
              <a:t>Kehittää fyysistä kuntoa </a:t>
            </a:r>
            <a:r>
              <a:rPr lang="fi-FI" dirty="0"/>
              <a:t>– laji kehittää ylävartalon lihasvoimaa, koordinaatiota ja yleistä aktiivisuutta </a:t>
            </a:r>
          </a:p>
        </p:txBody>
      </p:sp>
    </p:spTree>
    <p:extLst>
      <p:ext uri="{BB962C8B-B14F-4D97-AF65-F5344CB8AC3E}">
        <p14:creationId xmlns:p14="http://schemas.microsoft.com/office/powerpoint/2010/main" val="946364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43DA40-76AE-964D-A5B7-697E2140F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Jousiammunta Suomessa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67DD52BA-C4F1-6D4F-84F3-0226F5BE80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33" b="35826"/>
          <a:stretch/>
        </p:blipFill>
        <p:spPr>
          <a:xfrm>
            <a:off x="7429500" y="182862"/>
            <a:ext cx="4762500" cy="1451429"/>
          </a:xfrm>
          <a:prstGeom prst="rect">
            <a:avLst/>
          </a:prstGeom>
        </p:spPr>
      </p:pic>
      <p:pic>
        <p:nvPicPr>
          <p:cNvPr id="18" name="Sisällön paikkamerkki 4">
            <a:extLst>
              <a:ext uri="{FF2B5EF4-FFF2-40B4-BE49-F238E27FC236}">
                <a16:creationId xmlns:a16="http://schemas.microsoft.com/office/drawing/2014/main" id="{4BA96BAE-2499-5449-9A08-916D7D12F8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4814" y="1661933"/>
            <a:ext cx="908277" cy="908277"/>
          </a:xfr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16CC4609-ACFA-654F-A2A2-0FA301233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96" y="2752980"/>
            <a:ext cx="723312" cy="723312"/>
          </a:xfrm>
          <a:prstGeom prst="rect">
            <a:avLst/>
          </a:prstGeom>
        </p:spPr>
      </p:pic>
      <p:sp>
        <p:nvSpPr>
          <p:cNvPr id="20" name="Sisällön paikkamerkki 3">
            <a:extLst>
              <a:ext uri="{FF2B5EF4-FFF2-40B4-BE49-F238E27FC236}">
                <a16:creationId xmlns:a16="http://schemas.microsoft.com/office/drawing/2014/main" id="{5D1381CF-096A-DB47-8C62-C8D670D347BB}"/>
              </a:ext>
            </a:extLst>
          </p:cNvPr>
          <p:cNvSpPr txBox="1">
            <a:spLocks/>
          </p:cNvSpPr>
          <p:nvPr/>
        </p:nvSpPr>
        <p:spPr>
          <a:xfrm>
            <a:off x="1255279" y="1816554"/>
            <a:ext cx="9831235" cy="678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b="1" dirty="0"/>
              <a:t>50 jäsenseuraa ympäri Suomea</a:t>
            </a:r>
            <a:endParaRPr lang="fi-FI" dirty="0"/>
          </a:p>
        </p:txBody>
      </p:sp>
      <p:sp>
        <p:nvSpPr>
          <p:cNvPr id="21" name="Sisällön paikkamerkki 3">
            <a:extLst>
              <a:ext uri="{FF2B5EF4-FFF2-40B4-BE49-F238E27FC236}">
                <a16:creationId xmlns:a16="http://schemas.microsoft.com/office/drawing/2014/main" id="{74280372-7AAB-4D41-B3D4-8C4788897D59}"/>
              </a:ext>
            </a:extLst>
          </p:cNvPr>
          <p:cNvSpPr txBox="1">
            <a:spLocks/>
          </p:cNvSpPr>
          <p:nvPr/>
        </p:nvSpPr>
        <p:spPr>
          <a:xfrm>
            <a:off x="1255279" y="2797702"/>
            <a:ext cx="9831235" cy="678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b="1" dirty="0"/>
              <a:t>Seuroilla on käytössä ulkoratoja, hallitiloja ja maastoratoja</a:t>
            </a:r>
            <a:endParaRPr lang="fi-FI" dirty="0"/>
          </a:p>
        </p:txBody>
      </p:sp>
      <p:pic>
        <p:nvPicPr>
          <p:cNvPr id="22" name="Sisällön paikkamerkki 4">
            <a:extLst>
              <a:ext uri="{FF2B5EF4-FFF2-40B4-BE49-F238E27FC236}">
                <a16:creationId xmlns:a16="http://schemas.microsoft.com/office/drawing/2014/main" id="{152D01E6-5BDA-1D4F-97B6-19CB2680B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14" y="3659062"/>
            <a:ext cx="908277" cy="908277"/>
          </a:xfrm>
          <a:prstGeom prst="rect">
            <a:avLst/>
          </a:prstGeom>
        </p:spPr>
      </p:pic>
      <p:sp>
        <p:nvSpPr>
          <p:cNvPr id="23" name="Sisällön paikkamerkki 3">
            <a:extLst>
              <a:ext uri="{FF2B5EF4-FFF2-40B4-BE49-F238E27FC236}">
                <a16:creationId xmlns:a16="http://schemas.microsoft.com/office/drawing/2014/main" id="{82E032D2-D9F6-A74B-A0F2-437794470C9C}"/>
              </a:ext>
            </a:extLst>
          </p:cNvPr>
          <p:cNvSpPr txBox="1">
            <a:spLocks/>
          </p:cNvSpPr>
          <p:nvPr/>
        </p:nvSpPr>
        <p:spPr>
          <a:xfrm>
            <a:off x="1255278" y="3832477"/>
            <a:ext cx="9831235" cy="6785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b="1" dirty="0"/>
              <a:t>SJAL (Suomen Jousiampujain Liitto) on seurojen kattojärjestö, joka on perustettu 1946</a:t>
            </a:r>
            <a:endParaRPr lang="fi-FI" dirty="0"/>
          </a:p>
        </p:txBody>
      </p:sp>
      <p:pic>
        <p:nvPicPr>
          <p:cNvPr id="24" name="Sisällön paikkamerkki 4">
            <a:extLst>
              <a:ext uri="{FF2B5EF4-FFF2-40B4-BE49-F238E27FC236}">
                <a16:creationId xmlns:a16="http://schemas.microsoft.com/office/drawing/2014/main" id="{7B001E71-4F74-9E49-ACC0-0CB2184F1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14" y="4727770"/>
            <a:ext cx="908277" cy="908277"/>
          </a:xfrm>
          <a:prstGeom prst="rect">
            <a:avLst/>
          </a:prstGeom>
        </p:spPr>
      </p:pic>
      <p:sp>
        <p:nvSpPr>
          <p:cNvPr id="25" name="Sisällön paikkamerkki 3">
            <a:extLst>
              <a:ext uri="{FF2B5EF4-FFF2-40B4-BE49-F238E27FC236}">
                <a16:creationId xmlns:a16="http://schemas.microsoft.com/office/drawing/2014/main" id="{44CF1F09-7186-3843-A780-03EFDB096251}"/>
              </a:ext>
            </a:extLst>
          </p:cNvPr>
          <p:cNvSpPr txBox="1">
            <a:spLocks/>
          </p:cNvSpPr>
          <p:nvPr/>
        </p:nvSpPr>
        <p:spPr>
          <a:xfrm>
            <a:off x="1255279" y="4882391"/>
            <a:ext cx="10669435" cy="90827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b="1" dirty="0"/>
              <a:t>SJAL tuottaa seurojen käyttöön ohjatun toiminnan konsepteja (Ensinuolet), kouluttaa valmentajia ja seuroja sekä toteuttaa lajin maajoukkue- ja kv. kilpailutoimintaa</a:t>
            </a:r>
            <a:endParaRPr lang="fi-FI" dirty="0"/>
          </a:p>
        </p:txBody>
      </p:sp>
      <p:pic>
        <p:nvPicPr>
          <p:cNvPr id="26" name="Sisällön paikkamerkki 4">
            <a:extLst>
              <a:ext uri="{FF2B5EF4-FFF2-40B4-BE49-F238E27FC236}">
                <a16:creationId xmlns:a16="http://schemas.microsoft.com/office/drawing/2014/main" id="{6925486F-616C-7843-8A2E-165B2D223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14" y="5852750"/>
            <a:ext cx="908277" cy="908277"/>
          </a:xfrm>
          <a:prstGeom prst="rect">
            <a:avLst/>
          </a:prstGeom>
        </p:spPr>
      </p:pic>
      <p:sp>
        <p:nvSpPr>
          <p:cNvPr id="27" name="Sisällön paikkamerkki 3">
            <a:extLst>
              <a:ext uri="{FF2B5EF4-FFF2-40B4-BE49-F238E27FC236}">
                <a16:creationId xmlns:a16="http://schemas.microsoft.com/office/drawing/2014/main" id="{7E73B631-CBE2-A34D-B348-AFB01E43673D}"/>
              </a:ext>
            </a:extLst>
          </p:cNvPr>
          <p:cNvSpPr txBox="1">
            <a:spLocks/>
          </p:cNvSpPr>
          <p:nvPr/>
        </p:nvSpPr>
        <p:spPr>
          <a:xfrm>
            <a:off x="1255279" y="6007371"/>
            <a:ext cx="9831235" cy="6785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b="1" dirty="0"/>
              <a:t>SJAL toteuttaa kansallista kilpailutoimintaa ympäri vuoden, yli 50 kansallista kilpailua ja seurojen välinen Divari-sarja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16750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3EDF5AB7-5F93-364B-AA2A-0B350585C0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33" b="35826"/>
          <a:stretch/>
        </p:blipFill>
        <p:spPr>
          <a:xfrm>
            <a:off x="7429500" y="182862"/>
            <a:ext cx="4762500" cy="1451429"/>
          </a:xfrm>
          <a:prstGeom prst="rect">
            <a:avLst/>
          </a:prstGeom>
        </p:spPr>
      </p:pic>
      <p:grpSp>
        <p:nvGrpSpPr>
          <p:cNvPr id="5" name="Group 7">
            <a:extLst>
              <a:ext uri="{FF2B5EF4-FFF2-40B4-BE49-F238E27FC236}">
                <a16:creationId xmlns:a16="http://schemas.microsoft.com/office/drawing/2014/main" id="{AC908F40-492A-9840-9418-4630B81C1DD2}"/>
              </a:ext>
            </a:extLst>
          </p:cNvPr>
          <p:cNvGrpSpPr/>
          <p:nvPr/>
        </p:nvGrpSpPr>
        <p:grpSpPr>
          <a:xfrm>
            <a:off x="323850" y="1897811"/>
            <a:ext cx="11316607" cy="936104"/>
            <a:chOff x="0" y="0"/>
            <a:chExt cx="8159377" cy="577980"/>
          </a:xfrm>
          <a:scene3d>
            <a:camera prst="orthographicFront"/>
            <a:lightRig rig="flat" dir="t"/>
          </a:scene3d>
        </p:grpSpPr>
        <p:sp>
          <p:nvSpPr>
            <p:cNvPr id="6" name="Rounded Rectangle 9">
              <a:extLst>
                <a:ext uri="{FF2B5EF4-FFF2-40B4-BE49-F238E27FC236}">
                  <a16:creationId xmlns:a16="http://schemas.microsoft.com/office/drawing/2014/main" id="{9D650AA2-3CF6-7A41-863F-2BB7A0714729}"/>
                </a:ext>
              </a:extLst>
            </p:cNvPr>
            <p:cNvSpPr/>
            <p:nvPr/>
          </p:nvSpPr>
          <p:spPr>
            <a:xfrm>
              <a:off x="0" y="0"/>
              <a:ext cx="8159377" cy="577980"/>
            </a:xfrm>
            <a:prstGeom prst="roundRect">
              <a:avLst/>
            </a:prstGeom>
            <a:solidFill>
              <a:srgbClr val="FFFF00"/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7" name="Rounded Rectangle 4">
              <a:extLst>
                <a:ext uri="{FF2B5EF4-FFF2-40B4-BE49-F238E27FC236}">
                  <a16:creationId xmlns:a16="http://schemas.microsoft.com/office/drawing/2014/main" id="{6C068CDE-0193-6C44-B760-B29B3990A697}"/>
                </a:ext>
              </a:extLst>
            </p:cNvPr>
            <p:cNvSpPr/>
            <p:nvPr/>
          </p:nvSpPr>
          <p:spPr>
            <a:xfrm>
              <a:off x="28215" y="28215"/>
              <a:ext cx="8102947" cy="52155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tIns="91440" bIns="91440" spcCol="1270" anchor="ctr"/>
            <a:lstStyle/>
            <a:p>
              <a:pPr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i-FI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Archery</a:t>
              </a:r>
              <a:r>
                <a:rPr lang="fi-FI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i-FI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Fans</a:t>
              </a:r>
              <a:r>
                <a:rPr lang="fi-FI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-yritystuotteet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8CB51A3-DC84-BD45-9C64-221EF9D3CD92}"/>
              </a:ext>
            </a:extLst>
          </p:cNvPr>
          <p:cNvGrpSpPr/>
          <p:nvPr/>
        </p:nvGrpSpPr>
        <p:grpSpPr>
          <a:xfrm>
            <a:off x="328260" y="3035786"/>
            <a:ext cx="11316607" cy="936104"/>
            <a:chOff x="0" y="0"/>
            <a:chExt cx="8159377" cy="577980"/>
          </a:xfrm>
          <a:scene3d>
            <a:camera prst="orthographicFront"/>
            <a:lightRig rig="flat" dir="t"/>
          </a:scene3d>
        </p:grpSpPr>
        <p:sp>
          <p:nvSpPr>
            <p:cNvPr id="9" name="Rounded Rectangle 9">
              <a:extLst>
                <a:ext uri="{FF2B5EF4-FFF2-40B4-BE49-F238E27FC236}">
                  <a16:creationId xmlns:a16="http://schemas.microsoft.com/office/drawing/2014/main" id="{992FA57A-6A9E-C446-AFA5-831897344D2F}"/>
                </a:ext>
              </a:extLst>
            </p:cNvPr>
            <p:cNvSpPr/>
            <p:nvPr/>
          </p:nvSpPr>
          <p:spPr>
            <a:xfrm>
              <a:off x="0" y="0"/>
              <a:ext cx="8159377" cy="577980"/>
            </a:xfrm>
            <a:prstGeom prst="roundRect">
              <a:avLst/>
            </a:prstGeom>
            <a:solidFill>
              <a:srgbClr val="FF0000"/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id="{76685684-2CDF-0244-B452-ABA39A518E7E}"/>
                </a:ext>
              </a:extLst>
            </p:cNvPr>
            <p:cNvSpPr/>
            <p:nvPr/>
          </p:nvSpPr>
          <p:spPr>
            <a:xfrm>
              <a:off x="28215" y="28215"/>
              <a:ext cx="8102947" cy="52155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tIns="91440" bIns="91440" spcCol="1270" anchor="ctr"/>
            <a:lstStyle/>
            <a:p>
              <a:pPr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i-FI" sz="24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i-FI" sz="32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Tukikohteet</a:t>
              </a:r>
              <a:endParaRPr lang="fi-FI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1" name="Group 7">
            <a:extLst>
              <a:ext uri="{FF2B5EF4-FFF2-40B4-BE49-F238E27FC236}">
                <a16:creationId xmlns:a16="http://schemas.microsoft.com/office/drawing/2014/main" id="{F51FFDF7-C569-0F4B-B229-A7C9554ABB71}"/>
              </a:ext>
            </a:extLst>
          </p:cNvPr>
          <p:cNvGrpSpPr/>
          <p:nvPr/>
        </p:nvGrpSpPr>
        <p:grpSpPr>
          <a:xfrm>
            <a:off x="328259" y="4175158"/>
            <a:ext cx="11316607" cy="936104"/>
            <a:chOff x="0" y="0"/>
            <a:chExt cx="8159377" cy="577980"/>
          </a:xfrm>
          <a:scene3d>
            <a:camera prst="orthographicFront"/>
            <a:lightRig rig="flat" dir="t"/>
          </a:scene3d>
        </p:grpSpPr>
        <p:sp>
          <p:nvSpPr>
            <p:cNvPr id="12" name="Rounded Rectangle 9">
              <a:extLst>
                <a:ext uri="{FF2B5EF4-FFF2-40B4-BE49-F238E27FC236}">
                  <a16:creationId xmlns:a16="http://schemas.microsoft.com/office/drawing/2014/main" id="{1AB30BBD-C065-B345-94F2-7308EB801174}"/>
                </a:ext>
              </a:extLst>
            </p:cNvPr>
            <p:cNvSpPr/>
            <p:nvPr/>
          </p:nvSpPr>
          <p:spPr>
            <a:xfrm>
              <a:off x="0" y="0"/>
              <a:ext cx="8159377" cy="577980"/>
            </a:xfrm>
            <a:prstGeom prst="roundRect">
              <a:avLst/>
            </a:prstGeom>
            <a:solidFill>
              <a:srgbClr val="00B0F0"/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id="{003FE926-B5AC-C446-A212-E8550FF17BAD}"/>
                </a:ext>
              </a:extLst>
            </p:cNvPr>
            <p:cNvSpPr/>
            <p:nvPr/>
          </p:nvSpPr>
          <p:spPr>
            <a:xfrm>
              <a:off x="28215" y="28215"/>
              <a:ext cx="8102947" cy="52155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tIns="91440" bIns="91440" spcCol="1270" anchor="ctr"/>
            <a:lstStyle/>
            <a:p>
              <a:pPr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i-FI" sz="24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i-FI" sz="32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Jousiammunta yrityksen imagomarkkinoinnissa</a:t>
              </a:r>
              <a:endParaRPr lang="fi-FI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4" name="Group 7">
            <a:extLst>
              <a:ext uri="{FF2B5EF4-FFF2-40B4-BE49-F238E27FC236}">
                <a16:creationId xmlns:a16="http://schemas.microsoft.com/office/drawing/2014/main" id="{B972714C-1D4F-6B40-9E34-CFF04A930C5C}"/>
              </a:ext>
            </a:extLst>
          </p:cNvPr>
          <p:cNvGrpSpPr/>
          <p:nvPr/>
        </p:nvGrpSpPr>
        <p:grpSpPr>
          <a:xfrm>
            <a:off x="367391" y="5314530"/>
            <a:ext cx="11316607" cy="936104"/>
            <a:chOff x="0" y="0"/>
            <a:chExt cx="8159377" cy="577980"/>
          </a:xfrm>
          <a:scene3d>
            <a:camera prst="orthographicFront"/>
            <a:lightRig rig="flat" dir="t"/>
          </a:scene3d>
        </p:grpSpPr>
        <p:sp>
          <p:nvSpPr>
            <p:cNvPr id="15" name="Rounded Rectangle 9">
              <a:extLst>
                <a:ext uri="{FF2B5EF4-FFF2-40B4-BE49-F238E27FC236}">
                  <a16:creationId xmlns:a16="http://schemas.microsoft.com/office/drawing/2014/main" id="{F5CE18DF-9983-624D-9D53-CAA6868D1A76}"/>
                </a:ext>
              </a:extLst>
            </p:cNvPr>
            <p:cNvSpPr/>
            <p:nvPr/>
          </p:nvSpPr>
          <p:spPr>
            <a:xfrm>
              <a:off x="0" y="0"/>
              <a:ext cx="8159377" cy="577980"/>
            </a:xfrm>
            <a:prstGeom prst="roundRect">
              <a:avLst/>
            </a:prstGeom>
            <a:solidFill>
              <a:schemeClr val="tx1"/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6" name="Rounded Rectangle 4">
              <a:extLst>
                <a:ext uri="{FF2B5EF4-FFF2-40B4-BE49-F238E27FC236}">
                  <a16:creationId xmlns:a16="http://schemas.microsoft.com/office/drawing/2014/main" id="{AB02466C-C902-7145-B132-700A9CEB22A9}"/>
                </a:ext>
              </a:extLst>
            </p:cNvPr>
            <p:cNvSpPr/>
            <p:nvPr/>
          </p:nvSpPr>
          <p:spPr>
            <a:xfrm>
              <a:off x="28215" y="28215"/>
              <a:ext cx="8102947" cy="52155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tIns="91440" bIns="91440" spcCol="1270" anchor="ctr"/>
            <a:lstStyle/>
            <a:p>
              <a:pPr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i-FI" sz="24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i-FI" sz="32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Jousiammunta Suomessa</a:t>
              </a:r>
              <a:endParaRPr lang="fi-FI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1532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43DA40-76AE-964D-A5B7-697E2140F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Jousiammunta Suomessa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67DD52BA-C4F1-6D4F-84F3-0226F5BE80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33" b="35826"/>
          <a:stretch/>
        </p:blipFill>
        <p:spPr>
          <a:xfrm>
            <a:off x="7429500" y="182862"/>
            <a:ext cx="4762500" cy="1451429"/>
          </a:xfrm>
          <a:prstGeom prst="rect">
            <a:avLst/>
          </a:prstGeom>
        </p:spPr>
      </p:pic>
      <p:pic>
        <p:nvPicPr>
          <p:cNvPr id="18" name="Sisällön paikkamerkki 4">
            <a:extLst>
              <a:ext uri="{FF2B5EF4-FFF2-40B4-BE49-F238E27FC236}">
                <a16:creationId xmlns:a16="http://schemas.microsoft.com/office/drawing/2014/main" id="{4BA96BAE-2499-5449-9A08-916D7D12F8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4814" y="1661933"/>
            <a:ext cx="908277" cy="908277"/>
          </a:xfr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16CC4609-ACFA-654F-A2A2-0FA301233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96" y="2823320"/>
            <a:ext cx="723312" cy="723312"/>
          </a:xfrm>
          <a:prstGeom prst="rect">
            <a:avLst/>
          </a:prstGeom>
        </p:spPr>
      </p:pic>
      <p:sp>
        <p:nvSpPr>
          <p:cNvPr id="20" name="Sisällön paikkamerkki 3">
            <a:extLst>
              <a:ext uri="{FF2B5EF4-FFF2-40B4-BE49-F238E27FC236}">
                <a16:creationId xmlns:a16="http://schemas.microsoft.com/office/drawing/2014/main" id="{5D1381CF-096A-DB47-8C62-C8D670D347BB}"/>
              </a:ext>
            </a:extLst>
          </p:cNvPr>
          <p:cNvSpPr txBox="1">
            <a:spLocks/>
          </p:cNvSpPr>
          <p:nvPr/>
        </p:nvSpPr>
        <p:spPr>
          <a:xfrm>
            <a:off x="1255279" y="1816554"/>
            <a:ext cx="9831235" cy="6785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b="1" dirty="0"/>
              <a:t>Jousiammunta on sitoutunut puhtaaseen ja reiluun liikuntaan (</a:t>
            </a:r>
            <a:r>
              <a:rPr lang="fi-FI" b="1" dirty="0" err="1"/>
              <a:t>SUEK:n</a:t>
            </a:r>
            <a:r>
              <a:rPr lang="fi-FI" b="1" dirty="0"/>
              <a:t> alaista antidopingtoimintaa)</a:t>
            </a:r>
            <a:endParaRPr lang="fi-FI" dirty="0"/>
          </a:p>
        </p:txBody>
      </p:sp>
      <p:pic>
        <p:nvPicPr>
          <p:cNvPr id="22" name="Sisällön paikkamerkki 4">
            <a:extLst>
              <a:ext uri="{FF2B5EF4-FFF2-40B4-BE49-F238E27FC236}">
                <a16:creationId xmlns:a16="http://schemas.microsoft.com/office/drawing/2014/main" id="{152D01E6-5BDA-1D4F-97B6-19CB2680B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14" y="3982624"/>
            <a:ext cx="908277" cy="908277"/>
          </a:xfrm>
          <a:prstGeom prst="rect">
            <a:avLst/>
          </a:prstGeom>
        </p:spPr>
      </p:pic>
      <p:pic>
        <p:nvPicPr>
          <p:cNvPr id="24" name="Sisällön paikkamerkki 4">
            <a:extLst>
              <a:ext uri="{FF2B5EF4-FFF2-40B4-BE49-F238E27FC236}">
                <a16:creationId xmlns:a16="http://schemas.microsoft.com/office/drawing/2014/main" id="{7B001E71-4F74-9E49-ACC0-0CB2184F1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14" y="5107604"/>
            <a:ext cx="908277" cy="908277"/>
          </a:xfrm>
          <a:prstGeom prst="rect">
            <a:avLst/>
          </a:prstGeom>
        </p:spPr>
      </p:pic>
      <p:sp>
        <p:nvSpPr>
          <p:cNvPr id="25" name="Sisällön paikkamerkki 3">
            <a:extLst>
              <a:ext uri="{FF2B5EF4-FFF2-40B4-BE49-F238E27FC236}">
                <a16:creationId xmlns:a16="http://schemas.microsoft.com/office/drawing/2014/main" id="{44CF1F09-7186-3843-A780-03EFDB096251}"/>
              </a:ext>
            </a:extLst>
          </p:cNvPr>
          <p:cNvSpPr txBox="1">
            <a:spLocks/>
          </p:cNvSpPr>
          <p:nvPr/>
        </p:nvSpPr>
        <p:spPr>
          <a:xfrm>
            <a:off x="1180380" y="4052965"/>
            <a:ext cx="10669435" cy="9082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b="1" dirty="0"/>
              <a:t>Jousiammunta on ympäristöystävällinen laji, jossa välineitä ja materiaaleja uusiokäytetään tehokkaasti. SJAL toteuttaa omaa ympäristöohjelmaa.</a:t>
            </a:r>
            <a:endParaRPr lang="fi-FI" dirty="0"/>
          </a:p>
        </p:txBody>
      </p:sp>
      <p:sp>
        <p:nvSpPr>
          <p:cNvPr id="30" name="Sisällön paikkamerkki 3">
            <a:extLst>
              <a:ext uri="{FF2B5EF4-FFF2-40B4-BE49-F238E27FC236}">
                <a16:creationId xmlns:a16="http://schemas.microsoft.com/office/drawing/2014/main" id="{097E2BDA-8D12-E342-83CF-7E156489876F}"/>
              </a:ext>
            </a:extLst>
          </p:cNvPr>
          <p:cNvSpPr txBox="1">
            <a:spLocks/>
          </p:cNvSpPr>
          <p:nvPr/>
        </p:nvSpPr>
        <p:spPr>
          <a:xfrm>
            <a:off x="1180381" y="2696708"/>
            <a:ext cx="10669435" cy="12719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b="1" dirty="0"/>
              <a:t>Jousiammunta on yhdenvertaisuutta ja tasa-arvoa tukeva laji. Naiset ja miehet, vammattomat ja </a:t>
            </a:r>
            <a:r>
              <a:rPr lang="fi-FI" b="1" dirty="0" err="1"/>
              <a:t>paraurheilijat</a:t>
            </a:r>
            <a:r>
              <a:rPr lang="fi-FI" b="1" dirty="0"/>
              <a:t> voivat kilpailla kansallisella tasolla samoissa sarjoissa. Osallistumiskynnys on asetettu vasta-alkajille matalalle. SJAL toteuttaa omaa yhdenvertaisuus- ja tasa-arvo-ohjelmaa.</a:t>
            </a:r>
            <a:endParaRPr lang="fi-FI" dirty="0"/>
          </a:p>
        </p:txBody>
      </p:sp>
      <p:sp>
        <p:nvSpPr>
          <p:cNvPr id="31" name="Sisällön paikkamerkki 3">
            <a:extLst>
              <a:ext uri="{FF2B5EF4-FFF2-40B4-BE49-F238E27FC236}">
                <a16:creationId xmlns:a16="http://schemas.microsoft.com/office/drawing/2014/main" id="{CBA828E7-B8DB-624F-9D70-FF234262315D}"/>
              </a:ext>
            </a:extLst>
          </p:cNvPr>
          <p:cNvSpPr txBox="1">
            <a:spLocks/>
          </p:cNvSpPr>
          <p:nvPr/>
        </p:nvSpPr>
        <p:spPr>
          <a:xfrm>
            <a:off x="1180382" y="5222446"/>
            <a:ext cx="10481735" cy="12064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b="1" dirty="0"/>
              <a:t>SJAL on mukana Suomen Mallissa, joka tarjoaa lapsille koulupäivän yhteyteen maksuttoman mahdollisuuden harrastaa. Koululiikuntakonsepti on kehitetty kouluille sopivaksi matalankynnyksen periaatteella.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06094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43DA40-76AE-964D-A5B7-697E2140F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Archery</a:t>
            </a:r>
            <a:r>
              <a:rPr lang="fi-FI" dirty="0"/>
              <a:t> </a:t>
            </a:r>
            <a:r>
              <a:rPr lang="fi-FI" dirty="0" err="1"/>
              <a:t>Fans</a:t>
            </a:r>
            <a:r>
              <a:rPr lang="fi-FI" dirty="0"/>
              <a:t> -yritystuotteet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4BEA997-F392-DF44-B3CB-CFA4B943F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825624"/>
            <a:ext cx="12061370" cy="5032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sz="3200" b="1" dirty="0" err="1"/>
              <a:t>Archery</a:t>
            </a:r>
            <a:r>
              <a:rPr lang="fi-FI" sz="3200" b="1" dirty="0"/>
              <a:t> </a:t>
            </a:r>
            <a:r>
              <a:rPr lang="fi-FI" sz="3200" b="1" dirty="0" err="1"/>
              <a:t>Fans</a:t>
            </a:r>
            <a:r>
              <a:rPr lang="fi-FI" sz="3200" dirty="0"/>
              <a:t> </a:t>
            </a:r>
            <a:r>
              <a:rPr lang="fi-FI" sz="3200" b="1" dirty="0"/>
              <a:t>Business</a:t>
            </a:r>
            <a:r>
              <a:rPr lang="fi-FI" sz="3200" dirty="0"/>
              <a:t> on yrityksille tarkoitettu jousiammunnan harrastajien oma yhteisö. Liittymällä mukaan tuet suomalaista huippujousiammuntaa ja samalla voit tarjota omalla yhteisöllesi, henkilökunnalle, sidosryhmille tai asiakkaille, mahdollisuuden päästä mukaan tähän upeaan lajiin. </a:t>
            </a:r>
          </a:p>
          <a:p>
            <a:pPr marL="0" indent="0" algn="ctr">
              <a:buNone/>
            </a:pPr>
            <a:endParaRPr lang="fi-FI" sz="3200" dirty="0"/>
          </a:p>
          <a:p>
            <a:pPr marL="0" indent="0" algn="ctr">
              <a:buNone/>
            </a:pPr>
            <a:r>
              <a:rPr lang="fi-FI" sz="3200" dirty="0"/>
              <a:t>Liittyessä mukaan voitte halutessanne kohdentaa tuen yhteen tai useampaan maajoukkueryhmään. Tukea käytetään ryhmän valmennusleirien ja kansainvälisen kilpailutoiminnan mahdollistamiseen.</a:t>
            </a:r>
          </a:p>
          <a:p>
            <a:pPr marL="0" indent="0" algn="ctr">
              <a:buNone/>
            </a:pPr>
            <a:endParaRPr lang="fi-FI" sz="3200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67DD52BA-C4F1-6D4F-84F3-0226F5BE80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33" b="35826"/>
          <a:stretch/>
        </p:blipFill>
        <p:spPr>
          <a:xfrm>
            <a:off x="7429500" y="182862"/>
            <a:ext cx="4762500" cy="145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11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43DA40-76AE-964D-A5B7-697E2140F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Archery</a:t>
            </a:r>
            <a:r>
              <a:rPr lang="fi-FI" dirty="0"/>
              <a:t> </a:t>
            </a:r>
            <a:r>
              <a:rPr lang="fi-FI" dirty="0" err="1"/>
              <a:t>Fans</a:t>
            </a:r>
            <a:r>
              <a:rPr lang="fi-FI" dirty="0"/>
              <a:t> -yritystuotteet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67DD52BA-C4F1-6D4F-84F3-0226F5BE80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33" b="35826"/>
          <a:stretch/>
        </p:blipFill>
        <p:spPr>
          <a:xfrm>
            <a:off x="7429500" y="182862"/>
            <a:ext cx="4762500" cy="1451429"/>
          </a:xfrm>
          <a:prstGeom prst="rect">
            <a:avLst/>
          </a:prstGeom>
        </p:spPr>
      </p:pic>
      <p:graphicFrame>
        <p:nvGraphicFramePr>
          <p:cNvPr id="7" name="Taulukko 7">
            <a:extLst>
              <a:ext uri="{FF2B5EF4-FFF2-40B4-BE49-F238E27FC236}">
                <a16:creationId xmlns:a16="http://schemas.microsoft.com/office/drawing/2014/main" id="{F9CEC153-72A1-5B40-82C5-DA44088412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546624"/>
              </p:ext>
            </p:extLst>
          </p:nvPr>
        </p:nvGraphicFramePr>
        <p:xfrm>
          <a:off x="506437" y="1872951"/>
          <a:ext cx="11268222" cy="4663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2312">
                  <a:extLst>
                    <a:ext uri="{9D8B030D-6E8A-4147-A177-3AD203B41FA5}">
                      <a16:colId xmlns:a16="http://schemas.microsoft.com/office/drawing/2014/main" val="1726305760"/>
                    </a:ext>
                  </a:extLst>
                </a:gridCol>
                <a:gridCol w="1628093">
                  <a:extLst>
                    <a:ext uri="{9D8B030D-6E8A-4147-A177-3AD203B41FA5}">
                      <a16:colId xmlns:a16="http://schemas.microsoft.com/office/drawing/2014/main" val="1787645570"/>
                    </a:ext>
                  </a:extLst>
                </a:gridCol>
                <a:gridCol w="8187817">
                  <a:extLst>
                    <a:ext uri="{9D8B030D-6E8A-4147-A177-3AD203B41FA5}">
                      <a16:colId xmlns:a16="http://schemas.microsoft.com/office/drawing/2014/main" val="20032664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89000"/>
                          </a:schemeClr>
                        </a:gs>
                        <a:gs pos="23000">
                          <a:schemeClr val="accent4">
                            <a:lumMod val="89000"/>
                          </a:schemeClr>
                        </a:gs>
                        <a:gs pos="69000">
                          <a:schemeClr val="accent4">
                            <a:lumMod val="75000"/>
                          </a:schemeClr>
                        </a:gs>
                        <a:gs pos="97000">
                          <a:schemeClr val="accent4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dirty="0"/>
                        <a:t>PRONSSITASO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dirty="0"/>
                        <a:t>5 </a:t>
                      </a:r>
                      <a:r>
                        <a:rPr lang="fi-FI" dirty="0" err="1"/>
                        <a:t>SJAL:n</a:t>
                      </a:r>
                      <a:r>
                        <a:rPr lang="fi-FI" dirty="0"/>
                        <a:t> henkilöjäsenyyttä (vakuutusturva) + </a:t>
                      </a:r>
                      <a:r>
                        <a:rPr lang="fi-FI" dirty="0" err="1"/>
                        <a:t>Archery</a:t>
                      </a:r>
                      <a:r>
                        <a:rPr lang="fi-FI" dirty="0"/>
                        <a:t> Fans henkilöjäsenen edut (*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dirty="0"/>
                        <a:t>5 Mökkijousiammunnan osallistumisoikeutta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dirty="0"/>
                        <a:t>Näkyvyys </a:t>
                      </a:r>
                      <a:r>
                        <a:rPr lang="fi-FI" dirty="0" err="1"/>
                        <a:t>SJAL:n</a:t>
                      </a:r>
                      <a:r>
                        <a:rPr lang="fi-FI" dirty="0"/>
                        <a:t> verkkosivuilla (huippu-urheilu ja maajoukkuetoiminta)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dirty="0"/>
                        <a:t>Hinta: 500€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9581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dirty="0"/>
                        <a:t>HOPEATASO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dirty="0"/>
                        <a:t>10 </a:t>
                      </a:r>
                      <a:r>
                        <a:rPr lang="fi-FI" dirty="0" err="1"/>
                        <a:t>SJAL:n</a:t>
                      </a:r>
                      <a:r>
                        <a:rPr lang="fi-FI" dirty="0"/>
                        <a:t> henkilöjäsenyyttä (vakuutusturva) + Archery Fans henkilöjäsenen edut (*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dirty="0"/>
                        <a:t>10 Mökkijousiammunnan osallistumisoikeutta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dirty="0"/>
                        <a:t>Näkyvyys </a:t>
                      </a:r>
                      <a:r>
                        <a:rPr lang="fi-FI" dirty="0" err="1"/>
                        <a:t>SJAL:n</a:t>
                      </a:r>
                      <a:r>
                        <a:rPr lang="fi-FI" dirty="0"/>
                        <a:t> verkkosivuilla (huippu-urheilu ja maajoukkuetoiminta)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dirty="0"/>
                        <a:t>Hinta: 1000€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0515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dirty="0"/>
                        <a:t>KULTATASO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dirty="0"/>
                        <a:t>20 </a:t>
                      </a:r>
                      <a:r>
                        <a:rPr lang="fi-FI" dirty="0" err="1"/>
                        <a:t>SJAL:n</a:t>
                      </a:r>
                      <a:r>
                        <a:rPr lang="fi-FI" dirty="0"/>
                        <a:t> henkilöjäsenyyttä (vakuutusturva) + </a:t>
                      </a:r>
                      <a:r>
                        <a:rPr lang="fi-FI" dirty="0" err="1"/>
                        <a:t>Archery</a:t>
                      </a:r>
                      <a:r>
                        <a:rPr lang="fi-FI" dirty="0"/>
                        <a:t> Fans henkilöjäsenen edut (*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dirty="0"/>
                        <a:t>20 Mökkijousiammunnan osallistumisoikeutta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dirty="0"/>
                        <a:t>Näkyvyys </a:t>
                      </a:r>
                      <a:r>
                        <a:rPr lang="fi-FI" dirty="0" err="1"/>
                        <a:t>SJAL:n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SOME:ssa</a:t>
                      </a:r>
                      <a:r>
                        <a:rPr lang="fi-FI" dirty="0"/>
                        <a:t> ja verkkosivuilla (huippu-urheilu ja maajoukkuetoiminta)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dirty="0"/>
                        <a:t>Logo-kumppanuus </a:t>
                      </a:r>
                      <a:r>
                        <a:rPr lang="fi-FI" dirty="0" err="1"/>
                        <a:t>SJAL:n</a:t>
                      </a:r>
                      <a:r>
                        <a:rPr lang="fi-FI" dirty="0"/>
                        <a:t> maajoukkuepaitoihin (aikuisten tähtäinjousen (olympia), </a:t>
                      </a:r>
                      <a:r>
                        <a:rPr lang="fi-FI" dirty="0" err="1"/>
                        <a:t>paralympiajoukkue</a:t>
                      </a:r>
                      <a:r>
                        <a:rPr lang="fi-FI" dirty="0"/>
                        <a:t>, nuorten maajoukkue, maaston maajoukkueet)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dirty="0"/>
                        <a:t>Hinta: 5000€</a:t>
                      </a:r>
                    </a:p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301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3896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43DA40-76AE-964D-A5B7-697E2140F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Archery</a:t>
            </a:r>
            <a:r>
              <a:rPr lang="fi-FI" dirty="0"/>
              <a:t> </a:t>
            </a:r>
            <a:r>
              <a:rPr lang="fi-FI" dirty="0" err="1"/>
              <a:t>Fans</a:t>
            </a:r>
            <a:r>
              <a:rPr lang="fi-FI" dirty="0"/>
              <a:t> -yritystuotteet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67DD52BA-C4F1-6D4F-84F3-0226F5BE80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33" b="35826"/>
          <a:stretch/>
        </p:blipFill>
        <p:spPr>
          <a:xfrm>
            <a:off x="7429500" y="182862"/>
            <a:ext cx="4762500" cy="1451429"/>
          </a:xfrm>
          <a:prstGeom prst="rect">
            <a:avLst/>
          </a:prstGeom>
        </p:spPr>
      </p:pic>
      <p:graphicFrame>
        <p:nvGraphicFramePr>
          <p:cNvPr id="7" name="Taulukko 7">
            <a:extLst>
              <a:ext uri="{FF2B5EF4-FFF2-40B4-BE49-F238E27FC236}">
                <a16:creationId xmlns:a16="http://schemas.microsoft.com/office/drawing/2014/main" id="{F9CEC153-72A1-5B40-82C5-DA44088412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215870"/>
              </p:ext>
            </p:extLst>
          </p:nvPr>
        </p:nvGraphicFramePr>
        <p:xfrm>
          <a:off x="506437" y="1872951"/>
          <a:ext cx="11268222" cy="4754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7618">
                  <a:extLst>
                    <a:ext uri="{9D8B030D-6E8A-4147-A177-3AD203B41FA5}">
                      <a16:colId xmlns:a16="http://schemas.microsoft.com/office/drawing/2014/main" val="172630576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787645570"/>
                    </a:ext>
                  </a:extLst>
                </a:gridCol>
                <a:gridCol w="8820444">
                  <a:extLst>
                    <a:ext uri="{9D8B030D-6E8A-4147-A177-3AD203B41FA5}">
                      <a16:colId xmlns:a16="http://schemas.microsoft.com/office/drawing/2014/main" val="20032664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dirty="0"/>
                        <a:t>PLATINIUM TASO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dirty="0"/>
                        <a:t>Platinum tasoon voi sisältyä seuraavia palveluja ja etuja (neuvotellaan tapauskohtaisesti):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dirty="0"/>
                        <a:t>Kaikki Kulta-tason edut (jäsenmäärä neuvotellaan tapauskohtaisesti)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dirty="0"/>
                        <a:t>Yrityksen oma harrastekerho</a:t>
                      </a:r>
                    </a:p>
                    <a:p>
                      <a:pPr lvl="2"/>
                      <a:r>
                        <a:rPr lang="fi-FI" dirty="0"/>
                        <a:t>SJAL auttaa perustamaan yritykseenne jousiammuntakerhon joko yrityksen omiin tiloihin tai paikallisen jousiammuntaseuran kanssa. Jousiammunnan harrastaminen onnistuu sisällä tai ulkona. </a:t>
                      </a:r>
                    </a:p>
                    <a:p>
                      <a:pPr lvl="3"/>
                      <a:r>
                        <a:rPr lang="fi-FI" dirty="0"/>
                        <a:t>ohjaajakoulutus yhteistyössä paikallisen seuran kanssa tai suoraan </a:t>
                      </a:r>
                      <a:r>
                        <a:rPr lang="fi-FI" dirty="0" err="1"/>
                        <a:t>SJAL:lta</a:t>
                      </a:r>
                      <a:endParaRPr lang="fi-FI" dirty="0"/>
                    </a:p>
                    <a:p>
                      <a:pPr lvl="3"/>
                      <a:r>
                        <a:rPr lang="fi-FI" dirty="0"/>
                        <a:t>olosuhteen rakentaminen ja konsultointi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dirty="0" err="1"/>
                        <a:t>SJAL:n</a:t>
                      </a:r>
                      <a:r>
                        <a:rPr lang="fi-FI" dirty="0"/>
                        <a:t> pääyhteistyökumppani, joka sisältää: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dirty="0"/>
                        <a:t>Näkyvyyden maajoukkueiden vaatetuksessa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dirty="0"/>
                        <a:t>Näkyvyyden </a:t>
                      </a:r>
                      <a:r>
                        <a:rPr lang="fi-FI" dirty="0" err="1"/>
                        <a:t>SJAL:n</a:t>
                      </a:r>
                      <a:r>
                        <a:rPr lang="fi-FI" dirty="0"/>
                        <a:t> televisioitavissa (SM-viikko) tapahtumissa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dirty="0"/>
                        <a:t>Näkyvyys liiton SOME-kanavissa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dirty="0"/>
                        <a:t>TYKY tms. tapahtuma, valmentajana tuettavien maajoukkueampuja (1 x per urheilija / vuosi)</a:t>
                      </a:r>
                    </a:p>
                    <a:p>
                      <a:pPr lvl="1"/>
                      <a:r>
                        <a:rPr lang="fi-FI" dirty="0"/>
                        <a:t>Kaikki Kulta-tason edut (jäsenmäärä neuvotellaan tapauskohtaisesti)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dirty="0"/>
                        <a:t>Muut erikseen sovittavat yhteistyömallit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dirty="0"/>
                        <a:t>Hinta neuvotellaan tapauskohtaisesti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5072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8466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43DA40-76AE-964D-A5B7-697E2140F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Archery</a:t>
            </a:r>
            <a:r>
              <a:rPr lang="fi-FI" dirty="0"/>
              <a:t> </a:t>
            </a:r>
            <a:r>
              <a:rPr lang="fi-FI" dirty="0" err="1"/>
              <a:t>Fans</a:t>
            </a:r>
            <a:r>
              <a:rPr lang="fi-FI" dirty="0"/>
              <a:t> edut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4BEA997-F392-DF44-B3CB-CFA4B943F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03" y="1895965"/>
            <a:ext cx="11223171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b="1" dirty="0" err="1"/>
              <a:t>Finnish</a:t>
            </a:r>
            <a:r>
              <a:rPr lang="fi-FI" b="1" dirty="0"/>
              <a:t> </a:t>
            </a:r>
            <a:r>
              <a:rPr lang="fi-FI" b="1" dirty="0" err="1"/>
              <a:t>Archery</a:t>
            </a:r>
            <a:r>
              <a:rPr lang="fi-FI" b="1" dirty="0"/>
              <a:t> </a:t>
            </a:r>
            <a:r>
              <a:rPr lang="fi-FI" b="1" dirty="0" err="1"/>
              <a:t>Fans</a:t>
            </a:r>
            <a:r>
              <a:rPr lang="fi-FI" dirty="0"/>
              <a:t> on suomalaisten jousiammunnan harrastajien oma yhteisö. Jäsenyyteen kuuluu:</a:t>
            </a:r>
          </a:p>
          <a:p>
            <a:pPr lvl="1"/>
            <a:r>
              <a:rPr lang="fi-FI" dirty="0"/>
              <a:t>Jousiampujan sporttiturva vakuutus (Pohjola)</a:t>
            </a:r>
          </a:p>
          <a:p>
            <a:pPr lvl="1"/>
            <a:r>
              <a:rPr lang="fi-FI" dirty="0"/>
              <a:t>Osallistumisoikeus </a:t>
            </a:r>
            <a:r>
              <a:rPr lang="fi-FI" dirty="0" err="1"/>
              <a:t>Mökkijousiammunan</a:t>
            </a:r>
            <a:r>
              <a:rPr lang="fi-FI" dirty="0"/>
              <a:t> SM-kisaan (arvo 30€)</a:t>
            </a:r>
          </a:p>
          <a:p>
            <a:pPr lvl="1"/>
            <a:r>
              <a:rPr lang="fi-FI" dirty="0"/>
              <a:t>Säännöllisesti jaettavat opetusvideot eri aselajien suoritustekniikan oppimiseksi ja välineiden virittämiseksi</a:t>
            </a:r>
          </a:p>
          <a:p>
            <a:pPr lvl="1"/>
            <a:r>
              <a:rPr lang="fi-FI" dirty="0"/>
              <a:t>Oma SOME-yhteisö, jossa saat apua ja vinkkejä lajin harrastamiseen</a:t>
            </a:r>
          </a:p>
          <a:p>
            <a:pPr lvl="1"/>
            <a:r>
              <a:rPr lang="fi-FI" dirty="0" err="1"/>
              <a:t>SJAL:n</a:t>
            </a:r>
            <a:r>
              <a:rPr lang="fi-FI" dirty="0"/>
              <a:t> henkilöjäsenyys *)</a:t>
            </a:r>
          </a:p>
          <a:p>
            <a:pPr marL="457200" lvl="1" indent="0">
              <a:buNone/>
            </a:pPr>
            <a:endParaRPr lang="fi-FI" dirty="0"/>
          </a:p>
          <a:p>
            <a:pPr marL="457200" lvl="1" indent="0">
              <a:buNone/>
            </a:pPr>
            <a:endParaRPr lang="fi-FI" dirty="0"/>
          </a:p>
          <a:p>
            <a:pPr marL="457200" lvl="1" indent="0">
              <a:buNone/>
            </a:pPr>
            <a:r>
              <a:rPr lang="fi-FI" i="1" dirty="0"/>
              <a:t>*)</a:t>
            </a:r>
            <a:r>
              <a:rPr lang="fi-FI" i="1" dirty="0" err="1"/>
              <a:t>Archery</a:t>
            </a:r>
            <a:r>
              <a:rPr lang="fi-FI" i="1" dirty="0"/>
              <a:t> </a:t>
            </a:r>
            <a:r>
              <a:rPr lang="fi-FI" i="1" dirty="0" err="1"/>
              <a:t>Fans</a:t>
            </a:r>
            <a:r>
              <a:rPr lang="fi-FI" i="1" dirty="0"/>
              <a:t> jäsenyys oikeuttaa </a:t>
            </a:r>
            <a:r>
              <a:rPr lang="fi-FI" i="1" dirty="0" err="1"/>
              <a:t>SJAL:n</a:t>
            </a:r>
            <a:r>
              <a:rPr lang="fi-FI" i="1" dirty="0"/>
              <a:t> henkilöjäsenyyteen. Jäsenyys ei oikeuta </a:t>
            </a:r>
            <a:r>
              <a:rPr lang="fi-FI" i="1" dirty="0" err="1"/>
              <a:t>SJAL:n</a:t>
            </a:r>
            <a:r>
              <a:rPr lang="fi-FI" i="1" dirty="0"/>
              <a:t> jäsenseurojen omiin palveluihin (harjoitusradat, valmennus). </a:t>
            </a:r>
            <a:r>
              <a:rPr lang="fi-FI" i="1" dirty="0" err="1"/>
              <a:t>SJAL:n</a:t>
            </a:r>
            <a:r>
              <a:rPr lang="fi-FI" i="1" dirty="0"/>
              <a:t> kilpailulisenssin voi hankkia vain jäsenseurojen jäsenet.</a:t>
            </a:r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67DD52BA-C4F1-6D4F-84F3-0226F5BE80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33" b="35826"/>
          <a:stretch/>
        </p:blipFill>
        <p:spPr>
          <a:xfrm>
            <a:off x="7429500" y="182862"/>
            <a:ext cx="4762500" cy="145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74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04FC7A57-B764-9D41-A6DF-96C35DDEB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147" y="0"/>
            <a:ext cx="1715450" cy="2447375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FC9BB8F-5CB1-9F4A-AD52-84CF3C562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43" y="263527"/>
            <a:ext cx="10515600" cy="1325563"/>
          </a:xfrm>
        </p:spPr>
        <p:txBody>
          <a:bodyPr/>
          <a:lstStyle/>
          <a:p>
            <a:r>
              <a:rPr lang="fi-FI" dirty="0"/>
              <a:t>Tuettavat kohteet – </a:t>
            </a:r>
            <a:br>
              <a:rPr lang="fi-FI" dirty="0"/>
            </a:br>
            <a:r>
              <a:rPr lang="fi-FI" dirty="0"/>
              <a:t>LA2028 joukkue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335212FD-DC50-1144-A154-D092C4E684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33" b="35826"/>
          <a:stretch/>
        </p:blipFill>
        <p:spPr>
          <a:xfrm>
            <a:off x="7429500" y="182862"/>
            <a:ext cx="4762500" cy="1451429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C408F9B5-410B-8547-9FBD-65C454FE05AD}"/>
              </a:ext>
            </a:extLst>
          </p:cNvPr>
          <p:cNvSpPr txBox="1"/>
          <p:nvPr/>
        </p:nvSpPr>
        <p:spPr>
          <a:xfrm>
            <a:off x="255325" y="1627778"/>
            <a:ext cx="72630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SJAL kokoaa syksyllä 2022 uuden Target LA2028 ryhmän, </a:t>
            </a:r>
            <a:br>
              <a:rPr lang="fi-FI" dirty="0"/>
            </a:br>
            <a:r>
              <a:rPr lang="fi-FI" dirty="0"/>
              <a:t>jonka tähtäimessä on Los Angelesin olympialaiset 2028. </a:t>
            </a:r>
            <a:br>
              <a:rPr lang="fi-FI" dirty="0"/>
            </a:br>
            <a:r>
              <a:rPr lang="fi-FI" dirty="0"/>
              <a:t>Ryhmän ensimmäisessä kokoonpanossa on ryhmä nuoria jousiampujia,</a:t>
            </a:r>
            <a:br>
              <a:rPr lang="fi-FI" dirty="0"/>
            </a:br>
            <a:r>
              <a:rPr lang="fi-FI" dirty="0"/>
              <a:t>joita tuetaan matkalla kohti kansainvälistä huippua. Ryhmä</a:t>
            </a:r>
            <a:br>
              <a:rPr lang="fi-FI" dirty="0"/>
            </a:br>
            <a:r>
              <a:rPr lang="fi-FI" dirty="0"/>
              <a:t>täydentyy aikuisten maajoukkue ampujilla Pariisin 2024 olympialaisten</a:t>
            </a:r>
            <a:br>
              <a:rPr lang="fi-FI" dirty="0"/>
            </a:br>
            <a:r>
              <a:rPr lang="fi-FI" dirty="0"/>
              <a:t>jälkeen. 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3597BFDD-A29B-C841-AD65-319C8941EE1A}"/>
              </a:ext>
            </a:extLst>
          </p:cNvPr>
          <p:cNvSpPr txBox="1"/>
          <p:nvPr/>
        </p:nvSpPr>
        <p:spPr>
          <a:xfrm>
            <a:off x="255324" y="3460109"/>
            <a:ext cx="7263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Target LA2028 ryhmä kehittää matkalla kohti Los Angelesia myös nuorten </a:t>
            </a:r>
            <a:br>
              <a:rPr lang="fi-FI" dirty="0"/>
            </a:br>
            <a:r>
              <a:rPr lang="fi-FI" dirty="0"/>
              <a:t>seuravalmentajia. Heidät sitoutetaan työhön mukaan, jolloin hyöty siirtyy</a:t>
            </a:r>
            <a:br>
              <a:rPr lang="fi-FI" dirty="0"/>
            </a:br>
            <a:r>
              <a:rPr lang="fi-FI" dirty="0"/>
              <a:t>myös ryhmän ulkopuolelle seurakenttään ja aluetoimintaan.  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3092D065-65BF-544B-B0F5-25DAEC6B67DF}"/>
              </a:ext>
            </a:extLst>
          </p:cNvPr>
          <p:cNvSpPr txBox="1"/>
          <p:nvPr/>
        </p:nvSpPr>
        <p:spPr>
          <a:xfrm>
            <a:off x="255323" y="4500493"/>
            <a:ext cx="7263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Ryhmän nuorilla on oma valmentaja, joka tukee seura- ja aluetasolla </a:t>
            </a:r>
            <a:br>
              <a:rPr lang="fi-FI" dirty="0"/>
            </a:br>
            <a:r>
              <a:rPr lang="fi-FI" dirty="0"/>
              <a:t>ryhmän arkivalmennusta. Leiritykset tapahtuvat Kuortane </a:t>
            </a:r>
            <a:r>
              <a:rPr lang="fi-FI" dirty="0" err="1"/>
              <a:t>OTC:ssä</a:t>
            </a:r>
            <a:r>
              <a:rPr lang="fi-FI" dirty="0"/>
              <a:t> sekä </a:t>
            </a:r>
            <a:br>
              <a:rPr lang="fi-FI" dirty="0"/>
            </a:br>
            <a:r>
              <a:rPr lang="fi-FI" dirty="0"/>
              <a:t>vuosittaisella ulkomaan leirillä ja alueleireillä. 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E07C98B5-159D-3848-BC8C-AF230B1AD0A3}"/>
              </a:ext>
            </a:extLst>
          </p:cNvPr>
          <p:cNvSpPr txBox="1"/>
          <p:nvPr/>
        </p:nvSpPr>
        <p:spPr>
          <a:xfrm>
            <a:off x="238518" y="5569101"/>
            <a:ext cx="7263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Toimintaa rahoitetaan liiton budjetista ja ryhmän omarahoituksella. Vuosikustannukset ovat noin 2000-4000€ per urheilija. </a:t>
            </a:r>
            <a:r>
              <a:rPr lang="fi-FI" dirty="0" err="1"/>
              <a:t>Archery</a:t>
            </a:r>
            <a:r>
              <a:rPr lang="fi-FI" dirty="0"/>
              <a:t> Fan</a:t>
            </a:r>
            <a:br>
              <a:rPr lang="fi-FI" dirty="0"/>
            </a:br>
            <a:r>
              <a:rPr lang="fi-FI" dirty="0"/>
              <a:t>Business tuella madalletaan nuorten omarahoitusosuutta ja</a:t>
            </a:r>
            <a:br>
              <a:rPr lang="fi-FI" dirty="0"/>
            </a:br>
            <a:r>
              <a:rPr lang="fi-FI" dirty="0"/>
              <a:t>mahdollistetaan ryhmän laadukas valmennus.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93150CA4-9651-8C4F-ABE3-D7C3F9287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98553">
            <a:off x="7927595" y="4137722"/>
            <a:ext cx="3766309" cy="2510872"/>
          </a:xfrm>
          <a:prstGeom prst="rect">
            <a:avLst/>
          </a:prstGeom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3F82BB44-78B8-E742-93C5-73C3D9A7DB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20937048">
            <a:off x="7790595" y="1890520"/>
            <a:ext cx="3765132" cy="2510873"/>
          </a:xfrm>
        </p:spPr>
      </p:pic>
    </p:spTree>
    <p:extLst>
      <p:ext uri="{BB962C8B-B14F-4D97-AF65-F5344CB8AC3E}">
        <p14:creationId xmlns:p14="http://schemas.microsoft.com/office/powerpoint/2010/main" val="1572506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FC9BB8F-5CB1-9F4A-AD52-84CF3C562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43" y="263527"/>
            <a:ext cx="10515600" cy="1325563"/>
          </a:xfrm>
        </p:spPr>
        <p:txBody>
          <a:bodyPr/>
          <a:lstStyle/>
          <a:p>
            <a:r>
              <a:rPr lang="fi-FI" dirty="0"/>
              <a:t>Tuettavat kohteet – </a:t>
            </a:r>
            <a:br>
              <a:rPr lang="fi-FI" dirty="0"/>
            </a:br>
            <a:r>
              <a:rPr lang="fi-FI" dirty="0"/>
              <a:t>Tähtäinjousen maajoukkue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3F82BB44-78B8-E742-93C5-73C3D9A7DB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53833" y="1671414"/>
            <a:ext cx="3765132" cy="2510873"/>
          </a:xfr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C1262FF3-3995-7B4B-A761-72C7B27BE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833" y="4254770"/>
            <a:ext cx="3765132" cy="2510873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335212FD-DC50-1144-A154-D092C4E684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833" b="35826"/>
          <a:stretch/>
        </p:blipFill>
        <p:spPr>
          <a:xfrm>
            <a:off x="7429500" y="182862"/>
            <a:ext cx="4762500" cy="1451429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C408F9B5-410B-8547-9FBD-65C454FE05AD}"/>
              </a:ext>
            </a:extLst>
          </p:cNvPr>
          <p:cNvSpPr txBox="1"/>
          <p:nvPr/>
        </p:nvSpPr>
        <p:spPr>
          <a:xfrm>
            <a:off x="255325" y="1627778"/>
            <a:ext cx="7263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Tähtäinjousen maajoukkueen päätavoite on olympiapaikkojen saavuttaminen ja olympiamenestys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Miehillä ja naisilla omat maajoukkueet ja valmentajat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3597BFDD-A29B-C841-AD65-319C8941EE1A}"/>
              </a:ext>
            </a:extLst>
          </p:cNvPr>
          <p:cNvSpPr txBox="1"/>
          <p:nvPr/>
        </p:nvSpPr>
        <p:spPr>
          <a:xfrm>
            <a:off x="255324" y="2629930"/>
            <a:ext cx="7263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Maajoukkueet kilpailevat kauden kansainvälisissä pääkilpailuissa (EM / MM) ja World Cup kiertueella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Urheilijat harjoittelevat omilla paikkakunnilla ja leireilevät Kuortaneen Urheiluopistolla sekä ulkomailla.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3092D065-65BF-544B-B0F5-25DAEC6B67DF}"/>
              </a:ext>
            </a:extLst>
          </p:cNvPr>
          <p:cNvSpPr txBox="1"/>
          <p:nvPr/>
        </p:nvSpPr>
        <p:spPr>
          <a:xfrm>
            <a:off x="255323" y="3862812"/>
            <a:ext cx="72630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Suomalaiset jousiampujat ovat saavuttaneet neljä olympiamitalia, 30 MM-mitalia ja 33 EM-mitalia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Suomi on saavuttanut Rion (2016) ja Tokion (2021) kisoissa yhteensä kolme olympiapaikkaa.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Tavoitteena on henkilökohtaisten olympiapaikkojen lisäksi saavuttaa joukkuepaikkoja (kolmen hengen maajoukkue / </a:t>
            </a:r>
            <a:r>
              <a:rPr lang="fi-FI" dirty="0" err="1"/>
              <a:t>Mixed</a:t>
            </a:r>
            <a:r>
              <a:rPr lang="fi-FI" dirty="0"/>
              <a:t> team joukkue)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E07C98B5-159D-3848-BC8C-AF230B1AD0A3}"/>
              </a:ext>
            </a:extLst>
          </p:cNvPr>
          <p:cNvSpPr txBox="1"/>
          <p:nvPr/>
        </p:nvSpPr>
        <p:spPr>
          <a:xfrm>
            <a:off x="238518" y="5677388"/>
            <a:ext cx="7263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Suomessa tähtäinjousen ampujilla on suurin medianäkyvyys olympiavuosina</a:t>
            </a:r>
          </a:p>
        </p:txBody>
      </p:sp>
    </p:spTree>
    <p:extLst>
      <p:ext uri="{BB962C8B-B14F-4D97-AF65-F5344CB8AC3E}">
        <p14:creationId xmlns:p14="http://schemas.microsoft.com/office/powerpoint/2010/main" val="250940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EE6BCAF6-D486-F549-92E3-4DC7CC18B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69320">
            <a:off x="8116568" y="1735667"/>
            <a:ext cx="3809529" cy="2540480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24D36B67-5203-BC41-A915-7A24B78C92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33" b="35826"/>
          <a:stretch/>
        </p:blipFill>
        <p:spPr>
          <a:xfrm>
            <a:off x="7429500" y="182862"/>
            <a:ext cx="4762500" cy="1451429"/>
          </a:xfrm>
          <a:prstGeom prst="rect">
            <a:avLst/>
          </a:prstGeom>
        </p:spPr>
      </p:pic>
      <p:sp>
        <p:nvSpPr>
          <p:cNvPr id="17" name="Otsikko 1">
            <a:extLst>
              <a:ext uri="{FF2B5EF4-FFF2-40B4-BE49-F238E27FC236}">
                <a16:creationId xmlns:a16="http://schemas.microsoft.com/office/drawing/2014/main" id="{5BD440CD-1E2A-C54A-B4DE-ABBB35190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43" y="263527"/>
            <a:ext cx="10515600" cy="1325563"/>
          </a:xfrm>
        </p:spPr>
        <p:txBody>
          <a:bodyPr/>
          <a:lstStyle/>
          <a:p>
            <a:r>
              <a:rPr lang="fi-FI" dirty="0"/>
              <a:t>Tuettavat kohteet – </a:t>
            </a:r>
            <a:br>
              <a:rPr lang="fi-FI" dirty="0"/>
            </a:br>
            <a:r>
              <a:rPr lang="fi-FI" dirty="0"/>
              <a:t>Tähtäinjousen maajoukkue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C2F0FB0E-77D6-0A43-BFDB-DD842A585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19429">
            <a:off x="6150059" y="1303406"/>
            <a:ext cx="2270000" cy="3405001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9DBDBAD6-AD22-B643-A307-091385624F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45998">
            <a:off x="8340691" y="4023288"/>
            <a:ext cx="3518791" cy="2346593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2594C4D3-A78A-D74E-8F55-7C53CD871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13122">
            <a:off x="5102582" y="4168088"/>
            <a:ext cx="3341140" cy="2228123"/>
          </a:xfrm>
          <a:prstGeom prst="rect">
            <a:avLst/>
          </a:prstGeom>
        </p:spPr>
      </p:pic>
      <p:sp>
        <p:nvSpPr>
          <p:cNvPr id="23" name="Tekstiruutu 22">
            <a:extLst>
              <a:ext uri="{FF2B5EF4-FFF2-40B4-BE49-F238E27FC236}">
                <a16:creationId xmlns:a16="http://schemas.microsoft.com/office/drawing/2014/main" id="{6D4D7744-0DF8-604E-A3F5-85C850699FBE}"/>
              </a:ext>
            </a:extLst>
          </p:cNvPr>
          <p:cNvSpPr txBox="1"/>
          <p:nvPr/>
        </p:nvSpPr>
        <p:spPr>
          <a:xfrm>
            <a:off x="255324" y="1858402"/>
            <a:ext cx="46593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Miehet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Antti Vikström (</a:t>
            </a:r>
            <a:r>
              <a:rPr lang="fi-FI" dirty="0" err="1"/>
              <a:t>Takio</a:t>
            </a:r>
            <a:r>
              <a:rPr lang="fi-FI" dirty="0"/>
              <a:t> 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Antti Tekoniemi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Markus Nikkanen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Samuli Piippo (Rio 2016)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Tero Pyylampi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Jouni </a:t>
            </a:r>
            <a:r>
              <a:rPr lang="fi-FI" dirty="0" err="1"/>
              <a:t>Aartola</a:t>
            </a: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Valmentaja: Miika Aulio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r>
              <a:rPr lang="fi-FI" dirty="0"/>
              <a:t>Naiset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Taru Kuoppa (Rio 2016)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Ida-Lotta Lassila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Iida Tukiainen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/>
              <a:t>Gajane</a:t>
            </a:r>
            <a:r>
              <a:rPr lang="fi-FI" dirty="0"/>
              <a:t> </a:t>
            </a:r>
            <a:r>
              <a:rPr lang="fi-FI" dirty="0" err="1"/>
              <a:t>Bottinelli</a:t>
            </a: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Valmentaja: Antero Sistonen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50126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139244</TotalTime>
  <Words>1553</Words>
  <Application>Microsoft Macintosh PowerPoint</Application>
  <PresentationFormat>Laajakuva</PresentationFormat>
  <Paragraphs>164</Paragraphs>
  <Slides>20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Tahoma</vt:lpstr>
      <vt:lpstr>Office-teema</vt:lpstr>
      <vt:lpstr>PowerPoint-esitys</vt:lpstr>
      <vt:lpstr>PowerPoint-esitys</vt:lpstr>
      <vt:lpstr>Archery Fans -yritystuotteet</vt:lpstr>
      <vt:lpstr>Archery Fans -yritystuotteet</vt:lpstr>
      <vt:lpstr>Archery Fans -yritystuotteet</vt:lpstr>
      <vt:lpstr>Archery Fans edut</vt:lpstr>
      <vt:lpstr>Tuettavat kohteet –  LA2028 joukkue</vt:lpstr>
      <vt:lpstr>Tuettavat kohteet –  Tähtäinjousen maajoukkue</vt:lpstr>
      <vt:lpstr>Tuettavat kohteet –  Tähtäinjousen maajoukkue</vt:lpstr>
      <vt:lpstr>Tuettavat kohteet –  Parajousiammunnan maajoukkue</vt:lpstr>
      <vt:lpstr>Tuettavat kohteet –  Parajousiammunnan maajoukkue</vt:lpstr>
      <vt:lpstr>Tuettavat kohteet –  Maastojousiammunnan edustusjoukkueet</vt:lpstr>
      <vt:lpstr>Tuettavat kohteet –  Kansainvälisen tason taljajousiampujat</vt:lpstr>
      <vt:lpstr>Tuettavat kohteet –  Nuorten maajoukkue</vt:lpstr>
      <vt:lpstr>Archery Fans seuroille</vt:lpstr>
      <vt:lpstr>Jousiammunta yrityksen  imagomarkkinoinnissa</vt:lpstr>
      <vt:lpstr>Jousiammunta yrityksen  imagomarkkinoinnissa</vt:lpstr>
      <vt:lpstr>Miksi jousiammunta?</vt:lpstr>
      <vt:lpstr>Jousiammunta Suomessa</vt:lpstr>
      <vt:lpstr>Jousiammunta Suomessa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subject/>
  <dc:creator>Juhana Rüster</dc:creator>
  <cp:keywords/>
  <dc:description/>
  <cp:lastModifiedBy>Juhana Rüster</cp:lastModifiedBy>
  <cp:revision>32</cp:revision>
  <dcterms:created xsi:type="dcterms:W3CDTF">2021-11-30T13:16:11Z</dcterms:created>
  <dcterms:modified xsi:type="dcterms:W3CDTF">2022-11-16T12:24:03Z</dcterms:modified>
  <cp:category/>
</cp:coreProperties>
</file>