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92" r:id="rId3"/>
    <p:sldId id="291" r:id="rId4"/>
    <p:sldId id="260" r:id="rId5"/>
    <p:sldId id="293" r:id="rId6"/>
    <p:sldId id="294" r:id="rId7"/>
    <p:sldId id="295" r:id="rId8"/>
    <p:sldId id="296" r:id="rId9"/>
    <p:sldId id="297" r:id="rId10"/>
    <p:sldId id="257" r:id="rId11"/>
    <p:sldId id="298" r:id="rId12"/>
    <p:sldId id="258" r:id="rId13"/>
    <p:sldId id="259"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2FEeYNTmrUhKT1Apr0araoUYr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02e277b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c02e277b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94a465044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94a465044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c94a465044_3_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fi-FI"/>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94a46504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94a46504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c94a465044_3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fi-FI"/>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3f1eff50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c3f1eff50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17" name="Google Shape;117;gc3f1eff502_0_22: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fi-FI"/>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22525dd8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c22525dd8f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22525dd8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c22525dd8f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22525dd8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c22525dd8f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3" name="Google Shape;14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fi-FI" sz="1200" b="0" i="0" u="none" strike="noStrike" cap="none">
                <a:solidFill>
                  <a:schemeClr val="dk1"/>
                </a:solidFill>
                <a:latin typeface="Calibri"/>
                <a:ea typeface="Calibri"/>
                <a:cs typeface="Calibri"/>
                <a:sym typeface="Calibri"/>
              </a:rPr>
              <a:t>Sääntökirjan luvun 7. alussa oleva kuva ammuntakentästä! https://worldarchery.org/rulebook/article/13</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fi-FI"/>
              <a:t>Säännöistä luvusta 7 on poistettu pyörätuoliampujia koskeva 125 cm tila. 125 cm vaaditaan vain parajousiammuntatapahtumissa pyörätuoliampujillle.</a:t>
            </a:r>
            <a:endParaRPr/>
          </a:p>
        </p:txBody>
      </p:sp>
      <p:sp>
        <p:nvSpPr>
          <p:cNvPr id="163" name="Google Shape;1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94a465044_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94a465044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c94a465044_3_3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fi-FI"/>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fi-FI" sz="1200" b="0" i="0" u="none" strike="noStrike" cap="none">
                <a:solidFill>
                  <a:schemeClr val="dk1"/>
                </a:solidFill>
                <a:latin typeface="Calibri"/>
                <a:ea typeface="Calibri"/>
                <a:cs typeface="Calibri"/>
                <a:sym typeface="Calibri"/>
              </a:rPr>
              <a:t>Valli ammuntalinjan takana voi pienentää tarvittavaa turvaväliä.</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94a465044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94a465044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c94a465044_3_2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fi-FI"/>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fi-FI"/>
              <a:t>Vallilla voidaan lyhentää takaturva-alueen pituutta. (kunhan siitä ei tähtäillä yli)</a:t>
            </a:r>
            <a:endParaRPr/>
          </a:p>
        </p:txBody>
      </p:sp>
      <p:sp>
        <p:nvSpPr>
          <p:cNvPr id="188" name="Google Shape;1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fi-FI" sz="1200" b="0" i="0" u="none" strike="noStrike" cap="none">
                <a:solidFill>
                  <a:schemeClr val="dk1"/>
                </a:solidFill>
                <a:latin typeface="Calibri"/>
                <a:ea typeface="Calibri"/>
                <a:cs typeface="Calibri"/>
                <a:sym typeface="Calibri"/>
              </a:rPr>
              <a:t>Huom:</a:t>
            </a:r>
            <a:endParaRPr/>
          </a:p>
          <a:p>
            <a:pPr marL="0" marR="0" lvl="0" indent="0" algn="l" rtl="0">
              <a:lnSpc>
                <a:spcPct val="100000"/>
              </a:lnSpc>
              <a:spcBef>
                <a:spcPts val="0"/>
              </a:spcBef>
              <a:spcAft>
                <a:spcPts val="0"/>
              </a:spcAft>
              <a:buClr>
                <a:schemeClr val="dk1"/>
              </a:buClr>
              <a:buSzPts val="300"/>
              <a:buFont typeface="Calibri"/>
              <a:buNone/>
            </a:pPr>
            <a:r>
              <a:rPr lang="fi-FI" sz="1200" b="0" i="0" u="none" strike="noStrike" cap="none">
                <a:solidFill>
                  <a:schemeClr val="dk1"/>
                </a:solidFill>
                <a:latin typeface="Calibri"/>
                <a:ea typeface="Calibri"/>
                <a:cs typeface="Calibri"/>
                <a:sym typeface="Calibri"/>
              </a:rPr>
              <a:t>- Taulunumerot tulee olla 1 m kolmen metrin viivan edessä.</a:t>
            </a:r>
            <a:endParaRPr/>
          </a:p>
          <a:p>
            <a:pPr marL="171450" marR="0" lvl="0" indent="-171450" algn="l" rtl="0">
              <a:lnSpc>
                <a:spcPct val="100000"/>
              </a:lnSpc>
              <a:spcBef>
                <a:spcPts val="0"/>
              </a:spcBef>
              <a:spcAft>
                <a:spcPts val="0"/>
              </a:spcAft>
              <a:buClr>
                <a:schemeClr val="dk1"/>
              </a:buClr>
              <a:buSzPts val="1200"/>
              <a:buFont typeface="Calibri"/>
              <a:buChar char="-"/>
            </a:pPr>
            <a:r>
              <a:rPr lang="fi-FI" sz="1200" b="0" i="0" u="none" strike="noStrike" cap="none">
                <a:solidFill>
                  <a:schemeClr val="dk1"/>
                </a:solidFill>
                <a:latin typeface="Calibri"/>
                <a:ea typeface="Calibri"/>
                <a:cs typeface="Calibri"/>
                <a:sym typeface="Calibri"/>
              </a:rPr>
              <a:t>Ampujien paikkojen rajat (min. 80/90 cm alue) tulisi merkitä ammuntaviivalla.</a:t>
            </a:r>
            <a:endParaRPr/>
          </a:p>
          <a:p>
            <a:pPr marL="171450" marR="0" lvl="0" indent="-171450" algn="l" rtl="0">
              <a:lnSpc>
                <a:spcPct val="100000"/>
              </a:lnSpc>
              <a:spcBef>
                <a:spcPts val="0"/>
              </a:spcBef>
              <a:spcAft>
                <a:spcPts val="0"/>
              </a:spcAft>
              <a:buClr>
                <a:schemeClr val="dk1"/>
              </a:buClr>
              <a:buSzPts val="1200"/>
              <a:buFont typeface="Calibri"/>
              <a:buChar char="-"/>
            </a:pPr>
            <a:r>
              <a:rPr lang="fi-FI" sz="1200" b="0" i="0" u="none" strike="noStrike" cap="none">
                <a:solidFill>
                  <a:schemeClr val="dk1"/>
                </a:solidFill>
                <a:latin typeface="Calibri"/>
                <a:ea typeface="Calibri"/>
                <a:cs typeface="Calibri"/>
                <a:sym typeface="Calibri"/>
              </a:rPr>
              <a:t>Odotusviiva 5 metriä ammuntaviivasta (sisällä 3 metriä).</a:t>
            </a:r>
            <a:endParaRPr/>
          </a:p>
          <a:p>
            <a:pPr marL="628650" marR="0" lvl="1" indent="-171450" algn="l" rtl="0">
              <a:lnSpc>
                <a:spcPct val="100000"/>
              </a:lnSpc>
              <a:spcBef>
                <a:spcPts val="0"/>
              </a:spcBef>
              <a:spcAft>
                <a:spcPts val="0"/>
              </a:spcAft>
              <a:buClr>
                <a:schemeClr val="dk1"/>
              </a:buClr>
              <a:buSzPts val="1200"/>
              <a:buFont typeface="Calibri"/>
              <a:buChar char="-"/>
            </a:pPr>
            <a:r>
              <a:rPr lang="fi-FI" sz="1200" b="0" i="0" u="none" strike="noStrike" cap="none">
                <a:solidFill>
                  <a:schemeClr val="dk1"/>
                </a:solidFill>
                <a:latin typeface="Calibri"/>
                <a:ea typeface="Calibri"/>
                <a:cs typeface="Calibri"/>
                <a:sym typeface="Calibri"/>
              </a:rPr>
              <a:t>Mediaviiva metrin odotusviivan edessä.</a:t>
            </a:r>
            <a:endParaRPr/>
          </a:p>
          <a:p>
            <a:pPr marL="171450" marR="0" lvl="0" indent="-171450" algn="l" rtl="0">
              <a:lnSpc>
                <a:spcPct val="100000"/>
              </a:lnSpc>
              <a:spcBef>
                <a:spcPts val="0"/>
              </a:spcBef>
              <a:spcAft>
                <a:spcPts val="0"/>
              </a:spcAft>
              <a:buClr>
                <a:schemeClr val="dk1"/>
              </a:buClr>
              <a:buSzPts val="1200"/>
              <a:buFont typeface="Calibri"/>
              <a:buChar char="-"/>
            </a:pPr>
            <a:r>
              <a:rPr lang="fi-FI" sz="1200" b="0" i="0" u="none" strike="noStrike" cap="none">
                <a:solidFill>
                  <a:schemeClr val="dk1"/>
                </a:solidFill>
                <a:latin typeface="Calibri"/>
                <a:ea typeface="Calibri"/>
                <a:cs typeface="Calibri"/>
                <a:sym typeface="Calibri"/>
              </a:rPr>
              <a:t>Tulosnäytölle paras paikka on n 4-5 metrissä eli reilusti 3m alueen ulkopuolella</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02e277b7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c02e277b78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fi-FI" sz="1200" b="0" i="0" u="none" strike="noStrike" cap="none">
                <a:solidFill>
                  <a:schemeClr val="dk1"/>
                </a:solidFill>
                <a:latin typeface="Calibri"/>
                <a:ea typeface="Calibri"/>
                <a:cs typeface="Calibri"/>
                <a:sym typeface="Calibri"/>
              </a:rPr>
              <a:t>Taustan koon on oltava sellainen, että juuri pistealueen ulkopuolelle osuva nuoli jää vielä taustaan.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06" name="Google Shape;20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1" name="Google Shape;2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02e277b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c02e277b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Tree>
    <p:extLst>
      <p:ext uri="{BB962C8B-B14F-4D97-AF65-F5344CB8AC3E}">
        <p14:creationId xmlns:p14="http://schemas.microsoft.com/office/powerpoint/2010/main" val="2524981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22" name="Google Shape;22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94a465044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c94a465044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c94a465044_3_1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fi-FI"/>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6" name="Google Shape;2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3f1eff5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c3f1eff50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44" name="Google Shape;244;gc3f1eff502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fi-FI"/>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0" name="Google Shape;2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6" name="Google Shape;25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3" name="Google Shape;26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0" name="Google Shape;2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84" name="Google Shape;28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02e277b7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c02e277b7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fi-FI" sz="1200" b="0" i="0" u="none" strike="noStrike" cap="none">
                <a:solidFill>
                  <a:schemeClr val="dk1"/>
                </a:solidFill>
                <a:latin typeface="Calibri"/>
                <a:ea typeface="Calibri"/>
                <a:cs typeface="Calibri"/>
                <a:sym typeface="Calibri"/>
              </a:rPr>
              <a:t>Turvallisuus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fi-FI" sz="1200" b="0" i="0" u="none" strike="noStrike" cap="none">
                <a:solidFill>
                  <a:schemeClr val="dk1"/>
                </a:solidFill>
                <a:latin typeface="Calibri"/>
                <a:ea typeface="Calibri"/>
                <a:cs typeface="Calibri"/>
                <a:sym typeface="Calibri"/>
              </a:rPr>
              <a:t>Aurinkosuoja puuttuu! Sijoitutaan mieluummin pareittain kuin yksin.</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WA:n checklistin läpikäynti</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Maastoratoihin tutustuminen voi kestää pitkään. Tämä kannattaa huomioida aloitusajassa tai jos vain mahdollista tehdä ennen ensimmäistä varsinaista kilpailupäivää.</a:t>
            </a:r>
            <a:endParaRPr/>
          </a:p>
        </p:txBody>
      </p:sp>
      <p:sp>
        <p:nvSpPr>
          <p:cNvPr id="120" name="Google Shape;120;p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i-FI" sz="1200" b="0" i="0" u="none" strike="noStrike" cap="none">
                <a:solidFill>
                  <a:schemeClr val="dk1"/>
                </a:solidFill>
                <a:latin typeface="Calibri"/>
                <a:ea typeface="Calibri"/>
                <a:cs typeface="Calibri"/>
                <a:sym typeface="Calibri"/>
              </a:rPr>
              <a:t>ii</a:t>
            </a:r>
          </a:p>
        </p:txBody>
      </p:sp>
      <p:sp>
        <p:nvSpPr>
          <p:cNvPr id="130" name="Shape 1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Calibri"/>
                <a:ea typeface="Calibri"/>
                <a:cs typeface="Calibri"/>
                <a:sym typeface="Calibri"/>
              </a:rPr>
              <a:t>9</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6"/>
        <p:cNvGrpSpPr/>
        <p:nvPr/>
      </p:nvGrpSpPr>
      <p:grpSpPr>
        <a:xfrm>
          <a:off x="0" y="0"/>
          <a:ext cx="0" cy="0"/>
          <a:chOff x="0" y="0"/>
          <a:chExt cx="0" cy="0"/>
        </a:xfrm>
      </p:grpSpPr>
      <p:sp>
        <p:nvSpPr>
          <p:cNvPr id="17" name="Google Shape;17;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73"/>
        <p:cNvGrpSpPr/>
        <p:nvPr/>
      </p:nvGrpSpPr>
      <p:grpSpPr>
        <a:xfrm>
          <a:off x="0" y="0"/>
          <a:ext cx="0" cy="0"/>
          <a:chOff x="0" y="0"/>
          <a:chExt cx="0" cy="0"/>
        </a:xfrm>
      </p:grpSpPr>
      <p:sp>
        <p:nvSpPr>
          <p:cNvPr id="74" name="Google Shape;74;p55"/>
          <p:cNvSpPr txBox="1">
            <a:spLocks noGrp="1"/>
          </p:cNvSpPr>
          <p:nvPr>
            <p:ph type="title"/>
          </p:nvPr>
        </p:nvSpPr>
        <p:spPr>
          <a:xfrm>
            <a:off x="838200" y="1795782"/>
            <a:ext cx="10515600" cy="9634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5"/>
          <p:cNvSpPr txBox="1">
            <a:spLocks noGrp="1"/>
          </p:cNvSpPr>
          <p:nvPr>
            <p:ph type="body" idx="1"/>
          </p:nvPr>
        </p:nvSpPr>
        <p:spPr>
          <a:xfrm rot="5400000">
            <a:off x="4424522" y="-752313"/>
            <a:ext cx="334295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5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79"/>
        <p:cNvGrpSpPr/>
        <p:nvPr/>
      </p:nvGrpSpPr>
      <p:grpSpPr>
        <a:xfrm>
          <a:off x="0" y="0"/>
          <a:ext cx="0" cy="0"/>
          <a:chOff x="0" y="0"/>
          <a:chExt cx="0" cy="0"/>
        </a:xfrm>
      </p:grpSpPr>
      <p:sp>
        <p:nvSpPr>
          <p:cNvPr id="80" name="Google Shape;80;p56"/>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6"/>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5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838200" y="1795782"/>
            <a:ext cx="10515600" cy="9634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body" idx="1"/>
          </p:nvPr>
        </p:nvSpPr>
        <p:spPr>
          <a:xfrm>
            <a:off x="838200" y="2834008"/>
            <a:ext cx="10515600" cy="33429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1" name="Google Shape;31;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838200" y="1795782"/>
            <a:ext cx="10515600" cy="9634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50"/>
        <p:cNvGrpSpPr/>
        <p:nvPr/>
      </p:nvGrpSpPr>
      <p:grpSpPr>
        <a:xfrm>
          <a:off x="0" y="0"/>
          <a:ext cx="0" cy="0"/>
          <a:chOff x="0" y="0"/>
          <a:chExt cx="0" cy="0"/>
        </a:xfrm>
      </p:grpSpPr>
      <p:sp>
        <p:nvSpPr>
          <p:cNvPr id="51" name="Google Shape;51;p51"/>
          <p:cNvSpPr txBox="1">
            <a:spLocks noGrp="1"/>
          </p:cNvSpPr>
          <p:nvPr>
            <p:ph type="title"/>
          </p:nvPr>
        </p:nvSpPr>
        <p:spPr>
          <a:xfrm>
            <a:off x="838200" y="1795782"/>
            <a:ext cx="10515600" cy="9634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55"/>
        <p:cNvGrpSpPr/>
        <p:nvPr/>
      </p:nvGrpSpPr>
      <p:grpSpPr>
        <a:xfrm>
          <a:off x="0" y="0"/>
          <a:ext cx="0" cy="0"/>
          <a:chOff x="0" y="0"/>
          <a:chExt cx="0" cy="0"/>
        </a:xfrm>
      </p:grpSpPr>
      <p:sp>
        <p:nvSpPr>
          <p:cNvPr id="56" name="Google Shape;56;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tekstillinen sisältö" type="objTx">
  <p:cSld name="OBJECT_WITH_CAPTION_TEXT">
    <p:spTree>
      <p:nvGrpSpPr>
        <p:cNvPr id="1" name="Shape 59"/>
        <p:cNvGrpSpPr/>
        <p:nvPr/>
      </p:nvGrpSpPr>
      <p:grpSpPr>
        <a:xfrm>
          <a:off x="0" y="0"/>
          <a:ext cx="0" cy="0"/>
          <a:chOff x="0" y="0"/>
          <a:chExt cx="0" cy="0"/>
        </a:xfrm>
      </p:grpSpPr>
      <p:sp>
        <p:nvSpPr>
          <p:cNvPr id="60" name="Google Shape;60;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3"/>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 name="Google Shape;62;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5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uvatekstillinen kuva" type="picTx">
  <p:cSld name="PICTURE_WITH_CAPTION_TEXT">
    <p:spTree>
      <p:nvGrpSpPr>
        <p:cNvPr id="1" name="Shape 66"/>
        <p:cNvGrpSpPr/>
        <p:nvPr/>
      </p:nvGrpSpPr>
      <p:grpSpPr>
        <a:xfrm>
          <a:off x="0" y="0"/>
          <a:ext cx="0" cy="0"/>
          <a:chOff x="0" y="0"/>
          <a:chExt cx="0" cy="0"/>
        </a:xfrm>
      </p:grpSpPr>
      <p:sp>
        <p:nvSpPr>
          <p:cNvPr id="67" name="Google Shape;67;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4"/>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Google Shape;69;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5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1795782"/>
            <a:ext cx="10515600" cy="96341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838200" y="2834008"/>
            <a:ext cx="10515600" cy="3342957"/>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pic>
        <p:nvPicPr>
          <p:cNvPr id="15" name="Google Shape;15;p2" descr="Kuva, joka sisältää kohteen teksti&#10;&#10;Kuvaus luotu automaattisesti"/>
          <p:cNvPicPr preferRelativeResize="0"/>
          <p:nvPr/>
        </p:nvPicPr>
        <p:blipFill rotWithShape="1">
          <a:blip r:embed="rId13">
            <a:alphaModFix/>
          </a:blip>
          <a:srcRect/>
          <a:stretch/>
        </p:blipFill>
        <p:spPr>
          <a:xfrm>
            <a:off x="0" y="139815"/>
            <a:ext cx="12192000" cy="1581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subTitle" idx="1"/>
          </p:nvPr>
        </p:nvSpPr>
        <p:spPr>
          <a:xfrm>
            <a:off x="905225" y="2133600"/>
            <a:ext cx="9839400" cy="3001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8888"/>
              </a:buClr>
              <a:buSzPts val="800"/>
              <a:buNone/>
            </a:pPr>
            <a:r>
              <a:rPr lang="fi-FI" sz="5400" dirty="0"/>
              <a:t>SJAL Päätuomarikoulutus – </a:t>
            </a:r>
          </a:p>
          <a:p>
            <a:pPr marL="0" lvl="0" indent="0" algn="ctr" rtl="0">
              <a:lnSpc>
                <a:spcPct val="100000"/>
              </a:lnSpc>
              <a:spcBef>
                <a:spcPts val="0"/>
              </a:spcBef>
              <a:spcAft>
                <a:spcPts val="0"/>
              </a:spcAft>
              <a:buClr>
                <a:srgbClr val="888888"/>
              </a:buClr>
              <a:buSzPts val="800"/>
              <a:buNone/>
            </a:pPr>
            <a:r>
              <a:rPr lang="fi-FI" sz="5400" dirty="0"/>
              <a:t>Kilpailun ja radan valmistelut</a:t>
            </a:r>
          </a:p>
          <a:p>
            <a:pPr marL="0" lvl="0" indent="0" algn="ctr" rtl="0">
              <a:lnSpc>
                <a:spcPct val="100000"/>
              </a:lnSpc>
              <a:spcBef>
                <a:spcPts val="0"/>
              </a:spcBef>
              <a:spcAft>
                <a:spcPts val="0"/>
              </a:spcAft>
              <a:buClr>
                <a:srgbClr val="888888"/>
              </a:buClr>
              <a:buSzPts val="800"/>
              <a:buNone/>
            </a:pPr>
            <a:r>
              <a:rPr lang="fi-FI" sz="4000" dirty="0">
                <a:latin typeface="Calibri"/>
                <a:ea typeface="Calibri"/>
                <a:cs typeface="Calibri"/>
                <a:sym typeface="Calibri"/>
              </a:rPr>
              <a:t>02.10.2023</a:t>
            </a:r>
            <a:endParaRPr sz="4200" dirty="0">
              <a:solidFill>
                <a:srgbClr val="888888"/>
              </a:solidFill>
              <a:latin typeface="Calibri"/>
              <a:ea typeface="Calibri"/>
              <a:cs typeface="Calibri"/>
              <a:sym typeface="Calibri"/>
            </a:endParaRPr>
          </a:p>
          <a:p>
            <a:pPr marL="0" lvl="0" indent="0" algn="ctr" rtl="0">
              <a:lnSpc>
                <a:spcPct val="100000"/>
              </a:lnSpc>
              <a:spcBef>
                <a:spcPts val="640"/>
              </a:spcBef>
              <a:spcAft>
                <a:spcPts val="0"/>
              </a:spcAft>
              <a:buClr>
                <a:srgbClr val="888888"/>
              </a:buClr>
              <a:buSzPts val="800"/>
              <a:buNone/>
            </a:pPr>
            <a:r>
              <a:rPr lang="fi-FI" sz="4200" dirty="0">
                <a:latin typeface="Calibri"/>
                <a:ea typeface="Calibri"/>
                <a:cs typeface="Calibri"/>
                <a:sym typeface="Calibri"/>
              </a:rPr>
              <a:t>SJAL tuomarineuvosto/</a:t>
            </a:r>
            <a:endParaRPr dirty="0"/>
          </a:p>
          <a:p>
            <a:pPr marL="0" lvl="0" indent="0" algn="ctr" rtl="0">
              <a:lnSpc>
                <a:spcPct val="100000"/>
              </a:lnSpc>
              <a:spcBef>
                <a:spcPts val="640"/>
              </a:spcBef>
              <a:spcAft>
                <a:spcPts val="0"/>
              </a:spcAft>
              <a:buClr>
                <a:srgbClr val="888888"/>
              </a:buClr>
              <a:buSzPts val="800"/>
              <a:buNone/>
            </a:pPr>
            <a:r>
              <a:rPr lang="fi-FI" sz="4200" dirty="0">
                <a:latin typeface="Calibri"/>
                <a:ea typeface="Calibri"/>
                <a:cs typeface="Calibri"/>
                <a:sym typeface="Calibri"/>
              </a:rPr>
              <a:t> Jorma Pallonen &amp; Henri Kokkila</a:t>
            </a:r>
            <a:endParaRPr sz="4000"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c02e277b78_0_0"/>
          <p:cNvSpPr txBox="1">
            <a:spLocks noGrp="1"/>
          </p:cNvSpPr>
          <p:nvPr>
            <p:ph type="title"/>
          </p:nvPr>
        </p:nvSpPr>
        <p:spPr>
          <a:xfrm>
            <a:off x="533400" y="1643382"/>
            <a:ext cx="10515600" cy="9633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3300"/>
              <a:buFont typeface="Calibri"/>
              <a:buNone/>
            </a:pPr>
            <a:r>
              <a:rPr lang="fi-FI" sz="3600"/>
              <a:t>Jousiammuntakilpailut tauluammunnassa</a:t>
            </a:r>
            <a:endParaRPr sz="3600"/>
          </a:p>
        </p:txBody>
      </p:sp>
      <p:sp>
        <p:nvSpPr>
          <p:cNvPr id="95" name="Google Shape;95;gc02e277b78_0_0"/>
          <p:cNvSpPr txBox="1">
            <a:spLocks noGrp="1"/>
          </p:cNvSpPr>
          <p:nvPr>
            <p:ph type="body" idx="1"/>
          </p:nvPr>
        </p:nvSpPr>
        <p:spPr>
          <a:xfrm>
            <a:off x="688750" y="2548375"/>
            <a:ext cx="11122200" cy="4053900"/>
          </a:xfrm>
          <a:prstGeom prst="rect">
            <a:avLst/>
          </a:prstGeom>
          <a:noFill/>
          <a:ln>
            <a:noFill/>
          </a:ln>
        </p:spPr>
        <p:txBody>
          <a:bodyPr spcFirstLastPara="1" wrap="square" lIns="91425" tIns="91425" rIns="91425" bIns="91425" anchor="t" anchorCtr="0">
            <a:noAutofit/>
          </a:bodyPr>
          <a:lstStyle/>
          <a:p>
            <a:pPr marL="457200" lvl="0" indent="-419100" algn="l" rtl="0">
              <a:lnSpc>
                <a:spcPct val="90000"/>
              </a:lnSpc>
              <a:spcBef>
                <a:spcPts val="640"/>
              </a:spcBef>
              <a:spcAft>
                <a:spcPts val="0"/>
              </a:spcAft>
              <a:buSzPts val="3000"/>
              <a:buAutoNum type="alphaUcPeriod"/>
            </a:pPr>
            <a:r>
              <a:rPr lang="fi-FI" sz="3000"/>
              <a:t>WA:n sääntöjen mukaiset kilpailut</a:t>
            </a:r>
            <a:endParaRPr sz="3000"/>
          </a:p>
          <a:p>
            <a:pPr marL="457200" lvl="0" indent="-419100" algn="l" rtl="0">
              <a:lnSpc>
                <a:spcPct val="90000"/>
              </a:lnSpc>
              <a:spcBef>
                <a:spcPts val="0"/>
              </a:spcBef>
              <a:spcAft>
                <a:spcPts val="0"/>
              </a:spcAft>
              <a:buSzPts val="3000"/>
              <a:buAutoNum type="alphaUcPeriod"/>
            </a:pPr>
            <a:r>
              <a:rPr lang="fi-FI" sz="3000" u="sng"/>
              <a:t>SJAL:n sääntöjen mukaiset kilpailut</a:t>
            </a:r>
            <a:endParaRPr sz="3000" u="sng"/>
          </a:p>
          <a:p>
            <a:pPr marL="457200" lvl="0" indent="-419100" algn="l" rtl="0">
              <a:lnSpc>
                <a:spcPct val="90000"/>
              </a:lnSpc>
              <a:spcBef>
                <a:spcPts val="0"/>
              </a:spcBef>
              <a:spcAft>
                <a:spcPts val="0"/>
              </a:spcAft>
              <a:buSzPts val="3000"/>
              <a:buAutoNum type="alphaUcPeriod"/>
            </a:pPr>
            <a:r>
              <a:rPr lang="fi-FI" sz="3000"/>
              <a:t>Muiden liittojen kilpailut</a:t>
            </a:r>
            <a:endParaRPr sz="3000"/>
          </a:p>
          <a:p>
            <a:pPr marL="457200" lvl="0" indent="-419100" algn="l" rtl="0">
              <a:lnSpc>
                <a:spcPct val="90000"/>
              </a:lnSpc>
              <a:spcBef>
                <a:spcPts val="0"/>
              </a:spcBef>
              <a:spcAft>
                <a:spcPts val="0"/>
              </a:spcAft>
              <a:buSzPts val="3000"/>
              <a:buAutoNum type="alphaUcPeriod"/>
            </a:pPr>
            <a:r>
              <a:rPr lang="fi-FI" sz="3000"/>
              <a:t>Vapaamuotoiset kilpailut</a:t>
            </a:r>
            <a:endParaRPr sz="3000"/>
          </a:p>
          <a:p>
            <a:pPr marL="0" lvl="0" indent="0" algn="l" rtl="0">
              <a:lnSpc>
                <a:spcPct val="90000"/>
              </a:lnSpc>
              <a:spcBef>
                <a:spcPts val="640"/>
              </a:spcBef>
              <a:spcAft>
                <a:spcPts val="0"/>
              </a:spcAft>
              <a:buSzPts val="1800"/>
              <a:buNone/>
            </a:pPr>
            <a:endParaRPr sz="3000"/>
          </a:p>
          <a:p>
            <a:pPr marL="0" lvl="0" indent="0" algn="l" rtl="0">
              <a:lnSpc>
                <a:spcPct val="90000"/>
              </a:lnSpc>
              <a:spcBef>
                <a:spcPts val="640"/>
              </a:spcBef>
              <a:spcAft>
                <a:spcPts val="0"/>
              </a:spcAft>
              <a:buSzPts val="1800"/>
              <a:buNone/>
            </a:pPr>
            <a:r>
              <a:rPr lang="fi-FI" sz="3000"/>
              <a:t>Tässä koulutuksessa käsitellään SJAL:n vaatimuksia ammuntakentän suhteen ja mitkä ovat Päätuomarin velvollisuudet.</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D2C93F86-B778-E0D8-B75A-11FDBB6C39CA}"/>
              </a:ext>
            </a:extLst>
          </p:cNvPr>
          <p:cNvGraphicFramePr>
            <a:graphicFrameLocks noChangeAspect="1"/>
          </p:cNvGraphicFramePr>
          <p:nvPr>
            <p:extLst>
              <p:ext uri="{D42A27DB-BD31-4B8C-83A1-F6EECF244321}">
                <p14:modId xmlns:p14="http://schemas.microsoft.com/office/powerpoint/2010/main" val="829413474"/>
              </p:ext>
            </p:extLst>
          </p:nvPr>
        </p:nvGraphicFramePr>
        <p:xfrm>
          <a:off x="6308597" y="1"/>
          <a:ext cx="4850634" cy="6858000"/>
        </p:xfrm>
        <a:graphic>
          <a:graphicData uri="http://schemas.openxmlformats.org/presentationml/2006/ole">
            <mc:AlternateContent xmlns:mc="http://schemas.openxmlformats.org/markup-compatibility/2006">
              <mc:Choice xmlns:v="urn:schemas-microsoft-com:vml" Requires="v">
                <p:oleObj name="PDF Document" r:id="rId2" imgW="5670360" imgH="8019000" progId="PowerPDF.Document">
                  <p:embed/>
                </p:oleObj>
              </mc:Choice>
              <mc:Fallback>
                <p:oleObj name="PDF Document" r:id="rId2" imgW="5670360" imgH="8019000" progId="PowerPDF.Document">
                  <p:embed/>
                  <p:pic>
                    <p:nvPicPr>
                      <p:cNvPr id="0" name=""/>
                      <p:cNvPicPr/>
                      <p:nvPr/>
                    </p:nvPicPr>
                    <p:blipFill>
                      <a:blip r:embed="rId3"/>
                      <a:stretch>
                        <a:fillRect/>
                      </a:stretch>
                    </p:blipFill>
                    <p:spPr>
                      <a:xfrm>
                        <a:off x="6308597" y="1"/>
                        <a:ext cx="4850634" cy="68580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5FE84B7-1470-17AD-C0A3-91EECE01C184}"/>
              </a:ext>
            </a:extLst>
          </p:cNvPr>
          <p:cNvSpPr txBox="1"/>
          <p:nvPr/>
        </p:nvSpPr>
        <p:spPr>
          <a:xfrm>
            <a:off x="1127464" y="2712160"/>
            <a:ext cx="4607511" cy="2308324"/>
          </a:xfrm>
          <a:prstGeom prst="rect">
            <a:avLst/>
          </a:prstGeom>
          <a:noFill/>
        </p:spPr>
        <p:txBody>
          <a:bodyPr wrap="square" rtlCol="0">
            <a:spAutoFit/>
          </a:bodyPr>
          <a:lstStyle/>
          <a:p>
            <a:r>
              <a:rPr lang="en-US" sz="2400" dirty="0" err="1"/>
              <a:t>SJAL:lin</a:t>
            </a:r>
            <a:r>
              <a:rPr lang="en-US" sz="2400" dirty="0"/>
              <a:t> </a:t>
            </a:r>
            <a:r>
              <a:rPr lang="en-US" sz="2400" dirty="0" err="1"/>
              <a:t>materiaalipankista</a:t>
            </a:r>
            <a:r>
              <a:rPr lang="en-US" sz="2400" dirty="0"/>
              <a:t> </a:t>
            </a:r>
            <a:r>
              <a:rPr lang="en-US" sz="2400" dirty="0" err="1"/>
              <a:t>löytyy</a:t>
            </a:r>
            <a:r>
              <a:rPr lang="en-US" sz="2400" dirty="0"/>
              <a:t> </a:t>
            </a:r>
            <a:r>
              <a:rPr lang="en-US" sz="2400" dirty="0" err="1"/>
              <a:t>tällainen</a:t>
            </a:r>
            <a:r>
              <a:rPr lang="en-US" sz="2400" dirty="0"/>
              <a:t> </a:t>
            </a:r>
            <a:r>
              <a:rPr lang="en-US" sz="2400" dirty="0" err="1"/>
              <a:t>tarkistuslista</a:t>
            </a:r>
            <a:r>
              <a:rPr lang="en-US" sz="2400" dirty="0"/>
              <a:t> </a:t>
            </a:r>
            <a:r>
              <a:rPr lang="en-US" sz="2400" dirty="0" err="1"/>
              <a:t>sekä</a:t>
            </a:r>
            <a:r>
              <a:rPr lang="en-US" sz="2400" dirty="0"/>
              <a:t> </a:t>
            </a:r>
            <a:r>
              <a:rPr lang="en-US" sz="2400" dirty="0" err="1"/>
              <a:t>taulu</a:t>
            </a:r>
            <a:r>
              <a:rPr lang="en-US" sz="2400" dirty="0"/>
              <a:t>- </a:t>
            </a:r>
            <a:r>
              <a:rPr lang="en-US" sz="2400" dirty="0" err="1"/>
              <a:t>että</a:t>
            </a:r>
            <a:r>
              <a:rPr lang="en-US" sz="2400" dirty="0"/>
              <a:t> </a:t>
            </a:r>
            <a:r>
              <a:rPr lang="en-US" sz="2400" dirty="0" err="1"/>
              <a:t>maastoammuntaa</a:t>
            </a:r>
            <a:r>
              <a:rPr lang="en-US" sz="2400" dirty="0"/>
              <a:t> </a:t>
            </a:r>
            <a:r>
              <a:rPr lang="en-US" sz="2400" dirty="0" err="1"/>
              <a:t>varten</a:t>
            </a:r>
            <a:r>
              <a:rPr lang="en-US" sz="2400" dirty="0"/>
              <a:t>. </a:t>
            </a:r>
          </a:p>
          <a:p>
            <a:endParaRPr lang="en-US" sz="2400" dirty="0"/>
          </a:p>
          <a:p>
            <a:r>
              <a:rPr lang="en-US" sz="2400" dirty="0" err="1"/>
              <a:t>Kannattaa</a:t>
            </a:r>
            <a:r>
              <a:rPr lang="en-US" sz="2400" dirty="0"/>
              <a:t> </a:t>
            </a:r>
            <a:r>
              <a:rPr lang="en-US" sz="2400" dirty="0" err="1"/>
              <a:t>käyttää</a:t>
            </a:r>
            <a:r>
              <a:rPr lang="en-US" sz="2400" dirty="0"/>
              <a:t>!</a:t>
            </a:r>
            <a:endParaRPr lang="en-GB" sz="2400" dirty="0"/>
          </a:p>
        </p:txBody>
      </p:sp>
    </p:spTree>
    <p:extLst>
      <p:ext uri="{BB962C8B-B14F-4D97-AF65-F5344CB8AC3E}">
        <p14:creationId xmlns:p14="http://schemas.microsoft.com/office/powerpoint/2010/main" val="9000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c94a465044_3_6"/>
          <p:cNvSpPr txBox="1">
            <a:spLocks noGrp="1"/>
          </p:cNvSpPr>
          <p:nvPr>
            <p:ph type="body" idx="1"/>
          </p:nvPr>
        </p:nvSpPr>
        <p:spPr>
          <a:xfrm>
            <a:off x="838200" y="2453008"/>
            <a:ext cx="10515600" cy="3342900"/>
          </a:xfrm>
          <a:prstGeom prst="rect">
            <a:avLst/>
          </a:prstGeom>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3600"/>
              <a:buChar char="•"/>
            </a:pPr>
            <a:r>
              <a:rPr lang="fi-FI" sz="3600"/>
              <a:t>Tuomari valvoo sääntöjen noudattamisen osalta kilpailijoiden lisäksi myös kilpailun järjestäjää</a:t>
            </a:r>
            <a:endParaRPr sz="3600"/>
          </a:p>
          <a:p>
            <a:pPr marL="342900" lvl="0" indent="-342900" algn="l" rtl="0">
              <a:lnSpc>
                <a:spcPct val="100000"/>
              </a:lnSpc>
              <a:spcBef>
                <a:spcPts val="0"/>
              </a:spcBef>
              <a:spcAft>
                <a:spcPts val="0"/>
              </a:spcAft>
              <a:buSzPts val="3600"/>
              <a:buChar char="•"/>
            </a:pPr>
            <a:r>
              <a:rPr lang="fi-FI" sz="3600"/>
              <a:t>Päätuomari on järjestäjän apuna</a:t>
            </a:r>
            <a:endParaRPr sz="3600"/>
          </a:p>
          <a:p>
            <a:pPr marL="342900" lvl="0" indent="-342900" algn="l" rtl="0">
              <a:lnSpc>
                <a:spcPct val="100000"/>
              </a:lnSpc>
              <a:spcBef>
                <a:spcPts val="720"/>
              </a:spcBef>
              <a:spcAft>
                <a:spcPts val="0"/>
              </a:spcAft>
              <a:buSzPts val="3600"/>
              <a:buChar char="•"/>
            </a:pPr>
            <a:r>
              <a:rPr lang="fi-FI" sz="3600" b="1"/>
              <a:t>Päätuomarin</a:t>
            </a:r>
            <a:r>
              <a:rPr lang="fi-FI" sz="3600"/>
              <a:t> tehtävänä on tarkistaa kilpailukenttä ja sen varusteet: ovatko kilpailun puitteet ja varusteet sääntöjemme mukaiset</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c94a465044_3_0"/>
          <p:cNvSpPr txBox="1">
            <a:spLocks noGrp="1"/>
          </p:cNvSpPr>
          <p:nvPr>
            <p:ph type="body" idx="1"/>
          </p:nvPr>
        </p:nvSpPr>
        <p:spPr>
          <a:xfrm>
            <a:off x="838200" y="2529199"/>
            <a:ext cx="10515600" cy="3768000"/>
          </a:xfrm>
          <a:prstGeom prst="rect">
            <a:avLst/>
          </a:prstGeom>
        </p:spPr>
        <p:txBody>
          <a:bodyPr spcFirstLastPara="1" wrap="square" lIns="91425" tIns="45700" rIns="91425" bIns="45700" anchor="t" anchorCtr="0">
            <a:noAutofit/>
          </a:bodyPr>
          <a:lstStyle/>
          <a:p>
            <a:pPr marL="342900" lvl="0" indent="-368300" algn="l" rtl="0">
              <a:lnSpc>
                <a:spcPct val="100000"/>
              </a:lnSpc>
              <a:spcBef>
                <a:spcPts val="640"/>
              </a:spcBef>
              <a:spcAft>
                <a:spcPts val="0"/>
              </a:spcAft>
              <a:buSzPts val="3600"/>
              <a:buChar char="•"/>
            </a:pPr>
            <a:r>
              <a:rPr lang="fi-FI" sz="3600" dirty="0"/>
              <a:t>Kaikilla saman sarjan kilpailijoilla on oltava samanlaiset olosuhteet, jotta kilpailusta tulee hyvä, tasapuolinen, oikeudenmukainen ja urheilijat voivat saada hyviä tuloksia aikaiseksi</a:t>
            </a:r>
            <a:endParaRPr sz="3600" dirty="0"/>
          </a:p>
          <a:p>
            <a:pPr marL="342900" lvl="0" indent="-228600" algn="l" rtl="0">
              <a:spcBef>
                <a:spcPts val="640"/>
              </a:spcBef>
              <a:spcAft>
                <a:spcPts val="0"/>
              </a:spcAft>
              <a:buSzPts val="3600"/>
              <a:buChar char="•"/>
            </a:pPr>
            <a:r>
              <a:rPr lang="fi-FI" sz="3600" dirty="0"/>
              <a:t>Kilpailuissa on oltava vähintään </a:t>
            </a:r>
            <a:r>
              <a:rPr lang="fi-FI" sz="3600" b="1" dirty="0"/>
              <a:t>yksi tuomari jokaista kymmentä taustaa kohti</a:t>
            </a:r>
            <a:endParaRPr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c3f1eff502_0_22"/>
          <p:cNvSpPr txBox="1">
            <a:spLocks noGrp="1"/>
          </p:cNvSpPr>
          <p:nvPr>
            <p:ph type="title"/>
          </p:nvPr>
        </p:nvSpPr>
        <p:spPr>
          <a:xfrm>
            <a:off x="533400" y="1643382"/>
            <a:ext cx="10515600" cy="96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i-FI"/>
              <a:t>Taulukartat</a:t>
            </a:r>
            <a:endParaRPr/>
          </a:p>
        </p:txBody>
      </p:sp>
      <p:pic>
        <p:nvPicPr>
          <p:cNvPr id="120" name="Google Shape;120;gc3f1eff502_0_22"/>
          <p:cNvPicPr preferRelativeResize="0"/>
          <p:nvPr/>
        </p:nvPicPr>
        <p:blipFill rotWithShape="1">
          <a:blip r:embed="rId3">
            <a:alphaModFix/>
          </a:blip>
          <a:srcRect/>
          <a:stretch/>
        </p:blipFill>
        <p:spPr>
          <a:xfrm>
            <a:off x="6696452" y="2768925"/>
            <a:ext cx="4428746" cy="2637425"/>
          </a:xfrm>
          <a:prstGeom prst="rect">
            <a:avLst/>
          </a:prstGeom>
          <a:noFill/>
          <a:ln>
            <a:noFill/>
          </a:ln>
        </p:spPr>
      </p:pic>
      <p:pic>
        <p:nvPicPr>
          <p:cNvPr id="121" name="Google Shape;121;gc3f1eff502_0_22"/>
          <p:cNvPicPr preferRelativeResize="0"/>
          <p:nvPr/>
        </p:nvPicPr>
        <p:blipFill rotWithShape="1">
          <a:blip r:embed="rId4">
            <a:alphaModFix/>
          </a:blip>
          <a:srcRect/>
          <a:stretch/>
        </p:blipFill>
        <p:spPr>
          <a:xfrm>
            <a:off x="1092175" y="2798725"/>
            <a:ext cx="4926750" cy="2455225"/>
          </a:xfrm>
          <a:prstGeom prst="rect">
            <a:avLst/>
          </a:prstGeom>
          <a:noFill/>
          <a:ln>
            <a:noFill/>
          </a:ln>
        </p:spPr>
      </p:pic>
      <p:pic>
        <p:nvPicPr>
          <p:cNvPr id="122" name="Google Shape;122;gc3f1eff502_0_22"/>
          <p:cNvPicPr preferRelativeResize="0"/>
          <p:nvPr/>
        </p:nvPicPr>
        <p:blipFill rotWithShape="1">
          <a:blip r:embed="rId5">
            <a:alphaModFix/>
          </a:blip>
          <a:srcRect/>
          <a:stretch/>
        </p:blipFill>
        <p:spPr>
          <a:xfrm>
            <a:off x="7023125" y="387700"/>
            <a:ext cx="3837801" cy="21427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c22525dd8f_0_13"/>
          <p:cNvSpPr txBox="1">
            <a:spLocks noGrp="1"/>
          </p:cNvSpPr>
          <p:nvPr>
            <p:ph type="title"/>
          </p:nvPr>
        </p:nvSpPr>
        <p:spPr>
          <a:xfrm>
            <a:off x="752600" y="1795775"/>
            <a:ext cx="10753500" cy="9633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3200"/>
              <a:buFont typeface="Calibri"/>
              <a:buNone/>
            </a:pPr>
            <a:r>
              <a:rPr lang="fi-FI" sz="3600"/>
              <a:t>Radan vähimmäisvaatimukset kansallisissa kilpailuissa</a:t>
            </a:r>
            <a:endParaRPr sz="3600"/>
          </a:p>
        </p:txBody>
      </p:sp>
      <p:sp>
        <p:nvSpPr>
          <p:cNvPr id="128" name="Google Shape;128;gc22525dd8f_0_13"/>
          <p:cNvSpPr txBox="1">
            <a:spLocks noGrp="1"/>
          </p:cNvSpPr>
          <p:nvPr>
            <p:ph type="body" idx="1"/>
          </p:nvPr>
        </p:nvSpPr>
        <p:spPr>
          <a:xfrm>
            <a:off x="961525" y="2667775"/>
            <a:ext cx="10796400" cy="36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40"/>
              </a:spcBef>
              <a:spcAft>
                <a:spcPts val="0"/>
              </a:spcAft>
              <a:buClr>
                <a:schemeClr val="dk1"/>
              </a:buClr>
              <a:buSzPts val="2200"/>
              <a:buNone/>
            </a:pPr>
            <a:r>
              <a:rPr lang="fi-FI" sz="2400" b="1"/>
              <a:t>Ampumaviivat</a:t>
            </a:r>
            <a:r>
              <a:rPr lang="fi-FI" sz="2400"/>
              <a:t> ja </a:t>
            </a:r>
            <a:r>
              <a:rPr lang="fi-FI" sz="2400" b="1"/>
              <a:t>3 metrin viiva</a:t>
            </a:r>
            <a:r>
              <a:rPr lang="fi-FI" sz="2400"/>
              <a:t> on merkitty</a:t>
            </a:r>
            <a:endParaRPr sz="2400"/>
          </a:p>
          <a:p>
            <a:pPr marL="0" lvl="0" indent="0" algn="l" rtl="0">
              <a:lnSpc>
                <a:spcPct val="90000"/>
              </a:lnSpc>
              <a:spcBef>
                <a:spcPts val="640"/>
              </a:spcBef>
              <a:spcAft>
                <a:spcPts val="0"/>
              </a:spcAft>
              <a:buClr>
                <a:schemeClr val="dk1"/>
              </a:buClr>
              <a:buSzPts val="2200"/>
              <a:buNone/>
            </a:pPr>
            <a:r>
              <a:rPr lang="fi-FI" sz="2400"/>
              <a:t>Välineille ja ampumavuoroaan odottaville kilpailijoille on osoitettu paikat </a:t>
            </a:r>
            <a:endParaRPr sz="2400"/>
          </a:p>
          <a:p>
            <a:pPr marL="0" lvl="0" indent="0" algn="l" rtl="0">
              <a:lnSpc>
                <a:spcPct val="90000"/>
              </a:lnSpc>
              <a:spcBef>
                <a:spcPts val="640"/>
              </a:spcBef>
              <a:spcAft>
                <a:spcPts val="0"/>
              </a:spcAft>
              <a:buClr>
                <a:schemeClr val="dk1"/>
              </a:buClr>
              <a:buSzPts val="2200"/>
              <a:buNone/>
            </a:pPr>
            <a:r>
              <a:rPr lang="fi-FI" sz="2400" b="1"/>
              <a:t>Kilpailutaustat ovat kussakin kilpailusarjassa samanlaisia</a:t>
            </a:r>
            <a:r>
              <a:rPr lang="fi-FI" sz="2400"/>
              <a:t>, taustojen osuma- alueiden kulma voi vaihdella välillä 0-15 astetta. </a:t>
            </a:r>
            <a:endParaRPr sz="2400"/>
          </a:p>
          <a:p>
            <a:pPr marL="0" lvl="0" indent="0" algn="l" rtl="0">
              <a:lnSpc>
                <a:spcPct val="90000"/>
              </a:lnSpc>
              <a:spcBef>
                <a:spcPts val="640"/>
              </a:spcBef>
              <a:spcAft>
                <a:spcPts val="0"/>
              </a:spcAft>
              <a:buClr>
                <a:schemeClr val="dk1"/>
              </a:buClr>
              <a:buSzPts val="2200"/>
              <a:buNone/>
            </a:pPr>
            <a:r>
              <a:rPr lang="fi-FI" sz="2400"/>
              <a:t>Kaikki saman sarjan ampujat on sijoitettava </a:t>
            </a:r>
            <a:r>
              <a:rPr lang="fi-FI" sz="2400" b="1"/>
              <a:t>samalle kilpailualueelle</a:t>
            </a:r>
            <a:r>
              <a:rPr lang="fi-FI" sz="2400"/>
              <a:t>, jos mahdollista</a:t>
            </a:r>
            <a:endParaRPr sz="2400"/>
          </a:p>
          <a:p>
            <a:pPr marL="0" lvl="0" indent="0" algn="l" rtl="0">
              <a:lnSpc>
                <a:spcPct val="90000"/>
              </a:lnSpc>
              <a:spcBef>
                <a:spcPts val="640"/>
              </a:spcBef>
              <a:spcAft>
                <a:spcPts val="0"/>
              </a:spcAft>
              <a:buClr>
                <a:schemeClr val="dk1"/>
              </a:buClr>
              <a:buSzPts val="2200"/>
              <a:buNone/>
            </a:pPr>
            <a:r>
              <a:rPr lang="fi-FI" sz="2400"/>
              <a:t>Ampujille on merkitty ammuntapaikat</a:t>
            </a:r>
            <a:endParaRPr sz="2400"/>
          </a:p>
          <a:p>
            <a:pPr marL="457200" lvl="0" indent="0" algn="l" rtl="0">
              <a:lnSpc>
                <a:spcPct val="90000"/>
              </a:lnSpc>
              <a:spcBef>
                <a:spcPts val="640"/>
              </a:spcBef>
              <a:spcAft>
                <a:spcPts val="0"/>
              </a:spcAft>
              <a:buClr>
                <a:schemeClr val="dk1"/>
              </a:buClr>
              <a:buSzPts val="2200"/>
              <a:buNone/>
            </a:pPr>
            <a:r>
              <a:rPr lang="fi-FI" sz="2400"/>
              <a:t>Jos ammuntapaikan koko on alle </a:t>
            </a:r>
            <a:r>
              <a:rPr lang="fi-FI" sz="2400" b="1"/>
              <a:t>80 cm sisällä tai alle 90 cm ulkona</a:t>
            </a:r>
            <a:r>
              <a:rPr lang="fi-FI" sz="2400"/>
              <a:t>, on tästä ilmoitettava kilpailukutsussa. Tällöin kilpailupaikan koon tulee olla vastaava kaikille samassa sarjassa kilpaileville. </a:t>
            </a:r>
            <a:r>
              <a:rPr lang="fi-FI" sz="2400" b="1"/>
              <a:t>Parajousiammuntakilpailuissa</a:t>
            </a:r>
            <a:r>
              <a:rPr lang="fi-FI" sz="2400"/>
              <a:t> pyörätuolille 125 cm.</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c22525dd8f_0_20"/>
          <p:cNvSpPr txBox="1">
            <a:spLocks noGrp="1"/>
          </p:cNvSpPr>
          <p:nvPr>
            <p:ph type="title"/>
          </p:nvPr>
        </p:nvSpPr>
        <p:spPr>
          <a:xfrm>
            <a:off x="838200" y="1795782"/>
            <a:ext cx="10515600" cy="963411"/>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3200"/>
              <a:buFont typeface="Calibri"/>
              <a:buNone/>
            </a:pPr>
            <a:r>
              <a:rPr lang="fi-FI" sz="3600"/>
              <a:t>Radan vähimmäisvaatimukset kansallisissa kilpailuissa</a:t>
            </a:r>
            <a:endParaRPr sz="3600"/>
          </a:p>
        </p:txBody>
      </p:sp>
      <p:sp>
        <p:nvSpPr>
          <p:cNvPr id="134" name="Google Shape;134;gc22525dd8f_0_20"/>
          <p:cNvSpPr txBox="1">
            <a:spLocks noGrp="1"/>
          </p:cNvSpPr>
          <p:nvPr>
            <p:ph type="body" idx="1"/>
          </p:nvPr>
        </p:nvSpPr>
        <p:spPr>
          <a:xfrm>
            <a:off x="1168925" y="2759200"/>
            <a:ext cx="10343100" cy="3646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40"/>
              </a:spcBef>
              <a:spcAft>
                <a:spcPts val="0"/>
              </a:spcAft>
              <a:buClr>
                <a:schemeClr val="dk1"/>
              </a:buClr>
              <a:buSzPts val="2400"/>
              <a:buNone/>
            </a:pPr>
            <a:r>
              <a:rPr lang="fi-FI" sz="3000"/>
              <a:t>Kilpailijoiden ja katsojien </a:t>
            </a:r>
            <a:r>
              <a:rPr lang="fi-FI" sz="3000" b="1"/>
              <a:t>turvallisuudesta</a:t>
            </a:r>
            <a:r>
              <a:rPr lang="fi-FI" sz="3000"/>
              <a:t> on huolehdittu estämällä kulku radan taakse tai kulku on muutoin ohjattu turvallisesti</a:t>
            </a:r>
            <a:endParaRPr sz="3000"/>
          </a:p>
          <a:p>
            <a:pPr marL="0" lvl="0" indent="0" algn="l" rtl="0">
              <a:lnSpc>
                <a:spcPct val="90000"/>
              </a:lnSpc>
              <a:spcBef>
                <a:spcPts val="640"/>
              </a:spcBef>
              <a:spcAft>
                <a:spcPts val="0"/>
              </a:spcAft>
              <a:buClr>
                <a:schemeClr val="dk1"/>
              </a:buClr>
              <a:buSzPts val="2400"/>
              <a:buNone/>
            </a:pPr>
            <a:r>
              <a:rPr lang="fi-FI" sz="3000"/>
              <a:t>Joukkuekilpailuissa kilpailijoille on osoitettu </a:t>
            </a:r>
            <a:r>
              <a:rPr lang="fi-FI" sz="3000" b="1"/>
              <a:t>joukkueen tila</a:t>
            </a:r>
            <a:endParaRPr sz="3000" b="1"/>
          </a:p>
          <a:p>
            <a:pPr marL="0" lvl="0" indent="0" algn="l" rtl="0">
              <a:lnSpc>
                <a:spcPct val="90000"/>
              </a:lnSpc>
              <a:spcBef>
                <a:spcPts val="640"/>
              </a:spcBef>
              <a:spcAft>
                <a:spcPts val="0"/>
              </a:spcAft>
              <a:buClr>
                <a:schemeClr val="dk1"/>
              </a:buClr>
              <a:buSzPts val="2400"/>
              <a:buNone/>
            </a:pPr>
            <a:r>
              <a:rPr lang="fi-FI" sz="3000"/>
              <a:t>Jos </a:t>
            </a:r>
            <a:r>
              <a:rPr lang="fi-FI" sz="3000" b="1"/>
              <a:t>ammuntasuunta</a:t>
            </a:r>
            <a:r>
              <a:rPr lang="fi-FI" sz="3000"/>
              <a:t> poikkeaa yli 20 astetta pohjoisesta, on tästä ilmoitettava kilpailukutsussa</a:t>
            </a:r>
            <a:endParaRPr sz="3000"/>
          </a:p>
          <a:p>
            <a:pPr marL="0" lvl="0" indent="0" algn="l" rtl="0">
              <a:lnSpc>
                <a:spcPct val="90000"/>
              </a:lnSpc>
              <a:spcBef>
                <a:spcPts val="640"/>
              </a:spcBef>
              <a:spcAft>
                <a:spcPts val="0"/>
              </a:spcAft>
              <a:buClr>
                <a:schemeClr val="dk1"/>
              </a:buClr>
              <a:buSzPts val="2400"/>
              <a:buNone/>
            </a:pPr>
            <a:r>
              <a:rPr lang="fi-FI" sz="3000"/>
              <a:t>Taustanumeroiden osalta on riittävää, että </a:t>
            </a:r>
            <a:r>
              <a:rPr lang="fi-FI" sz="3000" b="1"/>
              <a:t>numerot näkyvät </a:t>
            </a:r>
            <a:r>
              <a:rPr lang="fi-FI" sz="3000"/>
              <a:t>ammuntaviivalle</a:t>
            </a:r>
            <a:endParaRPr sz="3000"/>
          </a:p>
          <a:p>
            <a:pPr marL="0" lvl="0" indent="0" algn="l" rtl="0">
              <a:lnSpc>
                <a:spcPct val="90000"/>
              </a:lnSpc>
              <a:spcBef>
                <a:spcPts val="640"/>
              </a:spcBef>
              <a:spcAft>
                <a:spcPts val="0"/>
              </a:spcAft>
              <a:buClr>
                <a:schemeClr val="dk1"/>
              </a:buClr>
              <a:buSzPts val="2400"/>
              <a:buNone/>
            </a:pP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c22525dd8f_0_27"/>
          <p:cNvSpPr txBox="1">
            <a:spLocks noGrp="1"/>
          </p:cNvSpPr>
          <p:nvPr>
            <p:ph type="title"/>
          </p:nvPr>
        </p:nvSpPr>
        <p:spPr>
          <a:xfrm>
            <a:off x="838200" y="1795782"/>
            <a:ext cx="10515600" cy="963411"/>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3200"/>
              <a:buFont typeface="Calibri"/>
              <a:buNone/>
            </a:pPr>
            <a:r>
              <a:rPr lang="fi-FI" sz="3800"/>
              <a:t>Ammunnanohjauslaitteet</a:t>
            </a:r>
            <a:endParaRPr sz="3800"/>
          </a:p>
        </p:txBody>
      </p:sp>
      <p:sp>
        <p:nvSpPr>
          <p:cNvPr id="140" name="Google Shape;140;gc22525dd8f_0_27"/>
          <p:cNvSpPr txBox="1">
            <a:spLocks noGrp="1"/>
          </p:cNvSpPr>
          <p:nvPr>
            <p:ph type="body" idx="1"/>
          </p:nvPr>
        </p:nvSpPr>
        <p:spPr>
          <a:xfrm>
            <a:off x="923825" y="2759200"/>
            <a:ext cx="10745700" cy="3646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40"/>
              </a:spcBef>
              <a:spcAft>
                <a:spcPts val="0"/>
              </a:spcAft>
              <a:buClr>
                <a:schemeClr val="dk1"/>
              </a:buClr>
              <a:buSzPts val="2400"/>
              <a:buNone/>
            </a:pPr>
            <a:r>
              <a:rPr lang="fi-FI" sz="2800" b="1"/>
              <a:t>Ammunta-aika</a:t>
            </a:r>
            <a:r>
              <a:rPr lang="fi-FI" sz="2800"/>
              <a:t> voidaan osoittaa</a:t>
            </a:r>
            <a:endParaRPr sz="2800"/>
          </a:p>
          <a:p>
            <a:pPr marL="457200" lvl="0" indent="-406400" algn="l" rtl="0">
              <a:lnSpc>
                <a:spcPct val="90000"/>
              </a:lnSpc>
              <a:spcBef>
                <a:spcPts val="640"/>
              </a:spcBef>
              <a:spcAft>
                <a:spcPts val="0"/>
              </a:spcAft>
              <a:buClr>
                <a:schemeClr val="dk1"/>
              </a:buClr>
              <a:buSzPts val="2800"/>
              <a:buChar char="-"/>
            </a:pPr>
            <a:r>
              <a:rPr lang="fi-FI" sz="2800"/>
              <a:t>kellolaitteella (+äänimerkit)</a:t>
            </a:r>
            <a:endParaRPr sz="2800"/>
          </a:p>
          <a:p>
            <a:pPr marL="457200" lvl="0" indent="-406400" algn="l" rtl="0">
              <a:lnSpc>
                <a:spcPct val="90000"/>
              </a:lnSpc>
              <a:spcBef>
                <a:spcPts val="0"/>
              </a:spcBef>
              <a:spcAft>
                <a:spcPts val="0"/>
              </a:spcAft>
              <a:buClr>
                <a:schemeClr val="dk1"/>
              </a:buClr>
              <a:buSzPts val="2800"/>
              <a:buChar char="-"/>
            </a:pPr>
            <a:r>
              <a:rPr lang="fi-FI" sz="2800"/>
              <a:t>valoilla/levyillä/lipuilla (+äänimerkit)</a:t>
            </a:r>
            <a:endParaRPr sz="2800"/>
          </a:p>
          <a:p>
            <a:pPr marL="457200" lvl="0" indent="-406400" algn="l" rtl="0">
              <a:lnSpc>
                <a:spcPct val="90000"/>
              </a:lnSpc>
              <a:spcBef>
                <a:spcPts val="0"/>
              </a:spcBef>
              <a:spcAft>
                <a:spcPts val="0"/>
              </a:spcAft>
              <a:buClr>
                <a:schemeClr val="dk1"/>
              </a:buClr>
              <a:buSzPts val="2800"/>
              <a:buChar char="-"/>
            </a:pPr>
            <a:r>
              <a:rPr lang="fi-FI" sz="2800"/>
              <a:t>Kun ammunta-aikaa ovat osoittamassa levyt, toimitaan seuraavasti: Kahta levyä näytetään siten, että levyjen sama puoli (joko keltainen tai vihreä) näkyy samanaikaisesti kentän molemmille puolille. KELTAINEN puoli levystä käännetään ampujia kohti, kun ammunta-aikaa on jäljellä </a:t>
            </a:r>
            <a:r>
              <a:rPr lang="fi-FI" sz="2800" b="1"/>
              <a:t>30 sekuntia</a:t>
            </a:r>
            <a:r>
              <a:rPr lang="fi-FI" sz="2800"/>
              <a:t>. Muina aikoina VIHREÄ puoli levystä on käännettynä ampujiin päin</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4"/>
          <p:cNvSpPr txBox="1">
            <a:spLocks noGrp="1"/>
          </p:cNvSpPr>
          <p:nvPr>
            <p:ph type="title"/>
          </p:nvPr>
        </p:nvSpPr>
        <p:spPr>
          <a:xfrm>
            <a:off x="1151641" y="1742862"/>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Calibri"/>
              <a:buNone/>
            </a:pPr>
            <a:r>
              <a:rPr lang="fi-FI" sz="3800">
                <a:solidFill>
                  <a:schemeClr val="dk1"/>
                </a:solidFill>
                <a:latin typeface="Calibri"/>
                <a:ea typeface="Calibri"/>
                <a:cs typeface="Calibri"/>
                <a:sym typeface="Calibri"/>
              </a:rPr>
              <a:t>Ammunnanohjauslaitteet</a:t>
            </a:r>
            <a:endParaRPr sz="3800"/>
          </a:p>
        </p:txBody>
      </p:sp>
      <p:sp>
        <p:nvSpPr>
          <p:cNvPr id="146" name="Google Shape;146;p34"/>
          <p:cNvSpPr txBox="1">
            <a:spLocks noGrp="1"/>
          </p:cNvSpPr>
          <p:nvPr>
            <p:ph type="body" idx="1"/>
          </p:nvPr>
        </p:nvSpPr>
        <p:spPr>
          <a:xfrm>
            <a:off x="1253775" y="2809175"/>
            <a:ext cx="10553400" cy="3506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000"/>
              <a:buFont typeface="Arial"/>
              <a:buChar char="•"/>
            </a:pPr>
            <a:r>
              <a:rPr lang="fi-FI" sz="3000"/>
              <a:t>K</a:t>
            </a:r>
            <a:r>
              <a:rPr lang="fi-FI" sz="3000">
                <a:solidFill>
                  <a:schemeClr val="dk1"/>
                </a:solidFill>
                <a:latin typeface="Calibri"/>
                <a:ea typeface="Calibri"/>
                <a:cs typeface="Calibri"/>
                <a:sym typeface="Calibri"/>
              </a:rPr>
              <a:t>ellolaitte</a:t>
            </a:r>
            <a:r>
              <a:rPr lang="fi-FI" sz="3000"/>
              <a:t>iden</a:t>
            </a:r>
            <a:r>
              <a:rPr lang="fi-FI" sz="3000">
                <a:solidFill>
                  <a:schemeClr val="dk1"/>
                </a:solidFill>
                <a:latin typeface="Calibri"/>
                <a:ea typeface="Calibri"/>
                <a:cs typeface="Calibri"/>
                <a:sym typeface="Calibri"/>
              </a:rPr>
              <a:t> tulee näk</a:t>
            </a:r>
            <a:r>
              <a:rPr lang="fi-FI" sz="3000"/>
              <a:t>yä </a:t>
            </a:r>
            <a:r>
              <a:rPr lang="fi-FI" sz="3000">
                <a:solidFill>
                  <a:schemeClr val="dk1"/>
                </a:solidFill>
                <a:latin typeface="Calibri"/>
                <a:ea typeface="Calibri"/>
                <a:cs typeface="Calibri"/>
                <a:sym typeface="Calibri"/>
              </a:rPr>
              <a:t>ammuntalinjalle kunnolla</a:t>
            </a:r>
            <a:endParaRPr sz="3000"/>
          </a:p>
          <a:p>
            <a:pPr marL="342900" lvl="0" indent="-342900" algn="l" rtl="0">
              <a:lnSpc>
                <a:spcPct val="80000"/>
              </a:lnSpc>
              <a:spcBef>
                <a:spcPts val="592"/>
              </a:spcBef>
              <a:spcAft>
                <a:spcPts val="0"/>
              </a:spcAft>
              <a:buClr>
                <a:schemeClr val="dk1"/>
              </a:buClr>
              <a:buSzPts val="3000"/>
              <a:buFont typeface="Arial"/>
              <a:buChar char="•"/>
            </a:pPr>
            <a:r>
              <a:rPr lang="fi-FI" sz="3000"/>
              <a:t>Äänimerkki, a</a:t>
            </a:r>
            <a:r>
              <a:rPr lang="fi-FI" sz="3000">
                <a:solidFill>
                  <a:schemeClr val="dk1"/>
                </a:solidFill>
                <a:latin typeface="Calibri"/>
                <a:ea typeface="Calibri"/>
                <a:cs typeface="Calibri"/>
                <a:sym typeface="Calibri"/>
              </a:rPr>
              <a:t>ikanäyttö</a:t>
            </a:r>
            <a:r>
              <a:rPr lang="fi-FI" sz="3000"/>
              <a:t> ja</a:t>
            </a:r>
            <a:r>
              <a:rPr lang="fi-FI" sz="3000">
                <a:solidFill>
                  <a:schemeClr val="dk1"/>
                </a:solidFill>
                <a:latin typeface="Calibri"/>
                <a:ea typeface="Calibri"/>
                <a:cs typeface="Calibri"/>
                <a:sym typeface="Calibri"/>
              </a:rPr>
              <a:t> valot on synkronoi</a:t>
            </a:r>
            <a:r>
              <a:rPr lang="fi-FI" sz="3000"/>
              <a:t>tu</a:t>
            </a:r>
            <a:endParaRPr sz="3000"/>
          </a:p>
          <a:p>
            <a:pPr marL="342900" lvl="0" indent="-342900" algn="l" rtl="0">
              <a:lnSpc>
                <a:spcPct val="80000"/>
              </a:lnSpc>
              <a:spcBef>
                <a:spcPts val="592"/>
              </a:spcBef>
              <a:spcAft>
                <a:spcPts val="0"/>
              </a:spcAft>
              <a:buClr>
                <a:schemeClr val="dk1"/>
              </a:buClr>
              <a:buSzPts val="3000"/>
              <a:buFont typeface="Arial"/>
              <a:buChar char="•"/>
            </a:pPr>
            <a:r>
              <a:rPr lang="fi-FI" sz="3000">
                <a:solidFill>
                  <a:schemeClr val="dk1"/>
                </a:solidFill>
                <a:latin typeface="Calibri"/>
                <a:ea typeface="Calibri"/>
                <a:cs typeface="Calibri"/>
                <a:sym typeface="Calibri"/>
              </a:rPr>
              <a:t>Näyttöjen numeroiden tulee olla riittävän suur</a:t>
            </a:r>
            <a:r>
              <a:rPr lang="fi-FI" sz="3000"/>
              <a:t>et</a:t>
            </a:r>
            <a:endParaRPr sz="3000"/>
          </a:p>
          <a:p>
            <a:pPr marL="342900" lvl="0" indent="-342900" algn="l" rtl="0">
              <a:lnSpc>
                <a:spcPct val="80000"/>
              </a:lnSpc>
              <a:spcBef>
                <a:spcPts val="592"/>
              </a:spcBef>
              <a:spcAft>
                <a:spcPts val="0"/>
              </a:spcAft>
              <a:buClr>
                <a:schemeClr val="dk1"/>
              </a:buClr>
              <a:buSzPts val="3000"/>
              <a:buFont typeface="Arial"/>
              <a:buChar char="•"/>
            </a:pPr>
            <a:r>
              <a:rPr lang="fi-FI" sz="3000">
                <a:solidFill>
                  <a:schemeClr val="dk1"/>
                </a:solidFill>
                <a:latin typeface="Calibri"/>
                <a:ea typeface="Calibri"/>
                <a:cs typeface="Calibri"/>
                <a:sym typeface="Calibri"/>
              </a:rPr>
              <a:t>Kaikkien ampujien on nähtävä näytöt hyvin (huomioi myös vasenkätiset ampujat, aurin</a:t>
            </a:r>
            <a:r>
              <a:rPr lang="fi-FI" sz="3000"/>
              <a:t>gonpaiste, sade yms.</a:t>
            </a:r>
            <a:r>
              <a:rPr lang="fi-FI" sz="3000">
                <a:solidFill>
                  <a:schemeClr val="dk1"/>
                </a:solidFill>
                <a:latin typeface="Calibri"/>
                <a:ea typeface="Calibri"/>
                <a:cs typeface="Calibri"/>
                <a:sym typeface="Calibri"/>
              </a:rPr>
              <a:t>)</a:t>
            </a:r>
            <a:endParaRPr sz="3000"/>
          </a:p>
          <a:p>
            <a:pPr marL="342900" lvl="0" indent="-342900" algn="l" rtl="0">
              <a:lnSpc>
                <a:spcPct val="80000"/>
              </a:lnSpc>
              <a:spcBef>
                <a:spcPts val="592"/>
              </a:spcBef>
              <a:spcAft>
                <a:spcPts val="0"/>
              </a:spcAft>
              <a:buClr>
                <a:schemeClr val="dk1"/>
              </a:buClr>
              <a:buSzPts val="3000"/>
              <a:buFont typeface="Arial"/>
              <a:buChar char="•"/>
            </a:pPr>
            <a:r>
              <a:rPr lang="fi-FI" sz="3000"/>
              <a:t>Kaikille ampujille näkyvät ammuntavuoronäytöt AB - CD ja CD - AB jos ammutaan eri vuoroissa</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title"/>
          </p:nvPr>
        </p:nvSpPr>
        <p:spPr>
          <a:xfrm>
            <a:off x="1143785" y="1309970"/>
            <a:ext cx="8229600" cy="1187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Calibri"/>
              <a:buNone/>
            </a:pPr>
            <a:r>
              <a:rPr lang="fi-FI" sz="3900" dirty="0">
                <a:solidFill>
                  <a:schemeClr val="dk1"/>
                </a:solidFill>
                <a:latin typeface="Calibri"/>
                <a:ea typeface="Calibri"/>
                <a:cs typeface="Calibri"/>
                <a:sym typeface="Calibri"/>
              </a:rPr>
              <a:t>Miten tarkistat linjat?</a:t>
            </a:r>
            <a:endParaRPr sz="2800" dirty="0"/>
          </a:p>
        </p:txBody>
      </p:sp>
      <p:sp>
        <p:nvSpPr>
          <p:cNvPr id="152" name="Google Shape;152;p6"/>
          <p:cNvSpPr txBox="1">
            <a:spLocks noGrp="1"/>
          </p:cNvSpPr>
          <p:nvPr>
            <p:ph type="body" idx="1"/>
          </p:nvPr>
        </p:nvSpPr>
        <p:spPr>
          <a:xfrm>
            <a:off x="982590" y="2464996"/>
            <a:ext cx="10759500" cy="3114000"/>
          </a:xfrm>
          <a:prstGeom prst="rect">
            <a:avLst/>
          </a:prstGeom>
          <a:noFill/>
          <a:ln>
            <a:noFill/>
          </a:ln>
        </p:spPr>
        <p:txBody>
          <a:bodyPr spcFirstLastPara="1" wrap="square" lIns="91425" tIns="45700" rIns="91425" bIns="45700" anchor="t" anchorCtr="0">
            <a:noAutofit/>
          </a:bodyPr>
          <a:lstStyle/>
          <a:p>
            <a:pPr marL="342900" lvl="0" indent="-330200" algn="l" rtl="0">
              <a:lnSpc>
                <a:spcPct val="90000"/>
              </a:lnSpc>
              <a:spcBef>
                <a:spcPts val="0"/>
              </a:spcBef>
              <a:spcAft>
                <a:spcPts val="0"/>
              </a:spcAft>
              <a:buClr>
                <a:schemeClr val="dk1"/>
              </a:buClr>
              <a:buSzPts val="3000"/>
              <a:buFont typeface="Arial"/>
              <a:buChar char="•"/>
            </a:pPr>
            <a:r>
              <a:rPr lang="fi-FI" sz="2800" dirty="0">
                <a:solidFill>
                  <a:schemeClr val="dk1"/>
                </a:solidFill>
                <a:latin typeface="Calibri"/>
                <a:ea typeface="Calibri"/>
                <a:cs typeface="Calibri"/>
                <a:sym typeface="Calibri"/>
              </a:rPr>
              <a:t>Tarkista koko kenttä katsomalla ammunnanjohtajan paikalta, että kaikki on paikallaan, kenttä on turvallinen ja esteetön</a:t>
            </a:r>
            <a:endParaRPr sz="2800" dirty="0"/>
          </a:p>
          <a:p>
            <a:pPr marL="342900" lvl="0" indent="-330200" algn="l" rtl="0">
              <a:lnSpc>
                <a:spcPct val="90000"/>
              </a:lnSpc>
              <a:spcBef>
                <a:spcPts val="640"/>
              </a:spcBef>
              <a:spcAft>
                <a:spcPts val="0"/>
              </a:spcAft>
              <a:buClr>
                <a:schemeClr val="dk1"/>
              </a:buClr>
              <a:buSzPts val="3000"/>
              <a:buFont typeface="Arial"/>
              <a:buChar char="•"/>
            </a:pPr>
            <a:r>
              <a:rPr lang="fi-FI" sz="2800" dirty="0">
                <a:solidFill>
                  <a:schemeClr val="dk1"/>
                </a:solidFill>
                <a:latin typeface="Calibri"/>
                <a:ea typeface="Calibri"/>
                <a:cs typeface="Calibri"/>
                <a:sym typeface="Calibri"/>
              </a:rPr>
              <a:t>Tarkista kohtisuoruus esim. käyttäen narua jossa</a:t>
            </a:r>
            <a:r>
              <a:rPr lang="fi-FI" sz="2800" dirty="0"/>
              <a:t> on merkit kohdissa: </a:t>
            </a:r>
            <a:r>
              <a:rPr lang="fi-FI" sz="2800" dirty="0">
                <a:solidFill>
                  <a:schemeClr val="dk1"/>
                </a:solidFill>
                <a:latin typeface="Calibri"/>
                <a:ea typeface="Calibri"/>
                <a:cs typeface="Calibri"/>
                <a:sym typeface="Calibri"/>
              </a:rPr>
              <a:t>3 m – 4 m – 5 m (= Pythagoraan lause!) tai prismaa – helpoin tapa on ottaa laseretäisyysmittarilla ristimitta kentän kulmasta kulmaan.</a:t>
            </a:r>
            <a:endParaRPr sz="2800" dirty="0"/>
          </a:p>
          <a:p>
            <a:pPr marL="342900" lvl="0" indent="-330200" algn="l" rtl="0">
              <a:lnSpc>
                <a:spcPct val="90000"/>
              </a:lnSpc>
              <a:spcBef>
                <a:spcPts val="640"/>
              </a:spcBef>
              <a:spcAft>
                <a:spcPts val="0"/>
              </a:spcAft>
              <a:buClr>
                <a:schemeClr val="dk1"/>
              </a:buClr>
              <a:buSzPts val="3000"/>
              <a:buFont typeface="Arial"/>
              <a:buChar char="•"/>
            </a:pPr>
            <a:r>
              <a:rPr lang="fi-FI" sz="2800" dirty="0">
                <a:solidFill>
                  <a:schemeClr val="dk1"/>
                </a:solidFill>
                <a:latin typeface="Calibri"/>
                <a:ea typeface="Calibri"/>
                <a:cs typeface="Calibri"/>
                <a:sym typeface="Calibri"/>
              </a:rPr>
              <a:t>Taustojen etäisyy</a:t>
            </a:r>
            <a:r>
              <a:rPr lang="fi-FI" sz="2800" dirty="0"/>
              <a:t>ksien</a:t>
            </a:r>
            <a:r>
              <a:rPr lang="fi-FI" sz="2800" dirty="0">
                <a:solidFill>
                  <a:schemeClr val="dk1"/>
                </a:solidFill>
                <a:latin typeface="Calibri"/>
                <a:ea typeface="Calibri"/>
                <a:cs typeface="Calibri"/>
                <a:sym typeface="Calibri"/>
              </a:rPr>
              <a:t> on oltava toleranssien sisällä keskipisteeseen mitattuna</a:t>
            </a:r>
            <a:endParaRPr sz="2800" dirty="0"/>
          </a:p>
        </p:txBody>
      </p:sp>
      <p:pic>
        <p:nvPicPr>
          <p:cNvPr id="153" name="Google Shape;153;p6"/>
          <p:cNvPicPr preferRelativeResize="0"/>
          <p:nvPr/>
        </p:nvPicPr>
        <p:blipFill rotWithShape="1">
          <a:blip r:embed="rId3">
            <a:alphaModFix/>
          </a:blip>
          <a:srcRect/>
          <a:stretch/>
        </p:blipFill>
        <p:spPr>
          <a:xfrm>
            <a:off x="10833100" y="4907025"/>
            <a:ext cx="695325" cy="1266825"/>
          </a:xfrm>
          <a:prstGeom prst="rect">
            <a:avLst/>
          </a:prstGeom>
          <a:noFill/>
          <a:ln>
            <a:noFill/>
          </a:ln>
        </p:spPr>
      </p:pic>
      <p:pic>
        <p:nvPicPr>
          <p:cNvPr id="154" name="Google Shape;154;p6" descr="square off"/>
          <p:cNvPicPr preferRelativeResize="0"/>
          <p:nvPr/>
        </p:nvPicPr>
        <p:blipFill rotWithShape="1">
          <a:blip r:embed="rId4">
            <a:alphaModFix/>
          </a:blip>
          <a:srcRect/>
          <a:stretch/>
        </p:blipFill>
        <p:spPr>
          <a:xfrm>
            <a:off x="7678670" y="5104319"/>
            <a:ext cx="2520676" cy="134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sldNum" idx="12"/>
          </p:nvPr>
        </p:nvSpPr>
        <p:spPr>
          <a:xfrm>
            <a:off x="8112126" y="6237288"/>
            <a:ext cx="2133599" cy="476249"/>
          </a:xfrm>
          <a:prstGeom prst="rect">
            <a:avLst/>
          </a:prstGeom>
          <a:noFill/>
          <a:ln>
            <a:noFill/>
          </a:ln>
        </p:spPr>
        <p:txBody>
          <a:bodyPr spcFirstLastPara="1" wrap="square" lIns="91425" tIns="45700" rIns="91425" bIns="45700" anchor="ctr" anchorCtr="0">
            <a:noAutofit/>
          </a:bodyPr>
          <a:lstStyle/>
          <a:p>
            <a:pPr>
              <a:buClr>
                <a:schemeClr val="dk1"/>
              </a:buClr>
              <a:buSzPts val="350"/>
            </a:pPr>
            <a:fld id="{00000000-1234-1234-1234-123412341234}" type="slidenum">
              <a:rPr lang="en-US" sz="1400">
                <a:solidFill>
                  <a:schemeClr val="dk1"/>
                </a:solidFill>
                <a:latin typeface="Arial"/>
                <a:ea typeface="Arial"/>
                <a:cs typeface="Arial"/>
                <a:sym typeface="Arial"/>
              </a:rPr>
              <a:pPr>
                <a:buClr>
                  <a:schemeClr val="dk1"/>
                </a:buClr>
                <a:buSzPts val="350"/>
              </a:pPr>
              <a:t>2</a:t>
            </a:fld>
            <a:endParaRPr sz="1400">
              <a:solidFill>
                <a:schemeClr val="dk1"/>
              </a:solidFill>
              <a:latin typeface="Arial"/>
              <a:ea typeface="Arial"/>
              <a:cs typeface="Arial"/>
              <a:sym typeface="Arial"/>
            </a:endParaRPr>
          </a:p>
        </p:txBody>
      </p:sp>
      <p:sp>
        <p:nvSpPr>
          <p:cNvPr id="108" name="Google Shape;108;p16"/>
          <p:cNvSpPr txBox="1">
            <a:spLocks noGrp="1"/>
          </p:cNvSpPr>
          <p:nvPr>
            <p:ph type="title"/>
          </p:nvPr>
        </p:nvSpPr>
        <p:spPr>
          <a:xfrm>
            <a:off x="1322390" y="1074198"/>
            <a:ext cx="9392958" cy="1143000"/>
          </a:xfrm>
          <a:prstGeom prst="rect">
            <a:avLst/>
          </a:prstGeom>
          <a:noFill/>
          <a:ln>
            <a:noFill/>
          </a:ln>
        </p:spPr>
        <p:txBody>
          <a:bodyPr spcFirstLastPara="1" wrap="square" lIns="91425" tIns="45700" rIns="91425" bIns="45700" anchor="ctr" anchorCtr="0">
            <a:noAutofit/>
          </a:bodyPr>
          <a:lstStyle/>
          <a:p>
            <a:pPr algn="ctr">
              <a:lnSpc>
                <a:spcPct val="100000"/>
              </a:lnSpc>
              <a:buSzPts val="1100"/>
            </a:pPr>
            <a:r>
              <a:rPr lang="en-US" sz="4400" dirty="0" err="1"/>
              <a:t>Kenttätuomarin</a:t>
            </a:r>
            <a:r>
              <a:rPr lang="en-US" sz="4400" dirty="0"/>
              <a:t> </a:t>
            </a:r>
            <a:r>
              <a:rPr lang="en-US" sz="4400" dirty="0" err="1"/>
              <a:t>valmistautuminen</a:t>
            </a:r>
            <a:endParaRPr dirty="0"/>
          </a:p>
        </p:txBody>
      </p:sp>
      <p:sp>
        <p:nvSpPr>
          <p:cNvPr id="109" name="Google Shape;109;p16"/>
          <p:cNvSpPr txBox="1">
            <a:spLocks noGrp="1"/>
          </p:cNvSpPr>
          <p:nvPr>
            <p:ph type="body" idx="1"/>
          </p:nvPr>
        </p:nvSpPr>
        <p:spPr>
          <a:xfrm>
            <a:off x="1804128" y="2021682"/>
            <a:ext cx="8352481" cy="4453730"/>
          </a:xfrm>
          <a:prstGeom prst="rect">
            <a:avLst/>
          </a:prstGeom>
          <a:noFill/>
          <a:ln>
            <a:noFill/>
          </a:ln>
        </p:spPr>
        <p:txBody>
          <a:bodyPr spcFirstLastPara="1" wrap="square" lIns="91425" tIns="45700" rIns="91425" bIns="45700" anchor="t" anchorCtr="0">
            <a:noAutofit/>
          </a:bodyPr>
          <a:lstStyle/>
          <a:p>
            <a:pPr marL="342900">
              <a:spcBef>
                <a:spcPts val="0"/>
              </a:spcBef>
              <a:buSzPts val="3200"/>
            </a:pPr>
            <a:r>
              <a:rPr lang="en-US" sz="3200" dirty="0" err="1"/>
              <a:t>Vahvista</a:t>
            </a:r>
            <a:r>
              <a:rPr lang="en-US" sz="3200" dirty="0"/>
              <a:t> </a:t>
            </a:r>
            <a:r>
              <a:rPr lang="en-US" sz="3200" dirty="0" err="1"/>
              <a:t>yhteystiedot</a:t>
            </a:r>
            <a:endParaRPr dirty="0"/>
          </a:p>
          <a:p>
            <a:pPr marL="342900">
              <a:spcBef>
                <a:spcPts val="640"/>
              </a:spcBef>
              <a:buSzPts val="3200"/>
            </a:pPr>
            <a:r>
              <a:rPr lang="en-US" sz="3200" dirty="0" err="1"/>
              <a:t>Etsi</a:t>
            </a:r>
            <a:r>
              <a:rPr lang="en-US" sz="3200" dirty="0"/>
              <a:t> </a:t>
            </a:r>
            <a:r>
              <a:rPr lang="en-US" sz="3200" dirty="0" err="1"/>
              <a:t>tietoa</a:t>
            </a:r>
            <a:r>
              <a:rPr lang="en-US" sz="3200" dirty="0"/>
              <a:t> </a:t>
            </a:r>
            <a:r>
              <a:rPr lang="en-US" sz="3200" dirty="0" err="1"/>
              <a:t>kisasta</a:t>
            </a:r>
            <a:r>
              <a:rPr lang="en-US" sz="3200" dirty="0"/>
              <a:t> (</a:t>
            </a:r>
            <a:r>
              <a:rPr lang="en-US" sz="3200" dirty="0" err="1"/>
              <a:t>esim</a:t>
            </a:r>
            <a:r>
              <a:rPr lang="en-US" sz="3200" dirty="0"/>
              <a:t>. </a:t>
            </a:r>
            <a:r>
              <a:rPr lang="en-US" sz="3200" dirty="0" err="1"/>
              <a:t>kutsu</a:t>
            </a:r>
            <a:r>
              <a:rPr lang="en-US" dirty="0"/>
              <a:t>)</a:t>
            </a:r>
            <a:endParaRPr sz="3200" dirty="0"/>
          </a:p>
          <a:p>
            <a:pPr marL="342900">
              <a:spcBef>
                <a:spcPts val="640"/>
              </a:spcBef>
              <a:buSzPts val="3200"/>
            </a:pPr>
            <a:r>
              <a:rPr lang="en-US" sz="3200" dirty="0"/>
              <a:t>Lue </a:t>
            </a:r>
            <a:r>
              <a:rPr lang="en-US" sz="3200" dirty="0" err="1"/>
              <a:t>kilpailusta</a:t>
            </a:r>
            <a:r>
              <a:rPr lang="en-US" sz="3200" dirty="0"/>
              <a:t> </a:t>
            </a:r>
            <a:r>
              <a:rPr lang="en-US" sz="3200" dirty="0" err="1"/>
              <a:t>saatu</a:t>
            </a:r>
            <a:r>
              <a:rPr lang="en-US" sz="3200" dirty="0"/>
              <a:t> </a:t>
            </a:r>
            <a:r>
              <a:rPr lang="en-US" sz="3200" dirty="0" err="1"/>
              <a:t>materiaali</a:t>
            </a:r>
            <a:r>
              <a:rPr lang="en-US" sz="3200" dirty="0"/>
              <a:t> </a:t>
            </a:r>
            <a:r>
              <a:rPr lang="en-US" sz="3200" dirty="0" err="1"/>
              <a:t>huolella</a:t>
            </a:r>
            <a:endParaRPr dirty="0"/>
          </a:p>
          <a:p>
            <a:pPr marL="342900">
              <a:spcBef>
                <a:spcPts val="640"/>
              </a:spcBef>
              <a:buSzPts val="3200"/>
            </a:pPr>
            <a:r>
              <a:rPr lang="en-US" sz="3200" dirty="0"/>
              <a:t>Lue </a:t>
            </a:r>
            <a:r>
              <a:rPr lang="en-US" sz="3200" dirty="0" err="1"/>
              <a:t>Tuomarin</a:t>
            </a:r>
            <a:r>
              <a:rPr lang="en-US" sz="3200" dirty="0"/>
              <a:t> </a:t>
            </a:r>
            <a:r>
              <a:rPr lang="en-US" sz="3200" dirty="0" err="1"/>
              <a:t>Käsikirja</a:t>
            </a:r>
            <a:endParaRPr dirty="0"/>
          </a:p>
          <a:p>
            <a:pPr marL="342900">
              <a:spcBef>
                <a:spcPts val="640"/>
              </a:spcBef>
              <a:buSzPts val="3200"/>
            </a:pPr>
            <a:r>
              <a:rPr lang="en-US" sz="3200" dirty="0"/>
              <a:t>Lue </a:t>
            </a:r>
            <a:r>
              <a:rPr lang="en-US" sz="3200" dirty="0" err="1"/>
              <a:t>viimeisimmät</a:t>
            </a:r>
            <a:r>
              <a:rPr lang="en-US" sz="3200" dirty="0"/>
              <a:t> </a:t>
            </a:r>
            <a:r>
              <a:rPr lang="en-US" sz="3200" dirty="0" err="1"/>
              <a:t>sääntötulkinnat</a:t>
            </a:r>
            <a:r>
              <a:rPr lang="en-US" sz="3200" dirty="0"/>
              <a:t> ja </a:t>
            </a:r>
            <a:r>
              <a:rPr lang="en-US" sz="3200" dirty="0" err="1"/>
              <a:t>muutokset</a:t>
            </a:r>
            <a:r>
              <a:rPr lang="en-US" sz="3200" dirty="0"/>
              <a:t> (</a:t>
            </a:r>
            <a:r>
              <a:rPr lang="en-US" sz="3200" dirty="0" err="1"/>
              <a:t>WA:lta</a:t>
            </a:r>
            <a:r>
              <a:rPr lang="en-US" sz="3200" dirty="0"/>
              <a:t>)</a:t>
            </a:r>
            <a:endParaRPr sz="3200" dirty="0"/>
          </a:p>
          <a:p>
            <a:pPr marL="342900">
              <a:spcBef>
                <a:spcPts val="640"/>
              </a:spcBef>
              <a:buSzPts val="3200"/>
            </a:pPr>
            <a:r>
              <a:rPr lang="en-US" sz="3200" dirty="0" err="1"/>
              <a:t>Kertaa</a:t>
            </a:r>
            <a:r>
              <a:rPr lang="en-US" sz="3200" dirty="0"/>
              <a:t> </a:t>
            </a:r>
            <a:r>
              <a:rPr lang="en-US" sz="3200" dirty="0" err="1"/>
              <a:t>säännöt</a:t>
            </a:r>
            <a:endParaRPr dirty="0"/>
          </a:p>
          <a:p>
            <a:pPr marL="342900">
              <a:spcBef>
                <a:spcPts val="640"/>
              </a:spcBef>
              <a:buSzPts val="3200"/>
            </a:pPr>
            <a:r>
              <a:rPr lang="en-US" sz="3200" dirty="0"/>
              <a:t>Ota </a:t>
            </a:r>
            <a:r>
              <a:rPr lang="en-US" sz="3200" dirty="0" err="1"/>
              <a:t>mukaan</a:t>
            </a:r>
            <a:r>
              <a:rPr lang="en-US" sz="3200" dirty="0"/>
              <a:t> </a:t>
            </a:r>
            <a:r>
              <a:rPr lang="en-US" sz="3200" dirty="0" err="1"/>
              <a:t>tuomarivarustus</a:t>
            </a:r>
            <a:r>
              <a:rPr lang="en-US" sz="3200" dirty="0"/>
              <a:t>, </a:t>
            </a:r>
            <a:r>
              <a:rPr lang="en-US" sz="3200" dirty="0" err="1"/>
              <a:t>varmista</a:t>
            </a:r>
            <a:r>
              <a:rPr lang="en-US" sz="3200" dirty="0"/>
              <a:t> </a:t>
            </a:r>
            <a:r>
              <a:rPr lang="en-US" sz="3200" dirty="0" err="1"/>
              <a:t>mitä</a:t>
            </a:r>
            <a:r>
              <a:rPr lang="en-US" sz="3200" dirty="0"/>
              <a:t> </a:t>
            </a:r>
            <a:r>
              <a:rPr lang="en-US" sz="3200" dirty="0" err="1"/>
              <a:t>järjestäjällä</a:t>
            </a:r>
            <a:r>
              <a:rPr lang="en-US" sz="3200" dirty="0"/>
              <a:t> on </a:t>
            </a:r>
            <a:r>
              <a:rPr lang="en-US" sz="3200" dirty="0" err="1"/>
              <a:t>valmiina</a:t>
            </a:r>
            <a:r>
              <a:rPr lang="en-US" sz="3200" dirty="0"/>
              <a:t>.</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934825" y="159862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Calibri"/>
              <a:buNone/>
            </a:pPr>
            <a:r>
              <a:rPr lang="fi-FI" sz="3800"/>
              <a:t>Yhteenveto</a:t>
            </a:r>
            <a:r>
              <a:rPr lang="fi-FI" sz="3800">
                <a:solidFill>
                  <a:schemeClr val="dk1"/>
                </a:solidFill>
                <a:latin typeface="Calibri"/>
                <a:ea typeface="Calibri"/>
                <a:cs typeface="Calibri"/>
                <a:sym typeface="Calibri"/>
              </a:rPr>
              <a:t> linjoista</a:t>
            </a:r>
            <a:endParaRPr sz="3800"/>
          </a:p>
        </p:txBody>
      </p:sp>
      <p:sp>
        <p:nvSpPr>
          <p:cNvPr id="160" name="Google Shape;160;p10"/>
          <p:cNvSpPr txBox="1">
            <a:spLocks noGrp="1"/>
          </p:cNvSpPr>
          <p:nvPr>
            <p:ph type="body" idx="1"/>
          </p:nvPr>
        </p:nvSpPr>
        <p:spPr>
          <a:xfrm>
            <a:off x="885325" y="2589225"/>
            <a:ext cx="10944000" cy="36147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fi-FI" sz="2600"/>
              <a:t>O</a:t>
            </a:r>
            <a:r>
              <a:rPr lang="fi-FI" sz="2600">
                <a:solidFill>
                  <a:schemeClr val="dk1"/>
                </a:solidFill>
                <a:latin typeface="Calibri"/>
                <a:ea typeface="Calibri"/>
                <a:cs typeface="Calibri"/>
                <a:sym typeface="Calibri"/>
              </a:rPr>
              <a:t>dotus</a:t>
            </a:r>
            <a:r>
              <a:rPr lang="fi-FI" sz="2600"/>
              <a:t>viiva</a:t>
            </a:r>
            <a:r>
              <a:rPr lang="fi-FI" sz="2600">
                <a:solidFill>
                  <a:schemeClr val="dk1"/>
                </a:solidFill>
                <a:latin typeface="Calibri"/>
                <a:ea typeface="Calibri"/>
                <a:cs typeface="Calibri"/>
                <a:sym typeface="Calibri"/>
              </a:rPr>
              <a:t> vähintään 5 m </a:t>
            </a:r>
            <a:r>
              <a:rPr lang="fi-FI" sz="2600"/>
              <a:t>(sisällä 3 m) </a:t>
            </a:r>
            <a:r>
              <a:rPr lang="fi-FI" sz="2600">
                <a:solidFill>
                  <a:schemeClr val="dk1"/>
                </a:solidFill>
                <a:latin typeface="Calibri"/>
                <a:ea typeface="Calibri"/>
                <a:cs typeface="Calibri"/>
                <a:sym typeface="Calibri"/>
              </a:rPr>
              <a:t>päässä ammuntaviivasta (SM)</a:t>
            </a:r>
            <a:endParaRPr sz="2600"/>
          </a:p>
          <a:p>
            <a:pPr marL="342900" lvl="0" indent="-342900" algn="l" rtl="0">
              <a:lnSpc>
                <a:spcPct val="90000"/>
              </a:lnSpc>
              <a:spcBef>
                <a:spcPts val="0"/>
              </a:spcBef>
              <a:spcAft>
                <a:spcPts val="0"/>
              </a:spcAft>
              <a:buClr>
                <a:schemeClr val="dk1"/>
              </a:buClr>
              <a:buSzPts val="3200"/>
              <a:buChar char="•"/>
            </a:pPr>
            <a:r>
              <a:rPr lang="fi-FI" sz="2600">
                <a:solidFill>
                  <a:schemeClr val="dk1"/>
                </a:solidFill>
                <a:latin typeface="Calibri"/>
                <a:ea typeface="Calibri"/>
                <a:cs typeface="Calibri"/>
                <a:sym typeface="Calibri"/>
              </a:rPr>
              <a:t>3 metrin viiva mitataan takareunasta </a:t>
            </a:r>
            <a:r>
              <a:rPr lang="fi-FI" sz="2600"/>
              <a:t>(ampujasta kauempana oleva reuna) </a:t>
            </a:r>
            <a:r>
              <a:rPr lang="fi-FI" sz="2600">
                <a:solidFill>
                  <a:schemeClr val="dk1"/>
                </a:solidFill>
                <a:latin typeface="Calibri"/>
                <a:ea typeface="Calibri"/>
                <a:cs typeface="Calibri"/>
                <a:sym typeface="Calibri"/>
              </a:rPr>
              <a:t>ammuntaviivan keskelle</a:t>
            </a:r>
            <a:endParaRPr sz="2600"/>
          </a:p>
          <a:p>
            <a:pPr marL="342900" lvl="0" indent="-342900" algn="l" rtl="0">
              <a:lnSpc>
                <a:spcPct val="90000"/>
              </a:lnSpc>
              <a:spcBef>
                <a:spcPts val="592"/>
              </a:spcBef>
              <a:spcAft>
                <a:spcPts val="0"/>
              </a:spcAft>
              <a:buClr>
                <a:schemeClr val="dk1"/>
              </a:buClr>
              <a:buSzPts val="3200"/>
              <a:buFont typeface="Arial"/>
              <a:buChar char="•"/>
            </a:pPr>
            <a:r>
              <a:rPr lang="fi-FI" sz="2600">
                <a:solidFill>
                  <a:schemeClr val="dk1"/>
                </a:solidFill>
                <a:latin typeface="Calibri"/>
                <a:ea typeface="Calibri"/>
                <a:cs typeface="Calibri"/>
                <a:sym typeface="Calibri"/>
              </a:rPr>
              <a:t>Säännöt määrittelevät myös medialinjan, jonka paikka on </a:t>
            </a:r>
            <a:r>
              <a:rPr lang="fi-FI" sz="2600"/>
              <a:t>1 m</a:t>
            </a:r>
            <a:r>
              <a:rPr lang="fi-FI" sz="2600">
                <a:solidFill>
                  <a:schemeClr val="dk1"/>
                </a:solidFill>
                <a:latin typeface="Calibri"/>
                <a:ea typeface="Calibri"/>
                <a:cs typeface="Calibri"/>
                <a:sym typeface="Calibri"/>
              </a:rPr>
              <a:t> odotusviivan edessä, ei pakollinen</a:t>
            </a:r>
            <a:endParaRPr sz="2600"/>
          </a:p>
          <a:p>
            <a:pPr marL="342900" lvl="0" indent="-342900" algn="l" rtl="0">
              <a:lnSpc>
                <a:spcPct val="90000"/>
              </a:lnSpc>
              <a:spcBef>
                <a:spcPts val="592"/>
              </a:spcBef>
              <a:spcAft>
                <a:spcPts val="0"/>
              </a:spcAft>
              <a:buClr>
                <a:schemeClr val="dk1"/>
              </a:buClr>
              <a:buSzPts val="3200"/>
              <a:buFont typeface="Arial"/>
              <a:buChar char="•"/>
            </a:pPr>
            <a:r>
              <a:rPr lang="fi-FI" sz="2600">
                <a:solidFill>
                  <a:schemeClr val="dk1"/>
                </a:solidFill>
                <a:latin typeface="Calibri"/>
                <a:ea typeface="Calibri"/>
                <a:cs typeface="Calibri"/>
                <a:sym typeface="Calibri"/>
              </a:rPr>
              <a:t>1-4 taustan välein tulisi olla myös ns. taululinjat (SM)</a:t>
            </a:r>
            <a:endParaRPr sz="2600"/>
          </a:p>
          <a:p>
            <a:pPr marL="342900" lvl="0" indent="-342900" algn="l" rtl="0">
              <a:lnSpc>
                <a:spcPct val="90000"/>
              </a:lnSpc>
              <a:spcBef>
                <a:spcPts val="592"/>
              </a:spcBef>
              <a:spcAft>
                <a:spcPts val="0"/>
              </a:spcAft>
              <a:buClr>
                <a:schemeClr val="dk1"/>
              </a:buClr>
              <a:buSzPts val="3200"/>
              <a:buFont typeface="Arial"/>
              <a:buChar char="•"/>
            </a:pPr>
            <a:r>
              <a:rPr lang="fi-FI" sz="2600">
                <a:solidFill>
                  <a:schemeClr val="dk1"/>
                </a:solidFill>
                <a:latin typeface="Calibri"/>
                <a:ea typeface="Calibri"/>
                <a:cs typeface="Calibri"/>
                <a:sym typeface="Calibri"/>
              </a:rPr>
              <a:t>Naru</a:t>
            </a:r>
            <a:r>
              <a:rPr lang="fi-FI" sz="2600"/>
              <a:t>ja käytettäessä</a:t>
            </a:r>
            <a:r>
              <a:rPr lang="fi-FI" sz="2600">
                <a:solidFill>
                  <a:schemeClr val="dk1"/>
                </a:solidFill>
                <a:latin typeface="Calibri"/>
                <a:ea typeface="Calibri"/>
                <a:cs typeface="Calibri"/>
                <a:sym typeface="Calibri"/>
              </a:rPr>
              <a:t> linjojen on oltava suorat ja </a:t>
            </a:r>
            <a:r>
              <a:rPr lang="fi-FI" sz="2600"/>
              <a:t>hyvin alustaansa ankkuroidut</a:t>
            </a:r>
            <a:endParaRPr sz="26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838200" y="1643382"/>
            <a:ext cx="10515600" cy="96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Calibri"/>
              <a:buNone/>
            </a:pPr>
            <a:r>
              <a:rPr lang="fi-FI" sz="3800">
                <a:solidFill>
                  <a:schemeClr val="dk1"/>
                </a:solidFill>
                <a:latin typeface="Calibri"/>
                <a:ea typeface="Calibri"/>
                <a:cs typeface="Calibri"/>
                <a:sym typeface="Calibri"/>
              </a:rPr>
              <a:t>Mitä muuta </a:t>
            </a:r>
            <a:r>
              <a:rPr lang="fi-FI" sz="3800"/>
              <a:t>merkittävää</a:t>
            </a:r>
            <a:endParaRPr sz="3800"/>
          </a:p>
        </p:txBody>
      </p:sp>
      <p:sp>
        <p:nvSpPr>
          <p:cNvPr id="166" name="Google Shape;166;p11"/>
          <p:cNvSpPr txBox="1">
            <a:spLocks noGrp="1"/>
          </p:cNvSpPr>
          <p:nvPr>
            <p:ph type="body" idx="1"/>
          </p:nvPr>
        </p:nvSpPr>
        <p:spPr>
          <a:xfrm>
            <a:off x="1168925" y="2606800"/>
            <a:ext cx="10515600" cy="3793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000"/>
              <a:buFont typeface="Arial"/>
              <a:buChar char="•"/>
            </a:pPr>
            <a:r>
              <a:rPr lang="fi-FI" sz="3000" dirty="0">
                <a:solidFill>
                  <a:schemeClr val="dk1"/>
                </a:solidFill>
                <a:latin typeface="Calibri"/>
                <a:ea typeface="Calibri"/>
                <a:cs typeface="Calibri"/>
                <a:sym typeface="Calibri"/>
              </a:rPr>
              <a:t>Taustan keskikohta, tai ampujien paikat, tulee merkitä selkeästi ammuntalinjalle. Jos ampujia on taustassa kaksi tai useampia, myös heidän alue</a:t>
            </a:r>
            <a:r>
              <a:rPr lang="fi-FI" sz="3000" dirty="0"/>
              <a:t>ensa on merkittävä</a:t>
            </a:r>
            <a:r>
              <a:rPr lang="fi-FI" sz="3000" dirty="0">
                <a:solidFill>
                  <a:schemeClr val="dk1"/>
                </a:solidFill>
                <a:latin typeface="Calibri"/>
                <a:ea typeface="Calibri"/>
                <a:cs typeface="Calibri"/>
                <a:sym typeface="Calibri"/>
              </a:rPr>
              <a:t>.</a:t>
            </a:r>
            <a:endParaRPr sz="3000" dirty="0"/>
          </a:p>
          <a:p>
            <a:pPr marL="342900" lvl="0" indent="-342900" algn="l" rtl="0">
              <a:lnSpc>
                <a:spcPct val="90000"/>
              </a:lnSpc>
              <a:spcBef>
                <a:spcPts val="0"/>
              </a:spcBef>
              <a:spcAft>
                <a:spcPts val="0"/>
              </a:spcAft>
              <a:buClr>
                <a:schemeClr val="dk1"/>
              </a:buClr>
              <a:buSzPts val="3000"/>
              <a:buFont typeface="Arial"/>
              <a:buChar char="•"/>
            </a:pPr>
            <a:r>
              <a:rPr lang="fi-FI" sz="3000" dirty="0"/>
              <a:t>T</a:t>
            </a:r>
            <a:r>
              <a:rPr lang="fi-FI" sz="3000" dirty="0">
                <a:solidFill>
                  <a:schemeClr val="dk1"/>
                </a:solidFill>
                <a:latin typeface="Calibri"/>
                <a:ea typeface="Calibri"/>
                <a:cs typeface="Calibri"/>
                <a:sym typeface="Calibri"/>
              </a:rPr>
              <a:t>austanumero on 4 m päässä ammuntalinjasta – jos nuoli pomppaa siitä, se on varmasti ollut 3 metrin viivan ulkopuolella</a:t>
            </a:r>
            <a:endParaRPr sz="3000" dirty="0">
              <a:solidFill>
                <a:schemeClr val="dk1"/>
              </a:solidFill>
              <a:latin typeface="Calibri"/>
              <a:ea typeface="Calibri"/>
              <a:cs typeface="Calibri"/>
              <a:sym typeface="Calibri"/>
            </a:endParaRPr>
          </a:p>
          <a:p>
            <a:pPr marL="342900" lvl="0" indent="-342900" algn="l" rtl="0">
              <a:lnSpc>
                <a:spcPct val="90000"/>
              </a:lnSpc>
              <a:spcBef>
                <a:spcPts val="0"/>
              </a:spcBef>
              <a:spcAft>
                <a:spcPts val="0"/>
              </a:spcAft>
              <a:buSzPts val="3000"/>
              <a:buChar char="•"/>
            </a:pPr>
            <a:r>
              <a:rPr lang="fi-FI" sz="3000" dirty="0"/>
              <a:t>Tuomareiden istumapaikat odotuslinjan eteen</a:t>
            </a:r>
            <a:endParaRPr sz="3000" dirty="0"/>
          </a:p>
          <a:p>
            <a:pPr marL="342900" lvl="0" indent="-342900" algn="l" rtl="0">
              <a:lnSpc>
                <a:spcPct val="90000"/>
              </a:lnSpc>
              <a:spcBef>
                <a:spcPts val="0"/>
              </a:spcBef>
              <a:spcAft>
                <a:spcPts val="0"/>
              </a:spcAft>
              <a:buSzPts val="3000"/>
              <a:buChar char="•"/>
            </a:pPr>
            <a:r>
              <a:rPr lang="fi-FI" sz="3000" dirty="0"/>
              <a:t>Suojaseinät (taustoilla) vuoroammuntafinaaleihin</a:t>
            </a:r>
            <a:endParaRPr sz="3000" dirty="0"/>
          </a:p>
          <a:p>
            <a:pPr marL="342900" lvl="0" indent="-342900" algn="l" rtl="0">
              <a:lnSpc>
                <a:spcPct val="90000"/>
              </a:lnSpc>
              <a:spcBef>
                <a:spcPts val="0"/>
              </a:spcBef>
              <a:spcAft>
                <a:spcPts val="0"/>
              </a:spcAft>
              <a:buSzPts val="3000"/>
              <a:buChar char="•"/>
            </a:pPr>
            <a:r>
              <a:rPr lang="fi-FI" sz="3000" dirty="0"/>
              <a:t>Kentällä olevien johdotusten sijainti ja kiinnitys</a:t>
            </a:r>
            <a:endParaRPr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c94a465044_3_32"/>
          <p:cNvSpPr txBox="1">
            <a:spLocks noGrp="1"/>
          </p:cNvSpPr>
          <p:nvPr>
            <p:ph type="title"/>
          </p:nvPr>
        </p:nvSpPr>
        <p:spPr>
          <a:xfrm>
            <a:off x="838200" y="1795782"/>
            <a:ext cx="10515600" cy="963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Joukkuekilpailun ammuntapaikat</a:t>
            </a:r>
            <a:endParaRPr/>
          </a:p>
        </p:txBody>
      </p:sp>
      <p:sp>
        <p:nvSpPr>
          <p:cNvPr id="173" name="Google Shape;173;gc94a465044_3_32"/>
          <p:cNvSpPr txBox="1">
            <a:spLocks noGrp="1"/>
          </p:cNvSpPr>
          <p:nvPr>
            <p:ph type="body" idx="1"/>
          </p:nvPr>
        </p:nvSpPr>
        <p:spPr>
          <a:xfrm>
            <a:off x="838200" y="2833999"/>
            <a:ext cx="10515600" cy="37779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fi-FI" sz="3000"/>
              <a:t>7.1.1.13 Joukkuekilpailuradalle on ammuntalinjan taakse merkittävä vähintään 3 cm leveä hyvin näkyvä viiva 1 metrin päähän ammuntalinjasta. </a:t>
            </a:r>
            <a:endParaRPr sz="3000"/>
          </a:p>
          <a:p>
            <a:pPr marL="0" lvl="0" indent="0" algn="l" rtl="0">
              <a:spcBef>
                <a:spcPts val="750"/>
              </a:spcBef>
              <a:spcAft>
                <a:spcPts val="0"/>
              </a:spcAft>
              <a:buNone/>
            </a:pPr>
            <a:r>
              <a:rPr lang="fi-FI" sz="3000"/>
              <a:t>7.1.1.14 Joukkuekilpailussa 1 metrin viivan taakse on merkittävä riittävän suuri alue kilpailijoita ja heidän varusteitaan varten sekä valmentajan alue kilpailijoiden alueen taakse. Jos tila sallii, on merkittävä myös pieni alue tuomaria varten kahden kilpailevan joukkueen välistä. </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2089952" y="1030811"/>
            <a:ext cx="6991905" cy="96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Calibri"/>
              <a:buNone/>
            </a:pPr>
            <a:r>
              <a:rPr lang="fi-FI" sz="3800" dirty="0">
                <a:solidFill>
                  <a:schemeClr val="dk1"/>
                </a:solidFill>
                <a:latin typeface="Calibri"/>
                <a:ea typeface="Calibri"/>
                <a:cs typeface="Calibri"/>
                <a:sym typeface="Calibri"/>
              </a:rPr>
              <a:t>Kentän turvallisuus</a:t>
            </a:r>
            <a:endParaRPr sz="3800" dirty="0"/>
          </a:p>
        </p:txBody>
      </p:sp>
      <p:sp>
        <p:nvSpPr>
          <p:cNvPr id="179" name="Google Shape;179;p12"/>
          <p:cNvSpPr txBox="1">
            <a:spLocks noGrp="1"/>
          </p:cNvSpPr>
          <p:nvPr>
            <p:ph type="body" idx="1"/>
          </p:nvPr>
        </p:nvSpPr>
        <p:spPr>
          <a:xfrm>
            <a:off x="337351" y="1833035"/>
            <a:ext cx="11700769" cy="37509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300"/>
              <a:buFont typeface="Arial"/>
              <a:buChar char="•"/>
            </a:pPr>
            <a:r>
              <a:rPr lang="fi-FI" sz="2400" dirty="0">
                <a:solidFill>
                  <a:schemeClr val="dk1"/>
                </a:solidFill>
                <a:latin typeface="Calibri"/>
                <a:ea typeface="Calibri"/>
                <a:cs typeface="Calibri"/>
                <a:sym typeface="Calibri"/>
              </a:rPr>
              <a:t>90 metrin taustojen takana on oltava 50 metriä vapaata ja häiriötöntä tilaa, </a:t>
            </a:r>
            <a:r>
              <a:rPr lang="fi-FI" sz="2400" dirty="0"/>
              <a:t>t</a:t>
            </a:r>
            <a:r>
              <a:rPr lang="fi-FI" sz="2400" dirty="0">
                <a:solidFill>
                  <a:schemeClr val="dk1"/>
                </a:solidFill>
                <a:latin typeface="Calibri"/>
                <a:ea typeface="Calibri"/>
                <a:cs typeface="Calibri"/>
                <a:sym typeface="Calibri"/>
              </a:rPr>
              <a:t>iet ja polut on suljettava tai vartioitava! Muista kaikkien turvallisuus</a:t>
            </a:r>
            <a:r>
              <a:rPr lang="fi-FI" sz="2400" dirty="0"/>
              <a:t>, kieltomerkki ei takaa turvallisuutta! Jos taululinja on 70 metrin kohdalla sen takana on oltava 70 m tilaa ja 50 m taulujen takana 90 m tilaa jne.</a:t>
            </a:r>
          </a:p>
          <a:p>
            <a:pPr marL="342900" lvl="0" indent="-342900" algn="l" rtl="0">
              <a:lnSpc>
                <a:spcPct val="80000"/>
              </a:lnSpc>
              <a:spcBef>
                <a:spcPts val="0"/>
              </a:spcBef>
              <a:spcAft>
                <a:spcPts val="0"/>
              </a:spcAft>
              <a:buClr>
                <a:schemeClr val="dk1"/>
              </a:buClr>
              <a:buSzPts val="3300"/>
              <a:buFont typeface="Arial"/>
              <a:buChar char="•"/>
            </a:pPr>
            <a:r>
              <a:rPr lang="fi-FI" sz="2400" dirty="0"/>
              <a:t>Edellisen lisäksi on aina selvitettävä, mihin nuoli menee silloin, kun se kuitenkin ammutaan taulujen ja niiden takana olevien esteiden yli ja mitä siinä paikassa on vastassa. Sen perusteella määräytyy, mikä on katsottava ”vaaralliseksi tavaksi jännittää jousta”. Tämä pätee myös sisäkisassa.</a:t>
            </a:r>
            <a:endParaRPr sz="2400" dirty="0"/>
          </a:p>
          <a:p>
            <a:pPr marL="342900" lvl="0" indent="-342900" algn="l" rtl="0">
              <a:lnSpc>
                <a:spcPct val="80000"/>
              </a:lnSpc>
              <a:spcBef>
                <a:spcPts val="592"/>
              </a:spcBef>
              <a:spcAft>
                <a:spcPts val="0"/>
              </a:spcAft>
              <a:buClr>
                <a:schemeClr val="dk1"/>
              </a:buClr>
              <a:buSzPts val="3300"/>
              <a:buFont typeface="Arial"/>
              <a:buChar char="•"/>
            </a:pPr>
            <a:r>
              <a:rPr lang="fi-FI" sz="2400" dirty="0"/>
              <a:t>9</a:t>
            </a:r>
            <a:r>
              <a:rPr lang="fi-FI" sz="2400" dirty="0">
                <a:solidFill>
                  <a:schemeClr val="dk1"/>
                </a:solidFill>
                <a:latin typeface="Calibri"/>
                <a:ea typeface="Calibri"/>
                <a:cs typeface="Calibri"/>
                <a:sym typeface="Calibri"/>
              </a:rPr>
              <a:t>0 metrin taululinjan molemmissa päissä on oltava vähintään 20 m</a:t>
            </a:r>
            <a:r>
              <a:rPr lang="fi-FI" sz="2400" dirty="0"/>
              <a:t> varoalue. Varoalueen leveyttä voidaan pienentää suoraa linjaa pitkin 20 metristä 10 metriin kohti ammuntalinjaa siirryttäessä, </a:t>
            </a:r>
            <a:r>
              <a:rPr lang="fi-FI" sz="2400" dirty="0" err="1"/>
              <a:t>esim</a:t>
            </a:r>
            <a:r>
              <a:rPr lang="fi-FI" sz="2400" dirty="0"/>
              <a:t> 30 metrin kohdalla se on 13.3 m.</a:t>
            </a:r>
            <a:endParaRPr sz="2400" dirty="0"/>
          </a:p>
          <a:p>
            <a:pPr marL="342900" lvl="0" indent="-342900" algn="l" rtl="0">
              <a:lnSpc>
                <a:spcPct val="80000"/>
              </a:lnSpc>
              <a:spcBef>
                <a:spcPts val="592"/>
              </a:spcBef>
              <a:spcAft>
                <a:spcPts val="0"/>
              </a:spcAft>
              <a:buClr>
                <a:schemeClr val="dk1"/>
              </a:buClr>
              <a:buSzPts val="3300"/>
              <a:buFont typeface="Arial"/>
              <a:buChar char="•"/>
            </a:pPr>
            <a:r>
              <a:rPr lang="fi-FI" sz="2400" dirty="0"/>
              <a:t>A</a:t>
            </a:r>
            <a:r>
              <a:rPr lang="fi-FI" sz="2400" dirty="0">
                <a:solidFill>
                  <a:schemeClr val="dk1"/>
                </a:solidFill>
                <a:latin typeface="Calibri"/>
                <a:ea typeface="Calibri"/>
                <a:cs typeface="Calibri"/>
                <a:sym typeface="Calibri"/>
              </a:rPr>
              <a:t>mmuntalinjan molemmissa päissä on o</a:t>
            </a:r>
            <a:r>
              <a:rPr lang="fi-FI" sz="2400" dirty="0"/>
              <a:t>ltava </a:t>
            </a:r>
            <a:r>
              <a:rPr lang="fi-FI" sz="2400" dirty="0">
                <a:solidFill>
                  <a:schemeClr val="dk1"/>
                </a:solidFill>
                <a:latin typeface="Calibri"/>
                <a:ea typeface="Calibri"/>
                <a:cs typeface="Calibri"/>
                <a:sym typeface="Calibri"/>
              </a:rPr>
              <a:t>10 m </a:t>
            </a:r>
            <a:r>
              <a:rPr lang="fi-FI" sz="2400" dirty="0"/>
              <a:t>varoalue sivusuuntaan.</a:t>
            </a:r>
            <a:endParaRPr sz="2400" dirty="0">
              <a:solidFill>
                <a:schemeClr val="dk1"/>
              </a:solidFill>
              <a:latin typeface="Calibri"/>
              <a:ea typeface="Calibri"/>
              <a:cs typeface="Calibri"/>
              <a:sym typeface="Calibri"/>
            </a:endParaRPr>
          </a:p>
          <a:p>
            <a:pPr marL="342900" lvl="0" indent="-323850" algn="l" rtl="0">
              <a:lnSpc>
                <a:spcPct val="80000"/>
              </a:lnSpc>
              <a:spcBef>
                <a:spcPts val="592"/>
              </a:spcBef>
              <a:spcAft>
                <a:spcPts val="0"/>
              </a:spcAft>
              <a:buSzPts val="2700"/>
              <a:buChar char="•"/>
            </a:pPr>
            <a:r>
              <a:rPr lang="fi-FI" sz="2400" dirty="0"/>
              <a:t>Kuulutuslaitteisto tai isoääninen kuuluttaja/ammunnanjohtaja</a:t>
            </a:r>
            <a:endParaRPr sz="2400" dirty="0"/>
          </a:p>
          <a:p>
            <a:pPr marL="342900" lvl="0" indent="-342900" algn="l" rtl="0">
              <a:lnSpc>
                <a:spcPct val="80000"/>
              </a:lnSpc>
              <a:spcBef>
                <a:spcPts val="592"/>
              </a:spcBef>
              <a:spcAft>
                <a:spcPts val="0"/>
              </a:spcAft>
              <a:buClr>
                <a:schemeClr val="dk1"/>
              </a:buClr>
              <a:buSzPts val="3300"/>
              <a:buChar char="•"/>
            </a:pPr>
            <a:r>
              <a:rPr lang="fi-FI" sz="2400" dirty="0"/>
              <a:t>Osallistuminen jousiammuntakilpailuihin tapahtuu kilpailijan omalla vastuulla (Kansalliset säännöt: S.0.3.)</a:t>
            </a:r>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c94a465044_3_25"/>
          <p:cNvPicPr preferRelativeResize="0"/>
          <p:nvPr/>
        </p:nvPicPr>
        <p:blipFill>
          <a:blip r:embed="rId3">
            <a:alphaModFix/>
          </a:blip>
          <a:stretch>
            <a:fillRect/>
          </a:stretch>
        </p:blipFill>
        <p:spPr>
          <a:xfrm>
            <a:off x="6043613" y="42863"/>
            <a:ext cx="5286375" cy="6772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727968" y="1490983"/>
            <a:ext cx="9170633" cy="56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Calibri"/>
              <a:buNone/>
            </a:pPr>
            <a:r>
              <a:rPr lang="fi-FI" sz="4200" dirty="0">
                <a:solidFill>
                  <a:schemeClr val="dk1"/>
                </a:solidFill>
                <a:latin typeface="Calibri"/>
                <a:ea typeface="Calibri"/>
                <a:cs typeface="Calibri"/>
                <a:sym typeface="Calibri"/>
              </a:rPr>
              <a:t>Radan järjestelyt</a:t>
            </a:r>
            <a:endParaRPr sz="3100" dirty="0"/>
          </a:p>
        </p:txBody>
      </p:sp>
      <p:pic>
        <p:nvPicPr>
          <p:cNvPr id="191" name="Google Shape;191;p8" descr="Field layout"/>
          <p:cNvPicPr preferRelativeResize="0"/>
          <p:nvPr/>
        </p:nvPicPr>
        <p:blipFill rotWithShape="1">
          <a:blip r:embed="rId3">
            <a:alphaModFix/>
          </a:blip>
          <a:srcRect/>
          <a:stretch/>
        </p:blipFill>
        <p:spPr>
          <a:xfrm>
            <a:off x="1114056" y="2125300"/>
            <a:ext cx="8505949" cy="4357125"/>
          </a:xfrm>
          <a:prstGeom prst="rect">
            <a:avLst/>
          </a:prstGeom>
          <a:noFill/>
          <a:ln>
            <a:noFill/>
          </a:ln>
        </p:spPr>
      </p:pic>
      <p:sp>
        <p:nvSpPr>
          <p:cNvPr id="2" name="TextBox 1">
            <a:extLst>
              <a:ext uri="{FF2B5EF4-FFF2-40B4-BE49-F238E27FC236}">
                <a16:creationId xmlns:a16="http://schemas.microsoft.com/office/drawing/2014/main" id="{77E27B5D-E9C9-D047-F05F-DA0E27B1A04B}"/>
              </a:ext>
            </a:extLst>
          </p:cNvPr>
          <p:cNvSpPr txBox="1"/>
          <p:nvPr/>
        </p:nvSpPr>
        <p:spPr>
          <a:xfrm>
            <a:off x="9774315" y="2037457"/>
            <a:ext cx="2166151" cy="4278094"/>
          </a:xfrm>
          <a:prstGeom prst="rect">
            <a:avLst/>
          </a:prstGeom>
          <a:noFill/>
        </p:spPr>
        <p:txBody>
          <a:bodyPr wrap="square" rtlCol="0">
            <a:spAutoFit/>
          </a:bodyPr>
          <a:lstStyle/>
          <a:p>
            <a:pPr marL="342900" indent="-342900">
              <a:buFont typeface="Arial" panose="020B0604020202020204" pitchFamily="34" charset="0"/>
              <a:buChar char="•"/>
            </a:pPr>
            <a:r>
              <a:rPr lang="en-US" sz="1600" dirty="0" err="1"/>
              <a:t>taululinjojen</a:t>
            </a:r>
            <a:r>
              <a:rPr lang="en-US" sz="1600" dirty="0"/>
              <a:t> </a:t>
            </a:r>
            <a:r>
              <a:rPr lang="en-US" sz="1600" dirty="0" err="1"/>
              <a:t>etäisyydet</a:t>
            </a:r>
            <a:r>
              <a:rPr lang="en-US" sz="1600" dirty="0"/>
              <a:t>  </a:t>
            </a:r>
            <a:r>
              <a:rPr lang="en-US" sz="1600" dirty="0" err="1"/>
              <a:t>mitataan</a:t>
            </a:r>
            <a:r>
              <a:rPr lang="en-US" sz="1600" dirty="0"/>
              <a:t> </a:t>
            </a:r>
            <a:r>
              <a:rPr lang="en-US" sz="1600" dirty="0" err="1"/>
              <a:t>ammuntaviivan</a:t>
            </a:r>
            <a:r>
              <a:rPr lang="en-US" sz="1600" dirty="0"/>
              <a:t> </a:t>
            </a:r>
            <a:r>
              <a:rPr lang="en-US" sz="1600" dirty="0" err="1"/>
              <a:t>keskeltä</a:t>
            </a:r>
            <a:r>
              <a:rPr lang="en-US" sz="1600" dirty="0"/>
              <a:t> </a:t>
            </a:r>
            <a:r>
              <a:rPr lang="en-US" sz="1600" dirty="0" err="1"/>
              <a:t>taulun</a:t>
            </a:r>
            <a:r>
              <a:rPr lang="en-US" sz="1600" dirty="0"/>
              <a:t> </a:t>
            </a:r>
            <a:r>
              <a:rPr lang="en-US" sz="1600" dirty="0" err="1"/>
              <a:t>keskipisteeseen</a:t>
            </a:r>
            <a:r>
              <a:rPr lang="en-US" sz="1600" dirty="0"/>
              <a:t> 130 cm </a:t>
            </a:r>
            <a:r>
              <a:rPr lang="en-US" sz="1600" dirty="0" err="1"/>
              <a:t>korkeudella</a:t>
            </a:r>
            <a:endParaRPr lang="en-US" sz="1600" dirty="0"/>
          </a:p>
          <a:p>
            <a:pPr marL="342900" indent="-342900">
              <a:buFont typeface="Arial" panose="020B0604020202020204" pitchFamily="34" charset="0"/>
              <a:buChar char="•"/>
            </a:pPr>
            <a:r>
              <a:rPr lang="en-US" sz="1600" dirty="0"/>
              <a:t>18/25 m </a:t>
            </a:r>
            <a:r>
              <a:rPr lang="en-US" sz="1600" dirty="0" err="1"/>
              <a:t>matkoilla</a:t>
            </a:r>
            <a:r>
              <a:rPr lang="en-US" sz="1600" dirty="0"/>
              <a:t> </a:t>
            </a:r>
            <a:r>
              <a:rPr lang="en-US" sz="1600" dirty="0" err="1"/>
              <a:t>sisällä</a:t>
            </a:r>
            <a:r>
              <a:rPr lang="en-US" sz="1600" dirty="0"/>
              <a:t> </a:t>
            </a:r>
            <a:r>
              <a:rPr lang="en-US" sz="1600" dirty="0" err="1"/>
              <a:t>taulun</a:t>
            </a:r>
            <a:r>
              <a:rPr lang="en-US" sz="1600" dirty="0"/>
              <a:t> </a:t>
            </a:r>
            <a:r>
              <a:rPr lang="en-US" sz="1600" dirty="0" err="1"/>
              <a:t>etäisyden</a:t>
            </a:r>
            <a:r>
              <a:rPr lang="en-US" sz="1600" dirty="0"/>
              <a:t> </a:t>
            </a:r>
            <a:r>
              <a:rPr lang="en-US" sz="1600" dirty="0" err="1"/>
              <a:t>toleranssi</a:t>
            </a:r>
            <a:r>
              <a:rPr lang="en-US" sz="1600" dirty="0"/>
              <a:t> on +/- 10 cm</a:t>
            </a:r>
          </a:p>
          <a:p>
            <a:pPr marL="342900" indent="-342900">
              <a:buFont typeface="Arial" panose="020B0604020202020204" pitchFamily="34" charset="0"/>
              <a:buChar char="•"/>
            </a:pPr>
            <a:r>
              <a:rPr lang="en-US" sz="1600" dirty="0" err="1"/>
              <a:t>lasermittari</a:t>
            </a:r>
            <a:r>
              <a:rPr lang="en-US" sz="1600" dirty="0"/>
              <a:t> </a:t>
            </a:r>
            <a:r>
              <a:rPr lang="en-US" sz="1600" dirty="0" err="1"/>
              <a:t>suositeltava</a:t>
            </a:r>
            <a:r>
              <a:rPr lang="en-US" sz="1600" dirty="0"/>
              <a:t>, </a:t>
            </a:r>
            <a:r>
              <a:rPr lang="en-US" sz="1600" dirty="0" err="1"/>
              <a:t>maastossa</a:t>
            </a:r>
            <a:r>
              <a:rPr lang="en-US" sz="1600" dirty="0"/>
              <a:t> </a:t>
            </a:r>
            <a:r>
              <a:rPr lang="en-US" sz="1600" dirty="0" err="1"/>
              <a:t>lähes</a:t>
            </a:r>
            <a:r>
              <a:rPr lang="en-US" sz="1600" dirty="0"/>
              <a:t> </a:t>
            </a:r>
            <a:r>
              <a:rPr lang="en-US" sz="1600" dirty="0" err="1"/>
              <a:t>välttämätön</a:t>
            </a:r>
            <a:r>
              <a:rPr lang="en-US" sz="1600" dirty="0"/>
              <a:t> </a:t>
            </a:r>
            <a:endParaRPr lang="en-GB"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p:nvPr>
        </p:nvSpPr>
        <p:spPr>
          <a:xfrm>
            <a:off x="838200" y="1414782"/>
            <a:ext cx="10515600" cy="721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Calibri"/>
              <a:buNone/>
            </a:pPr>
            <a:r>
              <a:rPr lang="fi-FI" sz="4400">
                <a:solidFill>
                  <a:schemeClr val="dk1"/>
                </a:solidFill>
                <a:latin typeface="Calibri"/>
                <a:ea typeface="Calibri"/>
                <a:cs typeface="Calibri"/>
                <a:sym typeface="Calibri"/>
              </a:rPr>
              <a:t>Ammuntapaikka</a:t>
            </a:r>
            <a:endParaRPr/>
          </a:p>
        </p:txBody>
      </p:sp>
      <p:pic>
        <p:nvPicPr>
          <p:cNvPr id="197" name="Google Shape;197;p9" descr="Shooting line layout"/>
          <p:cNvPicPr preferRelativeResize="0"/>
          <p:nvPr/>
        </p:nvPicPr>
        <p:blipFill rotWithShape="1">
          <a:blip r:embed="rId3">
            <a:alphaModFix/>
          </a:blip>
          <a:srcRect/>
          <a:stretch/>
        </p:blipFill>
        <p:spPr>
          <a:xfrm>
            <a:off x="1739675" y="2194350"/>
            <a:ext cx="8712651" cy="44320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c02e277b78_0_30"/>
          <p:cNvSpPr txBox="1">
            <a:spLocks noGrp="1"/>
          </p:cNvSpPr>
          <p:nvPr>
            <p:ph type="title"/>
          </p:nvPr>
        </p:nvSpPr>
        <p:spPr>
          <a:xfrm>
            <a:off x="1012595" y="1637596"/>
            <a:ext cx="8229600" cy="97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Calibri"/>
              <a:buNone/>
            </a:pPr>
            <a:r>
              <a:rPr lang="fi-FI" sz="3800">
                <a:solidFill>
                  <a:schemeClr val="dk1"/>
                </a:solidFill>
                <a:latin typeface="Calibri"/>
                <a:ea typeface="Calibri"/>
                <a:cs typeface="Calibri"/>
                <a:sym typeface="Calibri"/>
              </a:rPr>
              <a:t>Taustoista</a:t>
            </a:r>
            <a:endParaRPr sz="3800"/>
          </a:p>
        </p:txBody>
      </p:sp>
      <p:sp>
        <p:nvSpPr>
          <p:cNvPr id="203" name="Google Shape;203;gc02e277b78_0_30"/>
          <p:cNvSpPr txBox="1">
            <a:spLocks noGrp="1"/>
          </p:cNvSpPr>
          <p:nvPr>
            <p:ph type="body" idx="1"/>
          </p:nvPr>
        </p:nvSpPr>
        <p:spPr>
          <a:xfrm>
            <a:off x="895550" y="2609650"/>
            <a:ext cx="10444800" cy="3795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496"/>
              </a:spcBef>
              <a:spcAft>
                <a:spcPts val="0"/>
              </a:spcAft>
              <a:buClr>
                <a:schemeClr val="dk1"/>
              </a:buClr>
              <a:buSzPts val="3200"/>
              <a:buFont typeface="Arial"/>
              <a:buChar char="•"/>
            </a:pPr>
            <a:r>
              <a:rPr lang="fi-FI" sz="2600" dirty="0">
                <a:solidFill>
                  <a:schemeClr val="dk1"/>
                </a:solidFill>
                <a:latin typeface="Calibri"/>
                <a:ea typeface="Calibri"/>
                <a:cs typeface="Calibri"/>
                <a:sym typeface="Calibri"/>
              </a:rPr>
              <a:t>Tau</a:t>
            </a:r>
            <a:r>
              <a:rPr lang="fi-FI" sz="2600" dirty="0"/>
              <a:t>sta</a:t>
            </a:r>
            <a:r>
              <a:rPr lang="fi-FI" sz="2600" dirty="0">
                <a:solidFill>
                  <a:schemeClr val="dk1"/>
                </a:solidFill>
                <a:latin typeface="Calibri"/>
                <a:ea typeface="Calibri"/>
                <a:cs typeface="Calibri"/>
                <a:sym typeface="Calibri"/>
              </a:rPr>
              <a:t>numerointi</a:t>
            </a:r>
            <a:endParaRPr sz="2600" dirty="0"/>
          </a:p>
          <a:p>
            <a:pPr marL="742950" lvl="1" indent="-353033" algn="l" rtl="0">
              <a:lnSpc>
                <a:spcPct val="80000"/>
              </a:lnSpc>
              <a:spcBef>
                <a:spcPts val="434"/>
              </a:spcBef>
              <a:spcAft>
                <a:spcPts val="0"/>
              </a:spcAft>
              <a:buClr>
                <a:schemeClr val="dk1"/>
              </a:buClr>
              <a:buSzPts val="3200"/>
              <a:buFont typeface="Arial"/>
              <a:buChar char="–"/>
            </a:pPr>
            <a:r>
              <a:rPr lang="fi-FI" sz="2600" dirty="0">
                <a:solidFill>
                  <a:schemeClr val="dk1"/>
                </a:solidFill>
                <a:latin typeface="Calibri"/>
                <a:ea typeface="Calibri"/>
                <a:cs typeface="Calibri"/>
                <a:sym typeface="Calibri"/>
              </a:rPr>
              <a:t>Numeroiden koko riittävä, 30 cm ulkona ja 15 cm sisällä.</a:t>
            </a:r>
            <a:endParaRPr sz="2600" dirty="0"/>
          </a:p>
          <a:p>
            <a:pPr marL="742950" lvl="1" indent="-353033" algn="l" rtl="0">
              <a:lnSpc>
                <a:spcPct val="80000"/>
              </a:lnSpc>
              <a:spcBef>
                <a:spcPts val="434"/>
              </a:spcBef>
              <a:spcAft>
                <a:spcPts val="0"/>
              </a:spcAft>
              <a:buClr>
                <a:schemeClr val="dk1"/>
              </a:buClr>
              <a:buSzPts val="3200"/>
              <a:buFont typeface="Arial"/>
              <a:buChar char="–"/>
            </a:pPr>
            <a:r>
              <a:rPr lang="fi-FI" sz="2600" dirty="0">
                <a:solidFill>
                  <a:schemeClr val="dk1"/>
                </a:solidFill>
                <a:latin typeface="Calibri"/>
                <a:ea typeface="Calibri"/>
                <a:cs typeface="Calibri"/>
                <a:sym typeface="Calibri"/>
              </a:rPr>
              <a:t>Väritys on vapaa, kunhan luettavuus on hyvä (kotimainen sääntö)</a:t>
            </a:r>
            <a:endParaRPr sz="2600" dirty="0"/>
          </a:p>
          <a:p>
            <a:pPr marL="742950" lvl="1" indent="-353033" algn="l" rtl="0">
              <a:lnSpc>
                <a:spcPct val="80000"/>
              </a:lnSpc>
              <a:spcBef>
                <a:spcPts val="434"/>
              </a:spcBef>
              <a:spcAft>
                <a:spcPts val="0"/>
              </a:spcAft>
              <a:buClr>
                <a:schemeClr val="dk1"/>
              </a:buClr>
              <a:buSzPts val="3200"/>
              <a:buFont typeface="Arial"/>
              <a:buChar char="–"/>
            </a:pPr>
            <a:r>
              <a:rPr lang="fi-FI" sz="2600" dirty="0">
                <a:solidFill>
                  <a:schemeClr val="dk1"/>
                </a:solidFill>
                <a:latin typeface="Calibri"/>
                <a:ea typeface="Calibri"/>
                <a:cs typeface="Calibri"/>
                <a:sym typeface="Calibri"/>
              </a:rPr>
              <a:t>Tau</a:t>
            </a:r>
            <a:r>
              <a:rPr lang="fi-FI" sz="2600" dirty="0"/>
              <a:t>sta</a:t>
            </a:r>
            <a:r>
              <a:rPr lang="fi-FI" sz="2600" dirty="0">
                <a:solidFill>
                  <a:schemeClr val="dk1"/>
                </a:solidFill>
                <a:latin typeface="Calibri"/>
                <a:ea typeface="Calibri"/>
                <a:cs typeface="Calibri"/>
                <a:sym typeface="Calibri"/>
              </a:rPr>
              <a:t>numerot voivat olla joko taustan ala- tai yläpuolella</a:t>
            </a:r>
            <a:endParaRPr sz="2600" dirty="0"/>
          </a:p>
          <a:p>
            <a:pPr marL="342900" lvl="0" indent="-342900" algn="l" rtl="0">
              <a:lnSpc>
                <a:spcPct val="80000"/>
              </a:lnSpc>
              <a:spcBef>
                <a:spcPts val="496"/>
              </a:spcBef>
              <a:spcAft>
                <a:spcPts val="0"/>
              </a:spcAft>
              <a:buClr>
                <a:schemeClr val="dk1"/>
              </a:buClr>
              <a:buSzPts val="3200"/>
              <a:buFont typeface="Arial"/>
              <a:buChar char="•"/>
            </a:pPr>
            <a:r>
              <a:rPr lang="fi-FI" sz="2600" b="1" dirty="0"/>
              <a:t>Jos</a:t>
            </a:r>
            <a:r>
              <a:rPr lang="fi-FI" sz="2600" dirty="0"/>
              <a:t> tuulilippuja käytetään, on</a:t>
            </a:r>
            <a:r>
              <a:rPr lang="fi-FI" sz="2600" dirty="0">
                <a:solidFill>
                  <a:schemeClr val="dk1"/>
                </a:solidFill>
                <a:latin typeface="Calibri"/>
                <a:ea typeface="Calibri"/>
                <a:cs typeface="Calibri"/>
                <a:sym typeface="Calibri"/>
              </a:rPr>
              <a:t> tyhjän varren </a:t>
            </a:r>
            <a:r>
              <a:rPr lang="fi-FI" sz="2600" dirty="0"/>
              <a:t>pituuden</a:t>
            </a:r>
            <a:r>
              <a:rPr lang="fi-FI" sz="2600" dirty="0">
                <a:solidFill>
                  <a:schemeClr val="dk1"/>
                </a:solidFill>
                <a:latin typeface="Calibri"/>
                <a:ea typeface="Calibri"/>
                <a:cs typeface="Calibri"/>
                <a:sym typeface="Calibri"/>
              </a:rPr>
              <a:t> oltava vähintään 40 cm taustan tai taustanumeron yläpuolella. Lipun koko 25-30 cm kanttiinsa.</a:t>
            </a:r>
            <a:endParaRPr sz="2600" dirty="0"/>
          </a:p>
          <a:p>
            <a:pPr marL="342900" lvl="0" indent="-342900" algn="l" rtl="0">
              <a:lnSpc>
                <a:spcPct val="80000"/>
              </a:lnSpc>
              <a:spcBef>
                <a:spcPts val="496"/>
              </a:spcBef>
              <a:spcAft>
                <a:spcPts val="0"/>
              </a:spcAft>
              <a:buClr>
                <a:schemeClr val="dk1"/>
              </a:buClr>
              <a:buSzPts val="3200"/>
              <a:buFont typeface="Arial"/>
              <a:buChar char="•"/>
            </a:pPr>
            <a:r>
              <a:rPr lang="fi-FI" sz="2600" dirty="0">
                <a:solidFill>
                  <a:schemeClr val="dk1"/>
                </a:solidFill>
                <a:latin typeface="Calibri"/>
                <a:ea typeface="Calibri"/>
                <a:cs typeface="Calibri"/>
                <a:sym typeface="Calibri"/>
              </a:rPr>
              <a:t>Taustat ovat kaikki samassa kulmassa</a:t>
            </a:r>
            <a:r>
              <a:rPr lang="fi-FI" sz="2600" dirty="0"/>
              <a:t>, </a:t>
            </a:r>
            <a:r>
              <a:rPr lang="fi-FI" sz="2600" dirty="0">
                <a:solidFill>
                  <a:schemeClr val="dk1"/>
                </a:solidFill>
                <a:latin typeface="Calibri"/>
                <a:ea typeface="Calibri"/>
                <a:cs typeface="Calibri"/>
                <a:sym typeface="Calibri"/>
              </a:rPr>
              <a:t>10-15 astetta ulkona, 0-10 astetta sisällä. Kansallisissa 0-15 astetta</a:t>
            </a:r>
            <a:endParaRPr sz="2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6"/>
          <p:cNvPicPr preferRelativeResize="0"/>
          <p:nvPr/>
        </p:nvPicPr>
        <p:blipFill rotWithShape="1">
          <a:blip r:embed="rId3">
            <a:alphaModFix/>
          </a:blip>
          <a:srcRect/>
          <a:stretch/>
        </p:blipFill>
        <p:spPr>
          <a:xfrm>
            <a:off x="3647725" y="1362850"/>
            <a:ext cx="4236025" cy="53427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7"/>
          <p:cNvPicPr preferRelativeResize="0"/>
          <p:nvPr/>
        </p:nvPicPr>
        <p:blipFill rotWithShape="1">
          <a:blip r:embed="rId3">
            <a:alphaModFix/>
          </a:blip>
          <a:srcRect/>
          <a:stretch/>
        </p:blipFill>
        <p:spPr>
          <a:xfrm>
            <a:off x="2978945" y="1484784"/>
            <a:ext cx="5256583" cy="52565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c02e277b78_0_0"/>
          <p:cNvSpPr txBox="1">
            <a:spLocks noGrp="1"/>
          </p:cNvSpPr>
          <p:nvPr>
            <p:ph type="title"/>
          </p:nvPr>
        </p:nvSpPr>
        <p:spPr>
          <a:xfrm>
            <a:off x="533400" y="1448067"/>
            <a:ext cx="10515600" cy="9633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3300"/>
              <a:buFont typeface="Calibri"/>
              <a:buNone/>
            </a:pPr>
            <a:r>
              <a:rPr lang="fi-FI" sz="3600" dirty="0"/>
              <a:t>Päätuomarin valmistautuminen</a:t>
            </a:r>
            <a:endParaRPr sz="3600" dirty="0"/>
          </a:p>
        </p:txBody>
      </p:sp>
      <p:sp>
        <p:nvSpPr>
          <p:cNvPr id="95" name="Google Shape;95;gc02e277b78_0_0"/>
          <p:cNvSpPr txBox="1">
            <a:spLocks noGrp="1"/>
          </p:cNvSpPr>
          <p:nvPr>
            <p:ph type="body" idx="1"/>
          </p:nvPr>
        </p:nvSpPr>
        <p:spPr>
          <a:xfrm>
            <a:off x="408373" y="2228775"/>
            <a:ext cx="11443316" cy="4053900"/>
          </a:xfrm>
          <a:prstGeom prst="rect">
            <a:avLst/>
          </a:prstGeom>
          <a:noFill/>
          <a:ln>
            <a:noFill/>
          </a:ln>
        </p:spPr>
        <p:txBody>
          <a:bodyPr spcFirstLastPara="1" wrap="square" lIns="91425" tIns="91425" rIns="91425" bIns="91425" anchor="t" anchorCtr="0">
            <a:noAutofit/>
          </a:bodyPr>
          <a:lstStyle/>
          <a:p>
            <a:pPr marL="495300" indent="-457200">
              <a:spcBef>
                <a:spcPts val="640"/>
              </a:spcBef>
              <a:buSzPts val="3000"/>
            </a:pPr>
            <a:r>
              <a:rPr lang="en-US" sz="2000" dirty="0" err="1"/>
              <a:t>mitä</a:t>
            </a:r>
            <a:r>
              <a:rPr lang="en-US" sz="2000" dirty="0"/>
              <a:t> </a:t>
            </a:r>
            <a:r>
              <a:rPr lang="en-US" sz="2000" dirty="0" err="1"/>
              <a:t>sanottiin</a:t>
            </a:r>
            <a:r>
              <a:rPr lang="en-US" sz="2000" dirty="0"/>
              <a:t> </a:t>
            </a:r>
            <a:r>
              <a:rPr lang="en-US" sz="2000" dirty="0" err="1"/>
              <a:t>edellä</a:t>
            </a:r>
            <a:r>
              <a:rPr lang="en-US" sz="2000" dirty="0"/>
              <a:t> </a:t>
            </a:r>
            <a:r>
              <a:rPr lang="en-US" sz="2000" dirty="0" err="1"/>
              <a:t>kenttätuomarin</a:t>
            </a:r>
            <a:r>
              <a:rPr lang="en-US" sz="2000" dirty="0"/>
              <a:t> </a:t>
            </a:r>
            <a:r>
              <a:rPr lang="en-US" sz="2000" dirty="0" err="1"/>
              <a:t>valmistautumisesta</a:t>
            </a:r>
            <a:r>
              <a:rPr lang="en-US" sz="2000" dirty="0"/>
              <a:t> on </a:t>
            </a:r>
            <a:r>
              <a:rPr lang="en-US" sz="2000" dirty="0" err="1"/>
              <a:t>voimassa</a:t>
            </a:r>
            <a:r>
              <a:rPr lang="en-US" sz="2000" dirty="0"/>
              <a:t> </a:t>
            </a:r>
            <a:r>
              <a:rPr lang="en-US" sz="2000" dirty="0" err="1"/>
              <a:t>myös</a:t>
            </a:r>
            <a:r>
              <a:rPr lang="en-US" sz="2000" dirty="0"/>
              <a:t> </a:t>
            </a:r>
            <a:r>
              <a:rPr lang="en-US" sz="2000" dirty="0" err="1"/>
              <a:t>päätuomarille</a:t>
            </a:r>
            <a:endParaRPr lang="en-US" sz="2000" dirty="0"/>
          </a:p>
          <a:p>
            <a:pPr marL="495300" indent="-457200">
              <a:spcBef>
                <a:spcPts val="640"/>
              </a:spcBef>
              <a:buSzPts val="3000"/>
            </a:pPr>
            <a:r>
              <a:rPr lang="en-US" sz="2000" dirty="0" err="1"/>
              <a:t>varsinkin</a:t>
            </a:r>
            <a:r>
              <a:rPr lang="en-US" sz="2000" dirty="0"/>
              <a:t> SM-</a:t>
            </a:r>
            <a:r>
              <a:rPr lang="en-US" sz="2000" dirty="0" err="1"/>
              <a:t>kisoihin</a:t>
            </a:r>
            <a:r>
              <a:rPr lang="en-US" sz="2000" dirty="0"/>
              <a:t> </a:t>
            </a:r>
            <a:r>
              <a:rPr lang="en-US" sz="2000" dirty="0" err="1"/>
              <a:t>päätuomarin</a:t>
            </a:r>
            <a:r>
              <a:rPr lang="en-US" sz="2000" dirty="0"/>
              <a:t> </a:t>
            </a:r>
            <a:r>
              <a:rPr lang="en-US" sz="2000" dirty="0" err="1"/>
              <a:t>olisi</a:t>
            </a:r>
            <a:r>
              <a:rPr lang="en-US" sz="2000" dirty="0"/>
              <a:t> </a:t>
            </a:r>
            <a:r>
              <a:rPr lang="en-US" sz="2000" dirty="0" err="1"/>
              <a:t>hyvä</a:t>
            </a:r>
            <a:r>
              <a:rPr lang="en-US" sz="2000" dirty="0"/>
              <a:t> </a:t>
            </a:r>
            <a:r>
              <a:rPr lang="en-US" sz="2000" dirty="0" err="1"/>
              <a:t>saapua</a:t>
            </a:r>
            <a:r>
              <a:rPr lang="en-US" sz="2000" dirty="0"/>
              <a:t> jo </a:t>
            </a:r>
            <a:r>
              <a:rPr lang="en-US" sz="2000" dirty="0" err="1"/>
              <a:t>edellisenä</a:t>
            </a:r>
            <a:r>
              <a:rPr lang="en-US" sz="2000" dirty="0"/>
              <a:t> </a:t>
            </a:r>
            <a:r>
              <a:rPr lang="en-US" sz="2000" dirty="0" err="1"/>
              <a:t>päivänä</a:t>
            </a:r>
            <a:r>
              <a:rPr lang="en-US" sz="2000" dirty="0"/>
              <a:t>, </a:t>
            </a:r>
            <a:r>
              <a:rPr lang="en-US" sz="2000" dirty="0" err="1"/>
              <a:t>jotta</a:t>
            </a:r>
            <a:r>
              <a:rPr lang="en-US" sz="2000" dirty="0"/>
              <a:t> </a:t>
            </a:r>
            <a:r>
              <a:rPr lang="en-US" sz="2000" dirty="0" err="1"/>
              <a:t>mahdollisten</a:t>
            </a:r>
            <a:r>
              <a:rPr lang="en-US" sz="2000" dirty="0"/>
              <a:t> </a:t>
            </a:r>
            <a:r>
              <a:rPr lang="en-US" sz="2000" dirty="0" err="1"/>
              <a:t>puutteiden</a:t>
            </a:r>
            <a:r>
              <a:rPr lang="en-US" sz="2000" dirty="0"/>
              <a:t> </a:t>
            </a:r>
            <a:r>
              <a:rPr lang="en-US" sz="2000" dirty="0" err="1"/>
              <a:t>koirjaamiselle</a:t>
            </a:r>
            <a:r>
              <a:rPr lang="en-US" sz="2000" dirty="0"/>
              <a:t> </a:t>
            </a:r>
            <a:r>
              <a:rPr lang="en-US" sz="2000" dirty="0" err="1"/>
              <a:t>jää</a:t>
            </a:r>
            <a:r>
              <a:rPr lang="en-US" sz="2000" dirty="0"/>
              <a:t> </a:t>
            </a:r>
            <a:r>
              <a:rPr lang="en-US" sz="2000" dirty="0" err="1"/>
              <a:t>aikaa</a:t>
            </a:r>
            <a:endParaRPr lang="en-US" sz="2000" dirty="0"/>
          </a:p>
          <a:p>
            <a:pPr marL="495300" indent="-457200">
              <a:spcBef>
                <a:spcPts val="640"/>
              </a:spcBef>
              <a:buSzPts val="3000"/>
            </a:pPr>
            <a:r>
              <a:rPr lang="en-US" sz="2000" dirty="0" err="1"/>
              <a:t>sen</a:t>
            </a:r>
            <a:r>
              <a:rPr lang="en-US" sz="2000" dirty="0"/>
              <a:t> </a:t>
            </a:r>
            <a:r>
              <a:rPr lang="en-US" sz="2000" dirty="0" err="1"/>
              <a:t>lisäksi</a:t>
            </a:r>
            <a:r>
              <a:rPr lang="en-US" sz="2000" dirty="0"/>
              <a:t> </a:t>
            </a:r>
            <a:r>
              <a:rPr lang="en-US" sz="2000" dirty="0" err="1"/>
              <a:t>selvitä</a:t>
            </a:r>
            <a:r>
              <a:rPr lang="en-US" sz="2000" dirty="0"/>
              <a:t> </a:t>
            </a:r>
            <a:r>
              <a:rPr lang="en-US" sz="2000" dirty="0" err="1"/>
              <a:t>ainakin</a:t>
            </a:r>
            <a:r>
              <a:rPr lang="en-US" sz="2000" dirty="0"/>
              <a:t>:</a:t>
            </a:r>
          </a:p>
          <a:p>
            <a:pPr marL="952500" lvl="1" indent="-457200">
              <a:spcBef>
                <a:spcPts val="640"/>
              </a:spcBef>
              <a:buSzPts val="3000"/>
            </a:pPr>
            <a:r>
              <a:rPr lang="en-US" sz="2000" dirty="0" err="1"/>
              <a:t>mahdollisuuksien</a:t>
            </a:r>
            <a:r>
              <a:rPr lang="en-US" sz="2000" dirty="0"/>
              <a:t> </a:t>
            </a:r>
            <a:r>
              <a:rPr lang="en-US" sz="2000" dirty="0" err="1"/>
              <a:t>mukaan</a:t>
            </a:r>
            <a:r>
              <a:rPr lang="en-US" sz="2000" dirty="0"/>
              <a:t> (</a:t>
            </a:r>
            <a:r>
              <a:rPr lang="en-US" sz="2000" dirty="0" err="1"/>
              <a:t>esim</a:t>
            </a:r>
            <a:r>
              <a:rPr lang="en-US" sz="2000" dirty="0"/>
              <a:t> Google Maps) </a:t>
            </a:r>
            <a:r>
              <a:rPr lang="en-US" sz="2000" dirty="0" err="1"/>
              <a:t>mitä</a:t>
            </a:r>
            <a:r>
              <a:rPr lang="en-US" sz="2000" dirty="0"/>
              <a:t> on </a:t>
            </a:r>
            <a:r>
              <a:rPr lang="en-US" sz="2000" dirty="0" err="1"/>
              <a:t>varsinaisen</a:t>
            </a:r>
            <a:r>
              <a:rPr lang="en-US" sz="2000" dirty="0"/>
              <a:t> </a:t>
            </a:r>
            <a:r>
              <a:rPr lang="en-US" sz="2000" dirty="0" err="1"/>
              <a:t>ammuntakentän</a:t>
            </a:r>
            <a:r>
              <a:rPr lang="en-US" sz="2000" dirty="0"/>
              <a:t> </a:t>
            </a:r>
            <a:r>
              <a:rPr lang="en-US" sz="2000" dirty="0" err="1"/>
              <a:t>ulkopuolella</a:t>
            </a:r>
            <a:r>
              <a:rPr lang="en-US" sz="2000" dirty="0"/>
              <a:t> </a:t>
            </a:r>
            <a:r>
              <a:rPr lang="en-US" sz="2000" dirty="0" err="1"/>
              <a:t>taulujen</a:t>
            </a:r>
            <a:r>
              <a:rPr lang="en-US" sz="2000" dirty="0"/>
              <a:t> </a:t>
            </a:r>
            <a:r>
              <a:rPr lang="en-US" sz="2000" dirty="0" err="1"/>
              <a:t>takana</a:t>
            </a:r>
            <a:r>
              <a:rPr lang="en-US" sz="2000" dirty="0"/>
              <a:t> – </a:t>
            </a:r>
            <a:r>
              <a:rPr lang="en-US" sz="2000" dirty="0" err="1"/>
              <a:t>vaikuttaa</a:t>
            </a:r>
            <a:r>
              <a:rPr lang="en-US" sz="2000" dirty="0"/>
              <a:t> high drawn </a:t>
            </a:r>
            <a:r>
              <a:rPr lang="en-US" sz="2000" dirty="0" err="1"/>
              <a:t>vaarallisuuteen</a:t>
            </a:r>
            <a:endParaRPr lang="en-US" sz="2000" dirty="0"/>
          </a:p>
          <a:p>
            <a:pPr marL="952500" lvl="1" indent="-457200">
              <a:spcBef>
                <a:spcPts val="640"/>
              </a:spcBef>
              <a:buSzPts val="3000"/>
            </a:pPr>
            <a:r>
              <a:rPr lang="en-US" sz="2000" dirty="0" err="1"/>
              <a:t>kumpi</a:t>
            </a:r>
            <a:r>
              <a:rPr lang="en-US" sz="2000" dirty="0"/>
              <a:t> on </a:t>
            </a:r>
            <a:r>
              <a:rPr lang="en-US" sz="2000" dirty="0" err="1"/>
              <a:t>yhtenäinen</a:t>
            </a:r>
            <a:r>
              <a:rPr lang="en-US" sz="2000" dirty="0"/>
              <a:t>: </a:t>
            </a:r>
            <a:r>
              <a:rPr lang="en-US" sz="2000" dirty="0" err="1"/>
              <a:t>taululinja</a:t>
            </a:r>
            <a:r>
              <a:rPr lang="en-US" sz="2000" dirty="0"/>
              <a:t> </a:t>
            </a:r>
            <a:r>
              <a:rPr lang="en-US" sz="2000" dirty="0" err="1"/>
              <a:t>vai</a:t>
            </a:r>
            <a:r>
              <a:rPr lang="en-US" sz="2000" dirty="0"/>
              <a:t> </a:t>
            </a:r>
            <a:r>
              <a:rPr lang="en-US" sz="2000" dirty="0" err="1"/>
              <a:t>ammuntalinja</a:t>
            </a:r>
            <a:r>
              <a:rPr lang="en-US" sz="2000" dirty="0"/>
              <a:t> </a:t>
            </a:r>
            <a:r>
              <a:rPr lang="en-US" sz="2000" dirty="0" err="1"/>
              <a:t>sillä</a:t>
            </a:r>
            <a:r>
              <a:rPr lang="en-US" sz="2000" dirty="0"/>
              <a:t> </a:t>
            </a:r>
            <a:r>
              <a:rPr lang="en-US" sz="2000" dirty="0" err="1"/>
              <a:t>ensimmäinen</a:t>
            </a:r>
            <a:r>
              <a:rPr lang="en-US" sz="2000" dirty="0"/>
              <a:t> </a:t>
            </a:r>
            <a:r>
              <a:rPr lang="en-US" sz="2000" dirty="0" err="1"/>
              <a:t>vaatii</a:t>
            </a:r>
            <a:r>
              <a:rPr lang="en-US" sz="2000" dirty="0"/>
              <a:t> </a:t>
            </a:r>
            <a:r>
              <a:rPr lang="en-US" sz="2000" dirty="0" err="1"/>
              <a:t>varoetäisyydet</a:t>
            </a:r>
            <a:r>
              <a:rPr lang="en-US" sz="2000" dirty="0"/>
              <a:t> </a:t>
            </a:r>
            <a:r>
              <a:rPr lang="en-US" sz="2000" dirty="0" err="1"/>
              <a:t>ammuntalinjalle</a:t>
            </a:r>
            <a:endParaRPr lang="en-US" sz="2000" dirty="0"/>
          </a:p>
          <a:p>
            <a:pPr marL="952500" lvl="1" indent="-457200">
              <a:spcBef>
                <a:spcPts val="640"/>
              </a:spcBef>
              <a:buSzPts val="3000"/>
            </a:pPr>
            <a:r>
              <a:rPr lang="en-US" sz="2000" dirty="0" err="1"/>
              <a:t>ketkä</a:t>
            </a:r>
            <a:r>
              <a:rPr lang="en-US" sz="2000" dirty="0"/>
              <a:t> </a:t>
            </a:r>
            <a:r>
              <a:rPr lang="en-US" sz="2000" dirty="0" err="1"/>
              <a:t>ovat</a:t>
            </a:r>
            <a:r>
              <a:rPr lang="en-US" sz="2000" dirty="0"/>
              <a:t> kisan </a:t>
            </a:r>
            <a:r>
              <a:rPr lang="en-US" sz="2000" dirty="0" err="1"/>
              <a:t>kenttätuomarit</a:t>
            </a:r>
            <a:r>
              <a:rPr lang="en-US" sz="2000" dirty="0"/>
              <a:t> – </a:t>
            </a:r>
            <a:r>
              <a:rPr lang="en-US" sz="2000" dirty="0" err="1"/>
              <a:t>onko</a:t>
            </a:r>
            <a:r>
              <a:rPr lang="en-US" sz="2000" dirty="0"/>
              <a:t> </a:t>
            </a:r>
            <a:r>
              <a:rPr lang="en-US" sz="2000" dirty="0" err="1"/>
              <a:t>määrä</a:t>
            </a:r>
            <a:r>
              <a:rPr lang="en-US" sz="2000" dirty="0"/>
              <a:t> </a:t>
            </a:r>
            <a:r>
              <a:rPr lang="en-US" sz="2000" dirty="0" err="1"/>
              <a:t>riittävä</a:t>
            </a:r>
            <a:r>
              <a:rPr lang="en-US" sz="2000" dirty="0"/>
              <a:t>. </a:t>
            </a:r>
            <a:r>
              <a:rPr lang="en-US" sz="2000" dirty="0" err="1"/>
              <a:t>Vähintäänkin</a:t>
            </a:r>
            <a:r>
              <a:rPr lang="en-US" sz="2000" dirty="0"/>
              <a:t> </a:t>
            </a:r>
            <a:r>
              <a:rPr lang="en-US" sz="2000" dirty="0" err="1"/>
              <a:t>sähköpostilla</a:t>
            </a:r>
            <a:r>
              <a:rPr lang="en-US" sz="2000" dirty="0"/>
              <a:t> </a:t>
            </a:r>
            <a:r>
              <a:rPr lang="en-US" sz="2000" dirty="0" err="1"/>
              <a:t>olisi</a:t>
            </a:r>
            <a:r>
              <a:rPr lang="en-US" sz="2000" dirty="0"/>
              <a:t> </a:t>
            </a:r>
            <a:r>
              <a:rPr lang="en-US" sz="2000" dirty="0" err="1"/>
              <a:t>varmistettava</a:t>
            </a:r>
            <a:r>
              <a:rPr lang="en-US" sz="2000" dirty="0"/>
              <a:t> </a:t>
            </a:r>
            <a:r>
              <a:rPr lang="en-US" sz="2000" dirty="0" err="1"/>
              <a:t>että</a:t>
            </a:r>
            <a:r>
              <a:rPr lang="en-US" sz="2000" dirty="0"/>
              <a:t> he </a:t>
            </a:r>
            <a:r>
              <a:rPr lang="en-US" sz="2000" dirty="0" err="1"/>
              <a:t>ovat</a:t>
            </a:r>
            <a:r>
              <a:rPr lang="en-US" sz="2000" dirty="0"/>
              <a:t> </a:t>
            </a:r>
            <a:r>
              <a:rPr lang="en-US" sz="2000" dirty="0" err="1"/>
              <a:t>todellakin</a:t>
            </a:r>
            <a:r>
              <a:rPr lang="en-US" sz="2000" dirty="0"/>
              <a:t> </a:t>
            </a:r>
            <a:r>
              <a:rPr lang="en-US" sz="2000" dirty="0" err="1"/>
              <a:t>tulossa</a:t>
            </a:r>
            <a:r>
              <a:rPr lang="en-US" sz="2000" dirty="0"/>
              <a:t>, </a:t>
            </a:r>
            <a:r>
              <a:rPr lang="en-US" sz="2000" dirty="0" err="1"/>
              <a:t>heillä</a:t>
            </a:r>
            <a:r>
              <a:rPr lang="en-US" sz="2000" dirty="0"/>
              <a:t>  on </a:t>
            </a:r>
            <a:r>
              <a:rPr lang="en-US" sz="2000" dirty="0" err="1"/>
              <a:t>välineet</a:t>
            </a:r>
            <a:r>
              <a:rPr lang="en-US" sz="2000" dirty="0"/>
              <a:t> </a:t>
            </a:r>
            <a:r>
              <a:rPr lang="en-US" sz="2000" dirty="0" err="1"/>
              <a:t>joko</a:t>
            </a:r>
            <a:r>
              <a:rPr lang="en-US" sz="2000" dirty="0"/>
              <a:t> </a:t>
            </a:r>
            <a:r>
              <a:rPr lang="en-US" sz="2000" dirty="0" err="1"/>
              <a:t>järjestäjän</a:t>
            </a:r>
            <a:r>
              <a:rPr lang="en-US" sz="2000" dirty="0"/>
              <a:t> </a:t>
            </a:r>
            <a:r>
              <a:rPr lang="en-US" sz="2000" dirty="0" err="1"/>
              <a:t>puolesta</a:t>
            </a:r>
            <a:r>
              <a:rPr lang="en-US" sz="2000" dirty="0"/>
              <a:t> tai </a:t>
            </a:r>
            <a:r>
              <a:rPr lang="en-US" sz="2000" dirty="0" err="1"/>
              <a:t>itsellään</a:t>
            </a:r>
            <a:r>
              <a:rPr lang="en-US" sz="2000" dirty="0"/>
              <a:t> ja </a:t>
            </a:r>
            <a:r>
              <a:rPr lang="en-US" sz="2000" dirty="0" err="1"/>
              <a:t>että</a:t>
            </a:r>
            <a:r>
              <a:rPr lang="en-US" sz="2000" dirty="0"/>
              <a:t> he </a:t>
            </a:r>
            <a:r>
              <a:rPr lang="en-US" sz="2000" dirty="0" err="1"/>
              <a:t>tietävät</a:t>
            </a:r>
            <a:r>
              <a:rPr lang="en-US" sz="2000" dirty="0"/>
              <a:t> </a:t>
            </a:r>
            <a:r>
              <a:rPr lang="en-US" sz="2000" dirty="0" err="1"/>
              <a:t>millaiseen</a:t>
            </a:r>
            <a:r>
              <a:rPr lang="en-US" sz="2000" dirty="0"/>
              <a:t> </a:t>
            </a:r>
            <a:r>
              <a:rPr lang="en-US" sz="2000" dirty="0" err="1"/>
              <a:t>kisaan</a:t>
            </a:r>
            <a:r>
              <a:rPr lang="en-US" sz="2000" dirty="0"/>
              <a:t> </a:t>
            </a:r>
            <a:r>
              <a:rPr lang="en-US" sz="2000" dirty="0" err="1"/>
              <a:t>ovat</a:t>
            </a:r>
            <a:r>
              <a:rPr lang="en-US" sz="2000" dirty="0"/>
              <a:t> </a:t>
            </a:r>
            <a:r>
              <a:rPr lang="en-US" sz="2000" dirty="0" err="1"/>
              <a:t>tulossa</a:t>
            </a:r>
            <a:r>
              <a:rPr lang="en-US" sz="2000" dirty="0"/>
              <a:t> ja </a:t>
            </a:r>
            <a:r>
              <a:rPr lang="en-US" sz="2000" dirty="0" err="1"/>
              <a:t>mitkä</a:t>
            </a:r>
            <a:r>
              <a:rPr lang="en-US" sz="2000" dirty="0"/>
              <a:t> </a:t>
            </a:r>
            <a:r>
              <a:rPr lang="en-US" sz="2000" dirty="0" err="1"/>
              <a:t>ovat</a:t>
            </a:r>
            <a:r>
              <a:rPr lang="en-US" sz="2000" dirty="0"/>
              <a:t> </a:t>
            </a:r>
            <a:r>
              <a:rPr lang="en-US" sz="2000" dirty="0" err="1"/>
              <a:t>sitä</a:t>
            </a:r>
            <a:r>
              <a:rPr lang="en-US" sz="2000" dirty="0"/>
              <a:t> </a:t>
            </a:r>
            <a:r>
              <a:rPr lang="en-US" sz="2000" dirty="0" err="1"/>
              <a:t>koskevat</a:t>
            </a:r>
            <a:r>
              <a:rPr lang="en-US" sz="2000" dirty="0"/>
              <a:t> </a:t>
            </a:r>
            <a:r>
              <a:rPr lang="en-US" sz="2000" dirty="0" err="1"/>
              <a:t>säännöt</a:t>
            </a:r>
            <a:r>
              <a:rPr lang="en-US" sz="2000" dirty="0"/>
              <a:t>. </a:t>
            </a:r>
            <a:r>
              <a:rPr lang="en-US" sz="2000" dirty="0" err="1"/>
              <a:t>Viimeinen</a:t>
            </a:r>
            <a:r>
              <a:rPr lang="en-US" sz="2000" dirty="0"/>
              <a:t> </a:t>
            </a:r>
            <a:r>
              <a:rPr lang="en-US" sz="2000" dirty="0" err="1"/>
              <a:t>erityisesti</a:t>
            </a:r>
            <a:r>
              <a:rPr lang="en-US" sz="2000" dirty="0"/>
              <a:t> </a:t>
            </a:r>
            <a:r>
              <a:rPr lang="en-US" sz="2000" dirty="0" err="1"/>
              <a:t>siinä</a:t>
            </a:r>
            <a:r>
              <a:rPr lang="en-US" sz="2000" dirty="0"/>
              <a:t> </a:t>
            </a:r>
            <a:r>
              <a:rPr lang="en-US" sz="2000" dirty="0" err="1"/>
              <a:t>tapauksessa</a:t>
            </a:r>
            <a:r>
              <a:rPr lang="en-US" sz="2000" dirty="0"/>
              <a:t>, </a:t>
            </a:r>
            <a:r>
              <a:rPr lang="en-US" sz="2000" dirty="0" err="1"/>
              <a:t>että</a:t>
            </a:r>
            <a:r>
              <a:rPr lang="en-US" sz="2000" dirty="0"/>
              <a:t> WA on </a:t>
            </a:r>
            <a:r>
              <a:rPr lang="en-US" sz="2000" dirty="0" err="1"/>
              <a:t>muuttanut</a:t>
            </a:r>
            <a:r>
              <a:rPr lang="en-US" sz="2000" dirty="0"/>
              <a:t> </a:t>
            </a:r>
            <a:r>
              <a:rPr lang="en-US" sz="2000" dirty="0" err="1"/>
              <a:t>sääntöjä</a:t>
            </a:r>
            <a:r>
              <a:rPr lang="en-US" sz="2000" dirty="0"/>
              <a:t> </a:t>
            </a:r>
            <a:r>
              <a:rPr lang="en-US" sz="2000" dirty="0" err="1"/>
              <a:t>äskettäin</a:t>
            </a:r>
            <a:endParaRPr sz="2000" dirty="0"/>
          </a:p>
        </p:txBody>
      </p:sp>
    </p:spTree>
    <p:extLst>
      <p:ext uri="{BB962C8B-B14F-4D97-AF65-F5344CB8AC3E}">
        <p14:creationId xmlns:p14="http://schemas.microsoft.com/office/powerpoint/2010/main" val="124310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8"/>
          <p:cNvPicPr preferRelativeResize="0"/>
          <p:nvPr/>
        </p:nvPicPr>
        <p:blipFill rotWithShape="1">
          <a:blip r:embed="rId3">
            <a:alphaModFix/>
          </a:blip>
          <a:srcRect/>
          <a:stretch/>
        </p:blipFill>
        <p:spPr>
          <a:xfrm>
            <a:off x="2421319" y="2160335"/>
            <a:ext cx="2735809" cy="4160511"/>
          </a:xfrm>
          <a:prstGeom prst="rect">
            <a:avLst/>
          </a:prstGeom>
          <a:noFill/>
          <a:ln>
            <a:noFill/>
          </a:ln>
        </p:spPr>
      </p:pic>
      <p:pic>
        <p:nvPicPr>
          <p:cNvPr id="219" name="Google Shape;219;p18"/>
          <p:cNvPicPr preferRelativeResize="0"/>
          <p:nvPr/>
        </p:nvPicPr>
        <p:blipFill rotWithShape="1">
          <a:blip r:embed="rId4">
            <a:alphaModFix/>
          </a:blip>
          <a:srcRect/>
          <a:stretch/>
        </p:blipFill>
        <p:spPr>
          <a:xfrm>
            <a:off x="6344503" y="2160336"/>
            <a:ext cx="3018630" cy="416051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838200" y="1567182"/>
            <a:ext cx="10515600" cy="96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Calibri"/>
              <a:buNone/>
            </a:pPr>
            <a:r>
              <a:rPr lang="fi-FI" sz="4000">
                <a:solidFill>
                  <a:schemeClr val="dk1"/>
                </a:solidFill>
                <a:latin typeface="Calibri"/>
                <a:ea typeface="Calibri"/>
                <a:cs typeface="Calibri"/>
                <a:sym typeface="Calibri"/>
              </a:rPr>
              <a:t>Millaisia tauluja saa käyttää</a:t>
            </a:r>
            <a:endParaRPr sz="2900"/>
          </a:p>
        </p:txBody>
      </p:sp>
      <p:sp>
        <p:nvSpPr>
          <p:cNvPr id="225" name="Google Shape;225;p19"/>
          <p:cNvSpPr txBox="1">
            <a:spLocks noGrp="1"/>
          </p:cNvSpPr>
          <p:nvPr>
            <p:ph type="body" idx="1"/>
          </p:nvPr>
        </p:nvSpPr>
        <p:spPr>
          <a:xfrm>
            <a:off x="838200" y="2605400"/>
            <a:ext cx="10968900" cy="3800100"/>
          </a:xfrm>
          <a:prstGeom prst="rect">
            <a:avLst/>
          </a:prstGeom>
          <a:noFill/>
          <a:ln>
            <a:noFill/>
          </a:ln>
        </p:spPr>
        <p:txBody>
          <a:bodyPr spcFirstLastPara="1" wrap="square" lIns="91425" tIns="45700" rIns="91425" bIns="45700" anchor="t" anchorCtr="0">
            <a:noAutofit/>
          </a:bodyPr>
          <a:lstStyle/>
          <a:p>
            <a:pPr marL="342900" lvl="0" indent="-373316" algn="l" rtl="0">
              <a:lnSpc>
                <a:spcPct val="90000"/>
              </a:lnSpc>
              <a:spcBef>
                <a:spcPts val="0"/>
              </a:spcBef>
              <a:spcAft>
                <a:spcPts val="0"/>
              </a:spcAft>
              <a:buClr>
                <a:schemeClr val="dk1"/>
              </a:buClr>
              <a:buSzPts val="3400"/>
              <a:buFont typeface="Arial"/>
              <a:buChar char="•"/>
            </a:pPr>
            <a:r>
              <a:rPr lang="fi-FI" sz="3400">
                <a:solidFill>
                  <a:schemeClr val="dk1"/>
                </a:solidFill>
                <a:latin typeface="Calibri"/>
                <a:ea typeface="Calibri"/>
                <a:cs typeface="Calibri"/>
                <a:sym typeface="Calibri"/>
              </a:rPr>
              <a:t>World Archery (WA) hyväksyy taulujen valmistajat. Virallisessa taulussa on tästä maininta</a:t>
            </a:r>
            <a:endParaRPr sz="3400"/>
          </a:p>
          <a:p>
            <a:pPr marL="342900" lvl="0" indent="-373316" algn="l" rtl="0">
              <a:lnSpc>
                <a:spcPct val="90000"/>
              </a:lnSpc>
              <a:spcBef>
                <a:spcPts val="592"/>
              </a:spcBef>
              <a:spcAft>
                <a:spcPts val="0"/>
              </a:spcAft>
              <a:buClr>
                <a:schemeClr val="dk1"/>
              </a:buClr>
              <a:buSzPts val="3400"/>
              <a:buFont typeface="Arial"/>
              <a:buChar char="•"/>
            </a:pPr>
            <a:r>
              <a:rPr lang="fi-FI" sz="3400" b="1">
                <a:solidFill>
                  <a:schemeClr val="dk1"/>
                </a:solidFill>
              </a:rPr>
              <a:t>Värit</a:t>
            </a:r>
            <a:r>
              <a:rPr lang="fi-FI" sz="3400">
                <a:solidFill>
                  <a:schemeClr val="dk1"/>
                </a:solidFill>
                <a:latin typeface="Calibri"/>
                <a:ea typeface="Calibri"/>
                <a:cs typeface="Calibri"/>
                <a:sym typeface="Calibri"/>
              </a:rPr>
              <a:t> voivat vaihdella eri toimittajien ja eri painokertojen välillä. Eroja on lähinnä sinisen sävyssä.  </a:t>
            </a:r>
            <a:r>
              <a:rPr lang="fi-FI" sz="3400"/>
              <a:t>S</a:t>
            </a:r>
            <a:r>
              <a:rPr lang="fi-FI" sz="3400">
                <a:solidFill>
                  <a:schemeClr val="dk1"/>
                </a:solidFill>
                <a:latin typeface="Calibri"/>
                <a:ea typeface="Calibri"/>
                <a:cs typeface="Calibri"/>
                <a:sym typeface="Calibri"/>
              </a:rPr>
              <a:t>aman sarjan ampujille tulee käyttää samaa värisävyä</a:t>
            </a:r>
            <a:endParaRPr sz="3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c94a465044_3_18"/>
          <p:cNvSpPr txBox="1">
            <a:spLocks noGrp="1"/>
          </p:cNvSpPr>
          <p:nvPr>
            <p:ph type="title"/>
          </p:nvPr>
        </p:nvSpPr>
        <p:spPr>
          <a:xfrm>
            <a:off x="838200" y="1795782"/>
            <a:ext cx="10515600" cy="963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i-FI" dirty="0"/>
              <a:t>Taulujen mittatoleranssit –</a:t>
            </a:r>
            <a:br>
              <a:rPr lang="fi-FI" dirty="0"/>
            </a:br>
            <a:r>
              <a:rPr lang="fi-FI" dirty="0"/>
              <a:t>TAULUT ON MITATTAVA ENNEN KISAA!</a:t>
            </a:r>
            <a:endParaRPr dirty="0"/>
          </a:p>
        </p:txBody>
      </p:sp>
      <p:sp>
        <p:nvSpPr>
          <p:cNvPr id="232" name="Google Shape;232;gc94a465044_3_18"/>
          <p:cNvSpPr txBox="1">
            <a:spLocks noGrp="1"/>
          </p:cNvSpPr>
          <p:nvPr>
            <p:ph type="body" idx="1"/>
          </p:nvPr>
        </p:nvSpPr>
        <p:spPr>
          <a:xfrm>
            <a:off x="838200" y="2681599"/>
            <a:ext cx="10515600" cy="3787800"/>
          </a:xfrm>
          <a:prstGeom prst="rect">
            <a:avLst/>
          </a:prstGeom>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00"/>
              <a:buChar char="•"/>
            </a:pPr>
            <a:r>
              <a:rPr lang="fi-FI" sz="2800"/>
              <a:t>Taulujen koko mitataan käyttäen pisterenkaita erottavien renkaiden halkaisijoita</a:t>
            </a:r>
            <a:endParaRPr sz="2800"/>
          </a:p>
          <a:p>
            <a:pPr marL="342900" lvl="0" indent="-342900" algn="l" rtl="0">
              <a:lnSpc>
                <a:spcPct val="100000"/>
              </a:lnSpc>
              <a:spcBef>
                <a:spcPts val="0"/>
              </a:spcBef>
              <a:spcAft>
                <a:spcPts val="0"/>
              </a:spcAft>
              <a:buSzPts val="2800"/>
              <a:buChar char="•"/>
            </a:pPr>
            <a:r>
              <a:rPr lang="fi-FI" sz="2800"/>
              <a:t>Jos taulu on liian suuri, niihin ammutut tulokset eivät ole SE-kelpoisia</a:t>
            </a:r>
            <a:endParaRPr sz="2800"/>
          </a:p>
          <a:p>
            <a:pPr marL="342900" lvl="0" indent="-342900" algn="l" rtl="0">
              <a:lnSpc>
                <a:spcPct val="100000"/>
              </a:lnSpc>
              <a:spcBef>
                <a:spcPts val="640"/>
              </a:spcBef>
              <a:spcAft>
                <a:spcPts val="0"/>
              </a:spcAft>
              <a:buSzPts val="2800"/>
              <a:buChar char="•"/>
            </a:pPr>
            <a:r>
              <a:rPr lang="fi-FI" sz="2800"/>
              <a:t>Pistealueiden välisten viivojen leveys on korkeintaan 2 mm</a:t>
            </a:r>
            <a:endParaRPr sz="2800"/>
          </a:p>
          <a:p>
            <a:pPr marL="342900" lvl="0" indent="-342900" algn="l" rtl="0">
              <a:lnSpc>
                <a:spcPct val="100000"/>
              </a:lnSpc>
              <a:spcBef>
                <a:spcPts val="640"/>
              </a:spcBef>
              <a:spcAft>
                <a:spcPts val="0"/>
              </a:spcAft>
              <a:buSzPts val="2800"/>
              <a:buChar char="•"/>
            </a:pPr>
            <a:r>
              <a:rPr lang="fi-FI" sz="2800"/>
              <a:t>Pistealueiden toleranssit X, 10, 9 ja 8 alueilla ovat +/- 1mm, muilla +/- 2 mm)</a:t>
            </a:r>
            <a:endParaRPr sz="2800"/>
          </a:p>
          <a:p>
            <a:pPr marL="342900" lvl="0" indent="-342900" algn="l" rtl="0">
              <a:lnSpc>
                <a:spcPct val="100000"/>
              </a:lnSpc>
              <a:spcBef>
                <a:spcPts val="640"/>
              </a:spcBef>
              <a:spcAft>
                <a:spcPts val="0"/>
              </a:spcAft>
              <a:buSzPts val="2800"/>
              <a:buChar char="•"/>
            </a:pPr>
            <a:r>
              <a:rPr lang="fi-FI" sz="2800"/>
              <a:t>Taulun keskellä on risti, jonka viivan paksuus on korkeintaan 1 mm ja pituus 4 mm</a:t>
            </a:r>
            <a:endParaRPr sz="2800"/>
          </a:p>
        </p:txBody>
      </p:sp>
      <p:pic>
        <p:nvPicPr>
          <p:cNvPr id="233" name="Google Shape;233;gc94a465044_3_18"/>
          <p:cNvPicPr preferRelativeResize="0"/>
          <p:nvPr/>
        </p:nvPicPr>
        <p:blipFill rotWithShape="1">
          <a:blip r:embed="rId3">
            <a:alphaModFix/>
          </a:blip>
          <a:srcRect/>
          <a:stretch/>
        </p:blipFill>
        <p:spPr>
          <a:xfrm>
            <a:off x="8132650" y="202375"/>
            <a:ext cx="3788599" cy="2479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0"/>
          <p:cNvSpPr txBox="1">
            <a:spLocks noGrp="1"/>
          </p:cNvSpPr>
          <p:nvPr>
            <p:ph type="title"/>
          </p:nvPr>
        </p:nvSpPr>
        <p:spPr>
          <a:xfrm>
            <a:off x="838200" y="1723227"/>
            <a:ext cx="10515600" cy="96341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Calibri"/>
              <a:buNone/>
            </a:pPr>
            <a:r>
              <a:rPr lang="fi-FI" sz="4000">
                <a:solidFill>
                  <a:schemeClr val="dk1"/>
                </a:solidFill>
                <a:latin typeface="Calibri"/>
                <a:ea typeface="Calibri"/>
                <a:cs typeface="Calibri"/>
                <a:sym typeface="Calibri"/>
              </a:rPr>
              <a:t>Taulut</a:t>
            </a:r>
            <a:endParaRPr sz="2900"/>
          </a:p>
        </p:txBody>
      </p:sp>
      <p:sp>
        <p:nvSpPr>
          <p:cNvPr id="239" name="Google Shape;239;p20"/>
          <p:cNvSpPr txBox="1">
            <a:spLocks noGrp="1"/>
          </p:cNvSpPr>
          <p:nvPr>
            <p:ph type="body" idx="1"/>
          </p:nvPr>
        </p:nvSpPr>
        <p:spPr>
          <a:xfrm>
            <a:off x="989814" y="2686638"/>
            <a:ext cx="10363986" cy="409123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21"/>
              <a:buFont typeface="Arial"/>
              <a:buChar char="•"/>
            </a:pPr>
            <a:r>
              <a:rPr lang="fi-FI" sz="2960" dirty="0">
                <a:solidFill>
                  <a:schemeClr val="dk1"/>
                </a:solidFill>
                <a:latin typeface="Calibri"/>
                <a:ea typeface="Calibri"/>
                <a:cs typeface="Calibri"/>
                <a:sym typeface="Calibri"/>
              </a:rPr>
              <a:t>Ulkoammunnassa käytetään kolmenlaisia tauluja</a:t>
            </a:r>
            <a:endParaRPr dirty="0"/>
          </a:p>
          <a:p>
            <a:pPr marL="742950" lvl="1" indent="-285750" algn="l" rtl="0">
              <a:lnSpc>
                <a:spcPct val="60000"/>
              </a:lnSpc>
              <a:spcBef>
                <a:spcPts val="518"/>
              </a:spcBef>
              <a:spcAft>
                <a:spcPts val="0"/>
              </a:spcAft>
              <a:buClr>
                <a:schemeClr val="dk1"/>
              </a:buClr>
              <a:buSzPts val="2580"/>
              <a:buFont typeface="Arial"/>
              <a:buChar char="–"/>
            </a:pPr>
            <a:r>
              <a:rPr lang="fi-FI" dirty="0">
                <a:solidFill>
                  <a:schemeClr val="dk1"/>
                </a:solidFill>
                <a:latin typeface="Calibri"/>
                <a:ea typeface="Calibri"/>
                <a:cs typeface="Calibri"/>
                <a:sym typeface="Calibri"/>
              </a:rPr>
              <a:t>122 cm taulu</a:t>
            </a:r>
            <a:endParaRPr dirty="0"/>
          </a:p>
          <a:p>
            <a:pPr marL="742950" lvl="1" indent="-285750" algn="l" rtl="0">
              <a:lnSpc>
                <a:spcPct val="60000"/>
              </a:lnSpc>
              <a:spcBef>
                <a:spcPts val="518"/>
              </a:spcBef>
              <a:spcAft>
                <a:spcPts val="0"/>
              </a:spcAft>
              <a:buClr>
                <a:schemeClr val="dk1"/>
              </a:buClr>
              <a:buSzPts val="2580"/>
              <a:buFont typeface="Arial"/>
              <a:buChar char="–"/>
            </a:pPr>
            <a:r>
              <a:rPr lang="fi-FI" dirty="0">
                <a:solidFill>
                  <a:schemeClr val="dk1"/>
                </a:solidFill>
                <a:latin typeface="Calibri"/>
                <a:ea typeface="Calibri"/>
                <a:cs typeface="Calibri"/>
                <a:sym typeface="Calibri"/>
              </a:rPr>
              <a:t>80 cm taulu</a:t>
            </a:r>
            <a:endParaRPr dirty="0"/>
          </a:p>
          <a:p>
            <a:pPr marL="742950" lvl="1" indent="-285750" algn="l" rtl="0">
              <a:lnSpc>
                <a:spcPct val="60000"/>
              </a:lnSpc>
              <a:spcBef>
                <a:spcPts val="518"/>
              </a:spcBef>
              <a:spcAft>
                <a:spcPts val="0"/>
              </a:spcAft>
              <a:buClr>
                <a:schemeClr val="dk1"/>
              </a:buClr>
              <a:buSzPts val="2580"/>
              <a:buFont typeface="Arial"/>
              <a:buChar char="–"/>
            </a:pPr>
            <a:r>
              <a:rPr lang="fi-FI" dirty="0">
                <a:solidFill>
                  <a:schemeClr val="dk1"/>
                </a:solidFill>
                <a:latin typeface="Calibri"/>
                <a:ea typeface="Calibri"/>
                <a:cs typeface="Calibri"/>
                <a:sym typeface="Calibri"/>
              </a:rPr>
              <a:t>80 cm spotti (pistealueet 10-5)</a:t>
            </a:r>
            <a:endParaRPr dirty="0"/>
          </a:p>
          <a:p>
            <a:pPr marL="342900" lvl="0" indent="-342900" algn="l" rtl="0">
              <a:lnSpc>
                <a:spcPct val="90000"/>
              </a:lnSpc>
              <a:spcBef>
                <a:spcPts val="592"/>
              </a:spcBef>
              <a:spcAft>
                <a:spcPts val="0"/>
              </a:spcAft>
              <a:buClr>
                <a:schemeClr val="dk1"/>
              </a:buClr>
              <a:buSzPts val="2921"/>
              <a:buFont typeface="Arial"/>
              <a:buChar char="•"/>
            </a:pPr>
            <a:r>
              <a:rPr lang="fi-FI" sz="2960" dirty="0">
                <a:solidFill>
                  <a:schemeClr val="dk1"/>
                </a:solidFill>
                <a:latin typeface="Calibri"/>
                <a:ea typeface="Calibri"/>
                <a:cs typeface="Calibri"/>
                <a:sym typeface="Calibri"/>
              </a:rPr>
              <a:t>Sisäammunnassa käytetään seuraavia tauluja:</a:t>
            </a:r>
            <a:endParaRPr dirty="0"/>
          </a:p>
          <a:p>
            <a:pPr marL="742950" lvl="1" indent="-285750" algn="l" rtl="0">
              <a:lnSpc>
                <a:spcPct val="60000"/>
              </a:lnSpc>
              <a:spcBef>
                <a:spcPts val="518"/>
              </a:spcBef>
              <a:spcAft>
                <a:spcPts val="0"/>
              </a:spcAft>
              <a:buClr>
                <a:schemeClr val="dk1"/>
              </a:buClr>
              <a:buSzPts val="2580"/>
              <a:buFont typeface="Arial"/>
              <a:buChar char="–"/>
            </a:pPr>
            <a:r>
              <a:rPr lang="fi-FI" dirty="0">
                <a:solidFill>
                  <a:schemeClr val="dk1"/>
                </a:solidFill>
                <a:latin typeface="Calibri"/>
                <a:ea typeface="Calibri"/>
                <a:cs typeface="Calibri"/>
                <a:sym typeface="Calibri"/>
              </a:rPr>
              <a:t>40 cm 10-renkainen (R + C</a:t>
            </a:r>
            <a:r>
              <a:rPr lang="fi-FI" dirty="0"/>
              <a:t>)</a:t>
            </a:r>
            <a:endParaRPr dirty="0"/>
          </a:p>
          <a:p>
            <a:pPr marL="742950" lvl="1" indent="-285750" algn="l" rtl="0">
              <a:lnSpc>
                <a:spcPct val="60000"/>
              </a:lnSpc>
              <a:spcBef>
                <a:spcPts val="518"/>
              </a:spcBef>
              <a:spcAft>
                <a:spcPts val="0"/>
              </a:spcAft>
              <a:buClr>
                <a:schemeClr val="dk1"/>
              </a:buClr>
              <a:buSzPts val="2580"/>
              <a:buFont typeface="Arial"/>
              <a:buChar char="–"/>
            </a:pPr>
            <a:r>
              <a:rPr lang="fi-FI" dirty="0">
                <a:solidFill>
                  <a:schemeClr val="dk1"/>
                </a:solidFill>
                <a:latin typeface="Calibri"/>
                <a:ea typeface="Calibri"/>
                <a:cs typeface="Calibri"/>
                <a:sym typeface="Calibri"/>
              </a:rPr>
              <a:t>40 cm </a:t>
            </a:r>
            <a:r>
              <a:rPr lang="fi-FI" dirty="0" err="1">
                <a:solidFill>
                  <a:schemeClr val="dk1"/>
                </a:solidFill>
                <a:latin typeface="Calibri"/>
                <a:ea typeface="Calibri"/>
                <a:cs typeface="Calibri"/>
                <a:sym typeface="Calibri"/>
              </a:rPr>
              <a:t>vegas</a:t>
            </a:r>
            <a:r>
              <a:rPr lang="fi-FI" dirty="0">
                <a:solidFill>
                  <a:schemeClr val="dk1"/>
                </a:solidFill>
                <a:latin typeface="Calibri"/>
                <a:ea typeface="Calibri"/>
                <a:cs typeface="Calibri"/>
                <a:sym typeface="Calibri"/>
              </a:rPr>
              <a:t>-spotti </a:t>
            </a:r>
            <a:r>
              <a:rPr lang="fi-FI" dirty="0"/>
              <a:t>(R + C)</a:t>
            </a:r>
            <a:endParaRPr dirty="0"/>
          </a:p>
          <a:p>
            <a:pPr marL="742950" lvl="1" indent="-285750" algn="l" rtl="0">
              <a:lnSpc>
                <a:spcPct val="60000"/>
              </a:lnSpc>
              <a:spcBef>
                <a:spcPts val="518"/>
              </a:spcBef>
              <a:spcAft>
                <a:spcPts val="0"/>
              </a:spcAft>
              <a:buClr>
                <a:schemeClr val="dk1"/>
              </a:buClr>
              <a:buSzPts val="2580"/>
              <a:buFont typeface="Arial"/>
              <a:buChar char="–"/>
            </a:pPr>
            <a:r>
              <a:rPr lang="fi-FI" dirty="0">
                <a:solidFill>
                  <a:schemeClr val="dk1"/>
                </a:solidFill>
                <a:latin typeface="Calibri"/>
                <a:ea typeface="Calibri"/>
                <a:cs typeface="Calibri"/>
                <a:sym typeface="Calibri"/>
              </a:rPr>
              <a:t>40 cm pystyspotti </a:t>
            </a:r>
            <a:r>
              <a:rPr lang="fi-FI" dirty="0"/>
              <a:t>(R + C)</a:t>
            </a:r>
            <a:endParaRPr dirty="0"/>
          </a:p>
          <a:p>
            <a:pPr marL="742950" lvl="1" indent="-285750" algn="l" rtl="0">
              <a:lnSpc>
                <a:spcPct val="60000"/>
              </a:lnSpc>
              <a:spcBef>
                <a:spcPts val="518"/>
              </a:spcBef>
              <a:spcAft>
                <a:spcPts val="0"/>
              </a:spcAft>
              <a:buClr>
                <a:schemeClr val="dk1"/>
              </a:buClr>
              <a:buSzPts val="2580"/>
              <a:buFont typeface="Arial"/>
              <a:buChar char="–"/>
            </a:pPr>
            <a:r>
              <a:rPr lang="fi-FI" dirty="0">
                <a:solidFill>
                  <a:schemeClr val="dk1"/>
                </a:solidFill>
                <a:latin typeface="Calibri"/>
                <a:ea typeface="Calibri"/>
                <a:cs typeface="Calibri"/>
                <a:sym typeface="Calibri"/>
              </a:rPr>
              <a:t>60 cm 10-renkainen </a:t>
            </a:r>
            <a:r>
              <a:rPr lang="fi-FI" dirty="0"/>
              <a:t>(R + C)</a:t>
            </a:r>
            <a:endParaRPr dirty="0"/>
          </a:p>
          <a:p>
            <a:pPr marL="742950" lvl="1" indent="-285750" algn="l" rtl="0">
              <a:lnSpc>
                <a:spcPct val="60000"/>
              </a:lnSpc>
              <a:spcBef>
                <a:spcPts val="518"/>
              </a:spcBef>
              <a:spcAft>
                <a:spcPts val="0"/>
              </a:spcAft>
              <a:buClr>
                <a:schemeClr val="dk1"/>
              </a:buClr>
              <a:buSzPts val="2580"/>
              <a:buFont typeface="Arial"/>
              <a:buChar char="–"/>
            </a:pPr>
            <a:r>
              <a:rPr lang="fi-FI" dirty="0"/>
              <a:t>60 cm pystyspotti (R + C)</a:t>
            </a:r>
          </a:p>
          <a:p>
            <a:pPr marL="742950" lvl="1" indent="-285750" algn="l" rtl="0">
              <a:lnSpc>
                <a:spcPct val="60000"/>
              </a:lnSpc>
              <a:spcBef>
                <a:spcPts val="518"/>
              </a:spcBef>
              <a:spcAft>
                <a:spcPts val="0"/>
              </a:spcAft>
              <a:buClr>
                <a:schemeClr val="dk1"/>
              </a:buClr>
              <a:buSzPts val="2580"/>
              <a:buFont typeface="Arial"/>
              <a:buChar char="–"/>
            </a:pPr>
            <a:r>
              <a:rPr lang="fi-FI" dirty="0"/>
              <a:t>60</a:t>
            </a:r>
            <a:r>
              <a:rPr lang="fi-FI" dirty="0">
                <a:solidFill>
                  <a:schemeClr val="dk1"/>
                </a:solidFill>
                <a:latin typeface="Calibri"/>
                <a:ea typeface="Calibri"/>
                <a:cs typeface="Calibri"/>
                <a:sym typeface="Calibri"/>
              </a:rPr>
              <a:t> cm </a:t>
            </a:r>
            <a:r>
              <a:rPr lang="fi-FI" dirty="0"/>
              <a:t>10-renkainen</a:t>
            </a:r>
            <a:r>
              <a:rPr lang="fi-FI" dirty="0">
                <a:solidFill>
                  <a:schemeClr val="dk1"/>
                </a:solidFill>
                <a:latin typeface="Calibri"/>
                <a:ea typeface="Calibri"/>
                <a:cs typeface="Calibri"/>
                <a:sym typeface="Calibri"/>
              </a:rPr>
              <a:t> 12 m matkalla, 11 vuotiaat</a:t>
            </a:r>
            <a:endParaRPr dirty="0">
              <a:solidFill>
                <a:schemeClr val="dk1"/>
              </a:solidFill>
              <a:latin typeface="Calibri"/>
              <a:ea typeface="Calibri"/>
              <a:cs typeface="Calibri"/>
              <a:sym typeface="Calibri"/>
            </a:endParaRPr>
          </a:p>
          <a:p>
            <a:pPr marL="457200" lvl="1" indent="0" algn="l" rtl="0">
              <a:lnSpc>
                <a:spcPct val="90000"/>
              </a:lnSpc>
              <a:spcBef>
                <a:spcPts val="518"/>
              </a:spcBef>
              <a:spcAft>
                <a:spcPts val="0"/>
              </a:spcAft>
              <a:buClr>
                <a:schemeClr val="dk1"/>
              </a:buClr>
              <a:buSzPts val="648"/>
              <a:buNone/>
            </a:pPr>
            <a:endParaRPr sz="2590" dirty="0">
              <a:solidFill>
                <a:schemeClr val="dk1"/>
              </a:solidFill>
              <a:latin typeface="Calibri"/>
              <a:ea typeface="Calibri"/>
              <a:cs typeface="Calibri"/>
              <a:sym typeface="Calibri"/>
            </a:endParaRPr>
          </a:p>
        </p:txBody>
      </p:sp>
      <p:pic>
        <p:nvPicPr>
          <p:cNvPr id="240" name="Google Shape;240;p20"/>
          <p:cNvPicPr preferRelativeResize="0"/>
          <p:nvPr/>
        </p:nvPicPr>
        <p:blipFill rotWithShape="1">
          <a:blip r:embed="rId3">
            <a:alphaModFix/>
          </a:blip>
          <a:srcRect/>
          <a:stretch/>
        </p:blipFill>
        <p:spPr>
          <a:xfrm>
            <a:off x="8556920" y="4821245"/>
            <a:ext cx="3229874" cy="13066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c3f1eff502_0_0"/>
          <p:cNvSpPr txBox="1">
            <a:spLocks noGrp="1"/>
          </p:cNvSpPr>
          <p:nvPr>
            <p:ph type="title"/>
          </p:nvPr>
        </p:nvSpPr>
        <p:spPr>
          <a:xfrm>
            <a:off x="762000" y="1456949"/>
            <a:ext cx="10515600" cy="96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i-FI" sz="4000" dirty="0"/>
              <a:t>Taulut sisäammunnassa</a:t>
            </a:r>
            <a:endParaRPr sz="4000" dirty="0"/>
          </a:p>
        </p:txBody>
      </p:sp>
      <p:sp>
        <p:nvSpPr>
          <p:cNvPr id="247" name="Google Shape;247;gc3f1eff502_0_0"/>
          <p:cNvSpPr txBox="1">
            <a:spLocks noGrp="1"/>
          </p:cNvSpPr>
          <p:nvPr>
            <p:ph type="body" idx="1"/>
          </p:nvPr>
        </p:nvSpPr>
        <p:spPr>
          <a:xfrm>
            <a:off x="852254" y="2197027"/>
            <a:ext cx="10841100" cy="371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SzPts val="1800"/>
              <a:buNone/>
            </a:pPr>
            <a:r>
              <a:rPr lang="fi-FI" sz="2000" dirty="0"/>
              <a:t>S.3.5.4.1. </a:t>
            </a:r>
            <a:r>
              <a:rPr lang="fi-FI" sz="2000" b="1" dirty="0"/>
              <a:t>Yleisten</a:t>
            </a:r>
            <a:r>
              <a:rPr lang="fi-FI" sz="2000" dirty="0"/>
              <a:t> luokkien SM-kilpailujen sisätaulut </a:t>
            </a:r>
            <a:endParaRPr sz="2000" dirty="0"/>
          </a:p>
          <a:p>
            <a:pPr marL="0" lvl="0" indent="0" algn="l" rtl="0">
              <a:lnSpc>
                <a:spcPct val="100000"/>
              </a:lnSpc>
              <a:spcBef>
                <a:spcPts val="750"/>
              </a:spcBef>
              <a:spcAft>
                <a:spcPts val="0"/>
              </a:spcAft>
              <a:buSzPts val="1800"/>
              <a:buNone/>
            </a:pPr>
            <a:r>
              <a:rPr lang="fi-FI" sz="2000" dirty="0"/>
              <a:t>Yleisten luokkien SM-kilpailuissa ammutaan aina </a:t>
            </a:r>
            <a:r>
              <a:rPr lang="fi-FI" sz="2000" b="1" dirty="0"/>
              <a:t>pystyspottiin</a:t>
            </a:r>
            <a:r>
              <a:rPr lang="fi-FI" sz="2000" dirty="0"/>
              <a:t> sarjoissa, joissa virallinen taulu on spottitaulu. Pystyspottia käytetään sekä henkilökohtaisessa että joukkuekilpailussa.  </a:t>
            </a:r>
            <a:endParaRPr sz="2000" dirty="0"/>
          </a:p>
          <a:p>
            <a:pPr marL="0" lvl="0" indent="0" algn="l" rtl="0">
              <a:lnSpc>
                <a:spcPct val="100000"/>
              </a:lnSpc>
              <a:spcBef>
                <a:spcPts val="750"/>
              </a:spcBef>
              <a:spcAft>
                <a:spcPts val="0"/>
              </a:spcAft>
              <a:buSzPts val="1800"/>
              <a:buNone/>
            </a:pPr>
            <a:r>
              <a:rPr lang="fi-FI" sz="2000" dirty="0"/>
              <a:t>S.3.5.4.2. </a:t>
            </a:r>
            <a:r>
              <a:rPr lang="fi-FI" sz="2000" b="1" dirty="0"/>
              <a:t>Junioreiden ja senioreiden</a:t>
            </a:r>
            <a:r>
              <a:rPr lang="fi-FI" sz="2000" dirty="0"/>
              <a:t> SM-kilpailujen sisätaulut </a:t>
            </a:r>
            <a:endParaRPr sz="2000" dirty="0"/>
          </a:p>
          <a:p>
            <a:pPr marL="0" lvl="0" indent="0" algn="l" rtl="0">
              <a:lnSpc>
                <a:spcPct val="100000"/>
              </a:lnSpc>
              <a:spcBef>
                <a:spcPts val="750"/>
              </a:spcBef>
              <a:spcAft>
                <a:spcPts val="0"/>
              </a:spcAft>
              <a:buSzPts val="1800"/>
              <a:buNone/>
            </a:pPr>
            <a:r>
              <a:rPr lang="fi-FI" sz="2000" dirty="0"/>
              <a:t>Ampuja saa valita alkukilpailussa, mihin tauluun ampuu (spotti vai 10-r). Pudotusammunnoissa ammutaan luokan viralliseen tauluun. Spottitauluna käytetään </a:t>
            </a:r>
            <a:r>
              <a:rPr lang="fi-FI" sz="2000" b="1" dirty="0"/>
              <a:t>Vegas</a:t>
            </a:r>
            <a:r>
              <a:rPr lang="fi-FI" sz="2000" dirty="0"/>
              <a:t>-taulua. </a:t>
            </a:r>
            <a:endParaRPr sz="2000" dirty="0"/>
          </a:p>
          <a:p>
            <a:pPr marL="0" lvl="0" indent="0" algn="l" rtl="0">
              <a:lnSpc>
                <a:spcPct val="100000"/>
              </a:lnSpc>
              <a:spcBef>
                <a:spcPts val="750"/>
              </a:spcBef>
              <a:spcAft>
                <a:spcPts val="0"/>
              </a:spcAft>
              <a:buSzPts val="1800"/>
              <a:buNone/>
            </a:pPr>
            <a:r>
              <a:rPr lang="fi-FI" sz="2000" dirty="0"/>
              <a:t>S.3.5.4.3. Muissa kilpailuissa käytettävät sisätaulut </a:t>
            </a:r>
            <a:endParaRPr sz="2000" dirty="0"/>
          </a:p>
          <a:p>
            <a:pPr marL="0" lvl="0" indent="0" algn="l" rtl="0">
              <a:lnSpc>
                <a:spcPct val="100000"/>
              </a:lnSpc>
              <a:spcBef>
                <a:spcPts val="750"/>
              </a:spcBef>
              <a:spcAft>
                <a:spcPts val="0"/>
              </a:spcAft>
              <a:buSzPts val="1800"/>
              <a:buNone/>
            </a:pPr>
            <a:r>
              <a:rPr lang="fi-FI" sz="2000" b="1" dirty="0"/>
              <a:t>Ampuja saa valita</a:t>
            </a:r>
            <a:r>
              <a:rPr lang="fi-FI" sz="2000" dirty="0"/>
              <a:t> alkukilpailussa mihin tauluun ampuu (spotti vai 10-r). Pudotusammunnoissa ammutaan luokan viralliseen tauluun. Jos ampuja ei ole ennakkoon ilmoittanut tauluvalintaansa, käytetään luokan virallista taulua. Muissa kuin SM-kilpailuissa kilpailun järjestäjä saa valita käytetäänkö kolmionmuotoista spottia (ns. Vegas-spotti) vai pystyspottia. Taulumalli on ilmoitettava kilpailukutsussa. </a:t>
            </a:r>
            <a:endParaRPr sz="2000" dirty="0"/>
          </a:p>
          <a:p>
            <a:pPr marL="0" lvl="0" indent="0" algn="l" rtl="0">
              <a:lnSpc>
                <a:spcPct val="70000"/>
              </a:lnSpc>
              <a:spcBef>
                <a:spcPts val="750"/>
              </a:spcBef>
              <a:spcAft>
                <a:spcPts val="0"/>
              </a:spcAft>
              <a:buSzPts val="1800"/>
              <a:buNone/>
            </a:pPr>
            <a:endParaRPr sz="2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914400" y="1487536"/>
            <a:ext cx="8229600" cy="9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Calibri"/>
              <a:buNone/>
            </a:pPr>
            <a:r>
              <a:rPr lang="fi-FI" sz="4000" dirty="0">
                <a:solidFill>
                  <a:schemeClr val="dk1"/>
                </a:solidFill>
                <a:latin typeface="Calibri"/>
                <a:ea typeface="Calibri"/>
                <a:cs typeface="Calibri"/>
                <a:sym typeface="Calibri"/>
              </a:rPr>
              <a:t>Taulujen sijoittelu</a:t>
            </a:r>
            <a:endParaRPr sz="2900" dirty="0"/>
          </a:p>
        </p:txBody>
      </p:sp>
      <p:sp>
        <p:nvSpPr>
          <p:cNvPr id="253" name="Google Shape;253;p24"/>
          <p:cNvSpPr txBox="1">
            <a:spLocks noGrp="1"/>
          </p:cNvSpPr>
          <p:nvPr>
            <p:ph type="body" idx="1"/>
          </p:nvPr>
        </p:nvSpPr>
        <p:spPr>
          <a:xfrm>
            <a:off x="292963" y="2472142"/>
            <a:ext cx="11523215" cy="3792653"/>
          </a:xfrm>
          <a:prstGeom prst="rect">
            <a:avLst/>
          </a:prstGeom>
          <a:noFill/>
          <a:ln>
            <a:noFill/>
          </a:ln>
        </p:spPr>
        <p:txBody>
          <a:bodyPr spcFirstLastPara="1" wrap="square" lIns="91425" tIns="45700" rIns="91425" bIns="45700" anchor="t" anchorCtr="0">
            <a:noAutofit/>
          </a:bodyPr>
          <a:lstStyle/>
          <a:p>
            <a:pPr marL="342900" lvl="0" indent="-338899" algn="l" rtl="0">
              <a:lnSpc>
                <a:spcPct val="100000"/>
              </a:lnSpc>
              <a:spcBef>
                <a:spcPts val="0"/>
              </a:spcBef>
              <a:spcAft>
                <a:spcPts val="0"/>
              </a:spcAft>
              <a:buClr>
                <a:schemeClr val="dk1"/>
              </a:buClr>
              <a:buSzPts val="2700"/>
              <a:buFont typeface="Arial"/>
              <a:buChar char="•"/>
            </a:pPr>
            <a:r>
              <a:rPr lang="fi-FI" sz="2700" dirty="0">
                <a:solidFill>
                  <a:schemeClr val="dk1"/>
                </a:solidFill>
                <a:latin typeface="Calibri"/>
                <a:ea typeface="Calibri"/>
                <a:cs typeface="Calibri"/>
                <a:sym typeface="Calibri"/>
              </a:rPr>
              <a:t>Yhdessä rivissä olevien taulujen keskikohta on 130 +-2 cm korkeudella</a:t>
            </a:r>
            <a:endParaRPr sz="2700" dirty="0"/>
          </a:p>
          <a:p>
            <a:pPr marL="342900" lvl="0" indent="-338899" algn="l" rtl="0">
              <a:lnSpc>
                <a:spcPct val="100000"/>
              </a:lnSpc>
              <a:spcBef>
                <a:spcPts val="592"/>
              </a:spcBef>
              <a:spcAft>
                <a:spcPts val="0"/>
              </a:spcAft>
              <a:buClr>
                <a:schemeClr val="dk1"/>
              </a:buClr>
              <a:buSzPts val="2700"/>
              <a:buFont typeface="Arial"/>
              <a:buChar char="•"/>
            </a:pPr>
            <a:r>
              <a:rPr lang="fi-FI" sz="2700" dirty="0"/>
              <a:t>T</a:t>
            </a:r>
            <a:r>
              <a:rPr lang="fi-FI" sz="2700" dirty="0">
                <a:solidFill>
                  <a:schemeClr val="dk1"/>
                </a:solidFill>
                <a:latin typeface="Calibri"/>
                <a:ea typeface="Calibri"/>
                <a:cs typeface="Calibri"/>
                <a:sym typeface="Calibri"/>
              </a:rPr>
              <a:t>aulun keskipiste saa olla korkeimmillaan 172 cm (sisällä 162 cm) korkeudella ja alimmillaan 90 cm (sisällä 100 cm) korkeudella</a:t>
            </a:r>
            <a:endParaRPr sz="2700" dirty="0"/>
          </a:p>
          <a:p>
            <a:pPr marL="342900" lvl="0" indent="-338899" algn="l" rtl="0">
              <a:lnSpc>
                <a:spcPct val="100000"/>
              </a:lnSpc>
              <a:spcBef>
                <a:spcPts val="592"/>
              </a:spcBef>
              <a:spcAft>
                <a:spcPts val="0"/>
              </a:spcAft>
              <a:buClr>
                <a:schemeClr val="dk1"/>
              </a:buClr>
              <a:buSzPts val="2700"/>
              <a:buFont typeface="Arial"/>
              <a:buChar char="•"/>
            </a:pPr>
            <a:r>
              <a:rPr lang="fi-FI" sz="2700" b="1" dirty="0">
                <a:solidFill>
                  <a:schemeClr val="dk1"/>
                </a:solidFill>
              </a:rPr>
              <a:t>Vegas</a:t>
            </a:r>
            <a:r>
              <a:rPr lang="fi-FI" sz="2700" dirty="0">
                <a:solidFill>
                  <a:schemeClr val="dk1"/>
                </a:solidFill>
                <a:latin typeface="Calibri"/>
                <a:ea typeface="Calibri"/>
                <a:cs typeface="Calibri"/>
                <a:sym typeface="Calibri"/>
              </a:rPr>
              <a:t>-taulussa ylärajan määrittää ylimmän spotin (2) keskipiste ja alarajan alimpien spottien (1 ja 3) keskipisteet</a:t>
            </a:r>
          </a:p>
          <a:p>
            <a:pPr marL="342900" lvl="0" indent="-338899" algn="l" rtl="0">
              <a:lnSpc>
                <a:spcPct val="100000"/>
              </a:lnSpc>
              <a:spcBef>
                <a:spcPts val="592"/>
              </a:spcBef>
              <a:spcAft>
                <a:spcPts val="0"/>
              </a:spcAft>
              <a:buClr>
                <a:schemeClr val="dk1"/>
              </a:buClr>
              <a:buSzPts val="2700"/>
              <a:buFont typeface="Arial"/>
              <a:buChar char="•"/>
            </a:pPr>
            <a:r>
              <a:rPr lang="fi-FI" sz="2700" dirty="0"/>
              <a:t>Vegas taulun 130 cm korkeus mitataan alaspoteista, kun ne ovat yhdessä rivissä</a:t>
            </a:r>
            <a:endParaRPr sz="2700" dirty="0"/>
          </a:p>
          <a:p>
            <a:pPr marL="342900" lvl="0" indent="-338899" algn="l" rtl="0">
              <a:lnSpc>
                <a:spcPct val="100000"/>
              </a:lnSpc>
              <a:spcBef>
                <a:spcPts val="592"/>
              </a:spcBef>
              <a:spcAft>
                <a:spcPts val="0"/>
              </a:spcAft>
              <a:buClr>
                <a:schemeClr val="dk1"/>
              </a:buClr>
              <a:buSzPts val="2700"/>
              <a:buFont typeface="Arial"/>
              <a:buChar char="•"/>
            </a:pPr>
            <a:r>
              <a:rPr lang="fi-FI" sz="2700" dirty="0">
                <a:solidFill>
                  <a:schemeClr val="dk1"/>
                </a:solidFill>
              </a:rPr>
              <a:t>Taulujen väliset etäisyydet mitataan pistealueiden reunoista</a:t>
            </a:r>
            <a:endParaRPr sz="2700" dirty="0"/>
          </a:p>
          <a:p>
            <a:pPr marL="342900" lvl="0" indent="-338899" algn="l" rtl="0">
              <a:lnSpc>
                <a:spcPct val="100000"/>
              </a:lnSpc>
              <a:spcBef>
                <a:spcPts val="592"/>
              </a:spcBef>
              <a:spcAft>
                <a:spcPts val="0"/>
              </a:spcAft>
              <a:buClr>
                <a:schemeClr val="dk1"/>
              </a:buClr>
              <a:buSzPts val="2700"/>
              <a:buFont typeface="Arial"/>
              <a:buChar char="•"/>
            </a:pPr>
            <a:r>
              <a:rPr lang="fi-FI" sz="2700" dirty="0"/>
              <a:t>Toleransseja ja mittoja ei tarvitse muistaa ulkoa, tarkista ne aina sääntökirjasta</a:t>
            </a:r>
            <a:endParaRPr sz="2700" dirty="0">
              <a:solidFill>
                <a:schemeClr val="dk1"/>
              </a:solidFill>
            </a:endParaRPr>
          </a:p>
          <a:p>
            <a:pPr marL="0" lvl="0" indent="0" algn="l" rtl="0">
              <a:lnSpc>
                <a:spcPct val="100000"/>
              </a:lnSpc>
              <a:spcBef>
                <a:spcPts val="592"/>
              </a:spcBef>
              <a:spcAft>
                <a:spcPts val="0"/>
              </a:spcAft>
              <a:buClr>
                <a:schemeClr val="dk1"/>
              </a:buClr>
              <a:buSzPts val="740"/>
              <a:buNone/>
            </a:pPr>
            <a:endParaRPr sz="2960"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5"/>
          <p:cNvPicPr preferRelativeResize="0"/>
          <p:nvPr/>
        </p:nvPicPr>
        <p:blipFill rotWithShape="1">
          <a:blip r:embed="rId3">
            <a:alphaModFix/>
          </a:blip>
          <a:srcRect/>
          <a:stretch/>
        </p:blipFill>
        <p:spPr>
          <a:xfrm>
            <a:off x="1408125" y="2592775"/>
            <a:ext cx="4891300" cy="3731825"/>
          </a:xfrm>
          <a:prstGeom prst="rect">
            <a:avLst/>
          </a:prstGeom>
          <a:noFill/>
          <a:ln>
            <a:noFill/>
          </a:ln>
        </p:spPr>
      </p:pic>
      <p:sp>
        <p:nvSpPr>
          <p:cNvPr id="259" name="Google Shape;259;p25"/>
          <p:cNvSpPr txBox="1">
            <a:spLocks noGrp="1"/>
          </p:cNvSpPr>
          <p:nvPr>
            <p:ph type="title"/>
          </p:nvPr>
        </p:nvSpPr>
        <p:spPr>
          <a:xfrm>
            <a:off x="838200" y="1490982"/>
            <a:ext cx="10515600" cy="963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fi-FI"/>
              <a:t>Ulkotaulut: 4 x 80 tai 3 x 80 cm spotti</a:t>
            </a:r>
            <a:endParaRPr/>
          </a:p>
        </p:txBody>
      </p:sp>
      <p:pic>
        <p:nvPicPr>
          <p:cNvPr id="260" name="Google Shape;260;p25"/>
          <p:cNvPicPr preferRelativeResize="0"/>
          <p:nvPr/>
        </p:nvPicPr>
        <p:blipFill rotWithShape="1">
          <a:blip r:embed="rId4">
            <a:alphaModFix/>
          </a:blip>
          <a:srcRect/>
          <a:stretch/>
        </p:blipFill>
        <p:spPr>
          <a:xfrm>
            <a:off x="6799145" y="2601012"/>
            <a:ext cx="5031494" cy="376888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txBox="1">
            <a:spLocks noGrp="1"/>
          </p:cNvSpPr>
          <p:nvPr>
            <p:ph type="title"/>
          </p:nvPr>
        </p:nvSpPr>
        <p:spPr>
          <a:xfrm>
            <a:off x="838200" y="1643382"/>
            <a:ext cx="10515600" cy="96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Calibri"/>
              <a:buNone/>
            </a:pPr>
            <a:r>
              <a:rPr lang="fi-FI" sz="4400">
                <a:solidFill>
                  <a:schemeClr val="dk1"/>
                </a:solidFill>
                <a:latin typeface="Calibri"/>
                <a:ea typeface="Calibri"/>
                <a:cs typeface="Calibri"/>
                <a:sym typeface="Calibri"/>
              </a:rPr>
              <a:t>Ulkotaulut: 2 x 80 tai 1 x 80 cm spotti</a:t>
            </a:r>
            <a:endParaRPr/>
          </a:p>
        </p:txBody>
      </p:sp>
      <p:pic>
        <p:nvPicPr>
          <p:cNvPr id="266" name="Google Shape;266;p27"/>
          <p:cNvPicPr preferRelativeResize="0"/>
          <p:nvPr/>
        </p:nvPicPr>
        <p:blipFill rotWithShape="1">
          <a:blip r:embed="rId3">
            <a:alphaModFix/>
          </a:blip>
          <a:srcRect/>
          <a:stretch/>
        </p:blipFill>
        <p:spPr>
          <a:xfrm>
            <a:off x="1293232" y="2606793"/>
            <a:ext cx="4920602" cy="3879818"/>
          </a:xfrm>
          <a:prstGeom prst="rect">
            <a:avLst/>
          </a:prstGeom>
          <a:noFill/>
          <a:ln>
            <a:noFill/>
          </a:ln>
        </p:spPr>
      </p:pic>
      <p:pic>
        <p:nvPicPr>
          <p:cNvPr id="267" name="Google Shape;267;p27"/>
          <p:cNvPicPr preferRelativeResize="0"/>
          <p:nvPr/>
        </p:nvPicPr>
        <p:blipFill rotWithShape="1">
          <a:blip r:embed="rId4">
            <a:alphaModFix/>
          </a:blip>
          <a:srcRect/>
          <a:stretch/>
        </p:blipFill>
        <p:spPr>
          <a:xfrm>
            <a:off x="6642609" y="2606793"/>
            <a:ext cx="4932722" cy="383156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a:spLocks noGrp="1"/>
          </p:cNvSpPr>
          <p:nvPr>
            <p:ph type="title"/>
          </p:nvPr>
        </p:nvSpPr>
        <p:spPr>
          <a:xfrm>
            <a:off x="838200" y="1643382"/>
            <a:ext cx="10515600" cy="96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Calibri"/>
              <a:buNone/>
            </a:pPr>
            <a:r>
              <a:rPr lang="fi-FI" sz="4400">
                <a:solidFill>
                  <a:schemeClr val="dk1"/>
                </a:solidFill>
                <a:latin typeface="Calibri"/>
                <a:ea typeface="Calibri"/>
                <a:cs typeface="Calibri"/>
                <a:sym typeface="Calibri"/>
              </a:rPr>
              <a:t>Sisätaulut: 4 x 10-renkainen ja Vegas</a:t>
            </a:r>
            <a:endParaRPr/>
          </a:p>
        </p:txBody>
      </p:sp>
      <p:pic>
        <p:nvPicPr>
          <p:cNvPr id="273" name="Google Shape;273;p29"/>
          <p:cNvPicPr preferRelativeResize="0"/>
          <p:nvPr/>
        </p:nvPicPr>
        <p:blipFill rotWithShape="1">
          <a:blip r:embed="rId3">
            <a:alphaModFix/>
          </a:blip>
          <a:srcRect/>
          <a:stretch/>
        </p:blipFill>
        <p:spPr>
          <a:xfrm>
            <a:off x="945397" y="2652943"/>
            <a:ext cx="4192997" cy="3622134"/>
          </a:xfrm>
          <a:prstGeom prst="rect">
            <a:avLst/>
          </a:prstGeom>
          <a:noFill/>
          <a:ln>
            <a:noFill/>
          </a:ln>
        </p:spPr>
      </p:pic>
      <p:pic>
        <p:nvPicPr>
          <p:cNvPr id="274" name="Google Shape;274;p29"/>
          <p:cNvPicPr preferRelativeResize="0"/>
          <p:nvPr/>
        </p:nvPicPr>
        <p:blipFill rotWithShape="1">
          <a:blip r:embed="rId4">
            <a:alphaModFix/>
          </a:blip>
          <a:srcRect/>
          <a:stretch/>
        </p:blipFill>
        <p:spPr>
          <a:xfrm>
            <a:off x="6645534" y="2606793"/>
            <a:ext cx="4712196" cy="364782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838200" y="1795782"/>
            <a:ext cx="10515600" cy="96341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Calibri"/>
              <a:buNone/>
            </a:pPr>
            <a:r>
              <a:rPr lang="fi-FI" sz="4100">
                <a:solidFill>
                  <a:schemeClr val="dk1"/>
                </a:solidFill>
                <a:latin typeface="Calibri"/>
                <a:ea typeface="Calibri"/>
                <a:cs typeface="Calibri"/>
                <a:sym typeface="Calibri"/>
              </a:rPr>
              <a:t>Sisätaulut: 4 x pystyspotti ja 2 x pystyspotti</a:t>
            </a:r>
            <a:endParaRPr sz="3000"/>
          </a:p>
        </p:txBody>
      </p:sp>
      <p:pic>
        <p:nvPicPr>
          <p:cNvPr id="280" name="Google Shape;280;p31"/>
          <p:cNvPicPr preferRelativeResize="0"/>
          <p:nvPr/>
        </p:nvPicPr>
        <p:blipFill rotWithShape="1">
          <a:blip r:embed="rId3">
            <a:alphaModFix/>
          </a:blip>
          <a:srcRect/>
          <a:stretch/>
        </p:blipFill>
        <p:spPr>
          <a:xfrm>
            <a:off x="1554546" y="2759193"/>
            <a:ext cx="3748908" cy="3353063"/>
          </a:xfrm>
          <a:prstGeom prst="rect">
            <a:avLst/>
          </a:prstGeom>
          <a:noFill/>
          <a:ln>
            <a:noFill/>
          </a:ln>
        </p:spPr>
      </p:pic>
      <p:pic>
        <p:nvPicPr>
          <p:cNvPr id="281" name="Google Shape;281;p31"/>
          <p:cNvPicPr preferRelativeResize="0"/>
          <p:nvPr/>
        </p:nvPicPr>
        <p:blipFill rotWithShape="1">
          <a:blip r:embed="rId4">
            <a:alphaModFix/>
          </a:blip>
          <a:srcRect/>
          <a:stretch/>
        </p:blipFill>
        <p:spPr>
          <a:xfrm>
            <a:off x="6167155" y="2825175"/>
            <a:ext cx="3664221" cy="3287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c02e277b78_0_12"/>
          <p:cNvSpPr txBox="1">
            <a:spLocks noGrp="1"/>
          </p:cNvSpPr>
          <p:nvPr>
            <p:ph type="title"/>
          </p:nvPr>
        </p:nvSpPr>
        <p:spPr>
          <a:xfrm>
            <a:off x="1058944" y="130844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3300"/>
              <a:buFont typeface="Calibri"/>
              <a:buNone/>
            </a:pPr>
            <a:r>
              <a:rPr lang="fi-FI" sz="3600"/>
              <a:t>Kilpailukutsun sisältö</a:t>
            </a:r>
            <a:endParaRPr sz="3600"/>
          </a:p>
        </p:txBody>
      </p:sp>
      <p:sp>
        <p:nvSpPr>
          <p:cNvPr id="113" name="Google Shape;113;gc02e277b78_0_12"/>
          <p:cNvSpPr txBox="1">
            <a:spLocks noGrp="1"/>
          </p:cNvSpPr>
          <p:nvPr>
            <p:ph type="body" idx="1"/>
          </p:nvPr>
        </p:nvSpPr>
        <p:spPr>
          <a:xfrm>
            <a:off x="1032225" y="2222375"/>
            <a:ext cx="10730700" cy="4134000"/>
          </a:xfrm>
          <a:prstGeom prst="rect">
            <a:avLst/>
          </a:prstGeom>
          <a:noFill/>
          <a:ln>
            <a:noFill/>
          </a:ln>
        </p:spPr>
        <p:txBody>
          <a:bodyPr spcFirstLastPara="1" wrap="square" lIns="91425" tIns="91425" rIns="91425" bIns="91425" anchor="t" anchorCtr="0">
            <a:noAutofit/>
          </a:bodyPr>
          <a:lstStyle/>
          <a:p>
            <a:pPr marL="457200" lvl="0" indent="-330200" algn="l" rtl="0">
              <a:lnSpc>
                <a:spcPct val="90000"/>
              </a:lnSpc>
              <a:spcBef>
                <a:spcPts val="640"/>
              </a:spcBef>
              <a:spcAft>
                <a:spcPts val="0"/>
              </a:spcAft>
              <a:buClr>
                <a:schemeClr val="dk1"/>
              </a:buClr>
              <a:buSzPts val="1600"/>
              <a:buChar char="●"/>
            </a:pPr>
            <a:r>
              <a:rPr lang="fi-FI" sz="1600" dirty="0"/>
              <a:t>järjestäjän nimi, </a:t>
            </a:r>
            <a:r>
              <a:rPr lang="fi-FI" sz="1600" b="1" dirty="0"/>
              <a:t>kilpailuaika ja -paikka</a:t>
            </a:r>
            <a:r>
              <a:rPr lang="fi-FI" sz="1600" dirty="0"/>
              <a:t> sekä kilpailumuoto</a:t>
            </a:r>
            <a:endParaRPr sz="1600" dirty="0"/>
          </a:p>
          <a:p>
            <a:pPr marL="457200" lvl="0" indent="-330200" algn="l" rtl="0">
              <a:lnSpc>
                <a:spcPct val="115000"/>
              </a:lnSpc>
              <a:spcBef>
                <a:spcPts val="0"/>
              </a:spcBef>
              <a:spcAft>
                <a:spcPts val="0"/>
              </a:spcAft>
              <a:buClr>
                <a:schemeClr val="dk1"/>
              </a:buClr>
              <a:buSzPts val="1600"/>
              <a:buChar char="●"/>
            </a:pPr>
            <a:r>
              <a:rPr lang="fi-FI" sz="1600" dirty="0"/>
              <a:t>osallistumisoikeus</a:t>
            </a:r>
            <a:endParaRPr sz="1600" dirty="0"/>
          </a:p>
          <a:p>
            <a:pPr marL="457200" lvl="0" indent="-330200" algn="l" rtl="0">
              <a:lnSpc>
                <a:spcPct val="115000"/>
              </a:lnSpc>
              <a:spcBef>
                <a:spcPts val="0"/>
              </a:spcBef>
              <a:spcAft>
                <a:spcPts val="0"/>
              </a:spcAft>
              <a:buClr>
                <a:schemeClr val="dk1"/>
              </a:buClr>
              <a:buSzPts val="1600"/>
              <a:buChar char="●"/>
            </a:pPr>
            <a:r>
              <a:rPr lang="fi-FI" sz="1600" dirty="0"/>
              <a:t>ilmoittautumisaika ja –tapa</a:t>
            </a:r>
            <a:endParaRPr sz="1600" dirty="0"/>
          </a:p>
          <a:p>
            <a:pPr marL="457200" lvl="0" indent="-330200" algn="l" rtl="0">
              <a:lnSpc>
                <a:spcPct val="115000"/>
              </a:lnSpc>
              <a:spcBef>
                <a:spcPts val="0"/>
              </a:spcBef>
              <a:spcAft>
                <a:spcPts val="0"/>
              </a:spcAft>
              <a:buClr>
                <a:schemeClr val="dk1"/>
              </a:buClr>
              <a:buSzPts val="1600"/>
              <a:buChar char="●"/>
            </a:pPr>
            <a:r>
              <a:rPr lang="fi-FI" sz="1600" dirty="0"/>
              <a:t>harjoitteluammunnan aika</a:t>
            </a:r>
            <a:endParaRPr sz="1600" dirty="0"/>
          </a:p>
          <a:p>
            <a:pPr marL="457200" lvl="0" indent="-330200" algn="l" rtl="0">
              <a:lnSpc>
                <a:spcPct val="115000"/>
              </a:lnSpc>
              <a:spcBef>
                <a:spcPts val="0"/>
              </a:spcBef>
              <a:spcAft>
                <a:spcPts val="0"/>
              </a:spcAft>
              <a:buClr>
                <a:schemeClr val="dk1"/>
              </a:buClr>
              <a:buSzPts val="1600"/>
              <a:buChar char="●"/>
            </a:pPr>
            <a:r>
              <a:rPr lang="fi-FI" sz="1600" dirty="0"/>
              <a:t>osallistumismaksu</a:t>
            </a:r>
            <a:endParaRPr sz="1600" dirty="0"/>
          </a:p>
          <a:p>
            <a:pPr marL="457200" lvl="0" indent="-330200" algn="l" rtl="0">
              <a:lnSpc>
                <a:spcPct val="115000"/>
              </a:lnSpc>
              <a:spcBef>
                <a:spcPts val="0"/>
              </a:spcBef>
              <a:spcAft>
                <a:spcPts val="0"/>
              </a:spcAft>
              <a:buClr>
                <a:schemeClr val="dk1"/>
              </a:buClr>
              <a:buSzPts val="1600"/>
              <a:buChar char="●"/>
            </a:pPr>
            <a:r>
              <a:rPr lang="fi-FI" sz="1600" dirty="0"/>
              <a:t>järjestettävät sarjat ja sarjoja koskevat rajoitukset</a:t>
            </a:r>
            <a:endParaRPr sz="1600" dirty="0"/>
          </a:p>
          <a:p>
            <a:pPr marL="457200" lvl="0" indent="-330200" algn="l" rtl="0">
              <a:lnSpc>
                <a:spcPct val="115000"/>
              </a:lnSpc>
              <a:spcBef>
                <a:spcPts val="0"/>
              </a:spcBef>
              <a:spcAft>
                <a:spcPts val="0"/>
              </a:spcAft>
              <a:buClr>
                <a:schemeClr val="dk1"/>
              </a:buClr>
              <a:buSzPts val="1600"/>
              <a:buChar char="●"/>
            </a:pPr>
            <a:r>
              <a:rPr lang="fi-FI" sz="1600" dirty="0"/>
              <a:t>mahdollinen joukkuekilpailu (Joukkuekilpailuun ilmoittautumisia järjestäjät voivat ottaa vastaan vielä harjoitusammunnan aikana, mutta ei enää kilpailun alkamisen jälkeen)</a:t>
            </a:r>
            <a:endParaRPr sz="1600" dirty="0"/>
          </a:p>
          <a:p>
            <a:pPr marL="457200" lvl="0" indent="-330200" algn="l" rtl="0">
              <a:lnSpc>
                <a:spcPct val="115000"/>
              </a:lnSpc>
              <a:spcBef>
                <a:spcPts val="0"/>
              </a:spcBef>
              <a:spcAft>
                <a:spcPts val="0"/>
              </a:spcAft>
              <a:buClr>
                <a:schemeClr val="dk1"/>
              </a:buClr>
              <a:buSzPts val="1600"/>
              <a:buChar char="●"/>
            </a:pPr>
            <a:r>
              <a:rPr lang="fi-FI" sz="1600" dirty="0"/>
              <a:t>joukkuekilpailun joukkueiden koko (2 tai 3 hlöä/joukkue) muissa kuin SM-kilpailuissa</a:t>
            </a:r>
            <a:endParaRPr sz="1600" dirty="0"/>
          </a:p>
          <a:p>
            <a:pPr marL="457200" lvl="0" indent="-330200" algn="l" rtl="0">
              <a:lnSpc>
                <a:spcPct val="115000"/>
              </a:lnSpc>
              <a:spcBef>
                <a:spcPts val="0"/>
              </a:spcBef>
              <a:spcAft>
                <a:spcPts val="0"/>
              </a:spcAft>
              <a:buClr>
                <a:schemeClr val="dk1"/>
              </a:buClr>
              <a:buSzPts val="1600"/>
              <a:buChar char="●"/>
            </a:pPr>
            <a:r>
              <a:rPr lang="fi-FI" sz="1600" b="1" dirty="0"/>
              <a:t>kilpailutapaa ja käytettäviä tauluja koskevat tiedot, jos säännöissä kilpailulta niin määrätään</a:t>
            </a:r>
            <a:endParaRPr sz="1600" b="1" dirty="0"/>
          </a:p>
          <a:p>
            <a:pPr marL="457200" lvl="0" indent="-330200" algn="l" rtl="0">
              <a:lnSpc>
                <a:spcPct val="115000"/>
              </a:lnSpc>
              <a:spcBef>
                <a:spcPts val="0"/>
              </a:spcBef>
              <a:spcAft>
                <a:spcPts val="0"/>
              </a:spcAft>
              <a:buClr>
                <a:schemeClr val="dk1"/>
              </a:buClr>
              <a:buSzPts val="1600"/>
              <a:buChar char="●"/>
            </a:pPr>
            <a:r>
              <a:rPr lang="fi-FI" sz="1600" dirty="0"/>
              <a:t>muut tässä sääntökirjassa erikseen ilmoitettavaksi määrätyt sääntöpoikkeukset: </a:t>
            </a:r>
            <a:br>
              <a:rPr lang="fi-FI" sz="1600" dirty="0"/>
            </a:br>
            <a:r>
              <a:rPr lang="fi-FI" sz="1600" dirty="0"/>
              <a:t>sarjojen yhdistäminen, </a:t>
            </a:r>
            <a:r>
              <a:rPr lang="fi-FI" sz="1600" b="1" dirty="0"/>
              <a:t>rajattu ammuntatila, poikkeava kentän suunta</a:t>
            </a:r>
            <a:r>
              <a:rPr lang="fi-FI" sz="1600" dirty="0"/>
              <a:t>, 3D-sisäkilpailun finaalit jne.</a:t>
            </a:r>
            <a:endParaRPr sz="1600" dirty="0"/>
          </a:p>
          <a:p>
            <a:pPr marL="457200" lvl="0" indent="-330200" algn="l" rtl="0">
              <a:lnSpc>
                <a:spcPct val="115000"/>
              </a:lnSpc>
              <a:spcBef>
                <a:spcPts val="0"/>
              </a:spcBef>
              <a:spcAft>
                <a:spcPts val="0"/>
              </a:spcAft>
              <a:buClr>
                <a:schemeClr val="dk1"/>
              </a:buClr>
              <a:buSzPts val="1600"/>
              <a:buChar char="●"/>
            </a:pPr>
            <a:r>
              <a:rPr lang="fi-FI" sz="1600" dirty="0"/>
              <a:t>Kilpailun järjestäjä saa rajoittaa sarjoja, joissa kilpailu järjestetään. Tämä on tehtävä viimeistään kilpailukutsussa, jos sarjoja rajoitetaan. Sarjoja voidaan yhdistää näissä säännöissä määrätyllä tavalla viimeistään ennen varsinaisen kilpailun alkua</a:t>
            </a:r>
            <a:endParaRPr sz="1600" dirty="0"/>
          </a:p>
          <a:p>
            <a:pPr marL="0" lvl="0" indent="0" algn="l" rtl="0">
              <a:lnSpc>
                <a:spcPct val="90000"/>
              </a:lnSpc>
              <a:spcBef>
                <a:spcPts val="1200"/>
              </a:spcBef>
              <a:spcAft>
                <a:spcPts val="0"/>
              </a:spcAft>
              <a:buClr>
                <a:schemeClr val="dk1"/>
              </a:buClr>
              <a:buSzPts val="1400"/>
              <a:buNone/>
            </a:pPr>
            <a:endParaRPr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838200" y="1795782"/>
            <a:ext cx="10515600" cy="96341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90"/>
              <a:buFont typeface="Calibri"/>
              <a:buNone/>
            </a:pPr>
            <a:r>
              <a:rPr lang="fi-FI" sz="3959">
                <a:solidFill>
                  <a:schemeClr val="dk1"/>
                </a:solidFill>
                <a:latin typeface="Calibri"/>
                <a:ea typeface="Calibri"/>
                <a:cs typeface="Calibri"/>
                <a:sym typeface="Calibri"/>
              </a:rPr>
              <a:t>Sisätaulut: vaakaspotti (joukkueuusinta)</a:t>
            </a:r>
            <a:endParaRPr/>
          </a:p>
        </p:txBody>
      </p:sp>
      <p:pic>
        <p:nvPicPr>
          <p:cNvPr id="287" name="Google Shape;287;p33"/>
          <p:cNvPicPr preferRelativeResize="0"/>
          <p:nvPr/>
        </p:nvPicPr>
        <p:blipFill rotWithShape="1">
          <a:blip r:embed="rId3">
            <a:alphaModFix/>
          </a:blip>
          <a:srcRect/>
          <a:stretch/>
        </p:blipFill>
        <p:spPr>
          <a:xfrm>
            <a:off x="3476529" y="2759193"/>
            <a:ext cx="4866193" cy="380801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title"/>
          </p:nvPr>
        </p:nvSpPr>
        <p:spPr>
          <a:xfrm>
            <a:off x="838200" y="1795782"/>
            <a:ext cx="10515600" cy="96341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Calibri"/>
              <a:buNone/>
            </a:pPr>
            <a:r>
              <a:rPr lang="fi-FI" sz="4000">
                <a:solidFill>
                  <a:schemeClr val="dk1"/>
                </a:solidFill>
                <a:latin typeface="Calibri"/>
                <a:ea typeface="Calibri"/>
                <a:cs typeface="Calibri"/>
                <a:sym typeface="Calibri"/>
              </a:rPr>
              <a:t>Puutteet</a:t>
            </a:r>
            <a:endParaRPr sz="4000"/>
          </a:p>
        </p:txBody>
      </p:sp>
      <p:sp>
        <p:nvSpPr>
          <p:cNvPr id="293" name="Google Shape;293;p37"/>
          <p:cNvSpPr txBox="1">
            <a:spLocks noGrp="1"/>
          </p:cNvSpPr>
          <p:nvPr>
            <p:ph type="body" idx="1"/>
          </p:nvPr>
        </p:nvSpPr>
        <p:spPr>
          <a:xfrm>
            <a:off x="1259425" y="2605400"/>
            <a:ext cx="10094400" cy="40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fi-FI" sz="2900">
                <a:solidFill>
                  <a:schemeClr val="dk1"/>
                </a:solidFill>
                <a:latin typeface="Calibri"/>
                <a:ea typeface="Calibri"/>
                <a:cs typeface="Calibri"/>
                <a:sym typeface="Calibri"/>
              </a:rPr>
              <a:t>Jos kentän järjestelyissä on puutteita, pyritään ne korjaamaan ennen kilpailua.</a:t>
            </a:r>
            <a:endParaRPr sz="2900"/>
          </a:p>
          <a:p>
            <a:pPr marL="0" lvl="0" indent="0" algn="l" rtl="0">
              <a:lnSpc>
                <a:spcPct val="100000"/>
              </a:lnSpc>
              <a:spcBef>
                <a:spcPts val="640"/>
              </a:spcBef>
              <a:spcAft>
                <a:spcPts val="0"/>
              </a:spcAft>
              <a:buSzPts val="1800"/>
              <a:buNone/>
            </a:pPr>
            <a:r>
              <a:rPr lang="fi-FI" sz="2900">
                <a:solidFill>
                  <a:schemeClr val="dk1"/>
                </a:solidFill>
                <a:latin typeface="Calibri"/>
                <a:ea typeface="Calibri"/>
                <a:cs typeface="Calibri"/>
                <a:sym typeface="Calibri"/>
              </a:rPr>
              <a:t>Kilpailu pyritään aina ampumaan!</a:t>
            </a:r>
            <a:endParaRPr sz="2900"/>
          </a:p>
          <a:p>
            <a:pPr marL="514350" lvl="1" indent="-241300" algn="l" rtl="0">
              <a:lnSpc>
                <a:spcPct val="80000"/>
              </a:lnSpc>
              <a:spcBef>
                <a:spcPts val="0"/>
              </a:spcBef>
              <a:spcAft>
                <a:spcPts val="0"/>
              </a:spcAft>
              <a:buClr>
                <a:schemeClr val="dk1"/>
              </a:buClr>
              <a:buSzPts val="2900"/>
              <a:buFont typeface="Calibri"/>
              <a:buChar char="–"/>
            </a:pPr>
            <a:r>
              <a:rPr lang="fi-FI" sz="2900">
                <a:solidFill>
                  <a:schemeClr val="dk1"/>
                </a:solidFill>
                <a:latin typeface="Calibri"/>
                <a:ea typeface="Calibri"/>
                <a:cs typeface="Calibri"/>
                <a:sym typeface="Calibri"/>
              </a:rPr>
              <a:t>Turvallisuu</a:t>
            </a:r>
            <a:r>
              <a:rPr lang="fi-FI" sz="2900"/>
              <a:t>desta ei saa tinkiä</a:t>
            </a:r>
            <a:endParaRPr sz="2900"/>
          </a:p>
          <a:p>
            <a:pPr marL="514350" lvl="1" indent="-241300" algn="l" rtl="0">
              <a:lnSpc>
                <a:spcPct val="80000"/>
              </a:lnSpc>
              <a:spcBef>
                <a:spcPts val="0"/>
              </a:spcBef>
              <a:spcAft>
                <a:spcPts val="0"/>
              </a:spcAft>
              <a:buClr>
                <a:schemeClr val="dk1"/>
              </a:buClr>
              <a:buSzPts val="2900"/>
              <a:buFont typeface="Calibri"/>
              <a:buChar char="–"/>
            </a:pPr>
            <a:r>
              <a:rPr lang="fi-FI" sz="2900">
                <a:solidFill>
                  <a:schemeClr val="dk1"/>
                </a:solidFill>
                <a:latin typeface="Calibri"/>
                <a:ea typeface="Calibri"/>
                <a:cs typeface="Calibri"/>
                <a:sym typeface="Calibri"/>
              </a:rPr>
              <a:t>Tasapuolisuus (saman sarjan kesken)</a:t>
            </a:r>
            <a:endParaRPr sz="2900"/>
          </a:p>
          <a:p>
            <a:pPr marL="514350" lvl="1" indent="-241300" algn="l" rtl="0">
              <a:lnSpc>
                <a:spcPct val="80000"/>
              </a:lnSpc>
              <a:spcBef>
                <a:spcPts val="0"/>
              </a:spcBef>
              <a:spcAft>
                <a:spcPts val="0"/>
              </a:spcAft>
              <a:buSzPts val="2900"/>
              <a:buChar char="–"/>
            </a:pPr>
            <a:r>
              <a:rPr lang="fi-FI" sz="2900"/>
              <a:t>Säilyykö e</a:t>
            </a:r>
            <a:r>
              <a:rPr lang="fi-FI" sz="2900">
                <a:solidFill>
                  <a:schemeClr val="dk1"/>
                </a:solidFill>
                <a:latin typeface="Calibri"/>
                <a:ea typeface="Calibri"/>
                <a:cs typeface="Calibri"/>
                <a:sym typeface="Calibri"/>
              </a:rPr>
              <a:t>nnätyskelpoisuus?</a:t>
            </a:r>
            <a:endParaRPr sz="2900"/>
          </a:p>
          <a:p>
            <a:pPr marL="514350" lvl="1" indent="-241300" algn="l" rtl="0">
              <a:lnSpc>
                <a:spcPct val="80000"/>
              </a:lnSpc>
              <a:spcBef>
                <a:spcPts val="0"/>
              </a:spcBef>
              <a:spcAft>
                <a:spcPts val="0"/>
              </a:spcAft>
              <a:buClr>
                <a:schemeClr val="dk1"/>
              </a:buClr>
              <a:buSzPts val="2900"/>
              <a:buFont typeface="Calibri"/>
              <a:buChar char="–"/>
            </a:pPr>
            <a:r>
              <a:rPr lang="fi-FI" sz="2900">
                <a:solidFill>
                  <a:schemeClr val="dk1"/>
                </a:solidFill>
                <a:latin typeface="Calibri"/>
                <a:ea typeface="Calibri"/>
                <a:cs typeface="Calibri"/>
                <a:sym typeface="Calibri"/>
              </a:rPr>
              <a:t>Saavatko ampujat järjestelypuutteista etua (esim. sallittua suuremmat taulut</a:t>
            </a:r>
            <a:r>
              <a:rPr lang="fi-FI" sz="2900"/>
              <a:t>)?</a:t>
            </a:r>
            <a:endParaRPr sz="2900"/>
          </a:p>
          <a:p>
            <a:pPr marL="742950" lvl="1" indent="-285750" algn="l" rtl="0">
              <a:lnSpc>
                <a:spcPct val="100000"/>
              </a:lnSpc>
              <a:spcBef>
                <a:spcPts val="560"/>
              </a:spcBef>
              <a:spcAft>
                <a:spcPts val="0"/>
              </a:spcAft>
              <a:buClr>
                <a:schemeClr val="dk1"/>
              </a:buClr>
              <a:buSzPts val="2800"/>
              <a:buNone/>
            </a:pPr>
            <a:endParaRPr sz="33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38" descr="Näyttöleike"/>
          <p:cNvPicPr preferRelativeResize="0">
            <a:picLocks noGrp="1"/>
          </p:cNvPicPr>
          <p:nvPr>
            <p:ph type="body" idx="1"/>
          </p:nvPr>
        </p:nvPicPr>
        <p:blipFill rotWithShape="1">
          <a:blip r:embed="rId3">
            <a:alphaModFix/>
          </a:blip>
          <a:srcRect/>
          <a:stretch/>
        </p:blipFill>
        <p:spPr>
          <a:xfrm>
            <a:off x="2101259" y="1464094"/>
            <a:ext cx="8174100" cy="4925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sldNum" idx="12"/>
          </p:nvPr>
        </p:nvSpPr>
        <p:spPr>
          <a:xfrm>
            <a:off x="8112126" y="6237288"/>
            <a:ext cx="2133599" cy="476249"/>
          </a:xfrm>
          <a:prstGeom prst="rect">
            <a:avLst/>
          </a:prstGeom>
          <a:noFill/>
          <a:ln>
            <a:noFill/>
          </a:ln>
        </p:spPr>
        <p:txBody>
          <a:bodyPr spcFirstLastPara="1" wrap="square" lIns="91425" tIns="45700" rIns="91425" bIns="45700" anchor="ctr" anchorCtr="0">
            <a:noAutofit/>
          </a:bodyPr>
          <a:lstStyle/>
          <a:p>
            <a:pPr>
              <a:buClr>
                <a:schemeClr val="dk1"/>
              </a:buClr>
              <a:buSzPts val="350"/>
            </a:pPr>
            <a:fld id="{00000000-1234-1234-1234-123412341234}" type="slidenum">
              <a:rPr lang="en-US" sz="1400">
                <a:solidFill>
                  <a:schemeClr val="dk1"/>
                </a:solidFill>
                <a:latin typeface="Arial"/>
                <a:ea typeface="Arial"/>
                <a:cs typeface="Arial"/>
                <a:sym typeface="Arial"/>
              </a:rPr>
              <a:pPr>
                <a:buClr>
                  <a:schemeClr val="dk1"/>
                </a:buClr>
                <a:buSzPts val="350"/>
              </a:pPr>
              <a:t>5</a:t>
            </a:fld>
            <a:endParaRPr sz="1400">
              <a:solidFill>
                <a:schemeClr val="dk1"/>
              </a:solidFill>
              <a:latin typeface="Arial"/>
              <a:ea typeface="Arial"/>
              <a:cs typeface="Arial"/>
              <a:sym typeface="Arial"/>
            </a:endParaRPr>
          </a:p>
        </p:txBody>
      </p:sp>
      <p:sp>
        <p:nvSpPr>
          <p:cNvPr id="115" name="Google Shape;115;p17"/>
          <p:cNvSpPr txBox="1">
            <a:spLocks noGrp="1"/>
          </p:cNvSpPr>
          <p:nvPr>
            <p:ph type="title"/>
          </p:nvPr>
        </p:nvSpPr>
        <p:spPr>
          <a:xfrm>
            <a:off x="1650969" y="1228016"/>
            <a:ext cx="7617318" cy="1143000"/>
          </a:xfrm>
          <a:prstGeom prst="rect">
            <a:avLst/>
          </a:prstGeom>
          <a:noFill/>
          <a:ln>
            <a:noFill/>
          </a:ln>
        </p:spPr>
        <p:txBody>
          <a:bodyPr spcFirstLastPara="1" wrap="square" lIns="91425" tIns="45700" rIns="91425" bIns="45700" anchor="ctr" anchorCtr="0">
            <a:noAutofit/>
          </a:bodyPr>
          <a:lstStyle/>
          <a:p>
            <a:pPr algn="ctr">
              <a:lnSpc>
                <a:spcPct val="100000"/>
              </a:lnSpc>
              <a:buSzPts val="1100"/>
            </a:pPr>
            <a:r>
              <a:rPr lang="en-US" sz="4400" dirty="0" err="1"/>
              <a:t>Ennen</a:t>
            </a:r>
            <a:r>
              <a:rPr lang="en-US" sz="4400" dirty="0"/>
              <a:t> </a:t>
            </a:r>
            <a:r>
              <a:rPr lang="en-US" sz="4400" dirty="0" err="1"/>
              <a:t>kilpailua</a:t>
            </a:r>
            <a:r>
              <a:rPr lang="en-US" sz="4400" dirty="0"/>
              <a:t> </a:t>
            </a:r>
            <a:r>
              <a:rPr lang="en-US" sz="4400" dirty="0" err="1"/>
              <a:t>kilpailupaikalla</a:t>
            </a:r>
            <a:endParaRPr dirty="0"/>
          </a:p>
        </p:txBody>
      </p:sp>
      <p:sp>
        <p:nvSpPr>
          <p:cNvPr id="116" name="Google Shape;116;p17"/>
          <p:cNvSpPr txBox="1">
            <a:spLocks noGrp="1"/>
          </p:cNvSpPr>
          <p:nvPr>
            <p:ph type="body" idx="1"/>
          </p:nvPr>
        </p:nvSpPr>
        <p:spPr>
          <a:xfrm>
            <a:off x="2111390" y="2240918"/>
            <a:ext cx="8229600" cy="3671886"/>
          </a:xfrm>
          <a:prstGeom prst="rect">
            <a:avLst/>
          </a:prstGeom>
          <a:noFill/>
          <a:ln>
            <a:noFill/>
          </a:ln>
        </p:spPr>
        <p:txBody>
          <a:bodyPr spcFirstLastPara="1" wrap="square" lIns="91425" tIns="45700" rIns="91425" bIns="45700" anchor="t" anchorCtr="0">
            <a:noAutofit/>
          </a:bodyPr>
          <a:lstStyle/>
          <a:p>
            <a:pPr marL="342900">
              <a:lnSpc>
                <a:spcPct val="100000"/>
              </a:lnSpc>
              <a:spcBef>
                <a:spcPts val="0"/>
              </a:spcBef>
              <a:buSzPts val="3200"/>
            </a:pPr>
            <a:r>
              <a:rPr lang="en-US" sz="3200" dirty="0" err="1"/>
              <a:t>Vahvista</a:t>
            </a:r>
            <a:r>
              <a:rPr lang="en-US" sz="3200" dirty="0"/>
              <a:t> </a:t>
            </a:r>
            <a:r>
              <a:rPr lang="en-US" sz="3200" dirty="0" err="1"/>
              <a:t>saapumisesi</a:t>
            </a:r>
            <a:endParaRPr dirty="0"/>
          </a:p>
          <a:p>
            <a:pPr marL="342900">
              <a:lnSpc>
                <a:spcPct val="100000"/>
              </a:lnSpc>
              <a:spcBef>
                <a:spcPts val="640"/>
              </a:spcBef>
              <a:buSzPts val="3200"/>
            </a:pPr>
            <a:r>
              <a:rPr lang="en-US" sz="3200" dirty="0"/>
              <a:t>Ole </a:t>
            </a:r>
            <a:r>
              <a:rPr lang="en-US" sz="3200" dirty="0" err="1"/>
              <a:t>sovitusti</a:t>
            </a:r>
            <a:r>
              <a:rPr lang="en-US" sz="3200" dirty="0"/>
              <a:t> </a:t>
            </a:r>
            <a:r>
              <a:rPr lang="en-US" sz="3200" dirty="0" err="1"/>
              <a:t>paikalla</a:t>
            </a:r>
            <a:endParaRPr dirty="0"/>
          </a:p>
          <a:p>
            <a:pPr marL="742950" lvl="2" indent="-349250">
              <a:lnSpc>
                <a:spcPct val="100000"/>
              </a:lnSpc>
              <a:spcBef>
                <a:spcPts val="480"/>
              </a:spcBef>
              <a:buSzPts val="2400"/>
            </a:pPr>
            <a:r>
              <a:rPr lang="en-US" sz="2400" dirty="0" err="1"/>
              <a:t>Muista</a:t>
            </a:r>
            <a:r>
              <a:rPr lang="en-US" sz="2400" dirty="0"/>
              <a:t> </a:t>
            </a:r>
            <a:r>
              <a:rPr lang="en-US" sz="2400" dirty="0" err="1"/>
              <a:t>että</a:t>
            </a:r>
            <a:r>
              <a:rPr lang="en-US" sz="2400" dirty="0"/>
              <a:t> </a:t>
            </a:r>
            <a:r>
              <a:rPr lang="en-US" sz="2400" dirty="0" err="1"/>
              <a:t>tuomarin</a:t>
            </a:r>
            <a:r>
              <a:rPr lang="en-US" sz="2400" dirty="0"/>
              <a:t> </a:t>
            </a:r>
            <a:r>
              <a:rPr lang="en-US" sz="2400" dirty="0" err="1"/>
              <a:t>tehtävät</a:t>
            </a:r>
            <a:r>
              <a:rPr lang="en-US" sz="2400" dirty="0"/>
              <a:t> </a:t>
            </a:r>
            <a:r>
              <a:rPr lang="en-US" sz="2400" dirty="0" err="1"/>
              <a:t>alkavat</a:t>
            </a:r>
            <a:r>
              <a:rPr lang="en-US" sz="2400" dirty="0"/>
              <a:t> </a:t>
            </a:r>
            <a:r>
              <a:rPr lang="en-US" sz="2400" dirty="0" err="1"/>
              <a:t>kauan</a:t>
            </a:r>
            <a:r>
              <a:rPr lang="en-US" sz="2400" dirty="0"/>
              <a:t> </a:t>
            </a:r>
            <a:r>
              <a:rPr lang="en-US" sz="2400" dirty="0" err="1"/>
              <a:t>ennen</a:t>
            </a:r>
            <a:r>
              <a:rPr lang="en-US" sz="2400" dirty="0"/>
              <a:t> </a:t>
            </a:r>
            <a:r>
              <a:rPr lang="en-US" sz="2400" dirty="0" err="1"/>
              <a:t>kilpailun</a:t>
            </a:r>
            <a:r>
              <a:rPr lang="en-US" sz="2400" dirty="0"/>
              <a:t> </a:t>
            </a:r>
            <a:r>
              <a:rPr lang="en-US" sz="2400" dirty="0" err="1"/>
              <a:t>alkua</a:t>
            </a:r>
            <a:r>
              <a:rPr lang="en-US" sz="2400" dirty="0"/>
              <a:t>, </a:t>
            </a:r>
            <a:r>
              <a:rPr lang="en-US" sz="2400" dirty="0" err="1"/>
              <a:t>etenkin</a:t>
            </a:r>
            <a:r>
              <a:rPr lang="en-US" sz="2400" dirty="0"/>
              <a:t> </a:t>
            </a:r>
            <a:r>
              <a:rPr lang="en-US" sz="2400" dirty="0" err="1"/>
              <a:t>maastossa</a:t>
            </a:r>
            <a:r>
              <a:rPr lang="en-US" sz="2400" dirty="0"/>
              <a:t>.</a:t>
            </a:r>
            <a:endParaRPr dirty="0"/>
          </a:p>
          <a:p>
            <a:pPr marL="342900">
              <a:lnSpc>
                <a:spcPct val="100000"/>
              </a:lnSpc>
              <a:spcBef>
                <a:spcPts val="640"/>
              </a:spcBef>
              <a:buSzPts val="3200"/>
            </a:pPr>
            <a:r>
              <a:rPr lang="en-US" sz="3200" dirty="0" err="1"/>
              <a:t>Akkreditoidu</a:t>
            </a:r>
            <a:r>
              <a:rPr lang="en-US" sz="3200" dirty="0"/>
              <a:t> tai </a:t>
            </a:r>
            <a:r>
              <a:rPr lang="en-US" sz="3200" dirty="0" err="1"/>
              <a:t>ilmoittaudu</a:t>
            </a:r>
            <a:r>
              <a:rPr lang="en-US" sz="3200" dirty="0"/>
              <a:t> </a:t>
            </a:r>
            <a:r>
              <a:rPr lang="en-US" sz="3200" dirty="0" err="1"/>
              <a:t>paikalla</a:t>
            </a:r>
            <a:endParaRPr sz="3200" dirty="0"/>
          </a:p>
          <a:p>
            <a:pPr marL="342900">
              <a:lnSpc>
                <a:spcPct val="100000"/>
              </a:lnSpc>
              <a:spcBef>
                <a:spcPts val="640"/>
              </a:spcBef>
              <a:buSzPts val="3200"/>
            </a:pPr>
            <a:r>
              <a:rPr lang="en-US" sz="3200" dirty="0"/>
              <a:t>Ole </a:t>
            </a:r>
            <a:r>
              <a:rPr lang="en-US" sz="3200" dirty="0" err="1"/>
              <a:t>tarkkana</a:t>
            </a:r>
            <a:r>
              <a:rPr lang="en-US" sz="3200" dirty="0"/>
              <a:t> ja </a:t>
            </a:r>
            <a:r>
              <a:rPr lang="en-US" sz="3200" dirty="0" err="1"/>
              <a:t>hereillä</a:t>
            </a:r>
            <a:r>
              <a:rPr lang="en-US" sz="3200" dirty="0"/>
              <a:t> </a:t>
            </a:r>
            <a:r>
              <a:rPr lang="en-US" sz="3200" dirty="0" err="1"/>
              <a:t>tapaamisissa</a:t>
            </a:r>
            <a:endParaRPr dirty="0"/>
          </a:p>
          <a:p>
            <a:pPr marL="342900">
              <a:lnSpc>
                <a:spcPct val="100000"/>
              </a:lnSpc>
              <a:spcBef>
                <a:spcPts val="640"/>
              </a:spcBef>
              <a:buSzPts val="3200"/>
            </a:pPr>
            <a:r>
              <a:rPr lang="en-US" sz="3200" dirty="0"/>
              <a:t>Ole </a:t>
            </a:r>
            <a:r>
              <a:rPr lang="en-US" sz="3200" dirty="0" err="1"/>
              <a:t>mukana</a:t>
            </a:r>
            <a:r>
              <a:rPr lang="en-US" sz="3200" dirty="0"/>
              <a:t> </a:t>
            </a:r>
            <a:r>
              <a:rPr lang="en-US" sz="3200" dirty="0" err="1"/>
              <a:t>keskusteluissa</a:t>
            </a:r>
            <a:endParaRPr dirty="0"/>
          </a:p>
          <a:p>
            <a:pPr marL="342900">
              <a:lnSpc>
                <a:spcPct val="100000"/>
              </a:lnSpc>
              <a:spcBef>
                <a:spcPts val="640"/>
              </a:spcBef>
              <a:buSzPts val="3200"/>
            </a:pPr>
            <a:r>
              <a:rPr lang="en-US" sz="3200" dirty="0" err="1"/>
              <a:t>Epävarmuutta</a:t>
            </a:r>
            <a:r>
              <a:rPr lang="en-US" sz="3200" dirty="0"/>
              <a:t>?  </a:t>
            </a:r>
            <a:r>
              <a:rPr lang="en-US" sz="3200" dirty="0" err="1"/>
              <a:t>Kysy</a:t>
            </a:r>
            <a:r>
              <a:rPr lang="en-US" sz="3200" dirty="0"/>
              <a:t>!</a:t>
            </a:r>
            <a:endParaRPr sz="3200" dirty="0"/>
          </a:p>
          <a:p>
            <a:pPr marL="342900">
              <a:lnSpc>
                <a:spcPct val="100000"/>
              </a:lnSpc>
              <a:spcBef>
                <a:spcPts val="640"/>
              </a:spcBef>
              <a:buSzPts val="3200"/>
              <a:buNone/>
            </a:pPr>
            <a:endParaRPr sz="3200" dirty="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sldNum" idx="12"/>
          </p:nvPr>
        </p:nvSpPr>
        <p:spPr>
          <a:xfrm>
            <a:off x="8112126" y="6237288"/>
            <a:ext cx="2133599" cy="476249"/>
          </a:xfrm>
          <a:prstGeom prst="rect">
            <a:avLst/>
          </a:prstGeom>
          <a:noFill/>
          <a:ln>
            <a:noFill/>
          </a:ln>
        </p:spPr>
        <p:txBody>
          <a:bodyPr spcFirstLastPara="1" wrap="square" lIns="91425" tIns="45700" rIns="91425" bIns="45700" anchor="ctr" anchorCtr="0">
            <a:noAutofit/>
          </a:bodyPr>
          <a:lstStyle/>
          <a:p>
            <a:pPr>
              <a:buClr>
                <a:schemeClr val="dk1"/>
              </a:buClr>
              <a:buSzPts val="350"/>
            </a:pPr>
            <a:fld id="{00000000-1234-1234-1234-123412341234}" type="slidenum">
              <a:rPr lang="en-US" sz="1400">
                <a:solidFill>
                  <a:schemeClr val="dk1"/>
                </a:solidFill>
                <a:latin typeface="Arial"/>
                <a:ea typeface="Arial"/>
                <a:cs typeface="Arial"/>
                <a:sym typeface="Arial"/>
              </a:rPr>
              <a:pPr>
                <a:buClr>
                  <a:schemeClr val="dk1"/>
                </a:buClr>
                <a:buSzPts val="350"/>
              </a:pPr>
              <a:t>6</a:t>
            </a:fld>
            <a:endParaRPr sz="1400">
              <a:solidFill>
                <a:schemeClr val="dk1"/>
              </a:solidFill>
              <a:latin typeface="Arial"/>
              <a:ea typeface="Arial"/>
              <a:cs typeface="Arial"/>
              <a:sym typeface="Arial"/>
            </a:endParaRPr>
          </a:p>
        </p:txBody>
      </p:sp>
      <p:sp>
        <p:nvSpPr>
          <p:cNvPr id="123" name="Google Shape;123;p18"/>
          <p:cNvSpPr txBox="1">
            <a:spLocks noGrp="1"/>
          </p:cNvSpPr>
          <p:nvPr>
            <p:ph type="title"/>
          </p:nvPr>
        </p:nvSpPr>
        <p:spPr>
          <a:xfrm>
            <a:off x="1648276" y="1463589"/>
            <a:ext cx="6789736" cy="865188"/>
          </a:xfrm>
          <a:prstGeom prst="rect">
            <a:avLst/>
          </a:prstGeom>
          <a:noFill/>
          <a:ln>
            <a:noFill/>
          </a:ln>
        </p:spPr>
        <p:txBody>
          <a:bodyPr spcFirstLastPara="1" wrap="square" lIns="91425" tIns="45700" rIns="91425" bIns="45700" anchor="ctr" anchorCtr="0">
            <a:noAutofit/>
          </a:bodyPr>
          <a:lstStyle/>
          <a:p>
            <a:pPr algn="ctr">
              <a:lnSpc>
                <a:spcPct val="100000"/>
              </a:lnSpc>
              <a:buSzPts val="990"/>
            </a:pPr>
            <a:r>
              <a:rPr lang="en-US" sz="3959" dirty="0" err="1"/>
              <a:t>Ennen</a:t>
            </a:r>
            <a:r>
              <a:rPr lang="en-US" sz="3959" dirty="0"/>
              <a:t> </a:t>
            </a:r>
            <a:r>
              <a:rPr lang="en-US" sz="3959" dirty="0" err="1"/>
              <a:t>kilpailua</a:t>
            </a:r>
            <a:r>
              <a:rPr lang="en-US" sz="3959" dirty="0"/>
              <a:t> </a:t>
            </a:r>
            <a:r>
              <a:rPr lang="en-US" sz="3959" dirty="0" err="1"/>
              <a:t>kilpailupaikalla</a:t>
            </a:r>
            <a:br>
              <a:rPr lang="en-US" sz="2880" b="1" dirty="0">
                <a:solidFill>
                  <a:srgbClr val="003399"/>
                </a:solidFill>
              </a:rPr>
            </a:br>
            <a:endParaRPr sz="2880" b="1" dirty="0">
              <a:solidFill>
                <a:srgbClr val="003399"/>
              </a:solidFill>
            </a:endParaRPr>
          </a:p>
        </p:txBody>
      </p:sp>
      <p:sp>
        <p:nvSpPr>
          <p:cNvPr id="124" name="Google Shape;124;p18"/>
          <p:cNvSpPr txBox="1">
            <a:spLocks noGrp="1"/>
          </p:cNvSpPr>
          <p:nvPr>
            <p:ph type="body" idx="1"/>
          </p:nvPr>
        </p:nvSpPr>
        <p:spPr>
          <a:xfrm>
            <a:off x="1331650" y="2153639"/>
            <a:ext cx="10156055" cy="4525961"/>
          </a:xfrm>
          <a:prstGeom prst="rect">
            <a:avLst/>
          </a:prstGeom>
          <a:noFill/>
          <a:ln>
            <a:noFill/>
          </a:ln>
        </p:spPr>
        <p:txBody>
          <a:bodyPr spcFirstLastPara="1" wrap="square" lIns="91425" tIns="45700" rIns="91425" bIns="45700" anchor="t" anchorCtr="0">
            <a:noAutofit/>
          </a:bodyPr>
          <a:lstStyle/>
          <a:p>
            <a:pPr marL="342900">
              <a:spcBef>
                <a:spcPts val="0"/>
              </a:spcBef>
              <a:buSzPts val="3200"/>
            </a:pPr>
            <a:r>
              <a:rPr lang="en-US" sz="3200" dirty="0" err="1"/>
              <a:t>Päätuomari</a:t>
            </a:r>
            <a:r>
              <a:rPr lang="en-US" sz="3200" dirty="0"/>
              <a:t> </a:t>
            </a:r>
            <a:r>
              <a:rPr lang="en-US" sz="3200" dirty="0" err="1"/>
              <a:t>jakaa</a:t>
            </a:r>
            <a:r>
              <a:rPr lang="en-US" sz="3200" dirty="0"/>
              <a:t> </a:t>
            </a:r>
            <a:r>
              <a:rPr lang="en-US" sz="3200" dirty="0" err="1"/>
              <a:t>kilpailun</a:t>
            </a:r>
            <a:r>
              <a:rPr lang="en-US" sz="3200" dirty="0"/>
              <a:t> </a:t>
            </a:r>
            <a:r>
              <a:rPr lang="en-US" sz="3200" dirty="0" err="1"/>
              <a:t>aikaiset</a:t>
            </a:r>
            <a:r>
              <a:rPr lang="en-US" sz="3200" dirty="0"/>
              <a:t> </a:t>
            </a:r>
            <a:r>
              <a:rPr lang="en-US" sz="3200" dirty="0" err="1"/>
              <a:t>vastuut</a:t>
            </a:r>
            <a:endParaRPr dirty="0"/>
          </a:p>
          <a:p>
            <a:pPr marL="742950" lvl="1" indent="-285750">
              <a:spcBef>
                <a:spcPts val="560"/>
              </a:spcBef>
              <a:buSzPts val="2800"/>
              <a:buFont typeface="Arial"/>
              <a:buChar char="–"/>
            </a:pPr>
            <a:r>
              <a:rPr lang="en-US" sz="2800" dirty="0" err="1"/>
              <a:t>Mitkä</a:t>
            </a:r>
            <a:r>
              <a:rPr lang="en-US" sz="2800" dirty="0"/>
              <a:t> </a:t>
            </a:r>
            <a:r>
              <a:rPr lang="en-US" sz="2800" dirty="0" err="1"/>
              <a:t>taustat</a:t>
            </a:r>
            <a:r>
              <a:rPr lang="en-US" sz="2800" dirty="0"/>
              <a:t> </a:t>
            </a:r>
            <a:r>
              <a:rPr lang="en-US" sz="2800" dirty="0" err="1"/>
              <a:t>kentällä</a:t>
            </a:r>
            <a:r>
              <a:rPr lang="en-US" sz="2800" dirty="0"/>
              <a:t>, </a:t>
            </a:r>
            <a:r>
              <a:rPr lang="en-US" sz="2800" dirty="0" err="1"/>
              <a:t>mitkä</a:t>
            </a:r>
            <a:r>
              <a:rPr lang="en-US" sz="2800" dirty="0"/>
              <a:t> </a:t>
            </a:r>
            <a:r>
              <a:rPr lang="en-US" sz="2800" dirty="0" err="1"/>
              <a:t>luokat</a:t>
            </a:r>
            <a:r>
              <a:rPr lang="en-US" sz="2800" dirty="0"/>
              <a:t> </a:t>
            </a:r>
            <a:r>
              <a:rPr lang="en-US" sz="2800" dirty="0" err="1"/>
              <a:t>pudotuksissa</a:t>
            </a:r>
            <a:r>
              <a:rPr lang="en-US" sz="2800" dirty="0"/>
              <a:t> </a:t>
            </a:r>
            <a:r>
              <a:rPr lang="en-US" sz="2800" dirty="0" err="1"/>
              <a:t>jne</a:t>
            </a:r>
            <a:r>
              <a:rPr lang="en-US" sz="2800" dirty="0"/>
              <a:t>.</a:t>
            </a:r>
            <a:endParaRPr sz="2800" dirty="0"/>
          </a:p>
          <a:p>
            <a:pPr marL="742950" lvl="1" indent="-285750">
              <a:spcBef>
                <a:spcPts val="560"/>
              </a:spcBef>
              <a:buSzPts val="2800"/>
              <a:buFont typeface="Arial"/>
              <a:buChar char="–"/>
            </a:pPr>
            <a:r>
              <a:rPr lang="en-US" sz="3200" dirty="0" err="1"/>
              <a:t>Tuomareiden</a:t>
            </a:r>
            <a:r>
              <a:rPr lang="en-US" sz="3200" dirty="0"/>
              <a:t> </a:t>
            </a:r>
            <a:r>
              <a:rPr lang="en-US" sz="3200" dirty="0" err="1"/>
              <a:t>kesken</a:t>
            </a:r>
            <a:r>
              <a:rPr lang="en-US" sz="3200" dirty="0"/>
              <a:t> </a:t>
            </a:r>
            <a:r>
              <a:rPr lang="en-US" sz="3200" dirty="0" err="1"/>
              <a:t>käydään</a:t>
            </a:r>
            <a:r>
              <a:rPr lang="en-US" sz="3200" dirty="0"/>
              <a:t> </a:t>
            </a:r>
            <a:r>
              <a:rPr lang="en-US" sz="3200" dirty="0" err="1"/>
              <a:t>läpi</a:t>
            </a:r>
            <a:r>
              <a:rPr lang="en-US" sz="3200" dirty="0"/>
              <a:t> kisan </a:t>
            </a:r>
            <a:r>
              <a:rPr lang="en-US" sz="3200" dirty="0" err="1"/>
              <a:t>kulku</a:t>
            </a:r>
            <a:r>
              <a:rPr lang="en-US" sz="3200" dirty="0"/>
              <a:t> ja </a:t>
            </a:r>
            <a:r>
              <a:rPr lang="en-US" sz="3200" dirty="0" err="1"/>
              <a:t>tehtävät</a:t>
            </a:r>
            <a:r>
              <a:rPr lang="en-US" sz="3200" dirty="0"/>
              <a:t> </a:t>
            </a:r>
            <a:r>
              <a:rPr lang="en-US" sz="3200" dirty="0" err="1"/>
              <a:t>kentällä</a:t>
            </a:r>
            <a:r>
              <a:rPr lang="en-US" sz="3200" dirty="0"/>
              <a:t>, </a:t>
            </a:r>
            <a:r>
              <a:rPr lang="en-US" sz="3200" dirty="0" err="1"/>
              <a:t>sekä</a:t>
            </a:r>
            <a:r>
              <a:rPr lang="en-US" sz="3200" dirty="0"/>
              <a:t> </a:t>
            </a:r>
            <a:r>
              <a:rPr lang="en-US" sz="3200" dirty="0" err="1"/>
              <a:t>sääntömuutokset</a:t>
            </a:r>
            <a:endParaRPr sz="3200" dirty="0"/>
          </a:p>
          <a:p>
            <a:pPr marL="342900">
              <a:spcBef>
                <a:spcPts val="640"/>
              </a:spcBef>
              <a:buSzPts val="3200"/>
            </a:pPr>
            <a:r>
              <a:rPr lang="en-US" sz="3200" dirty="0" err="1"/>
              <a:t>Avusta</a:t>
            </a:r>
            <a:r>
              <a:rPr lang="en-US" sz="3200" dirty="0"/>
              <a:t> </a:t>
            </a:r>
            <a:r>
              <a:rPr lang="en-US" sz="3200" dirty="0" err="1"/>
              <a:t>päätuomaria</a:t>
            </a:r>
            <a:r>
              <a:rPr lang="en-US" sz="3200" dirty="0"/>
              <a:t> </a:t>
            </a:r>
            <a:r>
              <a:rPr lang="en-US" sz="3200" dirty="0" err="1"/>
              <a:t>kentän</a:t>
            </a:r>
            <a:r>
              <a:rPr lang="en-US" sz="3200" dirty="0"/>
              <a:t> </a:t>
            </a:r>
            <a:r>
              <a:rPr lang="en-US" sz="3200" dirty="0" err="1"/>
              <a:t>oikeellisuuden</a:t>
            </a:r>
            <a:r>
              <a:rPr lang="en-US" sz="3200" dirty="0"/>
              <a:t> </a:t>
            </a:r>
            <a:r>
              <a:rPr lang="en-US" sz="3200" dirty="0" err="1"/>
              <a:t>tarkistamisessa</a:t>
            </a:r>
            <a:r>
              <a:rPr lang="en-US" sz="3200" dirty="0"/>
              <a:t> </a:t>
            </a:r>
            <a:r>
              <a:rPr lang="en-US" sz="3200" dirty="0" err="1"/>
              <a:t>tarpeen</a:t>
            </a:r>
            <a:r>
              <a:rPr lang="en-US" sz="3200" dirty="0"/>
              <a:t> </a:t>
            </a:r>
            <a:r>
              <a:rPr lang="en-US" sz="3200" dirty="0" err="1"/>
              <a:t>mukaan</a:t>
            </a:r>
            <a:endParaRPr dirty="0"/>
          </a:p>
          <a:p>
            <a:pPr marL="742950" lvl="1">
              <a:spcBef>
                <a:spcPts val="640"/>
              </a:spcBef>
              <a:buSzPts val="2800"/>
            </a:pPr>
            <a:r>
              <a:rPr lang="en-US" sz="3200" dirty="0" err="1"/>
              <a:t>Tutustu</a:t>
            </a:r>
            <a:r>
              <a:rPr lang="en-US" sz="3200" dirty="0"/>
              <a:t> </a:t>
            </a:r>
            <a:r>
              <a:rPr lang="en-US" sz="3200" dirty="0" err="1"/>
              <a:t>kilpailupaikkaan</a:t>
            </a:r>
            <a:r>
              <a:rPr lang="en-US" sz="3200" dirty="0"/>
              <a:t> </a:t>
            </a:r>
            <a:r>
              <a:rPr lang="en-US" sz="3200" dirty="0" err="1"/>
              <a:t>ennalta</a:t>
            </a:r>
            <a:endParaRPr sz="3200" dirty="0"/>
          </a:p>
          <a:p>
            <a:pPr marL="342900">
              <a:spcBef>
                <a:spcPts val="640"/>
              </a:spcBef>
              <a:buSzPts val="3200"/>
            </a:pPr>
            <a:r>
              <a:rPr lang="en-US" sz="3200" dirty="0" err="1"/>
              <a:t>Välinetarkastus</a:t>
            </a:r>
            <a:r>
              <a:rPr lang="en-US" sz="3200" dirty="0"/>
              <a:t>: </a:t>
            </a:r>
            <a:r>
              <a:rPr lang="en-US" sz="3200" dirty="0" err="1"/>
              <a:t>välineet</a:t>
            </a:r>
            <a:r>
              <a:rPr lang="en-US" sz="3200" dirty="0"/>
              <a:t> &amp; </a:t>
            </a:r>
            <a:r>
              <a:rPr lang="en-US" sz="3200" dirty="0" err="1"/>
              <a:t>vaatetus</a:t>
            </a:r>
            <a:r>
              <a:rPr lang="en-US" sz="3200" dirty="0"/>
              <a:t> (</a:t>
            </a:r>
            <a:r>
              <a:rPr lang="en-US" sz="3200" dirty="0" err="1"/>
              <a:t>tästä</a:t>
            </a:r>
            <a:r>
              <a:rPr lang="en-US" sz="3200" dirty="0"/>
              <a:t> on </a:t>
            </a:r>
            <a:r>
              <a:rPr lang="en-US" sz="3200" dirty="0" err="1"/>
              <a:t>oma</a:t>
            </a:r>
            <a:r>
              <a:rPr lang="en-US" sz="3200" dirty="0"/>
              <a:t> </a:t>
            </a:r>
            <a:r>
              <a:rPr lang="en-US" sz="3200" dirty="0" err="1"/>
              <a:t>koulutusosio</a:t>
            </a:r>
            <a:r>
              <a:rPr lang="en-US" sz="3200" dirty="0"/>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634971" y="1126893"/>
            <a:ext cx="8229600" cy="1143000"/>
          </a:xfrm>
          <a:prstGeom prst="rect">
            <a:avLst/>
          </a:prstGeom>
          <a:noFill/>
          <a:ln>
            <a:noFill/>
          </a:ln>
        </p:spPr>
        <p:txBody>
          <a:bodyPr spcFirstLastPara="1" wrap="square" lIns="91425" tIns="45700" rIns="91425" bIns="45700" anchor="ctr" anchorCtr="0">
            <a:noAutofit/>
          </a:bodyPr>
          <a:lstStyle/>
          <a:p>
            <a:pPr algn="ctr">
              <a:buSzPct val="25000"/>
            </a:pPr>
            <a:r>
              <a:rPr lang="fi-FI" sz="4400" dirty="0"/>
              <a:t>Kilpailun järjestäjän vastuu</a:t>
            </a:r>
          </a:p>
        </p:txBody>
      </p:sp>
      <p:sp>
        <p:nvSpPr>
          <p:cNvPr id="102" name="Shape 102"/>
          <p:cNvSpPr txBox="1">
            <a:spLocks noGrp="1"/>
          </p:cNvSpPr>
          <p:nvPr>
            <p:ph type="body" idx="1"/>
          </p:nvPr>
        </p:nvSpPr>
        <p:spPr>
          <a:xfrm>
            <a:off x="1981200" y="2168371"/>
            <a:ext cx="8229600" cy="4525963"/>
          </a:xfrm>
          <a:prstGeom prst="rect">
            <a:avLst/>
          </a:prstGeom>
          <a:noFill/>
          <a:ln>
            <a:noFill/>
          </a:ln>
        </p:spPr>
        <p:txBody>
          <a:bodyPr spcFirstLastPara="1" wrap="square" lIns="91425" tIns="45700" rIns="91425" bIns="45700" anchor="t" anchorCtr="0">
            <a:noAutofit/>
          </a:bodyPr>
          <a:lstStyle/>
          <a:p>
            <a:pPr marL="342900">
              <a:spcBef>
                <a:spcPts val="0"/>
              </a:spcBef>
              <a:buSzPct val="100000"/>
            </a:pPr>
            <a:r>
              <a:rPr lang="fi-FI" sz="2800" dirty="0"/>
              <a:t>Kilpailun aikataulu ja esivalmistelut</a:t>
            </a:r>
          </a:p>
          <a:p>
            <a:pPr marL="342900">
              <a:spcBef>
                <a:spcPts val="560"/>
              </a:spcBef>
              <a:buSzPct val="100000"/>
            </a:pPr>
            <a:r>
              <a:rPr lang="fi-FI" sz="2800" dirty="0"/>
              <a:t>Kilpailukentän valmistelu</a:t>
            </a:r>
          </a:p>
          <a:p>
            <a:pPr marL="342900">
              <a:spcBef>
                <a:spcPts val="560"/>
              </a:spcBef>
              <a:buSzPct val="100000"/>
            </a:pPr>
            <a:r>
              <a:rPr lang="fi-FI" sz="2800" dirty="0"/>
              <a:t>Turva-alueiden valmistelu</a:t>
            </a:r>
          </a:p>
          <a:p>
            <a:pPr marL="342900">
              <a:spcBef>
                <a:spcPts val="560"/>
              </a:spcBef>
              <a:buSzPct val="100000"/>
            </a:pPr>
            <a:r>
              <a:rPr lang="fi-FI" sz="2800" dirty="0"/>
              <a:t>Luvat ja turvallisuusselvitykset</a:t>
            </a:r>
          </a:p>
          <a:p>
            <a:pPr marL="342900">
              <a:spcBef>
                <a:spcPts val="560"/>
              </a:spcBef>
              <a:buSzPct val="100000"/>
            </a:pPr>
            <a:r>
              <a:rPr lang="fi-FI" sz="2800" dirty="0"/>
              <a:t>Kenttähenkilöstö</a:t>
            </a:r>
          </a:p>
          <a:p>
            <a:pPr marL="342900">
              <a:spcBef>
                <a:spcPts val="560"/>
              </a:spcBef>
              <a:buSzPct val="100000"/>
            </a:pPr>
            <a:r>
              <a:rPr lang="fi-FI" sz="2800" dirty="0"/>
              <a:t>Tulospalvelun henkilöstö</a:t>
            </a:r>
          </a:p>
          <a:p>
            <a:pPr marL="342900">
              <a:spcBef>
                <a:spcPts val="560"/>
              </a:spcBef>
              <a:buSzPct val="100000"/>
            </a:pPr>
            <a:r>
              <a:rPr lang="fi-FI" sz="2800" dirty="0"/>
              <a:t>Ammunnanjohdon henkilöstö</a:t>
            </a:r>
          </a:p>
          <a:p>
            <a:pPr marL="342900">
              <a:spcBef>
                <a:spcPts val="560"/>
              </a:spcBef>
              <a:buSzPct val="100000"/>
            </a:pPr>
            <a:r>
              <a:rPr lang="fi-FI" sz="2800" dirty="0"/>
              <a:t>Ravintolahenkilöstö</a:t>
            </a:r>
          </a:p>
          <a:p>
            <a:pPr marL="342900">
              <a:spcBef>
                <a:spcPts val="560"/>
              </a:spcBef>
              <a:buSzPct val="100000"/>
            </a:pPr>
            <a:r>
              <a:rPr lang="fi-FI" sz="2800" dirty="0"/>
              <a:t>Päätuomari ja tarvittaessa muut tuomarit</a:t>
            </a:r>
          </a:p>
        </p:txBody>
      </p:sp>
      <p:sp>
        <p:nvSpPr>
          <p:cNvPr id="2" name="Right Brace 1">
            <a:extLst>
              <a:ext uri="{FF2B5EF4-FFF2-40B4-BE49-F238E27FC236}">
                <a16:creationId xmlns:a16="http://schemas.microsoft.com/office/drawing/2014/main" id="{4BBD98FA-439A-98A7-BAC7-A6EBD3B7D0AD}"/>
              </a:ext>
            </a:extLst>
          </p:cNvPr>
          <p:cNvSpPr/>
          <p:nvPr/>
        </p:nvSpPr>
        <p:spPr>
          <a:xfrm>
            <a:off x="7528264" y="2269893"/>
            <a:ext cx="541538" cy="1159107"/>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D9852A1B-AE92-C782-04F5-3F97362DA813}"/>
              </a:ext>
            </a:extLst>
          </p:cNvPr>
          <p:cNvSpPr txBox="1"/>
          <p:nvPr/>
        </p:nvSpPr>
        <p:spPr>
          <a:xfrm>
            <a:off x="8247077" y="2037457"/>
            <a:ext cx="3581217" cy="1938992"/>
          </a:xfrm>
          <a:prstGeom prst="rect">
            <a:avLst/>
          </a:prstGeom>
          <a:noFill/>
        </p:spPr>
        <p:txBody>
          <a:bodyPr wrap="square" rtlCol="0">
            <a:spAutoFit/>
          </a:bodyPr>
          <a:lstStyle/>
          <a:p>
            <a:r>
              <a:rPr lang="en-US" sz="2400" dirty="0" err="1"/>
              <a:t>olisi</a:t>
            </a:r>
            <a:r>
              <a:rPr lang="en-US" sz="2400" dirty="0"/>
              <a:t> </a:t>
            </a:r>
            <a:r>
              <a:rPr lang="en-US" sz="2400" dirty="0" err="1"/>
              <a:t>kaikkien</a:t>
            </a:r>
            <a:r>
              <a:rPr lang="en-US" sz="2400" dirty="0"/>
              <a:t> </a:t>
            </a:r>
            <a:r>
              <a:rPr lang="en-US" sz="2400" dirty="0" err="1"/>
              <a:t>etu</a:t>
            </a:r>
            <a:r>
              <a:rPr lang="en-US" sz="2400" dirty="0"/>
              <a:t>, </a:t>
            </a:r>
            <a:r>
              <a:rPr lang="en-US" sz="2400" dirty="0" err="1"/>
              <a:t>jos</a:t>
            </a:r>
            <a:r>
              <a:rPr lang="en-US" sz="2400" dirty="0"/>
              <a:t> </a:t>
            </a:r>
            <a:r>
              <a:rPr lang="en-US" sz="2400" dirty="0" err="1"/>
              <a:t>päätuomarin</a:t>
            </a:r>
            <a:r>
              <a:rPr lang="en-US" sz="2400" dirty="0"/>
              <a:t> </a:t>
            </a:r>
            <a:r>
              <a:rPr lang="en-US" sz="2400" dirty="0" err="1"/>
              <a:t>olisi</a:t>
            </a:r>
            <a:r>
              <a:rPr lang="en-US" sz="2400" dirty="0"/>
              <a:t> </a:t>
            </a:r>
            <a:r>
              <a:rPr lang="en-US" sz="2400" dirty="0" err="1"/>
              <a:t>mahdollista</a:t>
            </a:r>
            <a:r>
              <a:rPr lang="en-US" sz="2400" dirty="0"/>
              <a:t> </a:t>
            </a:r>
            <a:r>
              <a:rPr lang="en-US" sz="2400" dirty="0" err="1"/>
              <a:t>osallistua</a:t>
            </a:r>
            <a:r>
              <a:rPr lang="en-US" sz="2400" dirty="0"/>
              <a:t> </a:t>
            </a:r>
            <a:r>
              <a:rPr lang="en-US" sz="2400" dirty="0" err="1"/>
              <a:t>näihin</a:t>
            </a:r>
            <a:r>
              <a:rPr lang="en-US" sz="2400" dirty="0"/>
              <a:t> – </a:t>
            </a:r>
            <a:r>
              <a:rPr lang="en-US" sz="2400" dirty="0" err="1"/>
              <a:t>maastokisoissa</a:t>
            </a:r>
            <a:r>
              <a:rPr lang="en-US" sz="2400" dirty="0"/>
              <a:t> </a:t>
            </a:r>
            <a:r>
              <a:rPr lang="en-US" sz="2400" dirty="0" err="1"/>
              <a:t>lähes</a:t>
            </a:r>
            <a:r>
              <a:rPr lang="en-US" sz="2400" dirty="0"/>
              <a:t> </a:t>
            </a:r>
            <a:r>
              <a:rPr lang="en-US" sz="2400" dirty="0" err="1"/>
              <a:t>välttämätöntä</a:t>
            </a:r>
            <a:endParaRPr lang="en-GB"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179755" y="1082505"/>
            <a:ext cx="8229600" cy="1143000"/>
          </a:xfrm>
          <a:prstGeom prst="rect">
            <a:avLst/>
          </a:prstGeom>
          <a:noFill/>
          <a:ln>
            <a:noFill/>
          </a:ln>
        </p:spPr>
        <p:txBody>
          <a:bodyPr spcFirstLastPara="1" wrap="square" lIns="91425" tIns="45700" rIns="91425" bIns="45700" anchor="ctr" anchorCtr="0">
            <a:noAutofit/>
          </a:bodyPr>
          <a:lstStyle/>
          <a:p>
            <a:pPr algn="ctr">
              <a:buSzPct val="25000"/>
            </a:pPr>
            <a:r>
              <a:rPr lang="fi-FI" sz="4400" dirty="0"/>
              <a:t>Tuomarin vastuu</a:t>
            </a:r>
          </a:p>
        </p:txBody>
      </p:sp>
      <p:sp>
        <p:nvSpPr>
          <p:cNvPr id="126" name="Shape 126"/>
          <p:cNvSpPr txBox="1">
            <a:spLocks noGrp="1"/>
          </p:cNvSpPr>
          <p:nvPr>
            <p:ph type="body" idx="1"/>
          </p:nvPr>
        </p:nvSpPr>
        <p:spPr>
          <a:xfrm>
            <a:off x="1910179" y="1946251"/>
            <a:ext cx="7499176" cy="4637112"/>
          </a:xfrm>
          <a:prstGeom prst="rect">
            <a:avLst/>
          </a:prstGeom>
          <a:noFill/>
          <a:ln>
            <a:noFill/>
          </a:ln>
        </p:spPr>
        <p:txBody>
          <a:bodyPr spcFirstLastPara="1" wrap="square" lIns="91425" tIns="45700" rIns="91425" bIns="45700" anchor="t" anchorCtr="0">
            <a:noAutofit/>
          </a:bodyPr>
          <a:lstStyle/>
          <a:p>
            <a:pPr marL="342900">
              <a:spcBef>
                <a:spcPts val="0"/>
              </a:spcBef>
              <a:buSzPct val="100000"/>
            </a:pPr>
            <a:r>
              <a:rPr lang="fi-FI" sz="2400" dirty="0"/>
              <a:t>Yhteistyö kilpailijoiden, muiden tuomareiden ja järjestäjän kanssa</a:t>
            </a:r>
          </a:p>
          <a:p>
            <a:pPr marL="342900">
              <a:spcBef>
                <a:spcPts val="480"/>
              </a:spcBef>
              <a:buSzPct val="100000"/>
            </a:pPr>
            <a:r>
              <a:rPr lang="fi-FI" sz="2400" dirty="0"/>
              <a:t>Välinetarkastus</a:t>
            </a:r>
          </a:p>
          <a:p>
            <a:pPr marL="342900">
              <a:spcBef>
                <a:spcPts val="480"/>
              </a:spcBef>
              <a:buSzPct val="100000"/>
            </a:pPr>
            <a:r>
              <a:rPr lang="fi-FI" sz="2400" dirty="0"/>
              <a:t>Tuomarille osoitettujen taustojen ammunnan valvonta</a:t>
            </a:r>
          </a:p>
          <a:p>
            <a:pPr marL="342900">
              <a:spcBef>
                <a:spcPts val="480"/>
              </a:spcBef>
              <a:buSzPct val="100000"/>
            </a:pPr>
            <a:r>
              <a:rPr lang="fi-FI" sz="2400" dirty="0"/>
              <a:t>Ammunnan turvallisuuden valvonta</a:t>
            </a:r>
          </a:p>
          <a:p>
            <a:pPr marL="342900">
              <a:spcBef>
                <a:spcPts val="480"/>
              </a:spcBef>
              <a:buSzPct val="100000"/>
            </a:pPr>
            <a:r>
              <a:rPr lang="fi-FI" sz="2400" dirty="0"/>
              <a:t>Ammunnanjohdon valvonta (jos </a:t>
            </a:r>
            <a:r>
              <a:rPr lang="fi-FI" sz="2400" dirty="0" err="1"/>
              <a:t>esim</a:t>
            </a:r>
            <a:r>
              <a:rPr lang="fi-FI" sz="2400" dirty="0"/>
              <a:t> kello on väärin)</a:t>
            </a:r>
          </a:p>
          <a:p>
            <a:pPr marL="342900">
              <a:spcBef>
                <a:spcPts val="480"/>
              </a:spcBef>
              <a:buSzPct val="100000"/>
            </a:pPr>
            <a:r>
              <a:rPr lang="fi-FI" sz="2400" dirty="0"/>
              <a:t>Tulosten merkinnän valvonta (erikoistilanteet)</a:t>
            </a:r>
          </a:p>
          <a:p>
            <a:pPr marL="342900">
              <a:spcBef>
                <a:spcPts val="480"/>
              </a:spcBef>
              <a:buSzPct val="100000"/>
            </a:pPr>
            <a:r>
              <a:rPr lang="fi-FI" sz="2400" dirty="0"/>
              <a:t>Taulujen vaihdattaminen (tai vaihtaminen) tarvittaessa</a:t>
            </a:r>
          </a:p>
          <a:p>
            <a:pPr marL="342900">
              <a:spcBef>
                <a:spcPts val="480"/>
              </a:spcBef>
              <a:buSzPct val="100000"/>
            </a:pPr>
            <a:r>
              <a:rPr lang="fi-FI" sz="2400" dirty="0"/>
              <a:t>Erimielisyyksien ja kiistojen ratkaisu / siirto päätuomarille</a:t>
            </a:r>
          </a:p>
          <a:p>
            <a:pPr marL="342900">
              <a:spcBef>
                <a:spcPts val="480"/>
              </a:spcBef>
              <a:buSzPct val="100000"/>
            </a:pPr>
            <a:r>
              <a:rPr lang="fi-FI" sz="2400" dirty="0"/>
              <a:t>Kysymyksiin vastaaminen, yleisenä apuna toimiminen jne.</a:t>
            </a:r>
          </a:p>
          <a:p>
            <a:pPr marL="342900">
              <a:spcBef>
                <a:spcPts val="480"/>
              </a:spcBef>
              <a:buSzPct val="100000"/>
              <a:buNone/>
            </a:pPr>
            <a:endParaRPr sz="2400" dirty="0"/>
          </a:p>
          <a:p>
            <a:pPr marL="342900">
              <a:spcBef>
                <a:spcPts val="320"/>
              </a:spcBef>
              <a:buSzPct val="100000"/>
              <a:buNone/>
            </a:pPr>
            <a:endParaRPr sz="1600" dirty="0"/>
          </a:p>
        </p:txBody>
      </p:sp>
      <p:sp>
        <p:nvSpPr>
          <p:cNvPr id="2" name="Right Brace 1">
            <a:extLst>
              <a:ext uri="{FF2B5EF4-FFF2-40B4-BE49-F238E27FC236}">
                <a16:creationId xmlns:a16="http://schemas.microsoft.com/office/drawing/2014/main" id="{797164D1-5FA0-C30E-9562-F34A1A6B9EA0}"/>
              </a:ext>
            </a:extLst>
          </p:cNvPr>
          <p:cNvSpPr/>
          <p:nvPr/>
        </p:nvSpPr>
        <p:spPr>
          <a:xfrm>
            <a:off x="9138586" y="3175415"/>
            <a:ext cx="541538" cy="182271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643EF19C-83A9-B181-8A1B-3776E01EED66}"/>
              </a:ext>
            </a:extLst>
          </p:cNvPr>
          <p:cNvSpPr txBox="1"/>
          <p:nvPr/>
        </p:nvSpPr>
        <p:spPr>
          <a:xfrm>
            <a:off x="9827303" y="3580193"/>
            <a:ext cx="1944488" cy="830997"/>
          </a:xfrm>
          <a:prstGeom prst="rect">
            <a:avLst/>
          </a:prstGeom>
          <a:noFill/>
        </p:spPr>
        <p:txBody>
          <a:bodyPr wrap="square" rtlCol="0">
            <a:spAutoFit/>
          </a:bodyPr>
          <a:lstStyle/>
          <a:p>
            <a:r>
              <a:rPr lang="en-US" sz="2400" dirty="0" err="1"/>
              <a:t>nämä</a:t>
            </a:r>
            <a:r>
              <a:rPr lang="en-US" sz="2400" dirty="0"/>
              <a:t> vain kisan </a:t>
            </a:r>
            <a:r>
              <a:rPr lang="en-US" sz="2400" dirty="0" err="1"/>
              <a:t>aikana</a:t>
            </a:r>
            <a:endParaRPr lang="en-GB"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30819" y="1446495"/>
            <a:ext cx="10528917" cy="1143000"/>
          </a:xfrm>
          <a:prstGeom prst="rect">
            <a:avLst/>
          </a:prstGeom>
          <a:noFill/>
          <a:ln>
            <a:noFill/>
          </a:ln>
        </p:spPr>
        <p:txBody>
          <a:bodyPr spcFirstLastPara="1" wrap="square" lIns="91425" tIns="45700" rIns="91425" bIns="45700" anchor="ctr" anchorCtr="0">
            <a:noAutofit/>
          </a:bodyPr>
          <a:lstStyle/>
          <a:p>
            <a:pPr algn="ctr">
              <a:buSzPct val="25000"/>
            </a:pPr>
            <a:r>
              <a:rPr lang="fi-FI" sz="2800" dirty="0"/>
              <a:t>Päätuomarin vastuu alkaa ennen kisaa ja päättyy vasta, kun kaikki vaadittavat jälkiselvitykset on tehty</a:t>
            </a:r>
          </a:p>
        </p:txBody>
      </p:sp>
      <p:sp>
        <p:nvSpPr>
          <p:cNvPr id="133" name="Shape 133"/>
          <p:cNvSpPr txBox="1">
            <a:spLocks noGrp="1"/>
          </p:cNvSpPr>
          <p:nvPr>
            <p:ph type="body" idx="1"/>
          </p:nvPr>
        </p:nvSpPr>
        <p:spPr>
          <a:xfrm>
            <a:off x="1856913" y="2420820"/>
            <a:ext cx="8592104" cy="4366735"/>
          </a:xfrm>
          <a:prstGeom prst="rect">
            <a:avLst/>
          </a:prstGeom>
          <a:noFill/>
          <a:ln>
            <a:noFill/>
          </a:ln>
        </p:spPr>
        <p:txBody>
          <a:bodyPr spcFirstLastPara="1" wrap="square" lIns="91425" tIns="45700" rIns="91425" bIns="45700" anchor="t" anchorCtr="0">
            <a:noAutofit/>
          </a:bodyPr>
          <a:lstStyle/>
          <a:p>
            <a:pPr marL="342900">
              <a:spcBef>
                <a:spcPts val="0"/>
              </a:spcBef>
              <a:buSzPct val="100000"/>
            </a:pPr>
            <a:r>
              <a:rPr lang="fi-FI" sz="2000" dirty="0"/>
              <a:t>Pitää aloituspalaverit kilpailijoiden, tuomareiden ja järjestäjän kanssa</a:t>
            </a:r>
          </a:p>
          <a:p>
            <a:pPr marL="342900">
              <a:spcBef>
                <a:spcPts val="400"/>
              </a:spcBef>
              <a:buSzPct val="100000"/>
            </a:pPr>
            <a:r>
              <a:rPr lang="fi-FI" sz="2000" dirty="0"/>
              <a:t>Jakaa tuomareiden tehtävät ja vastuualueet</a:t>
            </a:r>
          </a:p>
          <a:p>
            <a:pPr marL="342900">
              <a:spcBef>
                <a:spcPts val="400"/>
              </a:spcBef>
              <a:buSzPct val="100000"/>
            </a:pPr>
            <a:r>
              <a:rPr lang="fi-FI" sz="2000" dirty="0"/>
              <a:t>Radan mittojen, taustojen, taulujen ja turvallisuuden tarkastus</a:t>
            </a:r>
          </a:p>
          <a:p>
            <a:pPr marL="742950" lvl="1" indent="-285750">
              <a:spcBef>
                <a:spcPts val="320"/>
              </a:spcBef>
              <a:buSzPct val="100000"/>
              <a:buFont typeface="Arial"/>
              <a:buChar char="–"/>
            </a:pPr>
            <a:r>
              <a:rPr lang="fi-FI" sz="1600" dirty="0"/>
              <a:t>Voi delegoida muille tuomareille</a:t>
            </a:r>
          </a:p>
          <a:p>
            <a:pPr marL="342900">
              <a:spcBef>
                <a:spcPts val="400"/>
              </a:spcBef>
              <a:buSzPct val="100000"/>
            </a:pPr>
            <a:r>
              <a:rPr lang="fi-FI" sz="2000" dirty="0"/>
              <a:t>Valvoa ja vastata kilpailun sääntöjenmukaisuudesta</a:t>
            </a:r>
          </a:p>
          <a:p>
            <a:pPr marL="342900">
              <a:spcBef>
                <a:spcPts val="400"/>
              </a:spcBef>
              <a:buSzPct val="100000"/>
            </a:pPr>
            <a:r>
              <a:rPr lang="fi-FI" sz="2000" dirty="0"/>
              <a:t>Johtaa tuomaristoa</a:t>
            </a:r>
          </a:p>
          <a:p>
            <a:pPr marL="742950" lvl="1" indent="-285750">
              <a:spcBef>
                <a:spcPts val="320"/>
              </a:spcBef>
              <a:buSzPct val="100000"/>
              <a:buFont typeface="Arial"/>
              <a:buChar char="–"/>
            </a:pPr>
            <a:r>
              <a:rPr lang="fi-FI" sz="1600" dirty="0"/>
              <a:t>Myös juryn jäsen, päätuomari ottaa protestit vastaan.</a:t>
            </a:r>
          </a:p>
          <a:p>
            <a:pPr marL="342900">
              <a:spcBef>
                <a:spcPts val="400"/>
              </a:spcBef>
              <a:buSzPct val="100000"/>
            </a:pPr>
            <a:r>
              <a:rPr lang="fi-FI" sz="2000" dirty="0"/>
              <a:t>Valvoo kaikkien kilpailuun liittyvien toimintojen sääntöjenmukaisuutta</a:t>
            </a:r>
          </a:p>
          <a:p>
            <a:pPr marL="342900">
              <a:spcBef>
                <a:spcPts val="400"/>
              </a:spcBef>
              <a:buSzPct val="100000"/>
            </a:pPr>
            <a:r>
              <a:rPr lang="fi-FI" sz="2000" dirty="0"/>
              <a:t>Toimii yhteistyössä kaikkien kilpailuun osallistuvien henkilöiden ja siihen liittyvien organisaatioiden kanssa</a:t>
            </a:r>
          </a:p>
          <a:p>
            <a:pPr marL="342900">
              <a:spcBef>
                <a:spcPts val="400"/>
              </a:spcBef>
              <a:buSzPct val="100000"/>
            </a:pPr>
            <a:r>
              <a:rPr lang="fi-FI" sz="2000" dirty="0"/>
              <a:t>Osallistuu tarvittaessa kentällä tuomarin tehtävien hoitoon</a:t>
            </a:r>
          </a:p>
          <a:p>
            <a:pPr marL="342900">
              <a:spcBef>
                <a:spcPts val="400"/>
              </a:spcBef>
              <a:buSzPct val="100000"/>
            </a:pPr>
            <a:r>
              <a:rPr lang="fi-FI" sz="2000" dirty="0"/>
              <a:t>Huolehtii jälkiraportoinnista</a:t>
            </a:r>
          </a:p>
          <a:p>
            <a:pPr lvl="1">
              <a:spcBef>
                <a:spcPts val="400"/>
              </a:spcBef>
            </a:pPr>
            <a:r>
              <a:rPr lang="fi-FI" sz="1600" dirty="0"/>
              <a:t>Päätuomariraportti ja tasokaavake</a:t>
            </a:r>
          </a:p>
          <a:p>
            <a:pPr lvl="1">
              <a:spcBef>
                <a:spcPts val="400"/>
              </a:spcBef>
            </a:pPr>
            <a:r>
              <a:rPr lang="fi-FI" sz="1600" dirty="0"/>
              <a:t>Ilmoitus tuomariharjoitteluista tuomarineuvostolle, jotta statukset päivittyvät</a:t>
            </a:r>
          </a:p>
        </p:txBody>
      </p:sp>
    </p:spTree>
  </p:cSld>
  <p:clrMapOvr>
    <a:masterClrMapping/>
  </p:clrMapOvr>
</p:sld>
</file>

<file path=ppt/theme/theme1.xml><?xml version="1.0" encoding="utf-8"?>
<a:theme xmlns:a="http://schemas.openxmlformats.org/drawingml/2006/main" name="SJAL 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2132</Words>
  <Application>Microsoft Office PowerPoint</Application>
  <PresentationFormat>Widescreen</PresentationFormat>
  <Paragraphs>236</Paragraphs>
  <Slides>42</Slides>
  <Notes>41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6" baseType="lpstr">
      <vt:lpstr>Arial</vt:lpstr>
      <vt:lpstr>Calibri</vt:lpstr>
      <vt:lpstr>SJAL teema</vt:lpstr>
      <vt:lpstr>PDF Document</vt:lpstr>
      <vt:lpstr>PowerPoint Presentation</vt:lpstr>
      <vt:lpstr>Kenttätuomarin valmistautuminen</vt:lpstr>
      <vt:lpstr>Päätuomarin valmistautuminen</vt:lpstr>
      <vt:lpstr>Kilpailukutsun sisältö</vt:lpstr>
      <vt:lpstr>Ennen kilpailua kilpailupaikalla</vt:lpstr>
      <vt:lpstr>Ennen kilpailua kilpailupaikalla </vt:lpstr>
      <vt:lpstr>Kilpailun järjestäjän vastuu</vt:lpstr>
      <vt:lpstr>Tuomarin vastuu</vt:lpstr>
      <vt:lpstr>Päätuomarin vastuu alkaa ennen kisaa ja päättyy vasta, kun kaikki vaadittavat jälkiselvitykset on tehty</vt:lpstr>
      <vt:lpstr>Jousiammuntakilpailut tauluammunnassa</vt:lpstr>
      <vt:lpstr>PowerPoint Presentation</vt:lpstr>
      <vt:lpstr>PowerPoint Presentation</vt:lpstr>
      <vt:lpstr>PowerPoint Presentation</vt:lpstr>
      <vt:lpstr>Taulukartat</vt:lpstr>
      <vt:lpstr>Radan vähimmäisvaatimukset kansallisissa kilpailuissa</vt:lpstr>
      <vt:lpstr>Radan vähimmäisvaatimukset kansallisissa kilpailuissa</vt:lpstr>
      <vt:lpstr>Ammunnanohjauslaitteet</vt:lpstr>
      <vt:lpstr>Ammunnanohjauslaitteet</vt:lpstr>
      <vt:lpstr>Miten tarkistat linjat?</vt:lpstr>
      <vt:lpstr>Yhteenveto linjoista</vt:lpstr>
      <vt:lpstr>Mitä muuta merkittävää</vt:lpstr>
      <vt:lpstr>Joukkuekilpailun ammuntapaikat</vt:lpstr>
      <vt:lpstr>Kentän turvallisuus</vt:lpstr>
      <vt:lpstr>PowerPoint Presentation</vt:lpstr>
      <vt:lpstr>Radan järjestelyt</vt:lpstr>
      <vt:lpstr>Ammuntapaikka</vt:lpstr>
      <vt:lpstr>Taustoista</vt:lpstr>
      <vt:lpstr>PowerPoint Presentation</vt:lpstr>
      <vt:lpstr>PowerPoint Presentation</vt:lpstr>
      <vt:lpstr>PowerPoint Presentation</vt:lpstr>
      <vt:lpstr>Millaisia tauluja saa käyttää</vt:lpstr>
      <vt:lpstr>Taulujen mittatoleranssit – TAULUT ON MITATTAVA ENNEN KISAA!</vt:lpstr>
      <vt:lpstr>Taulut</vt:lpstr>
      <vt:lpstr>Taulut sisäammunnassa</vt:lpstr>
      <vt:lpstr>Taulujen sijoittelu</vt:lpstr>
      <vt:lpstr>Ulkotaulut: 4 x 80 tai 3 x 80 cm spotti</vt:lpstr>
      <vt:lpstr>Ulkotaulut: 2 x 80 tai 1 x 80 cm spotti</vt:lpstr>
      <vt:lpstr>Sisätaulut: 4 x 10-renkainen ja Vegas</vt:lpstr>
      <vt:lpstr>Sisätaulut: 4 x pystyspotti ja 2 x pystyspotti</vt:lpstr>
      <vt:lpstr>Sisätaulut: vaakaspotti (joukkueuusinta)</vt:lpstr>
      <vt:lpstr>Puutteet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Mari</dc:creator>
  <cp:lastModifiedBy>Jorma Pallonen (Nokia)</cp:lastModifiedBy>
  <cp:revision>30</cp:revision>
  <dcterms:modified xsi:type="dcterms:W3CDTF">2023-10-01T14:21:24Z</dcterms:modified>
</cp:coreProperties>
</file>