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76" r:id="rId2"/>
    <p:sldId id="277" r:id="rId3"/>
    <p:sldId id="288" r:id="rId4"/>
    <p:sldId id="286" r:id="rId5"/>
    <p:sldId id="283" r:id="rId6"/>
    <p:sldId id="284" r:id="rId7"/>
    <p:sldId id="264" r:id="rId8"/>
    <p:sldId id="287" r:id="rId9"/>
    <p:sldId id="289" r:id="rId10"/>
    <p:sldId id="271" r:id="rId11"/>
    <p:sldId id="291" r:id="rId12"/>
    <p:sldId id="292" r:id="rId13"/>
    <p:sldId id="269" r:id="rId14"/>
    <p:sldId id="268" r:id="rId15"/>
    <p:sldId id="282" r:id="rId16"/>
    <p:sldId id="267" r:id="rId17"/>
    <p:sldId id="301" r:id="rId18"/>
    <p:sldId id="272" r:id="rId19"/>
    <p:sldId id="274" r:id="rId20"/>
    <p:sldId id="293" r:id="rId21"/>
    <p:sldId id="298" r:id="rId22"/>
    <p:sldId id="299" r:id="rId23"/>
    <p:sldId id="275" r:id="rId24"/>
    <p:sldId id="294" r:id="rId25"/>
    <p:sldId id="295" r:id="rId26"/>
    <p:sldId id="297" r:id="rId27"/>
    <p:sldId id="300" r:id="rId28"/>
    <p:sldId id="266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88367" autoAdjust="0"/>
  </p:normalViewPr>
  <p:slideViewPr>
    <p:cSldViewPr snapToGrid="0">
      <p:cViewPr varScale="1">
        <p:scale>
          <a:sx n="101" d="100"/>
          <a:sy n="101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7562D-755D-49A0-8DED-7A3E014048CF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6CA7F-5378-49EC-883F-F27403D400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76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77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Finaalikierroksilla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käytössä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erilliset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linja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taulutuomarit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Harjoituksia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koreografiasta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Finaalikierroksilla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käytössä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erilliset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linja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taulutuomarit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Harjoituksia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koreografiasta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251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857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367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Kaavio otettu kilpailunjärjestäjien materiaaleista Kilpailurataliite https://www.sjal.fi/sjal/materiaalipankki/oppaat-ohjelmat-ja-logot/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6CA7F-5378-49EC-883F-F27403D400E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61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dirty="0"/>
              <a:t>Harjoituksia </a:t>
            </a:r>
            <a:endParaRPr dirty="0"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346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SJAL – Oppaat, ohjelmat ja logot - Kilpailurataliite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6CA7F-5378-49EC-883F-F27403D400E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216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BBA26A-B2C0-1E41-91E8-556BA0D36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814" y="177906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176E92F-E433-A843-9EAA-063BA3731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8814" y="423380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ACEF93-8F9B-4F45-A02D-AEDAEB49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7E115AD-CFF4-2548-A383-2A70E114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FA9A46-929C-3B44-B733-EB72D890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295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B73F43-C49F-4141-A575-00478040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75F63BF-E754-6646-A022-1FAEC1758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7946C0-E0C6-CF49-8A72-B3209333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DD5B29F-C491-EA4B-91AD-833C7CB6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0B0EC7-11E7-2742-9D48-6C91CCB5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67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1AF45D9-D968-2241-8CE4-CE9981034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870363"/>
            <a:ext cx="2628900" cy="43066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F763AA2-01EB-9748-AF81-793E3FE18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70363"/>
            <a:ext cx="7734300" cy="430659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E1E507C-51E8-B443-93E8-27E18796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423649-0858-3741-A879-F9657D08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5C9F356-BEEB-4645-A285-B5FA8E6B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58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848354-104A-C647-AC8E-FBBDEE05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665BCB-FB15-1E41-855A-F21E311D0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EC5AE4-4584-CE4C-817F-1BAC293B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49C7038-4C89-424E-9A63-9643A777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8BAB9C-110E-7D4A-B945-599D7757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320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16EA8F-CE1B-EA47-9A74-96CB3ADD2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BA78EE-7456-494F-ADC3-C1A22951E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1AB1B4-9EA1-C149-88C1-2F3866B9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0B4B113-1BD8-DE4C-BD8E-0BA96ACF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C23B21-F68A-EB4C-9370-0D7E6227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875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251F78-E611-4145-9BF5-F66167B9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41752A-4E14-D44B-9F20-C4BCBAF53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759191"/>
            <a:ext cx="5138650" cy="359715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F9A862A-D9F7-514B-BFB6-33D3D6B49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59192"/>
            <a:ext cx="5257800" cy="359715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9E6374B-2ADC-D647-A6C1-FBA2F4DF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5FAF50-2AC2-E341-8009-B5CCDC2A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82EA21D-070D-E24F-BE12-FC5BEEA3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334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08EC83-CD0C-0F49-A210-4A1BE06A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508"/>
            <a:ext cx="10515600" cy="91959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7FB8C46-7D0E-1640-82DD-1E89D53CC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503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5D76171-FD78-2E4A-BA1E-1AF42618B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74225"/>
            <a:ext cx="5157787" cy="251543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A92C4BE-F826-094B-AAE0-7B211D0D9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2845204"/>
            <a:ext cx="5183188" cy="8219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6B35056-8024-5D4E-AD6F-DC57D54E4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74225"/>
            <a:ext cx="5183188" cy="25154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9728BD6-D8E4-C04E-A9F6-CB5B4509A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07206ED-A880-E94B-AB75-A2D8D508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8F4EF3A-9D62-2349-9C79-DCD6A23B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13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AE6DE3-38E4-CA40-9695-11420BDB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A7BF09A-6E6E-D944-A032-F1D9C87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F32C891-D0AC-0748-81F7-8A3572620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34F3208-6675-4848-8357-EF0BE3AB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772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FBAFA76-0B01-D84E-A2B7-9AF16EDA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B7EF3E4-73D3-5848-AF33-2A61B928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8FA51A6-2FB9-4F45-9099-6A1B26A87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4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772248-3B93-C742-9512-359F010C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961804"/>
            <a:ext cx="3932237" cy="76061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AE0E2A-F7AF-4B46-9C8C-1FDB2CF02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61804"/>
            <a:ext cx="6172200" cy="41468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3F6DC87-18A2-794B-B08F-6DAC937F8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828059"/>
            <a:ext cx="3932237" cy="328064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4D9FA3A-9CED-964A-B8EB-25F6885AE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E72BB9F-E900-FB42-B99E-21F81862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A8A499E-1558-1A43-886C-99E98EAB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5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B182A0-1E22-3E42-8D92-2B4B9C3B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8675"/>
            <a:ext cx="3932237" cy="14048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BEAB4A5-8607-7340-9CCE-806D4063D8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878676"/>
            <a:ext cx="6172200" cy="4356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FEA1BC5-C012-6E4D-AFB9-C8F585EDD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83527"/>
            <a:ext cx="3932237" cy="29640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569D2A3-CD3C-8742-9C91-14151436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06F1E87-E63A-D441-B7E9-2E7A83584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FDDCB54-F773-604A-96CC-17C93C8E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647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4CD8B7B-DA60-0A4A-B2C6-DEC725A7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780"/>
            <a:ext cx="10515600" cy="963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4828DD-D4A3-7F4C-A94A-8961FF4D7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34006"/>
            <a:ext cx="10515600" cy="3342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034EEE-63DE-B841-912B-E13A6F4F5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C81A2C-D5BF-254D-B0C9-202AC8D2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SJAL tuomarikoulutus 2021/ Ottelukierrokset 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4D49A20-2A5C-CA4B-B4E0-579A01B55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5E5A-5565-3F49-9454-81DE37AD4D3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250F139-5C64-4DA6-A17B-F70F7E2898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39815"/>
            <a:ext cx="12192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FFB030-35FB-40A3-B60E-366F7B528A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SJAL tuomarikoulutus</a:t>
            </a:r>
            <a:br>
              <a:rPr lang="fi-FI" sz="4000" dirty="0"/>
            </a:br>
            <a:r>
              <a:rPr lang="fi-FI" sz="4000" dirty="0"/>
              <a:t>24.03.2021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11CF041-770D-436D-B975-E94CE4471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i-FI" sz="3000" dirty="0">
                <a:latin typeface="+mj-lt"/>
              </a:rPr>
              <a:t>SJAL tuomarineuvosto/</a:t>
            </a:r>
          </a:p>
          <a:p>
            <a:r>
              <a:rPr lang="fi-FI" sz="3000" dirty="0">
                <a:latin typeface="+mj-lt"/>
              </a:rPr>
              <a:t>Mari Jakonen CJ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C42D57-76BA-41AD-ADC3-3F9BA38B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24.3.2021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9A2B60-3011-4D08-A30F-DB8A9285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SJAL tuomarikoulutus 2021/ Ottelukierrokset 2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1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981200" y="1889760"/>
            <a:ext cx="8229600" cy="87376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kentän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varusteet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1066800" y="2763520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Suojaseinä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(blind) tai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sopivat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turvalliset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suojat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tarvitaan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finaalikierroksilla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niitä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käyttävät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tuomarit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osumien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merkkaajat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nuolten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hakijat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ampujien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edustajat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jotka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odottavat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lähellä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ammunnan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aikana</a:t>
            </a:r>
            <a:endParaRPr lang="en-GB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Flippitaulu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digitaaliset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tulosnäytöt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joissa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näytetään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pisteet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kumulatiiviset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 SET).</a:t>
            </a:r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Ajannäyttökellot</a:t>
            </a:r>
            <a:endParaRPr lang="en-GB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ct val="100000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319F25F-CEFD-4AA0-86A2-6E092902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058AE93-EAC2-43A4-8F77-AA8A18B6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FD7B234-9B1B-4D69-94A7-1F0B8DB5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E4FC689-BF1E-4885-98DB-66D39F5D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pic>
        <p:nvPicPr>
          <p:cNvPr id="5" name="Kuva 4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206326AD-654D-4DFC-84CA-B968E5AE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1" y="1385458"/>
            <a:ext cx="7351876" cy="490723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0889BAE-848F-4446-BF76-16AE721CB0E9}"/>
              </a:ext>
            </a:extLst>
          </p:cNvPr>
          <p:cNvSpPr txBox="1"/>
          <p:nvPr/>
        </p:nvSpPr>
        <p:spPr>
          <a:xfrm>
            <a:off x="8696960" y="6292691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Kuva: Harri Verho, 2019</a:t>
            </a:r>
          </a:p>
        </p:txBody>
      </p:sp>
    </p:spTree>
    <p:extLst>
      <p:ext uri="{BB962C8B-B14F-4D97-AF65-F5344CB8AC3E}">
        <p14:creationId xmlns:p14="http://schemas.microsoft.com/office/powerpoint/2010/main" val="299282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FD7B234-9B1B-4D69-94A7-1F0B8DB5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E4FC689-BF1E-4885-98DB-66D39F5D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0889BAE-848F-4446-BF76-16AE721CB0E9}"/>
              </a:ext>
            </a:extLst>
          </p:cNvPr>
          <p:cNvSpPr txBox="1"/>
          <p:nvPr/>
        </p:nvSpPr>
        <p:spPr>
          <a:xfrm>
            <a:off x="8534400" y="6296342"/>
            <a:ext cx="1585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Kuva: Jani Savilampi, 2016)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3C935AA-3807-4222-AD0C-17F79610E2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1351280"/>
            <a:ext cx="7487920" cy="49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9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1981200" y="1859280"/>
            <a:ext cx="8229600" cy="85344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sääntöjä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1056640" y="2712720"/>
            <a:ext cx="10078720" cy="357600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740"/>
              <a:buFont typeface="Arial"/>
              <a:buChar char="•"/>
            </a:pPr>
            <a:r>
              <a:rPr lang="en-GB" sz="272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Tähtäin</a:t>
            </a:r>
            <a:r>
              <a:rPr lang="en-GB" sz="272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272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72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vaistojousilla</a:t>
            </a:r>
            <a:r>
              <a:rPr lang="en-GB" sz="272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jolla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vähemmän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settipisteitä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seuraavan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kierroksen</a:t>
            </a:r>
            <a:endParaRPr lang="en-GB" sz="272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544"/>
              </a:spcBef>
              <a:buClr>
                <a:schemeClr val="dk1"/>
              </a:buClr>
              <a:buSzPct val="100740"/>
              <a:buFont typeface="Arial"/>
              <a:buChar char="•"/>
            </a:pPr>
            <a:r>
              <a:rPr lang="en-GB" sz="272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Taljajousilla</a:t>
            </a:r>
            <a:r>
              <a:rPr lang="en-GB" sz="272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jolla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alempi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yhteenlaskettu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pistemäärä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seuraavan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kierroksen</a:t>
            </a:r>
            <a:endParaRPr lang="en-GB" sz="272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544"/>
              </a:spcBef>
              <a:buClr>
                <a:schemeClr val="dk1"/>
              </a:buClr>
              <a:buSzPct val="100740"/>
              <a:buFont typeface="Arial"/>
              <a:buChar char="•"/>
            </a:pP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Pisteiden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ollessa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tasan</a:t>
            </a:r>
            <a:r>
              <a:rPr lang="en-GB" sz="2720" dirty="0"/>
              <a:t> </a:t>
            </a:r>
            <a:r>
              <a:rPr lang="en-GB" sz="2720" dirty="0" err="1"/>
              <a:t>ammunnan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joka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aloitti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ensimmäisen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kierroksen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Myös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uusintanuolella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spcBef>
                <a:spcPts val="544"/>
              </a:spcBef>
              <a:buClr>
                <a:schemeClr val="dk1"/>
              </a:buClr>
              <a:buSzPct val="100740"/>
              <a:buFont typeface="Arial"/>
              <a:buChar char="•"/>
            </a:pP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Ampujat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eivät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itse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osallistu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tuloskirjaukseen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vaan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heidän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tulee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nimetä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edustaja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agentti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merkkaamaan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reiät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taulussa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irrottamaan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nuolet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taustasta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allekirjoittamaan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72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tuloskortti</a:t>
            </a:r>
            <a:r>
              <a:rPr lang="en-GB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spcBef>
                <a:spcPts val="544"/>
              </a:spcBef>
              <a:buClr>
                <a:schemeClr val="dk1"/>
              </a:buClr>
              <a:buSzPct val="100740"/>
              <a:buNone/>
            </a:pPr>
            <a:endParaRPr sz="272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532F7C3-C620-474E-B4F4-F098EB45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554FFC-1F1D-4946-B8F2-EB3216AB6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981200" y="1838959"/>
            <a:ext cx="8229600" cy="88391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sääntöjä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056640" y="2722879"/>
            <a:ext cx="10078720" cy="332700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 dirty="0" err="1">
                <a:solidFill>
                  <a:schemeClr val="dk1"/>
                </a:solidFill>
                <a:sym typeface="Calibri"/>
              </a:rPr>
              <a:t>Ammuntaa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ohjataan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äänimerkeillä</a:t>
            </a:r>
            <a:endParaRPr lang="en-GB" sz="2400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sym typeface="Calibri"/>
              </a:rPr>
              <a:t>2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merkkiä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(10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sek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valmistautumisaika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alkaa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):</a:t>
            </a:r>
          </a:p>
          <a:p>
            <a:pPr marL="1257300" lvl="2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600" dirty="0" err="1">
                <a:solidFill>
                  <a:schemeClr val="dk1"/>
                </a:solidFill>
                <a:sym typeface="Calibri"/>
              </a:rPr>
              <a:t>Henkilökohtaisessa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ottelussa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ampujat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siirtyvät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ammuntaviivalle</a:t>
            </a:r>
            <a:endParaRPr lang="en-GB" sz="1600" dirty="0">
              <a:solidFill>
                <a:schemeClr val="dk1"/>
              </a:solidFill>
              <a:sym typeface="Calibri"/>
            </a:endParaRPr>
          </a:p>
          <a:p>
            <a:pPr marL="1257300" lvl="2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600" dirty="0" err="1">
                <a:solidFill>
                  <a:schemeClr val="dk1"/>
                </a:solidFill>
                <a:sym typeface="Calibri"/>
              </a:rPr>
              <a:t>Joukkueottelussa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ampujat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odottavat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1 m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viivan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takana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</a:p>
          <a:p>
            <a:pPr marL="800100"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sym typeface="Calibri"/>
              </a:rPr>
              <a:t>1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merkki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: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Ammunta-aika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alkaa</a:t>
            </a:r>
            <a:endParaRPr lang="en-GB" sz="2000" dirty="0">
              <a:solidFill>
                <a:schemeClr val="dk1"/>
              </a:solidFill>
              <a:sym typeface="Calibri"/>
            </a:endParaRPr>
          </a:p>
          <a:p>
            <a:pPr marL="1257300" lvl="2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600" dirty="0" err="1">
                <a:solidFill>
                  <a:schemeClr val="dk1"/>
                </a:solidFill>
                <a:sym typeface="Calibri"/>
              </a:rPr>
              <a:t>Ensimmäisenä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vuorossa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oleva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kilpailija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tai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joukkueen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ensimmäinen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ampuja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aloittavat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ammunnan</a:t>
            </a:r>
            <a:endParaRPr lang="en-GB" sz="1600" dirty="0">
              <a:solidFill>
                <a:schemeClr val="dk1"/>
              </a:solidFill>
              <a:sym typeface="Calibri"/>
            </a:endParaRPr>
          </a:p>
          <a:p>
            <a:pPr marL="1257300" lvl="2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600" dirty="0" err="1">
                <a:solidFill>
                  <a:schemeClr val="dk1"/>
                </a:solidFill>
                <a:sym typeface="Calibri"/>
              </a:rPr>
              <a:t>Vuoroammunnassa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vuoron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vaihtuessa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ei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aina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kuulu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äänimerkkiä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käytettävästä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laitteistosta</a:t>
            </a:r>
            <a:r>
              <a:rPr lang="en-GB" sz="16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1600" dirty="0" err="1">
                <a:solidFill>
                  <a:schemeClr val="dk1"/>
                </a:solidFill>
                <a:sym typeface="Calibri"/>
              </a:rPr>
              <a:t>johtuen</a:t>
            </a:r>
            <a:endParaRPr lang="en-GB" sz="1600" dirty="0">
              <a:solidFill>
                <a:schemeClr val="dk1"/>
              </a:solidFill>
              <a:sym typeface="Calibri"/>
            </a:endParaRP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 dirty="0" err="1">
                <a:solidFill>
                  <a:schemeClr val="dk1"/>
                </a:solidFill>
                <a:sym typeface="Calibri"/>
              </a:rPr>
              <a:t>Aikaa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kunkin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nuolen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ampumiseen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on</a:t>
            </a:r>
          </a:p>
          <a:p>
            <a:pPr marL="800100"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 dirty="0" err="1">
                <a:solidFill>
                  <a:schemeClr val="dk1"/>
                </a:solidFill>
                <a:sym typeface="Calibri"/>
              </a:rPr>
              <a:t>Henkilökohtaisessa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ottelussa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20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sekuntia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.</a:t>
            </a:r>
          </a:p>
          <a:p>
            <a:pPr marL="800100"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 dirty="0" err="1">
                <a:solidFill>
                  <a:schemeClr val="dk1"/>
                </a:solidFill>
                <a:sym typeface="Calibri"/>
              </a:rPr>
              <a:t>Joukkueottelussa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20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sekuntia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,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joukkueen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yhteinen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aika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80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sek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/ 4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nuolta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kahden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hlön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000" dirty="0" err="1">
                <a:solidFill>
                  <a:schemeClr val="dk1"/>
                </a:solidFill>
                <a:sym typeface="Calibri"/>
              </a:rPr>
              <a:t>joukkueessa</a:t>
            </a:r>
            <a:r>
              <a:rPr lang="en-GB" sz="2000" dirty="0">
                <a:solidFill>
                  <a:schemeClr val="dk1"/>
                </a:solidFill>
                <a:sym typeface="Calibri"/>
              </a:rPr>
              <a:t>.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03D0088-2A35-4E72-8600-EA7857340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A65A3BD-B260-4C7C-B527-8E6837AAC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2063552" y="1916832"/>
            <a:ext cx="8229600" cy="79208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sääntöjä</a:t>
            </a:r>
            <a:endParaRPr lang="en-GB"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1055440" y="2708920"/>
            <a:ext cx="10081120" cy="357801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Font typeface="Arial"/>
              <a:buChar char="•"/>
            </a:pPr>
            <a:r>
              <a:rPr lang="en-GB" sz="2800" dirty="0" err="1">
                <a:solidFill>
                  <a:schemeClr val="dk1"/>
                </a:solidFill>
                <a:sym typeface="Calibri"/>
              </a:rPr>
              <a:t>Ammuntavuoro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siirretään</a:t>
            </a:r>
            <a:endParaRPr lang="en-GB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Font typeface="Arial"/>
              <a:buChar char="•"/>
            </a:pPr>
            <a:r>
              <a:rPr lang="en-GB" sz="2400" dirty="0" err="1">
                <a:solidFill>
                  <a:schemeClr val="dk1"/>
                </a:solidFill>
                <a:sym typeface="Calibri"/>
              </a:rPr>
              <a:t>Henkilökohtaisessa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ottelussa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,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kun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20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sekuntia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on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kulunut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tai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nuoli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on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ammuttu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ja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osuma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on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kuulutettu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.</a:t>
            </a:r>
          </a:p>
          <a:p>
            <a:pPr marL="800100" lvl="1" indent="-342900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Font typeface="Arial"/>
              <a:buChar char="•"/>
            </a:pPr>
            <a:r>
              <a:rPr lang="en-GB" sz="2400" dirty="0" err="1">
                <a:solidFill>
                  <a:schemeClr val="dk1"/>
                </a:solidFill>
                <a:sym typeface="Calibri"/>
              </a:rPr>
              <a:t>Joukkueottelussa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,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kun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joukkueen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molemmat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jäsenet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ovat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ampuneet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yhden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nuolen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ja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siirtyneet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1 m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linjan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taakse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.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Joukkueen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kello</a:t>
            </a:r>
            <a:r>
              <a:rPr lang="en-GB" sz="24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sym typeface="Calibri"/>
              </a:rPr>
              <a:t>pysäytetään</a:t>
            </a:r>
            <a:r>
              <a:rPr lang="en-GB" dirty="0">
                <a:solidFill>
                  <a:schemeClr val="dk1"/>
                </a:solidFill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sym typeface="Calibri"/>
              </a:rPr>
              <a:t>kun</a:t>
            </a:r>
            <a:r>
              <a:rPr lang="en-GB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sym typeface="Calibri"/>
              </a:rPr>
              <a:t>ammuntavuoro</a:t>
            </a:r>
            <a:r>
              <a:rPr lang="en-GB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sym typeface="Calibri"/>
              </a:rPr>
              <a:t>siirtyy</a:t>
            </a:r>
            <a:r>
              <a:rPr lang="en-GB" dirty="0">
                <a:solidFill>
                  <a:schemeClr val="dk1"/>
                </a:solidFill>
                <a:sym typeface="Calibri"/>
              </a:rPr>
              <a:t>.</a:t>
            </a:r>
          </a:p>
          <a:p>
            <a:pPr marL="342900" indent="-342900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Font typeface="Arial"/>
              <a:buChar char="•"/>
            </a:pPr>
            <a:r>
              <a:rPr lang="en-GB" sz="2800" dirty="0" err="1">
                <a:solidFill>
                  <a:schemeClr val="dk1"/>
                </a:solidFill>
                <a:sym typeface="Calibri"/>
              </a:rPr>
              <a:t>Ampujat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jatkavat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vuorottain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ampumista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seuraten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kellon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ohjausta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,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kunnes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kaikki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nuolet</a:t>
            </a:r>
            <a:r>
              <a:rPr lang="en-GB" sz="2800" dirty="0">
                <a:solidFill>
                  <a:schemeClr val="dk1"/>
                </a:solidFill>
                <a:sym typeface="Calibri"/>
              </a:rPr>
              <a:t> on </a:t>
            </a:r>
            <a:r>
              <a:rPr lang="en-GB" sz="2800" dirty="0" err="1">
                <a:solidFill>
                  <a:schemeClr val="dk1"/>
                </a:solidFill>
                <a:sym typeface="Calibri"/>
              </a:rPr>
              <a:t>ammuttu</a:t>
            </a: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indent="0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None/>
            </a:pPr>
            <a:endParaRPr lang="en-GB" sz="24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Font typeface="Arial"/>
              <a:buChar char="•"/>
            </a:pPr>
            <a:endParaRPr lang="en-GB" sz="24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None/>
            </a:pPr>
            <a:endParaRPr sz="24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C357FDF-4E39-4FFB-A466-CF7A12B1E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236CF23-C84F-46DB-9D4D-25E8F48E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2209800" y="170080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uusintanuoli</a:t>
            </a:r>
            <a:endParaRPr lang="en-GB"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idx="1"/>
          </p:nvPr>
        </p:nvSpPr>
        <p:spPr>
          <a:xfrm>
            <a:off x="1055440" y="2780928"/>
            <a:ext cx="10081120" cy="35754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Henkilökohtainen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finaali</a:t>
            </a:r>
            <a:endParaRPr lang="en-GB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mpujat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ampuvat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kumpikin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yhden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omaan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tauluunsa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aika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20s)</a:t>
            </a: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Ottelun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aloittanut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ampuu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uusinnankin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ensin</a:t>
            </a: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Pystyspoteissa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keskimmäiseen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spottiin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Vegas-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taulussa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ylimpään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spottiin</a:t>
            </a: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None/>
            </a:pP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0D130E1-9785-41BB-89A0-65E32B97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23A0A5C-C953-4EB0-9615-A0FABB64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A5C2327-F747-49BF-8794-C7A40DF8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98" y="4292096"/>
            <a:ext cx="1998355" cy="199432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1524643-6FAF-4685-A2AB-CE213980B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719" y="4286217"/>
            <a:ext cx="757184" cy="19981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2209800" y="1700808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uusintanuoli</a:t>
            </a:r>
            <a:endParaRPr lang="en-GB"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idx="1"/>
          </p:nvPr>
        </p:nvSpPr>
        <p:spPr>
          <a:xfrm>
            <a:off x="1055440" y="2780928"/>
            <a:ext cx="10081120" cy="35754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Joukkuefinaali</a:t>
            </a:r>
            <a:endParaRPr lang="en-GB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Ottelun</a:t>
            </a: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aloittanut</a:t>
            </a: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joukkue</a:t>
            </a: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ampuu</a:t>
            </a: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uusinnankin</a:t>
            </a: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ensin</a:t>
            </a:r>
            <a:endParaRPr lang="en-GB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Kukin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jäsen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ampuu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yhden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tauluun</a:t>
            </a: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Ammuntavuoro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vaihtuu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jokaisen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jälkeen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joukkueelta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toiselle</a:t>
            </a: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Sisällä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pystyspotti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asetetaan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vaakatasoon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200150" lvl="2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saavat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mihin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spottiin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ampuvat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vain 1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spotti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Ulkona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taljajoukkue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ampuu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yhteen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80 cm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spottiin</a:t>
            </a: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None/>
            </a:pP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0D130E1-9785-41BB-89A0-65E32B97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23A0A5C-C953-4EB0-9615-A0FABB64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  <p:extLst>
      <p:ext uri="{BB962C8B-B14F-4D97-AF65-F5344CB8AC3E}">
        <p14:creationId xmlns:p14="http://schemas.microsoft.com/office/powerpoint/2010/main" val="1548828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1981200" y="1859279"/>
            <a:ext cx="8229600" cy="858837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tuomarien</a:t>
            </a:r>
            <a:r>
              <a:rPr lang="en-GB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tehtävät</a:t>
            </a:r>
            <a:endParaRPr lang="en-GB"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Kuva 4" descr="Kuva, joka sisältää kohteen henkilö, sininen&#10;&#10;Kuvaus luotu automaattisesti">
            <a:extLst>
              <a:ext uri="{FF2B5EF4-FFF2-40B4-BE49-F238E27FC236}">
                <a16:creationId xmlns:a16="http://schemas.microsoft.com/office/drawing/2014/main" id="{B6DB4A57-61D5-4205-A4A5-AFDBFDF4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515" y="2718116"/>
            <a:ext cx="5288970" cy="3530284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7186DA9-A9DA-42EB-8AF5-834AD8E6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27DCFCCA-D082-400A-842B-63323423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566B6B0-7E2C-4D2C-B4D1-0477C3642762}"/>
              </a:ext>
            </a:extLst>
          </p:cNvPr>
          <p:cNvSpPr txBox="1"/>
          <p:nvPr/>
        </p:nvSpPr>
        <p:spPr>
          <a:xfrm>
            <a:off x="7439102" y="6248400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Kuva: Harri Verho, 2020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1981200" y="1869440"/>
            <a:ext cx="8229600" cy="84328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Linjatuomarit</a:t>
            </a:r>
            <a:endParaRPr lang="en-GB" sz="395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1066800" y="2712720"/>
            <a:ext cx="10058400" cy="357600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 fontScale="85000" lnSpcReduction="10000"/>
          </a:bodyPr>
          <a:lstStyle/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Tarkista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ampujien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sijoittaminen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ammuntaviivalle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parikaavion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mukaisesti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Selvitä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ottelun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mieleesi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ammunnanjohtajalle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Ohjaa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valmentajat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finaaliradalle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Kutsu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kilpailijat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esittelyyn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ammuntaviivalle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pyydä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esittelyn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jälkeen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palaamaan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takaisin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odotusalueelle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Varmista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kelloissa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oikea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oikea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aloitusvuoro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aika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mahdollista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Näytä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kerro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kilpailijoille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ammuntavuorot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Osoita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yleisölle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aloittaja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Varmista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kenttä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vapaa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turvallinen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osoita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ammunnanjohtajalle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Siirry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omalle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paikallesi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kilpailijoiden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taakse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sivulle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2900" indent="-342900">
              <a:spcBef>
                <a:spcPts val="592"/>
              </a:spcBef>
              <a:buClr>
                <a:schemeClr val="dk1"/>
              </a:buClr>
              <a:buSzPct val="98666"/>
              <a:buNone/>
            </a:pPr>
            <a:endParaRPr sz="296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88CC68C-5B5B-49DC-A0C6-055645C3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AC1FB80-57A7-4BC1-A85E-D2CFB731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2209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fi-FI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Ottelukierrokset 2 – vuoroammunta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2895601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fi-FI" sz="3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SJAL tuomarikoulutus</a:t>
            </a:r>
          </a:p>
          <a:p>
            <a:pPr>
              <a:spcBef>
                <a:spcPts val="640"/>
              </a:spcBef>
              <a:buClr>
                <a:srgbClr val="888888"/>
              </a:buClr>
              <a:buSzPct val="25000"/>
            </a:pPr>
            <a:r>
              <a:rPr lang="fi-FI" dirty="0"/>
              <a:t>2021</a:t>
            </a:r>
            <a:endParaRPr lang="fi-FI"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rgbClr val="888888"/>
              </a:buClr>
              <a:buSzPct val="25000"/>
            </a:pP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rgbClr val="888888"/>
              </a:buClr>
              <a:buSzPct val="25000"/>
            </a:pP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8C5BF8C-EF08-41DD-B02C-D2356502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C74B6C-1890-4632-A924-F845DECE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SJAL tuomarikoulutus 2021/ Ottelukierrokset 2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1981200" y="1869440"/>
            <a:ext cx="8229600" cy="84328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Linjatuomarit</a:t>
            </a:r>
            <a:endParaRPr lang="en-GB" sz="395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1066800" y="2712720"/>
            <a:ext cx="10058400" cy="357600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 fontScale="92500" lnSpcReduction="10000"/>
          </a:bodyPr>
          <a:lstStyle/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 startAt="10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väärään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aikaan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ammutut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nuolet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punainen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kortti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joukkueotteluissa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aikarikkeet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keltainen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kortti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Punainen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kortti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pitää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ilmoittaa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myös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pisteenlaskijalle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radiolla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jotta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tuloskorttiin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tulee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oikeat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merkinnät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pisteet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vähennettyä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 startAt="10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kaikki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nuolet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ammuttu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siirry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ammuntaviivalle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 startAt="10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vahvistetaan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varmista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oikea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ammuntajärjestys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seuraavalle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sarjalle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tasatilanne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alemmat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kumulatiiviset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tai SET-</a:t>
            </a:r>
            <a:r>
              <a:rPr lang="en-GB" sz="2805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pisteet</a:t>
            </a:r>
            <a:r>
              <a:rPr lang="en-GB" sz="2805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 startAt="10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Toista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kohtia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5-12,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kunnes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ottelu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päättyy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voittoon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tasatilanteeseen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1"/>
              </a:spcBef>
              <a:buClr>
                <a:schemeClr val="dk1"/>
              </a:buClr>
              <a:buSzPct val="100208"/>
              <a:buFont typeface="+mj-lt"/>
              <a:buAutoNum type="arabicPeriod" startAt="10"/>
            </a:pP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Tasatilanteessa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hoida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uusintanuoli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kohdat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5-12,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kunnes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voittaja</a:t>
            </a:r>
            <a:r>
              <a:rPr lang="en-GB" sz="280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280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ratkennut</a:t>
            </a:r>
            <a:endParaRPr lang="en-GB" sz="280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592"/>
              </a:spcBef>
              <a:buClr>
                <a:schemeClr val="dk1"/>
              </a:buClr>
              <a:buSzPct val="98666"/>
              <a:buNone/>
            </a:pPr>
            <a:endParaRPr sz="296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B8A0213-E90B-46F9-8DD7-FE4D48AD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BF63920-D6AD-4C9C-A16B-C3D685C2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  <p:extLst>
      <p:ext uri="{BB962C8B-B14F-4D97-AF65-F5344CB8AC3E}">
        <p14:creationId xmlns:p14="http://schemas.microsoft.com/office/powerpoint/2010/main" val="2385817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A08A9B-8D52-4A2D-BFF5-550BD708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9919"/>
            <a:ext cx="10515600" cy="802641"/>
          </a:xfrm>
        </p:spPr>
        <p:txBody>
          <a:bodyPr/>
          <a:lstStyle/>
          <a:p>
            <a:r>
              <a:rPr lang="fi-FI" dirty="0"/>
              <a:t>Vuoroammunta - Linjatuomarit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A113122-5DD0-48A0-B80F-92408E71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BBCA0BA-B8D4-4AC5-9CDC-D7501548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pic>
        <p:nvPicPr>
          <p:cNvPr id="6" name="Kuva 5" descr="Kuva, joka sisältää kohteen ruoho, ulko, henkilö, urheilu&#10;&#10;Kuvaus luotu automaattisesti">
            <a:extLst>
              <a:ext uri="{FF2B5EF4-FFF2-40B4-BE49-F238E27FC236}">
                <a16:creationId xmlns:a16="http://schemas.microsoft.com/office/drawing/2014/main" id="{DC29FC3B-83DA-4DB2-BF5D-FDC073A67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52" y="2702560"/>
            <a:ext cx="4906616" cy="3275070"/>
          </a:xfrm>
          <a:prstGeom prst="rect">
            <a:avLst/>
          </a:prstGeom>
        </p:spPr>
      </p:pic>
      <p:pic>
        <p:nvPicPr>
          <p:cNvPr id="8" name="Kuva 7" descr="Kuva, joka sisältää kohteen ruoho, henkilö, ulko, puu&#10;&#10;Kuvaus luotu automaattisesti">
            <a:extLst>
              <a:ext uri="{FF2B5EF4-FFF2-40B4-BE49-F238E27FC236}">
                <a16:creationId xmlns:a16="http://schemas.microsoft.com/office/drawing/2014/main" id="{FCFE1804-BC51-45C3-BBD0-5B64C576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11" y="2702560"/>
            <a:ext cx="4906616" cy="327507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1EE36E0-055D-4B67-9FC8-B14815575AF4}"/>
              </a:ext>
            </a:extLst>
          </p:cNvPr>
          <p:cNvSpPr txBox="1"/>
          <p:nvPr/>
        </p:nvSpPr>
        <p:spPr>
          <a:xfrm>
            <a:off x="5364480" y="5977630"/>
            <a:ext cx="1624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Kuvat: Harri Verho, 2019</a:t>
            </a:r>
          </a:p>
        </p:txBody>
      </p:sp>
    </p:spTree>
    <p:extLst>
      <p:ext uri="{BB962C8B-B14F-4D97-AF65-F5344CB8AC3E}">
        <p14:creationId xmlns:p14="http://schemas.microsoft.com/office/powerpoint/2010/main" val="288045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A08A9B-8D52-4A2D-BFF5-550BD708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5175"/>
            <a:ext cx="10515600" cy="802641"/>
          </a:xfrm>
        </p:spPr>
        <p:txBody>
          <a:bodyPr/>
          <a:lstStyle/>
          <a:p>
            <a:pPr algn="ctr"/>
            <a:r>
              <a:rPr lang="fi-FI" dirty="0"/>
              <a:t>Vuoroammunta - Linjatuomarit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A113122-5DD0-48A0-B80F-92408E71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BBCA0BA-B8D4-4AC5-9CDC-D7501548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1EE36E0-055D-4B67-9FC8-B14815575AF4}"/>
              </a:ext>
            </a:extLst>
          </p:cNvPr>
          <p:cNvSpPr txBox="1"/>
          <p:nvPr/>
        </p:nvSpPr>
        <p:spPr>
          <a:xfrm>
            <a:off x="9997441" y="6050181"/>
            <a:ext cx="1442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Harri Verho, 2019</a:t>
            </a:r>
          </a:p>
        </p:txBody>
      </p:sp>
      <p:pic>
        <p:nvPicPr>
          <p:cNvPr id="7" name="Kuva 6" descr="Kuva, joka sisältää kohteen puu, ulko, ruoho, henkilö&#10;&#10;Kuvaus luotu automaattisesti">
            <a:extLst>
              <a:ext uri="{FF2B5EF4-FFF2-40B4-BE49-F238E27FC236}">
                <a16:creationId xmlns:a16="http://schemas.microsoft.com/office/drawing/2014/main" id="{65943BA0-1412-427E-84AB-4EE2EA202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74"/>
          <a:stretch/>
        </p:blipFill>
        <p:spPr>
          <a:xfrm>
            <a:off x="7278843" y="2702560"/>
            <a:ext cx="4329509" cy="334762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6B50E3-46A7-4975-903B-A5E6E70C3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2"/>
          <a:stretch/>
        </p:blipFill>
        <p:spPr bwMode="auto">
          <a:xfrm>
            <a:off x="583649" y="2702560"/>
            <a:ext cx="1529632" cy="334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uva 11" descr="Kuva, joka sisältää kohteen rakennus, henkilö, ulko, maa&#10;&#10;Kuvaus luotu automaattisesti">
            <a:extLst>
              <a:ext uri="{FF2B5EF4-FFF2-40B4-BE49-F238E27FC236}">
                <a16:creationId xmlns:a16="http://schemas.microsoft.com/office/drawing/2014/main" id="{6A7011F4-6E93-451D-8592-A326DDCBF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702560"/>
            <a:ext cx="5018980" cy="3347621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D60E174A-A22F-4EB1-8FA5-3506036B85C1}"/>
              </a:ext>
            </a:extLst>
          </p:cNvPr>
          <p:cNvSpPr txBox="1"/>
          <p:nvPr/>
        </p:nvSpPr>
        <p:spPr>
          <a:xfrm>
            <a:off x="767080" y="6015385"/>
            <a:ext cx="1442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Harri Verho, 2019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1D21F16-BB30-4F8B-BF56-A836D724BE5C}"/>
              </a:ext>
            </a:extLst>
          </p:cNvPr>
          <p:cNvSpPr txBox="1"/>
          <p:nvPr/>
        </p:nvSpPr>
        <p:spPr>
          <a:xfrm>
            <a:off x="5730240" y="6015385"/>
            <a:ext cx="1595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Jani Savilampi, 2015</a:t>
            </a:r>
          </a:p>
        </p:txBody>
      </p:sp>
    </p:spTree>
    <p:extLst>
      <p:ext uri="{BB962C8B-B14F-4D97-AF65-F5344CB8AC3E}">
        <p14:creationId xmlns:p14="http://schemas.microsoft.com/office/powerpoint/2010/main" val="2913485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981200" y="1899919"/>
            <a:ext cx="8229600" cy="757237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Taulutuomarit</a:t>
            </a:r>
            <a:endParaRPr lang="en-GB" sz="395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056640" y="2743200"/>
            <a:ext cx="10078720" cy="3556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 fontScale="70000" lnSpcReduction="20000"/>
          </a:bodyPr>
          <a:lstStyle/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Kontrolloi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kaikkia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jotka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suojissa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älä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päästä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ketään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ryntäilemään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ennenaikaisesti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kentälle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ohjeista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juoksijoita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jne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osuma-arvot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pisteenlaskijalle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kiikarit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Ammunnan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lopetuksen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äänimerkin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jälkeen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siirrä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joukot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suojaseinän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takaa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voidaan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myös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odottaa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linjatuomarin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radiovahvistusta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ammunnan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loppumisesta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Taustoilla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Tulkitse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rajatapaukset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Taustoilla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osuma-arvot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Taustoilla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Ohjaa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ampujien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edustajia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osumien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merkauksessa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nuolten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irrottamisessa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liikkumisessa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Taustoilla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Varmista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nuolia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tauluun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flippitauluissa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tulokset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flipit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Lähetä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joukot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takaisin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suojaseinän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taakse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varmista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ketään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tauluryhmää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tms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.),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poistu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viimeisenä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taustoilta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4F09944-1F33-485C-9333-8ED4B7D0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FF4F466-BB55-4618-BBB9-1D6BA263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981200" y="1899919"/>
            <a:ext cx="8229600" cy="757237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Taulutuomarit</a:t>
            </a:r>
            <a:endParaRPr lang="en-GB" sz="395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056640" y="2743200"/>
            <a:ext cx="10078720" cy="3556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/>
          </a:bodyPr>
          <a:lstStyle/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 startAt="9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kohtia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1-8,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kunnes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ottelu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päättyy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voittoon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tasatulokseen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 startAt="9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käsimerkillä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voittaja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tasatulos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 startAt="9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Uusintanuolen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tapauksessa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varmista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keskiristi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ehjä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Pyydä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tauluryhmää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tarvittaessa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vaihtamaan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Varmista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kenttä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tyhjä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poistu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viimeisenä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 startAt="9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Tasatilanteissa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hoida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uusintanuoli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kohdat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1-8)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käsimerkillä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voittaja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E2C04BB-2324-47E0-A132-DE973DB0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79B5AEF-24D4-491D-BC01-BF97E621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  <p:extLst>
      <p:ext uri="{BB962C8B-B14F-4D97-AF65-F5344CB8AC3E}">
        <p14:creationId xmlns:p14="http://schemas.microsoft.com/office/powerpoint/2010/main" val="120573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981200" y="1899919"/>
            <a:ext cx="8229600" cy="757237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Vuoroammunta</a:t>
            </a:r>
            <a:r>
              <a:rPr lang="en-GB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Pisteenlaskijat</a:t>
            </a:r>
            <a:endParaRPr lang="en-GB" sz="395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056640" y="2743200"/>
            <a:ext cx="10078720" cy="3556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 fontScale="77500" lnSpcReduction="20000"/>
          </a:bodyPr>
          <a:lstStyle/>
          <a:p>
            <a:pPr marL="514350" indent="-51435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Merkitse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luettelemat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tuloskorttiin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siinä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järjestyksessä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ilmoitetaan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nuolten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ammuntajärjestys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suurimmasta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pienimpään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Laske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514350" indent="-51435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ilmoittaa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rajatapauksen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merkitse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osuma-arvon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viereen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*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alemman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arvon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mukaan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Rajaosuma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rajalla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merkitään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9*)</a:t>
            </a:r>
          </a:p>
          <a:p>
            <a:pPr marL="514350" indent="-51435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Tauluille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siirtymisen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äänimerkistä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siirry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taustoille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taustojen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väliin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indent="-51435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Taulutuomarin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luetellessa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osumia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suurimmasta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pienimpään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tarkista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että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tuloskorttiin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merkityt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Korjaa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vahvista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rajaosumat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(*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merkityt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514350" indent="-51435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Ilmoita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vahvistetut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osumat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yhteenlaskettu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summa tai SET-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pisteet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tulospalvelulle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(radio)</a:t>
            </a:r>
          </a:p>
          <a:p>
            <a:pPr marL="514350" indent="-51435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Siirry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takaisin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suojaseinän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taakse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indent="-514350">
              <a:spcBef>
                <a:spcPts val="48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Toista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kohtia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1-6,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kunnes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voittaja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selvillä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D5BAF22-8BD1-4AA8-A24B-BBA0B1E9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258041F-85B1-468A-854F-3D044B40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  <p:extLst>
      <p:ext uri="{BB962C8B-B14F-4D97-AF65-F5344CB8AC3E}">
        <p14:creationId xmlns:p14="http://schemas.microsoft.com/office/powerpoint/2010/main" val="2614747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5D34-061F-4FA5-BD3E-AC4515DE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781"/>
            <a:ext cx="10515600" cy="824086"/>
          </a:xfrm>
        </p:spPr>
        <p:txBody>
          <a:bodyPr>
            <a:normAutofit fontScale="90000"/>
          </a:bodyPr>
          <a:lstStyle/>
          <a:p>
            <a:r>
              <a:rPr lang="fi-FI" dirty="0"/>
              <a:t>Vuoroammunta – Taulutuomarit ja pisteenlaskijat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3BC25C3-2C1A-4BB0-972E-89C4C0A1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E315892-1F2D-48E6-B0E8-1054618D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pic>
        <p:nvPicPr>
          <p:cNvPr id="6" name="Kuva 5" descr="Kuva, joka sisältää kohteen teksti, henkilö, istuminen, ulko&#10;&#10;Kuvaus luotu automaattisesti">
            <a:extLst>
              <a:ext uri="{FF2B5EF4-FFF2-40B4-BE49-F238E27FC236}">
                <a16:creationId xmlns:a16="http://schemas.microsoft.com/office/drawing/2014/main" id="{48C21A1A-906D-4F69-98F6-73CE1BAF4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36" y="2689528"/>
            <a:ext cx="5050211" cy="3370917"/>
          </a:xfrm>
          <a:prstGeom prst="rect">
            <a:avLst/>
          </a:prstGeom>
        </p:spPr>
      </p:pic>
      <p:pic>
        <p:nvPicPr>
          <p:cNvPr id="8" name="Kuva 7" descr="Kuva, joka sisältää kohteen teksti, ruoho, henkilö, ulko&#10;&#10;Kuvaus luotu automaattisesti">
            <a:extLst>
              <a:ext uri="{FF2B5EF4-FFF2-40B4-BE49-F238E27FC236}">
                <a16:creationId xmlns:a16="http://schemas.microsoft.com/office/drawing/2014/main" id="{08B4E632-7F1E-48E0-9E99-A280FBDB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52" y="2683327"/>
            <a:ext cx="5050212" cy="337091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0DCA3D8-229A-40BE-90ED-B701E54C3AF2}"/>
              </a:ext>
            </a:extLst>
          </p:cNvPr>
          <p:cNvSpPr txBox="1"/>
          <p:nvPr/>
        </p:nvSpPr>
        <p:spPr>
          <a:xfrm>
            <a:off x="5360061" y="6054246"/>
            <a:ext cx="1471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Kuvat: Harri Verho, 2019</a:t>
            </a:r>
          </a:p>
        </p:txBody>
      </p:sp>
    </p:spTree>
    <p:extLst>
      <p:ext uri="{BB962C8B-B14F-4D97-AF65-F5344CB8AC3E}">
        <p14:creationId xmlns:p14="http://schemas.microsoft.com/office/powerpoint/2010/main" val="4226115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195D34-061F-4FA5-BD3E-AC4515DE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781"/>
            <a:ext cx="10515600" cy="824086"/>
          </a:xfrm>
        </p:spPr>
        <p:txBody>
          <a:bodyPr>
            <a:normAutofit fontScale="90000"/>
          </a:bodyPr>
          <a:lstStyle/>
          <a:p>
            <a:r>
              <a:rPr lang="fi-FI" dirty="0"/>
              <a:t>Vuoroammunta – Taulutuomarit ja pisteenlaskijat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3BC25C3-2C1A-4BB0-972E-89C4C0A1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E315892-1F2D-48E6-B0E8-1054618D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0DCA3D8-229A-40BE-90ED-B701E54C3AF2}"/>
              </a:ext>
            </a:extLst>
          </p:cNvPr>
          <p:cNvSpPr txBox="1"/>
          <p:nvPr/>
        </p:nvSpPr>
        <p:spPr>
          <a:xfrm>
            <a:off x="5360061" y="6054246"/>
            <a:ext cx="1471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Kuvat: Harri Verho, 2020</a:t>
            </a:r>
          </a:p>
        </p:txBody>
      </p:sp>
      <p:pic>
        <p:nvPicPr>
          <p:cNvPr id="7" name="Kuva 6" descr="Kuva, joka sisältää kohteen teksti, henkilö, mies, seisominen&#10;&#10;Kuvaus luotu automaattisesti">
            <a:extLst>
              <a:ext uri="{FF2B5EF4-FFF2-40B4-BE49-F238E27FC236}">
                <a16:creationId xmlns:a16="http://schemas.microsoft.com/office/drawing/2014/main" id="{74709652-04A0-49BE-A7EA-B99D338A8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0" y="2696656"/>
            <a:ext cx="4946522" cy="3301707"/>
          </a:xfrm>
          <a:prstGeom prst="rect">
            <a:avLst/>
          </a:prstGeom>
        </p:spPr>
      </p:pic>
      <p:pic>
        <p:nvPicPr>
          <p:cNvPr id="11" name="Kuva 10" descr="Kuva, joka sisältää kohteen teksti, henkilö, seisominen, poseeraaminen&#10;&#10;Kuvaus luotu automaattisesti">
            <a:extLst>
              <a:ext uri="{FF2B5EF4-FFF2-40B4-BE49-F238E27FC236}">
                <a16:creationId xmlns:a16="http://schemas.microsoft.com/office/drawing/2014/main" id="{A3D575A2-DE60-4B9D-9F1C-58D7F897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20" y="2696655"/>
            <a:ext cx="4946522" cy="330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10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981200" y="1869440"/>
            <a:ext cx="8229600" cy="84328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fi-FI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Tulokset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056640" y="2712720"/>
            <a:ext cx="10058399" cy="359664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740"/>
            </a:pPr>
            <a:r>
              <a:rPr lang="fi-FI" sz="272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Ottelukierroksilta karsiutuneiden sijaluku menee karsintakierroksen sijaluvun mukaan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740"/>
            </a:pPr>
            <a:r>
              <a:rPr lang="fi-FI" sz="272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1/48 kierroksella (96 ampujaa) pudonneiden sijaluku on 57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740"/>
            </a:pPr>
            <a:r>
              <a:rPr lang="fi-FI" sz="272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1/32 kierroksella (64 ampujaa) pudonneiden sijaluku on 33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740"/>
            </a:pPr>
            <a:r>
              <a:rPr lang="fi-FI" sz="272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1/16 kierroksella (32 ampujaa) pudonneiden sijaluku on 17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740"/>
            </a:pPr>
            <a:r>
              <a:rPr lang="fi-FI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1/8 kierroksella (16 ampujaa) pudonneiden sijaluku on 9</a:t>
            </a:r>
          </a:p>
          <a:p>
            <a:pPr>
              <a:spcBef>
                <a:spcPts val="544"/>
              </a:spcBef>
              <a:buClr>
                <a:schemeClr val="dk1"/>
              </a:buClr>
              <a:buSzPct val="100740"/>
            </a:pPr>
            <a:r>
              <a:rPr lang="fi-FI" sz="27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1/4 kierroksella (8 ampujaa) pudonneiden sijaluku määräytyy ensisijaisesti settipisteiden, tämän jälkeen viimeisen ottelun kumulatiivisten pisteiden mukaan (sijat 5-8)</a:t>
            </a:r>
          </a:p>
          <a:p>
            <a:pPr marL="742950" lvl="1" indent="-285750">
              <a:spcBef>
                <a:spcPts val="476"/>
              </a:spcBef>
              <a:buClr>
                <a:schemeClr val="dk1"/>
              </a:buClr>
              <a:buSzPct val="99166"/>
              <a:buFont typeface="Arial"/>
              <a:buChar char="–"/>
            </a:pPr>
            <a:r>
              <a:rPr lang="fi-FI" sz="238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 ovat pisteet ovat tasan niin, sijaluku on sama</a:t>
            </a:r>
          </a:p>
          <a:p>
            <a:pPr>
              <a:spcBef>
                <a:spcPts val="476"/>
              </a:spcBef>
              <a:buClr>
                <a:schemeClr val="dk1"/>
              </a:buClr>
              <a:buSzPct val="99166"/>
            </a:pPr>
            <a:r>
              <a:rPr lang="fi-FI" sz="278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Mitaliottelut, sijat 1-4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D1FD19E-8CEB-4AF8-843E-041DA84A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B0BF9D-39A2-42FB-BF0D-51EEE55B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98ADF5-504A-40AD-BD34-3ACAA541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Päätuomarin tehtävät otteluiden aikana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64D023-CE8B-4A0A-B326-EC48297C2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2759192"/>
            <a:ext cx="10139680" cy="3417772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Huolehtii, että tuomarit tietävät tehtävänsä otteluiden aikana ja jakaa tehtävät tuomaristolle</a:t>
            </a:r>
          </a:p>
          <a:p>
            <a:r>
              <a:rPr lang="fi-FI" dirty="0"/>
              <a:t>Auttaa, tukee ja ohjeistaa tuomaristoa otteluiden aikana tarpeen mukaan</a:t>
            </a:r>
          </a:p>
          <a:p>
            <a:r>
              <a:rPr lang="fi-FI" dirty="0"/>
              <a:t>On koko ajan selvillä siitä, missä vaiheessa ollaan menossa</a:t>
            </a:r>
          </a:p>
          <a:p>
            <a:r>
              <a:rPr lang="fi-FI" dirty="0"/>
              <a:t>Seuraa ja valvoo tuomarien ja ampujien toimintaa, ratkoo tarvittaessa ongelmatilanteet</a:t>
            </a:r>
          </a:p>
          <a:p>
            <a:r>
              <a:rPr lang="fi-FI" dirty="0"/>
              <a:t>Kommunikoi tulospalvelun, tauluryhmän, kuuluttajan, kilpailunjohtajan ym. järjestäjätahojen kanssa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869631-3587-443D-A925-915D07D3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05FAC6A-15A0-49B8-B485-37CA3A22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  <p:extLst>
      <p:ext uri="{BB962C8B-B14F-4D97-AF65-F5344CB8AC3E}">
        <p14:creationId xmlns:p14="http://schemas.microsoft.com/office/powerpoint/2010/main" val="77488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564C6C68-0F9C-4ECD-B6A1-B3FEAF7FC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Ratakaavio (kilpailuradan rakenne)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8CE2BF-33B7-4360-ACB7-881106E8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9710F7-33D0-4E04-A9AA-CCB8E877B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24CBBB1-F20F-4B6F-80C1-16C36965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1073"/>
            <a:ext cx="12192000" cy="3213395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CF1BDA24-471D-4B56-8EE6-5ABEEEAD8822}"/>
              </a:ext>
            </a:extLst>
          </p:cNvPr>
          <p:cNvCxnSpPr/>
          <p:nvPr/>
        </p:nvCxnSpPr>
        <p:spPr>
          <a:xfrm>
            <a:off x="79075" y="4701396"/>
            <a:ext cx="1203384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B52005D0-AEF8-4004-9E74-07774E4C2F89}"/>
              </a:ext>
            </a:extLst>
          </p:cNvPr>
          <p:cNvCxnSpPr/>
          <p:nvPr/>
        </p:nvCxnSpPr>
        <p:spPr>
          <a:xfrm>
            <a:off x="79075" y="5138467"/>
            <a:ext cx="1203384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C69BBF9-8292-49A3-B326-5BD111071881}"/>
              </a:ext>
            </a:extLst>
          </p:cNvPr>
          <p:cNvSpPr txBox="1"/>
          <p:nvPr/>
        </p:nvSpPr>
        <p:spPr>
          <a:xfrm>
            <a:off x="1204620" y="3490730"/>
            <a:ext cx="183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 ampujaa/tausta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F4CEC3A-DB65-476E-B54F-4EF8429093B9}"/>
              </a:ext>
            </a:extLst>
          </p:cNvPr>
          <p:cNvSpPr txBox="1"/>
          <p:nvPr/>
        </p:nvSpPr>
        <p:spPr>
          <a:xfrm>
            <a:off x="1183033" y="4663406"/>
            <a:ext cx="172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 ampuja/tausta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F29099D-BEAC-49E6-BEC6-5826495A1FFB}"/>
              </a:ext>
            </a:extLst>
          </p:cNvPr>
          <p:cNvSpPr txBox="1"/>
          <p:nvPr/>
        </p:nvSpPr>
        <p:spPr>
          <a:xfrm>
            <a:off x="1183033" y="5138467"/>
            <a:ext cx="165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Vuoroammunta</a:t>
            </a:r>
          </a:p>
        </p:txBody>
      </p:sp>
    </p:spTree>
    <p:extLst>
      <p:ext uri="{BB962C8B-B14F-4D97-AF65-F5344CB8AC3E}">
        <p14:creationId xmlns:p14="http://schemas.microsoft.com/office/powerpoint/2010/main" val="3152845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1981200" y="1869440"/>
            <a:ext cx="8229600" cy="85344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fi-FI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Tasatilanteet karsintakierroksella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066800" y="2722880"/>
            <a:ext cx="10068560" cy="358648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fi-FI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 tasatilanne vaikuttaa pääsyyn pudotuskierroksille (tai vapaakierroksille) ammutaan uusintanuoli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fi-FI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fi-FI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Ammutaan etäisyydeltä, joka oli viimeisenä karsintakierroksella</a:t>
            </a:r>
          </a:p>
          <a:p>
            <a:pPr indent="-34290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fi-FI" dirty="0"/>
              <a:t>Ammunta-aika 40 </a:t>
            </a:r>
            <a:r>
              <a:rPr lang="fi-FI" dirty="0" err="1"/>
              <a:t>sek</a:t>
            </a:r>
            <a:endParaRPr lang="fi-FI" dirty="0"/>
          </a:p>
          <a:p>
            <a:pPr indent="-34290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fi-FI" dirty="0"/>
              <a:t>Yksilöampuja ampuu omaan taustaan</a:t>
            </a:r>
          </a:p>
          <a:p>
            <a:pPr lvl="1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fi-FI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Ammuttaessa spotteihin, yksilöampuja ampuu sijainniltaan vastaavaan spottiin (A, B, C tai D)</a:t>
            </a:r>
          </a:p>
          <a:p>
            <a:r>
              <a:rPr lang="fi-FI" dirty="0"/>
              <a:t>Joukkue ampuu ulkona joko yhteen 122 cm tauluun tai samaan taustaan asetettuun kahteen 80 cm spottiin. Sisällä spotti (pystyspotti vaaka-asentoon) tai 10-r.</a:t>
            </a:r>
          </a:p>
          <a:p>
            <a:pPr lvl="1" indent="-285750"/>
            <a:r>
              <a:rPr lang="fi-FI" dirty="0"/>
              <a:t>Jokainen joukkueen ampuja ampuu yhden nuolen.</a:t>
            </a:r>
          </a:p>
          <a:p>
            <a:pPr lvl="1" indent="-285750"/>
            <a:r>
              <a:rPr lang="fi-FI" dirty="0"/>
              <a:t>Käytettäessä spotteja, jokainen ampuu omaan spottiinsa.</a:t>
            </a:r>
          </a:p>
          <a:p>
            <a:pPr lvl="1" indent="-285750"/>
            <a:r>
              <a:rPr lang="fi-FI" dirty="0"/>
              <a:t>Ampujat valitsevat itse, kuka ampuu mihinkin spottiin.</a:t>
            </a:r>
          </a:p>
          <a:p>
            <a:pPr lvl="1" indent="-285750"/>
            <a:endParaRPr lang="fi-FI" dirty="0"/>
          </a:p>
          <a:p>
            <a:pPr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fi-FI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38A4F4E-303B-4730-9D7E-69F2E082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BFB8454-BD1F-4DE2-AF38-5687130F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981200" y="1859280"/>
            <a:ext cx="8229600" cy="84328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fi-FI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Tasatilanteet karsintakierroksella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1076960" y="2702560"/>
            <a:ext cx="10068560" cy="3606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57150" indent="0">
              <a:buNone/>
            </a:pPr>
            <a:r>
              <a:rPr lang="fi-FI" dirty="0"/>
              <a:t>Kaavioon sijoittaminen</a:t>
            </a:r>
          </a:p>
          <a:p>
            <a:pPr indent="-342900">
              <a:spcBef>
                <a:spcPts val="0"/>
              </a:spcBef>
            </a:pPr>
            <a:r>
              <a:rPr lang="fi-FI" sz="2400" dirty="0"/>
              <a:t>Ulkoammunnassa</a:t>
            </a:r>
          </a:p>
          <a:p>
            <a:pPr lvl="1" indent="-285750"/>
            <a:r>
              <a:rPr lang="fi-FI" dirty="0"/>
              <a:t>Kymppien määrä (sisältäen sisäkympit)</a:t>
            </a:r>
          </a:p>
          <a:p>
            <a:pPr lvl="1" indent="-285750"/>
            <a:r>
              <a:rPr lang="fi-FI" dirty="0"/>
              <a:t>X:ien määrä (sisäkympit)</a:t>
            </a:r>
          </a:p>
          <a:p>
            <a:pPr indent="-342900"/>
            <a:r>
              <a:rPr lang="fi-FI" sz="2400" dirty="0"/>
              <a:t>Sisäammunnassa</a:t>
            </a:r>
          </a:p>
          <a:p>
            <a:pPr lvl="1" indent="-285750"/>
            <a:r>
              <a:rPr lang="fi-FI" dirty="0"/>
              <a:t>Kymppien määrä</a:t>
            </a:r>
          </a:p>
          <a:p>
            <a:pPr lvl="1" indent="-285750"/>
            <a:r>
              <a:rPr lang="fi-FI" dirty="0"/>
              <a:t>Ysien määrä</a:t>
            </a:r>
          </a:p>
          <a:p>
            <a:pPr indent="-342900"/>
            <a:r>
              <a:rPr lang="fi-FI" sz="2400" dirty="0"/>
              <a:t>Jos nämä ovat tasan, on ampujien/joukkueiden sijoitus sama, mutta järjestys pudotuskaavioon ratkaistaan kolikolla</a:t>
            </a:r>
          </a:p>
          <a:p>
            <a:pPr marL="457200" lvl="1" indent="0">
              <a:buNone/>
            </a:pPr>
            <a:endParaRPr lang="fi-FI" sz="2000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317B09A-00F9-4583-8AC9-7CF67ECD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6D206E-1E92-46F4-AB1E-EECF46BF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  <p:extLst>
      <p:ext uri="{BB962C8B-B14F-4D97-AF65-F5344CB8AC3E}">
        <p14:creationId xmlns:p14="http://schemas.microsoft.com/office/powerpoint/2010/main" val="22507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GB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Finaalikierrokset</a:t>
            </a:r>
            <a:r>
              <a:rPr lang="en-GB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kaavio</a:t>
            </a:r>
            <a:endParaRPr lang="en-GB"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idx="1"/>
          </p:nvPr>
        </p:nvSpPr>
        <p:spPr>
          <a:xfrm>
            <a:off x="1055440" y="2708920"/>
            <a:ext cx="10081120" cy="359753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Finaalikierroksilla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¼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alkaen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voidaan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suorittaa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vuorotellen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ampuen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yksi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tausta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joukkueen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paikka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ammuntalinjalla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määräytyy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kaavion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mukaan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Alkukilpailussa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korkeammalle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sijoittunut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päättää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ottelun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96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aloittajan</a:t>
            </a:r>
            <a:r>
              <a:rPr lang="en-GB" sz="296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ampuja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joukkue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ole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paikalla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siinä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vaiheessa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ottelun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aloittaja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valitaan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0" dirty="0" err="1"/>
              <a:t>julistetaan</a:t>
            </a:r>
            <a:r>
              <a:rPr lang="en-GB" sz="2800" dirty="0"/>
              <a:t> </a:t>
            </a:r>
            <a:r>
              <a:rPr lang="en-GB" sz="2800" dirty="0" err="1"/>
              <a:t>paikalla</a:t>
            </a:r>
            <a:r>
              <a:rPr lang="en-GB" sz="2800" dirty="0"/>
              <a:t> </a:t>
            </a:r>
            <a:r>
              <a:rPr lang="en-GB" sz="2800" dirty="0" err="1"/>
              <a:t>oleva</a:t>
            </a:r>
            <a:r>
              <a:rPr lang="en-GB" sz="2800" dirty="0"/>
              <a:t> </a:t>
            </a:r>
            <a:r>
              <a:rPr lang="en-GB" sz="2800" dirty="0" err="1"/>
              <a:t>ampuja</a:t>
            </a:r>
            <a:r>
              <a:rPr lang="en-GB" sz="2800" dirty="0"/>
              <a:t>/</a:t>
            </a:r>
            <a:r>
              <a:rPr lang="en-GB" sz="2800" dirty="0" err="1"/>
              <a:t>joukkue</a:t>
            </a:r>
            <a:r>
              <a:rPr lang="en-GB" sz="2800" dirty="0"/>
              <a:t> </a:t>
            </a:r>
            <a:r>
              <a:rPr lang="en-GB" sz="2800" dirty="0" err="1"/>
              <a:t>ottelun</a:t>
            </a:r>
            <a:r>
              <a:rPr lang="en-GB" sz="2800" dirty="0"/>
              <a:t> </a:t>
            </a:r>
            <a:r>
              <a:rPr lang="en-GB" sz="2800" dirty="0" err="1"/>
              <a:t>voittajaksi</a:t>
            </a:r>
            <a:r>
              <a:rPr lang="en-GB" sz="2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GB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–"/>
            </a:pPr>
            <a:endParaRPr lang="en-GB" sz="259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ct val="98666"/>
              <a:buNone/>
            </a:pPr>
            <a:endParaRPr sz="296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0000"/>
              </a:lnSpc>
              <a:spcBef>
                <a:spcPts val="592"/>
              </a:spcBef>
              <a:buClr>
                <a:schemeClr val="dk1"/>
              </a:buClr>
              <a:buSzPct val="25000"/>
              <a:buNone/>
            </a:pPr>
            <a:endParaRPr sz="296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271589D-B73A-4198-A9F1-09B9D6D1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0B9F0E7-1E5E-4D2E-A23D-94419928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  <a:endParaRPr lang="fi-FI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E412DFA-ADF7-411C-A7FB-6CF352D9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0F26B0-7468-43A7-AFB3-C978AB90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356B00E-740C-4510-AC97-5938536D2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5955" y="-1041495"/>
            <a:ext cx="4280090" cy="103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04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4A9E5A-3D82-41B2-94B2-F4877FB8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dirty="0"/>
              <a:t>Joukkueen muodostamisesta ja sijoittamisesta kaavioon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193DB3-BE87-4B2B-8609-52BE8681A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Joukkueen kilpailijoita ei tarvitse nimetä etukäteen</a:t>
            </a:r>
          </a:p>
          <a:p>
            <a:r>
              <a:rPr lang="fi-FI" dirty="0"/>
              <a:t>Jos samasta seurasta joukkueiden karsintakierrokselle osallistuu kolme ampujaa, oletuksena kaksi eniten pisteitä ampunutta kilpailijaa muodostaa ottelukierroksille osallistuvan joukkueen</a:t>
            </a:r>
          </a:p>
          <a:p>
            <a:r>
              <a:rPr lang="fi-FI" dirty="0"/>
              <a:t>Kaavioon joukkueet järjestetään kahden ampujan yhteistuloksen perusteella</a:t>
            </a:r>
          </a:p>
          <a:p>
            <a:r>
              <a:rPr lang="fi-FI" dirty="0"/>
              <a:t>Joukkue voi halutessaan vaihtaa ottelukierroksille osallistuvia joukkueen jäseniä ilmoittamalla siitä tulospalvelulle tai päätuomarille kirjallisesti 15 minuuttia ennen ottelukierrosten alkamista</a:t>
            </a:r>
          </a:p>
          <a:p>
            <a:pPr lvl="1"/>
            <a:r>
              <a:rPr lang="fi-FI" dirty="0"/>
              <a:t>Jäsenen vaihtaminen ei vaikuta kaaviojärjestykseen</a:t>
            </a:r>
          </a:p>
          <a:p>
            <a:pPr lvl="1"/>
            <a:r>
              <a:rPr lang="fi-FI" dirty="0"/>
              <a:t>Kaikkien joukkueen jäsenten on kuitenkin oltava sellaisia, jotka ovat ampuneet karsintakierroksen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8549A8-41FA-421B-ABF4-0A0EE0C22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24.3.2021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F2564B-8892-48E7-91DC-E7B68675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SJAL tuomarikoulutus 2021/ Ottelukierrokset 2</a:t>
            </a:r>
          </a:p>
        </p:txBody>
      </p:sp>
    </p:spTree>
    <p:extLst>
      <p:ext uri="{BB962C8B-B14F-4D97-AF65-F5344CB8AC3E}">
        <p14:creationId xmlns:p14="http://schemas.microsoft.com/office/powerpoint/2010/main" val="3445267043"/>
      </p:ext>
    </p:extLst>
  </p:cSld>
  <p:clrMapOvr>
    <a:masterClrMapping/>
  </p:clrMapOvr>
</p:sld>
</file>

<file path=ppt/theme/theme1.xml><?xml version="1.0" encoding="utf-8"?>
<a:theme xmlns:a="http://schemas.openxmlformats.org/drawingml/2006/main" name="SJAL 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L teema" id="{B4364F8D-C260-4633-83F1-FCB6D80F8150}" vid="{499B9697-7E0D-4BA8-826C-AAB8390A833B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SJAL teema</Template>
  <TotalTime>585</TotalTime>
  <Words>1540</Words>
  <Application>Microsoft Office PowerPoint</Application>
  <PresentationFormat>Laajakuva</PresentationFormat>
  <Paragraphs>219</Paragraphs>
  <Slides>28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SJAL teema</vt:lpstr>
      <vt:lpstr>SJAL tuomarikoulutus 24.03.2021</vt:lpstr>
      <vt:lpstr>Ottelukierrokset 2 – vuoroammunta</vt:lpstr>
      <vt:lpstr>Päätuomarin tehtävät otteluiden aikana</vt:lpstr>
      <vt:lpstr>Ratakaavio (kilpailuradan rakenne)</vt:lpstr>
      <vt:lpstr>Tasatilanteet karsintakierroksella</vt:lpstr>
      <vt:lpstr>Tasatilanteet karsintakierroksella</vt:lpstr>
      <vt:lpstr>Finaalikierrokset - kaavio</vt:lpstr>
      <vt:lpstr>PowerPoint-esitys</vt:lpstr>
      <vt:lpstr>Joukkueen muodostamisesta ja sijoittamisesta kaavioon</vt:lpstr>
      <vt:lpstr>Vuoroammunta – kentän varusteet</vt:lpstr>
      <vt:lpstr>PowerPoint-esitys</vt:lpstr>
      <vt:lpstr>PowerPoint-esitys</vt:lpstr>
      <vt:lpstr>Vuoroammunta - sääntöjä</vt:lpstr>
      <vt:lpstr>Vuoroammunta - sääntöjä</vt:lpstr>
      <vt:lpstr>Vuoroammunta - sääntöjä</vt:lpstr>
      <vt:lpstr>Vuoroammunta - uusintanuoli</vt:lpstr>
      <vt:lpstr>Vuoroammunta - uusintanuoli</vt:lpstr>
      <vt:lpstr>Vuoroammunta – tuomarien tehtävät</vt:lpstr>
      <vt:lpstr>Vuoroammunta – Linjatuomarit</vt:lpstr>
      <vt:lpstr>Vuoroammunta – Linjatuomarit</vt:lpstr>
      <vt:lpstr>Vuoroammunta - Linjatuomarit</vt:lpstr>
      <vt:lpstr>Vuoroammunta - Linjatuomarit</vt:lpstr>
      <vt:lpstr>Vuoroammunta – Taulutuomarit</vt:lpstr>
      <vt:lpstr>Vuoroammunta – Taulutuomarit</vt:lpstr>
      <vt:lpstr>Vuoroammunta – Pisteenlaskijat</vt:lpstr>
      <vt:lpstr>Vuoroammunta – Taulutuomarit ja pisteenlaskijat</vt:lpstr>
      <vt:lpstr>Vuoroammunta – Taulutuomarit ja pisteenlaskijat</vt:lpstr>
      <vt:lpstr>Tulokset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SJAL tuomarikoulutus 24.03.2021</dc:title>
  <dc:creator>Mari</dc:creator>
  <cp:lastModifiedBy>Mari</cp:lastModifiedBy>
  <cp:revision>42</cp:revision>
  <dcterms:created xsi:type="dcterms:W3CDTF">2021-03-23T11:42:17Z</dcterms:created>
  <dcterms:modified xsi:type="dcterms:W3CDTF">2021-03-24T18:12:42Z</dcterms:modified>
</cp:coreProperties>
</file>