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6" r:id="rId1"/>
  </p:sldMasterIdLst>
  <p:notesMasterIdLst>
    <p:notesMasterId r:id="rId27"/>
  </p:notes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82" r:id="rId14"/>
    <p:sldId id="274" r:id="rId15"/>
    <p:sldId id="272" r:id="rId16"/>
    <p:sldId id="271" r:id="rId17"/>
    <p:sldId id="268" r:id="rId18"/>
    <p:sldId id="269" r:id="rId19"/>
    <p:sldId id="270" r:id="rId20"/>
    <p:sldId id="276" r:id="rId21"/>
    <p:sldId id="275"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8" roundtripDataSignature="AMtx7mjl7/hm5iA3JShhTF3DcK1ULHMRU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6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4F8C1D19-BFB8-32EC-D7FA-2A6D60EA9ACD}"/>
            </a:ext>
          </a:extLst>
        </p:cNvPr>
        <p:cNvGrpSpPr/>
        <p:nvPr/>
      </p:nvGrpSpPr>
      <p:grpSpPr>
        <a:xfrm>
          <a:off x="0" y="0"/>
          <a:ext cx="0" cy="0"/>
          <a:chOff x="0" y="0"/>
          <a:chExt cx="0" cy="0"/>
        </a:xfrm>
      </p:grpSpPr>
      <p:sp>
        <p:nvSpPr>
          <p:cNvPr id="210" name="Google Shape;210;p13:notes">
            <a:extLst>
              <a:ext uri="{FF2B5EF4-FFF2-40B4-BE49-F238E27FC236}">
                <a16:creationId xmlns:a16="http://schemas.microsoft.com/office/drawing/2014/main" id="{3CB32D35-9F66-9419-4B14-5FE87A2A9C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3:notes">
            <a:extLst>
              <a:ext uri="{FF2B5EF4-FFF2-40B4-BE49-F238E27FC236}">
                <a16:creationId xmlns:a16="http://schemas.microsoft.com/office/drawing/2014/main" id="{4C03ABCE-DD2C-8D70-629E-A95B290273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01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endParaRPr lang="fi-FI"/>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i-FI"/>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0000000-1234-1234-1234-123412341234}" type="slidenum">
              <a:rPr lang="fi-FI" smtClean="0"/>
              <a:pPr/>
              <a:t>‹#›</a:t>
            </a:fld>
            <a:endParaRPr lang="fi-FI"/>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364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31762211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20133853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17251804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endParaRPr lang="fi-FI"/>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0000000-1234-1234-1234-123412341234}" type="slidenum">
              <a:rPr lang="fi-FI" smtClean="0"/>
              <a:pPr/>
              <a:t>‹#›</a:t>
            </a:fld>
            <a:endParaRPr lang="fi-FI"/>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67813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406750043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1867319602"/>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253568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172309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endParaRPr lang="fi-FI"/>
          </a:p>
        </p:txBody>
      </p:sp>
      <p:sp>
        <p:nvSpPr>
          <p:cNvPr id="6" name="Footer Placeholder 5"/>
          <p:cNvSpPr>
            <a:spLocks noGrp="1"/>
          </p:cNvSpPr>
          <p:nvPr>
            <p:ph type="ftr" sz="quarter" idx="11"/>
          </p:nvPr>
        </p:nvSpPr>
        <p:spPr>
          <a:xfrm>
            <a:off x="2103620" y="6375679"/>
            <a:ext cx="3482179" cy="345796"/>
          </a:xfrm>
        </p:spPr>
        <p:txBody>
          <a:bodyPr/>
          <a:lstStyle/>
          <a:p>
            <a:endParaRPr lang="fi-FI"/>
          </a:p>
        </p:txBody>
      </p:sp>
      <p:sp>
        <p:nvSpPr>
          <p:cNvPr id="7" name="Slide Number Placeholder 6"/>
          <p:cNvSpPr>
            <a:spLocks noGrp="1"/>
          </p:cNvSpPr>
          <p:nvPr>
            <p:ph type="sldNum" sz="quarter" idx="12"/>
          </p:nvPr>
        </p:nvSpPr>
        <p:spPr>
          <a:xfrm>
            <a:off x="5691014" y="6375679"/>
            <a:ext cx="1232456" cy="345796"/>
          </a:xfrm>
        </p:spPr>
        <p:txBody>
          <a:bodyPr/>
          <a:lstStyle/>
          <a:p>
            <a:fld id="{00000000-1234-1234-1234-123412341234}" type="slidenum">
              <a:rPr lang="fi-FI" smtClean="0"/>
              <a:pPr/>
              <a:t>‹#›</a:t>
            </a:fld>
            <a:endParaRPr lang="fi-FI"/>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5598666"/>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endParaRPr lang="fi-FI"/>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0000000-1234-1234-1234-123412341234}" type="slidenum">
              <a:rPr lang="fi-FI" smtClean="0"/>
              <a:pPr/>
              <a:t>‹#›</a:t>
            </a:fld>
            <a:endParaRPr lang="fi-FI"/>
          </a:p>
        </p:txBody>
      </p:sp>
    </p:spTree>
    <p:extLst>
      <p:ext uri="{BB962C8B-B14F-4D97-AF65-F5344CB8AC3E}">
        <p14:creationId xmlns:p14="http://schemas.microsoft.com/office/powerpoint/2010/main" val="25515400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fi-FI"/>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0000000-1234-1234-1234-123412341234}" type="slidenum">
              <a:rPr lang="fi-FI" smtClean="0"/>
              <a:pPr/>
              <a:t>‹#›</a:t>
            </a:fld>
            <a:endParaRPr lang="fi-FI"/>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88925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astonarchery.com/targetshaftselec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1yjcKzIT9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T2tGHhxknyg" TargetMode="External"/><Relationship Id="rId4" Type="http://schemas.openxmlformats.org/officeDocument/2006/relationships/hyperlink" Target="https://www.youtube.com/watch?v=JbtqLM9kZV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7141" y="2130426"/>
            <a:ext cx="9181707" cy="1470025"/>
          </a:xfrm>
          <a:prstGeom prst="rect">
            <a:avLst/>
          </a:prstGeom>
          <a:noFill/>
          <a:ln>
            <a:noFill/>
          </a:ln>
        </p:spPr>
        <p:txBody>
          <a:bodyPr spcFirstLastPara="1" wrap="square" lIns="91425" tIns="45700" rIns="91425" bIns="45700" anchor="ctr" anchorCtr="0">
            <a:normAutofit fontScale="90000"/>
          </a:bodyPr>
          <a:lstStyle/>
          <a:p>
            <a:pPr>
              <a:buSzPts val="7200"/>
            </a:pPr>
            <a:r>
              <a:rPr lang="fi-FI" sz="7200" b="1" dirty="0"/>
              <a:t>Perusvälineviritys</a:t>
            </a:r>
            <a:endParaRPr sz="7200" b="1" dirty="0"/>
          </a:p>
        </p:txBody>
      </p:sp>
      <p:sp>
        <p:nvSpPr>
          <p:cNvPr id="85" name="Google Shape;85;p1"/>
          <p:cNvSpPr txBox="1">
            <a:spLocks noGrp="1"/>
          </p:cNvSpPr>
          <p:nvPr>
            <p:ph type="subTitle" idx="1"/>
          </p:nvPr>
        </p:nvSpPr>
        <p:spPr>
          <a:xfrm>
            <a:off x="2895600" y="3886200"/>
            <a:ext cx="6400800" cy="1752600"/>
          </a:xfrm>
          <a:prstGeom prst="rect">
            <a:avLst/>
          </a:prstGeom>
          <a:noFill/>
          <a:ln>
            <a:noFill/>
          </a:ln>
        </p:spPr>
        <p:txBody>
          <a:bodyPr spcFirstLastPara="1" wrap="square" lIns="91425" tIns="45700" rIns="91425" bIns="45700" anchor="t" anchorCtr="0">
            <a:normAutofit/>
          </a:bodyPr>
          <a:lstStyle/>
          <a:p>
            <a:pPr marL="0" indent="0">
              <a:spcBef>
                <a:spcPts val="0"/>
              </a:spcBef>
            </a:pPr>
            <a:r>
              <a:rPr lang="fi-FI" dirty="0"/>
              <a:t>Antti Tekoniemi</a:t>
            </a:r>
            <a:endParaRPr dirty="0"/>
          </a:p>
          <a:p>
            <a:pPr marL="0" indent="0"/>
            <a:r>
              <a:rPr lang="fi-FI" dirty="0"/>
              <a:t>Kuortane 25.4.2025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a:spLocks noGrp="1"/>
          </p:cNvSpPr>
          <p:nvPr>
            <p:ph type="title"/>
          </p:nvPr>
        </p:nvSpPr>
        <p:spPr>
          <a:xfrm>
            <a:off x="1066800" y="332656"/>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Nuolen valinta</a:t>
            </a:r>
            <a:endParaRPr dirty="0"/>
          </a:p>
        </p:txBody>
      </p:sp>
      <p:pic>
        <p:nvPicPr>
          <p:cNvPr id="152" name="Google Shape;152;p9"/>
          <p:cNvPicPr preferRelativeResize="0">
            <a:picLocks noGrp="1"/>
          </p:cNvPicPr>
          <p:nvPr>
            <p:ph idx="1"/>
          </p:nvPr>
        </p:nvPicPr>
        <p:blipFill rotWithShape="1">
          <a:blip r:embed="rId3">
            <a:alphaModFix/>
          </a:blip>
          <a:stretch/>
        </p:blipFill>
        <p:spPr>
          <a:xfrm>
            <a:off x="6637187" y="2390006"/>
            <a:ext cx="4876800" cy="3086100"/>
          </a:xfrm>
          <a:prstGeom prst="rect">
            <a:avLst/>
          </a:prstGeom>
          <a:noFill/>
          <a:ln>
            <a:noFill/>
          </a:ln>
        </p:spPr>
      </p:pic>
      <p:sp>
        <p:nvSpPr>
          <p:cNvPr id="153" name="Google Shape;153;p9"/>
          <p:cNvSpPr txBox="1"/>
          <p:nvPr/>
        </p:nvSpPr>
        <p:spPr>
          <a:xfrm>
            <a:off x="1066800" y="1576317"/>
            <a:ext cx="10235937" cy="674314"/>
          </a:xfrm>
          <a:prstGeom prst="rect">
            <a:avLst/>
          </a:prstGeom>
          <a:noFill/>
          <a:ln>
            <a:noFill/>
          </a:ln>
        </p:spPr>
        <p:txBody>
          <a:bodyPr spcFirstLastPara="1" wrap="square" lIns="91425" tIns="45700" rIns="91425" bIns="45700" anchor="t" anchorCtr="0">
            <a:normAutofit fontScale="92500"/>
          </a:bodyPr>
          <a:lstStyle/>
          <a:p>
            <a:pPr marL="342900" lvl="1"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rPr>
              <a:t>Nuolen valinnassa valitaan käytännössä nuolen jäykkyys eli ”</a:t>
            </a:r>
            <a:r>
              <a:rPr lang="fi-FI" sz="2200" dirty="0" err="1">
                <a:solidFill>
                  <a:schemeClr val="tx1">
                    <a:lumMod val="75000"/>
                    <a:lumOff val="25000"/>
                  </a:schemeClr>
                </a:solidFill>
                <a:sym typeface="Calibri"/>
              </a:rPr>
              <a:t>Spine</a:t>
            </a:r>
            <a:r>
              <a:rPr lang="fi-FI" sz="2200" dirty="0">
                <a:solidFill>
                  <a:schemeClr val="tx1">
                    <a:lumMod val="75000"/>
                    <a:lumOff val="25000"/>
                  </a:schemeClr>
                </a:solidFill>
                <a:sym typeface="Calibri"/>
              </a:rPr>
              <a:t>”, joka vaikuttaa oleellisesti nuolen käyttäytymiseen lennossa. Muut komponentit ovat nuolen pituus ja kärkipaino.</a:t>
            </a:r>
            <a:endParaRPr sz="2200" dirty="0">
              <a:solidFill>
                <a:schemeClr val="tx1">
                  <a:lumMod val="75000"/>
                  <a:lumOff val="25000"/>
                </a:schemeClr>
              </a:solidFill>
            </a:endParaRPr>
          </a:p>
        </p:txBody>
      </p:sp>
      <p:sp>
        <p:nvSpPr>
          <p:cNvPr id="154" name="Google Shape;154;p9"/>
          <p:cNvSpPr txBox="1"/>
          <p:nvPr/>
        </p:nvSpPr>
        <p:spPr>
          <a:xfrm>
            <a:off x="1066800" y="2397058"/>
            <a:ext cx="5117184" cy="4274713"/>
          </a:xfrm>
          <a:prstGeom prst="rect">
            <a:avLst/>
          </a:prstGeom>
          <a:noFill/>
          <a:ln>
            <a:noFill/>
          </a:ln>
        </p:spPr>
        <p:txBody>
          <a:bodyPr spcFirstLastPara="1" wrap="square" lIns="91425" tIns="45700" rIns="91425" bIns="45700" anchor="t" anchorCtr="0">
            <a:normAutofit fontScale="85000" lnSpcReduction="20000"/>
          </a:bodyPr>
          <a:lstStyle/>
          <a:p>
            <a:pPr marL="342900" lvl="1"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rPr>
              <a:t>Lähtökohtaisesti mikäli ei ole tiedossa oikeaa </a:t>
            </a:r>
            <a:r>
              <a:rPr lang="fi-FI" sz="2200" dirty="0" err="1">
                <a:solidFill>
                  <a:schemeClr val="tx1">
                    <a:lumMod val="75000"/>
                    <a:lumOff val="25000"/>
                  </a:schemeClr>
                </a:solidFill>
                <a:sym typeface="Calibri"/>
              </a:rPr>
              <a:t>spinea</a:t>
            </a:r>
            <a:r>
              <a:rPr lang="fi-FI" sz="2200" dirty="0">
                <a:solidFill>
                  <a:schemeClr val="tx1">
                    <a:lumMod val="75000"/>
                    <a:lumOff val="25000"/>
                  </a:schemeClr>
                </a:solidFill>
                <a:sym typeface="Calibri"/>
              </a:rPr>
              <a:t> tehdään ensimmäinen valinta valmistajan manuaalista esim.</a:t>
            </a:r>
          </a:p>
          <a:p>
            <a:pPr marL="800100" lvl="2"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hlinkClick r:id="rId4"/>
              </a:rPr>
              <a:t>https://eastonarchery.com/targetshaftselector/</a:t>
            </a:r>
            <a:r>
              <a:rPr lang="fi-FI" sz="2200" dirty="0">
                <a:solidFill>
                  <a:schemeClr val="tx1">
                    <a:lumMod val="75000"/>
                    <a:lumOff val="25000"/>
                  </a:schemeClr>
                </a:solidFill>
                <a:sym typeface="Calibri"/>
              </a:rPr>
              <a:t> </a:t>
            </a:r>
          </a:p>
          <a:p>
            <a:pPr marL="800100" lvl="2"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rPr>
              <a:t>Henkilökohtaisia eroja on ja tämän vuoksi manuaali on siis lähtökohta, oikea jäykkyys selviää ampumalla ja testaamalla</a:t>
            </a:r>
          </a:p>
          <a:p>
            <a:pPr marL="342900" lvl="1" indent="-342900">
              <a:lnSpc>
                <a:spcPct val="90000"/>
              </a:lnSpc>
              <a:buClr>
                <a:schemeClr val="accent1"/>
              </a:buClr>
              <a:buSzPts val="2170"/>
              <a:buFont typeface="Wingdings 3" charset="2"/>
              <a:buChar char=""/>
            </a:pPr>
            <a:endParaRPr lang="fi-FI" sz="2200" dirty="0">
              <a:solidFill>
                <a:schemeClr val="tx1">
                  <a:lumMod val="75000"/>
                  <a:lumOff val="25000"/>
                </a:schemeClr>
              </a:solidFill>
              <a:sym typeface="Calibri"/>
            </a:endParaRPr>
          </a:p>
          <a:p>
            <a:pPr marL="342900" lvl="1"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rPr>
              <a:t>Oikea nuolen jäykkyys riippuu vetopituudesta, vetopaunoista, nuolen pituudesta sekä kärkipainosta</a:t>
            </a:r>
          </a:p>
          <a:p>
            <a:pPr marL="342900" lvl="1" indent="-342900">
              <a:lnSpc>
                <a:spcPct val="90000"/>
              </a:lnSpc>
              <a:buClr>
                <a:schemeClr val="accent1"/>
              </a:buClr>
              <a:buSzPts val="2170"/>
              <a:buFont typeface="Wingdings 3" charset="2"/>
              <a:buChar char=""/>
            </a:pPr>
            <a:endParaRPr lang="fi-FI" sz="2200" dirty="0">
              <a:solidFill>
                <a:schemeClr val="tx1">
                  <a:lumMod val="75000"/>
                  <a:lumOff val="25000"/>
                </a:schemeClr>
              </a:solidFill>
              <a:sym typeface="Calibri"/>
            </a:endParaRPr>
          </a:p>
          <a:p>
            <a:pPr marL="342900" lvl="1" indent="-342900">
              <a:lnSpc>
                <a:spcPct val="90000"/>
              </a:lnSpc>
              <a:buClr>
                <a:schemeClr val="accent1"/>
              </a:buClr>
              <a:buSzPts val="2170"/>
              <a:buFont typeface="Wingdings 3" charset="2"/>
              <a:buChar char=""/>
            </a:pPr>
            <a:r>
              <a:rPr lang="fi-FI" sz="2200" dirty="0">
                <a:solidFill>
                  <a:schemeClr val="tx1">
                    <a:lumMod val="75000"/>
                    <a:lumOff val="25000"/>
                  </a:schemeClr>
                </a:solidFill>
                <a:sym typeface="Calibri"/>
              </a:rPr>
              <a:t>Jousen ja nuolen yhdistelmän saa viritettyä toimimaan ainoastaan silloin kuin nuolen jäykkyys on oikea jousen voimaan nähden</a:t>
            </a:r>
            <a:endParaRPr sz="2200" dirty="0">
              <a:solidFill>
                <a:schemeClr val="tx1">
                  <a:lumMod val="75000"/>
                  <a:lumOff val="25000"/>
                </a:schemeClr>
              </a:solidFill>
            </a:endParaRPr>
          </a:p>
          <a:p>
            <a:pPr marL="342900" lvl="1" indent="-342900">
              <a:lnSpc>
                <a:spcPct val="90000"/>
              </a:lnSpc>
              <a:spcBef>
                <a:spcPts val="434"/>
              </a:spcBef>
              <a:buClr>
                <a:schemeClr val="accent1"/>
              </a:buClr>
              <a:buSzPts val="2170"/>
              <a:buFont typeface="Wingdings 3" charset="2"/>
              <a:buChar char=""/>
            </a:pPr>
            <a:endParaRPr lang="fi-FI" sz="2200" dirty="0">
              <a:solidFill>
                <a:schemeClr val="tx1">
                  <a:lumMod val="75000"/>
                  <a:lumOff val="25000"/>
                </a:schemeClr>
              </a:solidFill>
              <a:sym typeface="Calibri"/>
            </a:endParaRPr>
          </a:p>
          <a:p>
            <a:pPr marL="342900" lvl="1" indent="-342900">
              <a:lnSpc>
                <a:spcPct val="90000"/>
              </a:lnSpc>
              <a:spcBef>
                <a:spcPts val="434"/>
              </a:spcBef>
              <a:buClr>
                <a:schemeClr val="accent1"/>
              </a:buClr>
              <a:buSzPts val="2170"/>
              <a:buFont typeface="Wingdings 3" charset="2"/>
              <a:buChar char=""/>
            </a:pPr>
            <a:r>
              <a:rPr lang="fi-FI" sz="2200" dirty="0">
                <a:solidFill>
                  <a:schemeClr val="tx1">
                    <a:lumMod val="75000"/>
                    <a:lumOff val="25000"/>
                  </a:schemeClr>
                </a:solidFill>
                <a:sym typeface="Calibri"/>
              </a:rPr>
              <a:t>Koko viritysprosessi perustuu anteeksi antavimman nuolen jäykkyyden löytämiseen jousen voimaan nähden niputustestien kautta</a:t>
            </a:r>
            <a:endParaRPr sz="2200" dirty="0">
              <a:solidFill>
                <a:schemeClr val="tx1">
                  <a:lumMod val="75000"/>
                  <a:lumOff val="25000"/>
                </a:schemeClr>
              </a:solidFill>
            </a:endParaRPr>
          </a:p>
          <a:p>
            <a:pPr marL="342900" indent="-185420">
              <a:lnSpc>
                <a:spcPct val="80000"/>
              </a:lnSpc>
              <a:spcBef>
                <a:spcPts val="496"/>
              </a:spcBef>
              <a:buClr>
                <a:schemeClr val="dk1"/>
              </a:buClr>
              <a:buSzPts val="2480"/>
            </a:pPr>
            <a:endParaRPr sz="248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1028700" y="385192"/>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JOUSIAMMUNNAN PARADOKSI</a:t>
            </a:r>
            <a:endParaRPr dirty="0"/>
          </a:p>
        </p:txBody>
      </p:sp>
      <p:sp>
        <p:nvSpPr>
          <p:cNvPr id="160" name="Google Shape;160;p10"/>
          <p:cNvSpPr txBox="1">
            <a:spLocks noGrp="1"/>
          </p:cNvSpPr>
          <p:nvPr>
            <p:ph idx="1"/>
          </p:nvPr>
        </p:nvSpPr>
        <p:spPr>
          <a:xfrm>
            <a:off x="1028700" y="1528192"/>
            <a:ext cx="6622166" cy="4944616"/>
          </a:xfrm>
          <a:prstGeom prst="rect">
            <a:avLst/>
          </a:prstGeom>
          <a:noFill/>
          <a:ln>
            <a:noFill/>
          </a:ln>
        </p:spPr>
        <p:txBody>
          <a:bodyPr spcFirstLastPara="1" wrap="square" lIns="91425" tIns="45700" rIns="91425" bIns="45700" anchor="t" anchorCtr="0">
            <a:normAutofit fontScale="92500" lnSpcReduction="10000"/>
          </a:bodyPr>
          <a:lstStyle/>
          <a:p>
            <a:pPr marL="342900">
              <a:lnSpc>
                <a:spcPct val="80000"/>
              </a:lnSpc>
              <a:spcBef>
                <a:spcPts val="0"/>
              </a:spcBef>
              <a:buSzPts val="2000"/>
            </a:pPr>
            <a:r>
              <a:rPr lang="fi-FI" sz="2400" dirty="0"/>
              <a:t>Jousiammunnan paradoksi on tärkeää ymmärtää, se vaikuttaa nuolen käyttäytymiseen ja kaikkeen virittämiseen</a:t>
            </a:r>
          </a:p>
          <a:p>
            <a:pPr marL="342900">
              <a:lnSpc>
                <a:spcPct val="80000"/>
              </a:lnSpc>
              <a:spcBef>
                <a:spcPts val="0"/>
              </a:spcBef>
              <a:buSzPts val="2000"/>
            </a:pPr>
            <a:endParaRPr lang="fi-FI" sz="2400" dirty="0"/>
          </a:p>
          <a:p>
            <a:pPr marL="342900">
              <a:lnSpc>
                <a:spcPct val="80000"/>
              </a:lnSpc>
              <a:spcBef>
                <a:spcPts val="0"/>
              </a:spcBef>
              <a:buSzPts val="2000"/>
            </a:pPr>
            <a:r>
              <a:rPr lang="fi-FI" sz="2400" dirty="0"/>
              <a:t>Sormilaukaisusta johtuen nuoli taipuu lähdössä jousen runkoa vasten. Taipuminen aiheuttaa vastavoiman ja ennen jousen ohittamista nuolen tulisi ehtiä tehdä täysi taipumissykli siten, että perä ohittaa rungon puhtaasti</a:t>
            </a:r>
          </a:p>
          <a:p>
            <a:pPr marL="342900">
              <a:lnSpc>
                <a:spcPct val="80000"/>
              </a:lnSpc>
              <a:spcBef>
                <a:spcPts val="0"/>
              </a:spcBef>
              <a:buSzPts val="2000"/>
            </a:pPr>
            <a:endParaRPr lang="fi-FI" sz="2400" dirty="0"/>
          </a:p>
          <a:p>
            <a:pPr marL="342900">
              <a:lnSpc>
                <a:spcPct val="80000"/>
              </a:lnSpc>
              <a:spcBef>
                <a:spcPts val="0"/>
              </a:spcBef>
              <a:buSzPts val="2000"/>
            </a:pPr>
            <a:r>
              <a:rPr lang="fi-FI" sz="2400" dirty="0"/>
              <a:t>Nuolen oikealla jäykkyydellä ”</a:t>
            </a:r>
            <a:r>
              <a:rPr lang="fi-FI" sz="2400" dirty="0" err="1"/>
              <a:t>spinellä</a:t>
            </a:r>
            <a:r>
              <a:rPr lang="fi-FI" sz="2400" dirty="0"/>
              <a:t>” suhteessa jouseen on tässä valtava merkitys. Koska nuoli lentää koko matkan taipuillen, määrittää oikea nuolen jäykkyys siis nuolen lentoradan.    </a:t>
            </a:r>
          </a:p>
          <a:p>
            <a:pPr marL="342900">
              <a:lnSpc>
                <a:spcPct val="80000"/>
              </a:lnSpc>
              <a:spcBef>
                <a:spcPts val="0"/>
              </a:spcBef>
              <a:buSzPts val="2000"/>
            </a:pPr>
            <a:endParaRPr lang="fi-FI" sz="2400" dirty="0"/>
          </a:p>
          <a:p>
            <a:pPr marL="342900">
              <a:lnSpc>
                <a:spcPct val="80000"/>
              </a:lnSpc>
              <a:spcBef>
                <a:spcPts val="0"/>
              </a:spcBef>
              <a:buSzPts val="2000"/>
            </a:pPr>
            <a:r>
              <a:rPr lang="fi-FI" sz="2400" dirty="0"/>
              <a:t>Muutama havainnollistava video nuolen lähdöstä</a:t>
            </a:r>
            <a:endParaRPr sz="2400" dirty="0"/>
          </a:p>
          <a:p>
            <a:pPr marL="342900">
              <a:lnSpc>
                <a:spcPct val="80000"/>
              </a:lnSpc>
              <a:spcBef>
                <a:spcPts val="400"/>
              </a:spcBef>
              <a:buSzPts val="2000"/>
            </a:pPr>
            <a:r>
              <a:rPr lang="fi-FI" sz="2400" u="sng" dirty="0">
                <a:solidFill>
                  <a:schemeClr val="hlink"/>
                </a:solidFill>
                <a:hlinkClick r:id="rId3"/>
              </a:rPr>
              <a:t>https://www.youtube.com/watch?v=f1yjcKzIT9c</a:t>
            </a:r>
            <a:r>
              <a:rPr lang="fi-FI" sz="2400" dirty="0"/>
              <a:t> </a:t>
            </a:r>
          </a:p>
          <a:p>
            <a:pPr marL="342900">
              <a:lnSpc>
                <a:spcPct val="80000"/>
              </a:lnSpc>
              <a:spcBef>
                <a:spcPts val="400"/>
              </a:spcBef>
              <a:buSzPts val="2000"/>
            </a:pPr>
            <a:r>
              <a:rPr lang="fi-FI" sz="2400" u="sng" dirty="0">
                <a:solidFill>
                  <a:schemeClr val="hlink"/>
                </a:solidFill>
                <a:hlinkClick r:id="rId4"/>
              </a:rPr>
              <a:t>https://www.youtube.com/watch?v=JbtqLM9kZVs</a:t>
            </a:r>
            <a:endParaRPr sz="2400" dirty="0"/>
          </a:p>
          <a:p>
            <a:pPr marL="342900">
              <a:lnSpc>
                <a:spcPct val="80000"/>
              </a:lnSpc>
              <a:spcBef>
                <a:spcPts val="400"/>
              </a:spcBef>
              <a:buSzPts val="2000"/>
            </a:pPr>
            <a:r>
              <a:rPr lang="fi-FI" sz="2400" u="sng" dirty="0">
                <a:solidFill>
                  <a:schemeClr val="hlink"/>
                </a:solidFill>
                <a:hlinkClick r:id="rId5"/>
              </a:rPr>
              <a:t>https://www.youtube.com/watch?v=T2tGHhxknyg</a:t>
            </a:r>
            <a:r>
              <a:rPr lang="fi-FI" sz="2400" dirty="0"/>
              <a:t> </a:t>
            </a:r>
            <a:endParaRPr sz="2400" dirty="0"/>
          </a:p>
          <a:p>
            <a:pPr marL="342900" indent="-215900">
              <a:lnSpc>
                <a:spcPct val="80000"/>
              </a:lnSpc>
              <a:spcBef>
                <a:spcPts val="400"/>
              </a:spcBef>
              <a:buSzPts val="2000"/>
              <a:buNone/>
            </a:pPr>
            <a:endParaRPr sz="2000" dirty="0"/>
          </a:p>
          <a:p>
            <a:pPr marL="342900" indent="-215900">
              <a:lnSpc>
                <a:spcPct val="80000"/>
              </a:lnSpc>
              <a:spcBef>
                <a:spcPts val="400"/>
              </a:spcBef>
              <a:buSzPts val="2000"/>
              <a:buNone/>
            </a:pPr>
            <a:endParaRPr sz="2000" dirty="0"/>
          </a:p>
        </p:txBody>
      </p:sp>
      <p:pic>
        <p:nvPicPr>
          <p:cNvPr id="3" name="Kuva 2">
            <a:extLst>
              <a:ext uri="{FF2B5EF4-FFF2-40B4-BE49-F238E27FC236}">
                <a16:creationId xmlns:a16="http://schemas.microsoft.com/office/drawing/2014/main" id="{7D9C3A11-3CD4-59D4-16FB-F599C65830DE}"/>
              </a:ext>
            </a:extLst>
          </p:cNvPr>
          <p:cNvPicPr>
            <a:picLocks noChangeAspect="1"/>
          </p:cNvPicPr>
          <p:nvPr/>
        </p:nvPicPr>
        <p:blipFill>
          <a:blip r:embed="rId6"/>
          <a:stretch>
            <a:fillRect/>
          </a:stretch>
        </p:blipFill>
        <p:spPr>
          <a:xfrm>
            <a:off x="8209711" y="1304148"/>
            <a:ext cx="3206915" cy="55247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1043136" y="357502"/>
            <a:ext cx="10118200" cy="1143000"/>
          </a:xfrm>
          <a:prstGeom prst="rect">
            <a:avLst/>
          </a:prstGeom>
          <a:noFill/>
          <a:ln>
            <a:noFill/>
          </a:ln>
        </p:spPr>
        <p:txBody>
          <a:bodyPr spcFirstLastPara="1" wrap="square" lIns="91425" tIns="45700" rIns="91425" bIns="45700" anchor="ctr" anchorCtr="0">
            <a:normAutofit fontScale="90000"/>
          </a:bodyPr>
          <a:lstStyle/>
          <a:p>
            <a:pPr>
              <a:buSzPts val="4400"/>
            </a:pPr>
            <a:r>
              <a:rPr lang="fi-FI" dirty="0"/>
              <a:t>NUOLEN PERUSVIRITYS- ammunta 30m</a:t>
            </a:r>
            <a:endParaRPr dirty="0"/>
          </a:p>
        </p:txBody>
      </p:sp>
      <p:sp>
        <p:nvSpPr>
          <p:cNvPr id="168" name="Google Shape;168;p11"/>
          <p:cNvSpPr txBox="1">
            <a:spLocks noGrp="1"/>
          </p:cNvSpPr>
          <p:nvPr>
            <p:ph idx="1"/>
          </p:nvPr>
        </p:nvSpPr>
        <p:spPr>
          <a:xfrm>
            <a:off x="1043136" y="1600201"/>
            <a:ext cx="3210398" cy="5048249"/>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80000"/>
              </a:lnSpc>
              <a:spcBef>
                <a:spcPts val="352"/>
              </a:spcBef>
              <a:buSzPts val="1760"/>
              <a:buNone/>
            </a:pPr>
            <a:r>
              <a:rPr lang="fi-FI" sz="2200" b="1" dirty="0" err="1"/>
              <a:t>Nokinpaikan</a:t>
            </a:r>
            <a:r>
              <a:rPr lang="fi-FI" sz="2200" b="1" dirty="0"/>
              <a:t> säätö </a:t>
            </a:r>
          </a:p>
          <a:p>
            <a:pPr marL="0" indent="0">
              <a:lnSpc>
                <a:spcPct val="80000"/>
              </a:lnSpc>
              <a:spcBef>
                <a:spcPts val="352"/>
              </a:spcBef>
              <a:buSzPts val="1760"/>
              <a:buNone/>
            </a:pPr>
            <a:r>
              <a:rPr lang="fi-FI" sz="2200" dirty="0"/>
              <a:t>- Tehdään aina ensimmäiseksi</a:t>
            </a:r>
          </a:p>
          <a:p>
            <a:pPr marL="0" indent="0">
              <a:lnSpc>
                <a:spcPct val="80000"/>
              </a:lnSpc>
              <a:spcBef>
                <a:spcPts val="352"/>
              </a:spcBef>
              <a:buSzPts val="1760"/>
              <a:buNone/>
            </a:pPr>
            <a:endParaRPr lang="fi-FI" sz="2200" dirty="0"/>
          </a:p>
          <a:p>
            <a:pPr marL="0" indent="0">
              <a:lnSpc>
                <a:spcPct val="80000"/>
              </a:lnSpc>
              <a:spcBef>
                <a:spcPts val="352"/>
              </a:spcBef>
              <a:buSzPts val="1760"/>
              <a:buNone/>
            </a:pPr>
            <a:r>
              <a:rPr lang="fi-FI" sz="2200" dirty="0"/>
              <a:t>Vasen yläkuva</a:t>
            </a:r>
          </a:p>
          <a:p>
            <a:pPr marL="342900">
              <a:lnSpc>
                <a:spcPct val="80000"/>
              </a:lnSpc>
              <a:spcBef>
                <a:spcPts val="352"/>
              </a:spcBef>
              <a:buSzPts val="1760"/>
            </a:pPr>
            <a:r>
              <a:rPr lang="fi-FI" sz="2200" dirty="0"/>
              <a:t>NP alhaalla</a:t>
            </a:r>
          </a:p>
          <a:p>
            <a:pPr marL="742950" lvl="1" indent="-285750">
              <a:lnSpc>
                <a:spcPct val="80000"/>
              </a:lnSpc>
              <a:spcBef>
                <a:spcPts val="308"/>
              </a:spcBef>
              <a:buSzPts val="1540"/>
            </a:pPr>
            <a:r>
              <a:rPr lang="fi-FI" sz="2200" dirty="0"/>
              <a:t>Nosta </a:t>
            </a:r>
            <a:r>
              <a:rPr lang="fi-FI" sz="2200" dirty="0" err="1"/>
              <a:t>nokinpaikkaa</a:t>
            </a:r>
            <a:endParaRPr lang="fi-FI" sz="2200" dirty="0"/>
          </a:p>
          <a:p>
            <a:pPr marL="0" indent="0">
              <a:lnSpc>
                <a:spcPct val="80000"/>
              </a:lnSpc>
              <a:spcBef>
                <a:spcPts val="352"/>
              </a:spcBef>
              <a:buSzPts val="1760"/>
              <a:buNone/>
            </a:pPr>
            <a:r>
              <a:rPr lang="fi-FI" sz="2200" dirty="0"/>
              <a:t>Oikea yläkuva</a:t>
            </a:r>
          </a:p>
          <a:p>
            <a:pPr marL="342900">
              <a:lnSpc>
                <a:spcPct val="80000"/>
              </a:lnSpc>
              <a:spcBef>
                <a:spcPts val="352"/>
              </a:spcBef>
              <a:buSzPts val="1760"/>
            </a:pPr>
            <a:r>
              <a:rPr lang="fi-FI" sz="2200" dirty="0"/>
              <a:t>NP ylhäällä</a:t>
            </a:r>
          </a:p>
          <a:p>
            <a:pPr marL="742950" lvl="1" indent="-285750">
              <a:lnSpc>
                <a:spcPct val="80000"/>
              </a:lnSpc>
              <a:spcBef>
                <a:spcPts val="308"/>
              </a:spcBef>
              <a:buSzPts val="1540"/>
            </a:pPr>
            <a:r>
              <a:rPr lang="fi-FI" sz="2200" dirty="0"/>
              <a:t>Laske </a:t>
            </a:r>
            <a:r>
              <a:rPr lang="fi-FI" sz="2200" dirty="0" err="1"/>
              <a:t>nokinpaikkaa</a:t>
            </a:r>
            <a:endParaRPr lang="fi-FI" sz="2200" dirty="0"/>
          </a:p>
          <a:p>
            <a:pPr marL="0" indent="0">
              <a:lnSpc>
                <a:spcPct val="80000"/>
              </a:lnSpc>
              <a:spcBef>
                <a:spcPts val="0"/>
              </a:spcBef>
              <a:buSzPts val="1760"/>
              <a:buNone/>
            </a:pPr>
            <a:endParaRPr lang="fi-FI" sz="2200" dirty="0"/>
          </a:p>
          <a:p>
            <a:pPr marL="0" indent="0">
              <a:lnSpc>
                <a:spcPct val="80000"/>
              </a:lnSpc>
              <a:spcBef>
                <a:spcPts val="0"/>
              </a:spcBef>
              <a:buSzPts val="1760"/>
              <a:buNone/>
            </a:pPr>
            <a:r>
              <a:rPr lang="fi-FI" sz="2200" b="1" dirty="0"/>
              <a:t>Nuolen jäykkyys</a:t>
            </a:r>
          </a:p>
          <a:p>
            <a:pPr marL="0" indent="0">
              <a:lnSpc>
                <a:spcPct val="80000"/>
              </a:lnSpc>
              <a:spcBef>
                <a:spcPts val="0"/>
              </a:spcBef>
              <a:buSzPts val="1760"/>
              <a:buNone/>
            </a:pPr>
            <a:endParaRPr lang="fi-FI" sz="2200" b="1" dirty="0"/>
          </a:p>
          <a:p>
            <a:pPr marL="0" indent="0">
              <a:lnSpc>
                <a:spcPct val="80000"/>
              </a:lnSpc>
              <a:spcBef>
                <a:spcPts val="0"/>
              </a:spcBef>
              <a:buSzPts val="1760"/>
              <a:buNone/>
            </a:pPr>
            <a:r>
              <a:rPr lang="fi-FI" sz="2200" dirty="0"/>
              <a:t>- Vasen alakuva </a:t>
            </a:r>
            <a:endParaRPr sz="2200" dirty="0"/>
          </a:p>
          <a:p>
            <a:pPr marL="342900">
              <a:lnSpc>
                <a:spcPct val="80000"/>
              </a:lnSpc>
              <a:spcBef>
                <a:spcPts val="352"/>
              </a:spcBef>
              <a:buSzPts val="1760"/>
            </a:pPr>
            <a:r>
              <a:rPr lang="fi-FI" sz="2200" dirty="0"/>
              <a:t>Notkea nuoli</a:t>
            </a:r>
            <a:endParaRPr sz="2200" dirty="0"/>
          </a:p>
          <a:p>
            <a:pPr marL="742950" lvl="1" indent="-285750">
              <a:lnSpc>
                <a:spcPct val="80000"/>
              </a:lnSpc>
              <a:spcBef>
                <a:spcPts val="308"/>
              </a:spcBef>
              <a:buSzPts val="1540"/>
            </a:pPr>
            <a:r>
              <a:rPr lang="fi-FI" sz="2200" dirty="0"/>
              <a:t>Lyhennä nuolta</a:t>
            </a:r>
            <a:endParaRPr sz="2200" dirty="0"/>
          </a:p>
          <a:p>
            <a:pPr marL="742950" lvl="1" indent="-285750">
              <a:lnSpc>
                <a:spcPct val="80000"/>
              </a:lnSpc>
              <a:spcBef>
                <a:spcPts val="308"/>
              </a:spcBef>
              <a:buSzPts val="1540"/>
            </a:pPr>
            <a:r>
              <a:rPr lang="fi-FI" sz="2200" dirty="0"/>
              <a:t>vähennä paunoja</a:t>
            </a:r>
            <a:endParaRPr sz="2200" dirty="0"/>
          </a:p>
          <a:p>
            <a:pPr marL="742950" lvl="1" indent="-285750">
              <a:lnSpc>
                <a:spcPct val="80000"/>
              </a:lnSpc>
              <a:spcBef>
                <a:spcPts val="308"/>
              </a:spcBef>
              <a:buSzPts val="1540"/>
            </a:pPr>
            <a:r>
              <a:rPr lang="fi-FI" sz="2200" dirty="0"/>
              <a:t>kevennä kärkipainoa</a:t>
            </a:r>
            <a:endParaRPr sz="2200" dirty="0"/>
          </a:p>
          <a:p>
            <a:pPr marL="742950" lvl="1" indent="-285750">
              <a:lnSpc>
                <a:spcPct val="80000"/>
              </a:lnSpc>
              <a:spcBef>
                <a:spcPts val="308"/>
              </a:spcBef>
              <a:buSzPts val="1540"/>
            </a:pPr>
            <a:r>
              <a:rPr lang="fi-FI" sz="2200" dirty="0"/>
              <a:t>(Lisää PL jäykkyyttä)</a:t>
            </a:r>
            <a:endParaRPr sz="2200" dirty="0"/>
          </a:p>
          <a:p>
            <a:pPr marL="0" indent="0">
              <a:lnSpc>
                <a:spcPct val="80000"/>
              </a:lnSpc>
              <a:spcBef>
                <a:spcPts val="352"/>
              </a:spcBef>
              <a:buSzPts val="1760"/>
              <a:buNone/>
            </a:pPr>
            <a:r>
              <a:rPr lang="fi-FI" sz="2200" dirty="0"/>
              <a:t>Oikea alakuva</a:t>
            </a:r>
            <a:endParaRPr sz="2200" dirty="0"/>
          </a:p>
          <a:p>
            <a:pPr marL="342900">
              <a:lnSpc>
                <a:spcPct val="80000"/>
              </a:lnSpc>
              <a:spcBef>
                <a:spcPts val="352"/>
              </a:spcBef>
              <a:buSzPts val="1760"/>
            </a:pPr>
            <a:r>
              <a:rPr lang="fi-FI" sz="2200" dirty="0"/>
              <a:t>Jäykkä nuoli</a:t>
            </a:r>
            <a:endParaRPr sz="2200" dirty="0"/>
          </a:p>
          <a:p>
            <a:pPr marL="742950" lvl="1" indent="-285750">
              <a:lnSpc>
                <a:spcPct val="80000"/>
              </a:lnSpc>
              <a:spcBef>
                <a:spcPts val="308"/>
              </a:spcBef>
              <a:buSzPts val="1540"/>
            </a:pPr>
            <a:r>
              <a:rPr lang="fi-FI" sz="2200" dirty="0"/>
              <a:t>Lisää paunoja</a:t>
            </a:r>
            <a:endParaRPr sz="2200" dirty="0"/>
          </a:p>
          <a:p>
            <a:pPr marL="742950" lvl="1" indent="-285750">
              <a:lnSpc>
                <a:spcPct val="80000"/>
              </a:lnSpc>
              <a:spcBef>
                <a:spcPts val="308"/>
              </a:spcBef>
              <a:buSzPts val="1540"/>
            </a:pPr>
            <a:r>
              <a:rPr lang="fi-FI" sz="2200" dirty="0"/>
              <a:t>Lisää kärkipainoa</a:t>
            </a:r>
            <a:endParaRPr sz="2200" dirty="0"/>
          </a:p>
          <a:p>
            <a:pPr marL="742950" lvl="1" indent="-285750">
              <a:lnSpc>
                <a:spcPct val="80000"/>
              </a:lnSpc>
              <a:spcBef>
                <a:spcPts val="308"/>
              </a:spcBef>
              <a:buSzPts val="1540"/>
            </a:pPr>
            <a:r>
              <a:rPr lang="fi-FI" sz="2200" dirty="0"/>
              <a:t>(Löysää PL painetta)</a:t>
            </a:r>
            <a:endParaRPr sz="2200" dirty="0"/>
          </a:p>
          <a:p>
            <a:pPr marL="342900" indent="-231140">
              <a:lnSpc>
                <a:spcPct val="80000"/>
              </a:lnSpc>
              <a:spcBef>
                <a:spcPts val="352"/>
              </a:spcBef>
              <a:buSzPts val="1760"/>
              <a:buNone/>
            </a:pPr>
            <a:endParaRPr sz="1760" dirty="0"/>
          </a:p>
        </p:txBody>
      </p:sp>
      <p:grpSp>
        <p:nvGrpSpPr>
          <p:cNvPr id="2" name="Ryhmä 1">
            <a:extLst>
              <a:ext uri="{FF2B5EF4-FFF2-40B4-BE49-F238E27FC236}">
                <a16:creationId xmlns:a16="http://schemas.microsoft.com/office/drawing/2014/main" id="{D36D8116-B90C-24FF-6FB8-CAEE854348A9}"/>
              </a:ext>
            </a:extLst>
          </p:cNvPr>
          <p:cNvGrpSpPr/>
          <p:nvPr/>
        </p:nvGrpSpPr>
        <p:grpSpPr>
          <a:xfrm>
            <a:off x="4407207" y="4109831"/>
            <a:ext cx="2376264" cy="2538617"/>
            <a:chOff x="5447928" y="1556793"/>
            <a:chExt cx="2376264" cy="2538617"/>
          </a:xfrm>
        </p:grpSpPr>
        <p:pic>
          <p:nvPicPr>
            <p:cNvPr id="170" name="Google Shape;170;p11"/>
            <p:cNvPicPr preferRelativeResize="0"/>
            <p:nvPr/>
          </p:nvPicPr>
          <p:blipFill rotWithShape="1">
            <a:blip r:embed="rId3">
              <a:alphaModFix/>
            </a:blip>
            <a:srcRect/>
            <a:stretch/>
          </p:blipFill>
          <p:spPr>
            <a:xfrm>
              <a:off x="5447928" y="1556793"/>
              <a:ext cx="2376264" cy="2538617"/>
            </a:xfrm>
            <a:prstGeom prst="rect">
              <a:avLst/>
            </a:prstGeom>
            <a:noFill/>
            <a:ln>
              <a:noFill/>
            </a:ln>
          </p:spPr>
        </p:pic>
        <p:sp>
          <p:nvSpPr>
            <p:cNvPr id="173" name="Google Shape;173;p11"/>
            <p:cNvSpPr/>
            <p:nvPr/>
          </p:nvSpPr>
          <p:spPr>
            <a:xfrm>
              <a:off x="7176120" y="2653282"/>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174" name="Google Shape;174;p11"/>
            <p:cNvGrpSpPr/>
            <p:nvPr/>
          </p:nvGrpSpPr>
          <p:grpSpPr>
            <a:xfrm>
              <a:off x="7058790" y="2820074"/>
              <a:ext cx="330886" cy="150042"/>
              <a:chOff x="5534790" y="2820074"/>
              <a:chExt cx="330886" cy="150042"/>
            </a:xfrm>
          </p:grpSpPr>
          <p:sp>
            <p:nvSpPr>
              <p:cNvPr id="175" name="Google Shape;175;p11"/>
              <p:cNvSpPr/>
              <p:nvPr/>
            </p:nvSpPr>
            <p:spPr>
              <a:xfrm>
                <a:off x="5743364" y="2820074"/>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6" name="Google Shape;176;p11"/>
              <p:cNvSpPr/>
              <p:nvPr/>
            </p:nvSpPr>
            <p:spPr>
              <a:xfrm>
                <a:off x="5534790" y="2826100"/>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grpSp>
          <p:nvGrpSpPr>
            <p:cNvPr id="186" name="Google Shape;186;p11"/>
            <p:cNvGrpSpPr/>
            <p:nvPr/>
          </p:nvGrpSpPr>
          <p:grpSpPr>
            <a:xfrm>
              <a:off x="6385912" y="2510663"/>
              <a:ext cx="500296" cy="544547"/>
              <a:chOff x="4861912" y="2510662"/>
              <a:chExt cx="500296" cy="544547"/>
            </a:xfrm>
          </p:grpSpPr>
          <p:sp>
            <p:nvSpPr>
              <p:cNvPr id="187" name="Google Shape;187;p11"/>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88" name="Google Shape;188;p11"/>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89" name="Google Shape;189;p11"/>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grpSp>
      </p:grpSp>
      <p:grpSp>
        <p:nvGrpSpPr>
          <p:cNvPr id="5" name="Ryhmä 4">
            <a:extLst>
              <a:ext uri="{FF2B5EF4-FFF2-40B4-BE49-F238E27FC236}">
                <a16:creationId xmlns:a16="http://schemas.microsoft.com/office/drawing/2014/main" id="{1124E366-CB83-C07D-D59D-264552D9817F}"/>
              </a:ext>
            </a:extLst>
          </p:cNvPr>
          <p:cNvGrpSpPr/>
          <p:nvPr/>
        </p:nvGrpSpPr>
        <p:grpSpPr>
          <a:xfrm>
            <a:off x="6999599" y="1500500"/>
            <a:ext cx="2376264" cy="2538617"/>
            <a:chOff x="8112224" y="4319382"/>
            <a:chExt cx="2376264" cy="2538617"/>
          </a:xfrm>
        </p:grpSpPr>
        <p:pic>
          <p:nvPicPr>
            <p:cNvPr id="171" name="Google Shape;171;p11"/>
            <p:cNvPicPr preferRelativeResize="0"/>
            <p:nvPr/>
          </p:nvPicPr>
          <p:blipFill rotWithShape="1">
            <a:blip r:embed="rId3">
              <a:alphaModFix/>
            </a:blip>
            <a:srcRect/>
            <a:stretch/>
          </p:blipFill>
          <p:spPr>
            <a:xfrm>
              <a:off x="8112224" y="4319382"/>
              <a:ext cx="2376264" cy="2538617"/>
            </a:xfrm>
            <a:prstGeom prst="rect">
              <a:avLst/>
            </a:prstGeom>
            <a:noFill/>
            <a:ln>
              <a:noFill/>
            </a:ln>
          </p:spPr>
        </p:pic>
        <p:sp>
          <p:nvSpPr>
            <p:cNvPr id="177" name="Google Shape;177;p11"/>
            <p:cNvSpPr/>
            <p:nvPr/>
          </p:nvSpPr>
          <p:spPr>
            <a:xfrm>
              <a:off x="9150709" y="6021288"/>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4" name="Google Shape;184;p11"/>
            <p:cNvSpPr/>
            <p:nvPr/>
          </p:nvSpPr>
          <p:spPr>
            <a:xfrm>
              <a:off x="9272736" y="6173688"/>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5" name="Google Shape;185;p11"/>
            <p:cNvSpPr/>
            <p:nvPr/>
          </p:nvSpPr>
          <p:spPr>
            <a:xfrm>
              <a:off x="9363980" y="6019653"/>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190" name="Google Shape;190;p11"/>
            <p:cNvGrpSpPr/>
            <p:nvPr/>
          </p:nvGrpSpPr>
          <p:grpSpPr>
            <a:xfrm>
              <a:off x="9055641" y="5311314"/>
              <a:ext cx="500296" cy="544547"/>
              <a:chOff x="4861912" y="2510662"/>
              <a:chExt cx="500296" cy="544547"/>
            </a:xfrm>
          </p:grpSpPr>
          <p:sp>
            <p:nvSpPr>
              <p:cNvPr id="191" name="Google Shape;191;p11"/>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92" name="Google Shape;192;p11"/>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93" name="Google Shape;193;p11"/>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grpSp>
      </p:grpSp>
      <p:grpSp>
        <p:nvGrpSpPr>
          <p:cNvPr id="4" name="Ryhmä 3">
            <a:extLst>
              <a:ext uri="{FF2B5EF4-FFF2-40B4-BE49-F238E27FC236}">
                <a16:creationId xmlns:a16="http://schemas.microsoft.com/office/drawing/2014/main" id="{6DF9D0D4-3974-B668-8728-EB7A6D4AC240}"/>
              </a:ext>
            </a:extLst>
          </p:cNvPr>
          <p:cNvGrpSpPr/>
          <p:nvPr/>
        </p:nvGrpSpPr>
        <p:grpSpPr>
          <a:xfrm>
            <a:off x="4407207" y="1500497"/>
            <a:ext cx="2376264" cy="2538617"/>
            <a:chOff x="5447928" y="4319381"/>
            <a:chExt cx="2376264" cy="2538617"/>
          </a:xfrm>
        </p:grpSpPr>
        <p:pic>
          <p:nvPicPr>
            <p:cNvPr id="169" name="Google Shape;169;p11"/>
            <p:cNvPicPr preferRelativeResize="0"/>
            <p:nvPr/>
          </p:nvPicPr>
          <p:blipFill rotWithShape="1">
            <a:blip r:embed="rId3">
              <a:alphaModFix/>
            </a:blip>
            <a:srcRect/>
            <a:stretch/>
          </p:blipFill>
          <p:spPr>
            <a:xfrm>
              <a:off x="5447928" y="4319381"/>
              <a:ext cx="2376264" cy="2538617"/>
            </a:xfrm>
            <a:prstGeom prst="rect">
              <a:avLst/>
            </a:prstGeom>
            <a:noFill/>
            <a:ln>
              <a:noFill/>
            </a:ln>
          </p:spPr>
        </p:pic>
        <p:sp>
          <p:nvSpPr>
            <p:cNvPr id="178" name="Google Shape;178;p11"/>
            <p:cNvSpPr/>
            <p:nvPr/>
          </p:nvSpPr>
          <p:spPr>
            <a:xfrm>
              <a:off x="6574904" y="4797152"/>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79" name="Google Shape;179;p11"/>
            <p:cNvSpPr/>
            <p:nvPr/>
          </p:nvSpPr>
          <p:spPr>
            <a:xfrm>
              <a:off x="6672064" y="4941168"/>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0" name="Google Shape;180;p11"/>
            <p:cNvSpPr/>
            <p:nvPr/>
          </p:nvSpPr>
          <p:spPr>
            <a:xfrm>
              <a:off x="6463730" y="4941168"/>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194" name="Google Shape;194;p11"/>
            <p:cNvGrpSpPr/>
            <p:nvPr/>
          </p:nvGrpSpPr>
          <p:grpSpPr>
            <a:xfrm>
              <a:off x="6401354" y="5316415"/>
              <a:ext cx="500296" cy="544547"/>
              <a:chOff x="4861912" y="2510662"/>
              <a:chExt cx="500296" cy="544547"/>
            </a:xfrm>
          </p:grpSpPr>
          <p:sp>
            <p:nvSpPr>
              <p:cNvPr id="195" name="Google Shape;195;p11"/>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96" name="Google Shape;196;p11"/>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197" name="Google Shape;197;p11"/>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grpSp>
      </p:grpSp>
      <p:grpSp>
        <p:nvGrpSpPr>
          <p:cNvPr id="3" name="Ryhmä 2">
            <a:extLst>
              <a:ext uri="{FF2B5EF4-FFF2-40B4-BE49-F238E27FC236}">
                <a16:creationId xmlns:a16="http://schemas.microsoft.com/office/drawing/2014/main" id="{5C531145-24C5-1B60-00D3-C9DDD6DC9812}"/>
              </a:ext>
            </a:extLst>
          </p:cNvPr>
          <p:cNvGrpSpPr/>
          <p:nvPr/>
        </p:nvGrpSpPr>
        <p:grpSpPr>
          <a:xfrm>
            <a:off x="6999599" y="4109833"/>
            <a:ext cx="2376264" cy="2538617"/>
            <a:chOff x="8112224" y="1556793"/>
            <a:chExt cx="2376264" cy="2538617"/>
          </a:xfrm>
        </p:grpSpPr>
        <p:pic>
          <p:nvPicPr>
            <p:cNvPr id="172" name="Google Shape;172;p11"/>
            <p:cNvPicPr preferRelativeResize="0"/>
            <p:nvPr/>
          </p:nvPicPr>
          <p:blipFill rotWithShape="1">
            <a:blip r:embed="rId3">
              <a:alphaModFix/>
            </a:blip>
            <a:srcRect/>
            <a:stretch/>
          </p:blipFill>
          <p:spPr>
            <a:xfrm>
              <a:off x="8112224" y="1556793"/>
              <a:ext cx="2376264" cy="2538617"/>
            </a:xfrm>
            <a:prstGeom prst="rect">
              <a:avLst/>
            </a:prstGeom>
            <a:noFill/>
            <a:ln>
              <a:noFill/>
            </a:ln>
          </p:spPr>
        </p:pic>
        <p:sp>
          <p:nvSpPr>
            <p:cNvPr id="181" name="Google Shape;181;p11"/>
            <p:cNvSpPr/>
            <p:nvPr/>
          </p:nvSpPr>
          <p:spPr>
            <a:xfrm>
              <a:off x="8637984" y="2623105"/>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2" name="Google Shape;182;p11"/>
            <p:cNvSpPr/>
            <p:nvPr/>
          </p:nvSpPr>
          <p:spPr>
            <a:xfrm>
              <a:off x="8760296" y="2826100"/>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83" name="Google Shape;183;p11"/>
            <p:cNvSpPr/>
            <p:nvPr/>
          </p:nvSpPr>
          <p:spPr>
            <a:xfrm>
              <a:off x="8544272" y="2826100"/>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nvGrpSpPr>
            <p:cNvPr id="198" name="Google Shape;198;p11"/>
            <p:cNvGrpSpPr/>
            <p:nvPr/>
          </p:nvGrpSpPr>
          <p:grpSpPr>
            <a:xfrm>
              <a:off x="9050208" y="2543189"/>
              <a:ext cx="500296" cy="544547"/>
              <a:chOff x="4861912" y="2510662"/>
              <a:chExt cx="500296" cy="544547"/>
            </a:xfrm>
          </p:grpSpPr>
          <p:sp>
            <p:nvSpPr>
              <p:cNvPr id="199" name="Google Shape;199;p11"/>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200" name="Google Shape;200;p11"/>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sp>
            <p:nvSpPr>
              <p:cNvPr id="201" name="Google Shape;201;p11"/>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a:solidFill>
                      <a:schemeClr val="dk1"/>
                    </a:solidFill>
                    <a:latin typeface="Calibri"/>
                    <a:ea typeface="Calibri"/>
                    <a:cs typeface="Calibri"/>
                    <a:sym typeface="Calibri"/>
                  </a:rPr>
                  <a:t>X</a:t>
                </a:r>
                <a:endParaRPr sz="1800" b="1">
                  <a:solidFill>
                    <a:schemeClr val="dk1"/>
                  </a:solidFill>
                  <a:latin typeface="Calibri"/>
                  <a:ea typeface="Calibri"/>
                  <a:cs typeface="Calibri"/>
                  <a:sym typeface="Calibri"/>
                </a:endParaRPr>
              </a:p>
            </p:txBody>
          </p:sp>
        </p:grpSp>
      </p:grpSp>
      <p:grpSp>
        <p:nvGrpSpPr>
          <p:cNvPr id="6" name="Ryhmä 5">
            <a:extLst>
              <a:ext uri="{FF2B5EF4-FFF2-40B4-BE49-F238E27FC236}">
                <a16:creationId xmlns:a16="http://schemas.microsoft.com/office/drawing/2014/main" id="{763E1E73-429F-12D1-F255-7B9B219CF7BB}"/>
              </a:ext>
            </a:extLst>
          </p:cNvPr>
          <p:cNvGrpSpPr/>
          <p:nvPr/>
        </p:nvGrpSpPr>
        <p:grpSpPr>
          <a:xfrm>
            <a:off x="9431533" y="2990368"/>
            <a:ext cx="2376264" cy="2538617"/>
            <a:chOff x="2387588" y="4142229"/>
            <a:chExt cx="2376264" cy="2538617"/>
          </a:xfrm>
        </p:grpSpPr>
        <p:grpSp>
          <p:nvGrpSpPr>
            <p:cNvPr id="7" name="Ryhmä 6">
              <a:extLst>
                <a:ext uri="{FF2B5EF4-FFF2-40B4-BE49-F238E27FC236}">
                  <a16:creationId xmlns:a16="http://schemas.microsoft.com/office/drawing/2014/main" id="{0B9FC032-CDFE-06F9-CE2B-F9E18588D044}"/>
                </a:ext>
              </a:extLst>
            </p:cNvPr>
            <p:cNvGrpSpPr/>
            <p:nvPr/>
          </p:nvGrpSpPr>
          <p:grpSpPr>
            <a:xfrm>
              <a:off x="2387588" y="4142229"/>
              <a:ext cx="2376264" cy="2538617"/>
              <a:chOff x="2387588" y="4142229"/>
              <a:chExt cx="2376264" cy="2538617"/>
            </a:xfrm>
          </p:grpSpPr>
          <p:pic>
            <p:nvPicPr>
              <p:cNvPr id="11" name="Google Shape;139;p8">
                <a:extLst>
                  <a:ext uri="{FF2B5EF4-FFF2-40B4-BE49-F238E27FC236}">
                    <a16:creationId xmlns:a16="http://schemas.microsoft.com/office/drawing/2014/main" id="{D2A0AA27-2E2D-AFF8-036F-237FE70F6308}"/>
                  </a:ext>
                </a:extLst>
              </p:cNvPr>
              <p:cNvPicPr preferRelativeResize="0"/>
              <p:nvPr/>
            </p:nvPicPr>
            <p:blipFill rotWithShape="1">
              <a:blip r:embed="rId3">
                <a:alphaModFix/>
              </a:blip>
              <a:srcRect/>
              <a:stretch/>
            </p:blipFill>
            <p:spPr>
              <a:xfrm>
                <a:off x="2387588" y="4142229"/>
                <a:ext cx="2376264" cy="2538617"/>
              </a:xfrm>
              <a:prstGeom prst="rect">
                <a:avLst/>
              </a:prstGeom>
              <a:noFill/>
              <a:ln>
                <a:noFill/>
              </a:ln>
            </p:spPr>
          </p:pic>
          <p:grpSp>
            <p:nvGrpSpPr>
              <p:cNvPr id="12" name="Google Shape;140;p8">
                <a:extLst>
                  <a:ext uri="{FF2B5EF4-FFF2-40B4-BE49-F238E27FC236}">
                    <a16:creationId xmlns:a16="http://schemas.microsoft.com/office/drawing/2014/main" id="{20EA81BD-72A5-5C9C-FF50-174C4D5DB37A}"/>
                  </a:ext>
                </a:extLst>
              </p:cNvPr>
              <p:cNvGrpSpPr/>
              <p:nvPr/>
            </p:nvGrpSpPr>
            <p:grpSpPr>
              <a:xfrm>
                <a:off x="3325572" y="5139263"/>
                <a:ext cx="500296" cy="544547"/>
                <a:chOff x="4861912" y="2510662"/>
                <a:chExt cx="500296" cy="544547"/>
              </a:xfrm>
            </p:grpSpPr>
            <p:sp>
              <p:nvSpPr>
                <p:cNvPr id="13" name="Google Shape;141;p8">
                  <a:extLst>
                    <a:ext uri="{FF2B5EF4-FFF2-40B4-BE49-F238E27FC236}">
                      <a16:creationId xmlns:a16="http://schemas.microsoft.com/office/drawing/2014/main" id="{0BE5ABF2-80C2-C73D-E863-5F360C16838C}"/>
                    </a:ext>
                  </a:extLst>
                </p:cNvPr>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sp>
              <p:nvSpPr>
                <p:cNvPr id="14" name="Google Shape;142;p8">
                  <a:extLst>
                    <a:ext uri="{FF2B5EF4-FFF2-40B4-BE49-F238E27FC236}">
                      <a16:creationId xmlns:a16="http://schemas.microsoft.com/office/drawing/2014/main" id="{1EFE4AAB-588F-1426-75EB-66D3C75863EA}"/>
                    </a:ext>
                  </a:extLst>
                </p:cNvPr>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sp>
              <p:nvSpPr>
                <p:cNvPr id="15" name="Google Shape;143;p8">
                  <a:extLst>
                    <a:ext uri="{FF2B5EF4-FFF2-40B4-BE49-F238E27FC236}">
                      <a16:creationId xmlns:a16="http://schemas.microsoft.com/office/drawing/2014/main" id="{67C4D5D1-E6A1-D796-BCA8-1EC4516FCB99}"/>
                    </a:ext>
                  </a:extLst>
                </p:cNvPr>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grpSp>
        </p:grpSp>
        <p:sp>
          <p:nvSpPr>
            <p:cNvPr id="8" name="Google Shape;144;p8">
              <a:extLst>
                <a:ext uri="{FF2B5EF4-FFF2-40B4-BE49-F238E27FC236}">
                  <a16:creationId xmlns:a16="http://schemas.microsoft.com/office/drawing/2014/main" id="{A71CCC69-EFDD-F296-0B56-9EA56B9F2364}"/>
                </a:ext>
              </a:extLst>
            </p:cNvPr>
            <p:cNvSpPr/>
            <p:nvPr/>
          </p:nvSpPr>
          <p:spPr>
            <a:xfrm>
              <a:off x="3517228" y="5291725"/>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9" name="Google Shape;145;p8">
              <a:extLst>
                <a:ext uri="{FF2B5EF4-FFF2-40B4-BE49-F238E27FC236}">
                  <a16:creationId xmlns:a16="http://schemas.microsoft.com/office/drawing/2014/main" id="{CC0C395D-6518-3560-3A69-A0577C54B8E3}"/>
                </a:ext>
              </a:extLst>
            </p:cNvPr>
            <p:cNvSpPr/>
            <p:nvPr/>
          </p:nvSpPr>
          <p:spPr>
            <a:xfrm>
              <a:off x="3422732" y="5411536"/>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0" name="Google Shape;146;p8">
              <a:extLst>
                <a:ext uri="{FF2B5EF4-FFF2-40B4-BE49-F238E27FC236}">
                  <a16:creationId xmlns:a16="http://schemas.microsoft.com/office/drawing/2014/main" id="{4B3CC015-9E98-5427-0E76-35A5700C79FA}"/>
                </a:ext>
              </a:extLst>
            </p:cNvPr>
            <p:cNvSpPr/>
            <p:nvPr/>
          </p:nvSpPr>
          <p:spPr>
            <a:xfrm>
              <a:off x="3636876" y="5382161"/>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
        <p:nvSpPr>
          <p:cNvPr id="16" name="Google Shape;168;p11">
            <a:extLst>
              <a:ext uri="{FF2B5EF4-FFF2-40B4-BE49-F238E27FC236}">
                <a16:creationId xmlns:a16="http://schemas.microsoft.com/office/drawing/2014/main" id="{B20AC439-92E7-F660-0864-8463922B4896}"/>
              </a:ext>
            </a:extLst>
          </p:cNvPr>
          <p:cNvSpPr txBox="1">
            <a:spLocks/>
          </p:cNvSpPr>
          <p:nvPr/>
        </p:nvSpPr>
        <p:spPr>
          <a:xfrm>
            <a:off x="9983253" y="2590433"/>
            <a:ext cx="1272823" cy="513931"/>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nSpc>
                <a:spcPct val="80000"/>
              </a:lnSpc>
              <a:spcBef>
                <a:spcPts val="0"/>
              </a:spcBef>
              <a:buSzPts val="1760"/>
              <a:buFont typeface="Arial" panose="020B0604020202020204" pitchFamily="34" charset="0"/>
              <a:buNone/>
            </a:pPr>
            <a:r>
              <a:rPr lang="fi-FI" sz="2200" b="1" dirty="0"/>
              <a:t>Tavoite</a:t>
            </a:r>
          </a:p>
          <a:p>
            <a:pPr marL="342900" indent="-231140">
              <a:lnSpc>
                <a:spcPct val="80000"/>
              </a:lnSpc>
              <a:spcBef>
                <a:spcPts val="352"/>
              </a:spcBef>
              <a:buSzPts val="1760"/>
              <a:buFont typeface="Arial" panose="020B0604020202020204" pitchFamily="34" charset="0"/>
              <a:buNone/>
            </a:pPr>
            <a:endParaRPr lang="fi-FI" sz="176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8A2F27-3783-1DDA-5E6A-5B55D48D0AAD}"/>
              </a:ext>
            </a:extLst>
          </p:cNvPr>
          <p:cNvSpPr>
            <a:spLocks noGrp="1"/>
          </p:cNvSpPr>
          <p:nvPr>
            <p:ph type="title"/>
          </p:nvPr>
        </p:nvSpPr>
        <p:spPr/>
        <p:txBody>
          <a:bodyPr/>
          <a:lstStyle/>
          <a:p>
            <a:r>
              <a:rPr lang="fi-FI" dirty="0"/>
              <a:t>Eri komponenttien vaikutus viritykseen</a:t>
            </a:r>
          </a:p>
        </p:txBody>
      </p:sp>
      <p:sp>
        <p:nvSpPr>
          <p:cNvPr id="3" name="Sisällön paikkamerkki 2">
            <a:extLst>
              <a:ext uri="{FF2B5EF4-FFF2-40B4-BE49-F238E27FC236}">
                <a16:creationId xmlns:a16="http://schemas.microsoft.com/office/drawing/2014/main" id="{0F372DE6-77CE-56E4-0ADE-D6A711BDB7DE}"/>
              </a:ext>
            </a:extLst>
          </p:cNvPr>
          <p:cNvSpPr>
            <a:spLocks noGrp="1"/>
          </p:cNvSpPr>
          <p:nvPr>
            <p:ph idx="1"/>
          </p:nvPr>
        </p:nvSpPr>
        <p:spPr>
          <a:xfrm>
            <a:off x="1251678" y="1806654"/>
            <a:ext cx="5450064" cy="1492132"/>
          </a:xfrm>
        </p:spPr>
        <p:txBody>
          <a:bodyPr>
            <a:normAutofit fontScale="92500" lnSpcReduction="20000"/>
          </a:bodyPr>
          <a:lstStyle/>
          <a:p>
            <a:r>
              <a:rPr lang="fi-FI" dirty="0"/>
              <a:t>Yleisesti ottaen dynaamiseen </a:t>
            </a:r>
            <a:r>
              <a:rPr lang="fi-FI" dirty="0" err="1"/>
              <a:t>spine</a:t>
            </a:r>
            <a:r>
              <a:rPr lang="fi-FI" dirty="0"/>
              <a:t> arvoon voidaan vaikuttaa kärkipainolla, jännevälillä ja jänteen vahvuudella (säikeiden määrällä). Vaikutuksella ei kuitenkaan pystytä korjaamaan nuolen jäykkyyttä kaliiberien välillä ainoastaan tekemään hienosäätöä. </a:t>
            </a:r>
          </a:p>
        </p:txBody>
      </p:sp>
      <p:pic>
        <p:nvPicPr>
          <p:cNvPr id="5" name="Kuva 4">
            <a:extLst>
              <a:ext uri="{FF2B5EF4-FFF2-40B4-BE49-F238E27FC236}">
                <a16:creationId xmlns:a16="http://schemas.microsoft.com/office/drawing/2014/main" id="{8853E8E0-9BF9-513A-7E91-42E9C2544340}"/>
              </a:ext>
            </a:extLst>
          </p:cNvPr>
          <p:cNvPicPr>
            <a:picLocks noChangeAspect="1"/>
          </p:cNvPicPr>
          <p:nvPr/>
        </p:nvPicPr>
        <p:blipFill>
          <a:blip r:embed="rId2"/>
          <a:stretch>
            <a:fillRect/>
          </a:stretch>
        </p:blipFill>
        <p:spPr>
          <a:xfrm>
            <a:off x="7079720" y="1128451"/>
            <a:ext cx="4350279" cy="2838644"/>
          </a:xfrm>
          <a:prstGeom prst="rect">
            <a:avLst/>
          </a:prstGeom>
        </p:spPr>
      </p:pic>
      <p:pic>
        <p:nvPicPr>
          <p:cNvPr id="7" name="Kuva 6">
            <a:extLst>
              <a:ext uri="{FF2B5EF4-FFF2-40B4-BE49-F238E27FC236}">
                <a16:creationId xmlns:a16="http://schemas.microsoft.com/office/drawing/2014/main" id="{F8C8BC6D-AF08-200F-B07F-DEE664D5D7F3}"/>
              </a:ext>
            </a:extLst>
          </p:cNvPr>
          <p:cNvPicPr>
            <a:picLocks noChangeAspect="1"/>
          </p:cNvPicPr>
          <p:nvPr/>
        </p:nvPicPr>
        <p:blipFill>
          <a:blip r:embed="rId3"/>
          <a:stretch>
            <a:fillRect/>
          </a:stretch>
        </p:blipFill>
        <p:spPr>
          <a:xfrm>
            <a:off x="7079721" y="3997640"/>
            <a:ext cx="4350279" cy="2820049"/>
          </a:xfrm>
          <a:prstGeom prst="rect">
            <a:avLst/>
          </a:prstGeom>
        </p:spPr>
      </p:pic>
      <p:pic>
        <p:nvPicPr>
          <p:cNvPr id="9" name="Kuva 8">
            <a:extLst>
              <a:ext uri="{FF2B5EF4-FFF2-40B4-BE49-F238E27FC236}">
                <a16:creationId xmlns:a16="http://schemas.microsoft.com/office/drawing/2014/main" id="{B78B4682-BB5F-E0AC-2A30-C8A9984AAA68}"/>
              </a:ext>
            </a:extLst>
          </p:cNvPr>
          <p:cNvPicPr>
            <a:picLocks noChangeAspect="1"/>
          </p:cNvPicPr>
          <p:nvPr/>
        </p:nvPicPr>
        <p:blipFill>
          <a:blip r:embed="rId4"/>
          <a:stretch>
            <a:fillRect/>
          </a:stretch>
        </p:blipFill>
        <p:spPr>
          <a:xfrm>
            <a:off x="1375014" y="3264046"/>
            <a:ext cx="5581371" cy="3593954"/>
          </a:xfrm>
          <a:prstGeom prst="rect">
            <a:avLst/>
          </a:prstGeom>
        </p:spPr>
      </p:pic>
      <p:sp>
        <p:nvSpPr>
          <p:cNvPr id="10" name="Tekstiruutu 9">
            <a:extLst>
              <a:ext uri="{FF2B5EF4-FFF2-40B4-BE49-F238E27FC236}">
                <a16:creationId xmlns:a16="http://schemas.microsoft.com/office/drawing/2014/main" id="{C7DE05BF-F4A3-2CD1-5E10-FFFB4BA3D82A}"/>
              </a:ext>
            </a:extLst>
          </p:cNvPr>
          <p:cNvSpPr txBox="1"/>
          <p:nvPr/>
        </p:nvSpPr>
        <p:spPr>
          <a:xfrm>
            <a:off x="10000527" y="185195"/>
            <a:ext cx="1875098" cy="370390"/>
          </a:xfrm>
          <a:prstGeom prst="rect">
            <a:avLst/>
          </a:prstGeom>
          <a:noFill/>
        </p:spPr>
        <p:txBody>
          <a:bodyPr wrap="square" rtlCol="0">
            <a:spAutoFit/>
          </a:bodyPr>
          <a:lstStyle/>
          <a:p>
            <a:r>
              <a:rPr lang="fi-FI" dirty="0"/>
              <a:t>@ Miika Aulio</a:t>
            </a:r>
          </a:p>
        </p:txBody>
      </p:sp>
    </p:spTree>
    <p:extLst>
      <p:ext uri="{BB962C8B-B14F-4D97-AF65-F5344CB8AC3E}">
        <p14:creationId xmlns:p14="http://schemas.microsoft.com/office/powerpoint/2010/main" val="55147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F1DC9A-671E-4E8B-8DE2-2731B1719589}"/>
              </a:ext>
            </a:extLst>
          </p:cNvPr>
          <p:cNvSpPr>
            <a:spLocks noGrp="1"/>
          </p:cNvSpPr>
          <p:nvPr>
            <p:ph type="title"/>
          </p:nvPr>
        </p:nvSpPr>
        <p:spPr/>
        <p:txBody>
          <a:bodyPr/>
          <a:lstStyle/>
          <a:p>
            <a:r>
              <a:rPr lang="fi-FI" dirty="0"/>
              <a:t>PERUSVIRITYKSEN YHTEENVETO</a:t>
            </a:r>
          </a:p>
        </p:txBody>
      </p:sp>
      <p:sp>
        <p:nvSpPr>
          <p:cNvPr id="3" name="Sisällön paikkamerkki 2">
            <a:extLst>
              <a:ext uri="{FF2B5EF4-FFF2-40B4-BE49-F238E27FC236}">
                <a16:creationId xmlns:a16="http://schemas.microsoft.com/office/drawing/2014/main" id="{CAD9BC35-DCED-4FA6-AAA1-4071E0E4D0A6}"/>
              </a:ext>
            </a:extLst>
          </p:cNvPr>
          <p:cNvSpPr>
            <a:spLocks noGrp="1"/>
          </p:cNvSpPr>
          <p:nvPr>
            <p:ph idx="1"/>
          </p:nvPr>
        </p:nvSpPr>
        <p:spPr>
          <a:xfrm>
            <a:off x="1251678" y="1488613"/>
            <a:ext cx="8596668" cy="3880773"/>
          </a:xfrm>
        </p:spPr>
        <p:txBody>
          <a:bodyPr/>
          <a:lstStyle/>
          <a:p>
            <a:r>
              <a:rPr lang="fi-FI" dirty="0"/>
              <a:t>Kun sulattomat ja sulalliset nuolet menevät suurin piirtein samaan nippuun on perusviritys valmis – nuoli lentää pääpiirteiltään puhtaasti</a:t>
            </a:r>
          </a:p>
          <a:p>
            <a:pPr lvl="1"/>
            <a:r>
              <a:rPr lang="fi-FI" dirty="0"/>
              <a:t>Tämä siis riittää valtaosalle ampujista täysin ja mahdollistaa ammuntatekniikassa kehityksen näkymisen taululla</a:t>
            </a:r>
          </a:p>
          <a:p>
            <a:pPr lvl="1"/>
            <a:endParaRPr lang="fi-FI" dirty="0"/>
          </a:p>
          <a:p>
            <a:r>
              <a:rPr lang="fi-FI" dirty="0"/>
              <a:t>Perussäätöjen </a:t>
            </a:r>
            <a:r>
              <a:rPr lang="fi-FI" dirty="0" err="1"/>
              <a:t>ylöskirjaaminen</a:t>
            </a:r>
            <a:r>
              <a:rPr lang="fi-FI" dirty="0"/>
              <a:t> muistiinpanoihin – tärkeää pistää ylös</a:t>
            </a:r>
          </a:p>
          <a:p>
            <a:pPr lvl="1"/>
            <a:r>
              <a:rPr lang="fi-FI" dirty="0" err="1"/>
              <a:t>Nokinpaikka</a:t>
            </a:r>
            <a:r>
              <a:rPr lang="fi-FI" dirty="0"/>
              <a:t> (huom. yläpaikka merkitsee – nuoli lähtee siitä)</a:t>
            </a:r>
          </a:p>
          <a:p>
            <a:pPr lvl="1"/>
            <a:r>
              <a:rPr lang="fi-FI" dirty="0"/>
              <a:t>Jänneväli</a:t>
            </a:r>
          </a:p>
          <a:p>
            <a:pPr lvl="1"/>
            <a:r>
              <a:rPr lang="fi-FI" dirty="0" err="1"/>
              <a:t>Tilleri</a:t>
            </a:r>
            <a:endParaRPr lang="fi-FI" dirty="0"/>
          </a:p>
          <a:p>
            <a:pPr lvl="1"/>
            <a:r>
              <a:rPr lang="fi-FI" dirty="0"/>
              <a:t>(</a:t>
            </a:r>
            <a:r>
              <a:rPr lang="fi-FI" dirty="0" err="1"/>
              <a:t>Plungerin</a:t>
            </a:r>
            <a:r>
              <a:rPr lang="fi-FI" dirty="0"/>
              <a:t> jousen paine)</a:t>
            </a:r>
          </a:p>
        </p:txBody>
      </p:sp>
    </p:spTree>
    <p:extLst>
      <p:ext uri="{BB962C8B-B14F-4D97-AF65-F5344CB8AC3E}">
        <p14:creationId xmlns:p14="http://schemas.microsoft.com/office/powerpoint/2010/main" val="374957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43E7A5-621D-4913-BD21-A4E9264AA9EB}"/>
              </a:ext>
            </a:extLst>
          </p:cNvPr>
          <p:cNvSpPr>
            <a:spLocks noGrp="1"/>
          </p:cNvSpPr>
          <p:nvPr>
            <p:ph type="ctrTitle"/>
          </p:nvPr>
        </p:nvSpPr>
        <p:spPr>
          <a:xfrm>
            <a:off x="707010" y="1098388"/>
            <a:ext cx="11142483" cy="4394988"/>
          </a:xfrm>
        </p:spPr>
        <p:txBody>
          <a:bodyPr/>
          <a:lstStyle/>
          <a:p>
            <a:r>
              <a:rPr lang="fi-FI" dirty="0"/>
              <a:t>HIENO VIRITYS</a:t>
            </a:r>
            <a:br>
              <a:rPr lang="fi-FI" dirty="0"/>
            </a:br>
            <a:r>
              <a:rPr lang="fi-FI" dirty="0"/>
              <a:t>EDISTYNEEMMILLE AMPUJILLE</a:t>
            </a:r>
          </a:p>
        </p:txBody>
      </p:sp>
      <p:sp>
        <p:nvSpPr>
          <p:cNvPr id="3" name="Alaotsikko 2">
            <a:extLst>
              <a:ext uri="{FF2B5EF4-FFF2-40B4-BE49-F238E27FC236}">
                <a16:creationId xmlns:a16="http://schemas.microsoft.com/office/drawing/2014/main" id="{D0D99654-ED58-4F6C-A61E-B57555F908F3}"/>
              </a:ext>
            </a:extLst>
          </p:cNvPr>
          <p:cNvSpPr>
            <a:spLocks noGrp="1"/>
          </p:cNvSpPr>
          <p:nvPr>
            <p:ph type="subTitle" idx="1"/>
          </p:nvPr>
        </p:nvSpPr>
        <p:spPr/>
        <p:txBody>
          <a:bodyPr/>
          <a:lstStyle/>
          <a:p>
            <a:r>
              <a:rPr lang="fi-FI" dirty="0"/>
              <a:t>Yleisiä testejä ja kokemuksia sekä oppeja virittämisestä</a:t>
            </a:r>
          </a:p>
        </p:txBody>
      </p:sp>
    </p:spTree>
    <p:extLst>
      <p:ext uri="{BB962C8B-B14F-4D97-AF65-F5344CB8AC3E}">
        <p14:creationId xmlns:p14="http://schemas.microsoft.com/office/powerpoint/2010/main" val="21007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4AE288E-60C8-44DF-900F-8AC51678DF9D}"/>
              </a:ext>
            </a:extLst>
          </p:cNvPr>
          <p:cNvSpPr>
            <a:spLocks noGrp="1"/>
          </p:cNvSpPr>
          <p:nvPr>
            <p:ph type="title"/>
          </p:nvPr>
        </p:nvSpPr>
        <p:spPr/>
        <p:txBody>
          <a:bodyPr/>
          <a:lstStyle/>
          <a:p>
            <a:r>
              <a:rPr lang="fi-FI" dirty="0"/>
              <a:t>VIRITYKSEEN VAIKUTTAVIA MUUTTUJIA</a:t>
            </a:r>
          </a:p>
        </p:txBody>
      </p:sp>
      <p:sp>
        <p:nvSpPr>
          <p:cNvPr id="6" name="Tekstin paikkamerkki 5">
            <a:extLst>
              <a:ext uri="{FF2B5EF4-FFF2-40B4-BE49-F238E27FC236}">
                <a16:creationId xmlns:a16="http://schemas.microsoft.com/office/drawing/2014/main" id="{2C6CE31D-FD43-4F2C-81FD-6935BE33590F}"/>
              </a:ext>
            </a:extLst>
          </p:cNvPr>
          <p:cNvSpPr>
            <a:spLocks noGrp="1"/>
          </p:cNvSpPr>
          <p:nvPr>
            <p:ph type="body" idx="1"/>
          </p:nvPr>
        </p:nvSpPr>
        <p:spPr>
          <a:xfrm>
            <a:off x="1414598" y="1869790"/>
            <a:ext cx="4185623" cy="576262"/>
          </a:xfrm>
        </p:spPr>
        <p:txBody>
          <a:bodyPr/>
          <a:lstStyle/>
          <a:p>
            <a:r>
              <a:rPr lang="fi-FI" dirty="0"/>
              <a:t>SORMILÄPPÄ</a:t>
            </a:r>
          </a:p>
        </p:txBody>
      </p:sp>
      <p:sp>
        <p:nvSpPr>
          <p:cNvPr id="5" name="Sisällön paikkamerkki 4">
            <a:extLst>
              <a:ext uri="{FF2B5EF4-FFF2-40B4-BE49-F238E27FC236}">
                <a16:creationId xmlns:a16="http://schemas.microsoft.com/office/drawing/2014/main" id="{22BE44CF-F295-463D-B29A-06017FF49B3E}"/>
              </a:ext>
            </a:extLst>
          </p:cNvPr>
          <p:cNvSpPr>
            <a:spLocks noGrp="1"/>
          </p:cNvSpPr>
          <p:nvPr>
            <p:ph sz="half" idx="2"/>
          </p:nvPr>
        </p:nvSpPr>
        <p:spPr>
          <a:xfrm>
            <a:off x="1414599" y="2540511"/>
            <a:ext cx="4185623" cy="3304117"/>
          </a:xfrm>
        </p:spPr>
        <p:txBody>
          <a:bodyPr>
            <a:normAutofit fontScale="70000" lnSpcReduction="20000"/>
          </a:bodyPr>
          <a:lstStyle/>
          <a:p>
            <a:r>
              <a:rPr lang="fi-FI" sz="2200" dirty="0"/>
              <a:t>Yksi oleellinen osa viritystä edistyneillä ampujilla</a:t>
            </a:r>
          </a:p>
          <a:p>
            <a:pPr lvl="1"/>
            <a:r>
              <a:rPr lang="fi-FI" sz="2000" dirty="0"/>
              <a:t>Jänteen taakse jäävä läppänahan massa on osumaan vaikuttava tekijä</a:t>
            </a:r>
          </a:p>
          <a:p>
            <a:pPr lvl="1"/>
            <a:r>
              <a:rPr lang="fi-FI" sz="2000" dirty="0"/>
              <a:t>Tulee esiin silloin kun vaihdetaan läppää tai uusitaan sormiläpän nahat</a:t>
            </a:r>
          </a:p>
          <a:p>
            <a:r>
              <a:rPr lang="fi-FI" sz="2200" dirty="0"/>
              <a:t>Mitä vähemmän jänteen taakse jää massaa sitä puhtaampi laukaus</a:t>
            </a:r>
          </a:p>
          <a:p>
            <a:pPr lvl="1"/>
            <a:r>
              <a:rPr lang="fi-FI" sz="2000" dirty="0"/>
              <a:t>Läpän nahat tulee leikata ampujalle sopiviksi – ylimääräinen pois</a:t>
            </a:r>
          </a:p>
          <a:p>
            <a:pPr lvl="1"/>
            <a:r>
              <a:rPr lang="fi-FI" sz="2000" dirty="0"/>
              <a:t>Huomiona kuitenkin, että sormiläpän on täytettävä sen ensisijainen tehtävä eli sormien suojaaminen</a:t>
            </a:r>
          </a:p>
          <a:p>
            <a:endParaRPr lang="fi-FI" dirty="0"/>
          </a:p>
        </p:txBody>
      </p:sp>
      <p:sp>
        <p:nvSpPr>
          <p:cNvPr id="7" name="Tekstin paikkamerkki 6">
            <a:extLst>
              <a:ext uri="{FF2B5EF4-FFF2-40B4-BE49-F238E27FC236}">
                <a16:creationId xmlns:a16="http://schemas.microsoft.com/office/drawing/2014/main" id="{09ED73D5-FD9D-4548-973E-A3C2A2FC7E5B}"/>
              </a:ext>
            </a:extLst>
          </p:cNvPr>
          <p:cNvSpPr>
            <a:spLocks noGrp="1"/>
          </p:cNvSpPr>
          <p:nvPr>
            <p:ph type="body" sz="quarter" idx="3"/>
          </p:nvPr>
        </p:nvSpPr>
        <p:spPr>
          <a:xfrm>
            <a:off x="6339077" y="1869790"/>
            <a:ext cx="4185618" cy="576262"/>
          </a:xfrm>
        </p:spPr>
        <p:txBody>
          <a:bodyPr/>
          <a:lstStyle/>
          <a:p>
            <a:r>
              <a:rPr lang="fi-FI" dirty="0"/>
              <a:t>NOKINPAIKKA</a:t>
            </a:r>
          </a:p>
        </p:txBody>
      </p:sp>
      <p:sp>
        <p:nvSpPr>
          <p:cNvPr id="8" name="Sisällön paikkamerkki 7">
            <a:extLst>
              <a:ext uri="{FF2B5EF4-FFF2-40B4-BE49-F238E27FC236}">
                <a16:creationId xmlns:a16="http://schemas.microsoft.com/office/drawing/2014/main" id="{B72C6DC8-13BB-4C00-B240-DF4B4C5E3A69}"/>
              </a:ext>
            </a:extLst>
          </p:cNvPr>
          <p:cNvSpPr>
            <a:spLocks noGrp="1"/>
          </p:cNvSpPr>
          <p:nvPr>
            <p:ph sz="quarter" idx="4"/>
          </p:nvPr>
        </p:nvSpPr>
        <p:spPr>
          <a:xfrm>
            <a:off x="6339078" y="2446052"/>
            <a:ext cx="4884291" cy="4015980"/>
          </a:xfrm>
        </p:spPr>
        <p:txBody>
          <a:bodyPr>
            <a:noAutofit/>
          </a:bodyPr>
          <a:lstStyle/>
          <a:p>
            <a:r>
              <a:rPr lang="fi-FI" sz="1400" dirty="0"/>
              <a:t>Jänteen paksuus</a:t>
            </a:r>
          </a:p>
          <a:p>
            <a:pPr lvl="1"/>
            <a:r>
              <a:rPr lang="fi-FI" sz="1400" dirty="0"/>
              <a:t>Jänteen paksuudella on merkitystä – Nokin tulee irrota jänteestä, jos kahdella sormella napauttaa terävästi jänteeseen</a:t>
            </a:r>
          </a:p>
          <a:p>
            <a:pPr lvl="1"/>
            <a:r>
              <a:rPr lang="fi-FI" sz="1400" dirty="0"/>
              <a:t>Säätäminen tapahtuu nokin valinnalla, jänteen säikeiden määrällä ja keskipunoksen paksuudella</a:t>
            </a:r>
          </a:p>
          <a:p>
            <a:r>
              <a:rPr lang="fi-FI" sz="1400" dirty="0"/>
              <a:t>Tiukkuus</a:t>
            </a:r>
          </a:p>
          <a:p>
            <a:pPr lvl="1"/>
            <a:r>
              <a:rPr lang="fi-FI" sz="1400" dirty="0" err="1"/>
              <a:t>Beiterin</a:t>
            </a:r>
            <a:r>
              <a:rPr lang="fi-FI" sz="1400" dirty="0"/>
              <a:t> nokeilla </a:t>
            </a:r>
            <a:r>
              <a:rPr lang="fi-FI" sz="1400" dirty="0" err="1"/>
              <a:t>nokinpaikan</a:t>
            </a:r>
            <a:r>
              <a:rPr lang="fi-FI" sz="1400" dirty="0"/>
              <a:t> tulee olla pystysuunnassa tiukka, sillä nokissa on ura </a:t>
            </a:r>
            <a:r>
              <a:rPr lang="fi-FI" sz="1400" dirty="0" err="1"/>
              <a:t>nokinpaikalle</a:t>
            </a:r>
            <a:endParaRPr lang="fi-FI" sz="1400" dirty="0"/>
          </a:p>
          <a:p>
            <a:pPr lvl="1"/>
            <a:r>
              <a:rPr lang="fi-FI" sz="1400" dirty="0" err="1"/>
              <a:t>Eastonin</a:t>
            </a:r>
            <a:r>
              <a:rPr lang="fi-FI" sz="1400" dirty="0"/>
              <a:t> nokeilla </a:t>
            </a:r>
            <a:r>
              <a:rPr lang="fi-FI" sz="1400" dirty="0" err="1"/>
              <a:t>nokinpaikka</a:t>
            </a:r>
            <a:r>
              <a:rPr lang="fi-FI" sz="1400" dirty="0"/>
              <a:t> tehdään hieman löysäksi, niin että nuoli liikkuu hieman </a:t>
            </a:r>
            <a:r>
              <a:rPr lang="fi-FI" sz="1400" dirty="0" err="1"/>
              <a:t>ylä</a:t>
            </a:r>
            <a:r>
              <a:rPr lang="fi-FI" sz="1400" dirty="0"/>
              <a:t>/alasuunnassa</a:t>
            </a:r>
          </a:p>
          <a:p>
            <a:r>
              <a:rPr lang="fi-FI" sz="1400" dirty="0" err="1"/>
              <a:t>Nokinpaikan</a:t>
            </a:r>
            <a:r>
              <a:rPr lang="fi-FI" sz="1400" dirty="0"/>
              <a:t> materiaali</a:t>
            </a:r>
          </a:p>
          <a:p>
            <a:pPr lvl="1"/>
            <a:r>
              <a:rPr lang="fi-FI" sz="1400" dirty="0"/>
              <a:t>Nuolta vasten </a:t>
            </a:r>
            <a:r>
              <a:rPr lang="fi-FI" sz="1400" dirty="0" err="1"/>
              <a:t>nokinpaikan</a:t>
            </a:r>
            <a:r>
              <a:rPr lang="fi-FI" sz="1400" dirty="0"/>
              <a:t> tulee olla pehmeä – jos käytät pikaliimaa niin ei ikinä </a:t>
            </a:r>
            <a:r>
              <a:rPr lang="fi-FI" sz="1400" dirty="0" err="1"/>
              <a:t>nokinpaikan</a:t>
            </a:r>
            <a:r>
              <a:rPr lang="fi-FI" sz="1400" dirty="0"/>
              <a:t> sisäreunaan</a:t>
            </a:r>
          </a:p>
        </p:txBody>
      </p:sp>
    </p:spTree>
    <p:extLst>
      <p:ext uri="{BB962C8B-B14F-4D97-AF65-F5344CB8AC3E}">
        <p14:creationId xmlns:p14="http://schemas.microsoft.com/office/powerpoint/2010/main" val="75105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1057275" y="388938"/>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JÄYKÄN PLUNGERIN TESTI</a:t>
            </a:r>
            <a:endParaRPr dirty="0"/>
          </a:p>
        </p:txBody>
      </p:sp>
      <p:sp>
        <p:nvSpPr>
          <p:cNvPr id="214" name="Google Shape;214;p13"/>
          <p:cNvSpPr txBox="1">
            <a:spLocks noGrp="1"/>
          </p:cNvSpPr>
          <p:nvPr>
            <p:ph idx="1"/>
          </p:nvPr>
        </p:nvSpPr>
        <p:spPr>
          <a:xfrm>
            <a:off x="1057274" y="1531938"/>
            <a:ext cx="10622535" cy="4525963"/>
          </a:xfrm>
          <a:prstGeom prst="rect">
            <a:avLst/>
          </a:prstGeom>
          <a:noFill/>
          <a:ln>
            <a:noFill/>
          </a:ln>
        </p:spPr>
        <p:txBody>
          <a:bodyPr spcFirstLastPara="1" wrap="square" lIns="91425" tIns="45700" rIns="91425" bIns="45700" anchor="t" anchorCtr="0">
            <a:normAutofit/>
          </a:bodyPr>
          <a:lstStyle/>
          <a:p>
            <a:pPr marL="342900" lvl="1" indent="-342900">
              <a:spcBef>
                <a:spcPts val="0"/>
              </a:spcBef>
              <a:buSzPts val="2170"/>
            </a:pPr>
            <a:r>
              <a:rPr lang="fi-FI" sz="2200" dirty="0"/>
              <a:t>Absoluuttisesti oikean nuolen jäykkyyden valintaan – Erittäin suositeltava testi edistyneemmille ampujille</a:t>
            </a:r>
            <a:endParaRPr sz="2200" dirty="0"/>
          </a:p>
          <a:p>
            <a:pPr marL="742950" lvl="2" indent="-342900">
              <a:spcBef>
                <a:spcPts val="518"/>
              </a:spcBef>
              <a:buSzPts val="2170"/>
            </a:pPr>
            <a:r>
              <a:rPr lang="fi-FI" sz="2000" dirty="0"/>
              <a:t>Säädetään jousi läpi ampuvaksi ja jäykistetään </a:t>
            </a:r>
            <a:r>
              <a:rPr lang="fi-FI" sz="2000" dirty="0" err="1"/>
              <a:t>plungeri</a:t>
            </a:r>
            <a:r>
              <a:rPr lang="fi-FI" sz="2000" dirty="0"/>
              <a:t> täysin joustamattomaksi (esim. </a:t>
            </a:r>
            <a:r>
              <a:rPr lang="fi-FI" sz="2000" dirty="0" err="1"/>
              <a:t>Beiterissä</a:t>
            </a:r>
            <a:r>
              <a:rPr lang="fi-FI" sz="2000" dirty="0"/>
              <a:t> toinen talla sisään)</a:t>
            </a:r>
            <a:endParaRPr sz="2000" dirty="0"/>
          </a:p>
          <a:p>
            <a:pPr marL="742950" lvl="2" indent="-342900">
              <a:spcBef>
                <a:spcPts val="518"/>
              </a:spcBef>
              <a:buSzPts val="2170"/>
            </a:pPr>
            <a:r>
              <a:rPr lang="fi-FI" sz="2000" dirty="0"/>
              <a:t>Säädetään paunoilla, nuolen mitalla, nuolen jäykkyyden vaihdolla, kärkipainolla sulattomat ja sulalliset samaan</a:t>
            </a:r>
            <a:endParaRPr sz="2000" dirty="0"/>
          </a:p>
          <a:p>
            <a:pPr marL="742950" lvl="2" indent="-342900">
              <a:spcBef>
                <a:spcPts val="518"/>
              </a:spcBef>
              <a:buSzPts val="2170"/>
            </a:pPr>
            <a:r>
              <a:rPr lang="fi-FI" sz="2000" dirty="0"/>
              <a:t>Tämän jälkeen haritus ja säädetään </a:t>
            </a:r>
            <a:r>
              <a:rPr lang="fi-FI" sz="2000" dirty="0" err="1"/>
              <a:t>plungerin</a:t>
            </a:r>
            <a:r>
              <a:rPr lang="fi-FI" sz="2000" dirty="0"/>
              <a:t> paineella sulalliset ja sulattomat samaan</a:t>
            </a:r>
            <a:endParaRPr sz="2000" dirty="0"/>
          </a:p>
          <a:p>
            <a:pPr marL="1200150" lvl="3" indent="-342900">
              <a:spcBef>
                <a:spcPts val="518"/>
              </a:spcBef>
              <a:buSzPts val="2170"/>
            </a:pPr>
            <a:r>
              <a:rPr lang="fi-FI" sz="1800" dirty="0"/>
              <a:t>Optimi tilanteessa, osumapiste on sama </a:t>
            </a:r>
            <a:r>
              <a:rPr lang="fi-FI" sz="1800" dirty="0" err="1"/>
              <a:t>plungerin</a:t>
            </a:r>
            <a:r>
              <a:rPr lang="fi-FI" sz="1800" dirty="0"/>
              <a:t> säädön jälkeen kuin se oli jäykällä </a:t>
            </a:r>
            <a:r>
              <a:rPr lang="fi-FI" sz="1800" dirty="0" err="1"/>
              <a:t>plungerilla</a:t>
            </a:r>
            <a:endParaRPr lang="fi-FI" sz="1800" dirty="0"/>
          </a:p>
          <a:p>
            <a:pPr marL="1200150" lvl="3" indent="-342900">
              <a:spcBef>
                <a:spcPts val="518"/>
              </a:spcBef>
              <a:buSzPts val="2170"/>
            </a:pPr>
            <a:r>
              <a:rPr lang="fi-FI" sz="1800" dirty="0"/>
              <a:t>Kokemuksen pohjalta kuitenkin voidaan todeta, että harvoin se on täysin sama</a:t>
            </a:r>
          </a:p>
          <a:p>
            <a:pPr marL="742950" lvl="2" indent="-342900">
              <a:spcBef>
                <a:spcPts val="518"/>
              </a:spcBef>
              <a:buSzPts val="2170"/>
            </a:pPr>
            <a:endParaRPr lang="fi-FI" sz="2000" dirty="0"/>
          </a:p>
          <a:p>
            <a:pPr marL="742950" lvl="2" indent="-342900">
              <a:spcBef>
                <a:spcPts val="518"/>
              </a:spcBef>
              <a:buSzPts val="2170"/>
            </a:pPr>
            <a:r>
              <a:rPr lang="fi-FI" sz="2000" dirty="0"/>
              <a:t>Kun nämä tehty voidaan aloittaa varsinainen hieno viritys</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1066800" y="388938"/>
            <a:ext cx="5029200" cy="1143000"/>
          </a:xfrm>
          <a:prstGeom prst="rect">
            <a:avLst/>
          </a:prstGeom>
          <a:noFill/>
          <a:ln>
            <a:noFill/>
          </a:ln>
        </p:spPr>
        <p:txBody>
          <a:bodyPr spcFirstLastPara="1" wrap="square" lIns="91425" tIns="45700" rIns="91425" bIns="45700" anchor="ctr" anchorCtr="0">
            <a:normAutofit/>
          </a:bodyPr>
          <a:lstStyle/>
          <a:p>
            <a:pPr>
              <a:buSzPts val="4400"/>
            </a:pPr>
            <a:r>
              <a:rPr lang="fi-FI" dirty="0"/>
              <a:t>KÄVELYTESTI</a:t>
            </a:r>
            <a:endParaRPr dirty="0"/>
          </a:p>
        </p:txBody>
      </p:sp>
      <p:sp>
        <p:nvSpPr>
          <p:cNvPr id="220" name="Google Shape;220;p14"/>
          <p:cNvSpPr txBox="1">
            <a:spLocks noGrp="1"/>
          </p:cNvSpPr>
          <p:nvPr>
            <p:ph idx="1"/>
          </p:nvPr>
        </p:nvSpPr>
        <p:spPr>
          <a:xfrm>
            <a:off x="1066800" y="1531938"/>
            <a:ext cx="5871323" cy="4525963"/>
          </a:xfrm>
          <a:prstGeom prst="rect">
            <a:avLst/>
          </a:prstGeom>
          <a:noFill/>
          <a:ln>
            <a:noFill/>
          </a:ln>
        </p:spPr>
        <p:txBody>
          <a:bodyPr spcFirstLastPara="1" wrap="square" lIns="91425" tIns="45700" rIns="91425" bIns="45700" anchor="t" anchorCtr="0">
            <a:normAutofit fontScale="92500" lnSpcReduction="10000"/>
          </a:bodyPr>
          <a:lstStyle/>
          <a:p>
            <a:pPr marL="342900" lvl="1" indent="-342900">
              <a:lnSpc>
                <a:spcPct val="90000"/>
              </a:lnSpc>
              <a:spcBef>
                <a:spcPts val="560"/>
              </a:spcBef>
              <a:buSzPts val="2170"/>
            </a:pPr>
            <a:r>
              <a:rPr lang="fi-FI" sz="2200" dirty="0"/>
              <a:t>Ammutaan pystysuoraan teippiin ensimmäinen nuoli 2m päästä ja sen jälkeen aina 3m välein samalla tähtäinmerkillä</a:t>
            </a:r>
            <a:endParaRPr sz="2200" dirty="0"/>
          </a:p>
          <a:p>
            <a:pPr marL="342900" lvl="1" indent="-342900">
              <a:lnSpc>
                <a:spcPct val="90000"/>
              </a:lnSpc>
              <a:spcBef>
                <a:spcPts val="480"/>
              </a:spcBef>
              <a:buSzPts val="2170"/>
            </a:pPr>
            <a:r>
              <a:rPr lang="fi-FI" sz="2200" dirty="0"/>
              <a:t>Mikäli osumat lähtee lineaarisesti oikealle – kiristä </a:t>
            </a:r>
            <a:r>
              <a:rPr lang="fi-FI" sz="2200" dirty="0" err="1"/>
              <a:t>plungeria</a:t>
            </a:r>
            <a:r>
              <a:rPr lang="fi-FI" sz="2200" dirty="0"/>
              <a:t> ja vasemmalle – löysää </a:t>
            </a:r>
            <a:r>
              <a:rPr lang="fi-FI" sz="2200" dirty="0" err="1"/>
              <a:t>plungeria</a:t>
            </a:r>
            <a:endParaRPr sz="2200" dirty="0"/>
          </a:p>
          <a:p>
            <a:pPr marL="342900" lvl="1" indent="-342900">
              <a:lnSpc>
                <a:spcPct val="90000"/>
              </a:lnSpc>
              <a:spcBef>
                <a:spcPts val="480"/>
              </a:spcBef>
              <a:buSzPts val="2170"/>
            </a:pPr>
            <a:r>
              <a:rPr lang="fi-FI" sz="2200" dirty="0"/>
              <a:t>Mikäli osumat tekevät kaaren oikealla – lisää haritusta, mikäli vasemmalle – vähennä haritusta</a:t>
            </a:r>
            <a:endParaRPr sz="2200" dirty="0"/>
          </a:p>
          <a:p>
            <a:pPr marL="342900" lvl="1" indent="-342900">
              <a:lnSpc>
                <a:spcPct val="90000"/>
              </a:lnSpc>
              <a:spcBef>
                <a:spcPts val="480"/>
              </a:spcBef>
              <a:buSzPts val="2170"/>
            </a:pPr>
            <a:r>
              <a:rPr lang="fi-FI" sz="2200" dirty="0"/>
              <a:t>Mikäli osumat mutkittelee on molemmissa vikaa – säädän ensin haritusta, että pääset lineaariseen muutokseen</a:t>
            </a:r>
          </a:p>
          <a:p>
            <a:pPr marL="342900" lvl="1" indent="-342900">
              <a:lnSpc>
                <a:spcPct val="90000"/>
              </a:lnSpc>
              <a:spcBef>
                <a:spcPts val="480"/>
              </a:spcBef>
              <a:buSzPts val="2170"/>
            </a:pPr>
            <a:endParaRPr lang="fi-FI" sz="2200" dirty="0"/>
          </a:p>
          <a:p>
            <a:pPr marL="342900" lvl="1" indent="-342900">
              <a:lnSpc>
                <a:spcPct val="90000"/>
              </a:lnSpc>
              <a:spcBef>
                <a:spcPts val="480"/>
              </a:spcBef>
              <a:buSzPts val="2170"/>
            </a:pPr>
            <a:r>
              <a:rPr lang="fi-FI" sz="2200" dirty="0"/>
              <a:t>Käytetään erityisesti tilanteissa, joissa epäillään onko haritus oikea – paras testi sen varmentamiseen</a:t>
            </a:r>
          </a:p>
          <a:p>
            <a:pPr marL="342900" lvl="1" indent="-342900">
              <a:lnSpc>
                <a:spcPct val="90000"/>
              </a:lnSpc>
              <a:spcBef>
                <a:spcPts val="480"/>
              </a:spcBef>
              <a:buSzPts val="2170"/>
            </a:pPr>
            <a:r>
              <a:rPr lang="fi-FI" sz="2200" dirty="0" err="1"/>
              <a:t>Plungerin</a:t>
            </a:r>
            <a:r>
              <a:rPr lang="fi-FI" sz="2200" dirty="0"/>
              <a:t> jäykkyys usein helpompi säätää niputustesteillä</a:t>
            </a:r>
          </a:p>
          <a:p>
            <a:pPr marL="342900" lvl="1" indent="-342900">
              <a:lnSpc>
                <a:spcPct val="90000"/>
              </a:lnSpc>
              <a:spcBef>
                <a:spcPts val="480"/>
              </a:spcBef>
              <a:buSzPts val="2170"/>
            </a:pPr>
            <a:endParaRPr sz="2200" dirty="0"/>
          </a:p>
        </p:txBody>
      </p:sp>
      <p:grpSp>
        <p:nvGrpSpPr>
          <p:cNvPr id="21" name="Ryhmä 20">
            <a:extLst>
              <a:ext uri="{FF2B5EF4-FFF2-40B4-BE49-F238E27FC236}">
                <a16:creationId xmlns:a16="http://schemas.microsoft.com/office/drawing/2014/main" id="{07542ACF-EC3B-08E0-F590-C68540D0C1FD}"/>
              </a:ext>
            </a:extLst>
          </p:cNvPr>
          <p:cNvGrpSpPr/>
          <p:nvPr/>
        </p:nvGrpSpPr>
        <p:grpSpPr>
          <a:xfrm>
            <a:off x="7022967" y="1206631"/>
            <a:ext cx="2301714" cy="4694548"/>
            <a:chOff x="8727648" y="1159497"/>
            <a:chExt cx="2301714" cy="4694548"/>
          </a:xfrm>
        </p:grpSpPr>
        <p:cxnSp>
          <p:nvCxnSpPr>
            <p:cNvPr id="3" name="Suora yhdysviiva 2">
              <a:extLst>
                <a:ext uri="{FF2B5EF4-FFF2-40B4-BE49-F238E27FC236}">
                  <a16:creationId xmlns:a16="http://schemas.microsoft.com/office/drawing/2014/main" id="{E8BDAE22-14C1-C477-4838-C6B87FD5FB4B}"/>
                </a:ext>
              </a:extLst>
            </p:cNvPr>
            <p:cNvCxnSpPr>
              <a:cxnSpLocks/>
            </p:cNvCxnSpPr>
            <p:nvPr/>
          </p:nvCxnSpPr>
          <p:spPr>
            <a:xfrm>
              <a:off x="9898144" y="1159497"/>
              <a:ext cx="0" cy="469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ähti: 5-sakarainen 4">
              <a:extLst>
                <a:ext uri="{FF2B5EF4-FFF2-40B4-BE49-F238E27FC236}">
                  <a16:creationId xmlns:a16="http://schemas.microsoft.com/office/drawing/2014/main" id="{11281958-227B-23E9-8F3E-EB7BEE24F85B}"/>
                </a:ext>
              </a:extLst>
            </p:cNvPr>
            <p:cNvSpPr/>
            <p:nvPr/>
          </p:nvSpPr>
          <p:spPr>
            <a:xfrm>
              <a:off x="9766168" y="1178351"/>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ähti: 5-sakarainen 5">
              <a:extLst>
                <a:ext uri="{FF2B5EF4-FFF2-40B4-BE49-F238E27FC236}">
                  <a16:creationId xmlns:a16="http://schemas.microsoft.com/office/drawing/2014/main" id="{9A0630FA-41E3-5841-81AC-C7B385381061}"/>
                </a:ext>
              </a:extLst>
            </p:cNvPr>
            <p:cNvSpPr/>
            <p:nvPr/>
          </p:nvSpPr>
          <p:spPr>
            <a:xfrm>
              <a:off x="9766168" y="1820200"/>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ähti: 5-sakarainen 6">
              <a:extLst>
                <a:ext uri="{FF2B5EF4-FFF2-40B4-BE49-F238E27FC236}">
                  <a16:creationId xmlns:a16="http://schemas.microsoft.com/office/drawing/2014/main" id="{9AA7AC2C-1ADC-123E-94B1-4BBF5848884E}"/>
                </a:ext>
              </a:extLst>
            </p:cNvPr>
            <p:cNvSpPr/>
            <p:nvPr/>
          </p:nvSpPr>
          <p:spPr>
            <a:xfrm>
              <a:off x="9766167" y="2462050"/>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ähti: 5-sakarainen 7">
              <a:extLst>
                <a:ext uri="{FF2B5EF4-FFF2-40B4-BE49-F238E27FC236}">
                  <a16:creationId xmlns:a16="http://schemas.microsoft.com/office/drawing/2014/main" id="{D9AC9678-9A77-ACF3-7131-5D257E787057}"/>
                </a:ext>
              </a:extLst>
            </p:cNvPr>
            <p:cNvSpPr/>
            <p:nvPr/>
          </p:nvSpPr>
          <p:spPr>
            <a:xfrm>
              <a:off x="9766166" y="3106214"/>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ähti: 5-sakarainen 8">
              <a:extLst>
                <a:ext uri="{FF2B5EF4-FFF2-40B4-BE49-F238E27FC236}">
                  <a16:creationId xmlns:a16="http://schemas.microsoft.com/office/drawing/2014/main" id="{7A25DD31-AEDB-4F92-5C37-093A083723B4}"/>
                </a:ext>
              </a:extLst>
            </p:cNvPr>
            <p:cNvSpPr/>
            <p:nvPr/>
          </p:nvSpPr>
          <p:spPr>
            <a:xfrm>
              <a:off x="9766166" y="3745749"/>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ähti: 5-sakarainen 9">
              <a:extLst>
                <a:ext uri="{FF2B5EF4-FFF2-40B4-BE49-F238E27FC236}">
                  <a16:creationId xmlns:a16="http://schemas.microsoft.com/office/drawing/2014/main" id="{127D7FC0-A75B-7A31-D710-4AB116B70A45}"/>
                </a:ext>
              </a:extLst>
            </p:cNvPr>
            <p:cNvSpPr/>
            <p:nvPr/>
          </p:nvSpPr>
          <p:spPr>
            <a:xfrm>
              <a:off x="9766165" y="4385284"/>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ähti: 5-sakarainen 10">
              <a:extLst>
                <a:ext uri="{FF2B5EF4-FFF2-40B4-BE49-F238E27FC236}">
                  <a16:creationId xmlns:a16="http://schemas.microsoft.com/office/drawing/2014/main" id="{8ACDB9A5-3ECC-9C8B-4558-DFC931DF951D}"/>
                </a:ext>
              </a:extLst>
            </p:cNvPr>
            <p:cNvSpPr/>
            <p:nvPr/>
          </p:nvSpPr>
          <p:spPr>
            <a:xfrm>
              <a:off x="9539922" y="1820199"/>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ähti: 5-sakarainen 11">
              <a:extLst>
                <a:ext uri="{FF2B5EF4-FFF2-40B4-BE49-F238E27FC236}">
                  <a16:creationId xmlns:a16="http://schemas.microsoft.com/office/drawing/2014/main" id="{6CCE2FD7-85DC-2E7F-F375-75301763C3A4}"/>
                </a:ext>
              </a:extLst>
            </p:cNvPr>
            <p:cNvSpPr/>
            <p:nvPr/>
          </p:nvSpPr>
          <p:spPr>
            <a:xfrm>
              <a:off x="9387524" y="2470650"/>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ähti: 5-sakarainen 12">
              <a:extLst>
                <a:ext uri="{FF2B5EF4-FFF2-40B4-BE49-F238E27FC236}">
                  <a16:creationId xmlns:a16="http://schemas.microsoft.com/office/drawing/2014/main" id="{15D4B000-9527-2992-5A14-54BC7DA2A8B8}"/>
                </a:ext>
              </a:extLst>
            </p:cNvPr>
            <p:cNvSpPr/>
            <p:nvPr/>
          </p:nvSpPr>
          <p:spPr>
            <a:xfrm>
              <a:off x="9183278" y="3121845"/>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ähti: 5-sakarainen 13">
              <a:extLst>
                <a:ext uri="{FF2B5EF4-FFF2-40B4-BE49-F238E27FC236}">
                  <a16:creationId xmlns:a16="http://schemas.microsoft.com/office/drawing/2014/main" id="{658A57F2-90C7-5DF8-C283-470137306568}"/>
                </a:ext>
              </a:extLst>
            </p:cNvPr>
            <p:cNvSpPr/>
            <p:nvPr/>
          </p:nvSpPr>
          <p:spPr>
            <a:xfrm>
              <a:off x="8957035" y="3794919"/>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ähti: 5-sakarainen 14">
              <a:extLst>
                <a:ext uri="{FF2B5EF4-FFF2-40B4-BE49-F238E27FC236}">
                  <a16:creationId xmlns:a16="http://schemas.microsoft.com/office/drawing/2014/main" id="{F4A5BB56-8539-F291-2EFD-BFC044A51378}"/>
                </a:ext>
              </a:extLst>
            </p:cNvPr>
            <p:cNvSpPr/>
            <p:nvPr/>
          </p:nvSpPr>
          <p:spPr>
            <a:xfrm>
              <a:off x="8727648" y="4385284"/>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ähti: 5-sakarainen 15">
              <a:extLst>
                <a:ext uri="{FF2B5EF4-FFF2-40B4-BE49-F238E27FC236}">
                  <a16:creationId xmlns:a16="http://schemas.microsoft.com/office/drawing/2014/main" id="{9498E147-0B7C-7452-2EBB-540B1525C04C}"/>
                </a:ext>
              </a:extLst>
            </p:cNvPr>
            <p:cNvSpPr/>
            <p:nvPr/>
          </p:nvSpPr>
          <p:spPr>
            <a:xfrm>
              <a:off x="9989266" y="1820198"/>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ähti: 5-sakarainen 16">
              <a:extLst>
                <a:ext uri="{FF2B5EF4-FFF2-40B4-BE49-F238E27FC236}">
                  <a16:creationId xmlns:a16="http://schemas.microsoft.com/office/drawing/2014/main" id="{97861341-DECF-BA01-AB66-924AFF33E970}"/>
                </a:ext>
              </a:extLst>
            </p:cNvPr>
            <p:cNvSpPr/>
            <p:nvPr/>
          </p:nvSpPr>
          <p:spPr>
            <a:xfrm>
              <a:off x="10144810" y="2470650"/>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ähti: 5-sakarainen 17">
              <a:extLst>
                <a:ext uri="{FF2B5EF4-FFF2-40B4-BE49-F238E27FC236}">
                  <a16:creationId xmlns:a16="http://schemas.microsoft.com/office/drawing/2014/main" id="{B62D74C0-5D09-ACE8-A891-DFF836EA459E}"/>
                </a:ext>
              </a:extLst>
            </p:cNvPr>
            <p:cNvSpPr/>
            <p:nvPr/>
          </p:nvSpPr>
          <p:spPr>
            <a:xfrm>
              <a:off x="10349054" y="3122591"/>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ähti: 5-sakarainen 18">
              <a:extLst>
                <a:ext uri="{FF2B5EF4-FFF2-40B4-BE49-F238E27FC236}">
                  <a16:creationId xmlns:a16="http://schemas.microsoft.com/office/drawing/2014/main" id="{9236DD1F-69D1-DA5C-57BC-9B430AD2BFB0}"/>
                </a:ext>
              </a:extLst>
            </p:cNvPr>
            <p:cNvSpPr/>
            <p:nvPr/>
          </p:nvSpPr>
          <p:spPr>
            <a:xfrm>
              <a:off x="10576876" y="3745749"/>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ähti: 5-sakarainen 19">
              <a:extLst>
                <a:ext uri="{FF2B5EF4-FFF2-40B4-BE49-F238E27FC236}">
                  <a16:creationId xmlns:a16="http://schemas.microsoft.com/office/drawing/2014/main" id="{D9E7DA55-5013-5B00-1651-1B0F5BC06E78}"/>
                </a:ext>
              </a:extLst>
            </p:cNvPr>
            <p:cNvSpPr/>
            <p:nvPr/>
          </p:nvSpPr>
          <p:spPr>
            <a:xfrm>
              <a:off x="10803119" y="4386277"/>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pSp>
      <p:cxnSp>
        <p:nvCxnSpPr>
          <p:cNvPr id="23" name="Suora yhdysviiva 22">
            <a:extLst>
              <a:ext uri="{FF2B5EF4-FFF2-40B4-BE49-F238E27FC236}">
                <a16:creationId xmlns:a16="http://schemas.microsoft.com/office/drawing/2014/main" id="{06997E09-ACEC-1729-24DE-B5CE58FF9471}"/>
              </a:ext>
            </a:extLst>
          </p:cNvPr>
          <p:cNvCxnSpPr>
            <a:cxnSpLocks/>
          </p:cNvCxnSpPr>
          <p:nvPr/>
        </p:nvCxnSpPr>
        <p:spPr>
          <a:xfrm>
            <a:off x="10713561" y="1225485"/>
            <a:ext cx="0" cy="4694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ähti: 5-sakarainen 23">
            <a:extLst>
              <a:ext uri="{FF2B5EF4-FFF2-40B4-BE49-F238E27FC236}">
                <a16:creationId xmlns:a16="http://schemas.microsoft.com/office/drawing/2014/main" id="{90D87883-7559-9E94-DDCC-1E2A0F01DBD9}"/>
              </a:ext>
            </a:extLst>
          </p:cNvPr>
          <p:cNvSpPr/>
          <p:nvPr/>
        </p:nvSpPr>
        <p:spPr>
          <a:xfrm>
            <a:off x="10581585" y="1244339"/>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Tähti: 5-sakarainen 24">
            <a:extLst>
              <a:ext uri="{FF2B5EF4-FFF2-40B4-BE49-F238E27FC236}">
                <a16:creationId xmlns:a16="http://schemas.microsoft.com/office/drawing/2014/main" id="{281E223B-5F6A-BA86-0902-5E045CB1AE46}"/>
              </a:ext>
            </a:extLst>
          </p:cNvPr>
          <p:cNvSpPr/>
          <p:nvPr/>
        </p:nvSpPr>
        <p:spPr>
          <a:xfrm>
            <a:off x="10581585" y="1886188"/>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ähti: 5-sakarainen 25">
            <a:extLst>
              <a:ext uri="{FF2B5EF4-FFF2-40B4-BE49-F238E27FC236}">
                <a16:creationId xmlns:a16="http://schemas.microsoft.com/office/drawing/2014/main" id="{C192A4CF-D0E0-77BD-9863-E1914A4A57CB}"/>
              </a:ext>
            </a:extLst>
          </p:cNvPr>
          <p:cNvSpPr/>
          <p:nvPr/>
        </p:nvSpPr>
        <p:spPr>
          <a:xfrm>
            <a:off x="10581584" y="2528038"/>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ähti: 5-sakarainen 26">
            <a:extLst>
              <a:ext uri="{FF2B5EF4-FFF2-40B4-BE49-F238E27FC236}">
                <a16:creationId xmlns:a16="http://schemas.microsoft.com/office/drawing/2014/main" id="{645FB3EF-E1C5-12D6-EF42-6739118917A1}"/>
              </a:ext>
            </a:extLst>
          </p:cNvPr>
          <p:cNvSpPr/>
          <p:nvPr/>
        </p:nvSpPr>
        <p:spPr>
          <a:xfrm>
            <a:off x="10581583" y="3172202"/>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Tähti: 5-sakarainen 27">
            <a:extLst>
              <a:ext uri="{FF2B5EF4-FFF2-40B4-BE49-F238E27FC236}">
                <a16:creationId xmlns:a16="http://schemas.microsoft.com/office/drawing/2014/main" id="{3527FEC7-5FC7-AB3F-46A5-233A2ACF2EAE}"/>
              </a:ext>
            </a:extLst>
          </p:cNvPr>
          <p:cNvSpPr/>
          <p:nvPr/>
        </p:nvSpPr>
        <p:spPr>
          <a:xfrm>
            <a:off x="10581583" y="3811737"/>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ähti: 5-sakarainen 28">
            <a:extLst>
              <a:ext uri="{FF2B5EF4-FFF2-40B4-BE49-F238E27FC236}">
                <a16:creationId xmlns:a16="http://schemas.microsoft.com/office/drawing/2014/main" id="{F831B2C7-5868-D2AA-F124-8871D08C274C}"/>
              </a:ext>
            </a:extLst>
          </p:cNvPr>
          <p:cNvSpPr/>
          <p:nvPr/>
        </p:nvSpPr>
        <p:spPr>
          <a:xfrm>
            <a:off x="10581582" y="4451272"/>
            <a:ext cx="226243" cy="240301"/>
          </a:xfrm>
          <a:prstGeom prst="star5">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ähti: 5-sakarainen 29">
            <a:extLst>
              <a:ext uri="{FF2B5EF4-FFF2-40B4-BE49-F238E27FC236}">
                <a16:creationId xmlns:a16="http://schemas.microsoft.com/office/drawing/2014/main" id="{E7A5E2CD-BD04-4712-E7B7-9EC052F1691F}"/>
              </a:ext>
            </a:extLst>
          </p:cNvPr>
          <p:cNvSpPr/>
          <p:nvPr/>
        </p:nvSpPr>
        <p:spPr>
          <a:xfrm>
            <a:off x="10355339" y="1886187"/>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Tähti: 5-sakarainen 30">
            <a:extLst>
              <a:ext uri="{FF2B5EF4-FFF2-40B4-BE49-F238E27FC236}">
                <a16:creationId xmlns:a16="http://schemas.microsoft.com/office/drawing/2014/main" id="{2915A8BE-B218-4001-1E0D-993BEFC0D320}"/>
              </a:ext>
            </a:extLst>
          </p:cNvPr>
          <p:cNvSpPr/>
          <p:nvPr/>
        </p:nvSpPr>
        <p:spPr>
          <a:xfrm>
            <a:off x="10202941" y="2536638"/>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ähti: 5-sakarainen 31">
            <a:extLst>
              <a:ext uri="{FF2B5EF4-FFF2-40B4-BE49-F238E27FC236}">
                <a16:creationId xmlns:a16="http://schemas.microsoft.com/office/drawing/2014/main" id="{093DF9C9-A90B-A121-43A0-81F83785DB31}"/>
              </a:ext>
            </a:extLst>
          </p:cNvPr>
          <p:cNvSpPr/>
          <p:nvPr/>
        </p:nvSpPr>
        <p:spPr>
          <a:xfrm>
            <a:off x="9998695" y="3187833"/>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ähti: 5-sakarainen 32">
            <a:extLst>
              <a:ext uri="{FF2B5EF4-FFF2-40B4-BE49-F238E27FC236}">
                <a16:creationId xmlns:a16="http://schemas.microsoft.com/office/drawing/2014/main" id="{4529956B-670A-302D-59A5-BE0D508C0767}"/>
              </a:ext>
            </a:extLst>
          </p:cNvPr>
          <p:cNvSpPr/>
          <p:nvPr/>
        </p:nvSpPr>
        <p:spPr>
          <a:xfrm>
            <a:off x="10149530" y="3842052"/>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ähti: 5-sakarainen 33">
            <a:extLst>
              <a:ext uri="{FF2B5EF4-FFF2-40B4-BE49-F238E27FC236}">
                <a16:creationId xmlns:a16="http://schemas.microsoft.com/office/drawing/2014/main" id="{D2698B5B-CB82-F336-31D7-D8E9B878BA08}"/>
              </a:ext>
            </a:extLst>
          </p:cNvPr>
          <p:cNvSpPr/>
          <p:nvPr/>
        </p:nvSpPr>
        <p:spPr>
          <a:xfrm>
            <a:off x="10316062" y="4451272"/>
            <a:ext cx="226243" cy="240301"/>
          </a:xfrm>
          <a:prstGeom prst="star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ähti: 5-sakarainen 34">
            <a:extLst>
              <a:ext uri="{FF2B5EF4-FFF2-40B4-BE49-F238E27FC236}">
                <a16:creationId xmlns:a16="http://schemas.microsoft.com/office/drawing/2014/main" id="{840E6520-917D-25F5-AB3B-7F487F81D48B}"/>
              </a:ext>
            </a:extLst>
          </p:cNvPr>
          <p:cNvSpPr/>
          <p:nvPr/>
        </p:nvSpPr>
        <p:spPr>
          <a:xfrm>
            <a:off x="10804683" y="1886186"/>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ähti: 5-sakarainen 35">
            <a:extLst>
              <a:ext uri="{FF2B5EF4-FFF2-40B4-BE49-F238E27FC236}">
                <a16:creationId xmlns:a16="http://schemas.microsoft.com/office/drawing/2014/main" id="{A02607A4-A31C-F88A-AAF1-CB7DFF472446}"/>
              </a:ext>
            </a:extLst>
          </p:cNvPr>
          <p:cNvSpPr/>
          <p:nvPr/>
        </p:nvSpPr>
        <p:spPr>
          <a:xfrm>
            <a:off x="10960227" y="2536638"/>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Tähti: 5-sakarainen 36">
            <a:extLst>
              <a:ext uri="{FF2B5EF4-FFF2-40B4-BE49-F238E27FC236}">
                <a16:creationId xmlns:a16="http://schemas.microsoft.com/office/drawing/2014/main" id="{98F7780B-9BAD-1849-9A10-0CBBC615D51F}"/>
              </a:ext>
            </a:extLst>
          </p:cNvPr>
          <p:cNvSpPr/>
          <p:nvPr/>
        </p:nvSpPr>
        <p:spPr>
          <a:xfrm>
            <a:off x="11164471" y="3188579"/>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Tähti: 5-sakarainen 37">
            <a:extLst>
              <a:ext uri="{FF2B5EF4-FFF2-40B4-BE49-F238E27FC236}">
                <a16:creationId xmlns:a16="http://schemas.microsoft.com/office/drawing/2014/main" id="{7E9C3DB1-5749-E0EF-6493-31A585E68993}"/>
              </a:ext>
            </a:extLst>
          </p:cNvPr>
          <p:cNvSpPr/>
          <p:nvPr/>
        </p:nvSpPr>
        <p:spPr>
          <a:xfrm>
            <a:off x="10958660" y="3811737"/>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Tähti: 5-sakarainen 38">
            <a:extLst>
              <a:ext uri="{FF2B5EF4-FFF2-40B4-BE49-F238E27FC236}">
                <a16:creationId xmlns:a16="http://schemas.microsoft.com/office/drawing/2014/main" id="{6D1B068A-403A-6B7D-5B6E-F3E0ED598E30}"/>
              </a:ext>
            </a:extLst>
          </p:cNvPr>
          <p:cNvSpPr/>
          <p:nvPr/>
        </p:nvSpPr>
        <p:spPr>
          <a:xfrm>
            <a:off x="10818036" y="4451272"/>
            <a:ext cx="226243" cy="24030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Tekstiruutu 40">
            <a:extLst>
              <a:ext uri="{FF2B5EF4-FFF2-40B4-BE49-F238E27FC236}">
                <a16:creationId xmlns:a16="http://schemas.microsoft.com/office/drawing/2014/main" id="{9F5D9B6F-150C-D366-6051-5873D1EF554C}"/>
              </a:ext>
            </a:extLst>
          </p:cNvPr>
          <p:cNvSpPr txBox="1"/>
          <p:nvPr/>
        </p:nvSpPr>
        <p:spPr>
          <a:xfrm>
            <a:off x="7228780" y="690755"/>
            <a:ext cx="1875931" cy="369332"/>
          </a:xfrm>
          <a:prstGeom prst="rect">
            <a:avLst/>
          </a:prstGeom>
          <a:noFill/>
        </p:spPr>
        <p:txBody>
          <a:bodyPr wrap="square" rtlCol="0">
            <a:spAutoFit/>
          </a:bodyPr>
          <a:lstStyle/>
          <a:p>
            <a:r>
              <a:rPr lang="fi-FI" dirty="0" err="1"/>
              <a:t>Plungerin</a:t>
            </a:r>
            <a:r>
              <a:rPr lang="fi-FI" dirty="0"/>
              <a:t> jäykkyys</a:t>
            </a:r>
          </a:p>
        </p:txBody>
      </p:sp>
      <p:sp>
        <p:nvSpPr>
          <p:cNvPr id="42" name="Tekstiruutu 41">
            <a:extLst>
              <a:ext uri="{FF2B5EF4-FFF2-40B4-BE49-F238E27FC236}">
                <a16:creationId xmlns:a16="http://schemas.microsoft.com/office/drawing/2014/main" id="{FAF2942E-82B0-508F-AD3F-3E1B97BF4445}"/>
              </a:ext>
            </a:extLst>
          </p:cNvPr>
          <p:cNvSpPr txBox="1"/>
          <p:nvPr/>
        </p:nvSpPr>
        <p:spPr>
          <a:xfrm>
            <a:off x="9756737" y="700180"/>
            <a:ext cx="1875931" cy="369332"/>
          </a:xfrm>
          <a:prstGeom prst="rect">
            <a:avLst/>
          </a:prstGeom>
          <a:noFill/>
        </p:spPr>
        <p:txBody>
          <a:bodyPr wrap="square" rtlCol="0">
            <a:spAutoFit/>
          </a:bodyPr>
          <a:lstStyle/>
          <a:p>
            <a:r>
              <a:rPr lang="fi-FI" dirty="0" err="1"/>
              <a:t>Plungerin</a:t>
            </a:r>
            <a:r>
              <a:rPr lang="fi-FI" dirty="0"/>
              <a:t> haritus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9CF7D1-F8C7-49A4-9463-0ECEB212A368}"/>
              </a:ext>
            </a:extLst>
          </p:cNvPr>
          <p:cNvSpPr>
            <a:spLocks noGrp="1"/>
          </p:cNvSpPr>
          <p:nvPr>
            <p:ph type="title"/>
          </p:nvPr>
        </p:nvSpPr>
        <p:spPr/>
        <p:txBody>
          <a:bodyPr/>
          <a:lstStyle/>
          <a:p>
            <a:r>
              <a:rPr lang="fi-FI" dirty="0"/>
              <a:t>NIPUTUSTESTIT – OIKEASTI PARHAAN VIRITYKSEN HAKEMISTA</a:t>
            </a:r>
          </a:p>
        </p:txBody>
      </p:sp>
      <p:sp>
        <p:nvSpPr>
          <p:cNvPr id="3" name="Sisällön paikkamerkki 2">
            <a:extLst>
              <a:ext uri="{FF2B5EF4-FFF2-40B4-BE49-F238E27FC236}">
                <a16:creationId xmlns:a16="http://schemas.microsoft.com/office/drawing/2014/main" id="{734ED45F-BFBA-4072-B5EF-6A1D7C33B61F}"/>
              </a:ext>
            </a:extLst>
          </p:cNvPr>
          <p:cNvSpPr>
            <a:spLocks noGrp="1"/>
          </p:cNvSpPr>
          <p:nvPr>
            <p:ph idx="1"/>
          </p:nvPr>
        </p:nvSpPr>
        <p:spPr>
          <a:xfrm>
            <a:off x="1251678" y="2160589"/>
            <a:ext cx="10494120" cy="4421186"/>
          </a:xfrm>
        </p:spPr>
        <p:txBody>
          <a:bodyPr>
            <a:normAutofit fontScale="77500" lnSpcReduction="20000"/>
          </a:bodyPr>
          <a:lstStyle/>
          <a:p>
            <a:r>
              <a:rPr lang="fi-FI" sz="2200" dirty="0"/>
              <a:t>Käytännössä siis ammutaan sarja merkitään osumat testipaperiin ja tarpeen mukaan mitataan nipun halkaisija, jonka jälkeen viritystä muutetaan hieman ja ammutaan uudelleen sarja joka merkitään testipaperiin. Näin edetään systemaattisesti koko testi läpi yhden osa-alueen osalta, jonka jälkeen valitaan paras osuma kuvio ja siirrytään seuraavaan testattavaan osa-alueeseen.</a:t>
            </a:r>
          </a:p>
          <a:p>
            <a:pPr lvl="1"/>
            <a:r>
              <a:rPr lang="fi-FI" sz="2000" dirty="0"/>
              <a:t>Raakaa työtä, mutta jos haluaa maksimoida pisteet, niin tehtävä se on kuitenkin – tämä on sitä oikeaa hieno viritystä</a:t>
            </a:r>
          </a:p>
          <a:p>
            <a:pPr lvl="1"/>
            <a:r>
              <a:rPr lang="fi-FI" sz="2000" dirty="0"/>
              <a:t>Testi on puhdasta iterointia eli kierros kierrokselta paremman lopputuloksen hakemista</a:t>
            </a:r>
          </a:p>
          <a:p>
            <a:r>
              <a:rPr lang="fi-FI" sz="2200" dirty="0"/>
              <a:t>Testi toistaa kaavaa, jossa ammutaan niputustestit testaamalla aina yhdestä osa-alueesta parhaan tuloksen antava säätö 20-30 nuolella. Kierroksia tehdään yleensä 2-4</a:t>
            </a:r>
          </a:p>
          <a:p>
            <a:pPr lvl="1"/>
            <a:r>
              <a:rPr lang="fi-FI" sz="2000" dirty="0"/>
              <a:t>Jänneväli </a:t>
            </a:r>
            <a:r>
              <a:rPr lang="fi-FI" sz="2000" dirty="0">
                <a:sym typeface="Wingdings" panose="05000000000000000000" pitchFamily="2" charset="2"/>
              </a:rPr>
              <a:t> hae 1 mm välein paras (+/- 4 mm yleensä)</a:t>
            </a:r>
            <a:endParaRPr lang="fi-FI" sz="2000" dirty="0"/>
          </a:p>
          <a:p>
            <a:pPr lvl="1"/>
            <a:r>
              <a:rPr lang="fi-FI" sz="2000" dirty="0" err="1"/>
              <a:t>Nokinpaikka</a:t>
            </a:r>
            <a:r>
              <a:rPr lang="fi-FI" sz="2000" dirty="0"/>
              <a:t> </a:t>
            </a:r>
            <a:r>
              <a:rPr lang="fi-FI" sz="2000" dirty="0">
                <a:sym typeface="Wingdings" panose="05000000000000000000" pitchFamily="2" charset="2"/>
              </a:rPr>
              <a:t> hae 0,5 mm välein paras (+/- 2 mm yleensä)</a:t>
            </a:r>
            <a:endParaRPr lang="fi-FI" sz="2000" dirty="0"/>
          </a:p>
          <a:p>
            <a:pPr lvl="1"/>
            <a:r>
              <a:rPr lang="fi-FI" sz="2000" dirty="0" err="1"/>
              <a:t>Plungerin</a:t>
            </a:r>
            <a:r>
              <a:rPr lang="fi-FI" sz="2000" dirty="0"/>
              <a:t> jäykkyys </a:t>
            </a:r>
            <a:r>
              <a:rPr lang="fi-FI" sz="2000" dirty="0">
                <a:sym typeface="Wingdings" panose="05000000000000000000" pitchFamily="2" charset="2"/>
              </a:rPr>
              <a:t> hae 1-3 napsun välein paras (+/- 10 napsua yleensä)</a:t>
            </a:r>
          </a:p>
          <a:p>
            <a:pPr lvl="1"/>
            <a:endParaRPr lang="fi-FI" sz="2000" dirty="0">
              <a:sym typeface="Wingdings" panose="05000000000000000000" pitchFamily="2" charset="2"/>
            </a:endParaRPr>
          </a:p>
          <a:p>
            <a:r>
              <a:rPr lang="fi-FI" sz="2200" dirty="0">
                <a:sym typeface="Wingdings" panose="05000000000000000000" pitchFamily="2" charset="2"/>
              </a:rPr>
              <a:t>Kun niputustestit saadaan päätökseen ammutaan lopuksi muutama sarja 2-3 sulattoman nuolen kanssa (18m – 70m) ja merkitään muistiinpanoihin, minne sulaton nuoli meni, tämä on referenssipiste jatkossa virityksen ennallaan pysymisen tarkastamiseen</a:t>
            </a:r>
            <a:endParaRPr lang="fi-FI" sz="2200" dirty="0"/>
          </a:p>
        </p:txBody>
      </p:sp>
    </p:spTree>
    <p:extLst>
      <p:ext uri="{BB962C8B-B14F-4D97-AF65-F5344CB8AC3E}">
        <p14:creationId xmlns:p14="http://schemas.microsoft.com/office/powerpoint/2010/main" val="240720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46DB7F-41DB-7697-A954-0C204229F5AD}"/>
              </a:ext>
            </a:extLst>
          </p:cNvPr>
          <p:cNvSpPr>
            <a:spLocks noGrp="1"/>
          </p:cNvSpPr>
          <p:nvPr>
            <p:ph type="title"/>
          </p:nvPr>
        </p:nvSpPr>
        <p:spPr/>
        <p:txBody>
          <a:bodyPr/>
          <a:lstStyle/>
          <a:p>
            <a:r>
              <a:rPr lang="fi-FI" dirty="0"/>
              <a:t>Välineistä yleisesti</a:t>
            </a:r>
          </a:p>
        </p:txBody>
      </p:sp>
      <p:sp>
        <p:nvSpPr>
          <p:cNvPr id="3" name="Sisällön paikkamerkki 2">
            <a:extLst>
              <a:ext uri="{FF2B5EF4-FFF2-40B4-BE49-F238E27FC236}">
                <a16:creationId xmlns:a16="http://schemas.microsoft.com/office/drawing/2014/main" id="{8BA21736-0FF4-6504-573F-F839414C352A}"/>
              </a:ext>
            </a:extLst>
          </p:cNvPr>
          <p:cNvSpPr>
            <a:spLocks noGrp="1"/>
          </p:cNvSpPr>
          <p:nvPr>
            <p:ph sz="half" idx="1"/>
          </p:nvPr>
        </p:nvSpPr>
        <p:spPr>
          <a:xfrm>
            <a:off x="1257300" y="1451727"/>
            <a:ext cx="4800600" cy="5241303"/>
          </a:xfrm>
        </p:spPr>
        <p:txBody>
          <a:bodyPr>
            <a:normAutofit fontScale="70000" lnSpcReduction="20000"/>
          </a:bodyPr>
          <a:lstStyle/>
          <a:p>
            <a:r>
              <a:rPr lang="fi-FI" dirty="0"/>
              <a:t>Nuolet – tekevät lopullisen tuloksen</a:t>
            </a:r>
          </a:p>
          <a:p>
            <a:pPr lvl="1"/>
            <a:r>
              <a:rPr lang="fi-FI" dirty="0"/>
              <a:t>Olennaisen tärkeää, että nuolet ovat oikean </a:t>
            </a:r>
            <a:r>
              <a:rPr lang="fi-FI" dirty="0" err="1"/>
              <a:t>jäykkyiset</a:t>
            </a:r>
            <a:r>
              <a:rPr lang="fi-FI" dirty="0"/>
              <a:t> (</a:t>
            </a:r>
            <a:r>
              <a:rPr lang="fi-FI" dirty="0" err="1"/>
              <a:t>spine</a:t>
            </a:r>
            <a:r>
              <a:rPr lang="fi-FI" dirty="0"/>
              <a:t>) ja toimivat jousen kanssa yhteen </a:t>
            </a:r>
          </a:p>
          <a:p>
            <a:pPr lvl="1"/>
            <a:r>
              <a:rPr lang="fi-FI" dirty="0"/>
              <a:t>Laadun merkitys kasvaa ammuntatekniikan kehittyessä</a:t>
            </a:r>
          </a:p>
          <a:p>
            <a:r>
              <a:rPr lang="fi-FI" dirty="0" err="1"/>
              <a:t>Plungeri</a:t>
            </a:r>
            <a:r>
              <a:rPr lang="fi-FI" dirty="0"/>
              <a:t> – viimeinen kosketuspiste nuoleen</a:t>
            </a:r>
          </a:p>
          <a:p>
            <a:pPr lvl="1"/>
            <a:r>
              <a:rPr lang="fi-FI" dirty="0"/>
              <a:t>Ehdottoman tärkeää hankkia laadukas </a:t>
            </a:r>
            <a:r>
              <a:rPr lang="fi-FI" dirty="0" err="1"/>
              <a:t>plungeri</a:t>
            </a:r>
            <a:r>
              <a:rPr lang="fi-FI" dirty="0"/>
              <a:t> </a:t>
            </a:r>
            <a:r>
              <a:rPr lang="fi-FI" dirty="0">
                <a:sym typeface="Wingdings" panose="05000000000000000000" pitchFamily="2" charset="2"/>
              </a:rPr>
              <a:t> </a:t>
            </a:r>
            <a:r>
              <a:rPr lang="fi-FI" dirty="0"/>
              <a:t>viimeinen kosketuspiste nuoleen</a:t>
            </a:r>
          </a:p>
          <a:p>
            <a:pPr lvl="1"/>
            <a:r>
              <a:rPr lang="fi-FI" dirty="0"/>
              <a:t>Tarkoittaa: </a:t>
            </a:r>
            <a:r>
              <a:rPr lang="fi-FI" dirty="0" err="1"/>
              <a:t>Beiter</a:t>
            </a:r>
            <a:r>
              <a:rPr lang="fi-FI" dirty="0"/>
              <a:t> (suositeltu), </a:t>
            </a:r>
            <a:r>
              <a:rPr lang="fi-FI" dirty="0" err="1"/>
              <a:t>Wifler</a:t>
            </a:r>
            <a:endParaRPr lang="fi-FI" dirty="0"/>
          </a:p>
          <a:p>
            <a:pPr lvl="1"/>
            <a:r>
              <a:rPr lang="fi-FI" dirty="0"/>
              <a:t>Hyvä edullinen vaihtoehto: </a:t>
            </a:r>
            <a:r>
              <a:rPr lang="fi-FI" dirty="0" err="1"/>
              <a:t>Shibya</a:t>
            </a:r>
            <a:r>
              <a:rPr lang="fi-FI" dirty="0"/>
              <a:t> DX</a:t>
            </a:r>
          </a:p>
          <a:p>
            <a:r>
              <a:rPr lang="fi-FI" dirty="0"/>
              <a:t>Hylly</a:t>
            </a:r>
          </a:p>
          <a:p>
            <a:pPr lvl="1"/>
            <a:r>
              <a:rPr lang="fi-FI" dirty="0"/>
              <a:t>Tärkeää että pysyy paikallaan tukevasti</a:t>
            </a:r>
          </a:p>
          <a:p>
            <a:pPr lvl="1"/>
            <a:r>
              <a:rPr lang="fi-FI" dirty="0"/>
              <a:t>Suositeltu malli tähtäinjousessa </a:t>
            </a:r>
            <a:r>
              <a:rPr lang="fi-FI" dirty="0" err="1"/>
              <a:t>Shibya</a:t>
            </a:r>
            <a:r>
              <a:rPr lang="fi-FI" dirty="0"/>
              <a:t> Ultima</a:t>
            </a:r>
          </a:p>
          <a:p>
            <a:pPr lvl="2"/>
            <a:r>
              <a:rPr lang="fi-FI" dirty="0"/>
              <a:t>Säädettävä ja langat vaihdettavissa, lähes ikuinen</a:t>
            </a:r>
          </a:p>
          <a:p>
            <a:r>
              <a:rPr lang="fi-FI" dirty="0"/>
              <a:t>Jänne</a:t>
            </a:r>
          </a:p>
          <a:p>
            <a:pPr lvl="1"/>
            <a:r>
              <a:rPr lang="fi-FI" dirty="0"/>
              <a:t>Nykymateriaalit laadukkaita, joten ei isoa merkitystä</a:t>
            </a:r>
          </a:p>
          <a:p>
            <a:pPr lvl="1"/>
            <a:r>
              <a:rPr lang="fi-FI" dirty="0"/>
              <a:t>Suositus: Jännelanka BCY 8125, punoslanka BCY Halo</a:t>
            </a:r>
          </a:p>
          <a:p>
            <a:r>
              <a:rPr lang="fi-FI" dirty="0"/>
              <a:t>Kahva</a:t>
            </a:r>
          </a:p>
          <a:p>
            <a:pPr lvl="1"/>
            <a:r>
              <a:rPr lang="fi-FI" dirty="0"/>
              <a:t>Tärkeää, että sopii omaan käteen. Nykyään paljon vaihtoehtoja vakiokahvojen lisäksi saatavilla esim. </a:t>
            </a:r>
            <a:r>
              <a:rPr lang="fi-FI" dirty="0" err="1"/>
              <a:t>rCore</a:t>
            </a:r>
            <a:r>
              <a:rPr lang="fi-FI" dirty="0"/>
              <a:t>, </a:t>
            </a:r>
            <a:r>
              <a:rPr lang="fi-FI" dirty="0" err="1"/>
              <a:t>Jager</a:t>
            </a:r>
            <a:r>
              <a:rPr lang="fi-FI" dirty="0"/>
              <a:t>, </a:t>
            </a:r>
            <a:r>
              <a:rPr lang="fi-FI" dirty="0" err="1"/>
              <a:t>Novaery</a:t>
            </a:r>
            <a:endParaRPr lang="fi-FI" dirty="0"/>
          </a:p>
          <a:p>
            <a:pPr marL="457200" lvl="1" indent="0">
              <a:buNone/>
            </a:pPr>
            <a:endParaRPr lang="fi-FI" dirty="0"/>
          </a:p>
          <a:p>
            <a:pPr lvl="1"/>
            <a:endParaRPr lang="fi-FI" dirty="0"/>
          </a:p>
          <a:p>
            <a:endParaRPr lang="fi-FI" dirty="0"/>
          </a:p>
        </p:txBody>
      </p:sp>
      <p:sp>
        <p:nvSpPr>
          <p:cNvPr id="4" name="Sisällön paikkamerkki 3">
            <a:extLst>
              <a:ext uri="{FF2B5EF4-FFF2-40B4-BE49-F238E27FC236}">
                <a16:creationId xmlns:a16="http://schemas.microsoft.com/office/drawing/2014/main" id="{1D019A43-4EAA-12B1-FB81-BBAD4FE9CDF7}"/>
              </a:ext>
            </a:extLst>
          </p:cNvPr>
          <p:cNvSpPr>
            <a:spLocks noGrp="1"/>
          </p:cNvSpPr>
          <p:nvPr>
            <p:ph sz="half" idx="2"/>
          </p:nvPr>
        </p:nvSpPr>
        <p:spPr>
          <a:xfrm>
            <a:off x="6647796" y="1451728"/>
            <a:ext cx="4800600" cy="5241302"/>
          </a:xfrm>
        </p:spPr>
        <p:txBody>
          <a:bodyPr>
            <a:normAutofit fontScale="70000" lnSpcReduction="20000"/>
          </a:bodyPr>
          <a:lstStyle/>
          <a:p>
            <a:r>
              <a:rPr lang="fi-FI" dirty="0"/>
              <a:t>Sormiläppä</a:t>
            </a:r>
          </a:p>
          <a:p>
            <a:pPr lvl="1"/>
            <a:r>
              <a:rPr lang="fi-FI" sz="1900" dirty="0"/>
              <a:t>Tärkeää, että oikean kokoinen ja istuu hyvin käteen ja ammuntatekniikkaan. Paljon hyviä vaihtoehtoja:</a:t>
            </a:r>
          </a:p>
          <a:p>
            <a:pPr lvl="1"/>
            <a:r>
              <a:rPr lang="fi-FI" dirty="0"/>
              <a:t>Black Mamba </a:t>
            </a:r>
            <a:r>
              <a:rPr lang="fi-FI" dirty="0" err="1"/>
              <a:t>Venom</a:t>
            </a:r>
            <a:r>
              <a:rPr lang="fi-FI" dirty="0"/>
              <a:t> II,  </a:t>
            </a:r>
            <a:r>
              <a:rPr lang="fi-FI" dirty="0" err="1"/>
              <a:t>Axcel</a:t>
            </a:r>
            <a:r>
              <a:rPr lang="fi-FI" dirty="0"/>
              <a:t> </a:t>
            </a:r>
            <a:r>
              <a:rPr lang="fi-FI" dirty="0" err="1"/>
              <a:t>Contour</a:t>
            </a:r>
            <a:r>
              <a:rPr lang="fi-FI" dirty="0"/>
              <a:t> Pro,  AAE KSL, </a:t>
            </a:r>
            <a:r>
              <a:rPr lang="fi-FI" dirty="0" err="1"/>
              <a:t>Fairweather</a:t>
            </a:r>
            <a:r>
              <a:rPr lang="fi-FI" dirty="0"/>
              <a:t>, </a:t>
            </a:r>
            <a:r>
              <a:rPr lang="fi-FI" dirty="0" err="1"/>
              <a:t>Fivics</a:t>
            </a:r>
            <a:r>
              <a:rPr lang="fi-FI" dirty="0"/>
              <a:t> </a:t>
            </a:r>
            <a:r>
              <a:rPr lang="fi-FI" dirty="0" err="1"/>
              <a:t>Saker</a:t>
            </a:r>
            <a:r>
              <a:rPr lang="fi-FI" dirty="0"/>
              <a:t> 2, </a:t>
            </a:r>
            <a:r>
              <a:rPr lang="fi-FI" dirty="0" err="1"/>
              <a:t>Win</a:t>
            </a:r>
            <a:r>
              <a:rPr lang="fi-FI" dirty="0"/>
              <a:t> &amp; </a:t>
            </a:r>
            <a:r>
              <a:rPr lang="fi-FI" dirty="0" err="1"/>
              <a:t>Win</a:t>
            </a:r>
            <a:r>
              <a:rPr lang="fi-FI" dirty="0"/>
              <a:t> </a:t>
            </a:r>
            <a:r>
              <a:rPr lang="fi-FI" dirty="0" err="1"/>
              <a:t>Wiawis</a:t>
            </a:r>
            <a:r>
              <a:rPr lang="fi-FI" dirty="0"/>
              <a:t> EZ</a:t>
            </a:r>
          </a:p>
          <a:p>
            <a:r>
              <a:rPr lang="fi-FI" dirty="0"/>
              <a:t>Tähtäin</a:t>
            </a:r>
          </a:p>
          <a:p>
            <a:pPr lvl="1"/>
            <a:r>
              <a:rPr lang="fi-FI" dirty="0"/>
              <a:t>Laadukkaassa tähtäimessä säädöt pysyy paikallaan ja ruuvit kiinni, panosta laatuun</a:t>
            </a:r>
          </a:p>
          <a:p>
            <a:pPr lvl="1"/>
            <a:r>
              <a:rPr lang="fi-FI" dirty="0"/>
              <a:t>Tarkoittaa käytännössä: </a:t>
            </a:r>
            <a:r>
              <a:rPr lang="fi-FI" dirty="0" err="1"/>
              <a:t>Shibya</a:t>
            </a:r>
            <a:r>
              <a:rPr lang="fi-FI" dirty="0"/>
              <a:t>,  </a:t>
            </a:r>
            <a:r>
              <a:rPr lang="fi-FI" dirty="0" err="1"/>
              <a:t>Axcel</a:t>
            </a:r>
            <a:endParaRPr lang="fi-FI" dirty="0"/>
          </a:p>
          <a:p>
            <a:r>
              <a:rPr lang="fi-FI" dirty="0"/>
              <a:t>Runko</a:t>
            </a:r>
          </a:p>
          <a:p>
            <a:pPr lvl="1"/>
            <a:r>
              <a:rPr lang="fi-FI" dirty="0"/>
              <a:t>Keskihintatason rungoissa ominaisuudet jo hyvät. Olennaista, että löytyy sivusuunnan lukittavat säätöpultit</a:t>
            </a:r>
          </a:p>
          <a:p>
            <a:r>
              <a:rPr lang="fi-FI" dirty="0"/>
              <a:t>Lavat</a:t>
            </a:r>
          </a:p>
          <a:p>
            <a:pPr lvl="1"/>
            <a:r>
              <a:rPr lang="fi-FI" dirty="0"/>
              <a:t>Tärkeintä että suorat, varsinkin alkuun merkitys ei kovin suuri ja lähes kaikilla lavoilla nuolet saadaan lentämään vähintäänkin kohtuullisen hyvin</a:t>
            </a:r>
          </a:p>
          <a:p>
            <a:r>
              <a:rPr lang="fi-FI" dirty="0"/>
              <a:t>Stabilisaattorit</a:t>
            </a:r>
          </a:p>
          <a:p>
            <a:pPr lvl="1"/>
            <a:r>
              <a:rPr lang="fi-FI" dirty="0"/>
              <a:t>Ei isoa merkitystä, eri </a:t>
            </a:r>
            <a:r>
              <a:rPr lang="fi-FI" dirty="0" err="1"/>
              <a:t>stabien</a:t>
            </a:r>
            <a:r>
              <a:rPr lang="fi-FI" dirty="0"/>
              <a:t> osalta värähtelytaajuus tosin vaihtelee</a:t>
            </a:r>
          </a:p>
          <a:p>
            <a:endParaRPr lang="fi-FI" dirty="0"/>
          </a:p>
        </p:txBody>
      </p:sp>
    </p:spTree>
    <p:extLst>
      <p:ext uri="{BB962C8B-B14F-4D97-AF65-F5344CB8AC3E}">
        <p14:creationId xmlns:p14="http://schemas.microsoft.com/office/powerpoint/2010/main" val="265284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5F2F3B6B-F181-46FF-BED5-AF3C95366731}"/>
              </a:ext>
            </a:extLst>
          </p:cNvPr>
          <p:cNvSpPr>
            <a:spLocks noGrp="1"/>
          </p:cNvSpPr>
          <p:nvPr>
            <p:ph type="title"/>
          </p:nvPr>
        </p:nvSpPr>
        <p:spPr>
          <a:xfrm>
            <a:off x="1195808" y="553039"/>
            <a:ext cx="10621944" cy="766475"/>
          </a:xfrm>
        </p:spPr>
        <p:txBody>
          <a:bodyPr>
            <a:normAutofit fontScale="90000"/>
          </a:bodyPr>
          <a:lstStyle/>
          <a:p>
            <a:r>
              <a:rPr lang="fi-FI" dirty="0"/>
              <a:t>NUOLTEN RAKENTAMINEN JA NUOLIKARTAT</a:t>
            </a:r>
          </a:p>
        </p:txBody>
      </p:sp>
      <p:sp>
        <p:nvSpPr>
          <p:cNvPr id="8" name="Sisällön paikkamerkki 7">
            <a:extLst>
              <a:ext uri="{FF2B5EF4-FFF2-40B4-BE49-F238E27FC236}">
                <a16:creationId xmlns:a16="http://schemas.microsoft.com/office/drawing/2014/main" id="{348333DE-4B3D-4641-B0E4-79F0A4A4C900}"/>
              </a:ext>
            </a:extLst>
          </p:cNvPr>
          <p:cNvSpPr>
            <a:spLocks noGrp="1"/>
          </p:cNvSpPr>
          <p:nvPr>
            <p:ph idx="1"/>
          </p:nvPr>
        </p:nvSpPr>
        <p:spPr>
          <a:xfrm>
            <a:off x="1301343" y="1690651"/>
            <a:ext cx="7114815" cy="4602735"/>
          </a:xfrm>
        </p:spPr>
        <p:txBody>
          <a:bodyPr>
            <a:normAutofit fontScale="77500" lnSpcReduction="20000"/>
          </a:bodyPr>
          <a:lstStyle/>
          <a:p>
            <a:r>
              <a:rPr lang="fi-FI" dirty="0"/>
              <a:t>NUOLTEN RAKENTAMINEN</a:t>
            </a:r>
          </a:p>
          <a:p>
            <a:pPr lvl="1"/>
            <a:r>
              <a:rPr lang="fi-FI" dirty="0"/>
              <a:t>Nuolten rakentamisessa katkaiseminen aloitetaan aina maksimipituudesta, jotta nuoleen jää riittävästi lyhennysvaraa viritysprosessiin</a:t>
            </a:r>
          </a:p>
          <a:p>
            <a:pPr lvl="1"/>
            <a:r>
              <a:rPr lang="fi-FI" dirty="0"/>
              <a:t>Kärjet ja nuoliputket punnitaan erikseen </a:t>
            </a:r>
            <a:r>
              <a:rPr lang="fi-FI" dirty="0" err="1"/>
              <a:t>graini</a:t>
            </a:r>
            <a:r>
              <a:rPr lang="fi-FI" dirty="0"/>
              <a:t> vaa’alla ja merkittävästi poikkeavat jätetään sivuun tai ainakin laitetaan ylös nuoliputken tietoihin – nuolen tiedoista tehdään siis muistiinpanot </a:t>
            </a:r>
            <a:r>
              <a:rPr lang="fi-FI" dirty="0" err="1"/>
              <a:t>exceliin</a:t>
            </a:r>
            <a:r>
              <a:rPr lang="fi-FI" dirty="0"/>
              <a:t>, vihkoon tms.</a:t>
            </a:r>
          </a:p>
          <a:p>
            <a:pPr lvl="1"/>
            <a:r>
              <a:rPr lang="fi-FI" dirty="0"/>
              <a:t>Huom. Paremmissa putkissa valitaan aina samaa painoluokkaa jos hankitaan useampi tusinoita putkia esim. X10 painoluokat jakautuu C1- C5 luokkiin</a:t>
            </a:r>
          </a:p>
          <a:p>
            <a:pPr lvl="1"/>
            <a:endParaRPr lang="fi-FI" dirty="0"/>
          </a:p>
          <a:p>
            <a:r>
              <a:rPr lang="fi-FI" dirty="0"/>
              <a:t>NUOLIKARTAT</a:t>
            </a:r>
          </a:p>
          <a:p>
            <a:pPr lvl="1"/>
            <a:r>
              <a:rPr lang="fi-FI" dirty="0"/>
              <a:t>Ammutaan ensin kaikki nuolet sulattomina 18m – 70m matkalta</a:t>
            </a:r>
          </a:p>
          <a:p>
            <a:pPr lvl="2"/>
            <a:r>
              <a:rPr lang="fi-FI" dirty="0"/>
              <a:t>Edellyttää, että jousi on viritetty</a:t>
            </a:r>
          </a:p>
          <a:p>
            <a:pPr lvl="2"/>
            <a:r>
              <a:rPr lang="fi-FI" dirty="0"/>
              <a:t>Jos kauas meneviä nuolia testataan auttaako nokin kierto 1/3 kierrosta kerrallaan</a:t>
            </a:r>
          </a:p>
          <a:p>
            <a:pPr lvl="1"/>
            <a:r>
              <a:rPr lang="fi-FI" dirty="0"/>
              <a:t>Tämän jälkeen sulitus ja uudelleen niputustestien ampumiset nuolille</a:t>
            </a:r>
          </a:p>
          <a:p>
            <a:pPr lvl="2"/>
            <a:r>
              <a:rPr lang="fi-FI" dirty="0"/>
              <a:t>Hyvä ampua vähintään 5 kierrosta ja merkitä jokaisen nuolen niputus omanaan nuoli karttaan</a:t>
            </a:r>
          </a:p>
          <a:p>
            <a:pPr lvl="2"/>
            <a:r>
              <a:rPr lang="fi-FI" dirty="0"/>
              <a:t>Jos kauas meneviä nuolia testataan auttaako nokin kierto 1/3 kierrosta kerrallaan</a:t>
            </a:r>
          </a:p>
          <a:p>
            <a:pPr lvl="1"/>
            <a:r>
              <a:rPr lang="fi-FI" dirty="0"/>
              <a:t>Nuolikartasta valitaan kisanuoliksi parhaiten keskenään niputtaneet yksilöt</a:t>
            </a:r>
          </a:p>
          <a:p>
            <a:endParaRPr lang="fi-FI" dirty="0"/>
          </a:p>
          <a:p>
            <a:endParaRPr lang="fi-FI" b="1" dirty="0"/>
          </a:p>
        </p:txBody>
      </p:sp>
      <p:pic>
        <p:nvPicPr>
          <p:cNvPr id="5" name="Kuva 4">
            <a:extLst>
              <a:ext uri="{FF2B5EF4-FFF2-40B4-BE49-F238E27FC236}">
                <a16:creationId xmlns:a16="http://schemas.microsoft.com/office/drawing/2014/main" id="{7BAB28EF-6848-AEE1-8D2F-1FBA5AD83EB2}"/>
              </a:ext>
            </a:extLst>
          </p:cNvPr>
          <p:cNvPicPr>
            <a:picLocks noChangeAspect="1"/>
          </p:cNvPicPr>
          <p:nvPr/>
        </p:nvPicPr>
        <p:blipFill>
          <a:blip r:embed="rId2"/>
          <a:stretch>
            <a:fillRect/>
          </a:stretch>
        </p:blipFill>
        <p:spPr>
          <a:xfrm>
            <a:off x="8416158" y="2003186"/>
            <a:ext cx="3276768" cy="4635738"/>
          </a:xfrm>
          <a:prstGeom prst="rect">
            <a:avLst/>
          </a:prstGeom>
        </p:spPr>
      </p:pic>
      <p:sp>
        <p:nvSpPr>
          <p:cNvPr id="6" name="Tekstiruutu 5">
            <a:extLst>
              <a:ext uri="{FF2B5EF4-FFF2-40B4-BE49-F238E27FC236}">
                <a16:creationId xmlns:a16="http://schemas.microsoft.com/office/drawing/2014/main" id="{DFD7BF1B-55BA-11D2-5BC0-F506F0E94D6F}"/>
              </a:ext>
            </a:extLst>
          </p:cNvPr>
          <p:cNvSpPr txBox="1"/>
          <p:nvPr/>
        </p:nvSpPr>
        <p:spPr>
          <a:xfrm>
            <a:off x="8300279" y="1552679"/>
            <a:ext cx="3159889" cy="369332"/>
          </a:xfrm>
          <a:prstGeom prst="rect">
            <a:avLst/>
          </a:prstGeom>
          <a:noFill/>
        </p:spPr>
        <p:txBody>
          <a:bodyPr wrap="square" rtlCol="0">
            <a:spAutoFit/>
          </a:bodyPr>
          <a:lstStyle/>
          <a:p>
            <a:r>
              <a:rPr lang="fi-FI" dirty="0"/>
              <a:t>Esimerkki nuolikartasta</a:t>
            </a:r>
          </a:p>
        </p:txBody>
      </p:sp>
    </p:spTree>
    <p:extLst>
      <p:ext uri="{BB962C8B-B14F-4D97-AF65-F5344CB8AC3E}">
        <p14:creationId xmlns:p14="http://schemas.microsoft.com/office/powerpoint/2010/main" val="223882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BC1B18-D768-40A3-982D-76E478E77F61}"/>
              </a:ext>
            </a:extLst>
          </p:cNvPr>
          <p:cNvSpPr>
            <a:spLocks noGrp="1"/>
          </p:cNvSpPr>
          <p:nvPr>
            <p:ph type="title"/>
          </p:nvPr>
        </p:nvSpPr>
        <p:spPr/>
        <p:txBody>
          <a:bodyPr/>
          <a:lstStyle/>
          <a:p>
            <a:r>
              <a:rPr lang="fi-FI" dirty="0"/>
              <a:t>HIENOVIRITYKSEN YHTEENVETO</a:t>
            </a:r>
          </a:p>
        </p:txBody>
      </p:sp>
      <p:sp>
        <p:nvSpPr>
          <p:cNvPr id="3" name="Sisällön paikkamerkki 2">
            <a:extLst>
              <a:ext uri="{FF2B5EF4-FFF2-40B4-BE49-F238E27FC236}">
                <a16:creationId xmlns:a16="http://schemas.microsoft.com/office/drawing/2014/main" id="{35E171F9-EA22-4752-B4CC-7C0FC37E255D}"/>
              </a:ext>
            </a:extLst>
          </p:cNvPr>
          <p:cNvSpPr>
            <a:spLocks noGrp="1"/>
          </p:cNvSpPr>
          <p:nvPr>
            <p:ph idx="1"/>
          </p:nvPr>
        </p:nvSpPr>
        <p:spPr>
          <a:xfrm>
            <a:off x="1251677" y="1488613"/>
            <a:ext cx="10362145" cy="5169362"/>
          </a:xfrm>
        </p:spPr>
        <p:txBody>
          <a:bodyPr>
            <a:normAutofit fontScale="92500" lnSpcReduction="10000"/>
          </a:bodyPr>
          <a:lstStyle/>
          <a:p>
            <a:r>
              <a:rPr lang="fi-FI" dirty="0"/>
              <a:t>Muistiinpanoissa tulee olla seuraavat asiat (laajempi kuin perusviritys) </a:t>
            </a:r>
          </a:p>
          <a:p>
            <a:pPr lvl="1"/>
            <a:r>
              <a:rPr lang="fi-FI" dirty="0" err="1"/>
              <a:t>Nokinpaikka</a:t>
            </a:r>
            <a:r>
              <a:rPr lang="fi-FI" dirty="0"/>
              <a:t> (huom. yläpaikka merkitsee – nuoli lähtee siitä)</a:t>
            </a:r>
          </a:p>
          <a:p>
            <a:pPr lvl="1"/>
            <a:r>
              <a:rPr lang="fi-FI" dirty="0"/>
              <a:t>Jänneväli</a:t>
            </a:r>
          </a:p>
          <a:p>
            <a:pPr lvl="1"/>
            <a:r>
              <a:rPr lang="fi-FI" dirty="0" err="1"/>
              <a:t>Tilleri</a:t>
            </a:r>
            <a:endParaRPr lang="fi-FI" dirty="0"/>
          </a:p>
          <a:p>
            <a:pPr lvl="1"/>
            <a:r>
              <a:rPr lang="fi-FI" dirty="0" err="1"/>
              <a:t>Plungerin</a:t>
            </a:r>
            <a:r>
              <a:rPr lang="fi-FI" dirty="0"/>
              <a:t> jousen paine</a:t>
            </a:r>
          </a:p>
          <a:p>
            <a:pPr lvl="1"/>
            <a:r>
              <a:rPr lang="fi-FI" dirty="0"/>
              <a:t>Sulattoman nuolen osumapiste</a:t>
            </a:r>
          </a:p>
          <a:p>
            <a:pPr lvl="1"/>
            <a:r>
              <a:rPr lang="fi-FI" dirty="0"/>
              <a:t>Nuolikartat ja valitut kisanuolet</a:t>
            </a:r>
          </a:p>
          <a:p>
            <a:pPr lvl="1"/>
            <a:endParaRPr lang="fi-FI" dirty="0"/>
          </a:p>
          <a:p>
            <a:r>
              <a:rPr lang="fi-FI" dirty="0"/>
              <a:t>Testausta tehdään säännöllisesti vähintään kerran kuukaudessa varmistaen, että viritys on pysynyt kohdallaan – ammutaan siis muutaman kerran sulattomia nuolia sulallisten kanssa ja verrataan </a:t>
            </a:r>
            <a:r>
              <a:rPr lang="fi-FI" dirty="0" err="1"/>
              <a:t>etät</a:t>
            </a:r>
            <a:r>
              <a:rPr lang="fi-FI" dirty="0"/>
              <a:t> menikö sulaton samaan paikkaan kuin virityssessiossa</a:t>
            </a:r>
          </a:p>
          <a:p>
            <a:r>
              <a:rPr lang="fi-FI" dirty="0"/>
              <a:t>Huomioidaan, että kaikki muutokset ammuntatekniikassa tai välineissä kuten läpässä, jänteessä tms. vaikuttaa aina hieno viritykseen ja viritys on testattava tällöin uudelleen</a:t>
            </a:r>
          </a:p>
          <a:p>
            <a:r>
              <a:rPr lang="fi-FI" dirty="0"/>
              <a:t>Virittämiseen kannattaa suhtautua siten, että se on parasta harjoittelua, sillä silloin tekemisen täytyy olla priimaa, jotta tulokseen voi luottaa</a:t>
            </a:r>
          </a:p>
        </p:txBody>
      </p:sp>
    </p:spTree>
    <p:extLst>
      <p:ext uri="{BB962C8B-B14F-4D97-AF65-F5344CB8AC3E}">
        <p14:creationId xmlns:p14="http://schemas.microsoft.com/office/powerpoint/2010/main" val="132175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4E52-D3BE-EAAD-4497-9FFD21D71BF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C94CAB4-65C2-0E92-FDF3-2F2276B30F24}"/>
              </a:ext>
            </a:extLst>
          </p:cNvPr>
          <p:cNvSpPr>
            <a:spLocks noGrp="1"/>
          </p:cNvSpPr>
          <p:nvPr>
            <p:ph type="ctrTitle"/>
          </p:nvPr>
        </p:nvSpPr>
        <p:spPr>
          <a:xfrm>
            <a:off x="707010" y="1098388"/>
            <a:ext cx="11142483" cy="4394988"/>
          </a:xfrm>
        </p:spPr>
        <p:txBody>
          <a:bodyPr/>
          <a:lstStyle/>
          <a:p>
            <a:r>
              <a:rPr lang="fi-FI" dirty="0"/>
              <a:t>Harjoitukset</a:t>
            </a:r>
            <a:br>
              <a:rPr lang="fi-FI" dirty="0"/>
            </a:br>
            <a:r>
              <a:rPr lang="fi-FI" dirty="0"/>
              <a:t>leirillä</a:t>
            </a:r>
          </a:p>
        </p:txBody>
      </p:sp>
      <p:sp>
        <p:nvSpPr>
          <p:cNvPr id="3" name="Alaotsikko 2">
            <a:extLst>
              <a:ext uri="{FF2B5EF4-FFF2-40B4-BE49-F238E27FC236}">
                <a16:creationId xmlns:a16="http://schemas.microsoft.com/office/drawing/2014/main" id="{83C8D397-C8DD-3759-6C45-A0E0D100D040}"/>
              </a:ext>
            </a:extLst>
          </p:cNvPr>
          <p:cNvSpPr>
            <a:spLocks noGrp="1"/>
          </p:cNvSpPr>
          <p:nvPr>
            <p:ph type="subTitle" idx="1"/>
          </p:nvPr>
        </p:nvSpPr>
        <p:spPr/>
        <p:txBody>
          <a:bodyPr/>
          <a:lstStyle/>
          <a:p>
            <a:r>
              <a:rPr lang="fi-FI" dirty="0"/>
              <a:t>Kuortane 25.4.2025</a:t>
            </a:r>
          </a:p>
        </p:txBody>
      </p:sp>
    </p:spTree>
    <p:extLst>
      <p:ext uri="{BB962C8B-B14F-4D97-AF65-F5344CB8AC3E}">
        <p14:creationId xmlns:p14="http://schemas.microsoft.com/office/powerpoint/2010/main" val="81467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29024338-FE8C-9654-519C-C0D950423E68}"/>
            </a:ext>
          </a:extLst>
        </p:cNvPr>
        <p:cNvGrpSpPr/>
        <p:nvPr/>
      </p:nvGrpSpPr>
      <p:grpSpPr>
        <a:xfrm>
          <a:off x="0" y="0"/>
          <a:ext cx="0" cy="0"/>
          <a:chOff x="0" y="0"/>
          <a:chExt cx="0" cy="0"/>
        </a:xfrm>
      </p:grpSpPr>
      <p:sp>
        <p:nvSpPr>
          <p:cNvPr id="213" name="Google Shape;213;p13">
            <a:extLst>
              <a:ext uri="{FF2B5EF4-FFF2-40B4-BE49-F238E27FC236}">
                <a16:creationId xmlns:a16="http://schemas.microsoft.com/office/drawing/2014/main" id="{62A086C0-8878-2499-3654-D8205458DCEE}"/>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4400"/>
            </a:pPr>
            <a:r>
              <a:rPr lang="fi-FI" dirty="0"/>
              <a:t>Perusviritysten tarkistaminen</a:t>
            </a:r>
            <a:endParaRPr dirty="0"/>
          </a:p>
        </p:txBody>
      </p:sp>
      <p:sp>
        <p:nvSpPr>
          <p:cNvPr id="214" name="Google Shape;214;p13">
            <a:extLst>
              <a:ext uri="{FF2B5EF4-FFF2-40B4-BE49-F238E27FC236}">
                <a16:creationId xmlns:a16="http://schemas.microsoft.com/office/drawing/2014/main" id="{C4EF8132-72DD-100A-25C5-16593598CFE7}"/>
              </a:ext>
            </a:extLst>
          </p:cNvPr>
          <p:cNvSpPr txBox="1">
            <a:spLocks noGrp="1"/>
          </p:cNvSpPr>
          <p:nvPr>
            <p:ph idx="1"/>
          </p:nvPr>
        </p:nvSpPr>
        <p:spPr>
          <a:xfrm>
            <a:off x="1251678" y="1713053"/>
            <a:ext cx="10178322" cy="4762562"/>
          </a:xfrm>
          <a:prstGeom prst="rect">
            <a:avLst/>
          </a:prstGeom>
          <a:noFill/>
          <a:ln>
            <a:noFill/>
          </a:ln>
        </p:spPr>
        <p:txBody>
          <a:bodyPr spcFirstLastPara="1" wrap="square" lIns="91425" tIns="45700" rIns="91425" bIns="45700" anchor="t" anchorCtr="0">
            <a:normAutofit lnSpcReduction="10000"/>
          </a:bodyPr>
          <a:lstStyle/>
          <a:p>
            <a:pPr lvl="1">
              <a:lnSpc>
                <a:spcPct val="80000"/>
              </a:lnSpc>
              <a:spcBef>
                <a:spcPts val="392"/>
              </a:spcBef>
              <a:buSzPts val="1960"/>
            </a:pPr>
            <a:r>
              <a:rPr lang="fi-FI" sz="2200" dirty="0"/>
              <a:t>Tarkistaminen ja tarpeen mukainen säätäminen</a:t>
            </a:r>
          </a:p>
          <a:p>
            <a:pPr lvl="2" indent="-285750">
              <a:lnSpc>
                <a:spcPct val="80000"/>
              </a:lnSpc>
              <a:spcBef>
                <a:spcPts val="392"/>
              </a:spcBef>
              <a:buSzPts val="1960"/>
            </a:pPr>
            <a:r>
              <a:rPr lang="fi-FI" sz="2000" dirty="0"/>
              <a:t>Linjaus</a:t>
            </a:r>
          </a:p>
          <a:p>
            <a:pPr lvl="2" indent="-285750">
              <a:lnSpc>
                <a:spcPct val="80000"/>
              </a:lnSpc>
              <a:spcBef>
                <a:spcPts val="392"/>
              </a:spcBef>
              <a:buSzPts val="1960"/>
            </a:pPr>
            <a:r>
              <a:rPr lang="fi-FI" sz="2000" dirty="0" err="1"/>
              <a:t>Tilleri</a:t>
            </a:r>
            <a:r>
              <a:rPr lang="fi-FI" sz="2000" dirty="0"/>
              <a:t> *</a:t>
            </a:r>
          </a:p>
          <a:p>
            <a:pPr lvl="2" indent="-285750">
              <a:lnSpc>
                <a:spcPct val="80000"/>
              </a:lnSpc>
              <a:spcBef>
                <a:spcPts val="392"/>
              </a:spcBef>
              <a:buSzPts val="1960"/>
            </a:pPr>
            <a:r>
              <a:rPr lang="fi-FI" sz="2000" dirty="0"/>
              <a:t>Jänneväli *</a:t>
            </a:r>
          </a:p>
          <a:p>
            <a:pPr lvl="2" indent="-285750">
              <a:lnSpc>
                <a:spcPct val="80000"/>
              </a:lnSpc>
              <a:spcBef>
                <a:spcPts val="392"/>
              </a:spcBef>
              <a:buSzPts val="1960"/>
            </a:pPr>
            <a:r>
              <a:rPr lang="fi-FI" sz="2000" dirty="0" err="1"/>
              <a:t>Nokinpaikka</a:t>
            </a:r>
            <a:r>
              <a:rPr lang="fi-FI" sz="2000" dirty="0"/>
              <a:t> *</a:t>
            </a:r>
          </a:p>
          <a:p>
            <a:pPr lvl="2" indent="-285750">
              <a:lnSpc>
                <a:spcPct val="80000"/>
              </a:lnSpc>
              <a:spcBef>
                <a:spcPts val="392"/>
              </a:spcBef>
              <a:buSzPts val="1960"/>
            </a:pPr>
            <a:r>
              <a:rPr lang="fi-FI" sz="2000" dirty="0" err="1"/>
              <a:t>Plungerin</a:t>
            </a:r>
            <a:r>
              <a:rPr lang="fi-FI" sz="2000" dirty="0"/>
              <a:t> jousen paine *</a:t>
            </a:r>
          </a:p>
          <a:p>
            <a:pPr lvl="2" indent="-285750">
              <a:lnSpc>
                <a:spcPct val="80000"/>
              </a:lnSpc>
              <a:spcBef>
                <a:spcPts val="392"/>
              </a:spcBef>
              <a:buSzPts val="1960"/>
            </a:pPr>
            <a:r>
              <a:rPr lang="fi-FI" sz="2000" dirty="0" err="1"/>
              <a:t>Plungerin</a:t>
            </a:r>
            <a:r>
              <a:rPr lang="fi-FI" sz="2000" dirty="0"/>
              <a:t> haritus</a:t>
            </a:r>
          </a:p>
          <a:p>
            <a:pPr lvl="2" indent="-285750">
              <a:lnSpc>
                <a:spcPct val="80000"/>
              </a:lnSpc>
              <a:spcBef>
                <a:spcPts val="392"/>
              </a:spcBef>
              <a:buSzPts val="1960"/>
            </a:pPr>
            <a:r>
              <a:rPr lang="fi-FI" sz="2000" dirty="0"/>
              <a:t>Nuolihyllyn ulkonema</a:t>
            </a:r>
          </a:p>
          <a:p>
            <a:pPr lvl="2" indent="-285750">
              <a:lnSpc>
                <a:spcPct val="80000"/>
              </a:lnSpc>
              <a:spcBef>
                <a:spcPts val="392"/>
              </a:spcBef>
              <a:buSzPts val="1960"/>
            </a:pPr>
            <a:endParaRPr lang="fi-FI" sz="2000" dirty="0"/>
          </a:p>
          <a:p>
            <a:pPr marL="857250" lvl="2" indent="0">
              <a:lnSpc>
                <a:spcPct val="80000"/>
              </a:lnSpc>
              <a:spcBef>
                <a:spcPts val="392"/>
              </a:spcBef>
              <a:buSzPts val="1960"/>
              <a:buNone/>
            </a:pPr>
            <a:r>
              <a:rPr lang="fi-FI" sz="2000" i="1" dirty="0"/>
              <a:t>(*Merkitään lähtötilanne muistiin)</a:t>
            </a:r>
          </a:p>
          <a:p>
            <a:pPr lvl="2" indent="-285750">
              <a:lnSpc>
                <a:spcPct val="80000"/>
              </a:lnSpc>
              <a:spcBef>
                <a:spcPts val="392"/>
              </a:spcBef>
              <a:buSzPts val="1960"/>
            </a:pPr>
            <a:endParaRPr lang="fi-FI" sz="2000" dirty="0"/>
          </a:p>
          <a:p>
            <a:pPr lvl="1" indent="-285750">
              <a:lnSpc>
                <a:spcPct val="80000"/>
              </a:lnSpc>
              <a:spcBef>
                <a:spcPts val="392"/>
              </a:spcBef>
              <a:buSzPts val="1960"/>
            </a:pPr>
            <a:r>
              <a:rPr lang="fi-FI" sz="2200" dirty="0"/>
              <a:t>Testaus ampumalla 30m (sulalliset 3-4 kpl ja sulattomat 2-3kpl)</a:t>
            </a:r>
          </a:p>
          <a:p>
            <a:pPr lvl="2" indent="-285750">
              <a:lnSpc>
                <a:spcPct val="80000"/>
              </a:lnSpc>
              <a:spcBef>
                <a:spcPts val="392"/>
              </a:spcBef>
              <a:buSzPts val="1960"/>
            </a:pPr>
            <a:r>
              <a:rPr lang="fi-FI" sz="2000" dirty="0" err="1"/>
              <a:t>Nokinpaikka</a:t>
            </a:r>
            <a:endParaRPr lang="fi-FI" sz="2000" dirty="0"/>
          </a:p>
          <a:p>
            <a:pPr lvl="2" indent="-285750">
              <a:lnSpc>
                <a:spcPct val="80000"/>
              </a:lnSpc>
              <a:spcBef>
                <a:spcPts val="392"/>
              </a:spcBef>
              <a:buSzPts val="1960"/>
            </a:pPr>
            <a:r>
              <a:rPr lang="fi-FI" sz="2000" dirty="0"/>
              <a:t>Nuolen jäykkyys</a:t>
            </a:r>
          </a:p>
          <a:p>
            <a:pPr lvl="2" indent="-285750">
              <a:lnSpc>
                <a:spcPct val="80000"/>
              </a:lnSpc>
              <a:spcBef>
                <a:spcPts val="392"/>
              </a:spcBef>
              <a:buSzPts val="1960"/>
            </a:pPr>
            <a:endParaRPr lang="fi-FI" sz="2000" dirty="0"/>
          </a:p>
          <a:p>
            <a:pPr marL="457200" lvl="1" indent="0">
              <a:lnSpc>
                <a:spcPct val="80000"/>
              </a:lnSpc>
              <a:spcBef>
                <a:spcPts val="392"/>
              </a:spcBef>
              <a:buSzPts val="1960"/>
              <a:buNone/>
            </a:pPr>
            <a:r>
              <a:rPr lang="fi-FI" sz="2000" dirty="0"/>
              <a:t>* Kun nuolet saatu osumaan samaan nippuun niin merkitään uudelleen säädöt muistiinpanoihin</a:t>
            </a:r>
          </a:p>
        </p:txBody>
      </p:sp>
    </p:spTree>
    <p:extLst>
      <p:ext uri="{BB962C8B-B14F-4D97-AF65-F5344CB8AC3E}">
        <p14:creationId xmlns:p14="http://schemas.microsoft.com/office/powerpoint/2010/main" val="153010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12CC92-3A0C-F70D-CEDD-EBE55012D164}"/>
              </a:ext>
            </a:extLst>
          </p:cNvPr>
          <p:cNvSpPr>
            <a:spLocks noGrp="1"/>
          </p:cNvSpPr>
          <p:nvPr>
            <p:ph type="title"/>
          </p:nvPr>
        </p:nvSpPr>
        <p:spPr>
          <a:xfrm>
            <a:off x="1251678" y="382385"/>
            <a:ext cx="10178322" cy="833673"/>
          </a:xfrm>
        </p:spPr>
        <p:txBody>
          <a:bodyPr/>
          <a:lstStyle/>
          <a:p>
            <a:r>
              <a:rPr lang="fi-FI" dirty="0"/>
              <a:t>niputustestit</a:t>
            </a:r>
          </a:p>
        </p:txBody>
      </p:sp>
      <p:sp>
        <p:nvSpPr>
          <p:cNvPr id="3" name="Sisällön paikkamerkki 2">
            <a:extLst>
              <a:ext uri="{FF2B5EF4-FFF2-40B4-BE49-F238E27FC236}">
                <a16:creationId xmlns:a16="http://schemas.microsoft.com/office/drawing/2014/main" id="{0179E44B-948D-BA29-9145-C1C6A656ECC4}"/>
              </a:ext>
            </a:extLst>
          </p:cNvPr>
          <p:cNvSpPr>
            <a:spLocks noGrp="1"/>
          </p:cNvSpPr>
          <p:nvPr>
            <p:ph idx="1"/>
          </p:nvPr>
        </p:nvSpPr>
        <p:spPr>
          <a:xfrm>
            <a:off x="1251678" y="1536569"/>
            <a:ext cx="6761106" cy="5250730"/>
          </a:xfrm>
        </p:spPr>
        <p:txBody>
          <a:bodyPr>
            <a:normAutofit fontScale="92500"/>
          </a:bodyPr>
          <a:lstStyle/>
          <a:p>
            <a:r>
              <a:rPr lang="fi-FI" dirty="0"/>
              <a:t>Ammutaan kaksi testiä – keskittyminen laadukkaisiin suorituksiin</a:t>
            </a:r>
          </a:p>
          <a:p>
            <a:pPr lvl="1"/>
            <a:r>
              <a:rPr lang="fi-FI" dirty="0"/>
              <a:t>Jänneväli </a:t>
            </a:r>
          </a:p>
          <a:p>
            <a:pPr lvl="2"/>
            <a:r>
              <a:rPr lang="fi-FI" dirty="0"/>
              <a:t>6 nuolen sarja nykyisellä jännevälillä</a:t>
            </a:r>
          </a:p>
          <a:p>
            <a:pPr lvl="2"/>
            <a:r>
              <a:rPr lang="fi-FI" dirty="0"/>
              <a:t>6 nuolen sarja 1mm / 2mm / 3mm isommalla jännevälillä</a:t>
            </a:r>
          </a:p>
          <a:p>
            <a:pPr lvl="2"/>
            <a:r>
              <a:rPr lang="fi-FI" dirty="0"/>
              <a:t>6 nuolen sarja 1mm / 2mm / 3mm pienemmällä jännevälillä</a:t>
            </a:r>
          </a:p>
          <a:p>
            <a:pPr lvl="2"/>
            <a:r>
              <a:rPr lang="fi-FI" dirty="0"/>
              <a:t>Valitaan paras ja ammutaan vielä 1 sarja varmistaen tulos</a:t>
            </a:r>
          </a:p>
          <a:p>
            <a:pPr lvl="1"/>
            <a:r>
              <a:rPr lang="fi-FI" dirty="0" err="1"/>
              <a:t>Plungerin</a:t>
            </a:r>
            <a:r>
              <a:rPr lang="fi-FI" dirty="0"/>
              <a:t> jäykkyys</a:t>
            </a:r>
          </a:p>
          <a:p>
            <a:pPr lvl="2"/>
            <a:r>
              <a:rPr lang="fi-FI" dirty="0"/>
              <a:t>6 nuolen sarja nykyisellä </a:t>
            </a:r>
            <a:r>
              <a:rPr lang="fi-FI" dirty="0" err="1"/>
              <a:t>plungerin</a:t>
            </a:r>
            <a:r>
              <a:rPr lang="fi-FI" dirty="0"/>
              <a:t> jäykkyydellä</a:t>
            </a:r>
          </a:p>
          <a:p>
            <a:pPr lvl="2"/>
            <a:r>
              <a:rPr lang="fi-FI" dirty="0"/>
              <a:t>6 nuolen sarja 3 / 6 / 9 naksua jäykemmällä </a:t>
            </a:r>
            <a:r>
              <a:rPr lang="fi-FI" dirty="0" err="1"/>
              <a:t>plungerilla</a:t>
            </a:r>
            <a:endParaRPr lang="fi-FI" dirty="0"/>
          </a:p>
          <a:p>
            <a:pPr lvl="2"/>
            <a:r>
              <a:rPr lang="fi-FI" dirty="0"/>
              <a:t>6 nuolen sarja 3 / 6 / 9 naksua löysemmällä </a:t>
            </a:r>
            <a:r>
              <a:rPr lang="fi-FI" dirty="0" err="1"/>
              <a:t>plungerilla</a:t>
            </a:r>
            <a:endParaRPr lang="fi-FI" dirty="0"/>
          </a:p>
          <a:p>
            <a:pPr lvl="2"/>
            <a:r>
              <a:rPr lang="fi-FI" dirty="0"/>
              <a:t>Valitaan paras ja ammutaan vielä 1 sarja varmistaen tulos</a:t>
            </a:r>
          </a:p>
          <a:p>
            <a:pPr lvl="2"/>
            <a:endParaRPr lang="fi-FI" dirty="0"/>
          </a:p>
          <a:p>
            <a:r>
              <a:rPr lang="fi-FI" dirty="0"/>
              <a:t>Merkitään aina yhteen tauluun yhden sarjan osumat ja kirjoitetaan taululle otsikko mikä säätö/muutos on missäkin taulussa kyseessä esim. JV 22,8cm tai PL 55</a:t>
            </a:r>
          </a:p>
        </p:txBody>
      </p:sp>
      <p:pic>
        <p:nvPicPr>
          <p:cNvPr id="7" name="Kuva 6">
            <a:extLst>
              <a:ext uri="{FF2B5EF4-FFF2-40B4-BE49-F238E27FC236}">
                <a16:creationId xmlns:a16="http://schemas.microsoft.com/office/drawing/2014/main" id="{EB843EA5-8DCD-49BE-94B1-AE08D1D35FCA}"/>
              </a:ext>
            </a:extLst>
          </p:cNvPr>
          <p:cNvPicPr>
            <a:picLocks noChangeAspect="1"/>
          </p:cNvPicPr>
          <p:nvPr/>
        </p:nvPicPr>
        <p:blipFill>
          <a:blip r:embed="rId2"/>
          <a:stretch>
            <a:fillRect/>
          </a:stretch>
        </p:blipFill>
        <p:spPr>
          <a:xfrm>
            <a:off x="8176480" y="1536569"/>
            <a:ext cx="3486972" cy="4857046"/>
          </a:xfrm>
          <a:prstGeom prst="rect">
            <a:avLst/>
          </a:prstGeom>
        </p:spPr>
      </p:pic>
    </p:spTree>
    <p:extLst>
      <p:ext uri="{BB962C8B-B14F-4D97-AF65-F5344CB8AC3E}">
        <p14:creationId xmlns:p14="http://schemas.microsoft.com/office/powerpoint/2010/main" val="410999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D7AFEE-C104-A47E-7A60-E8FB83411604}"/>
              </a:ext>
            </a:extLst>
          </p:cNvPr>
          <p:cNvSpPr>
            <a:spLocks noGrp="1"/>
          </p:cNvSpPr>
          <p:nvPr>
            <p:ph type="title"/>
          </p:nvPr>
        </p:nvSpPr>
        <p:spPr>
          <a:xfrm>
            <a:off x="1251678" y="382385"/>
            <a:ext cx="10178322" cy="913980"/>
          </a:xfrm>
        </p:spPr>
        <p:txBody>
          <a:bodyPr/>
          <a:lstStyle/>
          <a:p>
            <a:r>
              <a:rPr lang="fi-FI" dirty="0"/>
              <a:t>Kotitehtävä</a:t>
            </a:r>
          </a:p>
        </p:txBody>
      </p:sp>
      <p:sp>
        <p:nvSpPr>
          <p:cNvPr id="3" name="Sisällön paikkamerkki 2">
            <a:extLst>
              <a:ext uri="{FF2B5EF4-FFF2-40B4-BE49-F238E27FC236}">
                <a16:creationId xmlns:a16="http://schemas.microsoft.com/office/drawing/2014/main" id="{2672B4C2-2B1B-ECC0-A96F-4D1B74C3EFDB}"/>
              </a:ext>
            </a:extLst>
          </p:cNvPr>
          <p:cNvSpPr>
            <a:spLocks noGrp="1"/>
          </p:cNvSpPr>
          <p:nvPr>
            <p:ph idx="1"/>
          </p:nvPr>
        </p:nvSpPr>
        <p:spPr>
          <a:xfrm>
            <a:off x="1251678" y="1296365"/>
            <a:ext cx="10178322" cy="5179250"/>
          </a:xfrm>
        </p:spPr>
        <p:txBody>
          <a:bodyPr/>
          <a:lstStyle/>
          <a:p>
            <a:r>
              <a:rPr lang="fi-FI" dirty="0"/>
              <a:t>Niputustestien loppuun vieminen – leirillä ammutaan harjoituksen omaisesti testit oppimisen vuoksi. Todellinen testaaminen vaatii aikaa, johon omat harjoitukset kotiradalla on oikea paikka</a:t>
            </a:r>
          </a:p>
          <a:p>
            <a:pPr lvl="1"/>
            <a:r>
              <a:rPr lang="fi-FI" dirty="0"/>
              <a:t>Usein testaaminen vaatii 2-3 kierrosta samalla säädöllä, että saadaan luotettavia tuloksia.</a:t>
            </a:r>
          </a:p>
          <a:p>
            <a:pPr lvl="1"/>
            <a:r>
              <a:rPr lang="fi-FI" dirty="0"/>
              <a:t>Huomioi myös </a:t>
            </a:r>
            <a:r>
              <a:rPr lang="fi-FI" dirty="0" err="1"/>
              <a:t>nokinpaikan</a:t>
            </a:r>
            <a:r>
              <a:rPr lang="fi-FI" dirty="0"/>
              <a:t> testaaminen – ei tehdä ajankäytön vuoksi leirillä</a:t>
            </a:r>
          </a:p>
          <a:p>
            <a:pPr lvl="1"/>
            <a:endParaRPr lang="fi-FI" dirty="0"/>
          </a:p>
          <a:p>
            <a:r>
              <a:rPr lang="fi-FI" dirty="0"/>
              <a:t>Nuolikartat</a:t>
            </a:r>
          </a:p>
          <a:p>
            <a:pPr lvl="1"/>
            <a:r>
              <a:rPr lang="fi-FI" dirty="0"/>
              <a:t>Nuolissa on eroja ja valitsemalla kisoihin parhaat nuolet antaa itselleen parhaan mahdollisuuden onnistua</a:t>
            </a:r>
          </a:p>
          <a:p>
            <a:pPr lvl="1"/>
            <a:r>
              <a:rPr lang="fi-FI" dirty="0"/>
              <a:t>Tee nuolikartat kisanuolistasi omalta kilpailumatkalta. Vähintään 6 laukausta per nuoli ja jokaisen nuolen merkintä omaan tauluun. Mitä enemmän sitä parempi, tulos on luotettavampi.</a:t>
            </a:r>
          </a:p>
          <a:p>
            <a:pPr lvl="1"/>
            <a:r>
              <a:rPr lang="fi-FI" dirty="0"/>
              <a:t>Voit käyttää myös </a:t>
            </a:r>
            <a:r>
              <a:rPr lang="fi-FI" dirty="0" err="1"/>
              <a:t>appeja</a:t>
            </a:r>
            <a:r>
              <a:rPr lang="fi-FI" dirty="0"/>
              <a:t>, mutta visuaalinen vertailu usein helpompaa manuaalisesti tekemällä</a:t>
            </a:r>
          </a:p>
        </p:txBody>
      </p:sp>
    </p:spTree>
    <p:extLst>
      <p:ext uri="{BB962C8B-B14F-4D97-AF65-F5344CB8AC3E}">
        <p14:creationId xmlns:p14="http://schemas.microsoft.com/office/powerpoint/2010/main" val="131544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912564" y="285655"/>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Sisältö</a:t>
            </a:r>
            <a:endParaRPr dirty="0"/>
          </a:p>
        </p:txBody>
      </p:sp>
      <p:sp>
        <p:nvSpPr>
          <p:cNvPr id="91" name="Google Shape;91;p2"/>
          <p:cNvSpPr txBox="1">
            <a:spLocks noGrp="1"/>
          </p:cNvSpPr>
          <p:nvPr>
            <p:ph idx="1"/>
          </p:nvPr>
        </p:nvSpPr>
        <p:spPr>
          <a:xfrm>
            <a:off x="912563" y="1556133"/>
            <a:ext cx="10352467" cy="2206241"/>
          </a:xfrm>
          <a:prstGeom prst="rect">
            <a:avLst/>
          </a:prstGeom>
          <a:noFill/>
          <a:ln>
            <a:noFill/>
          </a:ln>
        </p:spPr>
        <p:txBody>
          <a:bodyPr spcFirstLastPara="1" wrap="square" lIns="91425" tIns="45700" rIns="91425" bIns="45700" numCol="1" anchor="t" anchorCtr="0">
            <a:normAutofit/>
          </a:bodyPr>
          <a:lstStyle/>
          <a:p>
            <a:pPr marL="342900">
              <a:lnSpc>
                <a:spcPct val="80000"/>
              </a:lnSpc>
              <a:spcBef>
                <a:spcPts val="0"/>
              </a:spcBef>
              <a:buSzPts val="2240"/>
            </a:pPr>
            <a:r>
              <a:rPr lang="fi-FI" sz="2200" dirty="0"/>
              <a:t>Esityksen sisältämät kuvat ja suuri osa sisällöstä perustuu </a:t>
            </a:r>
            <a:r>
              <a:rPr lang="fi-FI" sz="2200" dirty="0" err="1"/>
              <a:t>Coach</a:t>
            </a:r>
            <a:r>
              <a:rPr lang="fi-FI" sz="2200" dirty="0"/>
              <a:t> Kimin materiaaleihin jousen perusvirityksestä</a:t>
            </a:r>
          </a:p>
          <a:p>
            <a:pPr marL="342900">
              <a:lnSpc>
                <a:spcPct val="80000"/>
              </a:lnSpc>
              <a:spcBef>
                <a:spcPts val="448"/>
              </a:spcBef>
              <a:buSzPts val="2240"/>
            </a:pPr>
            <a:r>
              <a:rPr lang="fi-FI" sz="2200" dirty="0"/>
              <a:t>Tavoitteena ymmärtää ja oppia seuraavat asiat </a:t>
            </a:r>
          </a:p>
          <a:p>
            <a:pPr marL="742950" lvl="1" indent="-285750">
              <a:lnSpc>
                <a:spcPct val="80000"/>
              </a:lnSpc>
              <a:spcBef>
                <a:spcPts val="392"/>
              </a:spcBef>
              <a:buSzPts val="1960"/>
            </a:pPr>
            <a:endParaRPr lang="fi-FI" sz="2200" dirty="0"/>
          </a:p>
          <a:p>
            <a:pPr marL="342900" indent="-200660">
              <a:lnSpc>
                <a:spcPct val="80000"/>
              </a:lnSpc>
              <a:spcBef>
                <a:spcPts val="448"/>
              </a:spcBef>
              <a:buSzPts val="2240"/>
              <a:buNone/>
            </a:pPr>
            <a:endParaRPr sz="2240" dirty="0"/>
          </a:p>
        </p:txBody>
      </p:sp>
      <p:sp>
        <p:nvSpPr>
          <p:cNvPr id="4" name="Google Shape;91;p2">
            <a:extLst>
              <a:ext uri="{FF2B5EF4-FFF2-40B4-BE49-F238E27FC236}">
                <a16:creationId xmlns:a16="http://schemas.microsoft.com/office/drawing/2014/main" id="{9CA64B84-B59F-4CEA-9441-C560AEB4C499}"/>
              </a:ext>
            </a:extLst>
          </p:cNvPr>
          <p:cNvSpPr txBox="1">
            <a:spLocks/>
          </p:cNvSpPr>
          <p:nvPr/>
        </p:nvSpPr>
        <p:spPr>
          <a:xfrm>
            <a:off x="1226889" y="2659254"/>
            <a:ext cx="8229600" cy="3913092"/>
          </a:xfrm>
          <a:prstGeom prst="rect">
            <a:avLst/>
          </a:prstGeom>
          <a:noFill/>
          <a:ln>
            <a:noFill/>
          </a:ln>
        </p:spPr>
        <p:txBody>
          <a:bodyPr spcFirstLastPara="1" vert="horz" wrap="square" lIns="91425" tIns="45700" rIns="91425" bIns="45700" numCol="2"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lnSpc>
                <a:spcPct val="80000"/>
              </a:lnSpc>
              <a:spcBef>
                <a:spcPts val="392"/>
              </a:spcBef>
              <a:buSzPts val="1960"/>
            </a:pPr>
            <a:r>
              <a:rPr lang="fi-FI" sz="2200" dirty="0"/>
              <a:t>Perusviritys</a:t>
            </a:r>
          </a:p>
          <a:p>
            <a:pPr lvl="2" indent="-285750">
              <a:lnSpc>
                <a:spcPct val="80000"/>
              </a:lnSpc>
              <a:spcBef>
                <a:spcPts val="392"/>
              </a:spcBef>
              <a:buSzPts val="1960"/>
            </a:pPr>
            <a:r>
              <a:rPr lang="fi-FI" sz="2000" dirty="0"/>
              <a:t>Linjaus – jousen säätäminen suoraksi</a:t>
            </a:r>
          </a:p>
          <a:p>
            <a:pPr lvl="2" indent="-285750">
              <a:lnSpc>
                <a:spcPct val="80000"/>
              </a:lnSpc>
              <a:spcBef>
                <a:spcPts val="392"/>
              </a:spcBef>
              <a:buSzPts val="1960"/>
            </a:pPr>
            <a:r>
              <a:rPr lang="fi-FI" sz="2000" dirty="0" err="1"/>
              <a:t>Tilleri</a:t>
            </a:r>
            <a:endParaRPr lang="fi-FI" sz="2000" dirty="0"/>
          </a:p>
          <a:p>
            <a:pPr lvl="2" indent="-285750">
              <a:lnSpc>
                <a:spcPct val="80000"/>
              </a:lnSpc>
              <a:spcBef>
                <a:spcPts val="392"/>
              </a:spcBef>
              <a:buSzPts val="1960"/>
            </a:pPr>
            <a:r>
              <a:rPr lang="fi-FI" sz="2000" dirty="0"/>
              <a:t>Jänneväli</a:t>
            </a:r>
          </a:p>
          <a:p>
            <a:pPr lvl="2" indent="-285750">
              <a:lnSpc>
                <a:spcPct val="80000"/>
              </a:lnSpc>
              <a:spcBef>
                <a:spcPts val="392"/>
              </a:spcBef>
              <a:buSzPts val="1960"/>
            </a:pPr>
            <a:r>
              <a:rPr lang="fi-FI" sz="2000" dirty="0"/>
              <a:t>Nuolihylly</a:t>
            </a:r>
          </a:p>
          <a:p>
            <a:pPr lvl="2" indent="-285750">
              <a:lnSpc>
                <a:spcPct val="80000"/>
              </a:lnSpc>
              <a:spcBef>
                <a:spcPts val="392"/>
              </a:spcBef>
              <a:buSzPts val="1960"/>
            </a:pPr>
            <a:r>
              <a:rPr lang="fi-FI" sz="2000" dirty="0" err="1"/>
              <a:t>Plungerin</a:t>
            </a:r>
            <a:r>
              <a:rPr lang="fi-FI" sz="2000" dirty="0"/>
              <a:t> säätäminen</a:t>
            </a:r>
          </a:p>
          <a:p>
            <a:pPr lvl="2" indent="-285750">
              <a:lnSpc>
                <a:spcPct val="80000"/>
              </a:lnSpc>
              <a:spcBef>
                <a:spcPts val="392"/>
              </a:spcBef>
              <a:buSzPts val="1960"/>
            </a:pPr>
            <a:r>
              <a:rPr lang="fi-FI" sz="2000" dirty="0" err="1"/>
              <a:t>Nokinpaikka</a:t>
            </a:r>
            <a:endParaRPr lang="fi-FI" sz="2000" dirty="0"/>
          </a:p>
          <a:p>
            <a:pPr lvl="2" indent="-285750">
              <a:lnSpc>
                <a:spcPct val="80000"/>
              </a:lnSpc>
              <a:spcBef>
                <a:spcPts val="392"/>
              </a:spcBef>
              <a:buSzPts val="1960"/>
            </a:pPr>
            <a:r>
              <a:rPr lang="fi-FI" sz="2000" dirty="0"/>
              <a:t>Nuolen valinta</a:t>
            </a:r>
          </a:p>
          <a:p>
            <a:pPr lvl="2" indent="-285750">
              <a:lnSpc>
                <a:spcPct val="80000"/>
              </a:lnSpc>
              <a:spcBef>
                <a:spcPts val="392"/>
              </a:spcBef>
              <a:buSzPts val="1960"/>
            </a:pPr>
            <a:r>
              <a:rPr lang="fi-FI" sz="2000" dirty="0"/>
              <a:t>Jousiammunnan paradoksi</a:t>
            </a:r>
          </a:p>
          <a:p>
            <a:pPr lvl="2" indent="-285750">
              <a:lnSpc>
                <a:spcPct val="80000"/>
              </a:lnSpc>
              <a:spcBef>
                <a:spcPts val="392"/>
              </a:spcBef>
              <a:buSzPts val="1960"/>
            </a:pPr>
            <a:r>
              <a:rPr lang="fi-FI" sz="2000" dirty="0"/>
              <a:t>Nuolen perusviritys</a:t>
            </a:r>
          </a:p>
          <a:p>
            <a:pPr lvl="2" indent="-285750">
              <a:lnSpc>
                <a:spcPct val="80000"/>
              </a:lnSpc>
              <a:spcBef>
                <a:spcPts val="392"/>
              </a:spcBef>
              <a:buSzPts val="1960"/>
            </a:pPr>
            <a:r>
              <a:rPr lang="fi-FI" sz="2000" dirty="0"/>
              <a:t>Perusvirityksen yhteenveto </a:t>
            </a:r>
          </a:p>
          <a:p>
            <a:pPr lvl="2" indent="-285750">
              <a:lnSpc>
                <a:spcPct val="80000"/>
              </a:lnSpc>
              <a:spcBef>
                <a:spcPts val="392"/>
              </a:spcBef>
              <a:buSzPts val="1960"/>
            </a:pPr>
            <a:endParaRPr lang="fi-FI" sz="2000" dirty="0"/>
          </a:p>
          <a:p>
            <a:pPr lvl="1">
              <a:lnSpc>
                <a:spcPct val="80000"/>
              </a:lnSpc>
              <a:spcBef>
                <a:spcPts val="392"/>
              </a:spcBef>
              <a:buSzPts val="1960"/>
            </a:pPr>
            <a:endParaRPr lang="fi-FI" sz="2000" dirty="0"/>
          </a:p>
          <a:p>
            <a:pPr lvl="1">
              <a:lnSpc>
                <a:spcPct val="80000"/>
              </a:lnSpc>
              <a:spcBef>
                <a:spcPts val="392"/>
              </a:spcBef>
              <a:buSzPts val="1960"/>
            </a:pPr>
            <a:r>
              <a:rPr lang="fi-FI" sz="2200" dirty="0"/>
              <a:t>Hienoviritys</a:t>
            </a:r>
          </a:p>
          <a:p>
            <a:pPr lvl="2" indent="-285750">
              <a:lnSpc>
                <a:spcPct val="80000"/>
              </a:lnSpc>
              <a:spcBef>
                <a:spcPts val="392"/>
              </a:spcBef>
              <a:buSzPts val="1960"/>
            </a:pPr>
            <a:r>
              <a:rPr lang="fi-FI" sz="2000" dirty="0"/>
              <a:t>Viritykseen vaikuttavia muuttujia</a:t>
            </a:r>
          </a:p>
          <a:p>
            <a:pPr lvl="2" indent="-285750">
              <a:lnSpc>
                <a:spcPct val="80000"/>
              </a:lnSpc>
              <a:spcBef>
                <a:spcPts val="392"/>
              </a:spcBef>
              <a:buSzPts val="1960"/>
            </a:pPr>
            <a:r>
              <a:rPr lang="fi-FI" sz="2000" dirty="0"/>
              <a:t>Jäykän </a:t>
            </a:r>
            <a:r>
              <a:rPr lang="fi-FI" sz="2000" dirty="0" err="1"/>
              <a:t>plungerin</a:t>
            </a:r>
            <a:r>
              <a:rPr lang="fi-FI" sz="2000" dirty="0"/>
              <a:t> testi</a:t>
            </a:r>
          </a:p>
          <a:p>
            <a:pPr lvl="2" indent="-285750">
              <a:lnSpc>
                <a:spcPct val="80000"/>
              </a:lnSpc>
              <a:spcBef>
                <a:spcPts val="392"/>
              </a:spcBef>
              <a:buSzPts val="1960"/>
            </a:pPr>
            <a:r>
              <a:rPr lang="fi-FI" sz="2000" dirty="0"/>
              <a:t>Kävelytesti</a:t>
            </a:r>
          </a:p>
          <a:p>
            <a:pPr lvl="2" indent="-285750">
              <a:lnSpc>
                <a:spcPct val="80000"/>
              </a:lnSpc>
              <a:spcBef>
                <a:spcPts val="392"/>
              </a:spcBef>
              <a:buSzPts val="1960"/>
            </a:pPr>
            <a:r>
              <a:rPr lang="fi-FI" sz="2000" dirty="0"/>
              <a:t>Niputustestit</a:t>
            </a:r>
          </a:p>
          <a:p>
            <a:pPr lvl="2" indent="-285750">
              <a:lnSpc>
                <a:spcPct val="80000"/>
              </a:lnSpc>
              <a:spcBef>
                <a:spcPts val="392"/>
              </a:spcBef>
              <a:buSzPts val="1960"/>
            </a:pPr>
            <a:r>
              <a:rPr lang="fi-FI" sz="2000" dirty="0"/>
              <a:t>Nuolten rakentaminen ja nuolikartat</a:t>
            </a:r>
          </a:p>
          <a:p>
            <a:pPr lvl="2" indent="-285750">
              <a:lnSpc>
                <a:spcPct val="80000"/>
              </a:lnSpc>
              <a:spcBef>
                <a:spcPts val="392"/>
              </a:spcBef>
              <a:buSzPts val="1960"/>
            </a:pPr>
            <a:r>
              <a:rPr lang="fi-FI" sz="2000" dirty="0"/>
              <a:t>Hieno virityksen yhteenveto</a:t>
            </a:r>
          </a:p>
          <a:p>
            <a:pPr lvl="1" indent="-161290">
              <a:lnSpc>
                <a:spcPct val="80000"/>
              </a:lnSpc>
              <a:spcBef>
                <a:spcPts val="392"/>
              </a:spcBef>
              <a:buSzPts val="1960"/>
              <a:buFont typeface="Wingdings 3" charset="2"/>
              <a:buNone/>
            </a:pPr>
            <a:endParaRPr lang="fi-FI" sz="1960" dirty="0"/>
          </a:p>
          <a:p>
            <a:pPr lvl="1" indent="-161290">
              <a:lnSpc>
                <a:spcPct val="80000"/>
              </a:lnSpc>
              <a:spcBef>
                <a:spcPts val="392"/>
              </a:spcBef>
              <a:buSzPts val="1960"/>
              <a:buFont typeface="Wingdings 3" charset="2"/>
              <a:buNone/>
            </a:pPr>
            <a:endParaRPr lang="fi-FI" sz="1960" dirty="0"/>
          </a:p>
          <a:p>
            <a:pPr lvl="1" indent="-161290">
              <a:lnSpc>
                <a:spcPct val="80000"/>
              </a:lnSpc>
              <a:spcBef>
                <a:spcPts val="392"/>
              </a:spcBef>
              <a:buSzPts val="1960"/>
              <a:buFont typeface="Wingdings 3" charset="2"/>
              <a:buNone/>
            </a:pPr>
            <a:endParaRPr lang="fi-FI" sz="1960" dirty="0"/>
          </a:p>
          <a:p>
            <a:pPr lvl="1" indent="-161290">
              <a:lnSpc>
                <a:spcPct val="80000"/>
              </a:lnSpc>
              <a:spcBef>
                <a:spcPts val="392"/>
              </a:spcBef>
              <a:buSzPts val="1960"/>
              <a:buFont typeface="Wingdings 3" charset="2"/>
              <a:buNone/>
            </a:pPr>
            <a:endParaRPr lang="fi-FI" sz="1960" dirty="0"/>
          </a:p>
          <a:p>
            <a:pPr indent="-200660">
              <a:lnSpc>
                <a:spcPct val="80000"/>
              </a:lnSpc>
              <a:spcBef>
                <a:spcPts val="448"/>
              </a:spcBef>
              <a:buSzPts val="2240"/>
              <a:buFont typeface="Wingdings 3" charset="2"/>
              <a:buNone/>
            </a:pPr>
            <a:endParaRPr lang="fi-FI" sz="224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1117104" y="404664"/>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JOUSEN LINJAAMINEN</a:t>
            </a:r>
            <a:endParaRPr dirty="0"/>
          </a:p>
        </p:txBody>
      </p:sp>
      <p:sp>
        <p:nvSpPr>
          <p:cNvPr id="97" name="Google Shape;97;p3"/>
          <p:cNvSpPr txBox="1"/>
          <p:nvPr/>
        </p:nvSpPr>
        <p:spPr>
          <a:xfrm>
            <a:off x="1117104" y="1547664"/>
            <a:ext cx="8445801" cy="1348628"/>
          </a:xfrm>
          <a:prstGeom prst="rect">
            <a:avLst/>
          </a:prstGeom>
          <a:noFill/>
          <a:ln>
            <a:noFill/>
          </a:ln>
        </p:spPr>
        <p:txBody>
          <a:bodyPr spcFirstLastPara="1" wrap="square" lIns="91425" tIns="45700" rIns="91425" bIns="45700" anchor="t" anchorCtr="0">
            <a:normAutofit/>
          </a:bodyPr>
          <a:lstStyle/>
          <a:p>
            <a:pPr marL="3429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Jousen virittämisessä ensimmäinen tehtävä ja kaiken jatkovirittämisen peruslähtökohta</a:t>
            </a:r>
            <a:endParaRPr sz="2200" dirty="0">
              <a:solidFill>
                <a:schemeClr val="tx1">
                  <a:lumMod val="75000"/>
                  <a:lumOff val="25000"/>
                </a:schemeClr>
              </a:solidFill>
            </a:endParaRPr>
          </a:p>
        </p:txBody>
      </p:sp>
      <p:sp>
        <p:nvSpPr>
          <p:cNvPr id="98" name="Google Shape;98;p3"/>
          <p:cNvSpPr txBox="1"/>
          <p:nvPr/>
        </p:nvSpPr>
        <p:spPr>
          <a:xfrm>
            <a:off x="1117104" y="2380879"/>
            <a:ext cx="3950196" cy="3744416"/>
          </a:xfrm>
          <a:prstGeom prst="rect">
            <a:avLst/>
          </a:prstGeom>
          <a:noFill/>
          <a:ln>
            <a:noFill/>
          </a:ln>
        </p:spPr>
        <p:txBody>
          <a:bodyPr spcFirstLastPara="1" wrap="square" lIns="91425" tIns="45700" rIns="91425" bIns="45700" anchor="t" anchorCtr="0">
            <a:normAutofit/>
          </a:bodyPr>
          <a:lstStyle/>
          <a:p>
            <a:pPr marL="342900" lvl="1"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Linjataan jänne kulkemaan keskeltä lapoja ja runkoa ja </a:t>
            </a:r>
            <a:r>
              <a:rPr lang="fi-FI" sz="2200" dirty="0" err="1">
                <a:solidFill>
                  <a:schemeClr val="tx1">
                    <a:lumMod val="75000"/>
                    <a:lumOff val="25000"/>
                  </a:schemeClr>
                </a:solidFill>
                <a:sym typeface="Calibri"/>
              </a:rPr>
              <a:t>stabinkin</a:t>
            </a:r>
            <a:r>
              <a:rPr lang="fi-FI" sz="2200" dirty="0">
                <a:solidFill>
                  <a:schemeClr val="tx1">
                    <a:lumMod val="75000"/>
                    <a:lumOff val="25000"/>
                  </a:schemeClr>
                </a:solidFill>
                <a:sym typeface="Calibri"/>
              </a:rPr>
              <a:t> pitäisi jäädä vielä samalle linjalle</a:t>
            </a:r>
            <a:endParaRPr sz="2200" dirty="0">
              <a:solidFill>
                <a:schemeClr val="tx1">
                  <a:lumMod val="75000"/>
                  <a:lumOff val="25000"/>
                </a:schemeClr>
              </a:solidFill>
            </a:endParaRPr>
          </a:p>
          <a:p>
            <a:pPr marL="800100" lvl="3" indent="-342900">
              <a:lnSpc>
                <a:spcPct val="80000"/>
              </a:lnSpc>
              <a:spcBef>
                <a:spcPts val="408"/>
              </a:spcBef>
              <a:buClr>
                <a:schemeClr val="accent1"/>
              </a:buClr>
              <a:buSzPts val="2240"/>
              <a:buFont typeface="Wingdings 3" charset="2"/>
              <a:buChar char=""/>
            </a:pPr>
            <a:r>
              <a:rPr lang="fi-FI" sz="2200" dirty="0">
                <a:solidFill>
                  <a:schemeClr val="tx1">
                    <a:lumMod val="75000"/>
                    <a:lumOff val="25000"/>
                  </a:schemeClr>
                </a:solidFill>
                <a:sym typeface="Calibri"/>
              </a:rPr>
              <a:t>Käytetään apuna linjauspaloja tai alumiinirunkojen kanssa lasertyökalua</a:t>
            </a:r>
            <a:endParaRPr sz="2200" dirty="0">
              <a:solidFill>
                <a:schemeClr val="tx1">
                  <a:lumMod val="75000"/>
                  <a:lumOff val="25000"/>
                </a:schemeClr>
              </a:solidFill>
            </a:endParaRPr>
          </a:p>
          <a:p>
            <a:pPr marL="342900" lvl="1" indent="-342900">
              <a:lnSpc>
                <a:spcPct val="80000"/>
              </a:lnSpc>
              <a:spcBef>
                <a:spcPts val="476"/>
              </a:spcBef>
              <a:buClr>
                <a:schemeClr val="accent1"/>
              </a:buClr>
              <a:buSzPts val="2240"/>
              <a:buFont typeface="Wingdings 3" charset="2"/>
              <a:buChar char=""/>
            </a:pPr>
            <a:r>
              <a:rPr lang="fi-FI" sz="2200" dirty="0">
                <a:solidFill>
                  <a:schemeClr val="tx1">
                    <a:lumMod val="75000"/>
                    <a:lumOff val="25000"/>
                  </a:schemeClr>
                </a:solidFill>
                <a:sym typeface="Calibri"/>
              </a:rPr>
              <a:t>Linjattu jousi lyö laukaisussa suoraan taulua kohti!</a:t>
            </a:r>
            <a:endParaRPr sz="2200" dirty="0">
              <a:solidFill>
                <a:schemeClr val="tx1">
                  <a:lumMod val="75000"/>
                  <a:lumOff val="25000"/>
                </a:schemeClr>
              </a:solidFill>
            </a:endParaRPr>
          </a:p>
          <a:p>
            <a:pPr marL="342900" indent="-170180">
              <a:lnSpc>
                <a:spcPct val="80000"/>
              </a:lnSpc>
              <a:spcBef>
                <a:spcPts val="544"/>
              </a:spcBef>
              <a:buClr>
                <a:schemeClr val="dk1"/>
              </a:buClr>
              <a:buSzPts val="2720"/>
            </a:pPr>
            <a:endParaRPr sz="2720" dirty="0">
              <a:solidFill>
                <a:schemeClr val="dk1"/>
              </a:solidFill>
              <a:latin typeface="Calibri"/>
              <a:ea typeface="Calibri"/>
              <a:cs typeface="Calibri"/>
              <a:sym typeface="Calibri"/>
            </a:endParaRPr>
          </a:p>
        </p:txBody>
      </p:sp>
      <p:pic>
        <p:nvPicPr>
          <p:cNvPr id="99" name="Google Shape;99;p3"/>
          <p:cNvPicPr preferRelativeResize="0"/>
          <p:nvPr/>
        </p:nvPicPr>
        <p:blipFill rotWithShape="1">
          <a:blip r:embed="rId3">
            <a:alphaModFix/>
          </a:blip>
          <a:srcRect/>
          <a:stretch/>
        </p:blipFill>
        <p:spPr>
          <a:xfrm>
            <a:off x="5231904" y="2380879"/>
            <a:ext cx="5314950" cy="400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title"/>
          </p:nvPr>
        </p:nvSpPr>
        <p:spPr>
          <a:xfrm>
            <a:off x="1066800" y="376814"/>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TILLERI</a:t>
            </a:r>
            <a:endParaRPr dirty="0"/>
          </a:p>
        </p:txBody>
      </p:sp>
      <p:sp>
        <p:nvSpPr>
          <p:cNvPr id="105" name="Google Shape;105;p4"/>
          <p:cNvSpPr txBox="1">
            <a:spLocks noGrp="1"/>
          </p:cNvSpPr>
          <p:nvPr>
            <p:ph idx="1"/>
          </p:nvPr>
        </p:nvSpPr>
        <p:spPr>
          <a:xfrm>
            <a:off x="1066800" y="1600201"/>
            <a:ext cx="9493696" cy="748680"/>
          </a:xfrm>
          <a:prstGeom prst="rect">
            <a:avLst/>
          </a:prstGeom>
          <a:noFill/>
          <a:ln>
            <a:noFill/>
          </a:ln>
        </p:spPr>
        <p:txBody>
          <a:bodyPr spcFirstLastPara="1" wrap="square" lIns="91425" tIns="45700" rIns="91425" bIns="45700" anchor="t" anchorCtr="0">
            <a:normAutofit/>
          </a:bodyPr>
          <a:lstStyle/>
          <a:p>
            <a:pPr>
              <a:lnSpc>
                <a:spcPct val="80000"/>
              </a:lnSpc>
              <a:spcBef>
                <a:spcPts val="0"/>
              </a:spcBef>
              <a:buSzPts val="2240"/>
            </a:pPr>
            <a:r>
              <a:rPr lang="fi-FI" sz="2200" dirty="0"/>
              <a:t>Tasapainotetaan lavat lyömään samaan tahtiin</a:t>
            </a:r>
            <a:endParaRPr sz="2200" dirty="0"/>
          </a:p>
        </p:txBody>
      </p:sp>
      <p:pic>
        <p:nvPicPr>
          <p:cNvPr id="106" name="Google Shape;106;p4"/>
          <p:cNvPicPr preferRelativeResize="0"/>
          <p:nvPr/>
        </p:nvPicPr>
        <p:blipFill rotWithShape="1">
          <a:blip r:embed="rId3">
            <a:alphaModFix/>
          </a:blip>
          <a:srcRect/>
          <a:stretch/>
        </p:blipFill>
        <p:spPr>
          <a:xfrm>
            <a:off x="5254060" y="2276873"/>
            <a:ext cx="3471983" cy="4403489"/>
          </a:xfrm>
          <a:prstGeom prst="rect">
            <a:avLst/>
          </a:prstGeom>
          <a:noFill/>
          <a:ln>
            <a:noFill/>
          </a:ln>
        </p:spPr>
      </p:pic>
      <p:pic>
        <p:nvPicPr>
          <p:cNvPr id="107" name="Google Shape;107;p4"/>
          <p:cNvPicPr preferRelativeResize="0"/>
          <p:nvPr/>
        </p:nvPicPr>
        <p:blipFill rotWithShape="1">
          <a:blip r:embed="rId4">
            <a:alphaModFix/>
          </a:blip>
          <a:srcRect/>
          <a:stretch/>
        </p:blipFill>
        <p:spPr>
          <a:xfrm>
            <a:off x="9059468" y="2276872"/>
            <a:ext cx="1573429" cy="4403490"/>
          </a:xfrm>
          <a:prstGeom prst="rect">
            <a:avLst/>
          </a:prstGeom>
          <a:noFill/>
          <a:ln>
            <a:noFill/>
          </a:ln>
        </p:spPr>
      </p:pic>
      <p:sp>
        <p:nvSpPr>
          <p:cNvPr id="108" name="Google Shape;108;p4"/>
          <p:cNvSpPr txBox="1"/>
          <p:nvPr/>
        </p:nvSpPr>
        <p:spPr>
          <a:xfrm>
            <a:off x="1066801" y="2153167"/>
            <a:ext cx="4247064" cy="4547506"/>
          </a:xfrm>
          <a:prstGeom prst="rect">
            <a:avLst/>
          </a:prstGeom>
          <a:noFill/>
          <a:ln>
            <a:noFill/>
          </a:ln>
        </p:spPr>
        <p:txBody>
          <a:bodyPr spcFirstLastPara="1" wrap="square" lIns="91425" tIns="45700" rIns="91425" bIns="45700" anchor="t" anchorCtr="0">
            <a:normAutofit/>
          </a:bodyPr>
          <a:lstStyle/>
          <a:p>
            <a:pPr marL="3429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Normaali </a:t>
            </a:r>
            <a:r>
              <a:rPr lang="fi-FI" sz="2200" dirty="0" err="1">
                <a:solidFill>
                  <a:schemeClr val="tx1">
                    <a:lumMod val="75000"/>
                    <a:lumOff val="25000"/>
                  </a:schemeClr>
                </a:solidFill>
                <a:sym typeface="Calibri"/>
              </a:rPr>
              <a:t>tilleri</a:t>
            </a:r>
            <a:r>
              <a:rPr lang="fi-FI" sz="2200" dirty="0">
                <a:solidFill>
                  <a:schemeClr val="tx1">
                    <a:lumMod val="75000"/>
                    <a:lumOff val="25000"/>
                  </a:schemeClr>
                </a:solidFill>
                <a:sym typeface="Calibri"/>
              </a:rPr>
              <a:t> on noin 2-5mm</a:t>
            </a:r>
            <a:endParaRPr sz="2200" dirty="0">
              <a:solidFill>
                <a:schemeClr val="tx1">
                  <a:lumMod val="75000"/>
                  <a:lumOff val="25000"/>
                </a:schemeClr>
              </a:solidFill>
            </a:endParaRPr>
          </a:p>
          <a:p>
            <a:pPr marL="742950" lvl="1" indent="-342900">
              <a:lnSpc>
                <a:spcPct val="80000"/>
              </a:lnSpc>
              <a:spcBef>
                <a:spcPts val="434"/>
              </a:spcBef>
              <a:buClr>
                <a:schemeClr val="accent1"/>
              </a:buClr>
              <a:buSzPts val="2240"/>
              <a:buFont typeface="Wingdings 3" charset="2"/>
              <a:buChar char=""/>
            </a:pPr>
            <a:r>
              <a:rPr lang="fi-FI" sz="2200" dirty="0">
                <a:solidFill>
                  <a:schemeClr val="tx1">
                    <a:lumMod val="75000"/>
                    <a:lumOff val="25000"/>
                  </a:schemeClr>
                </a:solidFill>
                <a:sym typeface="Calibri"/>
              </a:rPr>
              <a:t>Alhaalla pienempi kuin ylhäällä</a:t>
            </a:r>
          </a:p>
          <a:p>
            <a:pPr marL="742950" lvl="1" indent="-342900">
              <a:lnSpc>
                <a:spcPct val="80000"/>
              </a:lnSpc>
              <a:spcBef>
                <a:spcPts val="434"/>
              </a:spcBef>
              <a:buClr>
                <a:schemeClr val="accent1"/>
              </a:buClr>
              <a:buSzPts val="2240"/>
              <a:buFont typeface="Wingdings 3" charset="2"/>
              <a:buChar char=""/>
            </a:pPr>
            <a:endParaRPr sz="2200" dirty="0">
              <a:solidFill>
                <a:schemeClr val="tx1">
                  <a:lumMod val="75000"/>
                  <a:lumOff val="25000"/>
                </a:schemeClr>
              </a:solidFill>
            </a:endParaRPr>
          </a:p>
          <a:p>
            <a:pPr marL="342900" indent="-342900">
              <a:lnSpc>
                <a:spcPct val="80000"/>
              </a:lnSpc>
              <a:spcBef>
                <a:spcPts val="496"/>
              </a:spcBef>
              <a:buClr>
                <a:schemeClr val="accent1"/>
              </a:buClr>
              <a:buSzPts val="2240"/>
              <a:buFont typeface="Wingdings 3" charset="2"/>
              <a:buChar char=""/>
            </a:pPr>
            <a:r>
              <a:rPr lang="fi-FI" sz="2200" dirty="0">
                <a:solidFill>
                  <a:schemeClr val="tx1">
                    <a:lumMod val="75000"/>
                    <a:lumOff val="25000"/>
                  </a:schemeClr>
                </a:solidFill>
                <a:sym typeface="Calibri"/>
              </a:rPr>
              <a:t>Lapojen kärkien pitäisi saavuttaa yhtä aikaa ääriasento lyönnissä</a:t>
            </a:r>
            <a:endParaRPr sz="2200" dirty="0">
              <a:solidFill>
                <a:schemeClr val="tx1">
                  <a:lumMod val="75000"/>
                  <a:lumOff val="25000"/>
                </a:schemeClr>
              </a:solidFill>
            </a:endParaRPr>
          </a:p>
          <a:p>
            <a:pPr marL="742950" lvl="1" indent="-342900">
              <a:lnSpc>
                <a:spcPct val="80000"/>
              </a:lnSpc>
              <a:spcBef>
                <a:spcPts val="434"/>
              </a:spcBef>
              <a:buClr>
                <a:schemeClr val="accent1"/>
              </a:buClr>
              <a:buSzPts val="2240"/>
              <a:buFont typeface="Wingdings 3" charset="2"/>
              <a:buChar char=""/>
            </a:pPr>
            <a:r>
              <a:rPr lang="fi-FI" sz="2200" dirty="0">
                <a:solidFill>
                  <a:schemeClr val="tx1">
                    <a:lumMod val="75000"/>
                    <a:lumOff val="25000"/>
                  </a:schemeClr>
                </a:solidFill>
                <a:sym typeface="Calibri"/>
              </a:rPr>
              <a:t>Mikäli ei kohdallaan jää jänne liikkumaan ylä-alasuunnassa laukaisun jälkeen </a:t>
            </a:r>
            <a:endParaRPr sz="2200" dirty="0">
              <a:solidFill>
                <a:schemeClr val="tx1">
                  <a:lumMod val="75000"/>
                  <a:lumOff val="25000"/>
                </a:schemeClr>
              </a:solidFill>
            </a:endParaRPr>
          </a:p>
          <a:p>
            <a:pPr marL="342900" indent="-185420">
              <a:lnSpc>
                <a:spcPct val="80000"/>
              </a:lnSpc>
              <a:spcBef>
                <a:spcPts val="496"/>
              </a:spcBef>
              <a:buClr>
                <a:schemeClr val="dk1"/>
              </a:buClr>
              <a:buSzPts val="2480"/>
            </a:pPr>
            <a:endParaRPr sz="248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1075928" y="392233"/>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JÄNNEVÄLI</a:t>
            </a:r>
            <a:endParaRPr dirty="0"/>
          </a:p>
        </p:txBody>
      </p:sp>
      <p:pic>
        <p:nvPicPr>
          <p:cNvPr id="114" name="Google Shape;114;p5"/>
          <p:cNvPicPr preferRelativeResize="0"/>
          <p:nvPr/>
        </p:nvPicPr>
        <p:blipFill rotWithShape="1">
          <a:blip r:embed="rId3">
            <a:alphaModFix/>
          </a:blip>
          <a:srcRect/>
          <a:stretch/>
        </p:blipFill>
        <p:spPr>
          <a:xfrm>
            <a:off x="8832304" y="1412776"/>
            <a:ext cx="1656184" cy="4898076"/>
          </a:xfrm>
          <a:prstGeom prst="rect">
            <a:avLst/>
          </a:prstGeom>
          <a:noFill/>
          <a:ln>
            <a:noFill/>
          </a:ln>
        </p:spPr>
      </p:pic>
      <p:sp>
        <p:nvSpPr>
          <p:cNvPr id="115" name="Google Shape;115;p5"/>
          <p:cNvSpPr txBox="1"/>
          <p:nvPr/>
        </p:nvSpPr>
        <p:spPr>
          <a:xfrm>
            <a:off x="1075928" y="1598832"/>
            <a:ext cx="7502464" cy="4525963"/>
          </a:xfrm>
          <a:prstGeom prst="rect">
            <a:avLst/>
          </a:prstGeom>
          <a:noFill/>
          <a:ln>
            <a:noFill/>
          </a:ln>
        </p:spPr>
        <p:txBody>
          <a:bodyPr spcFirstLastPara="1" wrap="square" lIns="91425" tIns="45700" rIns="91425" bIns="45700" anchor="t" anchorCtr="0">
            <a:normAutofit/>
          </a:bodyPr>
          <a:lstStyle/>
          <a:p>
            <a:pPr marL="4572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Jänneväli</a:t>
            </a:r>
            <a:endParaRPr sz="2200" dirty="0">
              <a:solidFill>
                <a:schemeClr val="tx1">
                  <a:lumMod val="75000"/>
                  <a:lumOff val="25000"/>
                </a:schemeClr>
              </a:solidFill>
            </a:endParaRPr>
          </a:p>
          <a:p>
            <a:pPr marL="857250" lvl="1"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Mitataan joko keskeltä </a:t>
            </a:r>
            <a:r>
              <a:rPr lang="fi-FI" sz="2200" dirty="0" err="1">
                <a:solidFill>
                  <a:schemeClr val="tx1">
                    <a:lumMod val="75000"/>
                    <a:lumOff val="25000"/>
                  </a:schemeClr>
                </a:solidFill>
                <a:sym typeface="Calibri"/>
              </a:rPr>
              <a:t>plungeria</a:t>
            </a:r>
            <a:r>
              <a:rPr lang="fi-FI" sz="2200" dirty="0">
                <a:solidFill>
                  <a:schemeClr val="tx1">
                    <a:lumMod val="75000"/>
                    <a:lumOff val="25000"/>
                  </a:schemeClr>
                </a:solidFill>
                <a:sym typeface="Calibri"/>
              </a:rPr>
              <a:t> tai kahvan pohjasta</a:t>
            </a:r>
            <a:endParaRPr sz="2200" dirty="0">
              <a:solidFill>
                <a:schemeClr val="tx1">
                  <a:lumMod val="75000"/>
                  <a:lumOff val="25000"/>
                </a:schemeClr>
              </a:solidFill>
            </a:endParaRPr>
          </a:p>
          <a:p>
            <a:pPr marL="857250" lvl="1"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Oletusarvot manuaaleissa </a:t>
            </a:r>
          </a:p>
          <a:p>
            <a:pPr marL="1314450" lvl="2"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Oletusarvoista ei ole syytä poiketa</a:t>
            </a:r>
          </a:p>
          <a:p>
            <a:pPr marL="1314450" lvl="2"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Hyvä lähtökohta, että lavan jänneurasta n. 2cm näkyvissä</a:t>
            </a:r>
          </a:p>
          <a:p>
            <a:pPr marL="1314450" lvl="2" indent="-342900">
              <a:lnSpc>
                <a:spcPct val="80000"/>
              </a:lnSpc>
              <a:spcBef>
                <a:spcPts val="560"/>
              </a:spcBef>
              <a:buClr>
                <a:schemeClr val="accent1"/>
              </a:buClr>
              <a:buSzPts val="2240"/>
              <a:buFont typeface="Wingdings 3" charset="2"/>
              <a:buChar char=""/>
            </a:pPr>
            <a:endParaRPr sz="2200" dirty="0">
              <a:solidFill>
                <a:schemeClr val="tx1">
                  <a:lumMod val="75000"/>
                  <a:lumOff val="25000"/>
                </a:schemeClr>
              </a:solidFill>
            </a:endParaRPr>
          </a:p>
          <a:p>
            <a:pPr marL="400050"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Jännevälin merkitys liittyy nokin irtoamispisteeseen jänteestä. Sormilaukaisusta johtuen jänne lähtee liikkumaan aaltoillen vasemmalta oikealle, irrotus tulisi tapahtua keskellä aaltoa.</a:t>
            </a:r>
          </a:p>
          <a:p>
            <a:pPr marL="400050" indent="-342900">
              <a:lnSpc>
                <a:spcPct val="80000"/>
              </a:lnSpc>
              <a:spcBef>
                <a:spcPts val="560"/>
              </a:spcBef>
              <a:buClr>
                <a:schemeClr val="accent1"/>
              </a:buClr>
              <a:buSzPts val="2240"/>
              <a:buFont typeface="Wingdings 3" charset="2"/>
              <a:buChar char=""/>
            </a:pPr>
            <a:r>
              <a:rPr lang="fi-FI" sz="2200" dirty="0">
                <a:solidFill>
                  <a:schemeClr val="tx1">
                    <a:lumMod val="75000"/>
                    <a:lumOff val="25000"/>
                  </a:schemeClr>
                </a:solidFill>
                <a:sym typeface="Calibri"/>
              </a:rPr>
              <a:t>Paras jänneväli pystytään testaamaan ampumalla niputustesti</a:t>
            </a:r>
            <a:endParaRPr sz="2200" dirty="0">
              <a:solidFill>
                <a:schemeClr val="tx1">
                  <a:lumMod val="75000"/>
                  <a:lumOff val="25000"/>
                </a:schemeClr>
              </a:solidFill>
            </a:endParaRPr>
          </a:p>
          <a:p>
            <a:pPr marL="685800" lvl="1" indent="-342900">
              <a:lnSpc>
                <a:spcPct val="80000"/>
              </a:lnSpc>
              <a:spcBef>
                <a:spcPts val="480"/>
              </a:spcBef>
              <a:buClr>
                <a:schemeClr val="accent1"/>
              </a:buClr>
              <a:buSzPts val="2240"/>
              <a:buFont typeface="Wingdings 3" charset="2"/>
              <a:buChar char=""/>
            </a:pPr>
            <a:r>
              <a:rPr lang="fi-FI" sz="2200" dirty="0">
                <a:solidFill>
                  <a:schemeClr val="tx1">
                    <a:lumMod val="75000"/>
                    <a:lumOff val="25000"/>
                  </a:schemeClr>
                </a:solidFill>
                <a:sym typeface="Calibri"/>
              </a:rPr>
              <a:t>Usein löytyy sekä ala- että ylärajalta hyvin niputtava kohta</a:t>
            </a:r>
            <a:endParaRPr sz="2200" dirty="0">
              <a:solidFill>
                <a:schemeClr val="tx1">
                  <a:lumMod val="75000"/>
                  <a:lumOff val="25000"/>
                </a:schemeClr>
              </a:solidFill>
            </a:endParaRPr>
          </a:p>
          <a:p>
            <a:pPr marL="742950" lvl="1" indent="-107950">
              <a:lnSpc>
                <a:spcPct val="90000"/>
              </a:lnSpc>
              <a:spcBef>
                <a:spcPts val="560"/>
              </a:spcBef>
              <a:buClr>
                <a:schemeClr val="dk1"/>
              </a:buClr>
              <a:buSzPts val="2800"/>
            </a:pPr>
            <a:endParaRPr sz="2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1047750" y="341785"/>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NUOLIHYLLY</a:t>
            </a:r>
            <a:endParaRPr dirty="0"/>
          </a:p>
        </p:txBody>
      </p:sp>
      <p:sp>
        <p:nvSpPr>
          <p:cNvPr id="121" name="Google Shape;121;p6"/>
          <p:cNvSpPr txBox="1">
            <a:spLocks noGrp="1"/>
          </p:cNvSpPr>
          <p:nvPr>
            <p:ph idx="1"/>
          </p:nvPr>
        </p:nvSpPr>
        <p:spPr>
          <a:xfrm>
            <a:off x="1047751" y="1600201"/>
            <a:ext cx="5229226" cy="4525963"/>
          </a:xfrm>
          <a:prstGeom prst="rect">
            <a:avLst/>
          </a:prstGeom>
          <a:noFill/>
          <a:ln>
            <a:noFill/>
          </a:ln>
        </p:spPr>
        <p:txBody>
          <a:bodyPr spcFirstLastPara="1" wrap="square" lIns="91425" tIns="45700" rIns="91425" bIns="45700" anchor="t" anchorCtr="0">
            <a:normAutofit/>
          </a:bodyPr>
          <a:lstStyle/>
          <a:p>
            <a:pPr>
              <a:lnSpc>
                <a:spcPct val="80000"/>
              </a:lnSpc>
              <a:spcBef>
                <a:spcPts val="0"/>
              </a:spcBef>
              <a:buSzPts val="2240"/>
            </a:pPr>
            <a:r>
              <a:rPr lang="fi-FI" sz="2200" dirty="0"/>
              <a:t>Asennus </a:t>
            </a:r>
            <a:endParaRPr sz="2200" dirty="0"/>
          </a:p>
          <a:p>
            <a:pPr marL="742950" lvl="1" indent="-342900">
              <a:lnSpc>
                <a:spcPct val="80000"/>
              </a:lnSpc>
              <a:spcBef>
                <a:spcPts val="560"/>
              </a:spcBef>
              <a:buSzPts val="2240"/>
            </a:pPr>
            <a:r>
              <a:rPr lang="fi-FI" sz="2200" dirty="0" err="1"/>
              <a:t>Plungeri</a:t>
            </a:r>
            <a:r>
              <a:rPr lang="fi-FI" sz="2200" dirty="0"/>
              <a:t> osuu keskelle nuolta takaa päin katsottuna</a:t>
            </a:r>
            <a:endParaRPr sz="2200" dirty="0"/>
          </a:p>
          <a:p>
            <a:pPr marL="742950" lvl="1" indent="-342900">
              <a:lnSpc>
                <a:spcPct val="80000"/>
              </a:lnSpc>
              <a:spcBef>
                <a:spcPts val="560"/>
              </a:spcBef>
              <a:buSzPts val="2240"/>
            </a:pPr>
            <a:r>
              <a:rPr lang="fi-FI" sz="2200" dirty="0"/>
              <a:t>Hyllynlanka osoittaa hieman yläviistoon</a:t>
            </a:r>
            <a:endParaRPr sz="2200" dirty="0"/>
          </a:p>
          <a:p>
            <a:pPr marL="1143000" lvl="2" indent="-342900">
              <a:lnSpc>
                <a:spcPct val="80000"/>
              </a:lnSpc>
              <a:spcBef>
                <a:spcPts val="480"/>
              </a:spcBef>
              <a:buSzPts val="2240"/>
            </a:pPr>
            <a:r>
              <a:rPr lang="fi-FI" sz="2200" dirty="0"/>
              <a:t>Ei taiteta kärkeä</a:t>
            </a:r>
            <a:endParaRPr sz="2200" dirty="0"/>
          </a:p>
          <a:p>
            <a:pPr marL="742950" lvl="1" indent="-342900">
              <a:lnSpc>
                <a:spcPct val="80000"/>
              </a:lnSpc>
              <a:spcBef>
                <a:spcPts val="560"/>
              </a:spcBef>
              <a:buSzPts val="2240"/>
            </a:pPr>
            <a:r>
              <a:rPr lang="fi-FI" sz="2200" dirty="0"/>
              <a:t>Hyllynlanka nuolen tasalle (</a:t>
            </a:r>
            <a:r>
              <a:rPr lang="fi-FI" sz="2200" dirty="0" err="1"/>
              <a:t>ulonema</a:t>
            </a:r>
            <a:r>
              <a:rPr lang="fi-FI" sz="2200" dirty="0"/>
              <a:t>) </a:t>
            </a:r>
            <a:endParaRPr sz="2200" dirty="0"/>
          </a:p>
        </p:txBody>
      </p:sp>
      <p:pic>
        <p:nvPicPr>
          <p:cNvPr id="122" name="Google Shape;122;p6"/>
          <p:cNvPicPr preferRelativeResize="0"/>
          <p:nvPr/>
        </p:nvPicPr>
        <p:blipFill rotWithShape="1">
          <a:blip r:embed="rId3">
            <a:alphaModFix/>
          </a:blip>
          <a:srcRect/>
          <a:stretch/>
        </p:blipFill>
        <p:spPr>
          <a:xfrm>
            <a:off x="6415088" y="4410076"/>
            <a:ext cx="4114800" cy="2293934"/>
          </a:xfrm>
          <a:prstGeom prst="rect">
            <a:avLst/>
          </a:prstGeom>
          <a:noFill/>
          <a:ln>
            <a:noFill/>
          </a:ln>
        </p:spPr>
      </p:pic>
      <p:pic>
        <p:nvPicPr>
          <p:cNvPr id="123" name="Google Shape;123;p6"/>
          <p:cNvPicPr preferRelativeResize="0"/>
          <p:nvPr/>
        </p:nvPicPr>
        <p:blipFill rotWithShape="1">
          <a:blip r:embed="rId4">
            <a:alphaModFix/>
          </a:blip>
          <a:srcRect/>
          <a:stretch/>
        </p:blipFill>
        <p:spPr>
          <a:xfrm>
            <a:off x="6415087" y="1484785"/>
            <a:ext cx="4114800" cy="2847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title"/>
          </p:nvPr>
        </p:nvSpPr>
        <p:spPr>
          <a:xfrm>
            <a:off x="1066800" y="350838"/>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PLUNGERIN SÄÄTÄMINEN</a:t>
            </a:r>
            <a:endParaRPr dirty="0"/>
          </a:p>
        </p:txBody>
      </p:sp>
      <p:sp>
        <p:nvSpPr>
          <p:cNvPr id="129" name="Google Shape;129;p7"/>
          <p:cNvSpPr txBox="1">
            <a:spLocks noGrp="1"/>
          </p:cNvSpPr>
          <p:nvPr>
            <p:ph idx="1"/>
          </p:nvPr>
        </p:nvSpPr>
        <p:spPr>
          <a:xfrm>
            <a:off x="1066800" y="1600200"/>
            <a:ext cx="6613376" cy="4997152"/>
          </a:xfrm>
          <a:prstGeom prst="rect">
            <a:avLst/>
          </a:prstGeom>
          <a:noFill/>
          <a:ln>
            <a:noFill/>
          </a:ln>
        </p:spPr>
        <p:txBody>
          <a:bodyPr spcFirstLastPara="1" wrap="square" lIns="91425" tIns="45700" rIns="91425" bIns="45700" anchor="t" anchorCtr="0">
            <a:normAutofit/>
          </a:bodyPr>
          <a:lstStyle/>
          <a:p>
            <a:pPr>
              <a:lnSpc>
                <a:spcPct val="80000"/>
              </a:lnSpc>
              <a:spcBef>
                <a:spcPts val="0"/>
              </a:spcBef>
              <a:buSzPts val="2240"/>
            </a:pPr>
            <a:r>
              <a:rPr lang="fi-FI" sz="2200" dirty="0" err="1"/>
              <a:t>Plungerin</a:t>
            </a:r>
            <a:r>
              <a:rPr lang="fi-FI" sz="2200" dirty="0"/>
              <a:t> ulkonema - Haritus</a:t>
            </a:r>
            <a:endParaRPr sz="2200" dirty="0"/>
          </a:p>
          <a:p>
            <a:pPr marL="742950" lvl="1" indent="-342900">
              <a:lnSpc>
                <a:spcPct val="80000"/>
              </a:lnSpc>
              <a:spcBef>
                <a:spcPts val="560"/>
              </a:spcBef>
              <a:buSzPts val="2240"/>
            </a:pPr>
            <a:r>
              <a:rPr lang="fi-FI" sz="2200" dirty="0" err="1"/>
              <a:t>Plungerilla</a:t>
            </a:r>
            <a:r>
              <a:rPr lang="fi-FI" sz="2200" dirty="0"/>
              <a:t> säädetään nuoli siten, että oikea kätisellä nuolen kärjestä näkyy 1/4 - 1/2  jänteen vasemmalla puolella</a:t>
            </a:r>
          </a:p>
          <a:p>
            <a:pPr marL="742950" lvl="1" indent="-342900">
              <a:lnSpc>
                <a:spcPct val="80000"/>
              </a:lnSpc>
              <a:spcBef>
                <a:spcPts val="560"/>
              </a:spcBef>
              <a:buSzPts val="2240"/>
            </a:pPr>
            <a:endParaRPr sz="2200" dirty="0"/>
          </a:p>
          <a:p>
            <a:pPr>
              <a:lnSpc>
                <a:spcPct val="80000"/>
              </a:lnSpc>
              <a:spcBef>
                <a:spcPts val="640"/>
              </a:spcBef>
              <a:buSzPts val="2240"/>
            </a:pPr>
            <a:r>
              <a:rPr lang="fi-FI" sz="2200" dirty="0" err="1"/>
              <a:t>Plungerin</a:t>
            </a:r>
            <a:r>
              <a:rPr lang="fi-FI" sz="2200" dirty="0"/>
              <a:t> paine (Jäykkyys)</a:t>
            </a:r>
            <a:endParaRPr sz="2200" dirty="0"/>
          </a:p>
          <a:p>
            <a:pPr marL="742950" lvl="1" indent="-342900">
              <a:lnSpc>
                <a:spcPct val="80000"/>
              </a:lnSpc>
              <a:spcBef>
                <a:spcPts val="560"/>
              </a:spcBef>
              <a:buSzPts val="2240"/>
            </a:pPr>
            <a:r>
              <a:rPr lang="fi-FI" sz="2200" dirty="0"/>
              <a:t>Asetetaan lähtökohtaisesti medium jousella noin puoleen väliin</a:t>
            </a:r>
          </a:p>
          <a:p>
            <a:pPr lvl="2" indent="-342900">
              <a:lnSpc>
                <a:spcPct val="80000"/>
              </a:lnSpc>
              <a:spcBef>
                <a:spcPts val="560"/>
              </a:spcBef>
              <a:buSzPts val="2240"/>
            </a:pPr>
            <a:r>
              <a:rPr lang="fi-FI" sz="2000" dirty="0"/>
              <a:t>Mikäli nuolen jäykkyys on oikea niin tämä on melko lähellä</a:t>
            </a:r>
          </a:p>
          <a:p>
            <a:pPr marL="742950" lvl="1" indent="-342900">
              <a:lnSpc>
                <a:spcPct val="80000"/>
              </a:lnSpc>
              <a:spcBef>
                <a:spcPts val="560"/>
              </a:spcBef>
              <a:buSzPts val="2240"/>
            </a:pPr>
            <a:r>
              <a:rPr lang="fi-FI" sz="2200" dirty="0"/>
              <a:t>Sulattoman nuolen testin pohjalta säädetään painetta tarpeen mukaan</a:t>
            </a:r>
          </a:p>
          <a:p>
            <a:pPr marL="400050" lvl="1" indent="0">
              <a:lnSpc>
                <a:spcPct val="80000"/>
              </a:lnSpc>
              <a:spcBef>
                <a:spcPts val="560"/>
              </a:spcBef>
              <a:buSzPts val="2240"/>
              <a:buNone/>
            </a:pPr>
            <a:endParaRPr lang="fi-FI" sz="2200" dirty="0"/>
          </a:p>
          <a:p>
            <a:pPr marL="400050" lvl="1" indent="0">
              <a:lnSpc>
                <a:spcPct val="80000"/>
              </a:lnSpc>
              <a:spcBef>
                <a:spcPts val="560"/>
              </a:spcBef>
              <a:buSzPts val="2240"/>
              <a:buNone/>
            </a:pPr>
            <a:r>
              <a:rPr lang="fi-FI" sz="2200" b="1" dirty="0" err="1"/>
              <a:t>Huom</a:t>
            </a:r>
            <a:r>
              <a:rPr lang="fi-FI" sz="2200" b="1" dirty="0"/>
              <a:t>: </a:t>
            </a:r>
            <a:r>
              <a:rPr lang="fi-FI" sz="2200" b="1" dirty="0" err="1"/>
              <a:t>Plungerilla</a:t>
            </a:r>
            <a:r>
              <a:rPr lang="fi-FI" sz="2200" b="1" dirty="0"/>
              <a:t> ei voida säätää nuolen jäykkyyttä – </a:t>
            </a:r>
            <a:r>
              <a:rPr lang="fi-FI" sz="2200" b="1" dirty="0" err="1"/>
              <a:t>plungeri</a:t>
            </a:r>
            <a:r>
              <a:rPr lang="fi-FI" sz="2200" b="1" dirty="0"/>
              <a:t> on hienoviritysväline</a:t>
            </a:r>
            <a:endParaRPr sz="2200" b="1" dirty="0"/>
          </a:p>
          <a:p>
            <a:pPr marL="742950" lvl="1" indent="-107950">
              <a:lnSpc>
                <a:spcPct val="90000"/>
              </a:lnSpc>
              <a:spcBef>
                <a:spcPts val="560"/>
              </a:spcBef>
              <a:buSzPts val="2800"/>
              <a:buNone/>
            </a:pPr>
            <a:endParaRPr dirty="0"/>
          </a:p>
        </p:txBody>
      </p:sp>
      <p:pic>
        <p:nvPicPr>
          <p:cNvPr id="130" name="Google Shape;130;p7"/>
          <p:cNvPicPr preferRelativeResize="0"/>
          <p:nvPr/>
        </p:nvPicPr>
        <p:blipFill rotWithShape="1">
          <a:blip r:embed="rId3">
            <a:alphaModFix/>
          </a:blip>
          <a:srcRect/>
          <a:stretch/>
        </p:blipFill>
        <p:spPr>
          <a:xfrm>
            <a:off x="7871111" y="1865607"/>
            <a:ext cx="2295525" cy="395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045096" y="351945"/>
            <a:ext cx="8229600" cy="1143000"/>
          </a:xfrm>
          <a:prstGeom prst="rect">
            <a:avLst/>
          </a:prstGeom>
          <a:noFill/>
          <a:ln>
            <a:noFill/>
          </a:ln>
        </p:spPr>
        <p:txBody>
          <a:bodyPr spcFirstLastPara="1" wrap="square" lIns="91425" tIns="45700" rIns="91425" bIns="45700" anchor="ctr" anchorCtr="0">
            <a:normAutofit/>
          </a:bodyPr>
          <a:lstStyle/>
          <a:p>
            <a:pPr>
              <a:buSzPts val="4400"/>
            </a:pPr>
            <a:r>
              <a:rPr lang="fi-FI" dirty="0"/>
              <a:t>NOKINPAIKKA</a:t>
            </a:r>
            <a:endParaRPr dirty="0"/>
          </a:p>
        </p:txBody>
      </p:sp>
      <p:sp>
        <p:nvSpPr>
          <p:cNvPr id="136" name="Google Shape;136;p8"/>
          <p:cNvSpPr txBox="1">
            <a:spLocks noGrp="1"/>
          </p:cNvSpPr>
          <p:nvPr>
            <p:ph idx="1"/>
          </p:nvPr>
        </p:nvSpPr>
        <p:spPr>
          <a:xfrm>
            <a:off x="1045095" y="1600200"/>
            <a:ext cx="9824009" cy="1238250"/>
          </a:xfrm>
          <a:prstGeom prst="rect">
            <a:avLst/>
          </a:prstGeom>
          <a:noFill/>
          <a:ln>
            <a:noFill/>
          </a:ln>
        </p:spPr>
        <p:txBody>
          <a:bodyPr spcFirstLastPara="1" wrap="square" lIns="91425" tIns="45700" rIns="91425" bIns="45700" anchor="t" anchorCtr="0">
            <a:normAutofit/>
          </a:bodyPr>
          <a:lstStyle/>
          <a:p>
            <a:pPr>
              <a:lnSpc>
                <a:spcPct val="80000"/>
              </a:lnSpc>
              <a:spcBef>
                <a:spcPts val="0"/>
              </a:spcBef>
              <a:buSzPts val="2240"/>
            </a:pPr>
            <a:r>
              <a:rPr lang="fi-FI" sz="2200" dirty="0"/>
              <a:t>Ensimmäinen asia säädettäväksi, kun jousi säädetty suoraksi ja aloitetaan ammunta</a:t>
            </a:r>
          </a:p>
          <a:p>
            <a:pPr>
              <a:lnSpc>
                <a:spcPct val="80000"/>
              </a:lnSpc>
              <a:spcBef>
                <a:spcPts val="0"/>
              </a:spcBef>
              <a:buSzPts val="2240"/>
            </a:pPr>
            <a:r>
              <a:rPr lang="fi-FI" sz="2200" dirty="0">
                <a:solidFill>
                  <a:schemeClr val="tx1">
                    <a:lumMod val="75000"/>
                    <a:lumOff val="25000"/>
                  </a:schemeClr>
                </a:solidFill>
                <a:sym typeface="Calibri"/>
              </a:rPr>
              <a:t>Säädetään ampumalla sulallisia ja sulattomia nuolia </a:t>
            </a:r>
            <a:r>
              <a:rPr lang="fi-FI" sz="2200" dirty="0">
                <a:solidFill>
                  <a:schemeClr val="tx1">
                    <a:lumMod val="75000"/>
                    <a:lumOff val="25000"/>
                  </a:schemeClr>
                </a:solidFill>
                <a:sym typeface="Wingdings" panose="05000000000000000000" pitchFamily="2" charset="2"/>
              </a:rPr>
              <a:t></a:t>
            </a:r>
            <a:r>
              <a:rPr lang="fi-FI" sz="2200" dirty="0">
                <a:solidFill>
                  <a:schemeClr val="tx1">
                    <a:lumMod val="75000"/>
                    <a:lumOff val="25000"/>
                  </a:schemeClr>
                </a:solidFill>
                <a:sym typeface="Calibri"/>
              </a:rPr>
              <a:t> Tulee saada samaan nippuun 30m matkalta (Juniorit 18m)</a:t>
            </a:r>
          </a:p>
          <a:p>
            <a:pPr>
              <a:lnSpc>
                <a:spcPct val="80000"/>
              </a:lnSpc>
              <a:spcBef>
                <a:spcPts val="0"/>
              </a:spcBef>
              <a:buSzPts val="2240"/>
            </a:pPr>
            <a:endParaRPr sz="2200" dirty="0"/>
          </a:p>
        </p:txBody>
      </p:sp>
      <p:sp>
        <p:nvSpPr>
          <p:cNvPr id="138" name="Google Shape;138;p8"/>
          <p:cNvSpPr txBox="1"/>
          <p:nvPr/>
        </p:nvSpPr>
        <p:spPr>
          <a:xfrm>
            <a:off x="1564848" y="2727534"/>
            <a:ext cx="6115440" cy="2059619"/>
          </a:xfrm>
          <a:prstGeom prst="rect">
            <a:avLst/>
          </a:prstGeom>
          <a:noFill/>
          <a:ln>
            <a:noFill/>
          </a:ln>
        </p:spPr>
        <p:txBody>
          <a:bodyPr spcFirstLastPara="1" wrap="square" lIns="91425" tIns="45700" rIns="91425" bIns="45700" anchor="t" anchorCtr="0">
            <a:normAutofit lnSpcReduction="10000"/>
          </a:bodyPr>
          <a:lstStyle/>
          <a:p>
            <a:pPr marL="3429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Säätäminen käsitellään nuolen perusviritysosiossa</a:t>
            </a:r>
          </a:p>
          <a:p>
            <a:pPr marL="342900" indent="-342900">
              <a:lnSpc>
                <a:spcPct val="80000"/>
              </a:lnSpc>
              <a:buClr>
                <a:schemeClr val="accent1"/>
              </a:buClr>
              <a:buSzPts val="2240"/>
              <a:buFont typeface="Wingdings 3" charset="2"/>
              <a:buChar char=""/>
            </a:pPr>
            <a:endParaRPr lang="fi-FI" sz="2200" dirty="0">
              <a:solidFill>
                <a:schemeClr val="tx1">
                  <a:lumMod val="75000"/>
                  <a:lumOff val="25000"/>
                </a:schemeClr>
              </a:solidFill>
              <a:sym typeface="Calibri"/>
            </a:endParaRPr>
          </a:p>
          <a:p>
            <a:pPr marL="3429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Oikea </a:t>
            </a:r>
            <a:r>
              <a:rPr lang="fi-FI" sz="2200" dirty="0" err="1">
                <a:solidFill>
                  <a:schemeClr val="tx1">
                    <a:lumMod val="75000"/>
                    <a:lumOff val="25000"/>
                  </a:schemeClr>
                </a:solidFill>
                <a:sym typeface="Calibri"/>
              </a:rPr>
              <a:t>nokinpaikka</a:t>
            </a:r>
            <a:r>
              <a:rPr lang="fi-FI" sz="2200" dirty="0">
                <a:solidFill>
                  <a:schemeClr val="tx1">
                    <a:lumMod val="75000"/>
                    <a:lumOff val="25000"/>
                  </a:schemeClr>
                </a:solidFill>
                <a:sym typeface="Calibri"/>
              </a:rPr>
              <a:t> vaihtelee paljon riippuen ammuntatekniikasta </a:t>
            </a:r>
            <a:r>
              <a:rPr lang="fi-FI" sz="2200" dirty="0">
                <a:solidFill>
                  <a:schemeClr val="tx1">
                    <a:lumMod val="75000"/>
                    <a:lumOff val="25000"/>
                  </a:schemeClr>
                </a:solidFill>
                <a:sym typeface="Wingdings" panose="05000000000000000000" pitchFamily="2" charset="2"/>
              </a:rPr>
              <a:t> h</a:t>
            </a:r>
            <a:r>
              <a:rPr lang="fi-FI" sz="2200" dirty="0">
                <a:solidFill>
                  <a:schemeClr val="tx1">
                    <a:lumMod val="75000"/>
                    <a:lumOff val="25000"/>
                  </a:schemeClr>
                </a:solidFill>
                <a:sym typeface="Calibri"/>
              </a:rPr>
              <a:t>enkilökohtainen</a:t>
            </a:r>
          </a:p>
          <a:p>
            <a:pPr marL="342900" indent="-342900">
              <a:lnSpc>
                <a:spcPct val="80000"/>
              </a:lnSpc>
              <a:buClr>
                <a:schemeClr val="accent1"/>
              </a:buClr>
              <a:buSzPts val="2240"/>
              <a:buFont typeface="Wingdings 3" charset="2"/>
              <a:buChar char=""/>
            </a:pPr>
            <a:endParaRPr lang="fi-FI" sz="2200" dirty="0">
              <a:solidFill>
                <a:schemeClr val="tx1">
                  <a:lumMod val="75000"/>
                  <a:lumOff val="25000"/>
                </a:schemeClr>
              </a:solidFill>
              <a:sym typeface="Calibri"/>
            </a:endParaRPr>
          </a:p>
          <a:p>
            <a:pPr marL="342900" indent="-342900">
              <a:lnSpc>
                <a:spcPct val="80000"/>
              </a:lnSpc>
              <a:buClr>
                <a:schemeClr val="accent1"/>
              </a:buClr>
              <a:buSzPts val="2240"/>
              <a:buFont typeface="Wingdings 3" charset="2"/>
              <a:buChar char=""/>
            </a:pPr>
            <a:endParaRPr lang="fi-FI" sz="2200" dirty="0">
              <a:solidFill>
                <a:schemeClr val="tx1">
                  <a:lumMod val="75000"/>
                  <a:lumOff val="25000"/>
                </a:schemeClr>
              </a:solidFill>
              <a:sym typeface="Calibri"/>
            </a:endParaRPr>
          </a:p>
          <a:p>
            <a:pPr marL="342900" indent="-342900">
              <a:lnSpc>
                <a:spcPct val="80000"/>
              </a:lnSpc>
              <a:buClr>
                <a:schemeClr val="accent1"/>
              </a:buClr>
              <a:buSzPts val="2240"/>
              <a:buFont typeface="Wingdings 3" charset="2"/>
              <a:buChar char=""/>
            </a:pPr>
            <a:r>
              <a:rPr lang="fi-FI" sz="2200" dirty="0">
                <a:solidFill>
                  <a:schemeClr val="tx1">
                    <a:lumMod val="75000"/>
                    <a:lumOff val="25000"/>
                  </a:schemeClr>
                </a:solidFill>
                <a:sym typeface="Calibri"/>
              </a:rPr>
              <a:t>Huom. </a:t>
            </a:r>
            <a:r>
              <a:rPr lang="fi-FI" sz="2200" dirty="0" err="1">
                <a:solidFill>
                  <a:schemeClr val="tx1">
                    <a:lumMod val="75000"/>
                    <a:lumOff val="25000"/>
                  </a:schemeClr>
                </a:solidFill>
                <a:sym typeface="Calibri"/>
              </a:rPr>
              <a:t>Nokinpaikka</a:t>
            </a:r>
            <a:r>
              <a:rPr lang="fi-FI" sz="2200" dirty="0">
                <a:solidFill>
                  <a:schemeClr val="tx1">
                    <a:lumMod val="75000"/>
                    <a:lumOff val="25000"/>
                  </a:schemeClr>
                </a:solidFill>
                <a:sym typeface="Calibri"/>
              </a:rPr>
              <a:t> tulee tehdä langasta. Testaamisessa voi olla teipistä</a:t>
            </a:r>
            <a:endParaRPr sz="2200" dirty="0">
              <a:solidFill>
                <a:schemeClr val="tx1">
                  <a:lumMod val="75000"/>
                  <a:lumOff val="25000"/>
                </a:schemeClr>
              </a:solidFill>
              <a:sym typeface="Calibri"/>
            </a:endParaRPr>
          </a:p>
        </p:txBody>
      </p:sp>
      <p:grpSp>
        <p:nvGrpSpPr>
          <p:cNvPr id="3" name="Ryhmä 2">
            <a:extLst>
              <a:ext uri="{FF2B5EF4-FFF2-40B4-BE49-F238E27FC236}">
                <a16:creationId xmlns:a16="http://schemas.microsoft.com/office/drawing/2014/main" id="{4D59E028-2021-50E3-C572-274D2E693727}"/>
              </a:ext>
            </a:extLst>
          </p:cNvPr>
          <p:cNvGrpSpPr/>
          <p:nvPr/>
        </p:nvGrpSpPr>
        <p:grpSpPr>
          <a:xfrm>
            <a:off x="8086564" y="2750242"/>
            <a:ext cx="2376264" cy="2538617"/>
            <a:chOff x="2387588" y="4142229"/>
            <a:chExt cx="2376264" cy="2538617"/>
          </a:xfrm>
        </p:grpSpPr>
        <p:grpSp>
          <p:nvGrpSpPr>
            <p:cNvPr id="2" name="Ryhmä 1">
              <a:extLst>
                <a:ext uri="{FF2B5EF4-FFF2-40B4-BE49-F238E27FC236}">
                  <a16:creationId xmlns:a16="http://schemas.microsoft.com/office/drawing/2014/main" id="{E0BE6406-E3E9-0BE5-C0BC-2C1D41BE3BBC}"/>
                </a:ext>
              </a:extLst>
            </p:cNvPr>
            <p:cNvGrpSpPr/>
            <p:nvPr/>
          </p:nvGrpSpPr>
          <p:grpSpPr>
            <a:xfrm>
              <a:off x="2387588" y="4142229"/>
              <a:ext cx="2376264" cy="2538617"/>
              <a:chOff x="2387588" y="4142229"/>
              <a:chExt cx="2376264" cy="2538617"/>
            </a:xfrm>
          </p:grpSpPr>
          <p:pic>
            <p:nvPicPr>
              <p:cNvPr id="139" name="Google Shape;139;p8"/>
              <p:cNvPicPr preferRelativeResize="0"/>
              <p:nvPr/>
            </p:nvPicPr>
            <p:blipFill rotWithShape="1">
              <a:blip r:embed="rId3">
                <a:alphaModFix/>
              </a:blip>
              <a:srcRect/>
              <a:stretch/>
            </p:blipFill>
            <p:spPr>
              <a:xfrm>
                <a:off x="2387588" y="4142229"/>
                <a:ext cx="2376264" cy="2538617"/>
              </a:xfrm>
              <a:prstGeom prst="rect">
                <a:avLst/>
              </a:prstGeom>
              <a:noFill/>
              <a:ln>
                <a:noFill/>
              </a:ln>
            </p:spPr>
          </p:pic>
          <p:grpSp>
            <p:nvGrpSpPr>
              <p:cNvPr id="140" name="Google Shape;140;p8"/>
              <p:cNvGrpSpPr/>
              <p:nvPr/>
            </p:nvGrpSpPr>
            <p:grpSpPr>
              <a:xfrm>
                <a:off x="3325572" y="5139263"/>
                <a:ext cx="500296" cy="544547"/>
                <a:chOff x="4861912" y="2510662"/>
                <a:chExt cx="500296" cy="544547"/>
              </a:xfrm>
            </p:grpSpPr>
            <p:sp>
              <p:nvSpPr>
                <p:cNvPr id="141" name="Google Shape;141;p8"/>
                <p:cNvSpPr txBox="1"/>
                <p:nvPr/>
              </p:nvSpPr>
              <p:spPr>
                <a:xfrm>
                  <a:off x="4861912" y="2526786"/>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sp>
              <p:nvSpPr>
                <p:cNvPr id="142" name="Google Shape;142;p8"/>
                <p:cNvSpPr txBox="1"/>
                <p:nvPr/>
              </p:nvSpPr>
              <p:spPr>
                <a:xfrm>
                  <a:off x="4959072" y="2685877"/>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sp>
              <p:nvSpPr>
                <p:cNvPr id="143" name="Google Shape;143;p8"/>
                <p:cNvSpPr txBox="1"/>
                <p:nvPr/>
              </p:nvSpPr>
              <p:spPr>
                <a:xfrm>
                  <a:off x="5050904" y="2510662"/>
                  <a:ext cx="311304" cy="369332"/>
                </a:xfrm>
                <a:prstGeom prst="rect">
                  <a:avLst/>
                </a:prstGeom>
                <a:noFill/>
                <a:ln>
                  <a:noFill/>
                </a:ln>
              </p:spPr>
              <p:txBody>
                <a:bodyPr spcFirstLastPara="1" wrap="square" lIns="91425" tIns="45700" rIns="91425" bIns="45700" anchor="t" anchorCtr="0">
                  <a:spAutoFit/>
                </a:bodyPr>
                <a:lstStyle/>
                <a:p>
                  <a:r>
                    <a:rPr lang="fi-FI" sz="1800" b="1" dirty="0">
                      <a:solidFill>
                        <a:schemeClr val="dk1"/>
                      </a:solidFill>
                      <a:latin typeface="Calibri"/>
                      <a:ea typeface="Calibri"/>
                      <a:cs typeface="Calibri"/>
                      <a:sym typeface="Calibri"/>
                    </a:rPr>
                    <a:t>X</a:t>
                  </a:r>
                  <a:endParaRPr sz="1800" b="1" dirty="0">
                    <a:solidFill>
                      <a:schemeClr val="dk1"/>
                    </a:solidFill>
                    <a:latin typeface="Calibri"/>
                    <a:ea typeface="Calibri"/>
                    <a:cs typeface="Calibri"/>
                    <a:sym typeface="Calibri"/>
                  </a:endParaRPr>
                </a:p>
              </p:txBody>
            </p:sp>
          </p:grpSp>
        </p:grpSp>
        <p:sp>
          <p:nvSpPr>
            <p:cNvPr id="144" name="Google Shape;144;p8"/>
            <p:cNvSpPr/>
            <p:nvPr/>
          </p:nvSpPr>
          <p:spPr>
            <a:xfrm>
              <a:off x="3517228" y="5291725"/>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5" name="Google Shape;145;p8"/>
            <p:cNvSpPr/>
            <p:nvPr/>
          </p:nvSpPr>
          <p:spPr>
            <a:xfrm>
              <a:off x="3422732" y="5411536"/>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46" name="Google Shape;146;p8"/>
            <p:cNvSpPr/>
            <p:nvPr/>
          </p:nvSpPr>
          <p:spPr>
            <a:xfrm>
              <a:off x="3636876" y="5382161"/>
              <a:ext cx="122312" cy="14401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Merkki">
  <a:themeElements>
    <a:clrScheme name="Merkki">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Merkki">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TM10001106[[fn=Merkki]]</Template>
  <TotalTime>0</TotalTime>
  <Words>1955</Words>
  <Application>Microsoft Office PowerPoint</Application>
  <PresentationFormat>Laajakuva</PresentationFormat>
  <Paragraphs>300</Paragraphs>
  <Slides>25</Slides>
  <Notes>14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25</vt:i4>
      </vt:variant>
    </vt:vector>
  </HeadingPairs>
  <TitlesOfParts>
    <vt:vector size="32" baseType="lpstr">
      <vt:lpstr>Arial</vt:lpstr>
      <vt:lpstr>Calibri</vt:lpstr>
      <vt:lpstr>Gill Sans MT</vt:lpstr>
      <vt:lpstr>Impact</vt:lpstr>
      <vt:lpstr>Wingdings</vt:lpstr>
      <vt:lpstr>Wingdings 3</vt:lpstr>
      <vt:lpstr>Merkki</vt:lpstr>
      <vt:lpstr>Perusvälineviritys</vt:lpstr>
      <vt:lpstr>Välineistä yleisesti</vt:lpstr>
      <vt:lpstr>Sisältö</vt:lpstr>
      <vt:lpstr>JOUSEN LINJAAMINEN</vt:lpstr>
      <vt:lpstr>TILLERI</vt:lpstr>
      <vt:lpstr>JÄNNEVÄLI</vt:lpstr>
      <vt:lpstr>NUOLIHYLLY</vt:lpstr>
      <vt:lpstr>PLUNGERIN SÄÄTÄMINEN</vt:lpstr>
      <vt:lpstr>NOKINPAIKKA</vt:lpstr>
      <vt:lpstr>Nuolen valinta</vt:lpstr>
      <vt:lpstr>JOUSIAMMUNNAN PARADOKSI</vt:lpstr>
      <vt:lpstr>NUOLEN PERUSVIRITYS- ammunta 30m</vt:lpstr>
      <vt:lpstr>Eri komponenttien vaikutus viritykseen</vt:lpstr>
      <vt:lpstr>PERUSVIRITYKSEN YHTEENVETO</vt:lpstr>
      <vt:lpstr>HIENO VIRITYS EDISTYNEEMMILLE AMPUJILLE</vt:lpstr>
      <vt:lpstr>VIRITYKSEEN VAIKUTTAVIA MUUTTUJIA</vt:lpstr>
      <vt:lpstr>JÄYKÄN PLUNGERIN TESTI</vt:lpstr>
      <vt:lpstr>KÄVELYTESTI</vt:lpstr>
      <vt:lpstr>NIPUTUSTESTIT – OIKEASTI PARHAAN VIRITYKSEN HAKEMISTA</vt:lpstr>
      <vt:lpstr>NUOLTEN RAKENTAMINEN JA NUOLIKARTAT</vt:lpstr>
      <vt:lpstr>HIENOVIRITYKSEN YHTEENVETO</vt:lpstr>
      <vt:lpstr>Harjoitukset leirillä</vt:lpstr>
      <vt:lpstr>Perusviritysten tarkistaminen</vt:lpstr>
      <vt:lpstr>niputustestit</vt:lpstr>
      <vt:lpstr>Kotitehtävä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Perusvälineviritys</dc:title>
  <dc:creator>Antti Tekoniemi</dc:creator>
  <cp:lastModifiedBy>Tekoniemi Antti</cp:lastModifiedBy>
  <cp:revision>19</cp:revision>
  <dcterms:created xsi:type="dcterms:W3CDTF">2015-11-06T21:57:24Z</dcterms:created>
  <dcterms:modified xsi:type="dcterms:W3CDTF">2025-04-26T13:37:54Z</dcterms:modified>
</cp:coreProperties>
</file>