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2"/>
  </p:notesMasterIdLst>
  <p:sldIdLst>
    <p:sldId id="256" r:id="rId2"/>
    <p:sldId id="290" r:id="rId3"/>
    <p:sldId id="274" r:id="rId4"/>
    <p:sldId id="296" r:id="rId5"/>
    <p:sldId id="295" r:id="rId6"/>
    <p:sldId id="275" r:id="rId7"/>
    <p:sldId id="276" r:id="rId8"/>
    <p:sldId id="298" r:id="rId9"/>
    <p:sldId id="277" r:id="rId10"/>
    <p:sldId id="278" r:id="rId11"/>
    <p:sldId id="291" r:id="rId12"/>
    <p:sldId id="273" r:id="rId13"/>
    <p:sldId id="292" r:id="rId14"/>
    <p:sldId id="297"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300" r:id="rId28"/>
    <p:sldId id="282" r:id="rId29"/>
    <p:sldId id="283" r:id="rId30"/>
    <p:sldId id="284" r:id="rId31"/>
    <p:sldId id="285" r:id="rId32"/>
    <p:sldId id="286" r:id="rId33"/>
    <p:sldId id="287" r:id="rId34"/>
    <p:sldId id="288" r:id="rId35"/>
    <p:sldId id="289" r:id="rId36"/>
    <p:sldId id="271" r:id="rId37"/>
    <p:sldId id="279" r:id="rId38"/>
    <p:sldId id="280" r:id="rId39"/>
    <p:sldId id="281" r:id="rId40"/>
    <p:sldId id="294" r:id="rId4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lonen, Jorma (Nokia - FI/Espoo)" initials="PJ(-F" lastIdx="1" clrIdx="0">
    <p:extLst>
      <p:ext uri="{19B8F6BF-5375-455C-9EA6-DF929625EA0E}">
        <p15:presenceInfo xmlns:p15="http://schemas.microsoft.com/office/powerpoint/2012/main" userId="S::jorma.pallonen@nokia-bell-labs.com::901ce9f4-2794-4fc5-8578-bb27031735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8578B-784C-4D4A-AD0B-0C1136D59B24}" type="datetimeFigureOut">
              <a:rPr lang="en-GB" smtClean="0"/>
              <a:t>11/04/2021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E23D1E-CE0C-49C0-B5BE-BA96E39F97D3}" type="slidenum">
              <a:rPr lang="en-GB" smtClean="0"/>
              <a:t>‹#›</a:t>
            </a:fld>
            <a:endParaRPr lang="en-GB"/>
          </a:p>
        </p:txBody>
      </p:sp>
    </p:spTree>
    <p:extLst>
      <p:ext uri="{BB962C8B-B14F-4D97-AF65-F5344CB8AC3E}">
        <p14:creationId xmlns:p14="http://schemas.microsoft.com/office/powerpoint/2010/main" val="273954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039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Pääosin säännöillä kiinnitetään huomiota arvioitavien matkojen kierroksille.</a:t>
            </a:r>
          </a:p>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Vaistojousen osalta ikkunaleikkaus tulee peittää teipillä tms.</a:t>
            </a:r>
          </a:p>
        </p:txBody>
      </p:sp>
      <p:sp>
        <p:nvSpPr>
          <p:cNvPr id="106" name="Shape 1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b="0" i="0" u="none" strike="noStrike" cap="none">
                <a:solidFill>
                  <a:schemeClr val="dk1"/>
                </a:solidFill>
                <a:latin typeface="Calibri"/>
                <a:ea typeface="Calibri"/>
                <a:cs typeface="Calibri"/>
                <a:sym typeface="Calibri"/>
              </a:rPr>
              <a:t>15</a:t>
            </a:fld>
            <a:endParaRPr lang="fi-FI"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fi-FI" sz="1200" b="0" i="0" u="none" strike="noStrike" cap="none" dirty="0">
                <a:solidFill>
                  <a:schemeClr val="dk1"/>
                </a:solidFill>
                <a:latin typeface="Calibri"/>
                <a:ea typeface="Calibri"/>
                <a:cs typeface="Calibri"/>
                <a:sym typeface="Calibri"/>
              </a:rPr>
              <a:t>Asteikko voi olla joko tähtäimeen kiinnitetty, niin että se ei näy tähdätessä tai erilliset muistiinpanot tyyliin 5m = 2.30 ; 10m = 2.10; 15m = 2.30; 20m = 2.55 jne. (ei kulmamatkoja</a:t>
            </a:r>
            <a:r>
              <a:rPr lang="fi-FI" sz="1200" b="0" i="0" u="none" strike="noStrike" cap="none" baseline="0" dirty="0">
                <a:solidFill>
                  <a:schemeClr val="dk1"/>
                </a:solidFill>
                <a:latin typeface="Calibri"/>
                <a:ea typeface="Calibri"/>
                <a:cs typeface="Calibri"/>
                <a:sym typeface="Calibri"/>
              </a:rPr>
              <a:t> liuskassa)</a:t>
            </a:r>
            <a:endParaRPr lang="fi-FI"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fi-FI" sz="1200" b="0" i="0" u="none" strike="noStrike" cap="none" dirty="0">
                <a:solidFill>
                  <a:schemeClr val="dk1"/>
                </a:solidFill>
                <a:latin typeface="Calibri"/>
                <a:ea typeface="Calibri"/>
                <a:cs typeface="Calibri"/>
                <a:sym typeface="Calibri"/>
              </a:rPr>
              <a:t>Esim. piirrokset näyttäen suhteita tähtäimen, nuolien ja taulujen välillä eivät ole sallittuja. Tällaisia saa käyttää harjoitusalueella, mutta niitä ei saa pitää mukana kilpailualueella.</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fi-FI" sz="1200" b="0" i="0" u="none" strike="noStrike" cap="none" dirty="0">
                <a:solidFill>
                  <a:schemeClr val="dk1"/>
                </a:solidFill>
                <a:latin typeface="Calibri"/>
                <a:ea typeface="Calibri"/>
                <a:cs typeface="Calibri"/>
                <a:sym typeface="Calibri"/>
              </a:rPr>
              <a:t>Vaistojousen osalta tarkoitetaan selkeitä ja teräviä merkintöjä kuten tekstiä, nuolen kärkien tekemiä pisteitä jne. Klassista </a:t>
            </a:r>
            <a:r>
              <a:rPr lang="fi-FI" sz="1200" b="0" i="0" u="none" strike="noStrike" cap="none" dirty="0" err="1">
                <a:solidFill>
                  <a:schemeClr val="dk1"/>
                </a:solidFill>
                <a:latin typeface="Calibri"/>
                <a:ea typeface="Calibri"/>
                <a:cs typeface="Calibri"/>
                <a:sym typeface="Calibri"/>
              </a:rPr>
              <a:t>camo-väritystä</a:t>
            </a:r>
            <a:r>
              <a:rPr lang="fi-FI" sz="1200" b="0" i="0" u="none" strike="noStrike" cap="none" dirty="0">
                <a:solidFill>
                  <a:schemeClr val="dk1"/>
                </a:solidFill>
                <a:latin typeface="Calibri"/>
                <a:ea typeface="Calibri"/>
                <a:cs typeface="Calibri"/>
                <a:sym typeface="Calibri"/>
              </a:rPr>
              <a:t> tai vastaavaa sumeaa merkintää ei yleensä pidetä ongelmana.</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b="0" i="0" u="none" strike="noStrike" cap="none">
                <a:solidFill>
                  <a:schemeClr val="dk1"/>
                </a:solidFill>
                <a:latin typeface="Calibri"/>
                <a:ea typeface="Calibri"/>
                <a:cs typeface="Calibri"/>
                <a:sym typeface="Calibri"/>
              </a:rPr>
              <a:t>16</a:t>
            </a:fld>
            <a:endParaRPr lang="fi-FI"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Piste ja rengas-tähtäin on rajatapaus. Se on rinnastettu normaaliin tähtäinrenkaaseen, jonka keskellä on piste ja on siten päätetty sallia.</a:t>
            </a:r>
          </a:p>
        </p:txBody>
      </p:sp>
      <p:sp>
        <p:nvSpPr>
          <p:cNvPr id="142" name="Shape 1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a:solidFill>
                  <a:schemeClr val="dk1"/>
                </a:solidFill>
                <a:latin typeface="Calibri"/>
                <a:ea typeface="Calibri"/>
                <a:cs typeface="Calibri"/>
                <a:sym typeface="Calibri"/>
              </a:rPr>
              <a:t>19</a:t>
            </a:fld>
            <a:endParaRPr lang="fi-FI"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9" name="Shape 1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a:solidFill>
                  <a:schemeClr val="dk1"/>
                </a:solidFill>
                <a:latin typeface="Calibri"/>
                <a:ea typeface="Calibri"/>
                <a:cs typeface="Calibri"/>
                <a:sym typeface="Calibri"/>
              </a:rPr>
              <a:t>20</a:t>
            </a:fld>
            <a:endParaRPr lang="fi-FI"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514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dirty="0">
                <a:solidFill>
                  <a:schemeClr val="dk1"/>
                </a:solidFill>
                <a:latin typeface="Calibri"/>
                <a:ea typeface="Calibri"/>
                <a:cs typeface="Calibri"/>
                <a:sym typeface="Calibri"/>
              </a:rPr>
              <a:t>Aikarajoitus ei sinällään ole tarkoitus maastokierroksessa, eli ei ole tarkoituksenmukaista kellottaa ampujia ilman syytä. Tarkoituksena on puhtaasti kilpailun sujuvuus.</a:t>
            </a:r>
          </a:p>
        </p:txBody>
      </p:sp>
      <p:sp>
        <p:nvSpPr>
          <p:cNvPr id="178" name="Shape 1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a:solidFill>
                  <a:schemeClr val="dk1"/>
                </a:solidFill>
                <a:latin typeface="Calibri"/>
                <a:ea typeface="Calibri"/>
                <a:cs typeface="Calibri"/>
                <a:sym typeface="Calibri"/>
              </a:rPr>
              <a:t>23</a:t>
            </a:fld>
            <a:endParaRPr lang="fi-FI"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dirty="0">
                <a:solidFill>
                  <a:schemeClr val="dk1"/>
                </a:solidFill>
                <a:latin typeface="Calibri"/>
                <a:ea typeface="Calibri"/>
                <a:cs typeface="Calibri"/>
                <a:sym typeface="Calibri"/>
              </a:rPr>
              <a:t>Poikkeus paalulle siirtymisessä sallitaan mikäli ampujat ovat juuri kiivenneet esim. suuren mäen tms. fyysistä.</a:t>
            </a:r>
          </a:p>
          <a:p>
            <a:pPr marL="0" marR="0" lvl="0" indent="0" algn="l" rtl="0">
              <a:spcBef>
                <a:spcPts val="0"/>
              </a:spcBef>
              <a:buSzPct val="25000"/>
              <a:buNone/>
            </a:pPr>
            <a:r>
              <a:rPr lang="fi-FI" sz="1200" b="0" i="0" u="none" strike="noStrike" cap="none" dirty="0">
                <a:solidFill>
                  <a:schemeClr val="dk1"/>
                </a:solidFill>
                <a:latin typeface="Calibri"/>
                <a:ea typeface="Calibri"/>
                <a:cs typeface="Calibri"/>
                <a:sym typeface="Calibri"/>
              </a:rPr>
              <a:t>2-kohta:</a:t>
            </a:r>
            <a:r>
              <a:rPr lang="fi-FI" sz="1200" b="0" i="0" u="none" strike="noStrike" cap="none" baseline="0" dirty="0">
                <a:solidFill>
                  <a:schemeClr val="dk1"/>
                </a:solidFill>
                <a:latin typeface="Calibri"/>
                <a:ea typeface="Calibri"/>
                <a:cs typeface="Calibri"/>
                <a:sym typeface="Calibri"/>
              </a:rPr>
              <a:t> jousta </a:t>
            </a:r>
            <a:r>
              <a:rPr lang="fi-FI" sz="1200" b="0" i="0" u="none" strike="noStrike" cap="none" baseline="0" dirty="0" err="1">
                <a:solidFill>
                  <a:schemeClr val="dk1"/>
                </a:solidFill>
                <a:latin typeface="Calibri"/>
                <a:ea typeface="Calibri"/>
                <a:cs typeface="Calibri"/>
                <a:sym typeface="Calibri"/>
              </a:rPr>
              <a:t>esim</a:t>
            </a:r>
            <a:r>
              <a:rPr lang="fi-FI" sz="1200" b="0" i="0" u="none" strike="noStrike" cap="none" baseline="0" dirty="0">
                <a:solidFill>
                  <a:schemeClr val="dk1"/>
                </a:solidFill>
                <a:latin typeface="Calibri"/>
                <a:ea typeface="Calibri"/>
                <a:cs typeface="Calibri"/>
                <a:sym typeface="Calibri"/>
              </a:rPr>
              <a:t> ei saa pitää poikittain</a:t>
            </a:r>
            <a:endParaRPr lang="fi-FI" sz="1200" b="0" i="0" u="none" strike="noStrike" cap="none" dirty="0">
              <a:solidFill>
                <a:schemeClr val="dk1"/>
              </a:solidFill>
              <a:latin typeface="Calibri"/>
              <a:ea typeface="Calibri"/>
              <a:cs typeface="Calibri"/>
              <a:sym typeface="Calibri"/>
            </a:endParaRPr>
          </a:p>
        </p:txBody>
      </p:sp>
      <p:sp>
        <p:nvSpPr>
          <p:cNvPr id="191" name="Shape 1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a:solidFill>
                  <a:schemeClr val="dk1"/>
                </a:solidFill>
                <a:latin typeface="Calibri"/>
                <a:ea typeface="Calibri"/>
                <a:cs typeface="Calibri"/>
                <a:sym typeface="Calibri"/>
              </a:rPr>
              <a:t>25</a:t>
            </a:fld>
            <a:endParaRPr lang="fi-FI"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dirty="0">
                <a:solidFill>
                  <a:schemeClr val="dk1"/>
                </a:solidFill>
                <a:latin typeface="Calibri"/>
                <a:ea typeface="Calibri"/>
                <a:cs typeface="Calibri"/>
                <a:sym typeface="Calibri"/>
              </a:rPr>
              <a:t>Huomioi hankalat olosuhteet tauluilla. </a:t>
            </a: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a:solidFill>
                  <a:schemeClr val="dk1"/>
                </a:solidFill>
                <a:latin typeface="Calibri"/>
                <a:ea typeface="Calibri"/>
                <a:cs typeface="Calibri"/>
                <a:sym typeface="Calibri"/>
              </a:rPr>
              <a:t>26</a:t>
            </a:fld>
            <a:endParaRPr lang="fi-FI"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dirty="0">
                <a:solidFill>
                  <a:schemeClr val="dk1"/>
                </a:solidFill>
                <a:latin typeface="Calibri"/>
                <a:ea typeface="Calibri"/>
                <a:cs typeface="Calibri"/>
                <a:sym typeface="Calibri"/>
              </a:rPr>
              <a:t>Huomioi hankalat olosuhteet tauluilla. </a:t>
            </a: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a:solidFill>
                  <a:schemeClr val="dk1"/>
                </a:solidFill>
                <a:latin typeface="Calibri"/>
                <a:ea typeface="Calibri"/>
                <a:cs typeface="Calibri"/>
                <a:sym typeface="Calibri"/>
              </a:rPr>
              <a:t>27</a:t>
            </a:fld>
            <a:endParaRPr lang="fi-FI"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7454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A C B D – ammuntajärjestys.</a:t>
            </a:r>
          </a:p>
        </p:txBody>
      </p:sp>
      <p:sp>
        <p:nvSpPr>
          <p:cNvPr id="166" name="Shape 1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a:solidFill>
                  <a:schemeClr val="dk1"/>
                </a:solidFill>
                <a:latin typeface="Calibri"/>
                <a:ea typeface="Calibri"/>
                <a:cs typeface="Calibri"/>
                <a:sym typeface="Calibri"/>
              </a:rPr>
              <a:t>32</a:t>
            </a:fld>
            <a:endParaRPr lang="fi-FI"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0328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Myös selvästi väärän mittainen</a:t>
            </a:r>
            <a:r>
              <a:rPr lang="fi-FI" baseline="0" dirty="0"/>
              <a:t> rasti voidaan poistaa tuloksista (mutta kaikki ampuvat sen, kunhan kyseessä ei ole turvallisuusriski)</a:t>
            </a:r>
            <a:endParaRPr lang="fi-FI"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fi-FI" sz="1200" b="0" i="0" u="none" strike="noStrike" cap="none" smtClean="0">
                <a:solidFill>
                  <a:schemeClr val="dk1"/>
                </a:solidFill>
                <a:latin typeface="Calibri"/>
                <a:ea typeface="Calibri"/>
                <a:cs typeface="Calibri"/>
                <a:sym typeface="Calibri"/>
              </a:rPr>
              <a:t>34</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9554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i-FI" dirty="0"/>
              <a:t>3D-taulujen </a:t>
            </a:r>
            <a:r>
              <a:rPr lang="fi-FI" dirty="0" err="1"/>
              <a:t>group</a:t>
            </a:r>
            <a:r>
              <a:rPr lang="fi-FI" dirty="0"/>
              <a:t>-jakoa</a:t>
            </a:r>
            <a:r>
              <a:rPr lang="fi-FI" baseline="0" dirty="0"/>
              <a:t> ei enää käytetä, kaikki rastit tulee sijoittaa taulun koon mukaan järkevälle matkalle. Rastien tulee olla mahdollisimman vaihtelevia maasto </a:t>
            </a:r>
            <a:r>
              <a:rPr lang="fi-FI" baseline="0"/>
              <a:t>huomioon ottaen.</a:t>
            </a:r>
            <a:endParaRPr/>
          </a:p>
        </p:txBody>
      </p:sp>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i-FI" dirty="0"/>
              <a:t>Osuma-alueet</a:t>
            </a:r>
            <a:r>
              <a:rPr lang="fi-FI" baseline="0" dirty="0"/>
              <a:t> voivat olla erilaiset eri puolella eläintä. Pistealueita voi myös olla useita, jolloin kuvasta tulee näkyä mikä niistä on käytössä.</a:t>
            </a:r>
            <a:endParaRPr dirty="0"/>
          </a:p>
        </p:txBody>
      </p:sp>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i-FI" dirty="0"/>
              <a:t>Epäselvän</a:t>
            </a:r>
            <a:r>
              <a:rPr lang="fi-FI" baseline="0" dirty="0"/>
              <a:t> 5-M rajan saa piirtää tai vahvistaa, muihin rajoihin ei saa koskea.</a:t>
            </a:r>
            <a:endParaRPr dirty="0"/>
          </a:p>
        </p:txBody>
      </p:sp>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i-FI" dirty="0"/>
              <a:t>Epäselvän</a:t>
            </a:r>
            <a:r>
              <a:rPr lang="fi-FI" baseline="0" dirty="0"/>
              <a:t> 5-M rajan saa piirtää tai vahvistaa, muihin rajoihin ei saa koskea.</a:t>
            </a:r>
            <a:endParaRPr dirty="0"/>
          </a:p>
        </p:txBody>
      </p:sp>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76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Kaaviosta poiketen kansallisissa kilpailuissa 20LB, YLB ja NLB ampuvat siniseltä paalulta.</a:t>
            </a: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b="0" i="0" u="none" strike="noStrike" cap="none">
                <a:solidFill>
                  <a:schemeClr val="dk1"/>
                </a:solidFill>
                <a:latin typeface="Calibri"/>
                <a:ea typeface="Calibri"/>
                <a:cs typeface="Calibri"/>
                <a:sym typeface="Calibri"/>
              </a:rPr>
              <a:t>6</a:t>
            </a:fld>
            <a:endParaRPr lang="fi-FI"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a:solidFill>
                  <a:schemeClr val="dk1"/>
                </a:solidFill>
                <a:latin typeface="Calibri"/>
                <a:ea typeface="Calibri"/>
                <a:cs typeface="Calibri"/>
                <a:sym typeface="Calibri"/>
              </a:rPr>
              <a:t>Riittävään varoalueeseen vaikuttaa mm. ammuntalinjan vieressä olevat puut, mäen kulmat jne, jotka voivat aiheuttaa kimmokkeita ja siten lisätä tarvetta laajemmalle varoalueelle.</a:t>
            </a:r>
          </a:p>
        </p:txBody>
      </p:sp>
      <p:sp>
        <p:nvSpPr>
          <p:cNvPr id="112" name="Shape 1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b="0" i="0" u="none" strike="noStrike" cap="none">
                <a:solidFill>
                  <a:schemeClr val="dk1"/>
                </a:solidFill>
                <a:latin typeface="Calibri"/>
                <a:ea typeface="Calibri"/>
                <a:cs typeface="Calibri"/>
                <a:sym typeface="Calibri"/>
              </a:rPr>
              <a:t>10</a:t>
            </a:fld>
            <a:endParaRPr lang="fi-FI"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i-FI" sz="1200" b="0" i="0" u="none" strike="noStrike" cap="none" dirty="0">
                <a:solidFill>
                  <a:schemeClr val="dk1"/>
                </a:solidFill>
                <a:latin typeface="Calibri"/>
                <a:ea typeface="Calibri"/>
                <a:cs typeface="Calibri"/>
                <a:sym typeface="Calibri"/>
              </a:rPr>
              <a:t>Maastossa voidaan ampua outoihinkin kulmiin. Ei kuitenkaan koskaan jännitetä jousta yli taustan,</a:t>
            </a:r>
            <a:r>
              <a:rPr lang="fi-FI" sz="1200" b="0" i="0" u="none" strike="noStrike" cap="none" baseline="0" dirty="0">
                <a:solidFill>
                  <a:schemeClr val="dk1"/>
                </a:solidFill>
                <a:latin typeface="Calibri"/>
                <a:ea typeface="Calibri"/>
                <a:cs typeface="Calibri"/>
                <a:sym typeface="Calibri"/>
              </a:rPr>
              <a:t> tämä erityisesti alamäessä (ei saa jännittää vaakaan).</a:t>
            </a:r>
            <a:endParaRPr lang="fi-FI" sz="1200" b="0" i="0" u="none" strike="noStrike" cap="none" dirty="0">
              <a:solidFill>
                <a:schemeClr val="dk1"/>
              </a:solidFill>
              <a:latin typeface="Calibri"/>
              <a:ea typeface="Calibri"/>
              <a:cs typeface="Calibri"/>
              <a:sym typeface="Calibri"/>
            </a:endParaRPr>
          </a:p>
        </p:txBody>
      </p:sp>
      <p:sp>
        <p:nvSpPr>
          <p:cNvPr id="184" name="Shape 1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a:solidFill>
                  <a:schemeClr val="dk1"/>
                </a:solidFill>
                <a:latin typeface="Calibri"/>
                <a:ea typeface="Calibri"/>
                <a:cs typeface="Calibri"/>
                <a:sym typeface="Calibri"/>
              </a:rPr>
              <a:t>12</a:t>
            </a:fld>
            <a:endParaRPr lang="fi-FI"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BBA26A-B2C0-1E41-91E8-556BA0D3613A}"/>
              </a:ext>
            </a:extLst>
          </p:cNvPr>
          <p:cNvSpPr>
            <a:spLocks noGrp="1"/>
          </p:cNvSpPr>
          <p:nvPr>
            <p:ph type="ctrTitle"/>
          </p:nvPr>
        </p:nvSpPr>
        <p:spPr>
          <a:xfrm>
            <a:off x="1598814" y="1779069"/>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C176E92F-E433-A843-9EAA-063BA37312F7}"/>
              </a:ext>
            </a:extLst>
          </p:cNvPr>
          <p:cNvSpPr>
            <a:spLocks noGrp="1"/>
          </p:cNvSpPr>
          <p:nvPr>
            <p:ph type="subTitle" idx="1"/>
          </p:nvPr>
        </p:nvSpPr>
        <p:spPr>
          <a:xfrm>
            <a:off x="1598814" y="423380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7ACEF93-8F9B-4F45-A02D-AEDAEB499F9C}"/>
              </a:ext>
            </a:extLst>
          </p:cNvPr>
          <p:cNvSpPr>
            <a:spLocks noGrp="1"/>
          </p:cNvSpPr>
          <p:nvPr>
            <p:ph type="dt" sz="half" idx="10"/>
          </p:nvPr>
        </p:nvSpPr>
        <p:spPr/>
        <p:txBody>
          <a:bodyPr/>
          <a:lstStyle/>
          <a:p>
            <a:fld id="{5500590C-E713-4476-B584-6FE96FFA330B}" type="datetime1">
              <a:rPr lang="fi-FI" smtClean="0"/>
              <a:t>11.4.2021</a:t>
            </a:fld>
            <a:endParaRPr lang="fi-FI"/>
          </a:p>
        </p:txBody>
      </p:sp>
      <p:sp>
        <p:nvSpPr>
          <p:cNvPr id="5" name="Alatunnisteen paikkamerkki 4">
            <a:extLst>
              <a:ext uri="{FF2B5EF4-FFF2-40B4-BE49-F238E27FC236}">
                <a16:creationId xmlns:a16="http://schemas.microsoft.com/office/drawing/2014/main" id="{87E115AD-CFF4-2548-A383-2A70E114A3B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6FA9A46-929C-3B44-B733-EB72D890D13F}"/>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245295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B73F43-C49F-4141-A575-0047804093AF}"/>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75F63BF-E754-6646-A022-1FAEC1758FB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D7946C0-E0C6-CF49-8A72-B3209333D4D9}"/>
              </a:ext>
            </a:extLst>
          </p:cNvPr>
          <p:cNvSpPr>
            <a:spLocks noGrp="1"/>
          </p:cNvSpPr>
          <p:nvPr>
            <p:ph type="dt" sz="half" idx="10"/>
          </p:nvPr>
        </p:nvSpPr>
        <p:spPr/>
        <p:txBody>
          <a:bodyPr/>
          <a:lstStyle/>
          <a:p>
            <a:fld id="{F8BE559B-41BC-480F-B461-682A74601B79}" type="datetime1">
              <a:rPr lang="fi-FI" smtClean="0"/>
              <a:t>11.4.2021</a:t>
            </a:fld>
            <a:endParaRPr lang="fi-FI"/>
          </a:p>
        </p:txBody>
      </p:sp>
      <p:sp>
        <p:nvSpPr>
          <p:cNvPr id="5" name="Alatunnisteen paikkamerkki 4">
            <a:extLst>
              <a:ext uri="{FF2B5EF4-FFF2-40B4-BE49-F238E27FC236}">
                <a16:creationId xmlns:a16="http://schemas.microsoft.com/office/drawing/2014/main" id="{ADD5B29F-C491-EA4B-91AD-833C7CB683B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B0B0EC7-11E7-2742-9D48-6C91CCB54050}"/>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28467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1AF45D9-D968-2241-8CE4-CE9981034F43}"/>
              </a:ext>
            </a:extLst>
          </p:cNvPr>
          <p:cNvSpPr>
            <a:spLocks noGrp="1"/>
          </p:cNvSpPr>
          <p:nvPr>
            <p:ph type="title" orient="vert"/>
          </p:nvPr>
        </p:nvSpPr>
        <p:spPr>
          <a:xfrm>
            <a:off x="8724900" y="1870363"/>
            <a:ext cx="2628900" cy="4306600"/>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F763AA2-01EB-9748-AF81-793E3FE18629}"/>
              </a:ext>
            </a:extLst>
          </p:cNvPr>
          <p:cNvSpPr>
            <a:spLocks noGrp="1"/>
          </p:cNvSpPr>
          <p:nvPr>
            <p:ph type="body" orient="vert" idx="1"/>
          </p:nvPr>
        </p:nvSpPr>
        <p:spPr>
          <a:xfrm>
            <a:off x="838200" y="1870363"/>
            <a:ext cx="7734300" cy="430659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E1E507C-51E8-B443-93E8-27E18796F9B3}"/>
              </a:ext>
            </a:extLst>
          </p:cNvPr>
          <p:cNvSpPr>
            <a:spLocks noGrp="1"/>
          </p:cNvSpPr>
          <p:nvPr>
            <p:ph type="dt" sz="half" idx="10"/>
          </p:nvPr>
        </p:nvSpPr>
        <p:spPr/>
        <p:txBody>
          <a:bodyPr/>
          <a:lstStyle/>
          <a:p>
            <a:fld id="{CEE27D30-CF16-4B88-99F7-357C0217A58C}" type="datetime1">
              <a:rPr lang="fi-FI" smtClean="0"/>
              <a:t>11.4.2021</a:t>
            </a:fld>
            <a:endParaRPr lang="fi-FI"/>
          </a:p>
        </p:txBody>
      </p:sp>
      <p:sp>
        <p:nvSpPr>
          <p:cNvPr id="5" name="Alatunnisteen paikkamerkki 4">
            <a:extLst>
              <a:ext uri="{FF2B5EF4-FFF2-40B4-BE49-F238E27FC236}">
                <a16:creationId xmlns:a16="http://schemas.microsoft.com/office/drawing/2014/main" id="{DD423649-0858-3741-A879-F9657D08E0B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5C9F356-BEEB-4645-A285-B5FA8E6B7A6D}"/>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10058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848354-104A-C647-AC8E-FBBDEE052F1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0665BCB-FB15-1E41-855A-F21E311D0934}"/>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DEC5AE4-4584-CE4C-817F-1BAC293BAC4D}"/>
              </a:ext>
            </a:extLst>
          </p:cNvPr>
          <p:cNvSpPr>
            <a:spLocks noGrp="1"/>
          </p:cNvSpPr>
          <p:nvPr>
            <p:ph type="dt" sz="half" idx="10"/>
          </p:nvPr>
        </p:nvSpPr>
        <p:spPr/>
        <p:txBody>
          <a:bodyPr/>
          <a:lstStyle/>
          <a:p>
            <a:fld id="{2681864D-90CE-4DAD-B39B-F166F4818BE2}" type="datetime1">
              <a:rPr lang="fi-FI" smtClean="0"/>
              <a:t>11.4.2021</a:t>
            </a:fld>
            <a:endParaRPr lang="fi-FI"/>
          </a:p>
        </p:txBody>
      </p:sp>
      <p:sp>
        <p:nvSpPr>
          <p:cNvPr id="5" name="Alatunnisteen paikkamerkki 4">
            <a:extLst>
              <a:ext uri="{FF2B5EF4-FFF2-40B4-BE49-F238E27FC236}">
                <a16:creationId xmlns:a16="http://schemas.microsoft.com/office/drawing/2014/main" id="{949C7038-4C89-424E-9A63-9643A77747A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18BAB9C-110E-7D4A-B945-599D77573480}"/>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410320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16EA8F-CE1B-EA47-9A74-96CB3ADD2E27}"/>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F9BA78EE-7456-494F-ADC3-C1A22951E9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81AB1B4-9EA1-C149-88C1-2F3866B92D48}"/>
              </a:ext>
            </a:extLst>
          </p:cNvPr>
          <p:cNvSpPr>
            <a:spLocks noGrp="1"/>
          </p:cNvSpPr>
          <p:nvPr>
            <p:ph type="dt" sz="half" idx="10"/>
          </p:nvPr>
        </p:nvSpPr>
        <p:spPr/>
        <p:txBody>
          <a:bodyPr/>
          <a:lstStyle/>
          <a:p>
            <a:fld id="{150E20FD-97EF-4A45-ACD7-A61D4EE315AE}" type="datetime1">
              <a:rPr lang="fi-FI" smtClean="0"/>
              <a:t>11.4.2021</a:t>
            </a:fld>
            <a:endParaRPr lang="fi-FI"/>
          </a:p>
        </p:txBody>
      </p:sp>
      <p:sp>
        <p:nvSpPr>
          <p:cNvPr id="5" name="Alatunnisteen paikkamerkki 4">
            <a:extLst>
              <a:ext uri="{FF2B5EF4-FFF2-40B4-BE49-F238E27FC236}">
                <a16:creationId xmlns:a16="http://schemas.microsoft.com/office/drawing/2014/main" id="{40B4B113-1BD8-DE4C-BD8E-0BA96ACF023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1C23B21-F68A-EB4C-9370-0D7E6227067C}"/>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2708753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251F78-E611-4145-9BF5-F66167B998F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41752A-4E14-D44B-9F20-C4BCBAF53E8A}"/>
              </a:ext>
            </a:extLst>
          </p:cNvPr>
          <p:cNvSpPr>
            <a:spLocks noGrp="1"/>
          </p:cNvSpPr>
          <p:nvPr>
            <p:ph sz="half" idx="1"/>
          </p:nvPr>
        </p:nvSpPr>
        <p:spPr>
          <a:xfrm>
            <a:off x="838201" y="2759191"/>
            <a:ext cx="5138650" cy="359715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7F9A862A-D9F7-514B-BFB6-33D3D6B49DDA}"/>
              </a:ext>
            </a:extLst>
          </p:cNvPr>
          <p:cNvSpPr>
            <a:spLocks noGrp="1"/>
          </p:cNvSpPr>
          <p:nvPr>
            <p:ph sz="half" idx="2"/>
          </p:nvPr>
        </p:nvSpPr>
        <p:spPr>
          <a:xfrm>
            <a:off x="6096000" y="2759192"/>
            <a:ext cx="5257800" cy="359715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79E6374B-2ADC-D647-A6C1-FBA2F4DF4149}"/>
              </a:ext>
            </a:extLst>
          </p:cNvPr>
          <p:cNvSpPr>
            <a:spLocks noGrp="1"/>
          </p:cNvSpPr>
          <p:nvPr>
            <p:ph type="dt" sz="half" idx="10"/>
          </p:nvPr>
        </p:nvSpPr>
        <p:spPr/>
        <p:txBody>
          <a:bodyPr/>
          <a:lstStyle/>
          <a:p>
            <a:fld id="{8F850777-D38E-4831-8D0C-598F5AAD5306}" type="datetime1">
              <a:rPr lang="fi-FI" smtClean="0"/>
              <a:t>11.4.2021</a:t>
            </a:fld>
            <a:endParaRPr lang="fi-FI"/>
          </a:p>
        </p:txBody>
      </p:sp>
      <p:sp>
        <p:nvSpPr>
          <p:cNvPr id="6" name="Alatunnisteen paikkamerkki 5">
            <a:extLst>
              <a:ext uri="{FF2B5EF4-FFF2-40B4-BE49-F238E27FC236}">
                <a16:creationId xmlns:a16="http://schemas.microsoft.com/office/drawing/2014/main" id="{6A5FAF50-2AC2-E341-8009-B5CCDC2A53E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82EA21D-070D-E24F-BE12-FC5BEEA3C43F}"/>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398334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08EC83-CD0C-0F49-A210-4A1BE06AB019}"/>
              </a:ext>
            </a:extLst>
          </p:cNvPr>
          <p:cNvSpPr>
            <a:spLocks noGrp="1"/>
          </p:cNvSpPr>
          <p:nvPr>
            <p:ph type="title"/>
          </p:nvPr>
        </p:nvSpPr>
        <p:spPr>
          <a:xfrm>
            <a:off x="838200" y="1918508"/>
            <a:ext cx="10515600" cy="919595"/>
          </a:xfrm>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87FB8C46-7D0E-1640-82DD-1E89D53CC77D}"/>
              </a:ext>
            </a:extLst>
          </p:cNvPr>
          <p:cNvSpPr>
            <a:spLocks noGrp="1"/>
          </p:cNvSpPr>
          <p:nvPr>
            <p:ph type="body" idx="1"/>
          </p:nvPr>
        </p:nvSpPr>
        <p:spPr>
          <a:xfrm>
            <a:off x="839788" y="28503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5D76171-FD78-2E4A-BA1E-1AF42618BCB3}"/>
              </a:ext>
            </a:extLst>
          </p:cNvPr>
          <p:cNvSpPr>
            <a:spLocks noGrp="1"/>
          </p:cNvSpPr>
          <p:nvPr>
            <p:ph sz="half" idx="2"/>
          </p:nvPr>
        </p:nvSpPr>
        <p:spPr>
          <a:xfrm>
            <a:off x="839788" y="3674225"/>
            <a:ext cx="5157787" cy="251543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0A92C4BE-F826-094B-AAE0-7B211D0D98F7}"/>
              </a:ext>
            </a:extLst>
          </p:cNvPr>
          <p:cNvSpPr>
            <a:spLocks noGrp="1"/>
          </p:cNvSpPr>
          <p:nvPr>
            <p:ph type="body" sz="quarter" idx="3"/>
          </p:nvPr>
        </p:nvSpPr>
        <p:spPr>
          <a:xfrm>
            <a:off x="6169024" y="2845204"/>
            <a:ext cx="5183188" cy="8219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6B35056-8024-5D4E-AD6F-DC57D54E48F4}"/>
              </a:ext>
            </a:extLst>
          </p:cNvPr>
          <p:cNvSpPr>
            <a:spLocks noGrp="1"/>
          </p:cNvSpPr>
          <p:nvPr>
            <p:ph sz="quarter" idx="4"/>
          </p:nvPr>
        </p:nvSpPr>
        <p:spPr>
          <a:xfrm>
            <a:off x="6172200" y="3674225"/>
            <a:ext cx="5183188" cy="25154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F9728BD6-D8E4-C04E-A9F6-CB5B4509AF0E}"/>
              </a:ext>
            </a:extLst>
          </p:cNvPr>
          <p:cNvSpPr>
            <a:spLocks noGrp="1"/>
          </p:cNvSpPr>
          <p:nvPr>
            <p:ph type="dt" sz="half" idx="10"/>
          </p:nvPr>
        </p:nvSpPr>
        <p:spPr/>
        <p:txBody>
          <a:bodyPr/>
          <a:lstStyle/>
          <a:p>
            <a:fld id="{EB1EB802-775D-40EC-83E5-8C66BCD3BD79}" type="datetime1">
              <a:rPr lang="fi-FI" smtClean="0"/>
              <a:t>11.4.2021</a:t>
            </a:fld>
            <a:endParaRPr lang="fi-FI"/>
          </a:p>
        </p:txBody>
      </p:sp>
      <p:sp>
        <p:nvSpPr>
          <p:cNvPr id="8" name="Alatunnisteen paikkamerkki 7">
            <a:extLst>
              <a:ext uri="{FF2B5EF4-FFF2-40B4-BE49-F238E27FC236}">
                <a16:creationId xmlns:a16="http://schemas.microsoft.com/office/drawing/2014/main" id="{907206ED-A880-E94B-AB75-A2D8D508318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D8F4EF3A-9D62-2349-9C79-DCD6A23BD227}"/>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1294136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AE6DE3-38E4-CA40-9695-11420BDB1848}"/>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A7BF09A-6E6E-D944-A032-F1D9C874E1FF}"/>
              </a:ext>
            </a:extLst>
          </p:cNvPr>
          <p:cNvSpPr>
            <a:spLocks noGrp="1"/>
          </p:cNvSpPr>
          <p:nvPr>
            <p:ph type="dt" sz="half" idx="10"/>
          </p:nvPr>
        </p:nvSpPr>
        <p:spPr/>
        <p:txBody>
          <a:bodyPr/>
          <a:lstStyle/>
          <a:p>
            <a:fld id="{5CF9F64C-9B3A-453F-9F1E-E0A572042ED6}" type="datetime1">
              <a:rPr lang="fi-FI" smtClean="0"/>
              <a:t>11.4.2021</a:t>
            </a:fld>
            <a:endParaRPr lang="fi-FI"/>
          </a:p>
        </p:txBody>
      </p:sp>
      <p:sp>
        <p:nvSpPr>
          <p:cNvPr id="4" name="Alatunnisteen paikkamerkki 3">
            <a:extLst>
              <a:ext uri="{FF2B5EF4-FFF2-40B4-BE49-F238E27FC236}">
                <a16:creationId xmlns:a16="http://schemas.microsoft.com/office/drawing/2014/main" id="{3F32C891-D0AC-0748-81F7-8A357262009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A34F3208-6675-4848-8357-EF0BE3AB9067}"/>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292772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FBAFA76-0B01-D84E-A2B7-9AF16EDA6FAF}"/>
              </a:ext>
            </a:extLst>
          </p:cNvPr>
          <p:cNvSpPr>
            <a:spLocks noGrp="1"/>
          </p:cNvSpPr>
          <p:nvPr>
            <p:ph type="dt" sz="half" idx="10"/>
          </p:nvPr>
        </p:nvSpPr>
        <p:spPr/>
        <p:txBody>
          <a:bodyPr/>
          <a:lstStyle/>
          <a:p>
            <a:fld id="{CDED9CD7-AE33-431B-8710-54DF34D8CF6D}" type="datetime1">
              <a:rPr lang="fi-FI" smtClean="0"/>
              <a:t>11.4.2021</a:t>
            </a:fld>
            <a:endParaRPr lang="fi-FI"/>
          </a:p>
        </p:txBody>
      </p:sp>
      <p:sp>
        <p:nvSpPr>
          <p:cNvPr id="3" name="Alatunnisteen paikkamerkki 2">
            <a:extLst>
              <a:ext uri="{FF2B5EF4-FFF2-40B4-BE49-F238E27FC236}">
                <a16:creationId xmlns:a16="http://schemas.microsoft.com/office/drawing/2014/main" id="{DB7EF3E4-73D3-5848-AF33-2A61B928603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88FA51A6-2FB9-4F45-9099-6A1B26A87BA6}"/>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32944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772248-3B93-C742-9512-359F010CB477}"/>
              </a:ext>
            </a:extLst>
          </p:cNvPr>
          <p:cNvSpPr>
            <a:spLocks noGrp="1"/>
          </p:cNvSpPr>
          <p:nvPr>
            <p:ph type="title"/>
          </p:nvPr>
        </p:nvSpPr>
        <p:spPr>
          <a:xfrm>
            <a:off x="836612" y="1961804"/>
            <a:ext cx="3932237" cy="760615"/>
          </a:xfrm>
        </p:spPr>
        <p:txBody>
          <a:bodyPr anchor="b"/>
          <a:lstStyle>
            <a:lvl1pPr>
              <a:defRPr sz="32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B8AE0E2A-F7AF-4B46-9C8C-1FDB2CF02CC9}"/>
              </a:ext>
            </a:extLst>
          </p:cNvPr>
          <p:cNvSpPr>
            <a:spLocks noGrp="1"/>
          </p:cNvSpPr>
          <p:nvPr>
            <p:ph idx="1"/>
          </p:nvPr>
        </p:nvSpPr>
        <p:spPr>
          <a:xfrm>
            <a:off x="5183188" y="1961804"/>
            <a:ext cx="6172200" cy="41468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a:extLst>
              <a:ext uri="{FF2B5EF4-FFF2-40B4-BE49-F238E27FC236}">
                <a16:creationId xmlns:a16="http://schemas.microsoft.com/office/drawing/2014/main" id="{73F6DC87-18A2-794B-B08F-6DAC937F8369}"/>
              </a:ext>
            </a:extLst>
          </p:cNvPr>
          <p:cNvSpPr>
            <a:spLocks noGrp="1"/>
          </p:cNvSpPr>
          <p:nvPr>
            <p:ph type="body" sz="half" idx="2"/>
          </p:nvPr>
        </p:nvSpPr>
        <p:spPr>
          <a:xfrm>
            <a:off x="836612" y="2828059"/>
            <a:ext cx="3932237" cy="328064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4D9FA3A-9CED-964A-B8EB-25F6885AE80E}"/>
              </a:ext>
            </a:extLst>
          </p:cNvPr>
          <p:cNvSpPr>
            <a:spLocks noGrp="1"/>
          </p:cNvSpPr>
          <p:nvPr>
            <p:ph type="dt" sz="half" idx="10"/>
          </p:nvPr>
        </p:nvSpPr>
        <p:spPr/>
        <p:txBody>
          <a:bodyPr/>
          <a:lstStyle/>
          <a:p>
            <a:fld id="{32F27597-C773-4C25-98A8-0C03C2C92D05}" type="datetime1">
              <a:rPr lang="fi-FI" smtClean="0"/>
              <a:t>11.4.2021</a:t>
            </a:fld>
            <a:endParaRPr lang="fi-FI"/>
          </a:p>
        </p:txBody>
      </p:sp>
      <p:sp>
        <p:nvSpPr>
          <p:cNvPr id="6" name="Alatunnisteen paikkamerkki 5">
            <a:extLst>
              <a:ext uri="{FF2B5EF4-FFF2-40B4-BE49-F238E27FC236}">
                <a16:creationId xmlns:a16="http://schemas.microsoft.com/office/drawing/2014/main" id="{3E72BB9F-E900-FB42-B99E-21F81862DFF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A8A499E-1558-1A43-886C-99E98EAB135D}"/>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32505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B182A0-1E22-3E42-8D92-2B4B9C3BB557}"/>
              </a:ext>
            </a:extLst>
          </p:cNvPr>
          <p:cNvSpPr>
            <a:spLocks noGrp="1"/>
          </p:cNvSpPr>
          <p:nvPr>
            <p:ph type="title"/>
          </p:nvPr>
        </p:nvSpPr>
        <p:spPr>
          <a:xfrm>
            <a:off x="838200" y="1878675"/>
            <a:ext cx="3932237" cy="1404851"/>
          </a:xfrm>
        </p:spPr>
        <p:txBody>
          <a:bodyPr anchor="b"/>
          <a:lstStyle>
            <a:lvl1pPr>
              <a:defRPr sz="3200"/>
            </a:lvl1pPr>
          </a:lstStyle>
          <a:p>
            <a:r>
              <a:rPr lang="fi-FI"/>
              <a:t>Muokkaa ots. perustyyl. napsautt.</a:t>
            </a:r>
            <a:endParaRPr lang="fi-FI" dirty="0"/>
          </a:p>
        </p:txBody>
      </p:sp>
      <p:sp>
        <p:nvSpPr>
          <p:cNvPr id="3" name="Kuvan paikkamerkki 2">
            <a:extLst>
              <a:ext uri="{FF2B5EF4-FFF2-40B4-BE49-F238E27FC236}">
                <a16:creationId xmlns:a16="http://schemas.microsoft.com/office/drawing/2014/main" id="{FBEAB4A5-8607-7340-9CCE-806D4063D8B1}"/>
              </a:ext>
            </a:extLst>
          </p:cNvPr>
          <p:cNvSpPr>
            <a:spLocks noGrp="1"/>
          </p:cNvSpPr>
          <p:nvPr>
            <p:ph type="pic" idx="1"/>
          </p:nvPr>
        </p:nvSpPr>
        <p:spPr>
          <a:xfrm>
            <a:off x="5180012" y="1878676"/>
            <a:ext cx="6172200" cy="4356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BFEA1BC5-C012-6E4D-AFB9-C8F585EDD71D}"/>
              </a:ext>
            </a:extLst>
          </p:cNvPr>
          <p:cNvSpPr>
            <a:spLocks noGrp="1"/>
          </p:cNvSpPr>
          <p:nvPr>
            <p:ph type="body" sz="half" idx="2"/>
          </p:nvPr>
        </p:nvSpPr>
        <p:spPr>
          <a:xfrm>
            <a:off x="839788" y="3283527"/>
            <a:ext cx="3932237" cy="29640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569D2A3-CD3C-8742-9C91-14151436284B}"/>
              </a:ext>
            </a:extLst>
          </p:cNvPr>
          <p:cNvSpPr>
            <a:spLocks noGrp="1"/>
          </p:cNvSpPr>
          <p:nvPr>
            <p:ph type="dt" sz="half" idx="10"/>
          </p:nvPr>
        </p:nvSpPr>
        <p:spPr/>
        <p:txBody>
          <a:bodyPr/>
          <a:lstStyle/>
          <a:p>
            <a:fld id="{3B86D668-08AB-44E4-A2D3-3FFCF37C1774}" type="datetime1">
              <a:rPr lang="fi-FI" smtClean="0"/>
              <a:t>11.4.2021</a:t>
            </a:fld>
            <a:endParaRPr lang="fi-FI"/>
          </a:p>
        </p:txBody>
      </p:sp>
      <p:sp>
        <p:nvSpPr>
          <p:cNvPr id="6" name="Alatunnisteen paikkamerkki 5">
            <a:extLst>
              <a:ext uri="{FF2B5EF4-FFF2-40B4-BE49-F238E27FC236}">
                <a16:creationId xmlns:a16="http://schemas.microsoft.com/office/drawing/2014/main" id="{106F1E87-E63A-D441-B7E9-2E7A835845E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FDDCB54-F773-604A-96CC-17C93C8E4E6A}"/>
              </a:ext>
            </a:extLst>
          </p:cNvPr>
          <p:cNvSpPr>
            <a:spLocks noGrp="1"/>
          </p:cNvSpPr>
          <p:nvPr>
            <p:ph type="sldNum" sz="quarter" idx="12"/>
          </p:nvPr>
        </p:nvSpPr>
        <p:spPr/>
        <p:txBody>
          <a:bodyPr/>
          <a:lstStyle/>
          <a:p>
            <a:fld id="{CB2C5E5A-5565-3F49-9454-81DE37AD4D30}" type="slidenum">
              <a:rPr lang="fi-FI" smtClean="0"/>
              <a:t>‹#›</a:t>
            </a:fld>
            <a:endParaRPr lang="fi-FI"/>
          </a:p>
        </p:txBody>
      </p:sp>
    </p:spTree>
    <p:extLst>
      <p:ext uri="{BB962C8B-B14F-4D97-AF65-F5344CB8AC3E}">
        <p14:creationId xmlns:p14="http://schemas.microsoft.com/office/powerpoint/2010/main" val="399647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4CD8B7B-DA60-0A4A-B2C6-DEC725A76945}"/>
              </a:ext>
            </a:extLst>
          </p:cNvPr>
          <p:cNvSpPr>
            <a:spLocks noGrp="1"/>
          </p:cNvSpPr>
          <p:nvPr>
            <p:ph type="title"/>
          </p:nvPr>
        </p:nvSpPr>
        <p:spPr>
          <a:xfrm>
            <a:off x="838200" y="1795780"/>
            <a:ext cx="10515600" cy="963411"/>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C64828DD-D4A3-7F4C-A94A-8961FF4D7751}"/>
              </a:ext>
            </a:extLst>
          </p:cNvPr>
          <p:cNvSpPr>
            <a:spLocks noGrp="1"/>
          </p:cNvSpPr>
          <p:nvPr>
            <p:ph type="body" idx="1"/>
          </p:nvPr>
        </p:nvSpPr>
        <p:spPr>
          <a:xfrm>
            <a:off x="838200" y="2834006"/>
            <a:ext cx="10515600" cy="3342957"/>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73034EEE-63DE-B841-912B-E13A6F4F5F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A83BB-D552-4385-A7AB-668B740C4AD5}" type="datetime1">
              <a:rPr lang="fi-FI" smtClean="0"/>
              <a:t>11.4.2021</a:t>
            </a:fld>
            <a:endParaRPr lang="fi-FI"/>
          </a:p>
        </p:txBody>
      </p:sp>
      <p:sp>
        <p:nvSpPr>
          <p:cNvPr id="5" name="Alatunnisteen paikkamerkki 4">
            <a:extLst>
              <a:ext uri="{FF2B5EF4-FFF2-40B4-BE49-F238E27FC236}">
                <a16:creationId xmlns:a16="http://schemas.microsoft.com/office/drawing/2014/main" id="{D1C81A2C-D5BF-254D-B0C9-202AC8D28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24D49A20-2A5C-CA4B-B4E0-579A01B55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C5E5A-5565-3F49-9454-81DE37AD4D30}" type="slidenum">
              <a:rPr lang="fi-FI" smtClean="0"/>
              <a:t>‹#›</a:t>
            </a:fld>
            <a:endParaRPr lang="fi-FI"/>
          </a:p>
        </p:txBody>
      </p:sp>
      <p:pic>
        <p:nvPicPr>
          <p:cNvPr id="8" name="Kuva 7" descr="Kuva, joka sisältää kohteen teksti&#10;&#10;Kuvaus luotu automaattisesti">
            <a:extLst>
              <a:ext uri="{FF2B5EF4-FFF2-40B4-BE49-F238E27FC236}">
                <a16:creationId xmlns:a16="http://schemas.microsoft.com/office/drawing/2014/main" id="{7250F139-5C64-4DA6-A17B-F70F7E289851}"/>
              </a:ext>
            </a:extLst>
          </p:cNvPr>
          <p:cNvPicPr>
            <a:picLocks noChangeAspect="1"/>
          </p:cNvPicPr>
          <p:nvPr/>
        </p:nvPicPr>
        <p:blipFill>
          <a:blip r:embed="rId13"/>
          <a:stretch>
            <a:fillRect/>
          </a:stretch>
        </p:blipFill>
        <p:spPr>
          <a:xfrm>
            <a:off x="0" y="139815"/>
            <a:ext cx="12192000" cy="1581150"/>
          </a:xfrm>
          <a:prstGeom prst="rect">
            <a:avLst/>
          </a:prstGeom>
        </p:spPr>
      </p:pic>
    </p:spTree>
    <p:extLst>
      <p:ext uri="{BB962C8B-B14F-4D97-AF65-F5344CB8AC3E}">
        <p14:creationId xmlns:p14="http://schemas.microsoft.com/office/powerpoint/2010/main" val="155303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FFB030-35FB-40A3-B60E-366F7B528A58}"/>
              </a:ext>
            </a:extLst>
          </p:cNvPr>
          <p:cNvSpPr>
            <a:spLocks noGrp="1"/>
          </p:cNvSpPr>
          <p:nvPr>
            <p:ph type="ctrTitle"/>
          </p:nvPr>
        </p:nvSpPr>
        <p:spPr/>
        <p:txBody>
          <a:bodyPr>
            <a:normAutofit/>
          </a:bodyPr>
          <a:lstStyle/>
          <a:p>
            <a:r>
              <a:rPr lang="fi-FI" sz="5400" dirty="0"/>
              <a:t>Maastoammunta</a:t>
            </a:r>
            <a:br>
              <a:rPr lang="fi-FI" sz="5400" dirty="0"/>
            </a:br>
            <a:r>
              <a:rPr lang="fi-FI" sz="5400" dirty="0"/>
              <a:t>14-15.04.2021</a:t>
            </a:r>
          </a:p>
        </p:txBody>
      </p:sp>
      <p:sp>
        <p:nvSpPr>
          <p:cNvPr id="3" name="Alaotsikko 2">
            <a:extLst>
              <a:ext uri="{FF2B5EF4-FFF2-40B4-BE49-F238E27FC236}">
                <a16:creationId xmlns:a16="http://schemas.microsoft.com/office/drawing/2014/main" id="{C11CF041-770D-436D-B975-E94CE4471EC9}"/>
              </a:ext>
            </a:extLst>
          </p:cNvPr>
          <p:cNvSpPr>
            <a:spLocks noGrp="1"/>
          </p:cNvSpPr>
          <p:nvPr>
            <p:ph type="subTitle" idx="1"/>
          </p:nvPr>
        </p:nvSpPr>
        <p:spPr/>
        <p:txBody>
          <a:bodyPr>
            <a:noAutofit/>
          </a:bodyPr>
          <a:lstStyle/>
          <a:p>
            <a:r>
              <a:rPr lang="fi-FI" sz="4000" dirty="0">
                <a:latin typeface="+mj-lt"/>
              </a:rPr>
              <a:t>SJAL tuomarineuvosto/</a:t>
            </a:r>
          </a:p>
          <a:p>
            <a:r>
              <a:rPr lang="fi-FI" sz="4000" dirty="0">
                <a:latin typeface="+mj-lt"/>
              </a:rPr>
              <a:t>Jorma Pallonen PT &amp; Pyry Ekholm </a:t>
            </a:r>
            <a:r>
              <a:rPr lang="fi-FI" sz="4000" dirty="0" err="1">
                <a:latin typeface="+mj-lt"/>
              </a:rPr>
              <a:t>IJc</a:t>
            </a:r>
            <a:endParaRPr lang="fi-FI" sz="4000" dirty="0">
              <a:latin typeface="+mj-lt"/>
            </a:endParaRPr>
          </a:p>
        </p:txBody>
      </p:sp>
      <p:sp>
        <p:nvSpPr>
          <p:cNvPr id="5" name="Alatunnisteen paikkamerkki 4">
            <a:extLst>
              <a:ext uri="{FF2B5EF4-FFF2-40B4-BE49-F238E27FC236}">
                <a16:creationId xmlns:a16="http://schemas.microsoft.com/office/drawing/2014/main" id="{5A9A2B60-3011-4D08-A30F-DB8A92859072}"/>
              </a:ext>
            </a:extLst>
          </p:cNvPr>
          <p:cNvSpPr>
            <a:spLocks noGrp="1"/>
          </p:cNvSpPr>
          <p:nvPr>
            <p:ph type="ftr" sz="quarter" idx="11"/>
          </p:nvPr>
        </p:nvSpPr>
        <p:spPr/>
        <p:txBody>
          <a:bodyPr/>
          <a:lstStyle/>
          <a:p>
            <a:r>
              <a:rPr lang="fi-FI" dirty="0"/>
              <a:t>Koulutuksen nimi</a:t>
            </a:r>
          </a:p>
        </p:txBody>
      </p:sp>
    </p:spTree>
    <p:extLst>
      <p:ext uri="{BB962C8B-B14F-4D97-AF65-F5344CB8AC3E}">
        <p14:creationId xmlns:p14="http://schemas.microsoft.com/office/powerpoint/2010/main" val="577618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981200" y="158908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Turvallisuus, vaara-alueet</a:t>
            </a:r>
          </a:p>
        </p:txBody>
      </p:sp>
      <p:sp>
        <p:nvSpPr>
          <p:cNvPr id="115" name="Shape 115"/>
          <p:cNvSpPr txBox="1">
            <a:spLocks noGrp="1"/>
          </p:cNvSpPr>
          <p:nvPr>
            <p:ph type="body" idx="1"/>
          </p:nvPr>
        </p:nvSpPr>
        <p:spPr>
          <a:xfrm>
            <a:off x="1905000" y="3001964"/>
            <a:ext cx="8229600" cy="3581399"/>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dirty="0">
                <a:solidFill>
                  <a:schemeClr val="dk1"/>
                </a:solidFill>
                <a:latin typeface="Calibri"/>
                <a:ea typeface="Calibri"/>
                <a:cs typeface="Calibri"/>
                <a:sym typeface="Calibri"/>
              </a:rPr>
              <a:t>Rastien molemmilla sivuilla tulee olla riittävä vara-alue, yleensä noin 10 metriä.</a:t>
            </a:r>
          </a:p>
          <a:p>
            <a:pPr lvl="1" indent="-342900">
              <a:spcBef>
                <a:spcPts val="640"/>
              </a:spcBef>
              <a:buFont typeface="Arial"/>
              <a:buChar char="•"/>
            </a:pPr>
            <a:r>
              <a:rPr lang="fi-FI" dirty="0">
                <a:solidFill>
                  <a:schemeClr val="dk1"/>
                </a:solidFill>
                <a:latin typeface="Calibri"/>
                <a:ea typeface="Calibri"/>
                <a:cs typeface="Calibri"/>
                <a:sym typeface="Calibri"/>
              </a:rPr>
              <a:t>Katsojien paikat eivät saa olla 10 metriä lähempänä ammuntarasteja.</a:t>
            </a:r>
          </a:p>
          <a:p>
            <a:pPr indent="-342900"/>
            <a:r>
              <a:rPr lang="fi-FI" dirty="0"/>
              <a:t>Takaturva-alue rastin takana voi olla 800 metriä!</a:t>
            </a:r>
            <a:endParaRPr lang="fi-FI" dirty="0">
              <a:solidFill>
                <a:schemeClr val="dk1"/>
              </a:solidFill>
              <a:sym typeface="Calibri"/>
            </a:endParaRPr>
          </a:p>
          <a:p>
            <a:pPr marL="342900" indent="-342900">
              <a:spcBef>
                <a:spcPts val="640"/>
              </a:spcBef>
              <a:buClr>
                <a:schemeClr val="dk1"/>
              </a:buClr>
              <a:buSzPct val="100000"/>
              <a:buFont typeface="Arial"/>
              <a:buChar char="•"/>
            </a:pPr>
            <a:r>
              <a:rPr lang="fi-FI" dirty="0">
                <a:solidFill>
                  <a:schemeClr val="dk1"/>
                </a:solidFill>
                <a:sym typeface="Calibri"/>
              </a:rPr>
              <a:t>Ampumalinjoilla olevat oksat saattavat ohjata nuolta vikaan. Ne muodostavat myös siis vaaran. Poistata parhaalla mahdollisella tavalla tällaiset riskitekijät.</a:t>
            </a:r>
          </a:p>
        </p:txBody>
      </p:sp>
    </p:spTree>
    <p:extLst>
      <p:ext uri="{BB962C8B-B14F-4D97-AF65-F5344CB8AC3E}">
        <p14:creationId xmlns:p14="http://schemas.microsoft.com/office/powerpoint/2010/main" val="238717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064804" y="1238250"/>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Turvallisuus</a:t>
            </a:r>
          </a:p>
        </p:txBody>
      </p:sp>
      <p:sp>
        <p:nvSpPr>
          <p:cNvPr id="96" name="Shape 96"/>
          <p:cNvSpPr txBox="1">
            <a:spLocks noGrp="1"/>
          </p:cNvSpPr>
          <p:nvPr>
            <p:ph type="body" idx="1"/>
          </p:nvPr>
        </p:nvSpPr>
        <p:spPr>
          <a:xfrm>
            <a:off x="1981200" y="2363788"/>
            <a:ext cx="8396808" cy="4219575"/>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sz="2400" dirty="0">
                <a:solidFill>
                  <a:schemeClr val="dk1"/>
                </a:solidFill>
                <a:latin typeface="Calibri"/>
                <a:ea typeface="Calibri"/>
                <a:cs typeface="Calibri"/>
                <a:sym typeface="Calibri"/>
              </a:rPr>
              <a:t>Tutustu rataan ennen kilpailua, jotta osaat liikkua siellä turvallisesti</a:t>
            </a:r>
            <a:r>
              <a:rPr lang="fi-FI" sz="2400" b="1" dirty="0">
                <a:solidFill>
                  <a:schemeClr val="dk1"/>
                </a:solidFill>
                <a:latin typeface="Calibri"/>
                <a:ea typeface="Calibri"/>
                <a:cs typeface="Calibri"/>
                <a:sym typeface="Calibri"/>
              </a:rPr>
              <a:t>, älä liiku radalla koskaan kulkusuuntaa vastaan</a:t>
            </a:r>
          </a:p>
          <a:p>
            <a:pPr marL="342900" indent="-342900">
              <a:spcBef>
                <a:spcPts val="640"/>
              </a:spcBef>
              <a:buClr>
                <a:schemeClr val="dk1"/>
              </a:buClr>
              <a:buSzPct val="100000"/>
              <a:buFont typeface="Arial"/>
              <a:buChar char="•"/>
            </a:pPr>
            <a:r>
              <a:rPr lang="fi-FI" sz="2400" dirty="0">
                <a:solidFill>
                  <a:schemeClr val="dk1"/>
                </a:solidFill>
                <a:latin typeface="Calibri"/>
                <a:ea typeface="Calibri"/>
                <a:cs typeface="Calibri"/>
                <a:sym typeface="Calibri"/>
              </a:rPr>
              <a:t>Valvo ja opasta kilpailijoita ja katsojia pysymään vain merkityillä reiteillä</a:t>
            </a:r>
          </a:p>
          <a:p>
            <a:pPr marL="342900" indent="-342900">
              <a:spcBef>
                <a:spcPts val="640"/>
              </a:spcBef>
              <a:buClr>
                <a:schemeClr val="dk1"/>
              </a:buClr>
              <a:buSzPct val="100000"/>
              <a:buFont typeface="Arial"/>
              <a:buChar char="•"/>
            </a:pPr>
            <a:r>
              <a:rPr lang="fi-FI" sz="2400" dirty="0">
                <a:solidFill>
                  <a:schemeClr val="dk1"/>
                </a:solidFill>
                <a:latin typeface="Calibri"/>
                <a:ea typeface="Calibri"/>
                <a:cs typeface="Calibri"/>
                <a:sym typeface="Calibri"/>
              </a:rPr>
              <a:t>Varoalueet ammuntalinjalta ovat yleensä noin 10 metriä suuntaansa</a:t>
            </a:r>
          </a:p>
          <a:p>
            <a:pPr lvl="1" indent="-342900">
              <a:spcBef>
                <a:spcPts val="640"/>
              </a:spcBef>
              <a:buFont typeface="Arial"/>
              <a:buChar char="•"/>
            </a:pPr>
            <a:r>
              <a:rPr lang="fi-FI" sz="2000" dirty="0"/>
              <a:t>Tarkista että rata on turvallinen, rastit eivät osoita toisille rasteille jne.</a:t>
            </a:r>
            <a:endParaRPr lang="fi-FI" sz="2000" dirty="0">
              <a:solidFill>
                <a:schemeClr val="dk1"/>
              </a:solidFill>
              <a:sym typeface="Calibri"/>
            </a:endParaRPr>
          </a:p>
          <a:p>
            <a:pPr marL="342900" indent="-342900">
              <a:spcBef>
                <a:spcPts val="640"/>
              </a:spcBef>
              <a:buClr>
                <a:schemeClr val="dk1"/>
              </a:buClr>
              <a:buSzPct val="100000"/>
              <a:buFont typeface="Arial"/>
              <a:buChar char="•"/>
            </a:pPr>
            <a:r>
              <a:rPr lang="fi-FI" sz="2400" dirty="0">
                <a:solidFill>
                  <a:schemeClr val="dk1"/>
                </a:solidFill>
                <a:sym typeface="Calibri"/>
              </a:rPr>
              <a:t>Kommunikoi päätuomarille ja järjestäjille mahdollisista turvallisuusongelmista!</a:t>
            </a:r>
          </a:p>
          <a:p>
            <a:pPr marL="342900" indent="-342900">
              <a:spcBef>
                <a:spcPts val="640"/>
              </a:spcBef>
              <a:buClr>
                <a:schemeClr val="dk1"/>
              </a:buClr>
              <a:buSzPct val="100000"/>
              <a:buFont typeface="Arial"/>
              <a:buChar char="•"/>
            </a:pPr>
            <a:r>
              <a:rPr lang="fi-FI" sz="2400" dirty="0"/>
              <a:t>Kiinnitä huomiota ampujien vetotekniikkaan, </a:t>
            </a:r>
            <a:br>
              <a:rPr lang="fi-FI" sz="2400" dirty="0"/>
            </a:br>
            <a:r>
              <a:rPr lang="fi-FI" sz="2400" dirty="0"/>
              <a:t>erityisesti mäkirasteilla</a:t>
            </a:r>
            <a:endParaRPr lang="fi-FI" sz="2400" dirty="0">
              <a:solidFill>
                <a:schemeClr val="dk1"/>
              </a:solidFill>
              <a:sym typeface="Calibri"/>
            </a:endParaRPr>
          </a:p>
          <a:p>
            <a:pPr marL="342900" indent="-342900">
              <a:spcBef>
                <a:spcPts val="640"/>
              </a:spcBef>
              <a:buClr>
                <a:schemeClr val="dk1"/>
              </a:buClr>
              <a:buSzPct val="100000"/>
              <a:buNone/>
            </a:pPr>
            <a:endParaRPr sz="32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descr="feldbogenschiessen1.jpg"/>
          <p:cNvPicPr preferRelativeResize="0"/>
          <p:nvPr/>
        </p:nvPicPr>
        <p:blipFill rotWithShape="1">
          <a:blip r:embed="rId3">
            <a:alphaModFix/>
          </a:blip>
          <a:srcRect/>
          <a:stretch/>
        </p:blipFill>
        <p:spPr>
          <a:xfrm>
            <a:off x="2609851" y="1676400"/>
            <a:ext cx="6457950" cy="4404147"/>
          </a:xfrm>
          <a:prstGeom prst="rect">
            <a:avLst/>
          </a:prstGeom>
          <a:noFill/>
          <a:ln>
            <a:noFill/>
          </a:ln>
        </p:spPr>
      </p:pic>
    </p:spTree>
    <p:extLst>
      <p:ext uri="{BB962C8B-B14F-4D97-AF65-F5344CB8AC3E}">
        <p14:creationId xmlns:p14="http://schemas.microsoft.com/office/powerpoint/2010/main" val="423171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2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981200" y="162718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Välinetarkastus</a:t>
            </a:r>
          </a:p>
        </p:txBody>
      </p:sp>
      <p:sp>
        <p:nvSpPr>
          <p:cNvPr id="102" name="Shape 102"/>
          <p:cNvSpPr txBox="1">
            <a:spLocks noGrp="1"/>
          </p:cNvSpPr>
          <p:nvPr>
            <p:ph type="body" idx="1"/>
          </p:nvPr>
        </p:nvSpPr>
        <p:spPr>
          <a:xfrm>
            <a:off x="1040184" y="2573339"/>
            <a:ext cx="9856415" cy="3619499"/>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b="0" i="0" u="none" strike="noStrike" cap="none" dirty="0">
                <a:solidFill>
                  <a:schemeClr val="dk1"/>
                </a:solidFill>
                <a:latin typeface="Calibri"/>
                <a:ea typeface="Calibri"/>
                <a:cs typeface="Calibri"/>
                <a:sym typeface="Calibri"/>
              </a:rPr>
              <a:t>Välinetarkastus toteutetaan pääpiirtein kuten tauluammunnassa</a:t>
            </a:r>
          </a:p>
          <a:p>
            <a:pPr marL="342900" indent="-342900">
              <a:spcBef>
                <a:spcPts val="720"/>
              </a:spcBef>
              <a:buClr>
                <a:schemeClr val="dk1"/>
              </a:buClr>
              <a:buSzPct val="100000"/>
              <a:buFont typeface="Arial"/>
              <a:buChar char="•"/>
            </a:pPr>
            <a:r>
              <a:rPr lang="fi-FI" b="0" i="0" u="none" strike="noStrike" cap="none" dirty="0">
                <a:solidFill>
                  <a:schemeClr val="dk1"/>
                </a:solidFill>
                <a:latin typeface="Calibri"/>
                <a:ea typeface="Calibri"/>
                <a:cs typeface="Calibri"/>
                <a:sym typeface="Calibri"/>
              </a:rPr>
              <a:t>Poikkeuksia kuitenkin on, koska maastoammunnassa pyritään ottamaan pois matkan ja kulman mittaukseen suoraan soveltuvat välineet</a:t>
            </a:r>
          </a:p>
          <a:p>
            <a:pPr lvl="1" indent="-342900">
              <a:spcBef>
                <a:spcPts val="720"/>
              </a:spcBef>
              <a:buFont typeface="Arial"/>
              <a:buChar char="•"/>
            </a:pPr>
            <a:r>
              <a:rPr lang="fi-FI" dirty="0"/>
              <a:t>Monipiikkitähtäimet</a:t>
            </a:r>
          </a:p>
          <a:p>
            <a:pPr lvl="1" indent="-342900">
              <a:spcBef>
                <a:spcPts val="720"/>
              </a:spcBef>
              <a:buFont typeface="Arial"/>
              <a:buChar char="•"/>
            </a:pPr>
            <a:r>
              <a:rPr lang="fi-FI" b="0" i="0" u="none" strike="noStrike" cap="none" dirty="0">
                <a:solidFill>
                  <a:schemeClr val="dk1"/>
                </a:solidFill>
                <a:sym typeface="Calibri"/>
              </a:rPr>
              <a:t>Muunnellut välineet, </a:t>
            </a:r>
            <a:r>
              <a:rPr lang="fi-FI" b="0" i="0" u="none" strike="noStrike" cap="none" dirty="0" err="1">
                <a:solidFill>
                  <a:schemeClr val="dk1"/>
                </a:solidFill>
                <a:sym typeface="Calibri"/>
              </a:rPr>
              <a:t>esim</a:t>
            </a:r>
            <a:r>
              <a:rPr lang="fi-FI" b="0" i="0" u="none" strike="noStrike" cap="none" dirty="0">
                <a:solidFill>
                  <a:schemeClr val="dk1"/>
                </a:solidFill>
                <a:sym typeface="Calibri"/>
              </a:rPr>
              <a:t> lisättyjä viivoituksia, skaaloja, kulmia, luotilankoja jne.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981200" y="162718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Välinetarkastus</a:t>
            </a:r>
          </a:p>
        </p:txBody>
      </p:sp>
      <p:sp>
        <p:nvSpPr>
          <p:cNvPr id="102" name="Shape 102"/>
          <p:cNvSpPr txBox="1">
            <a:spLocks noGrp="1"/>
          </p:cNvSpPr>
          <p:nvPr>
            <p:ph type="body" idx="1"/>
          </p:nvPr>
        </p:nvSpPr>
        <p:spPr>
          <a:xfrm>
            <a:off x="1040184" y="2573339"/>
            <a:ext cx="9856415" cy="3619499"/>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b="0" i="0" u="none" strike="noStrike" cap="none" dirty="0">
                <a:solidFill>
                  <a:schemeClr val="dk1"/>
                </a:solidFill>
                <a:sym typeface="Calibri"/>
              </a:rPr>
              <a:t>Pukeutumismääräykset </a:t>
            </a:r>
            <a:r>
              <a:rPr lang="fi-FI" b="0" i="0" u="none" strike="noStrike" cap="none" dirty="0" err="1">
                <a:solidFill>
                  <a:schemeClr val="dk1"/>
                </a:solidFill>
                <a:sym typeface="Calibri"/>
              </a:rPr>
              <a:t>SJAL:in</a:t>
            </a:r>
            <a:r>
              <a:rPr lang="fi-FI" b="0" i="0" u="none" strike="noStrike" cap="none" dirty="0">
                <a:solidFill>
                  <a:schemeClr val="dk1"/>
                </a:solidFill>
                <a:sym typeface="Calibri"/>
              </a:rPr>
              <a:t> kisoissa suomalaisten sääntöjen mukaan: ammuntavarusteissa </a:t>
            </a:r>
            <a:r>
              <a:rPr lang="fi-FI" b="0" i="0" u="none" strike="noStrike" cap="none" dirty="0" err="1">
                <a:solidFill>
                  <a:schemeClr val="dk1"/>
                </a:solidFill>
                <a:sym typeface="Calibri"/>
              </a:rPr>
              <a:t>camo</a:t>
            </a:r>
            <a:r>
              <a:rPr lang="fi-FI" b="0" i="0" u="none" strike="noStrike" cap="none" dirty="0">
                <a:solidFill>
                  <a:schemeClr val="dk1"/>
                </a:solidFill>
                <a:sym typeface="Calibri"/>
              </a:rPr>
              <a:t>-kuviointi sallittu, vaatetuksessa kielletty, farkut sallittu, hameet ja kiltit sallittu, sandaalit kielletty (varpaiden ja kantapään tulee olla kengän peitossa)</a:t>
            </a:r>
          </a:p>
          <a:p>
            <a:pPr marL="342900" indent="-342900">
              <a:spcBef>
                <a:spcPts val="0"/>
              </a:spcBef>
              <a:buClr>
                <a:schemeClr val="dk1"/>
              </a:buClr>
              <a:buSzPct val="100000"/>
              <a:buFont typeface="Arial"/>
              <a:buChar char="•"/>
            </a:pPr>
            <a:r>
              <a:rPr lang="fi-FI" dirty="0">
                <a:solidFill>
                  <a:schemeClr val="dk1"/>
                </a:solidFill>
                <a:sym typeface="Calibri"/>
              </a:rPr>
              <a:t>Ampujalla pitää olla seurapaita. Se saa olla muiden vaatteiden alla piilossa, vähintäänkin sen on oltava radalla mukana.</a:t>
            </a:r>
            <a:endParaRPr lang="fi-FI" b="0" i="0" u="none" strike="noStrike" cap="none" dirty="0">
              <a:solidFill>
                <a:schemeClr val="dk1"/>
              </a:solidFill>
              <a:sym typeface="Calibri"/>
            </a:endParaRPr>
          </a:p>
        </p:txBody>
      </p:sp>
    </p:spTree>
    <p:extLst>
      <p:ext uri="{BB962C8B-B14F-4D97-AF65-F5344CB8AC3E}">
        <p14:creationId xmlns:p14="http://schemas.microsoft.com/office/powerpoint/2010/main" val="2732757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981200" y="1346101"/>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Välinetarkastus</a:t>
            </a:r>
          </a:p>
        </p:txBody>
      </p:sp>
      <p:sp>
        <p:nvSpPr>
          <p:cNvPr id="109" name="Shape 109"/>
          <p:cNvSpPr txBox="1">
            <a:spLocks noGrp="1"/>
          </p:cNvSpPr>
          <p:nvPr>
            <p:ph type="body" idx="1"/>
          </p:nvPr>
        </p:nvSpPr>
        <p:spPr>
          <a:xfrm>
            <a:off x="1000125" y="2471639"/>
            <a:ext cx="10458449" cy="4111724"/>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dirty="0">
                <a:solidFill>
                  <a:schemeClr val="dk1"/>
                </a:solidFill>
                <a:latin typeface="Calibri"/>
                <a:ea typeface="Calibri"/>
                <a:cs typeface="Calibri"/>
                <a:sym typeface="Calibri"/>
              </a:rPr>
              <a:t>Kaikki elektroniset kommunikointilaitteet (ml. Kännykät), kuulokkeet ja melua vähentävät laitteet ovat kiellettyjä kilpailuradalla</a:t>
            </a:r>
          </a:p>
          <a:p>
            <a:pPr marL="342900" indent="-342900">
              <a:spcBef>
                <a:spcPts val="640"/>
              </a:spcBef>
              <a:buClr>
                <a:schemeClr val="dk1"/>
              </a:buClr>
              <a:buSzPct val="100000"/>
              <a:buFont typeface="Arial"/>
              <a:buChar char="•"/>
            </a:pPr>
            <a:r>
              <a:rPr lang="fi-FI" dirty="0">
                <a:solidFill>
                  <a:schemeClr val="dk1"/>
                </a:solidFill>
                <a:latin typeface="Calibri"/>
                <a:ea typeface="Calibri"/>
                <a:cs typeface="Calibri"/>
                <a:sym typeface="Calibri"/>
              </a:rPr>
              <a:t>Mitkään kilpailijan varusteet eivät saa olla muutettuja siten, että ne helpottaisivat etäisyyksien tai kulmien arvioimista</a:t>
            </a:r>
          </a:p>
          <a:p>
            <a:pPr marL="342900" indent="-342900">
              <a:spcBef>
                <a:spcPts val="640"/>
              </a:spcBef>
              <a:buClr>
                <a:schemeClr val="dk1"/>
              </a:buClr>
              <a:buSzPct val="100000"/>
              <a:buFont typeface="Arial"/>
              <a:buChar char="•"/>
            </a:pPr>
            <a:r>
              <a:rPr lang="fi-FI" dirty="0">
                <a:solidFill>
                  <a:schemeClr val="dk1"/>
                </a:solidFill>
                <a:latin typeface="Calibri"/>
                <a:ea typeface="Calibri"/>
                <a:cs typeface="Calibri"/>
                <a:sym typeface="Calibri"/>
              </a:rPr>
              <a:t>Kiikareissa ei saa olla mittakaavoja tai minkäänlaisia sisäänrakennettuja välineitä     etäisyyden tai kulmien arviointiin</a:t>
            </a:r>
          </a:p>
          <a:p>
            <a:pPr lvl="1" indent="-342900">
              <a:spcBef>
                <a:spcPts val="640"/>
              </a:spcBef>
              <a:buFont typeface="Arial"/>
              <a:buChar char="•"/>
            </a:pPr>
            <a:r>
              <a:rPr lang="fi-FI" dirty="0"/>
              <a:t>Kuvanvakaaja on sallittu, etäisyysmittaus ei</a:t>
            </a:r>
          </a:p>
          <a:p>
            <a:pPr lvl="1" indent="-342900">
              <a:spcBef>
                <a:spcPts val="640"/>
              </a:spcBef>
              <a:buFont typeface="Arial"/>
              <a:buChar char="•"/>
            </a:pPr>
            <a:r>
              <a:rPr lang="fi-FI" dirty="0">
                <a:solidFill>
                  <a:schemeClr val="dk1"/>
                </a:solidFill>
                <a:latin typeface="Calibri"/>
                <a:ea typeface="Calibri"/>
                <a:cs typeface="Calibri"/>
                <a:sym typeface="Calibri"/>
              </a:rPr>
              <a:t>Tarkennusrengas tulee olla merkkaamaton, myös valmistajien merkinnät teipattava niin, ettei nupin </a:t>
            </a:r>
            <a:br>
              <a:rPr lang="fi-FI" dirty="0">
                <a:solidFill>
                  <a:schemeClr val="dk1"/>
                </a:solidFill>
                <a:latin typeface="Calibri"/>
                <a:ea typeface="Calibri"/>
                <a:cs typeface="Calibri"/>
                <a:sym typeface="Calibri"/>
              </a:rPr>
            </a:br>
            <a:r>
              <a:rPr lang="fi-FI" dirty="0">
                <a:solidFill>
                  <a:schemeClr val="dk1"/>
                </a:solidFill>
                <a:latin typeface="Calibri"/>
                <a:ea typeface="Calibri"/>
                <a:cs typeface="Calibri"/>
                <a:sym typeface="Calibri"/>
              </a:rPr>
              <a:t>asento näy.</a:t>
            </a:r>
          </a:p>
          <a:p>
            <a:pPr marL="0" indent="0">
              <a:spcBef>
                <a:spcPts val="640"/>
              </a:spcBef>
              <a:buClr>
                <a:schemeClr val="dk1"/>
              </a:buClr>
              <a:buSzPct val="25000"/>
              <a:buNone/>
            </a:pPr>
            <a:endParaRPr sz="3200" dirty="0">
              <a:solidFill>
                <a:schemeClr val="dk1"/>
              </a:solidFill>
              <a:latin typeface="Calibri"/>
              <a:ea typeface="Calibri"/>
              <a:cs typeface="Calibri"/>
              <a:sym typeface="Calibri"/>
            </a:endParaRPr>
          </a:p>
          <a:p>
            <a:pPr marL="0" indent="0">
              <a:spcBef>
                <a:spcPts val="640"/>
              </a:spcBef>
              <a:buClr>
                <a:schemeClr val="dk1"/>
              </a:buClr>
              <a:buSzPct val="25000"/>
              <a:buNone/>
            </a:pPr>
            <a:endParaRPr sz="32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981200" y="1438275"/>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Välinetarkastus</a:t>
            </a:r>
          </a:p>
        </p:txBody>
      </p:sp>
      <p:sp>
        <p:nvSpPr>
          <p:cNvPr id="116" name="Shape 116"/>
          <p:cNvSpPr txBox="1">
            <a:spLocks noGrp="1"/>
          </p:cNvSpPr>
          <p:nvPr>
            <p:ph type="body" idx="1"/>
          </p:nvPr>
        </p:nvSpPr>
        <p:spPr>
          <a:xfrm>
            <a:off x="1638300" y="2705100"/>
            <a:ext cx="8915400" cy="2714625"/>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dirty="0">
                <a:solidFill>
                  <a:schemeClr val="dk1"/>
                </a:solidFill>
                <a:latin typeface="Calibri"/>
                <a:ea typeface="Calibri"/>
                <a:cs typeface="Calibri"/>
                <a:sym typeface="Calibri"/>
              </a:rPr>
              <a:t>Kirjalliset tai elektroniset tallennusvälineet, joita voidaan käyttää kulmien tai etäisyyksien laskemiseen ovat kiellettyjä pois lukien:</a:t>
            </a:r>
          </a:p>
          <a:p>
            <a:pPr marL="742950" lvl="1" indent="-285750">
              <a:spcBef>
                <a:spcPts val="560"/>
              </a:spcBef>
              <a:buClr>
                <a:schemeClr val="dk1"/>
              </a:buClr>
              <a:buSzPct val="100000"/>
              <a:buFont typeface="Arial"/>
              <a:buChar char="–"/>
            </a:pPr>
            <a:r>
              <a:rPr lang="fi-FI" dirty="0">
                <a:solidFill>
                  <a:schemeClr val="dk1"/>
                </a:solidFill>
                <a:latin typeface="Calibri"/>
                <a:ea typeface="Calibri"/>
                <a:cs typeface="Calibri"/>
                <a:sym typeface="Calibri"/>
              </a:rPr>
              <a:t>Kilpailijan normaalit tähtäinmerkit (luokissa joissa on tähtäin)</a:t>
            </a:r>
          </a:p>
          <a:p>
            <a:pPr marL="742950" lvl="1" indent="-285750">
              <a:spcBef>
                <a:spcPts val="560"/>
              </a:spcBef>
              <a:buClr>
                <a:schemeClr val="dk1"/>
              </a:buClr>
              <a:buSzPct val="100000"/>
              <a:buFont typeface="Arial"/>
              <a:buChar char="–"/>
            </a:pPr>
            <a:r>
              <a:rPr lang="fi-FI" dirty="0">
                <a:solidFill>
                  <a:schemeClr val="dk1"/>
                </a:solidFill>
                <a:latin typeface="Calibri"/>
                <a:ea typeface="Calibri"/>
                <a:cs typeface="Calibri"/>
                <a:sym typeface="Calibri"/>
              </a:rPr>
              <a:t>Meneillään olevan kilpailun tulosmerkinnät</a:t>
            </a:r>
          </a:p>
          <a:p>
            <a:pPr marL="742950" lvl="1" indent="-285750">
              <a:spcBef>
                <a:spcPts val="560"/>
              </a:spcBef>
              <a:buClr>
                <a:schemeClr val="dk1"/>
              </a:buClr>
              <a:buSzPct val="100000"/>
              <a:buFont typeface="Arial"/>
              <a:buChar char="–"/>
            </a:pPr>
            <a:r>
              <a:rPr lang="fi-FI" dirty="0">
                <a:solidFill>
                  <a:schemeClr val="dk1"/>
                </a:solidFill>
                <a:latin typeface="Calibri"/>
                <a:ea typeface="Calibri"/>
                <a:cs typeface="Calibri"/>
                <a:sym typeface="Calibri"/>
              </a:rPr>
              <a:t>Virallisen sääntökirjan osat</a:t>
            </a:r>
          </a:p>
          <a:p>
            <a:pPr marL="342900" indent="-342900">
              <a:spcBef>
                <a:spcPts val="640"/>
              </a:spcBef>
              <a:buClr>
                <a:schemeClr val="dk1"/>
              </a:buClr>
              <a:buSzPct val="100000"/>
              <a:buFont typeface="Arial"/>
              <a:buChar char="•"/>
            </a:pPr>
            <a:r>
              <a:rPr lang="fi-FI" dirty="0">
                <a:solidFill>
                  <a:schemeClr val="dk1"/>
                </a:solidFill>
                <a:latin typeface="Calibri"/>
                <a:ea typeface="Calibri"/>
                <a:cs typeface="Calibri"/>
                <a:sym typeface="Calibri"/>
              </a:rPr>
              <a:t>Vaistojousesta, pitkäjousesta ja </a:t>
            </a:r>
            <a:r>
              <a:rPr lang="fi-FI" dirty="0" err="1">
                <a:solidFill>
                  <a:schemeClr val="dk1"/>
                </a:solidFill>
                <a:latin typeface="Calibri"/>
                <a:ea typeface="Calibri"/>
                <a:cs typeface="Calibri"/>
                <a:sym typeface="Calibri"/>
              </a:rPr>
              <a:t>instinctivestä</a:t>
            </a:r>
            <a:r>
              <a:rPr lang="fi-FI" dirty="0">
                <a:solidFill>
                  <a:schemeClr val="dk1"/>
                </a:solidFill>
                <a:latin typeface="Calibri"/>
                <a:ea typeface="Calibri"/>
                <a:cs typeface="Calibri"/>
                <a:sym typeface="Calibri"/>
              </a:rPr>
              <a:t> tulisi teipata piiloon selkeät merkinnät, naar</a:t>
            </a:r>
            <a:r>
              <a:rPr lang="fi-FI" dirty="0"/>
              <a:t>mut ja maalaukset (myös valmistajan) </a:t>
            </a:r>
            <a:r>
              <a:rPr lang="fi-FI" dirty="0">
                <a:solidFill>
                  <a:schemeClr val="dk1"/>
                </a:solidFill>
                <a:latin typeface="Calibri"/>
                <a:ea typeface="Calibri"/>
                <a:cs typeface="Calibri"/>
                <a:sym typeface="Calibri"/>
              </a:rPr>
              <a:t>ikkunaleikkauksen alueelta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981200" y="137953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sz="3959" dirty="0">
                <a:solidFill>
                  <a:schemeClr val="dk1"/>
                </a:solidFill>
                <a:latin typeface="Calibri"/>
                <a:ea typeface="Calibri"/>
                <a:cs typeface="Calibri"/>
                <a:sym typeface="Calibri"/>
              </a:rPr>
              <a:t>Välinetarkastus – arvioitavat matkat</a:t>
            </a:r>
          </a:p>
        </p:txBody>
      </p:sp>
      <p:sp>
        <p:nvSpPr>
          <p:cNvPr id="122" name="Shape 122"/>
          <p:cNvSpPr txBox="1">
            <a:spLocks noGrp="1"/>
          </p:cNvSpPr>
          <p:nvPr>
            <p:ph type="body" idx="1"/>
          </p:nvPr>
        </p:nvSpPr>
        <p:spPr>
          <a:xfrm>
            <a:off x="1981200" y="2619376"/>
            <a:ext cx="8229600" cy="3829049"/>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sz="3200" dirty="0">
                <a:solidFill>
                  <a:schemeClr val="dk1"/>
                </a:solidFill>
                <a:latin typeface="Calibri"/>
                <a:ea typeface="Calibri"/>
                <a:cs typeface="Calibri"/>
                <a:sym typeface="Calibri"/>
              </a:rPr>
              <a:t>Arvioitavilla radoilla mitään tähtäimen osaa ei saa muuttaa tavalla, joka auttaisi etäisyyden arviointia. Esim. iiris-tähtäin, vaihdettavat </a:t>
            </a:r>
            <a:r>
              <a:rPr lang="fi-FI" sz="3200" dirty="0" err="1">
                <a:solidFill>
                  <a:schemeClr val="dk1"/>
                </a:solidFill>
                <a:latin typeface="Calibri"/>
                <a:ea typeface="Calibri"/>
                <a:cs typeface="Calibri"/>
                <a:sym typeface="Calibri"/>
              </a:rPr>
              <a:t>insertit</a:t>
            </a:r>
            <a:r>
              <a:rPr lang="fi-FI" sz="3200" dirty="0">
                <a:solidFill>
                  <a:schemeClr val="dk1"/>
                </a:solidFill>
                <a:latin typeface="Calibri"/>
                <a:ea typeface="Calibri"/>
                <a:cs typeface="Calibri"/>
                <a:sym typeface="Calibri"/>
              </a:rPr>
              <a:t> jne. Näitä tähtäimiä saa käyttää, mutta niitä ei saa vaihdella arvioitavia matkoja ammuttaessa</a:t>
            </a:r>
          </a:p>
          <a:p>
            <a:pPr marL="342900" indent="-342900">
              <a:spcBef>
                <a:spcPts val="640"/>
              </a:spcBef>
              <a:buClr>
                <a:schemeClr val="dk1"/>
              </a:buClr>
              <a:buSzPct val="100000"/>
              <a:buFont typeface="Arial"/>
              <a:buChar char="•"/>
            </a:pPr>
            <a:r>
              <a:rPr lang="fi-FI" sz="3200" dirty="0">
                <a:solidFill>
                  <a:schemeClr val="dk1"/>
                </a:solidFill>
                <a:latin typeface="Calibri"/>
                <a:ea typeface="Calibri"/>
                <a:cs typeface="Calibri"/>
                <a:sym typeface="Calibri"/>
              </a:rPr>
              <a:t>Arvioitavilla matkoilla taljajousen tähtäimessä saa olla vain yksi tähtäinpiste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099394" y="1306163"/>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sz="3959" dirty="0">
                <a:solidFill>
                  <a:schemeClr val="dk1"/>
                </a:solidFill>
                <a:latin typeface="Calibri"/>
                <a:ea typeface="Calibri"/>
                <a:cs typeface="Calibri"/>
                <a:sym typeface="Calibri"/>
              </a:rPr>
              <a:t>Välinetarkastus – arvioitavat matkat</a:t>
            </a:r>
          </a:p>
        </p:txBody>
      </p:sp>
      <p:sp>
        <p:nvSpPr>
          <p:cNvPr id="128" name="Shape 128"/>
          <p:cNvSpPr txBox="1">
            <a:spLocks noGrp="1"/>
          </p:cNvSpPr>
          <p:nvPr>
            <p:ph type="body" idx="1"/>
          </p:nvPr>
        </p:nvSpPr>
        <p:spPr>
          <a:xfrm>
            <a:off x="2404009" y="2251678"/>
            <a:ext cx="8229600" cy="539849"/>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sz="3200" dirty="0">
                <a:solidFill>
                  <a:schemeClr val="dk1"/>
                </a:solidFill>
                <a:latin typeface="Calibri"/>
                <a:ea typeface="Calibri"/>
                <a:cs typeface="Calibri"/>
                <a:sym typeface="Calibri"/>
              </a:rPr>
              <a:t>Kiellettyjä taljatähtäimiä ovat esimerkiksi:</a:t>
            </a:r>
          </a:p>
          <a:p>
            <a:pPr marL="342900" indent="-342900">
              <a:spcBef>
                <a:spcPts val="640"/>
              </a:spcBef>
              <a:buClr>
                <a:schemeClr val="dk1"/>
              </a:buClr>
              <a:buSzPct val="100000"/>
              <a:buNone/>
            </a:pPr>
            <a:endParaRPr sz="3200" dirty="0">
              <a:solidFill>
                <a:schemeClr val="dk1"/>
              </a:solidFill>
              <a:latin typeface="Calibri"/>
              <a:ea typeface="Calibri"/>
              <a:cs typeface="Calibri"/>
              <a:sym typeface="Calibri"/>
            </a:endParaRPr>
          </a:p>
        </p:txBody>
      </p:sp>
      <p:grpSp>
        <p:nvGrpSpPr>
          <p:cNvPr id="6" name="Group 5">
            <a:extLst>
              <a:ext uri="{FF2B5EF4-FFF2-40B4-BE49-F238E27FC236}">
                <a16:creationId xmlns:a16="http://schemas.microsoft.com/office/drawing/2014/main" id="{B15CC1C9-259C-476C-BA44-89B85013ABB8}"/>
              </a:ext>
            </a:extLst>
          </p:cNvPr>
          <p:cNvGrpSpPr/>
          <p:nvPr/>
        </p:nvGrpSpPr>
        <p:grpSpPr>
          <a:xfrm>
            <a:off x="2572226" y="2928808"/>
            <a:ext cx="7283935" cy="3368805"/>
            <a:chOff x="2831615" y="2555776"/>
            <a:chExt cx="7283935" cy="3368805"/>
          </a:xfrm>
        </p:grpSpPr>
        <p:grpSp>
          <p:nvGrpSpPr>
            <p:cNvPr id="3" name="Group 2">
              <a:extLst>
                <a:ext uri="{FF2B5EF4-FFF2-40B4-BE49-F238E27FC236}">
                  <a16:creationId xmlns:a16="http://schemas.microsoft.com/office/drawing/2014/main" id="{99075EF9-998A-4EC3-B373-1C85D157CE71}"/>
                </a:ext>
              </a:extLst>
            </p:cNvPr>
            <p:cNvGrpSpPr/>
            <p:nvPr/>
          </p:nvGrpSpPr>
          <p:grpSpPr>
            <a:xfrm>
              <a:off x="2909685" y="3056714"/>
              <a:ext cx="6924401" cy="1229839"/>
              <a:chOff x="2909685" y="3056714"/>
              <a:chExt cx="6924401" cy="1229839"/>
            </a:xfrm>
          </p:grpSpPr>
          <p:pic>
            <p:nvPicPr>
              <p:cNvPr id="129" name="Shape 129"/>
              <p:cNvPicPr preferRelativeResize="0"/>
              <p:nvPr/>
            </p:nvPicPr>
            <p:blipFill rotWithShape="1">
              <a:blip r:embed="rId3">
                <a:alphaModFix/>
              </a:blip>
              <a:srcRect/>
              <a:stretch/>
            </p:blipFill>
            <p:spPr>
              <a:xfrm>
                <a:off x="2909685" y="3056714"/>
                <a:ext cx="1614164" cy="1229839"/>
              </a:xfrm>
              <a:prstGeom prst="rect">
                <a:avLst/>
              </a:prstGeom>
              <a:noFill/>
              <a:ln>
                <a:noFill/>
              </a:ln>
            </p:spPr>
          </p:pic>
          <p:pic>
            <p:nvPicPr>
              <p:cNvPr id="130" name="Shape 130"/>
              <p:cNvPicPr preferRelativeResize="0"/>
              <p:nvPr/>
            </p:nvPicPr>
            <p:blipFill rotWithShape="1">
              <a:blip r:embed="rId4">
                <a:alphaModFix/>
              </a:blip>
              <a:srcRect/>
              <a:stretch/>
            </p:blipFill>
            <p:spPr>
              <a:xfrm>
                <a:off x="8265588" y="3056714"/>
                <a:ext cx="1568498" cy="1172965"/>
              </a:xfrm>
              <a:prstGeom prst="rect">
                <a:avLst/>
              </a:prstGeom>
              <a:noFill/>
              <a:ln>
                <a:noFill/>
              </a:ln>
            </p:spPr>
          </p:pic>
          <p:pic>
            <p:nvPicPr>
              <p:cNvPr id="132" name="Shape 132"/>
              <p:cNvPicPr preferRelativeResize="0"/>
              <p:nvPr/>
            </p:nvPicPr>
            <p:blipFill rotWithShape="1">
              <a:blip r:embed="rId5">
                <a:alphaModFix/>
              </a:blip>
              <a:srcRect/>
              <a:stretch/>
            </p:blipFill>
            <p:spPr>
              <a:xfrm>
                <a:off x="5627031" y="3056714"/>
                <a:ext cx="1574377" cy="1199526"/>
              </a:xfrm>
              <a:prstGeom prst="rect">
                <a:avLst/>
              </a:prstGeom>
              <a:noFill/>
              <a:ln>
                <a:noFill/>
              </a:ln>
            </p:spPr>
          </p:pic>
        </p:grpSp>
        <p:sp>
          <p:nvSpPr>
            <p:cNvPr id="134" name="Shape 134"/>
            <p:cNvSpPr txBox="1"/>
            <p:nvPr/>
          </p:nvSpPr>
          <p:spPr>
            <a:xfrm>
              <a:off x="2831615" y="2555776"/>
              <a:ext cx="1770303" cy="367048"/>
            </a:xfrm>
            <a:prstGeom prst="rect">
              <a:avLst/>
            </a:prstGeom>
            <a:noFill/>
            <a:ln>
              <a:noFill/>
            </a:ln>
          </p:spPr>
          <p:txBody>
            <a:bodyPr lIns="91425" tIns="45700" rIns="91425" bIns="45700" anchor="t" anchorCtr="0">
              <a:noAutofit/>
            </a:bodyPr>
            <a:lstStyle/>
            <a:p>
              <a:pPr>
                <a:buSzPct val="25000"/>
              </a:pPr>
              <a:r>
                <a:rPr lang="fi-FI">
                  <a:solidFill>
                    <a:schemeClr val="dk1"/>
                  </a:solidFill>
                  <a:latin typeface="Calibri"/>
                  <a:ea typeface="Calibri"/>
                  <a:cs typeface="Calibri"/>
                  <a:sym typeface="Calibri"/>
                </a:rPr>
                <a:t>Risti renkaan läpi</a:t>
              </a:r>
            </a:p>
          </p:txBody>
        </p:sp>
        <p:sp>
          <p:nvSpPr>
            <p:cNvPr id="135" name="Shape 135"/>
            <p:cNvSpPr txBox="1"/>
            <p:nvPr/>
          </p:nvSpPr>
          <p:spPr>
            <a:xfrm>
              <a:off x="5396821" y="2555776"/>
              <a:ext cx="1977277" cy="367048"/>
            </a:xfrm>
            <a:prstGeom prst="rect">
              <a:avLst/>
            </a:prstGeom>
            <a:noFill/>
            <a:ln>
              <a:noFill/>
            </a:ln>
          </p:spPr>
          <p:txBody>
            <a:bodyPr lIns="91425" tIns="45700" rIns="91425" bIns="45700" anchor="t" anchorCtr="0">
              <a:noAutofit/>
            </a:bodyPr>
            <a:lstStyle/>
            <a:p>
              <a:pPr>
                <a:buSzPct val="25000"/>
              </a:pPr>
              <a:r>
                <a:rPr lang="fi-FI">
                  <a:solidFill>
                    <a:schemeClr val="dk1"/>
                  </a:solidFill>
                  <a:latin typeface="Calibri"/>
                  <a:ea typeface="Calibri"/>
                  <a:cs typeface="Calibri"/>
                  <a:sym typeface="Calibri"/>
                </a:rPr>
                <a:t>Risti mittamerkeillä</a:t>
              </a:r>
            </a:p>
          </p:txBody>
        </p:sp>
        <p:sp>
          <p:nvSpPr>
            <p:cNvPr id="136" name="Shape 136"/>
            <p:cNvSpPr txBox="1"/>
            <p:nvPr/>
          </p:nvSpPr>
          <p:spPr>
            <a:xfrm>
              <a:off x="7984125" y="2555776"/>
              <a:ext cx="2131425" cy="367048"/>
            </a:xfrm>
            <a:prstGeom prst="rect">
              <a:avLst/>
            </a:prstGeom>
            <a:noFill/>
            <a:ln>
              <a:noFill/>
            </a:ln>
          </p:spPr>
          <p:txBody>
            <a:bodyPr lIns="91425" tIns="45700" rIns="91425" bIns="45700" anchor="t" anchorCtr="0">
              <a:noAutofit/>
            </a:bodyPr>
            <a:lstStyle/>
            <a:p>
              <a:pPr>
                <a:buSzPct val="25000"/>
              </a:pPr>
              <a:r>
                <a:rPr lang="fi-FI">
                  <a:solidFill>
                    <a:schemeClr val="dk1"/>
                  </a:solidFill>
                  <a:latin typeface="Calibri"/>
                  <a:ea typeface="Calibri"/>
                  <a:cs typeface="Calibri"/>
                  <a:sym typeface="Calibri"/>
                </a:rPr>
                <a:t>Piste ja erillinen viiva</a:t>
              </a:r>
            </a:p>
          </p:txBody>
        </p:sp>
        <p:pic>
          <p:nvPicPr>
            <p:cNvPr id="131" name="Shape 131"/>
            <p:cNvPicPr preferRelativeResize="0"/>
            <p:nvPr/>
          </p:nvPicPr>
          <p:blipFill rotWithShape="1">
            <a:blip r:embed="rId6">
              <a:alphaModFix/>
            </a:blip>
            <a:srcRect/>
            <a:stretch/>
          </p:blipFill>
          <p:spPr>
            <a:xfrm>
              <a:off x="3892363" y="4708017"/>
              <a:ext cx="1622086" cy="1216564"/>
            </a:xfrm>
            <a:prstGeom prst="rect">
              <a:avLst/>
            </a:prstGeom>
            <a:noFill/>
            <a:ln>
              <a:noFill/>
            </a:ln>
          </p:spPr>
        </p:pic>
        <p:sp>
          <p:nvSpPr>
            <p:cNvPr id="137" name="Shape 137"/>
            <p:cNvSpPr txBox="1"/>
            <p:nvPr/>
          </p:nvSpPr>
          <p:spPr>
            <a:xfrm>
              <a:off x="3009374" y="4286553"/>
              <a:ext cx="3169581" cy="652539"/>
            </a:xfrm>
            <a:prstGeom prst="rect">
              <a:avLst/>
            </a:prstGeom>
            <a:noFill/>
            <a:ln>
              <a:noFill/>
            </a:ln>
          </p:spPr>
          <p:txBody>
            <a:bodyPr lIns="91425" tIns="45700" rIns="91425" bIns="45700" anchor="t" anchorCtr="0">
              <a:noAutofit/>
            </a:bodyPr>
            <a:lstStyle/>
            <a:p>
              <a:pPr>
                <a:buSzPct val="25000"/>
              </a:pPr>
              <a:r>
                <a:rPr lang="fi-FI" dirty="0">
                  <a:solidFill>
                    <a:schemeClr val="dk1"/>
                  </a:solidFill>
                  <a:latin typeface="Calibri"/>
                  <a:ea typeface="Calibri"/>
                  <a:cs typeface="Calibri"/>
                  <a:sym typeface="Calibri"/>
                </a:rPr>
                <a:t>Risti jossa eri mittaiset sakarat</a:t>
              </a:r>
            </a:p>
          </p:txBody>
        </p:sp>
        <p:pic>
          <p:nvPicPr>
            <p:cNvPr id="133" name="Shape 133"/>
            <p:cNvPicPr preferRelativeResize="0"/>
            <p:nvPr/>
          </p:nvPicPr>
          <p:blipFill rotWithShape="1">
            <a:blip r:embed="rId7">
              <a:alphaModFix/>
            </a:blip>
            <a:srcRect/>
            <a:stretch/>
          </p:blipFill>
          <p:spPr>
            <a:xfrm>
              <a:off x="7185154" y="4625307"/>
              <a:ext cx="1428312" cy="1219890"/>
            </a:xfrm>
            <a:prstGeom prst="rect">
              <a:avLst/>
            </a:prstGeom>
            <a:noFill/>
            <a:ln>
              <a:noFill/>
            </a:ln>
          </p:spPr>
        </p:pic>
        <p:sp>
          <p:nvSpPr>
            <p:cNvPr id="138" name="Shape 138"/>
            <p:cNvSpPr txBox="1"/>
            <p:nvPr/>
          </p:nvSpPr>
          <p:spPr>
            <a:xfrm>
              <a:off x="6271964" y="4330701"/>
              <a:ext cx="2962047" cy="642333"/>
            </a:xfrm>
            <a:prstGeom prst="rect">
              <a:avLst/>
            </a:prstGeom>
            <a:noFill/>
            <a:ln>
              <a:noFill/>
            </a:ln>
          </p:spPr>
          <p:txBody>
            <a:bodyPr lIns="91425" tIns="45700" rIns="91425" bIns="45700" anchor="t" anchorCtr="0">
              <a:noAutofit/>
            </a:bodyPr>
            <a:lstStyle/>
            <a:p>
              <a:pPr>
                <a:buSzPct val="25000"/>
              </a:pPr>
              <a:r>
                <a:rPr lang="fi-FI" dirty="0">
                  <a:solidFill>
                    <a:schemeClr val="dk1"/>
                  </a:solidFill>
                  <a:latin typeface="Calibri"/>
                  <a:ea typeface="Calibri"/>
                  <a:cs typeface="Calibri"/>
                  <a:sym typeface="Calibri"/>
                </a:rPr>
                <a:t>Ylimääräinen siiveke lisättynä</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713413" y="1354575"/>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sz="3959" dirty="0">
                <a:solidFill>
                  <a:schemeClr val="dk1"/>
                </a:solidFill>
                <a:latin typeface="Calibri"/>
                <a:ea typeface="Calibri"/>
                <a:cs typeface="Calibri"/>
                <a:sym typeface="Calibri"/>
              </a:rPr>
              <a:t>Välinetarkastus – arvioitavat matkat</a:t>
            </a:r>
          </a:p>
        </p:txBody>
      </p:sp>
      <p:sp>
        <p:nvSpPr>
          <p:cNvPr id="145" name="Shape 145"/>
          <p:cNvSpPr txBox="1">
            <a:spLocks noGrp="1"/>
          </p:cNvSpPr>
          <p:nvPr>
            <p:ph type="body" idx="1"/>
          </p:nvPr>
        </p:nvSpPr>
        <p:spPr>
          <a:xfrm>
            <a:off x="909252" y="2519933"/>
            <a:ext cx="10373495" cy="553324"/>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sz="2400" dirty="0">
                <a:solidFill>
                  <a:schemeClr val="dk1"/>
                </a:solidFill>
                <a:latin typeface="Calibri"/>
                <a:ea typeface="Calibri"/>
                <a:cs typeface="Calibri"/>
                <a:sym typeface="Calibri"/>
              </a:rPr>
              <a:t>Sallittuja taljatähtäimiä ovat sellaiset joissa on yksi tähtäinpiste, rengas tai risti. Esimerkiksi:</a:t>
            </a:r>
          </a:p>
        </p:txBody>
      </p:sp>
      <p:grpSp>
        <p:nvGrpSpPr>
          <p:cNvPr id="2" name="Group 1">
            <a:extLst>
              <a:ext uri="{FF2B5EF4-FFF2-40B4-BE49-F238E27FC236}">
                <a16:creationId xmlns:a16="http://schemas.microsoft.com/office/drawing/2014/main" id="{0B815ABE-5C89-4159-8F1E-0EF3CDC29813}"/>
              </a:ext>
            </a:extLst>
          </p:cNvPr>
          <p:cNvGrpSpPr/>
          <p:nvPr/>
        </p:nvGrpSpPr>
        <p:grpSpPr>
          <a:xfrm>
            <a:off x="2543226" y="3228975"/>
            <a:ext cx="6956598" cy="3103877"/>
            <a:chOff x="2495601" y="2622064"/>
            <a:chExt cx="6956598" cy="3103877"/>
          </a:xfrm>
        </p:grpSpPr>
        <p:pic>
          <p:nvPicPr>
            <p:cNvPr id="146" name="Shape 146"/>
            <p:cNvPicPr preferRelativeResize="0"/>
            <p:nvPr/>
          </p:nvPicPr>
          <p:blipFill rotWithShape="1">
            <a:blip r:embed="rId3">
              <a:alphaModFix/>
            </a:blip>
            <a:srcRect/>
            <a:stretch/>
          </p:blipFill>
          <p:spPr>
            <a:xfrm>
              <a:off x="2495601" y="2996952"/>
              <a:ext cx="1512167" cy="1167287"/>
            </a:xfrm>
            <a:prstGeom prst="rect">
              <a:avLst/>
            </a:prstGeom>
            <a:noFill/>
            <a:ln>
              <a:noFill/>
            </a:ln>
          </p:spPr>
        </p:pic>
        <p:pic>
          <p:nvPicPr>
            <p:cNvPr id="147" name="Shape 147"/>
            <p:cNvPicPr preferRelativeResize="0"/>
            <p:nvPr/>
          </p:nvPicPr>
          <p:blipFill rotWithShape="1">
            <a:blip r:embed="rId4">
              <a:alphaModFix/>
            </a:blip>
            <a:srcRect/>
            <a:stretch/>
          </p:blipFill>
          <p:spPr>
            <a:xfrm>
              <a:off x="5087888" y="2991963"/>
              <a:ext cx="1512167" cy="1172276"/>
            </a:xfrm>
            <a:prstGeom prst="rect">
              <a:avLst/>
            </a:prstGeom>
            <a:noFill/>
            <a:ln>
              <a:noFill/>
            </a:ln>
          </p:spPr>
        </p:pic>
        <p:pic>
          <p:nvPicPr>
            <p:cNvPr id="148" name="Shape 148"/>
            <p:cNvPicPr preferRelativeResize="0"/>
            <p:nvPr/>
          </p:nvPicPr>
          <p:blipFill rotWithShape="1">
            <a:blip r:embed="rId5">
              <a:alphaModFix/>
            </a:blip>
            <a:srcRect/>
            <a:stretch/>
          </p:blipFill>
          <p:spPr>
            <a:xfrm>
              <a:off x="7824193" y="3031729"/>
              <a:ext cx="1428625" cy="1150485"/>
            </a:xfrm>
            <a:prstGeom prst="rect">
              <a:avLst/>
            </a:prstGeom>
            <a:noFill/>
            <a:ln>
              <a:noFill/>
            </a:ln>
          </p:spPr>
        </p:pic>
        <p:pic>
          <p:nvPicPr>
            <p:cNvPr id="149" name="Shape 149"/>
            <p:cNvPicPr preferRelativeResize="0"/>
            <p:nvPr/>
          </p:nvPicPr>
          <p:blipFill rotWithShape="1">
            <a:blip r:embed="rId6">
              <a:alphaModFix/>
            </a:blip>
            <a:srcRect/>
            <a:stretch/>
          </p:blipFill>
          <p:spPr>
            <a:xfrm>
              <a:off x="3590691" y="4548521"/>
              <a:ext cx="1510381" cy="1174741"/>
            </a:xfrm>
            <a:prstGeom prst="rect">
              <a:avLst/>
            </a:prstGeom>
            <a:noFill/>
            <a:ln>
              <a:noFill/>
            </a:ln>
          </p:spPr>
        </p:pic>
        <p:pic>
          <p:nvPicPr>
            <p:cNvPr id="150" name="Shape 150"/>
            <p:cNvPicPr preferRelativeResize="0"/>
            <p:nvPr/>
          </p:nvPicPr>
          <p:blipFill rotWithShape="1">
            <a:blip r:embed="rId7">
              <a:alphaModFix/>
            </a:blip>
            <a:srcRect/>
            <a:stretch/>
          </p:blipFill>
          <p:spPr>
            <a:xfrm>
              <a:off x="6743688" y="4551199"/>
              <a:ext cx="1512167" cy="1174742"/>
            </a:xfrm>
            <a:prstGeom prst="rect">
              <a:avLst/>
            </a:prstGeom>
            <a:noFill/>
            <a:ln>
              <a:noFill/>
            </a:ln>
          </p:spPr>
        </p:pic>
        <p:sp>
          <p:nvSpPr>
            <p:cNvPr id="151" name="Shape 151"/>
            <p:cNvSpPr txBox="1"/>
            <p:nvPr/>
          </p:nvSpPr>
          <p:spPr>
            <a:xfrm>
              <a:off x="2783632" y="2622064"/>
              <a:ext cx="633250" cy="369332"/>
            </a:xfrm>
            <a:prstGeom prst="rect">
              <a:avLst/>
            </a:prstGeom>
            <a:noFill/>
            <a:ln>
              <a:noFill/>
            </a:ln>
          </p:spPr>
          <p:txBody>
            <a:bodyPr lIns="91425" tIns="45700" rIns="91425" bIns="45700" anchor="t" anchorCtr="0">
              <a:noAutofit/>
            </a:bodyPr>
            <a:lstStyle/>
            <a:p>
              <a:pPr>
                <a:buSzPct val="25000"/>
              </a:pPr>
              <a:r>
                <a:rPr lang="fi-FI">
                  <a:solidFill>
                    <a:schemeClr val="dk1"/>
                  </a:solidFill>
                  <a:latin typeface="Calibri"/>
                  <a:ea typeface="Calibri"/>
                  <a:cs typeface="Calibri"/>
                  <a:sym typeface="Calibri"/>
                </a:rPr>
                <a:t>Piste</a:t>
              </a:r>
            </a:p>
          </p:txBody>
        </p:sp>
        <p:sp>
          <p:nvSpPr>
            <p:cNvPr id="152" name="Shape 152"/>
            <p:cNvSpPr txBox="1"/>
            <p:nvPr/>
          </p:nvSpPr>
          <p:spPr>
            <a:xfrm>
              <a:off x="5356594" y="2622064"/>
              <a:ext cx="847988" cy="369332"/>
            </a:xfrm>
            <a:prstGeom prst="rect">
              <a:avLst/>
            </a:prstGeom>
            <a:noFill/>
            <a:ln>
              <a:noFill/>
            </a:ln>
          </p:spPr>
          <p:txBody>
            <a:bodyPr lIns="91425" tIns="45700" rIns="91425" bIns="45700" anchor="t" anchorCtr="0">
              <a:noAutofit/>
            </a:bodyPr>
            <a:lstStyle/>
            <a:p>
              <a:pPr>
                <a:buSzPct val="25000"/>
              </a:pPr>
              <a:r>
                <a:rPr lang="fi-FI">
                  <a:solidFill>
                    <a:schemeClr val="dk1"/>
                  </a:solidFill>
                  <a:latin typeface="Calibri"/>
                  <a:ea typeface="Calibri"/>
                  <a:cs typeface="Calibri"/>
                  <a:sym typeface="Calibri"/>
                </a:rPr>
                <a:t>Rengas</a:t>
              </a:r>
            </a:p>
          </p:txBody>
        </p:sp>
        <p:sp>
          <p:nvSpPr>
            <p:cNvPr id="153" name="Shape 153"/>
            <p:cNvSpPr txBox="1"/>
            <p:nvPr/>
          </p:nvSpPr>
          <p:spPr>
            <a:xfrm>
              <a:off x="7719387" y="2622064"/>
              <a:ext cx="1523622" cy="369332"/>
            </a:xfrm>
            <a:prstGeom prst="rect">
              <a:avLst/>
            </a:prstGeom>
            <a:noFill/>
            <a:ln>
              <a:noFill/>
            </a:ln>
          </p:spPr>
          <p:txBody>
            <a:bodyPr lIns="91425" tIns="45700" rIns="91425" bIns="45700" anchor="t" anchorCtr="0">
              <a:noAutofit/>
            </a:bodyPr>
            <a:lstStyle/>
            <a:p>
              <a:pPr>
                <a:buSzPct val="25000"/>
              </a:pPr>
              <a:r>
                <a:rPr lang="fi-FI">
                  <a:solidFill>
                    <a:schemeClr val="dk1"/>
                  </a:solidFill>
                  <a:latin typeface="Calibri"/>
                  <a:ea typeface="Calibri"/>
                  <a:cs typeface="Calibri"/>
                  <a:sym typeface="Calibri"/>
                </a:rPr>
                <a:t>Piste ja rengas</a:t>
              </a:r>
            </a:p>
          </p:txBody>
        </p:sp>
        <p:sp>
          <p:nvSpPr>
            <p:cNvPr id="154" name="Shape 154"/>
            <p:cNvSpPr txBox="1"/>
            <p:nvPr/>
          </p:nvSpPr>
          <p:spPr>
            <a:xfrm>
              <a:off x="2567609" y="4204572"/>
              <a:ext cx="3028950" cy="646331"/>
            </a:xfrm>
            <a:prstGeom prst="rect">
              <a:avLst/>
            </a:prstGeom>
            <a:noFill/>
            <a:ln>
              <a:noFill/>
            </a:ln>
          </p:spPr>
          <p:txBody>
            <a:bodyPr lIns="91425" tIns="45700" rIns="91425" bIns="45700" anchor="t" anchorCtr="0">
              <a:noAutofit/>
            </a:bodyPr>
            <a:lstStyle/>
            <a:p>
              <a:pPr>
                <a:buSzPct val="25000"/>
              </a:pPr>
              <a:r>
                <a:rPr lang="fi-FI" dirty="0">
                  <a:solidFill>
                    <a:schemeClr val="dk1"/>
                  </a:solidFill>
                  <a:latin typeface="Calibri"/>
                  <a:ea typeface="Calibri"/>
                  <a:cs typeface="Calibri"/>
                  <a:sym typeface="Calibri"/>
                </a:rPr>
                <a:t>Rengas josta risti reunoille asti</a:t>
              </a:r>
            </a:p>
          </p:txBody>
        </p:sp>
        <p:sp>
          <p:nvSpPr>
            <p:cNvPr id="155" name="Shape 155"/>
            <p:cNvSpPr txBox="1"/>
            <p:nvPr/>
          </p:nvSpPr>
          <p:spPr>
            <a:xfrm>
              <a:off x="5547345" y="4204572"/>
              <a:ext cx="3904854" cy="646331"/>
            </a:xfrm>
            <a:prstGeom prst="rect">
              <a:avLst/>
            </a:prstGeom>
            <a:noFill/>
            <a:ln>
              <a:noFill/>
            </a:ln>
          </p:spPr>
          <p:txBody>
            <a:bodyPr lIns="91425" tIns="45700" rIns="91425" bIns="45700" anchor="t" anchorCtr="0">
              <a:noAutofit/>
            </a:bodyPr>
            <a:lstStyle/>
            <a:p>
              <a:pPr>
                <a:buSzPct val="25000"/>
              </a:pPr>
              <a:r>
                <a:rPr lang="fi-FI" dirty="0">
                  <a:solidFill>
                    <a:schemeClr val="dk1"/>
                  </a:solidFill>
                  <a:latin typeface="Calibri"/>
                  <a:ea typeface="Calibri"/>
                  <a:cs typeface="Calibri"/>
                  <a:sym typeface="Calibri"/>
                </a:rPr>
                <a:t>Piste ja risti jonka viivat reunoille asti</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4F8DD8F-EA10-4923-9837-41710E9511FD}"/>
              </a:ext>
            </a:extLst>
          </p:cNvPr>
          <p:cNvGrpSpPr/>
          <p:nvPr/>
        </p:nvGrpSpPr>
        <p:grpSpPr>
          <a:xfrm>
            <a:off x="2825660" y="1731417"/>
            <a:ext cx="5976901" cy="4432563"/>
            <a:chOff x="2558960" y="1674267"/>
            <a:chExt cx="5976901" cy="4432563"/>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682" y="1674896"/>
              <a:ext cx="3113820" cy="207385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144" y="1674267"/>
              <a:ext cx="1539717" cy="20556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8960" y="3729868"/>
              <a:ext cx="4220429" cy="237696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8961" y="1674896"/>
              <a:ext cx="1380721" cy="207448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2229" y="3729868"/>
              <a:ext cx="1783632" cy="2376962"/>
            </a:xfrm>
            <a:prstGeom prst="rect">
              <a:avLst/>
            </a:prstGeom>
          </p:spPr>
        </p:pic>
      </p:grpSp>
    </p:spTree>
    <p:extLst>
      <p:ext uri="{BB962C8B-B14F-4D97-AF65-F5344CB8AC3E}">
        <p14:creationId xmlns:p14="http://schemas.microsoft.com/office/powerpoint/2010/main" val="2400236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981200" y="1389062"/>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Ampuminen ja merkkaaminen</a:t>
            </a:r>
          </a:p>
        </p:txBody>
      </p:sp>
      <p:sp>
        <p:nvSpPr>
          <p:cNvPr id="162" name="Shape 162"/>
          <p:cNvSpPr txBox="1">
            <a:spLocks noGrp="1"/>
          </p:cNvSpPr>
          <p:nvPr>
            <p:ph type="body" idx="1"/>
          </p:nvPr>
        </p:nvSpPr>
        <p:spPr>
          <a:xfrm>
            <a:off x="1352549" y="2562226"/>
            <a:ext cx="9839325" cy="4525963"/>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sz="3200" dirty="0">
                <a:solidFill>
                  <a:schemeClr val="dk1"/>
                </a:solidFill>
                <a:latin typeface="Calibri"/>
                <a:ea typeface="Calibri"/>
                <a:cs typeface="Calibri"/>
                <a:sym typeface="Calibri"/>
              </a:rPr>
              <a:t>Ammuntaryhmän parit vaihtelevat aloitusvuoroa vuororastein.</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2 ensimmäistä ampujaa ampuvat 40 cm tauluissa ylös ja 20 cm tauluissa 1 ja 3 tauluriviin.</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2 seuraavaa ampujaa ampuvat 40 cm tauluissa alas ja 20 cm tauluissa 2 ja 4 tauluriviin.</a:t>
            </a:r>
          </a:p>
          <a:p>
            <a:pPr lvl="2" indent="-285750">
              <a:spcBef>
                <a:spcPts val="560"/>
              </a:spcBef>
              <a:buFont typeface="Arial"/>
              <a:buChar char="–"/>
            </a:pPr>
            <a:r>
              <a:rPr lang="fi-FI" dirty="0"/>
              <a:t>Toisin sanoen, aloittava pari ampuvat A ja B tauluihin, toinen pari C ja D. Riippumatta ampujanumeroista.</a:t>
            </a:r>
            <a:endParaRPr lang="fi-FI" sz="2400" dirty="0">
              <a:solidFill>
                <a:schemeClr val="dk1"/>
              </a:solidFill>
              <a:latin typeface="Calibri"/>
              <a:ea typeface="Calibri"/>
              <a:cs typeface="Calibri"/>
              <a:sym typeface="Calibri"/>
            </a:endParaRPr>
          </a:p>
          <a:p>
            <a:pPr marL="342900" indent="-342900">
              <a:spcBef>
                <a:spcPts val="640"/>
              </a:spcBef>
              <a:buClr>
                <a:schemeClr val="dk1"/>
              </a:buClr>
              <a:buSzPct val="100000"/>
              <a:buFont typeface="Arial"/>
              <a:buChar char="•"/>
            </a:pPr>
            <a:r>
              <a:rPr lang="fi-FI" sz="3200" dirty="0">
                <a:solidFill>
                  <a:schemeClr val="dk1"/>
                </a:solidFill>
                <a:latin typeface="Calibri"/>
                <a:ea typeface="Calibri"/>
                <a:cs typeface="Calibri"/>
                <a:sym typeface="Calibri"/>
              </a:rPr>
              <a:t>20 cm tauluissa osumien tulkinta kuten sisäspoteissa.</a:t>
            </a:r>
          </a:p>
          <a:p>
            <a:pPr marL="342900" indent="-342900">
              <a:spcBef>
                <a:spcPts val="640"/>
              </a:spcBef>
              <a:buClr>
                <a:schemeClr val="dk1"/>
              </a:buClr>
              <a:buSzPct val="100000"/>
              <a:buNone/>
            </a:pPr>
            <a:endParaRPr sz="3200" dirty="0">
              <a:solidFill>
                <a:schemeClr val="dk1"/>
              </a:solidFill>
              <a:latin typeface="Calibri"/>
              <a:ea typeface="Calibri"/>
              <a:cs typeface="Calibri"/>
              <a:sym typeface="Calibri"/>
            </a:endParaRPr>
          </a:p>
          <a:p>
            <a:pPr marL="742950" lvl="1" indent="-285750">
              <a:spcBef>
                <a:spcPts val="560"/>
              </a:spcBef>
              <a:buClr>
                <a:schemeClr val="dk1"/>
              </a:buClr>
              <a:buSzPct val="100000"/>
              <a:buNone/>
            </a:pPr>
            <a:endParaRPr sz="28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981199" y="139858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Pisteytys</a:t>
            </a:r>
          </a:p>
        </p:txBody>
      </p:sp>
      <p:sp>
        <p:nvSpPr>
          <p:cNvPr id="168" name="Shape 168"/>
          <p:cNvSpPr txBox="1">
            <a:spLocks noGrp="1"/>
          </p:cNvSpPr>
          <p:nvPr>
            <p:ph type="body" idx="1"/>
          </p:nvPr>
        </p:nvSpPr>
        <p:spPr>
          <a:xfrm>
            <a:off x="1023937" y="2628901"/>
            <a:ext cx="10144125" cy="3886199"/>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98666"/>
              <a:buFont typeface="Arial"/>
              <a:buChar char="•"/>
            </a:pPr>
            <a:r>
              <a:rPr lang="fi-FI" dirty="0">
                <a:solidFill>
                  <a:schemeClr val="dk1"/>
                </a:solidFill>
                <a:sym typeface="Calibri"/>
              </a:rPr>
              <a:t>Karsintakierroksella ampujat tulkitsevat osumat ja enemmistön mielipide päättää osuma-arvon. Tasatilanteessa arvo on suurempi. Ampujien päätös on lopullinen</a:t>
            </a:r>
          </a:p>
          <a:p>
            <a:pPr marL="342900" indent="-342900">
              <a:spcBef>
                <a:spcPts val="592"/>
              </a:spcBef>
              <a:buClr>
                <a:schemeClr val="dk1"/>
              </a:buClr>
              <a:buSzPct val="98666"/>
              <a:buFont typeface="Arial"/>
              <a:buChar char="•"/>
            </a:pPr>
            <a:r>
              <a:rPr lang="fi-FI" dirty="0">
                <a:solidFill>
                  <a:schemeClr val="dk1"/>
                </a:solidFill>
                <a:sym typeface="Calibri"/>
              </a:rPr>
              <a:t>Finaalikierroksilla, jos ampujat ovat eri mieltä osuma-arvosta, tuomari kutsutaan tulkitsemaan arvo</a:t>
            </a:r>
          </a:p>
          <a:p>
            <a:pPr marL="342900" indent="-342900">
              <a:spcBef>
                <a:spcPts val="592"/>
              </a:spcBef>
              <a:buClr>
                <a:schemeClr val="dk1"/>
              </a:buClr>
              <a:buSzPct val="98666"/>
              <a:buFont typeface="Arial"/>
              <a:buChar char="•"/>
            </a:pPr>
            <a:r>
              <a:rPr lang="fi-FI" dirty="0">
                <a:solidFill>
                  <a:schemeClr val="dk1"/>
                </a:solidFill>
                <a:sym typeface="Calibri"/>
              </a:rPr>
              <a:t>Maastossa olisi tärkeää, että ryhmä ei lähde rastilta ennen kuin kaikki reiät piste-alueella on merkitty</a:t>
            </a:r>
          </a:p>
          <a:p>
            <a:pPr marL="342900" indent="-342900">
              <a:spcBef>
                <a:spcPts val="592"/>
              </a:spcBef>
              <a:buClr>
                <a:schemeClr val="dk1"/>
              </a:buClr>
              <a:buSzPct val="98666"/>
              <a:buFont typeface="Arial"/>
              <a:buChar char="•"/>
            </a:pPr>
            <a:r>
              <a:rPr lang="fi-FI" dirty="0"/>
              <a:t>Tasatilanteet ratkaistaan kuutosilla ja tarvittaessa viitosilla. Jatkoon pääsy uusitaan luokan maksimimatkalta, erillisellä rastilla.</a:t>
            </a:r>
            <a:endParaRPr lang="fi-FI" dirty="0">
              <a:solidFill>
                <a:schemeClr val="dk1"/>
              </a:solidFill>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1981200" y="153193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Tuomareiden sijoittuminen radalle</a:t>
            </a:r>
          </a:p>
        </p:txBody>
      </p:sp>
      <p:sp>
        <p:nvSpPr>
          <p:cNvPr id="174" name="Shape 174"/>
          <p:cNvSpPr txBox="1">
            <a:spLocks noGrp="1"/>
          </p:cNvSpPr>
          <p:nvPr>
            <p:ph type="body" idx="1"/>
          </p:nvPr>
        </p:nvSpPr>
        <p:spPr>
          <a:xfrm>
            <a:off x="1428750" y="2828926"/>
            <a:ext cx="9334500" cy="3657599"/>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sz="3200" dirty="0">
                <a:solidFill>
                  <a:schemeClr val="dk1"/>
                </a:solidFill>
                <a:latin typeface="Calibri"/>
                <a:ea typeface="Calibri"/>
                <a:cs typeface="Calibri"/>
                <a:sym typeface="Calibri"/>
              </a:rPr>
              <a:t>Tuomareiden tulee sijoittua radalle siten, että mahdollisimman moni taulu on tarkkailtavissa ja siirtyminen taustojen välillä on turvallista</a:t>
            </a:r>
          </a:p>
          <a:p>
            <a:pPr lvl="1" indent="-342900">
              <a:spcBef>
                <a:spcPts val="0"/>
              </a:spcBef>
              <a:buFont typeface="Arial"/>
              <a:buChar char="•"/>
            </a:pPr>
            <a:r>
              <a:rPr lang="fi-FI" sz="2800" dirty="0"/>
              <a:t>Rasteista kannattaa tehdä työnjako</a:t>
            </a:r>
            <a:endParaRPr lang="fi-FI" sz="2800" dirty="0">
              <a:solidFill>
                <a:schemeClr val="dk1"/>
              </a:solidFill>
              <a:latin typeface="Calibri"/>
              <a:ea typeface="Calibri"/>
              <a:cs typeface="Calibri"/>
              <a:sym typeface="Calibri"/>
            </a:endParaRPr>
          </a:p>
          <a:p>
            <a:pPr marL="342900" indent="-342900">
              <a:spcBef>
                <a:spcPts val="640"/>
              </a:spcBef>
              <a:buClr>
                <a:schemeClr val="dk1"/>
              </a:buClr>
              <a:buSzPct val="100000"/>
              <a:buFont typeface="Arial"/>
              <a:buChar char="•"/>
            </a:pPr>
            <a:r>
              <a:rPr lang="fi-FI" sz="3200" dirty="0">
                <a:solidFill>
                  <a:schemeClr val="dk1"/>
                </a:solidFill>
                <a:latin typeface="Calibri"/>
                <a:ea typeface="Calibri"/>
                <a:cs typeface="Calibri"/>
                <a:sym typeface="Calibri"/>
              </a:rPr>
              <a:t>Finaalikierroksilla tuomari kulkee ammuntaryhmän mukana tai jokaisella taululla on oma tuomarinsa</a:t>
            </a:r>
          </a:p>
          <a:p>
            <a:pPr marL="342900" indent="-342900">
              <a:spcBef>
                <a:spcPts val="640"/>
              </a:spcBef>
              <a:buClr>
                <a:schemeClr val="dk1"/>
              </a:buClr>
              <a:buSzPct val="100000"/>
              <a:buFont typeface="Arial"/>
              <a:buChar char="•"/>
            </a:pPr>
            <a:r>
              <a:rPr lang="fi-FI" dirty="0"/>
              <a:t>Rataa ei saa liikkua vastavirtaan, </a:t>
            </a:r>
            <a:br>
              <a:rPr lang="fi-FI" dirty="0"/>
            </a:br>
            <a:r>
              <a:rPr lang="fi-FI" dirty="0"/>
              <a:t>ohituspolut ovat ystäväsi</a:t>
            </a:r>
            <a:endParaRPr lang="fi-FI" sz="3200"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2047875" y="1370012"/>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Ammunta-aika</a:t>
            </a:r>
          </a:p>
        </p:txBody>
      </p:sp>
      <p:sp>
        <p:nvSpPr>
          <p:cNvPr id="181" name="Shape 181"/>
          <p:cNvSpPr txBox="1">
            <a:spLocks noGrp="1"/>
          </p:cNvSpPr>
          <p:nvPr>
            <p:ph type="body" idx="1"/>
          </p:nvPr>
        </p:nvSpPr>
        <p:spPr>
          <a:xfrm>
            <a:off x="1628775" y="2628900"/>
            <a:ext cx="9067800" cy="4637112"/>
          </a:xfrm>
          <a:prstGeom prst="rect">
            <a:avLst/>
          </a:prstGeom>
          <a:noFill/>
          <a:ln>
            <a:noFill/>
          </a:ln>
        </p:spPr>
        <p:txBody>
          <a:bodyPr vert="horz" lIns="91425" tIns="45700" rIns="91425" bIns="45700" rtlCol="0" anchor="t" anchorCtr="0">
            <a:noAutofit/>
          </a:bodyPr>
          <a:lstStyle/>
          <a:p>
            <a:pPr marL="342900" indent="-342900">
              <a:lnSpc>
                <a:spcPct val="80000"/>
              </a:lnSpc>
              <a:spcBef>
                <a:spcPts val="0"/>
              </a:spcBef>
              <a:buClr>
                <a:schemeClr val="dk1"/>
              </a:buClr>
              <a:buSzPct val="100740"/>
              <a:buFont typeface="Arial"/>
              <a:buChar char="•"/>
            </a:pPr>
            <a:r>
              <a:rPr lang="fi-FI" sz="2720" dirty="0">
                <a:solidFill>
                  <a:schemeClr val="dk1"/>
                </a:solidFill>
                <a:latin typeface="Calibri"/>
                <a:ea typeface="Calibri"/>
                <a:cs typeface="Calibri"/>
                <a:sym typeface="Calibri"/>
              </a:rPr>
              <a:t>Tuomari voi tarvittaessa kellottaa ampuma-ajan ryhmältä</a:t>
            </a:r>
          </a:p>
          <a:p>
            <a:pPr marL="742950" lvl="1" indent="-285750">
              <a:lnSpc>
                <a:spcPct val="80000"/>
              </a:lnSpc>
              <a:spcBef>
                <a:spcPts val="476"/>
              </a:spcBef>
              <a:buClr>
                <a:schemeClr val="dk1"/>
              </a:buClr>
              <a:buSzPct val="99166"/>
              <a:buFont typeface="Arial"/>
              <a:buChar char="–"/>
            </a:pPr>
            <a:r>
              <a:rPr lang="fi-FI" sz="2380" dirty="0">
                <a:solidFill>
                  <a:schemeClr val="dk1"/>
                </a:solidFill>
                <a:latin typeface="Calibri"/>
                <a:ea typeface="Calibri"/>
                <a:cs typeface="Calibri"/>
                <a:sym typeface="Calibri"/>
              </a:rPr>
              <a:t>Jos tuomari havaitsee ampujan tai ryhmän aiheuttavan aiheetonta viivytystä ja ylittävän </a:t>
            </a:r>
            <a:r>
              <a:rPr lang="fi-FI" sz="2380" b="1" dirty="0">
                <a:solidFill>
                  <a:schemeClr val="dk1"/>
                </a:solidFill>
                <a:latin typeface="Calibri"/>
                <a:ea typeface="Calibri"/>
                <a:cs typeface="Calibri"/>
                <a:sym typeface="Calibri"/>
              </a:rPr>
              <a:t>3 minuutin</a:t>
            </a:r>
            <a:r>
              <a:rPr lang="fi-FI" sz="2380" dirty="0">
                <a:solidFill>
                  <a:schemeClr val="dk1"/>
                </a:solidFill>
                <a:latin typeface="Calibri"/>
                <a:ea typeface="Calibri"/>
                <a:cs typeface="Calibri"/>
                <a:sym typeface="Calibri"/>
              </a:rPr>
              <a:t> aikarajan, alku- tai karsintakierrosten aikaan, varoittaa hän ampujaa/ryhmää merkitsemällä tuloskorttiin huomautus ajan ylittäneelle ampujalle, huomautuksen syy, taulunumero ja tuomarin nimikirjaimet</a:t>
            </a:r>
          </a:p>
          <a:p>
            <a:pPr marL="742950" lvl="1" indent="-285750">
              <a:lnSpc>
                <a:spcPct val="80000"/>
              </a:lnSpc>
              <a:spcBef>
                <a:spcPts val="476"/>
              </a:spcBef>
              <a:buClr>
                <a:schemeClr val="dk1"/>
              </a:buClr>
              <a:buSzPct val="99166"/>
              <a:buFont typeface="Arial"/>
              <a:buChar char="–"/>
            </a:pPr>
            <a:r>
              <a:rPr lang="fi-FI" sz="2380" dirty="0">
                <a:solidFill>
                  <a:schemeClr val="dk1"/>
                </a:solidFill>
                <a:latin typeface="Calibri"/>
                <a:ea typeface="Calibri"/>
                <a:cs typeface="Calibri"/>
                <a:sym typeface="Calibri"/>
              </a:rPr>
              <a:t>Mikäli sama ampuja ylittää ajan toistuvasti, annetaan tästä toinen suullinen ja kirjallinen varoitus. Tämän jälkeen aikarikkomukset vievät ampujalta kyseisestä setistä parhaan pistearvon</a:t>
            </a:r>
          </a:p>
          <a:p>
            <a:pPr marL="742950" lvl="1" indent="-285750">
              <a:lnSpc>
                <a:spcPct val="80000"/>
              </a:lnSpc>
              <a:spcBef>
                <a:spcPts val="476"/>
              </a:spcBef>
              <a:buClr>
                <a:schemeClr val="dk1"/>
              </a:buClr>
              <a:buSzPct val="99166"/>
              <a:buFont typeface="Arial"/>
              <a:buChar char="–"/>
            </a:pPr>
            <a:r>
              <a:rPr lang="fi-FI" sz="2380" dirty="0">
                <a:solidFill>
                  <a:schemeClr val="dk1"/>
                </a:solidFill>
                <a:latin typeface="Calibri"/>
                <a:ea typeface="Calibri"/>
                <a:cs typeface="Calibri"/>
                <a:sym typeface="Calibri"/>
              </a:rPr>
              <a:t>Varoitukset ovat kierroskohtaisia eivätkä siirry seuraavaan kilpailun vaiheeseen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981200" y="1446212"/>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Välinerikko</a:t>
            </a:r>
          </a:p>
        </p:txBody>
      </p:sp>
      <p:sp>
        <p:nvSpPr>
          <p:cNvPr id="187" name="Shape 187"/>
          <p:cNvSpPr txBox="1">
            <a:spLocks noGrp="1"/>
          </p:cNvSpPr>
          <p:nvPr>
            <p:ph type="body" idx="1"/>
          </p:nvPr>
        </p:nvSpPr>
        <p:spPr>
          <a:xfrm>
            <a:off x="1657350" y="2733677"/>
            <a:ext cx="8877300" cy="3724274"/>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740"/>
              <a:buFont typeface="Arial"/>
              <a:buChar char="•"/>
            </a:pPr>
            <a:r>
              <a:rPr lang="fi-FI" sz="2720" dirty="0">
                <a:solidFill>
                  <a:schemeClr val="dk1"/>
                </a:solidFill>
                <a:latin typeface="Calibri"/>
                <a:ea typeface="Calibri"/>
                <a:cs typeface="Calibri"/>
                <a:sym typeface="Calibri"/>
              </a:rPr>
              <a:t>Aika välineiden korjaamiseen on korkeintaan 30 minuuttia</a:t>
            </a:r>
          </a:p>
          <a:p>
            <a:pPr marL="342900" indent="-342900">
              <a:spcBef>
                <a:spcPts val="544"/>
              </a:spcBef>
              <a:buClr>
                <a:schemeClr val="dk1"/>
              </a:buClr>
              <a:buSzPct val="100740"/>
              <a:buFont typeface="Arial"/>
              <a:buChar char="•"/>
            </a:pPr>
            <a:r>
              <a:rPr lang="fi-FI" sz="2720" dirty="0">
                <a:solidFill>
                  <a:schemeClr val="dk1"/>
                </a:solidFill>
                <a:latin typeface="Calibri"/>
                <a:ea typeface="Calibri"/>
                <a:cs typeface="Calibri"/>
                <a:sym typeface="Calibri"/>
              </a:rPr>
              <a:t>Muu ryhmä ampuu kyseisen rastin loppuun, pisteyttää sen ja päästää tarvittaessa muita ryhmiä ohi, jotta ei viivästytä kilpailua</a:t>
            </a:r>
          </a:p>
          <a:p>
            <a:pPr marL="342900" indent="-342900">
              <a:spcBef>
                <a:spcPts val="544"/>
              </a:spcBef>
              <a:buClr>
                <a:schemeClr val="dk1"/>
              </a:buClr>
              <a:buSzPct val="100740"/>
              <a:buFont typeface="Arial"/>
              <a:buChar char="•"/>
            </a:pPr>
            <a:r>
              <a:rPr lang="fi-FI" sz="2720" dirty="0">
                <a:solidFill>
                  <a:schemeClr val="dk1"/>
                </a:solidFill>
                <a:latin typeface="Calibri"/>
                <a:ea typeface="Calibri"/>
                <a:cs typeface="Calibri"/>
                <a:sym typeface="Calibri"/>
              </a:rPr>
              <a:t>Jos ampuja korjaa välineensä aikarajan sisällä, hän ampuu loput nuolet kyseiseltä rastilta ja ryhmä jatkaa matkaa</a:t>
            </a:r>
          </a:p>
          <a:p>
            <a:pPr marL="342900" indent="-342900">
              <a:spcBef>
                <a:spcPts val="544"/>
              </a:spcBef>
              <a:buClr>
                <a:schemeClr val="dk1"/>
              </a:buClr>
              <a:buSzPct val="100740"/>
              <a:buFont typeface="Arial"/>
              <a:buChar char="•"/>
            </a:pPr>
            <a:r>
              <a:rPr lang="fi-FI" sz="2720" dirty="0">
                <a:solidFill>
                  <a:schemeClr val="dk1"/>
                </a:solidFill>
                <a:latin typeface="Calibri"/>
                <a:ea typeface="Calibri"/>
                <a:cs typeface="Calibri"/>
                <a:sym typeface="Calibri"/>
              </a:rPr>
              <a:t>Jos korjaus vie pitempään, ampuja voi liittyä ryhmän mukaan myöhemmin, mutta menettää ryhmän tällä välin ampumat rastit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1981199" y="141763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Etäisyyden arviointi</a:t>
            </a:r>
          </a:p>
        </p:txBody>
      </p:sp>
      <p:sp>
        <p:nvSpPr>
          <p:cNvPr id="194" name="Shape 194"/>
          <p:cNvSpPr txBox="1">
            <a:spLocks noGrp="1"/>
          </p:cNvSpPr>
          <p:nvPr>
            <p:ph type="body" idx="1"/>
          </p:nvPr>
        </p:nvSpPr>
        <p:spPr>
          <a:xfrm>
            <a:off x="1390650" y="2647281"/>
            <a:ext cx="9410699" cy="3936082"/>
          </a:xfrm>
          <a:prstGeom prst="rect">
            <a:avLst/>
          </a:prstGeom>
          <a:noFill/>
          <a:ln>
            <a:noFill/>
          </a:ln>
        </p:spPr>
        <p:txBody>
          <a:bodyPr vert="horz" lIns="91425" tIns="45700" rIns="91425" bIns="45700" rtlCol="0" anchor="t" anchorCtr="0">
            <a:noAutofit/>
          </a:bodyPr>
          <a:lstStyle/>
          <a:p>
            <a:pPr marL="342900" indent="-342900">
              <a:lnSpc>
                <a:spcPct val="80000"/>
              </a:lnSpc>
              <a:spcBef>
                <a:spcPts val="0"/>
              </a:spcBef>
              <a:buClr>
                <a:schemeClr val="dk1"/>
              </a:buClr>
              <a:buSzPct val="98666"/>
              <a:buFont typeface="Arial"/>
              <a:buChar char="•"/>
            </a:pPr>
            <a:r>
              <a:rPr lang="fi-FI" sz="2960" dirty="0">
                <a:solidFill>
                  <a:schemeClr val="dk1"/>
                </a:solidFill>
                <a:latin typeface="Calibri"/>
                <a:ea typeface="Calibri"/>
                <a:cs typeface="Calibri"/>
                <a:sym typeface="Calibri"/>
              </a:rPr>
              <a:t>Ampujan on siirryttävä paalulle heti sen vapauduttua, eikä saa käyttää ylimääräistä aikaa matkan arvioimiseen ennen paalulle siirtymistä</a:t>
            </a:r>
          </a:p>
          <a:p>
            <a:pPr marL="342900" indent="-342900">
              <a:lnSpc>
                <a:spcPct val="80000"/>
              </a:lnSpc>
              <a:spcBef>
                <a:spcPts val="592"/>
              </a:spcBef>
              <a:buClr>
                <a:schemeClr val="dk1"/>
              </a:buClr>
              <a:buSzPct val="98666"/>
              <a:buFont typeface="Arial"/>
              <a:buChar char="•"/>
            </a:pPr>
            <a:r>
              <a:rPr lang="fi-FI" sz="2960" dirty="0">
                <a:solidFill>
                  <a:schemeClr val="dk1"/>
                </a:solidFill>
                <a:latin typeface="Calibri"/>
                <a:ea typeface="Calibri"/>
                <a:cs typeface="Calibri"/>
                <a:sym typeface="Calibri"/>
              </a:rPr>
              <a:t>Maininnat mittaamisen kieltämisestä on poistettu säännöistä. Kuitenkin vain säännöissä sallittuja välineitä voi käyttää apuna matkan arvioimisessa, kuitenkin vain niin kuin välinettä käytettäisiin itse ampumiseen.</a:t>
            </a:r>
          </a:p>
          <a:p>
            <a:pPr marL="342900" indent="-342900">
              <a:lnSpc>
                <a:spcPct val="80000"/>
              </a:lnSpc>
              <a:spcBef>
                <a:spcPts val="592"/>
              </a:spcBef>
              <a:buClr>
                <a:schemeClr val="dk1"/>
              </a:buClr>
              <a:buSzPct val="98666"/>
              <a:buFont typeface="Arial"/>
              <a:buChar char="•"/>
            </a:pPr>
            <a:r>
              <a:rPr lang="fi-FI" sz="2960" dirty="0">
                <a:solidFill>
                  <a:schemeClr val="dk1"/>
                </a:solidFill>
                <a:latin typeface="Calibri"/>
                <a:ea typeface="Calibri"/>
                <a:cs typeface="Calibri"/>
                <a:sym typeface="Calibri"/>
              </a:rPr>
              <a:t>Ampuja ei saa lähestyä taulua ennen kuin kaikki ryhmästä ovat ampuneet nuolensa, ellei tuomari sitä erikseen salli, tai tätä sallita kisakohtaisesti.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981200" y="1350962"/>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Finaalikierrokset</a:t>
            </a:r>
          </a:p>
        </p:txBody>
      </p:sp>
      <p:sp>
        <p:nvSpPr>
          <p:cNvPr id="201" name="Shape 201"/>
          <p:cNvSpPr txBox="1">
            <a:spLocks noGrp="1"/>
          </p:cNvSpPr>
          <p:nvPr>
            <p:ph type="body" idx="1"/>
          </p:nvPr>
        </p:nvSpPr>
        <p:spPr>
          <a:xfrm>
            <a:off x="1209675" y="2582863"/>
            <a:ext cx="9772650" cy="4000500"/>
          </a:xfrm>
          <a:prstGeom prst="rect">
            <a:avLst/>
          </a:prstGeom>
          <a:noFill/>
          <a:ln>
            <a:noFill/>
          </a:ln>
        </p:spPr>
        <p:txBody>
          <a:bodyPr vert="horz" lIns="91425" tIns="45700" rIns="91425" bIns="45700" rtlCol="0" anchor="t" anchorCtr="0">
            <a:noAutofit/>
          </a:bodyPr>
          <a:lstStyle/>
          <a:p>
            <a:pPr marL="342900" indent="-342900">
              <a:lnSpc>
                <a:spcPct val="80000"/>
              </a:lnSpc>
              <a:spcBef>
                <a:spcPts val="0"/>
              </a:spcBef>
              <a:buClr>
                <a:schemeClr val="dk1"/>
              </a:buClr>
              <a:buSzPct val="98666"/>
              <a:buFont typeface="Arial"/>
              <a:buChar char="•"/>
            </a:pPr>
            <a:r>
              <a:rPr lang="fi-FI" sz="2960" dirty="0">
                <a:solidFill>
                  <a:schemeClr val="dk1"/>
                </a:solidFill>
                <a:latin typeface="Calibri"/>
                <a:ea typeface="Calibri"/>
                <a:cs typeface="Calibri"/>
                <a:sym typeface="Calibri"/>
              </a:rPr>
              <a:t>Aika kellotetaan aina: 2 minuuttia</a:t>
            </a:r>
          </a:p>
          <a:p>
            <a:pPr marL="742950" lvl="1" indent="-285750">
              <a:lnSpc>
                <a:spcPct val="80000"/>
              </a:lnSpc>
              <a:spcBef>
                <a:spcPts val="518"/>
              </a:spcBef>
              <a:buClr>
                <a:schemeClr val="dk1"/>
              </a:buClr>
              <a:buSzPct val="99615"/>
              <a:buFont typeface="Arial"/>
              <a:buChar char="–"/>
            </a:pPr>
            <a:r>
              <a:rPr lang="fi-FI" sz="2590" dirty="0">
                <a:solidFill>
                  <a:schemeClr val="dk1"/>
                </a:solidFill>
                <a:latin typeface="Calibri"/>
                <a:ea typeface="Calibri"/>
                <a:cs typeface="Calibri"/>
                <a:sym typeface="Calibri"/>
              </a:rPr>
              <a:t>Tuomari nostaa keltaisen kortin merkiksi kun aikaa on jäljellä 30 sekuntia</a:t>
            </a:r>
          </a:p>
          <a:p>
            <a:pPr marL="742950" lvl="1" indent="-285750">
              <a:lnSpc>
                <a:spcPct val="80000"/>
              </a:lnSpc>
              <a:spcBef>
                <a:spcPts val="518"/>
              </a:spcBef>
              <a:buClr>
                <a:schemeClr val="dk1"/>
              </a:buClr>
              <a:buSzPct val="99615"/>
              <a:buFont typeface="Arial"/>
              <a:buChar char="–"/>
            </a:pPr>
            <a:r>
              <a:rPr lang="fi-FI" sz="2590" dirty="0">
                <a:solidFill>
                  <a:schemeClr val="dk1"/>
                </a:solidFill>
                <a:latin typeface="Calibri"/>
                <a:ea typeface="Calibri"/>
                <a:cs typeface="Calibri"/>
                <a:sym typeface="Calibri"/>
              </a:rPr>
              <a:t>Finaaleissa aikarajan ylitys vie suoraan korkeimman nuolen pistearvon</a:t>
            </a:r>
          </a:p>
          <a:p>
            <a:pPr marL="342900" indent="-342900">
              <a:lnSpc>
                <a:spcPct val="80000"/>
              </a:lnSpc>
              <a:spcBef>
                <a:spcPts val="592"/>
              </a:spcBef>
              <a:buClr>
                <a:schemeClr val="dk1"/>
              </a:buClr>
              <a:buSzPct val="98666"/>
              <a:buFont typeface="Arial"/>
              <a:buChar char="•"/>
            </a:pPr>
            <a:r>
              <a:rPr lang="fi-FI" sz="2960" dirty="0">
                <a:solidFill>
                  <a:schemeClr val="dk1"/>
                </a:solidFill>
                <a:latin typeface="Calibri"/>
                <a:ea typeface="Calibri"/>
                <a:cs typeface="Calibri"/>
                <a:sym typeface="Calibri"/>
              </a:rPr>
              <a:t>Joukkuefinaalissa ammutaan yksi kerrallaan.  Aika alkaa, kun tuomari luvan (”</a:t>
            </a:r>
            <a:r>
              <a:rPr lang="fi-FI" sz="2960" dirty="0" err="1">
                <a:solidFill>
                  <a:schemeClr val="dk1"/>
                </a:solidFill>
                <a:latin typeface="Calibri"/>
                <a:ea typeface="Calibri"/>
                <a:cs typeface="Calibri"/>
                <a:sym typeface="Calibri"/>
              </a:rPr>
              <a:t>Go</a:t>
            </a:r>
            <a:r>
              <a:rPr lang="fi-FI" sz="2960" dirty="0">
                <a:solidFill>
                  <a:schemeClr val="dk1"/>
                </a:solidFill>
                <a:latin typeface="Calibri"/>
                <a:ea typeface="Calibri"/>
                <a:cs typeface="Calibri"/>
                <a:sym typeface="Calibri"/>
              </a:rPr>
              <a:t>!”)</a:t>
            </a:r>
          </a:p>
          <a:p>
            <a:pPr marL="742950" lvl="1" indent="-285750">
              <a:lnSpc>
                <a:spcPct val="80000"/>
              </a:lnSpc>
              <a:spcBef>
                <a:spcPts val="518"/>
              </a:spcBef>
              <a:buClr>
                <a:schemeClr val="dk1"/>
              </a:buClr>
              <a:buSzPct val="99615"/>
              <a:buFont typeface="Arial"/>
              <a:buChar char="–"/>
            </a:pPr>
            <a:r>
              <a:rPr lang="fi-FI" sz="2590" dirty="0">
                <a:solidFill>
                  <a:schemeClr val="dk1"/>
                </a:solidFill>
                <a:latin typeface="Calibri"/>
                <a:ea typeface="Calibri"/>
                <a:cs typeface="Calibri"/>
                <a:sym typeface="Calibri"/>
              </a:rPr>
              <a:t>Tuomari tarkistaa ensin ammuntalinjan turvallisuuden!</a:t>
            </a:r>
          </a:p>
          <a:p>
            <a:pPr marL="742950" lvl="1" indent="-285750">
              <a:lnSpc>
                <a:spcPct val="80000"/>
              </a:lnSpc>
              <a:spcBef>
                <a:spcPts val="518"/>
              </a:spcBef>
              <a:buClr>
                <a:schemeClr val="dk1"/>
              </a:buClr>
              <a:buSzPct val="99615"/>
              <a:buFont typeface="Arial"/>
              <a:buChar char="–"/>
            </a:pPr>
            <a:r>
              <a:rPr lang="fi-FI" sz="2590" dirty="0"/>
              <a:t>Punaisen paalun ampujat aloittavat.</a:t>
            </a:r>
          </a:p>
          <a:p>
            <a:pPr marL="742950" lvl="1" indent="-285750">
              <a:lnSpc>
                <a:spcPct val="80000"/>
              </a:lnSpc>
              <a:spcBef>
                <a:spcPts val="518"/>
              </a:spcBef>
              <a:buClr>
                <a:schemeClr val="dk1"/>
              </a:buClr>
              <a:buSzPct val="99615"/>
              <a:buFont typeface="Arial"/>
              <a:buChar char="–"/>
            </a:pPr>
            <a:r>
              <a:rPr lang="fi-FI" sz="2590" dirty="0">
                <a:solidFill>
                  <a:schemeClr val="dk1"/>
                </a:solidFill>
                <a:latin typeface="Calibri"/>
                <a:ea typeface="Calibri"/>
                <a:cs typeface="Calibri"/>
                <a:sym typeface="Calibri"/>
              </a:rPr>
              <a:t>Joukkueen ammunta-aika on 2 min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981200" y="1350962"/>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Uusinnat</a:t>
            </a:r>
          </a:p>
        </p:txBody>
      </p:sp>
      <p:sp>
        <p:nvSpPr>
          <p:cNvPr id="201" name="Shape 201"/>
          <p:cNvSpPr txBox="1">
            <a:spLocks noGrp="1"/>
          </p:cNvSpPr>
          <p:nvPr>
            <p:ph type="body" idx="1"/>
          </p:nvPr>
        </p:nvSpPr>
        <p:spPr>
          <a:xfrm>
            <a:off x="1209675" y="2582863"/>
            <a:ext cx="9772650" cy="4000500"/>
          </a:xfrm>
          <a:prstGeom prst="rect">
            <a:avLst/>
          </a:prstGeom>
          <a:noFill/>
          <a:ln>
            <a:noFill/>
          </a:ln>
        </p:spPr>
        <p:txBody>
          <a:bodyPr vert="horz" lIns="91425" tIns="45700" rIns="91425" bIns="45700" rtlCol="0" anchor="t" anchorCtr="0">
            <a:noAutofit/>
          </a:bodyPr>
          <a:lstStyle/>
          <a:p>
            <a:pPr marL="342900" indent="-342900">
              <a:lnSpc>
                <a:spcPct val="80000"/>
              </a:lnSpc>
              <a:spcBef>
                <a:spcPts val="0"/>
              </a:spcBef>
              <a:buClr>
                <a:schemeClr val="dk1"/>
              </a:buClr>
              <a:buSzPct val="98666"/>
              <a:buFont typeface="Arial"/>
              <a:buChar char="•"/>
            </a:pPr>
            <a:r>
              <a:rPr lang="fi-FI" sz="2590" dirty="0">
                <a:solidFill>
                  <a:schemeClr val="dk1"/>
                </a:solidFill>
                <a:latin typeface="Calibri"/>
                <a:ea typeface="Calibri"/>
                <a:cs typeface="Calibri"/>
                <a:sym typeface="Calibri"/>
              </a:rPr>
              <a:t>Karsintakierrosten jälkeiset uusinnat ammutaan erillisiin, tarkoitusta varten varattuihin rasteihin</a:t>
            </a:r>
          </a:p>
          <a:p>
            <a:pPr marL="342900" indent="-342900">
              <a:lnSpc>
                <a:spcPct val="80000"/>
              </a:lnSpc>
              <a:spcBef>
                <a:spcPts val="0"/>
              </a:spcBef>
              <a:buClr>
                <a:schemeClr val="dk1"/>
              </a:buClr>
              <a:buSzPct val="98666"/>
              <a:buFont typeface="Arial"/>
              <a:buChar char="•"/>
            </a:pPr>
            <a:r>
              <a:rPr lang="fi-FI" sz="2590" dirty="0">
                <a:solidFill>
                  <a:schemeClr val="dk1"/>
                </a:solidFill>
                <a:latin typeface="Calibri"/>
                <a:ea typeface="Calibri"/>
                <a:cs typeface="Calibri"/>
                <a:sym typeface="Calibri"/>
              </a:rPr>
              <a:t>Ottelukierrosten jälkeiset uusinnat ammutaan sillä radalla, jolla tasan mennyt ottelu ammuttiin</a:t>
            </a:r>
          </a:p>
          <a:p>
            <a:pPr marL="342900" indent="-342900">
              <a:lnSpc>
                <a:spcPct val="80000"/>
              </a:lnSpc>
              <a:spcBef>
                <a:spcPts val="0"/>
              </a:spcBef>
              <a:buClr>
                <a:schemeClr val="dk1"/>
              </a:buClr>
              <a:buSzPct val="98666"/>
              <a:buFont typeface="Arial"/>
              <a:buChar char="•"/>
            </a:pPr>
            <a:r>
              <a:rPr lang="fi-FI" sz="2590" dirty="0">
                <a:solidFill>
                  <a:schemeClr val="dk1"/>
                </a:solidFill>
                <a:latin typeface="Calibri"/>
                <a:ea typeface="Calibri"/>
                <a:cs typeface="Calibri"/>
                <a:sym typeface="Calibri"/>
              </a:rPr>
              <a:t>Maastoammunnan uusinta ammutaan kunkin jousityypin maksimietäisyysrastilla (ei tarvitse olla 80 cm taulu) ja 3D-uusinta tuomarin asettamalta etäisyydeltä.</a:t>
            </a:r>
          </a:p>
          <a:p>
            <a:pPr marL="342900" indent="-342900">
              <a:lnSpc>
                <a:spcPct val="80000"/>
              </a:lnSpc>
              <a:spcBef>
                <a:spcPts val="0"/>
              </a:spcBef>
              <a:buClr>
                <a:schemeClr val="dk1"/>
              </a:buClr>
              <a:buSzPct val="98666"/>
              <a:buFont typeface="Arial"/>
              <a:buChar char="•"/>
            </a:pPr>
            <a:r>
              <a:rPr lang="fi-FI" sz="2590" dirty="0">
                <a:solidFill>
                  <a:schemeClr val="dk1"/>
                </a:solidFill>
                <a:latin typeface="Calibri"/>
                <a:ea typeface="Calibri"/>
                <a:cs typeface="Calibri"/>
                <a:sym typeface="Calibri"/>
              </a:rPr>
              <a:t>Uusintojen ammuntakäytännöt on hyvä varmistaa ennen ratatarkastusta viimeisimmistä </a:t>
            </a:r>
            <a:r>
              <a:rPr lang="fi-FI" sz="2590" dirty="0" err="1">
                <a:solidFill>
                  <a:schemeClr val="dk1"/>
                </a:solidFill>
                <a:latin typeface="Calibri"/>
                <a:ea typeface="Calibri"/>
                <a:cs typeface="Calibri"/>
                <a:sym typeface="Calibri"/>
              </a:rPr>
              <a:t>WA:n</a:t>
            </a:r>
            <a:r>
              <a:rPr lang="fi-FI" sz="2590" dirty="0">
                <a:solidFill>
                  <a:schemeClr val="dk1"/>
                </a:solidFill>
                <a:latin typeface="Calibri"/>
                <a:ea typeface="Calibri"/>
                <a:cs typeface="Calibri"/>
                <a:sym typeface="Calibri"/>
              </a:rPr>
              <a:t> säännöistä, sillä ne ovat muuttuneet viime aikoina pääosin ja niissä on vaihtelua eri kisavaiheiden sekä yksilökilpailun ja eri joukkuetyyppien välillä.</a:t>
            </a:r>
          </a:p>
        </p:txBody>
      </p:sp>
    </p:spTree>
    <p:extLst>
      <p:ext uri="{BB962C8B-B14F-4D97-AF65-F5344CB8AC3E}">
        <p14:creationId xmlns:p14="http://schemas.microsoft.com/office/powerpoint/2010/main" val="3106034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981200" y="147478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Taulujen asettelu</a:t>
            </a:r>
          </a:p>
        </p:txBody>
      </p:sp>
      <p:sp>
        <p:nvSpPr>
          <p:cNvPr id="141" name="Shape 141"/>
          <p:cNvSpPr txBox="1">
            <a:spLocks noGrp="1"/>
          </p:cNvSpPr>
          <p:nvPr>
            <p:ph type="body" idx="1"/>
          </p:nvPr>
        </p:nvSpPr>
        <p:spPr>
          <a:xfrm>
            <a:off x="1228725" y="2714488"/>
            <a:ext cx="9734550" cy="3752987"/>
          </a:xfrm>
          <a:prstGeom prst="rect">
            <a:avLst/>
          </a:prstGeom>
          <a:noFill/>
          <a:ln>
            <a:noFill/>
          </a:ln>
        </p:spPr>
        <p:txBody>
          <a:bodyPr vert="horz" lIns="91425" tIns="45700" rIns="91425" bIns="45700" rtlCol="0" anchor="t" anchorCtr="0">
            <a:noAutofit/>
          </a:bodyPr>
          <a:lstStyle/>
          <a:p>
            <a:pPr marL="342900" indent="-342900">
              <a:lnSpc>
                <a:spcPct val="80000"/>
              </a:lnSpc>
              <a:spcBef>
                <a:spcPts val="0"/>
              </a:spcBef>
              <a:buClr>
                <a:schemeClr val="dk1"/>
              </a:buClr>
              <a:buSzPct val="101818"/>
              <a:buFont typeface="Arial"/>
              <a:buChar char="•"/>
            </a:pPr>
            <a:r>
              <a:rPr lang="fi-FI" sz="2240" dirty="0">
                <a:solidFill>
                  <a:schemeClr val="dk1"/>
                </a:solidFill>
                <a:latin typeface="Calibri"/>
                <a:ea typeface="Calibri"/>
                <a:cs typeface="Calibri"/>
                <a:sym typeface="Calibri"/>
              </a:rPr>
              <a:t>Onko tausta/taulu esteettömästi näkyvissä myös lyhemmille ampujille.</a:t>
            </a:r>
          </a:p>
          <a:p>
            <a:pPr marL="342900" indent="-342900">
              <a:lnSpc>
                <a:spcPct val="80000"/>
              </a:lnSpc>
              <a:spcBef>
                <a:spcPts val="448"/>
              </a:spcBef>
              <a:buClr>
                <a:schemeClr val="dk1"/>
              </a:buClr>
              <a:buSzPct val="101818"/>
              <a:buFont typeface="Arial"/>
              <a:buChar char="•"/>
            </a:pPr>
            <a:r>
              <a:rPr lang="fi-FI" sz="2240" dirty="0">
                <a:solidFill>
                  <a:schemeClr val="dk1"/>
                </a:solidFill>
                <a:latin typeface="Calibri"/>
                <a:ea typeface="Calibri"/>
                <a:cs typeface="Calibri"/>
                <a:sym typeface="Calibri"/>
              </a:rPr>
              <a:t>Onko ammunta mahdollista sekä vasen- että oikeakätisille.</a:t>
            </a:r>
          </a:p>
          <a:p>
            <a:pPr marL="342900" indent="-342900">
              <a:lnSpc>
                <a:spcPct val="80000"/>
              </a:lnSpc>
              <a:spcBef>
                <a:spcPts val="448"/>
              </a:spcBef>
              <a:buClr>
                <a:schemeClr val="dk1"/>
              </a:buClr>
              <a:buSzPct val="101818"/>
              <a:buFont typeface="Arial"/>
              <a:buChar char="•"/>
            </a:pPr>
            <a:r>
              <a:rPr lang="fi-FI" sz="2240" dirty="0">
                <a:solidFill>
                  <a:schemeClr val="dk1"/>
                </a:solidFill>
                <a:latin typeface="Calibri"/>
                <a:ea typeface="Calibri"/>
                <a:cs typeface="Calibri"/>
                <a:sym typeface="Calibri"/>
              </a:rPr>
              <a:t>Onko oksien poisto suoritettu mahdollisien </a:t>
            </a:r>
            <a:r>
              <a:rPr lang="fi-FI" sz="2240" dirty="0" err="1">
                <a:solidFill>
                  <a:schemeClr val="dk1"/>
                </a:solidFill>
                <a:latin typeface="Calibri"/>
                <a:ea typeface="Calibri"/>
                <a:cs typeface="Calibri"/>
                <a:sym typeface="Calibri"/>
              </a:rPr>
              <a:t>kevyempiheittoisten</a:t>
            </a:r>
            <a:r>
              <a:rPr lang="fi-FI" sz="2240" dirty="0">
                <a:solidFill>
                  <a:schemeClr val="dk1"/>
                </a:solidFill>
                <a:latin typeface="Calibri"/>
                <a:ea typeface="Calibri"/>
                <a:cs typeface="Calibri"/>
                <a:sym typeface="Calibri"/>
              </a:rPr>
              <a:t> jousien varalta.</a:t>
            </a:r>
          </a:p>
          <a:p>
            <a:pPr marL="342900" indent="-342900">
              <a:lnSpc>
                <a:spcPct val="80000"/>
              </a:lnSpc>
              <a:spcBef>
                <a:spcPts val="448"/>
              </a:spcBef>
              <a:buClr>
                <a:schemeClr val="dk1"/>
              </a:buClr>
              <a:buSzPct val="101818"/>
              <a:buFont typeface="Arial"/>
              <a:buChar char="•"/>
            </a:pPr>
            <a:r>
              <a:rPr lang="fi-FI" sz="2240" dirty="0">
                <a:solidFill>
                  <a:schemeClr val="dk1"/>
                </a:solidFill>
                <a:latin typeface="Calibri"/>
                <a:ea typeface="Calibri"/>
                <a:cs typeface="Calibri"/>
                <a:sym typeface="Calibri"/>
              </a:rPr>
              <a:t>Tarkista mahdollisimman monesta rastista ovatko matkat mitattu ja merkattu oikein.</a:t>
            </a:r>
          </a:p>
          <a:p>
            <a:pPr marL="742950" lvl="1" indent="-285750">
              <a:lnSpc>
                <a:spcPct val="80000"/>
              </a:lnSpc>
              <a:spcBef>
                <a:spcPts val="392"/>
              </a:spcBef>
              <a:buClr>
                <a:schemeClr val="dk1"/>
              </a:buClr>
              <a:buSzPct val="98000"/>
              <a:buFont typeface="Arial"/>
              <a:buChar char="–"/>
            </a:pPr>
            <a:r>
              <a:rPr lang="fi-FI" sz="1960" dirty="0">
                <a:solidFill>
                  <a:schemeClr val="dk1"/>
                </a:solidFill>
                <a:latin typeface="Calibri"/>
                <a:ea typeface="Calibri"/>
                <a:cs typeface="Calibri"/>
                <a:sym typeface="Calibri"/>
              </a:rPr>
              <a:t>Toleranssi on 1 m yli 15 metrin matkalla, 25 cm lyhyemmiltä.</a:t>
            </a:r>
          </a:p>
          <a:p>
            <a:pPr marL="342900" indent="-342900">
              <a:lnSpc>
                <a:spcPct val="80000"/>
              </a:lnSpc>
              <a:spcBef>
                <a:spcPts val="448"/>
              </a:spcBef>
              <a:buClr>
                <a:schemeClr val="dk1"/>
              </a:buClr>
              <a:buSzPct val="101818"/>
              <a:buFont typeface="Arial"/>
              <a:buChar char="•"/>
            </a:pPr>
            <a:r>
              <a:rPr lang="fi-FI" sz="2240" dirty="0">
                <a:solidFill>
                  <a:schemeClr val="dk1"/>
                </a:solidFill>
                <a:latin typeface="Calibri"/>
                <a:ea typeface="Calibri"/>
                <a:cs typeface="Calibri"/>
                <a:sym typeface="Calibri"/>
              </a:rPr>
              <a:t>Tarkista onko</a:t>
            </a:r>
          </a:p>
          <a:p>
            <a:pPr marL="742950" lvl="1" indent="-285750">
              <a:lnSpc>
                <a:spcPct val="80000"/>
              </a:lnSpc>
              <a:spcBef>
                <a:spcPts val="392"/>
              </a:spcBef>
              <a:buClr>
                <a:schemeClr val="dk1"/>
              </a:buClr>
              <a:buSzPct val="98000"/>
              <a:buFont typeface="Arial"/>
              <a:buChar char="–"/>
            </a:pPr>
            <a:r>
              <a:rPr lang="fi-FI" sz="1960" dirty="0">
                <a:solidFill>
                  <a:schemeClr val="dk1"/>
                </a:solidFill>
                <a:latin typeface="Calibri"/>
                <a:ea typeface="Calibri"/>
                <a:cs typeface="Calibri"/>
                <a:sym typeface="Calibri"/>
              </a:rPr>
              <a:t>Taulun koko oikein</a:t>
            </a:r>
          </a:p>
          <a:p>
            <a:pPr marL="742950" lvl="1" indent="-285750">
              <a:lnSpc>
                <a:spcPct val="80000"/>
              </a:lnSpc>
              <a:spcBef>
                <a:spcPts val="392"/>
              </a:spcBef>
              <a:buClr>
                <a:schemeClr val="dk1"/>
              </a:buClr>
              <a:buSzPct val="98000"/>
              <a:buFont typeface="Arial"/>
              <a:buChar char="–"/>
            </a:pPr>
            <a:r>
              <a:rPr lang="fi-FI" sz="1960" dirty="0">
                <a:solidFill>
                  <a:schemeClr val="dk1"/>
                </a:solidFill>
                <a:latin typeface="Calibri"/>
                <a:ea typeface="Calibri"/>
                <a:cs typeface="Calibri"/>
                <a:sym typeface="Calibri"/>
              </a:rPr>
              <a:t>Taulun korkeus maasta minimietäisyydellä</a:t>
            </a:r>
          </a:p>
          <a:p>
            <a:pPr marL="742950" lvl="1" indent="-285750">
              <a:lnSpc>
                <a:spcPct val="80000"/>
              </a:lnSpc>
              <a:spcBef>
                <a:spcPts val="392"/>
              </a:spcBef>
              <a:buClr>
                <a:schemeClr val="dk1"/>
              </a:buClr>
              <a:buSzPct val="98000"/>
              <a:buFont typeface="Arial"/>
              <a:buChar char="–"/>
            </a:pPr>
            <a:r>
              <a:rPr lang="fi-FI" sz="1960" dirty="0">
                <a:solidFill>
                  <a:schemeClr val="dk1"/>
                </a:solidFill>
                <a:latin typeface="Calibri"/>
                <a:ea typeface="Calibri"/>
                <a:cs typeface="Calibri"/>
                <a:sym typeface="Calibri"/>
              </a:rPr>
              <a:t>Taustan tuki tarpeeksi vahva</a:t>
            </a:r>
          </a:p>
          <a:p>
            <a:pPr marL="742950" lvl="1" indent="-285750">
              <a:lnSpc>
                <a:spcPct val="80000"/>
              </a:lnSpc>
              <a:spcBef>
                <a:spcPts val="392"/>
              </a:spcBef>
              <a:buClr>
                <a:schemeClr val="dk1"/>
              </a:buClr>
              <a:buSzPct val="98000"/>
              <a:buFont typeface="Arial"/>
              <a:buChar char="–"/>
            </a:pPr>
            <a:r>
              <a:rPr lang="fi-FI" sz="1960" dirty="0">
                <a:solidFill>
                  <a:schemeClr val="dk1"/>
                </a:solidFill>
                <a:latin typeface="Calibri"/>
                <a:ea typeface="Calibri"/>
                <a:cs typeface="Calibri"/>
                <a:sym typeface="Calibri"/>
              </a:rPr>
              <a:t>Taustan suunta mahdollisimman suoraan ampujaa kohden.</a:t>
            </a:r>
          </a:p>
          <a:p>
            <a:pPr marL="742950" lvl="1" indent="-285750">
              <a:lnSpc>
                <a:spcPct val="80000"/>
              </a:lnSpc>
              <a:spcBef>
                <a:spcPts val="392"/>
              </a:spcBef>
              <a:buClr>
                <a:schemeClr val="dk1"/>
              </a:buClr>
              <a:buSzPct val="98000"/>
              <a:buFont typeface="Arial"/>
              <a:buChar char="–"/>
            </a:pPr>
            <a:r>
              <a:rPr lang="fi-FI" sz="1960" dirty="0">
                <a:solidFill>
                  <a:schemeClr val="dk1"/>
                </a:solidFill>
                <a:latin typeface="Calibri"/>
                <a:ea typeface="Calibri"/>
                <a:cs typeface="Calibri"/>
                <a:sym typeface="Calibri"/>
              </a:rPr>
              <a:t>Tausta ei saa nojata puuhun siten, että nuoli voi osua siihen.</a:t>
            </a:r>
          </a:p>
          <a:p>
            <a:pPr marL="342900" indent="-342900">
              <a:lnSpc>
                <a:spcPct val="80000"/>
              </a:lnSpc>
              <a:spcBef>
                <a:spcPts val="448"/>
              </a:spcBef>
              <a:buClr>
                <a:schemeClr val="dk1"/>
              </a:buClr>
              <a:buSzPct val="101818"/>
              <a:buNone/>
            </a:pPr>
            <a:endParaRPr sz="224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6952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981200" y="139858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Maastotaulu</a:t>
            </a:r>
          </a:p>
        </p:txBody>
      </p:sp>
      <p:pic>
        <p:nvPicPr>
          <p:cNvPr id="147" name="Shape 147"/>
          <p:cNvPicPr preferRelativeResize="0"/>
          <p:nvPr/>
        </p:nvPicPr>
        <p:blipFill rotWithShape="1">
          <a:blip r:embed="rId3">
            <a:alphaModFix/>
          </a:blip>
          <a:srcRect/>
          <a:stretch/>
        </p:blipFill>
        <p:spPr>
          <a:xfrm>
            <a:off x="6960097" y="2675408"/>
            <a:ext cx="3240359" cy="3552856"/>
          </a:xfrm>
          <a:prstGeom prst="rect">
            <a:avLst/>
          </a:prstGeom>
          <a:noFill/>
          <a:ln>
            <a:noFill/>
          </a:ln>
        </p:spPr>
      </p:pic>
      <p:sp>
        <p:nvSpPr>
          <p:cNvPr id="148" name="Shape 148"/>
          <p:cNvSpPr txBox="1"/>
          <p:nvPr/>
        </p:nvSpPr>
        <p:spPr>
          <a:xfrm>
            <a:off x="2279575" y="2511624"/>
            <a:ext cx="4248472" cy="3970318"/>
          </a:xfrm>
          <a:prstGeom prst="rect">
            <a:avLst/>
          </a:prstGeom>
          <a:noFill/>
          <a:ln>
            <a:noFill/>
          </a:ln>
        </p:spPr>
        <p:txBody>
          <a:bodyPr lIns="91425" tIns="45700" rIns="91425" bIns="45700" anchor="t" anchorCtr="0">
            <a:noAutofit/>
          </a:bodyPr>
          <a:lstStyle/>
          <a:p>
            <a:pPr marL="285750" indent="-285750">
              <a:buClr>
                <a:schemeClr val="dk1"/>
              </a:buClr>
              <a:buSzPct val="100000"/>
              <a:buFont typeface="Arial"/>
              <a:buChar char="•"/>
            </a:pPr>
            <a:r>
              <a:rPr lang="fi-FI">
                <a:solidFill>
                  <a:schemeClr val="dk1"/>
                </a:solidFill>
                <a:latin typeface="Calibri"/>
                <a:ea typeface="Calibri"/>
                <a:cs typeface="Calibri"/>
                <a:sym typeface="Calibri"/>
              </a:rPr>
              <a:t>Taulujen koot</a:t>
            </a:r>
          </a:p>
          <a:p>
            <a:pPr marL="742950" lvl="1" indent="-285750">
              <a:buClr>
                <a:schemeClr val="dk1"/>
              </a:buClr>
              <a:buSzPct val="100000"/>
              <a:buFont typeface="Arial"/>
              <a:buChar char="•"/>
            </a:pPr>
            <a:r>
              <a:rPr lang="fi-FI">
                <a:solidFill>
                  <a:schemeClr val="dk1"/>
                </a:solidFill>
                <a:latin typeface="Calibri"/>
                <a:ea typeface="Calibri"/>
                <a:cs typeface="Calibri"/>
                <a:sym typeface="Calibri"/>
              </a:rPr>
              <a:t>20 cm (12 kpl / tausta)</a:t>
            </a:r>
          </a:p>
          <a:p>
            <a:pPr marL="742950" lvl="1" indent="-285750">
              <a:buClr>
                <a:schemeClr val="dk1"/>
              </a:buClr>
              <a:buSzPct val="100000"/>
              <a:buFont typeface="Arial"/>
              <a:buChar char="•"/>
            </a:pPr>
            <a:r>
              <a:rPr lang="fi-FI">
                <a:solidFill>
                  <a:schemeClr val="dk1"/>
                </a:solidFill>
                <a:latin typeface="Calibri"/>
                <a:ea typeface="Calibri"/>
                <a:cs typeface="Calibri"/>
                <a:sym typeface="Calibri"/>
              </a:rPr>
              <a:t>40 cm (4 kpl / tausta)</a:t>
            </a:r>
          </a:p>
          <a:p>
            <a:pPr marL="742950" lvl="1" indent="-285750">
              <a:buClr>
                <a:schemeClr val="dk1"/>
              </a:buClr>
              <a:buSzPct val="100000"/>
              <a:buFont typeface="Arial"/>
              <a:buChar char="•"/>
            </a:pPr>
            <a:r>
              <a:rPr lang="fi-FI">
                <a:solidFill>
                  <a:schemeClr val="dk1"/>
                </a:solidFill>
                <a:latin typeface="Calibri"/>
                <a:ea typeface="Calibri"/>
                <a:cs typeface="Calibri"/>
                <a:sym typeface="Calibri"/>
              </a:rPr>
              <a:t>60 cm (1-2 kpl / tausta)</a:t>
            </a:r>
          </a:p>
          <a:p>
            <a:pPr marL="742950" lvl="1" indent="-285750">
              <a:buClr>
                <a:schemeClr val="dk1"/>
              </a:buClr>
              <a:buSzPct val="100000"/>
              <a:buFont typeface="Arial"/>
              <a:buChar char="•"/>
            </a:pPr>
            <a:r>
              <a:rPr lang="fi-FI">
                <a:solidFill>
                  <a:schemeClr val="dk1"/>
                </a:solidFill>
                <a:latin typeface="Calibri"/>
                <a:ea typeface="Calibri"/>
                <a:cs typeface="Calibri"/>
                <a:sym typeface="Calibri"/>
              </a:rPr>
              <a:t>80 cm (1 kpl / tausta)</a:t>
            </a:r>
          </a:p>
          <a:p>
            <a:pPr marL="285750" indent="-285750">
              <a:buClr>
                <a:schemeClr val="dk1"/>
              </a:buClr>
              <a:buSzPct val="100000"/>
              <a:buFont typeface="Arial"/>
              <a:buChar char="•"/>
            </a:pPr>
            <a:r>
              <a:rPr lang="fi-FI">
                <a:solidFill>
                  <a:schemeClr val="dk1"/>
                </a:solidFill>
                <a:latin typeface="Calibri"/>
                <a:ea typeface="Calibri"/>
                <a:cs typeface="Calibri"/>
                <a:sym typeface="Calibri"/>
              </a:rPr>
              <a:t>Väri</a:t>
            </a:r>
          </a:p>
          <a:p>
            <a:pPr marL="742950" lvl="1" indent="-285750">
              <a:buClr>
                <a:schemeClr val="dk1"/>
              </a:buClr>
              <a:buSzPct val="100000"/>
              <a:buFont typeface="Arial"/>
              <a:buChar char="•"/>
            </a:pPr>
            <a:r>
              <a:rPr lang="fi-FI">
                <a:solidFill>
                  <a:schemeClr val="dk1"/>
                </a:solidFill>
                <a:latin typeface="Calibri"/>
                <a:ea typeface="Calibri"/>
                <a:cs typeface="Calibri"/>
                <a:sym typeface="Calibri"/>
              </a:rPr>
              <a:t>Keltainen pistealueilla 5 ja 6</a:t>
            </a:r>
          </a:p>
          <a:p>
            <a:pPr marL="742950" lvl="1" indent="-285750">
              <a:buClr>
                <a:schemeClr val="dk1"/>
              </a:buClr>
              <a:buSzPct val="100000"/>
              <a:buFont typeface="Arial"/>
              <a:buChar char="•"/>
            </a:pPr>
            <a:r>
              <a:rPr lang="fi-FI">
                <a:solidFill>
                  <a:schemeClr val="dk1"/>
                </a:solidFill>
                <a:latin typeface="Calibri"/>
                <a:ea typeface="Calibri"/>
                <a:cs typeface="Calibri"/>
                <a:sym typeface="Calibri"/>
              </a:rPr>
              <a:t>Musta pistealueilla 1-4</a:t>
            </a:r>
          </a:p>
          <a:p>
            <a:pPr marL="285750" indent="-285750">
              <a:buClr>
                <a:schemeClr val="dk1"/>
              </a:buClr>
              <a:buSzPct val="100000"/>
              <a:buFont typeface="Arial"/>
              <a:buChar char="•"/>
            </a:pPr>
            <a:r>
              <a:rPr lang="fi-FI">
                <a:solidFill>
                  <a:schemeClr val="dk1"/>
                </a:solidFill>
                <a:latin typeface="Calibri"/>
                <a:ea typeface="Calibri"/>
                <a:cs typeface="Calibri"/>
                <a:sym typeface="Calibri"/>
              </a:rPr>
              <a:t>Halkaisija</a:t>
            </a:r>
          </a:p>
          <a:p>
            <a:pPr marL="742950" lvl="1" indent="-285750">
              <a:buClr>
                <a:schemeClr val="dk1"/>
              </a:buClr>
              <a:buSzPct val="100000"/>
              <a:buFont typeface="Arial"/>
              <a:buChar char="•"/>
            </a:pPr>
            <a:r>
              <a:rPr lang="fi-FI">
                <a:solidFill>
                  <a:schemeClr val="dk1"/>
                </a:solidFill>
                <a:latin typeface="Calibri"/>
                <a:ea typeface="Calibri"/>
                <a:cs typeface="Calibri"/>
                <a:sym typeface="Calibri"/>
              </a:rPr>
              <a:t>1/10 taulusta pistealueilla 5-6</a:t>
            </a:r>
          </a:p>
          <a:p>
            <a:pPr marL="742950" lvl="1" indent="-285750">
              <a:buClr>
                <a:schemeClr val="dk1"/>
              </a:buClr>
              <a:buSzPct val="100000"/>
              <a:buFont typeface="Arial"/>
              <a:buChar char="•"/>
            </a:pPr>
            <a:r>
              <a:rPr lang="fi-FI">
                <a:solidFill>
                  <a:schemeClr val="dk1"/>
                </a:solidFill>
                <a:latin typeface="Calibri"/>
                <a:ea typeface="Calibri"/>
                <a:cs typeface="Calibri"/>
                <a:sym typeface="Calibri"/>
              </a:rPr>
              <a:t>1/5 taulusta pistealueilla 1-4</a:t>
            </a:r>
          </a:p>
          <a:p>
            <a:pPr marL="285750" indent="-285750">
              <a:buClr>
                <a:schemeClr val="dk1"/>
              </a:buClr>
              <a:buSzPct val="100000"/>
              <a:buFont typeface="Arial"/>
              <a:buChar char="•"/>
            </a:pPr>
            <a:r>
              <a:rPr lang="fi-FI">
                <a:solidFill>
                  <a:schemeClr val="dk1"/>
                </a:solidFill>
                <a:latin typeface="Calibri"/>
                <a:ea typeface="Calibri"/>
                <a:cs typeface="Calibri"/>
                <a:sym typeface="Calibri"/>
              </a:rPr>
              <a:t>Toleranssi</a:t>
            </a:r>
          </a:p>
          <a:p>
            <a:pPr marL="742950" lvl="1" indent="-285750">
              <a:buClr>
                <a:schemeClr val="dk1"/>
              </a:buClr>
              <a:buSzPct val="100000"/>
              <a:buFont typeface="Arial"/>
              <a:buChar char="•"/>
            </a:pPr>
            <a:r>
              <a:rPr lang="fi-FI">
                <a:solidFill>
                  <a:schemeClr val="dk1"/>
                </a:solidFill>
                <a:latin typeface="Calibri"/>
                <a:ea typeface="Calibri"/>
                <a:cs typeface="Calibri"/>
                <a:sym typeface="Calibri"/>
              </a:rPr>
              <a:t>± 1mm pistealueilla 4-6</a:t>
            </a:r>
          </a:p>
          <a:p>
            <a:pPr marL="742950" lvl="1" indent="-285750">
              <a:buClr>
                <a:schemeClr val="dk1"/>
              </a:buClr>
              <a:buSzPct val="100000"/>
              <a:buFont typeface="Arial"/>
              <a:buChar char="•"/>
            </a:pPr>
            <a:r>
              <a:rPr lang="fi-FI">
                <a:solidFill>
                  <a:schemeClr val="dk1"/>
                </a:solidFill>
                <a:latin typeface="Calibri"/>
                <a:ea typeface="Calibri"/>
                <a:cs typeface="Calibri"/>
                <a:sym typeface="Calibri"/>
              </a:rPr>
              <a:t>±3 mm pistealueilla 1-3</a:t>
            </a:r>
          </a:p>
        </p:txBody>
      </p:sp>
    </p:spTree>
    <p:extLst>
      <p:ext uri="{BB962C8B-B14F-4D97-AF65-F5344CB8AC3E}">
        <p14:creationId xmlns:p14="http://schemas.microsoft.com/office/powerpoint/2010/main" val="2976798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606731" y="1202100"/>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Maastorata</a:t>
            </a:r>
          </a:p>
        </p:txBody>
      </p:sp>
      <p:sp>
        <p:nvSpPr>
          <p:cNvPr id="121" name="Shape 121"/>
          <p:cNvSpPr txBox="1">
            <a:spLocks noGrp="1"/>
          </p:cNvSpPr>
          <p:nvPr>
            <p:ph type="body" idx="1"/>
          </p:nvPr>
        </p:nvSpPr>
        <p:spPr>
          <a:xfrm>
            <a:off x="2320835" y="2441665"/>
            <a:ext cx="7427168" cy="4082143"/>
          </a:xfrm>
          <a:prstGeom prst="rect">
            <a:avLst/>
          </a:prstGeom>
          <a:noFill/>
          <a:ln>
            <a:noFill/>
          </a:ln>
        </p:spPr>
        <p:txBody>
          <a:bodyPr vert="horz" lIns="91425" tIns="45700" rIns="91425" bIns="45700" rtlCol="0" anchor="t" anchorCtr="0">
            <a:noAutofit/>
          </a:bodyPr>
          <a:lstStyle/>
          <a:p>
            <a:pPr marL="342900" indent="-342900">
              <a:lnSpc>
                <a:spcPct val="80000"/>
              </a:lnSpc>
              <a:spcBef>
                <a:spcPts val="0"/>
              </a:spcBef>
              <a:buClr>
                <a:schemeClr val="dk1"/>
              </a:buClr>
              <a:buSzPct val="98666"/>
              <a:buFont typeface="Arial"/>
              <a:buChar char="•"/>
            </a:pPr>
            <a:r>
              <a:rPr lang="fi-FI" sz="2000" dirty="0">
                <a:solidFill>
                  <a:schemeClr val="dk1"/>
                </a:solidFill>
                <a:latin typeface="Calibri"/>
                <a:ea typeface="Calibri"/>
                <a:cs typeface="Calibri"/>
                <a:sym typeface="Calibri"/>
              </a:rPr>
              <a:t>Maastorata sisältää 24 tai 48 rastia. Ne voivat olla kaikki annettuja, kaikki arvioitavia tai yhdistelmä näistä.</a:t>
            </a:r>
          </a:p>
          <a:p>
            <a:pPr marL="342900" indent="-342900">
              <a:lnSpc>
                <a:spcPct val="80000"/>
              </a:lnSpc>
              <a:spcBef>
                <a:spcPts val="592"/>
              </a:spcBef>
              <a:buClr>
                <a:schemeClr val="dk1"/>
              </a:buClr>
              <a:buSzPct val="98666"/>
              <a:buFont typeface="Arial"/>
              <a:buChar char="•"/>
            </a:pPr>
            <a:r>
              <a:rPr lang="fi-FI" sz="2000" dirty="0">
                <a:solidFill>
                  <a:schemeClr val="dk1"/>
                </a:solidFill>
                <a:latin typeface="Calibri"/>
                <a:ea typeface="Calibri"/>
                <a:cs typeface="Calibri"/>
                <a:sym typeface="Calibri"/>
              </a:rPr>
              <a:t>Finaaleissa (normaalisti vain arvokilpailut):</a:t>
            </a:r>
          </a:p>
          <a:p>
            <a:pPr lvl="1" indent="-342900">
              <a:lnSpc>
                <a:spcPct val="80000"/>
              </a:lnSpc>
              <a:spcBef>
                <a:spcPts val="592"/>
              </a:spcBef>
              <a:buSzPct val="98666"/>
              <a:buFont typeface="Arial"/>
              <a:buChar char="•"/>
            </a:pPr>
            <a:r>
              <a:rPr lang="fi-FI" sz="2000" dirty="0" err="1"/>
              <a:t>Pool</a:t>
            </a:r>
            <a:r>
              <a:rPr lang="fi-FI" sz="2000" dirty="0"/>
              <a:t> </a:t>
            </a:r>
            <a:r>
              <a:rPr lang="fi-FI" sz="2000" dirty="0" err="1"/>
              <a:t>shoot-up</a:t>
            </a:r>
            <a:r>
              <a:rPr lang="fi-FI" sz="2000" dirty="0"/>
              <a:t> eli ryhmäammuntaformaatti:</a:t>
            </a:r>
          </a:p>
          <a:p>
            <a:pPr lvl="2" indent="-342900">
              <a:lnSpc>
                <a:spcPct val="80000"/>
              </a:lnSpc>
              <a:spcBef>
                <a:spcPts val="592"/>
              </a:spcBef>
              <a:buSzPct val="98666"/>
            </a:pPr>
            <a:r>
              <a:rPr lang="fi-FI" dirty="0">
                <a:solidFill>
                  <a:schemeClr val="dk1"/>
                </a:solidFill>
                <a:latin typeface="Calibri"/>
                <a:ea typeface="Calibri"/>
                <a:cs typeface="Calibri"/>
                <a:sym typeface="Calibri"/>
              </a:rPr>
              <a:t>Kustakin luokasta 2 parasta alkukilpailuun</a:t>
            </a:r>
          </a:p>
          <a:p>
            <a:pPr lvl="2" indent="-342900">
              <a:lnSpc>
                <a:spcPct val="80000"/>
              </a:lnSpc>
              <a:spcBef>
                <a:spcPts val="592"/>
              </a:spcBef>
              <a:buSzPct val="98666"/>
            </a:pPr>
            <a:r>
              <a:rPr lang="fi-FI" dirty="0"/>
              <a:t>Seuraavat 20 jaetaan 4 ryhmään (A-D)</a:t>
            </a:r>
          </a:p>
          <a:p>
            <a:pPr lvl="2" indent="-342900">
              <a:lnSpc>
                <a:spcPct val="80000"/>
              </a:lnSpc>
              <a:spcBef>
                <a:spcPts val="592"/>
              </a:spcBef>
              <a:buSzPct val="98666"/>
            </a:pPr>
            <a:r>
              <a:rPr lang="fi-FI" dirty="0">
                <a:solidFill>
                  <a:schemeClr val="dk1"/>
                </a:solidFill>
                <a:latin typeface="Calibri"/>
                <a:ea typeface="Calibri"/>
                <a:cs typeface="Calibri"/>
                <a:sym typeface="Calibri"/>
              </a:rPr>
              <a:t>Ryhmän kaksi alimmilla sijoilla olevaa ampuvat ottelun</a:t>
            </a:r>
          </a:p>
          <a:p>
            <a:pPr lvl="2" indent="-342900">
              <a:lnSpc>
                <a:spcPct val="80000"/>
              </a:lnSpc>
              <a:spcBef>
                <a:spcPts val="592"/>
              </a:spcBef>
              <a:buSzPct val="98666"/>
            </a:pPr>
            <a:r>
              <a:rPr lang="fi-FI" dirty="0"/>
              <a:t>Ottelun voittaja saa vastaansa ampujan sijaa ylempää, jatketaan kunnes ryhmän voittaja on selvillä</a:t>
            </a:r>
          </a:p>
          <a:p>
            <a:pPr lvl="2" indent="-342900">
              <a:lnSpc>
                <a:spcPct val="80000"/>
              </a:lnSpc>
              <a:spcBef>
                <a:spcPts val="592"/>
              </a:spcBef>
              <a:buSzPct val="98666"/>
            </a:pPr>
            <a:r>
              <a:rPr lang="fi-FI" dirty="0">
                <a:solidFill>
                  <a:schemeClr val="dk1"/>
                </a:solidFill>
                <a:latin typeface="Calibri"/>
                <a:ea typeface="Calibri"/>
                <a:cs typeface="Calibri"/>
                <a:sym typeface="Calibri"/>
              </a:rPr>
              <a:t>Ryhmien voittajat ampuvat vielä ottelun naapuriryhmän voittajan kanssa (AB ja CD)</a:t>
            </a:r>
            <a:r>
              <a:rPr lang="fi-FI" dirty="0"/>
              <a:t>, joista voittajat semifinaaleihin.</a:t>
            </a:r>
          </a:p>
          <a:p>
            <a:pPr lvl="2" indent="-342900">
              <a:lnSpc>
                <a:spcPct val="80000"/>
              </a:lnSpc>
              <a:spcBef>
                <a:spcPts val="592"/>
              </a:spcBef>
              <a:buSzPct val="98666"/>
            </a:pPr>
            <a:r>
              <a:rPr lang="fi-FI" dirty="0">
                <a:solidFill>
                  <a:schemeClr val="dk1"/>
                </a:solidFill>
                <a:latin typeface="Calibri"/>
                <a:ea typeface="Calibri"/>
                <a:cs typeface="Calibri"/>
                <a:sym typeface="Calibri"/>
              </a:rPr>
              <a:t>Ottelun pituus on 6 rastia.</a:t>
            </a:r>
          </a:p>
        </p:txBody>
      </p:sp>
    </p:spTree>
    <p:extLst>
      <p:ext uri="{BB962C8B-B14F-4D97-AF65-F5344CB8AC3E}">
        <p14:creationId xmlns:p14="http://schemas.microsoft.com/office/powerpoint/2010/main" val="1197779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819275" y="1589087"/>
            <a:ext cx="8229600" cy="94077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sz="3959" dirty="0">
                <a:solidFill>
                  <a:schemeClr val="dk1"/>
                </a:solidFill>
                <a:latin typeface="Calibri"/>
                <a:ea typeface="Calibri"/>
                <a:cs typeface="Calibri"/>
                <a:sym typeface="Calibri"/>
              </a:rPr>
              <a:t>60 cm tai 80 cm  taulu</a:t>
            </a:r>
            <a:br>
              <a:rPr lang="fi-FI" sz="3959" dirty="0">
                <a:solidFill>
                  <a:schemeClr val="dk1"/>
                </a:solidFill>
                <a:latin typeface="Calibri"/>
                <a:ea typeface="Calibri"/>
                <a:cs typeface="Calibri"/>
                <a:sym typeface="Calibri"/>
              </a:rPr>
            </a:br>
            <a:endParaRPr lang="fi-FI" sz="3959" dirty="0">
              <a:solidFill>
                <a:schemeClr val="dk1"/>
              </a:solidFill>
              <a:latin typeface="Calibri"/>
              <a:ea typeface="Calibri"/>
              <a:cs typeface="Calibri"/>
              <a:sym typeface="Calibri"/>
            </a:endParaRPr>
          </a:p>
        </p:txBody>
      </p:sp>
      <p:pic>
        <p:nvPicPr>
          <p:cNvPr id="154" name="Shape 154"/>
          <p:cNvPicPr preferRelativeResize="0"/>
          <p:nvPr/>
        </p:nvPicPr>
        <p:blipFill rotWithShape="1">
          <a:blip r:embed="rId3">
            <a:alphaModFix/>
          </a:blip>
          <a:srcRect/>
          <a:stretch/>
        </p:blipFill>
        <p:spPr>
          <a:xfrm>
            <a:off x="1819275" y="2059472"/>
            <a:ext cx="3777580" cy="3941232"/>
          </a:xfrm>
          <a:prstGeom prst="rect">
            <a:avLst/>
          </a:prstGeom>
          <a:noFill/>
          <a:ln>
            <a:noFill/>
          </a:ln>
        </p:spPr>
      </p:pic>
      <p:sp>
        <p:nvSpPr>
          <p:cNvPr id="155" name="Shape 155"/>
          <p:cNvSpPr/>
          <p:nvPr/>
        </p:nvSpPr>
        <p:spPr>
          <a:xfrm>
            <a:off x="7166595" y="2682256"/>
            <a:ext cx="3096343" cy="2308323"/>
          </a:xfrm>
          <a:prstGeom prst="rect">
            <a:avLst/>
          </a:prstGeom>
          <a:noFill/>
          <a:ln>
            <a:noFill/>
          </a:ln>
        </p:spPr>
        <p:txBody>
          <a:bodyPr lIns="91425" tIns="45700" rIns="91425" bIns="45700" anchor="t" anchorCtr="0">
            <a:noAutofit/>
          </a:bodyPr>
          <a:lstStyle/>
          <a:p>
            <a:pPr>
              <a:buSzPct val="25000"/>
            </a:pPr>
            <a:r>
              <a:rPr lang="fi-FI" dirty="0">
                <a:solidFill>
                  <a:schemeClr val="dk1"/>
                </a:solidFill>
                <a:latin typeface="Calibri"/>
                <a:ea typeface="Calibri"/>
                <a:cs typeface="Calibri"/>
                <a:sym typeface="Calibri"/>
              </a:rPr>
              <a:t>Annetuilla matkoilla suositus on sijoittaa 2 taulua vierekkäin, erityisesti </a:t>
            </a:r>
            <a:r>
              <a:rPr lang="fi-FI" dirty="0" err="1">
                <a:solidFill>
                  <a:schemeClr val="dk1"/>
                </a:solidFill>
                <a:latin typeface="Calibri"/>
                <a:ea typeface="Calibri"/>
                <a:cs typeface="Calibri"/>
                <a:sym typeface="Calibri"/>
              </a:rPr>
              <a:t>semi</a:t>
            </a:r>
            <a:r>
              <a:rPr lang="fi-FI" dirty="0">
                <a:solidFill>
                  <a:schemeClr val="dk1"/>
                </a:solidFill>
                <a:latin typeface="Calibri"/>
                <a:ea typeface="Calibri"/>
                <a:cs typeface="Calibri"/>
                <a:sym typeface="Calibri"/>
              </a:rPr>
              <a:t> ja mitaliotteluissa.</a:t>
            </a:r>
          </a:p>
          <a:p>
            <a:endParaRPr dirty="0">
              <a:solidFill>
                <a:schemeClr val="dk1"/>
              </a:solidFill>
              <a:latin typeface="Calibri"/>
              <a:ea typeface="Calibri"/>
              <a:cs typeface="Calibri"/>
              <a:sym typeface="Calibri"/>
            </a:endParaRPr>
          </a:p>
          <a:p>
            <a:pPr>
              <a:buSzPct val="25000"/>
            </a:pPr>
            <a:r>
              <a:rPr lang="fi-FI" dirty="0">
                <a:solidFill>
                  <a:schemeClr val="dk1"/>
                </a:solidFill>
                <a:latin typeface="Calibri"/>
                <a:ea typeface="Calibri"/>
                <a:cs typeface="Calibri"/>
                <a:sym typeface="Calibri"/>
              </a:rPr>
              <a:t>Tällöin vasemmalta puolelta ampuvat vasemmanpuoleiseen tauluun ja oikealla puolella ampuvat oikeanpuoleiseen tauluun.</a:t>
            </a:r>
          </a:p>
        </p:txBody>
      </p:sp>
    </p:spTree>
    <p:extLst>
      <p:ext uri="{BB962C8B-B14F-4D97-AF65-F5344CB8AC3E}">
        <p14:creationId xmlns:p14="http://schemas.microsoft.com/office/powerpoint/2010/main" val="1341665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2047875" y="162718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sz="3959" dirty="0">
                <a:solidFill>
                  <a:schemeClr val="dk1"/>
                </a:solidFill>
                <a:latin typeface="Calibri"/>
                <a:ea typeface="Calibri"/>
                <a:cs typeface="Calibri"/>
                <a:sym typeface="Calibri"/>
              </a:rPr>
              <a:t>40 cm taulu</a:t>
            </a:r>
            <a:br>
              <a:rPr lang="fi-FI" sz="3959" dirty="0">
                <a:solidFill>
                  <a:schemeClr val="dk1"/>
                </a:solidFill>
                <a:latin typeface="Calibri"/>
                <a:ea typeface="Calibri"/>
                <a:cs typeface="Calibri"/>
                <a:sym typeface="Calibri"/>
              </a:rPr>
            </a:br>
            <a:endParaRPr lang="fi-FI" sz="3959" dirty="0">
              <a:solidFill>
                <a:schemeClr val="dk1"/>
              </a:solidFill>
              <a:latin typeface="Calibri"/>
              <a:ea typeface="Calibri"/>
              <a:cs typeface="Calibri"/>
              <a:sym typeface="Calibri"/>
            </a:endParaRPr>
          </a:p>
        </p:txBody>
      </p:sp>
      <p:pic>
        <p:nvPicPr>
          <p:cNvPr id="161" name="Shape 161"/>
          <p:cNvPicPr preferRelativeResize="0"/>
          <p:nvPr/>
        </p:nvPicPr>
        <p:blipFill rotWithShape="1">
          <a:blip r:embed="rId3">
            <a:alphaModFix/>
          </a:blip>
          <a:srcRect/>
          <a:stretch/>
        </p:blipFill>
        <p:spPr>
          <a:xfrm>
            <a:off x="1981200" y="2381251"/>
            <a:ext cx="3872854" cy="3828880"/>
          </a:xfrm>
          <a:prstGeom prst="rect">
            <a:avLst/>
          </a:prstGeom>
          <a:noFill/>
          <a:ln>
            <a:noFill/>
          </a:ln>
        </p:spPr>
      </p:pic>
      <p:sp>
        <p:nvSpPr>
          <p:cNvPr id="162" name="Shape 162"/>
          <p:cNvSpPr txBox="1"/>
          <p:nvPr/>
        </p:nvSpPr>
        <p:spPr>
          <a:xfrm>
            <a:off x="7211169" y="3336058"/>
            <a:ext cx="2696638" cy="2308323"/>
          </a:xfrm>
          <a:prstGeom prst="rect">
            <a:avLst/>
          </a:prstGeom>
          <a:noFill/>
          <a:ln>
            <a:noFill/>
          </a:ln>
        </p:spPr>
        <p:txBody>
          <a:bodyPr lIns="91425" tIns="45700" rIns="91425" bIns="45700" anchor="t" anchorCtr="0">
            <a:noAutofit/>
          </a:bodyPr>
          <a:lstStyle/>
          <a:p>
            <a:pPr>
              <a:buSzPct val="25000"/>
            </a:pPr>
            <a:r>
              <a:rPr lang="fi-FI" dirty="0">
                <a:solidFill>
                  <a:schemeClr val="dk1"/>
                </a:solidFill>
                <a:latin typeface="Calibri"/>
                <a:ea typeface="Calibri"/>
                <a:cs typeface="Calibri"/>
                <a:sym typeface="Calibri"/>
              </a:rPr>
              <a:t>Jokaiselle ampujalle on oma taulu. Taulupaperissa on yleensä 2 taulua.</a:t>
            </a:r>
          </a:p>
          <a:p>
            <a:endParaRPr dirty="0">
              <a:solidFill>
                <a:schemeClr val="dk1"/>
              </a:solidFill>
              <a:latin typeface="Calibri"/>
              <a:ea typeface="Calibri"/>
              <a:cs typeface="Calibri"/>
              <a:sym typeface="Calibri"/>
            </a:endParaRPr>
          </a:p>
          <a:p>
            <a:pPr>
              <a:buSzPct val="25000"/>
            </a:pPr>
            <a:r>
              <a:rPr lang="fi-FI" dirty="0">
                <a:solidFill>
                  <a:schemeClr val="dk1"/>
                </a:solidFill>
                <a:latin typeface="Calibri"/>
                <a:ea typeface="Calibri"/>
                <a:cs typeface="Calibri"/>
                <a:sym typeface="Calibri"/>
              </a:rPr>
              <a:t>Ensimmäinen pari ampuu ylempiin tauluihin ja toinen pari alempiin tauluihin.</a:t>
            </a:r>
          </a:p>
        </p:txBody>
      </p:sp>
    </p:spTree>
    <p:extLst>
      <p:ext uri="{BB962C8B-B14F-4D97-AF65-F5344CB8AC3E}">
        <p14:creationId xmlns:p14="http://schemas.microsoft.com/office/powerpoint/2010/main" val="2025533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1981200" y="1428581"/>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sz="3959" dirty="0">
                <a:solidFill>
                  <a:schemeClr val="dk1"/>
                </a:solidFill>
                <a:latin typeface="Calibri"/>
                <a:ea typeface="Calibri"/>
                <a:cs typeface="Calibri"/>
                <a:sym typeface="Calibri"/>
              </a:rPr>
              <a:t>20 cm taulu</a:t>
            </a:r>
            <a:br>
              <a:rPr lang="fi-FI" sz="3959" dirty="0">
                <a:solidFill>
                  <a:schemeClr val="dk1"/>
                </a:solidFill>
                <a:latin typeface="Calibri"/>
                <a:ea typeface="Calibri"/>
                <a:cs typeface="Calibri"/>
                <a:sym typeface="Calibri"/>
              </a:rPr>
            </a:br>
            <a:endParaRPr lang="fi-FI" sz="3959" dirty="0">
              <a:solidFill>
                <a:schemeClr val="dk1"/>
              </a:solidFill>
              <a:latin typeface="Calibri"/>
              <a:ea typeface="Calibri"/>
              <a:cs typeface="Calibri"/>
              <a:sym typeface="Calibri"/>
            </a:endParaRPr>
          </a:p>
        </p:txBody>
      </p:sp>
      <p:pic>
        <p:nvPicPr>
          <p:cNvPr id="169" name="Shape 169"/>
          <p:cNvPicPr preferRelativeResize="0"/>
          <p:nvPr/>
        </p:nvPicPr>
        <p:blipFill rotWithShape="1">
          <a:blip r:embed="rId3">
            <a:alphaModFix/>
          </a:blip>
          <a:srcRect/>
          <a:stretch/>
        </p:blipFill>
        <p:spPr>
          <a:xfrm>
            <a:off x="1369421" y="2119005"/>
            <a:ext cx="4202704" cy="3915906"/>
          </a:xfrm>
          <a:prstGeom prst="rect">
            <a:avLst/>
          </a:prstGeom>
          <a:noFill/>
          <a:ln>
            <a:noFill/>
          </a:ln>
        </p:spPr>
      </p:pic>
      <p:sp>
        <p:nvSpPr>
          <p:cNvPr id="170" name="Shape 170"/>
          <p:cNvSpPr txBox="1"/>
          <p:nvPr/>
        </p:nvSpPr>
        <p:spPr>
          <a:xfrm>
            <a:off x="6619877" y="2784297"/>
            <a:ext cx="2696638" cy="2585322"/>
          </a:xfrm>
          <a:prstGeom prst="rect">
            <a:avLst/>
          </a:prstGeom>
          <a:noFill/>
          <a:ln>
            <a:noFill/>
          </a:ln>
        </p:spPr>
        <p:txBody>
          <a:bodyPr lIns="91425" tIns="45700" rIns="91425" bIns="45700" anchor="t" anchorCtr="0">
            <a:noAutofit/>
          </a:bodyPr>
          <a:lstStyle/>
          <a:p>
            <a:pPr>
              <a:buSzPct val="25000"/>
            </a:pPr>
            <a:r>
              <a:rPr lang="fi-FI" dirty="0">
                <a:solidFill>
                  <a:schemeClr val="dk1"/>
                </a:solidFill>
                <a:latin typeface="Calibri"/>
                <a:ea typeface="Calibri"/>
                <a:cs typeface="Calibri"/>
                <a:sym typeface="Calibri"/>
              </a:rPr>
              <a:t>Jokaisella ampujalla on oma pystyspotti, järjestyksessä vasemmalta oikealle:</a:t>
            </a:r>
          </a:p>
          <a:p>
            <a:pPr>
              <a:buSzPct val="25000"/>
            </a:pPr>
            <a:r>
              <a:rPr lang="fi-FI" dirty="0">
                <a:solidFill>
                  <a:schemeClr val="dk1"/>
                </a:solidFill>
                <a:latin typeface="Calibri"/>
                <a:ea typeface="Calibri"/>
                <a:cs typeface="Calibri"/>
                <a:sym typeface="Calibri"/>
              </a:rPr>
              <a:t>A, C, B, D</a:t>
            </a:r>
          </a:p>
          <a:p>
            <a:pPr marL="285750" indent="-285750">
              <a:buClr>
                <a:schemeClr val="dk1"/>
              </a:buClr>
            </a:pPr>
            <a:endParaRPr dirty="0">
              <a:solidFill>
                <a:schemeClr val="dk1"/>
              </a:solidFill>
              <a:latin typeface="Calibri"/>
              <a:ea typeface="Calibri"/>
              <a:cs typeface="Calibri"/>
              <a:sym typeface="Calibri"/>
            </a:endParaRPr>
          </a:p>
          <a:p>
            <a:pPr>
              <a:buSzPct val="25000"/>
            </a:pPr>
            <a:r>
              <a:rPr lang="fi-FI" dirty="0">
                <a:solidFill>
                  <a:schemeClr val="dk1"/>
                </a:solidFill>
                <a:latin typeface="Calibri"/>
                <a:ea typeface="Calibri"/>
                <a:cs typeface="Calibri"/>
                <a:sym typeface="Calibri"/>
              </a:rPr>
              <a:t>Ensimmäinen pari ampuu 1- ja 3-tauluihin, toinen pari 2- ja 4-tauluihin.</a:t>
            </a:r>
          </a:p>
        </p:txBody>
      </p:sp>
    </p:spTree>
    <p:extLst>
      <p:ext uri="{BB962C8B-B14F-4D97-AF65-F5344CB8AC3E}">
        <p14:creationId xmlns:p14="http://schemas.microsoft.com/office/powerpoint/2010/main" val="3073837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1981199" y="1179512"/>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Varoitukset (maasto ja 3D)</a:t>
            </a:r>
          </a:p>
        </p:txBody>
      </p:sp>
      <p:sp>
        <p:nvSpPr>
          <p:cNvPr id="114" name="Shape 114"/>
          <p:cNvSpPr txBox="1">
            <a:spLocks noGrp="1"/>
          </p:cNvSpPr>
          <p:nvPr>
            <p:ph type="body" idx="1"/>
          </p:nvPr>
        </p:nvSpPr>
        <p:spPr>
          <a:xfrm>
            <a:off x="1238249" y="2322512"/>
            <a:ext cx="9744075" cy="3873599"/>
          </a:xfrm>
          <a:prstGeom prst="rect">
            <a:avLst/>
          </a:prstGeom>
          <a:noFill/>
          <a:ln>
            <a:noFill/>
          </a:ln>
        </p:spPr>
        <p:txBody>
          <a:bodyPr vert="horz" lIns="91425" tIns="45700" rIns="91425" bIns="45700" rtlCol="0" anchor="t" anchorCtr="0">
            <a:noAutofit/>
          </a:bodyPr>
          <a:lstStyle/>
          <a:p>
            <a:pPr marL="342900" indent="-342900">
              <a:lnSpc>
                <a:spcPct val="80000"/>
              </a:lnSpc>
              <a:spcBef>
                <a:spcPts val="0"/>
              </a:spcBef>
              <a:buClr>
                <a:schemeClr val="dk1"/>
              </a:buClr>
              <a:buSzPct val="101818"/>
              <a:buFont typeface="Arial"/>
              <a:buChar char="•"/>
            </a:pPr>
            <a:r>
              <a:rPr lang="fi-FI" sz="2240" dirty="0">
                <a:solidFill>
                  <a:schemeClr val="dk1"/>
                </a:solidFill>
                <a:latin typeface="Calibri"/>
                <a:ea typeface="Calibri"/>
                <a:cs typeface="Calibri"/>
                <a:sym typeface="Calibri"/>
              </a:rPr>
              <a:t>Kilpailijat ovat vastuussa omista tuloskorteistaan. Kadonneen, vahingoittuneen tai varastetun kortin tilalle ei anneta uutta korttia. </a:t>
            </a:r>
          </a:p>
          <a:p>
            <a:pPr marL="342900" indent="-342900">
              <a:lnSpc>
                <a:spcPct val="80000"/>
              </a:lnSpc>
              <a:spcBef>
                <a:spcPts val="448"/>
              </a:spcBef>
              <a:buClr>
                <a:schemeClr val="dk1"/>
              </a:buClr>
              <a:buSzPct val="101818"/>
              <a:buFont typeface="Arial"/>
              <a:buChar char="•"/>
            </a:pPr>
            <a:r>
              <a:rPr lang="fi-FI" sz="2240" b="1" dirty="0">
                <a:solidFill>
                  <a:schemeClr val="dk1"/>
                </a:solidFill>
                <a:latin typeface="Calibri"/>
                <a:ea typeface="Calibri"/>
                <a:cs typeface="Calibri"/>
                <a:sym typeface="Calibri"/>
              </a:rPr>
              <a:t>Tupakointi ei ole sallittua kilpailuradalla eikä harjoittelu- ja lämmittelyalueilla. </a:t>
            </a:r>
          </a:p>
          <a:p>
            <a:pPr marL="342900" indent="-342900">
              <a:lnSpc>
                <a:spcPct val="80000"/>
              </a:lnSpc>
              <a:spcBef>
                <a:spcPts val="448"/>
              </a:spcBef>
              <a:buClr>
                <a:schemeClr val="dk1"/>
              </a:buClr>
              <a:buSzPct val="101818"/>
              <a:buFont typeface="Arial"/>
              <a:buChar char="•"/>
            </a:pPr>
            <a:r>
              <a:rPr lang="fi-FI" sz="2240" dirty="0">
                <a:solidFill>
                  <a:schemeClr val="dk1"/>
                </a:solidFill>
                <a:latin typeface="Calibri"/>
                <a:ea typeface="Calibri"/>
                <a:cs typeface="Calibri"/>
                <a:sym typeface="Calibri"/>
              </a:rPr>
              <a:t>Ammuntavuoroaan odottavien seuraavan ryhmän kilpailijoiden tulee pysytellä odotusalueella, kunnes rastilla oleva ryhmä on siirtynyt eteenpäin ja ammuntapaikka on vapaa. </a:t>
            </a:r>
          </a:p>
          <a:p>
            <a:pPr marL="342900" indent="-342900">
              <a:lnSpc>
                <a:spcPct val="80000"/>
              </a:lnSpc>
              <a:spcBef>
                <a:spcPts val="448"/>
              </a:spcBef>
              <a:buClr>
                <a:schemeClr val="dk1"/>
              </a:buClr>
              <a:buSzPct val="101818"/>
              <a:buFont typeface="Arial"/>
              <a:buChar char="•"/>
            </a:pPr>
            <a:r>
              <a:rPr lang="fi-FI" sz="2240" dirty="0">
                <a:solidFill>
                  <a:schemeClr val="dk1"/>
                </a:solidFill>
                <a:latin typeface="Calibri"/>
                <a:ea typeface="Calibri"/>
                <a:cs typeface="Calibri"/>
                <a:sym typeface="Calibri"/>
              </a:rPr>
              <a:t>Ampujat ja joukkueen toimihenkilöt eivät saa keskustella kenenkään kanssa mistään rasteihin liittyvästä: matkoista, kulmista tai muista ominaisuuksista. </a:t>
            </a:r>
          </a:p>
          <a:p>
            <a:pPr marL="342900" indent="-342900">
              <a:lnSpc>
                <a:spcPct val="80000"/>
              </a:lnSpc>
              <a:spcBef>
                <a:spcPts val="448"/>
              </a:spcBef>
              <a:buClr>
                <a:schemeClr val="dk1"/>
              </a:buClr>
              <a:buSzPct val="101818"/>
              <a:buFont typeface="Arial"/>
              <a:buChar char="•"/>
            </a:pPr>
            <a:r>
              <a:rPr lang="fi-FI" sz="2240" dirty="0">
                <a:solidFill>
                  <a:schemeClr val="dk1"/>
                </a:solidFill>
                <a:latin typeface="Calibri"/>
                <a:ea typeface="Calibri"/>
                <a:cs typeface="Calibri"/>
                <a:sym typeface="Calibri"/>
              </a:rPr>
              <a:t>Ammunnan aikana vain se kilpailija, jonka vuoro on ampua, saa lähestyä ammuntapaikkaa. </a:t>
            </a:r>
          </a:p>
          <a:p>
            <a:pPr marL="342900" indent="-342900">
              <a:lnSpc>
                <a:spcPct val="80000"/>
              </a:lnSpc>
              <a:spcBef>
                <a:spcPts val="448"/>
              </a:spcBef>
              <a:buClr>
                <a:schemeClr val="dk1"/>
              </a:buClr>
              <a:buSzPct val="101818"/>
              <a:buFont typeface="Arial"/>
              <a:buChar char="•"/>
            </a:pPr>
            <a:r>
              <a:rPr lang="fi-FI" sz="2240" dirty="0">
                <a:solidFill>
                  <a:schemeClr val="dk1"/>
                </a:solidFill>
                <a:latin typeface="Calibri"/>
                <a:ea typeface="Calibri"/>
                <a:cs typeface="Calibri"/>
                <a:sym typeface="Calibri"/>
              </a:rPr>
              <a:t>Kukaan kilpailijoista ei saa mennä taululle ennen kuin ryhmän kaikki kilpailijat ovat lopettaneet ampumisen, ellei tuomari ole antanut lupaa. </a:t>
            </a:r>
          </a:p>
        </p:txBody>
      </p:sp>
    </p:spTree>
    <p:extLst>
      <p:ext uri="{BB962C8B-B14F-4D97-AF65-F5344CB8AC3E}">
        <p14:creationId xmlns:p14="http://schemas.microsoft.com/office/powerpoint/2010/main" val="2003571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0" y="1529080"/>
            <a:ext cx="10515600" cy="963411"/>
          </a:xfrm>
        </p:spPr>
        <p:txBody>
          <a:bodyPr/>
          <a:lstStyle/>
          <a:p>
            <a:r>
              <a:rPr lang="fi-FI" dirty="0"/>
              <a:t>Erikoistilanteiden hallinta</a:t>
            </a:r>
          </a:p>
        </p:txBody>
      </p:sp>
      <p:sp>
        <p:nvSpPr>
          <p:cNvPr id="3" name="Text Placeholder 2"/>
          <p:cNvSpPr>
            <a:spLocks noGrp="1"/>
          </p:cNvSpPr>
          <p:nvPr>
            <p:ph type="body" idx="1"/>
          </p:nvPr>
        </p:nvSpPr>
        <p:spPr>
          <a:xfrm>
            <a:off x="838200" y="2592736"/>
            <a:ext cx="10439399" cy="4525963"/>
          </a:xfrm>
        </p:spPr>
        <p:txBody>
          <a:bodyPr/>
          <a:lstStyle/>
          <a:p>
            <a:r>
              <a:rPr lang="fi-FI" sz="2400" dirty="0"/>
              <a:t>Tyypillisin on oksa, johon osa ampujista osuu. Nämä tulee parhaan mukaan yrittää poistaa jo etukäteen.</a:t>
            </a:r>
          </a:p>
          <a:p>
            <a:pPr lvl="1"/>
            <a:r>
              <a:rPr lang="fi-FI" sz="2000" dirty="0"/>
              <a:t>Seurataan tilannetta rastilla jonkin aikaa, jos oksa aiheuttaa vaaraa tai haittaa, se voidaan poistaa. Mikäli ampujat ovat rastilla eriarvoisessa asemassa, rasti voidaan poistaa tuloksista.</a:t>
            </a:r>
          </a:p>
          <a:p>
            <a:r>
              <a:rPr lang="fi-FI" sz="2400" dirty="0"/>
              <a:t>Erityisesti sateella ja pienimmissä 3D-eläimissä, läpiammutut nuolet</a:t>
            </a:r>
          </a:p>
          <a:p>
            <a:pPr lvl="1"/>
            <a:r>
              <a:rPr lang="fi-FI" sz="2000" dirty="0"/>
              <a:t>Pakkaa vahvistettava pikimmiten, tarvittaessa rastille tulevia voi pyytää odottamaan. 3D-eläimet vaihtoon (molemmat jos niitä on kaksi).</a:t>
            </a:r>
          </a:p>
          <a:p>
            <a:r>
              <a:rPr lang="fi-FI" dirty="0"/>
              <a:t>Mieti onko joku ampujista saanut etua tai menettänyt sitä muihin.</a:t>
            </a:r>
          </a:p>
          <a:p>
            <a:pPr lvl="1"/>
            <a:r>
              <a:rPr lang="fi-FI" dirty="0"/>
              <a:t>Älä korjaa tilannetta niin että kaikki muut kärsivät</a:t>
            </a:r>
          </a:p>
        </p:txBody>
      </p:sp>
    </p:spTree>
    <p:extLst>
      <p:ext uri="{BB962C8B-B14F-4D97-AF65-F5344CB8AC3E}">
        <p14:creationId xmlns:p14="http://schemas.microsoft.com/office/powerpoint/2010/main" val="732088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6"/>
          <p:cNvSpPr txBox="1">
            <a:spLocks/>
          </p:cNvSpPr>
          <p:nvPr/>
        </p:nvSpPr>
        <p:spPr>
          <a:xfrm>
            <a:off x="1981200" y="1064843"/>
            <a:ext cx="8229600" cy="11430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buClr>
                <a:schemeClr val="dk1"/>
              </a:buClr>
              <a:buSzPct val="25000"/>
              <a:buFont typeface="Calibri"/>
              <a:buNone/>
            </a:pPr>
            <a:r>
              <a:rPr lang="fi-FI" sz="4400" dirty="0">
                <a:solidFill>
                  <a:schemeClr val="dk1"/>
                </a:solidFill>
                <a:latin typeface="Calibri"/>
                <a:ea typeface="Calibri"/>
                <a:cs typeface="Calibri"/>
                <a:sym typeface="Calibri"/>
              </a:rPr>
              <a:t>3D-ammunta</a:t>
            </a:r>
          </a:p>
        </p:txBody>
      </p:sp>
      <p:grpSp>
        <p:nvGrpSpPr>
          <p:cNvPr id="2" name="Group 1">
            <a:extLst>
              <a:ext uri="{FF2B5EF4-FFF2-40B4-BE49-F238E27FC236}">
                <a16:creationId xmlns:a16="http://schemas.microsoft.com/office/drawing/2014/main" id="{0EAF58CE-117C-4F26-A0D4-20E38133D9D5}"/>
              </a:ext>
            </a:extLst>
          </p:cNvPr>
          <p:cNvGrpSpPr/>
          <p:nvPr/>
        </p:nvGrpSpPr>
        <p:grpSpPr>
          <a:xfrm>
            <a:off x="2633913" y="2207843"/>
            <a:ext cx="6170998" cy="4151197"/>
            <a:chOff x="2357688" y="1693493"/>
            <a:chExt cx="6170998" cy="4151197"/>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688" y="1693493"/>
              <a:ext cx="2600280" cy="195021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968" y="1693493"/>
              <a:ext cx="3570717" cy="200852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7688" y="3643703"/>
              <a:ext cx="3301480" cy="220098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6380" y="3643702"/>
              <a:ext cx="3302306" cy="2200987"/>
            </a:xfrm>
            <a:prstGeom prst="rect">
              <a:avLst/>
            </a:prstGeom>
          </p:spPr>
        </p:pic>
      </p:grpSp>
    </p:spTree>
    <p:extLst>
      <p:ext uri="{BB962C8B-B14F-4D97-AF65-F5344CB8AC3E}">
        <p14:creationId xmlns:p14="http://schemas.microsoft.com/office/powerpoint/2010/main" val="810532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1419225" y="113188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3D-ammunta</a:t>
            </a:r>
          </a:p>
        </p:txBody>
      </p:sp>
      <p:sp>
        <p:nvSpPr>
          <p:cNvPr id="207" name="Shape 207"/>
          <p:cNvSpPr txBox="1">
            <a:spLocks noGrp="1"/>
          </p:cNvSpPr>
          <p:nvPr>
            <p:ph type="body" idx="1"/>
          </p:nvPr>
        </p:nvSpPr>
        <p:spPr>
          <a:xfrm>
            <a:off x="523876" y="2082007"/>
            <a:ext cx="11353800" cy="4525963"/>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sz="3200" dirty="0">
                <a:solidFill>
                  <a:schemeClr val="dk1"/>
                </a:solidFill>
                <a:latin typeface="Calibri"/>
                <a:ea typeface="Calibri"/>
                <a:cs typeface="Calibri"/>
                <a:sym typeface="Calibri"/>
              </a:rPr>
              <a:t>Ammutaan 3D-maaleja</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Karsintakierroksella ammutaan 2 nuolta rastia kohden</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Pudotus- ja finaalikierroksilla ammutaan 1 </a:t>
            </a:r>
            <a:r>
              <a:rPr lang="fi-FI" sz="2800" dirty="0">
                <a:solidFill>
                  <a:schemeClr val="dk1"/>
                </a:solidFill>
                <a:latin typeface="Calibri"/>
                <a:cs typeface="Calibri"/>
                <a:sym typeface="Calibri"/>
              </a:rPr>
              <a:t>nuoli </a:t>
            </a:r>
            <a:r>
              <a:rPr lang="fi-FI" sz="2800" dirty="0">
                <a:solidFill>
                  <a:schemeClr val="dk1"/>
                </a:solidFill>
                <a:latin typeface="Calibri"/>
                <a:cs typeface="Calibri"/>
              </a:rPr>
              <a:t>rastia</a:t>
            </a:r>
            <a:r>
              <a:rPr lang="fi-FI" sz="2800" dirty="0">
                <a:solidFill>
                  <a:schemeClr val="dk1"/>
                </a:solidFill>
                <a:latin typeface="Calibri"/>
                <a:cs typeface="Calibri"/>
                <a:sym typeface="Calibri"/>
              </a:rPr>
              <a:t> kohden</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Ammunta-aika on 2 minuuttia karsintakierroksella (2 nuolta), 1 minuutti pudotuksissa (1 nuoli)</a:t>
            </a:r>
            <a:endParaRPr lang="fi-FI" sz="2800" dirty="0">
              <a:solidFill>
                <a:schemeClr val="dk1"/>
              </a:solidFill>
              <a:latin typeface="Calibri"/>
              <a:cs typeface="Calibri"/>
              <a:sym typeface="Calibri"/>
            </a:endParaRPr>
          </a:p>
          <a:p>
            <a:pPr lvl="1" indent="-285750">
              <a:spcBef>
                <a:spcPts val="560"/>
              </a:spcBef>
              <a:buFont typeface="Arial"/>
              <a:buChar char="–"/>
            </a:pPr>
            <a:r>
              <a:rPr lang="fi-FI" sz="2800" dirty="0">
                <a:solidFill>
                  <a:schemeClr val="dk1"/>
                </a:solidFill>
                <a:latin typeface="Calibri"/>
                <a:cs typeface="Calibri"/>
              </a:rPr>
              <a:t>Joukkueet: 2 min</a:t>
            </a:r>
            <a:endParaRPr lang="fi-FI" sz="2800" dirty="0">
              <a:solidFill>
                <a:schemeClr val="dk1"/>
              </a:solidFill>
              <a:latin typeface="Calibri"/>
              <a:cs typeface="Calibri"/>
              <a:sym typeface="Calibri"/>
            </a:endParaRPr>
          </a:p>
          <a:p>
            <a:pPr marL="742950" lvl="1" indent="-285750">
              <a:spcBef>
                <a:spcPts val="560"/>
              </a:spcBef>
              <a:buClr>
                <a:schemeClr val="dk1"/>
              </a:buClr>
              <a:buSzPct val="100000"/>
              <a:buFont typeface="Arial"/>
              <a:buChar char="–"/>
            </a:pPr>
            <a:r>
              <a:rPr lang="fi-FI" sz="2800" dirty="0">
                <a:solidFill>
                  <a:schemeClr val="dk1"/>
                </a:solidFill>
                <a:latin typeface="Calibri"/>
                <a:cs typeface="Calibri"/>
                <a:sym typeface="Calibri"/>
              </a:rPr>
              <a:t>Matkat ovat aina arvioitavia, 5-30 ja </a:t>
            </a:r>
            <a:r>
              <a:rPr lang="fi-FI" sz="2800" dirty="0">
                <a:solidFill>
                  <a:schemeClr val="dk1"/>
                </a:solidFill>
                <a:latin typeface="Calibri"/>
                <a:cs typeface="Calibri"/>
              </a:rPr>
              <a:t>5</a:t>
            </a:r>
            <a:r>
              <a:rPr lang="fi-FI" sz="2800" dirty="0">
                <a:solidFill>
                  <a:schemeClr val="dk1"/>
                </a:solidFill>
                <a:latin typeface="Calibri"/>
                <a:cs typeface="Calibri"/>
                <a:sym typeface="Calibri"/>
              </a:rPr>
              <a:t>-45m</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Vaikka maalien kokoluokitus ja eri kokoluokkien matka-alueet ovat poistuneet, on matkan kuitenkin oltava järkevä maalin kokoon nähden</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Ryhmissä 3-4 henkilöä</a:t>
            </a:r>
          </a:p>
          <a:p>
            <a:pPr marL="342900" indent="-342900">
              <a:spcBef>
                <a:spcPts val="640"/>
              </a:spcBef>
              <a:buClr>
                <a:schemeClr val="dk1"/>
              </a:buClr>
              <a:buSzPct val="100000"/>
              <a:buNone/>
            </a:pPr>
            <a:endParaRPr sz="3200" dirty="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981198" y="1579425"/>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3D-ammunta</a:t>
            </a:r>
          </a:p>
        </p:txBody>
      </p:sp>
      <p:sp>
        <p:nvSpPr>
          <p:cNvPr id="182" name="Shape 182"/>
          <p:cNvSpPr txBox="1">
            <a:spLocks noGrp="1"/>
          </p:cNvSpPr>
          <p:nvPr>
            <p:ph type="body" idx="1"/>
          </p:nvPr>
        </p:nvSpPr>
        <p:spPr>
          <a:xfrm>
            <a:off x="1557336" y="2589075"/>
            <a:ext cx="9077325" cy="4526100"/>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98666"/>
              <a:buFont typeface="Arial"/>
              <a:buChar char="•"/>
            </a:pPr>
            <a:r>
              <a:rPr lang="fi-FI" sz="2960" dirty="0">
                <a:solidFill>
                  <a:schemeClr val="dk1"/>
                </a:solidFill>
                <a:latin typeface="Calibri"/>
                <a:ea typeface="Calibri"/>
                <a:cs typeface="Calibri"/>
                <a:sym typeface="Calibri"/>
              </a:rPr>
              <a:t>Suhteellisen uusi laji </a:t>
            </a:r>
            <a:r>
              <a:rPr lang="fi-FI" sz="2960" dirty="0" err="1">
                <a:solidFill>
                  <a:schemeClr val="dk1"/>
                </a:solidFill>
                <a:latin typeface="Calibri"/>
                <a:ea typeface="Calibri"/>
                <a:cs typeface="Calibri"/>
                <a:sym typeface="Calibri"/>
              </a:rPr>
              <a:t>WA:lla</a:t>
            </a:r>
            <a:r>
              <a:rPr lang="fi-FI" sz="2960" dirty="0">
                <a:solidFill>
                  <a:schemeClr val="dk1"/>
                </a:solidFill>
                <a:latin typeface="Calibri"/>
                <a:ea typeface="Calibri"/>
                <a:cs typeface="Calibri"/>
                <a:sym typeface="Calibri"/>
              </a:rPr>
              <a:t> ja säännöt tarkentuvat tästä syystä useammin.</a:t>
            </a:r>
          </a:p>
          <a:p>
            <a:pPr marL="742950" lvl="1" indent="-285750">
              <a:spcBef>
                <a:spcPts val="518"/>
              </a:spcBef>
              <a:buClr>
                <a:schemeClr val="dk1"/>
              </a:buClr>
              <a:buSzPct val="99615"/>
              <a:buFont typeface="Arial"/>
              <a:buChar char="–"/>
            </a:pPr>
            <a:r>
              <a:rPr lang="fi-FI" sz="2590" dirty="0">
                <a:solidFill>
                  <a:schemeClr val="dk1"/>
                </a:solidFill>
                <a:latin typeface="Calibri"/>
                <a:ea typeface="Calibri"/>
                <a:cs typeface="Calibri"/>
                <a:sym typeface="Calibri"/>
              </a:rPr>
              <a:t>Tarkista aina ennen kilpailua uudet säännöt!</a:t>
            </a:r>
          </a:p>
          <a:p>
            <a:pPr marL="342900" indent="-342900">
              <a:spcBef>
                <a:spcPts val="592"/>
              </a:spcBef>
              <a:buClr>
                <a:schemeClr val="dk1"/>
              </a:buClr>
              <a:buSzPct val="98666"/>
              <a:buFont typeface="Arial"/>
              <a:buChar char="•"/>
            </a:pPr>
            <a:r>
              <a:rPr lang="fi-FI" sz="2960" dirty="0">
                <a:solidFill>
                  <a:schemeClr val="dk1"/>
                </a:solidFill>
                <a:latin typeface="Calibri"/>
                <a:ea typeface="Calibri"/>
                <a:cs typeface="Calibri"/>
                <a:sym typeface="Calibri"/>
              </a:rPr>
              <a:t>Rata ja ammunta ovat pitkälti kuten maastoammunnassa.</a:t>
            </a:r>
          </a:p>
          <a:p>
            <a:pPr marL="742950" lvl="1" indent="-285750">
              <a:spcBef>
                <a:spcPts val="518"/>
              </a:spcBef>
              <a:buClr>
                <a:schemeClr val="dk1"/>
              </a:buClr>
              <a:buSzPct val="99615"/>
              <a:buFont typeface="Arial"/>
              <a:buChar char="–"/>
            </a:pPr>
            <a:r>
              <a:rPr lang="fi-FI" sz="2590" dirty="0">
                <a:solidFill>
                  <a:schemeClr val="dk1"/>
                </a:solidFill>
                <a:latin typeface="Calibri"/>
                <a:ea typeface="Calibri"/>
                <a:cs typeface="Calibri"/>
                <a:sym typeface="Calibri"/>
              </a:rPr>
              <a:t>Eri etäisyydet, kaikki etäisyydet arvioitavia</a:t>
            </a:r>
          </a:p>
          <a:p>
            <a:pPr marL="742950" lvl="1" indent="-285750">
              <a:spcBef>
                <a:spcPts val="518"/>
              </a:spcBef>
              <a:buClr>
                <a:schemeClr val="dk1"/>
              </a:buClr>
              <a:buSzPct val="99615"/>
              <a:buFont typeface="Arial"/>
              <a:buChar char="–"/>
            </a:pPr>
            <a:r>
              <a:rPr lang="fi-FI" sz="2590" dirty="0">
                <a:solidFill>
                  <a:schemeClr val="dk1"/>
                </a:solidFill>
                <a:latin typeface="Calibri"/>
                <a:ea typeface="Calibri"/>
                <a:cs typeface="Calibri"/>
                <a:sym typeface="Calibri"/>
              </a:rPr>
              <a:t>3D-maalit</a:t>
            </a:r>
          </a:p>
          <a:p>
            <a:pPr marL="342900" indent="-342900">
              <a:spcBef>
                <a:spcPts val="592"/>
              </a:spcBef>
              <a:buClr>
                <a:schemeClr val="dk1"/>
              </a:buClr>
              <a:buSzPct val="98666"/>
              <a:buFont typeface="Arial"/>
              <a:buChar char="•"/>
            </a:pPr>
            <a:r>
              <a:rPr lang="fi-FI" sz="2960" dirty="0">
                <a:solidFill>
                  <a:schemeClr val="dk1"/>
                </a:solidFill>
                <a:latin typeface="Calibri"/>
                <a:ea typeface="Calibri"/>
                <a:cs typeface="Calibri"/>
                <a:sym typeface="Calibri"/>
              </a:rPr>
              <a:t>Epäsäännöllisen muotoiset kohteet aiheuttavat huteja.</a:t>
            </a:r>
          </a:p>
          <a:p>
            <a:pPr marL="742950" lvl="1" indent="-285750">
              <a:spcBef>
                <a:spcPts val="518"/>
              </a:spcBef>
              <a:buClr>
                <a:schemeClr val="dk1"/>
              </a:buClr>
              <a:buSzPct val="99615"/>
              <a:buFont typeface="Arial"/>
              <a:buChar char="–"/>
            </a:pPr>
            <a:r>
              <a:rPr lang="fi-FI" sz="2590" dirty="0">
                <a:solidFill>
                  <a:schemeClr val="dk1"/>
                </a:solidFill>
                <a:latin typeface="Calibri"/>
                <a:ea typeface="Calibri"/>
                <a:cs typeface="Calibri"/>
                <a:sym typeface="Calibri"/>
              </a:rPr>
              <a:t>Huomioi turvallisuus!</a:t>
            </a:r>
          </a:p>
        </p:txBody>
      </p:sp>
    </p:spTree>
    <p:extLst>
      <p:ext uri="{BB962C8B-B14F-4D97-AF65-F5344CB8AC3E}">
        <p14:creationId xmlns:p14="http://schemas.microsoft.com/office/powerpoint/2010/main" val="2151189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1609725" y="145573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3D-maalit</a:t>
            </a:r>
          </a:p>
        </p:txBody>
      </p:sp>
      <p:sp>
        <p:nvSpPr>
          <p:cNvPr id="188" name="Shape 188"/>
          <p:cNvSpPr txBox="1">
            <a:spLocks noGrp="1"/>
          </p:cNvSpPr>
          <p:nvPr>
            <p:ph type="body" idx="1"/>
          </p:nvPr>
        </p:nvSpPr>
        <p:spPr>
          <a:xfrm>
            <a:off x="1290638" y="2514600"/>
            <a:ext cx="9610724" cy="4343400"/>
          </a:xfrm>
          <a:prstGeom prst="rect">
            <a:avLst/>
          </a:prstGeom>
          <a:noFill/>
          <a:ln>
            <a:noFill/>
          </a:ln>
        </p:spPr>
        <p:txBody>
          <a:bodyPr vert="horz" lIns="91425" tIns="45700" rIns="91425" bIns="45700" rtlCol="0" anchor="t" anchorCtr="0">
            <a:noAutofit/>
          </a:bodyPr>
          <a:lstStyle/>
          <a:p>
            <a:pPr marL="342900" indent="-342900">
              <a:lnSpc>
                <a:spcPct val="80000"/>
              </a:lnSpc>
              <a:spcBef>
                <a:spcPts val="0"/>
              </a:spcBef>
              <a:buClr>
                <a:schemeClr val="dk1"/>
              </a:buClr>
              <a:buSzPct val="98666"/>
              <a:buFont typeface="Arial"/>
              <a:buChar char="•"/>
            </a:pPr>
            <a:r>
              <a:rPr lang="fi-FI" sz="2960" dirty="0">
                <a:solidFill>
                  <a:schemeClr val="dk1"/>
                </a:solidFill>
                <a:latin typeface="Calibri"/>
                <a:ea typeface="Calibri"/>
                <a:cs typeface="Calibri"/>
                <a:sym typeface="Calibri"/>
              </a:rPr>
              <a:t>Maalin takana ei saa käyttää taustaa.</a:t>
            </a:r>
          </a:p>
          <a:p>
            <a:pPr marL="742950" lvl="1" indent="-285750">
              <a:lnSpc>
                <a:spcPct val="80000"/>
              </a:lnSpc>
              <a:spcBef>
                <a:spcPts val="518"/>
              </a:spcBef>
              <a:buClr>
                <a:schemeClr val="dk1"/>
              </a:buClr>
              <a:buSzPct val="99615"/>
              <a:buFont typeface="Arial"/>
              <a:buChar char="–"/>
            </a:pPr>
            <a:r>
              <a:rPr lang="fi-FI" sz="2590" dirty="0">
                <a:solidFill>
                  <a:schemeClr val="dk1"/>
                </a:solidFill>
                <a:latin typeface="Calibri"/>
                <a:ea typeface="Calibri"/>
                <a:cs typeface="Calibri"/>
                <a:sym typeface="Calibri"/>
              </a:rPr>
              <a:t>Aiheuttaa huteja, joten nuolia voidaan joutua etsimään.</a:t>
            </a:r>
          </a:p>
          <a:p>
            <a:pPr marL="742950" lvl="1" indent="-285750">
              <a:lnSpc>
                <a:spcPct val="80000"/>
              </a:lnSpc>
              <a:spcBef>
                <a:spcPts val="518"/>
              </a:spcBef>
              <a:buClr>
                <a:schemeClr val="dk1"/>
              </a:buClr>
              <a:buSzPct val="99615"/>
              <a:buFont typeface="Arial"/>
              <a:buChar char="–"/>
            </a:pPr>
            <a:r>
              <a:rPr lang="fi-FI" sz="2590" dirty="0">
                <a:solidFill>
                  <a:schemeClr val="dk1"/>
                </a:solidFill>
                <a:latin typeface="Calibri"/>
                <a:ea typeface="Calibri"/>
                <a:cs typeface="Calibri"/>
                <a:sym typeface="Calibri"/>
              </a:rPr>
              <a:t>Maastoutettua taustaa voi käyttää, jos se ei eroa maastosta merkittävästi ammuntapaikalta katsottuna, </a:t>
            </a:r>
            <a:r>
              <a:rPr lang="fi-FI" sz="2590" dirty="0" err="1">
                <a:solidFill>
                  <a:schemeClr val="dk1"/>
                </a:solidFill>
                <a:latin typeface="Calibri"/>
                <a:ea typeface="Calibri"/>
                <a:cs typeface="Calibri"/>
                <a:sym typeface="Calibri"/>
              </a:rPr>
              <a:t>esim</a:t>
            </a:r>
            <a:r>
              <a:rPr lang="fi-FI" sz="2590" dirty="0">
                <a:solidFill>
                  <a:schemeClr val="dk1"/>
                </a:solidFill>
                <a:latin typeface="Calibri"/>
                <a:ea typeface="Calibri"/>
                <a:cs typeface="Calibri"/>
                <a:sym typeface="Calibri"/>
              </a:rPr>
              <a:t> havuilla peitettynä.</a:t>
            </a:r>
          </a:p>
          <a:p>
            <a:pPr marL="342900" indent="-342900">
              <a:lnSpc>
                <a:spcPct val="80000"/>
              </a:lnSpc>
              <a:spcBef>
                <a:spcPts val="592"/>
              </a:spcBef>
              <a:buClr>
                <a:schemeClr val="dk1"/>
              </a:buClr>
              <a:buSzPct val="98666"/>
              <a:buFont typeface="Arial"/>
              <a:buChar char="•"/>
            </a:pPr>
            <a:r>
              <a:rPr lang="fi-FI" sz="2960" dirty="0">
                <a:solidFill>
                  <a:schemeClr val="dk1"/>
                </a:solidFill>
                <a:latin typeface="Calibri"/>
                <a:ea typeface="Calibri"/>
                <a:cs typeface="Calibri"/>
                <a:sym typeface="Calibri"/>
              </a:rPr>
              <a:t>Maalista on oltava kuva, johon on merkitty ammunta-alueet. Kuvan on oltava odotusalueen lähistöllä, n. 5-10 metriä paalulta.</a:t>
            </a:r>
          </a:p>
          <a:p>
            <a:pPr marL="742950" lvl="1" indent="-285750">
              <a:lnSpc>
                <a:spcPct val="80000"/>
              </a:lnSpc>
              <a:spcBef>
                <a:spcPts val="518"/>
              </a:spcBef>
              <a:buClr>
                <a:schemeClr val="dk1"/>
              </a:buClr>
              <a:buSzPct val="99615"/>
              <a:buFont typeface="Arial"/>
              <a:buChar char="–"/>
            </a:pPr>
            <a:r>
              <a:rPr lang="fi-FI" sz="2590" dirty="0">
                <a:solidFill>
                  <a:schemeClr val="dk1"/>
                </a:solidFill>
                <a:latin typeface="Calibri"/>
                <a:ea typeface="Calibri"/>
                <a:cs typeface="Calibri"/>
                <a:sym typeface="Calibri"/>
              </a:rPr>
              <a:t>Tarkista, että kuva on oikeanlainen ja pistealueet on merkitty selkeästi. Maalin tulee olla kuvassa ja maastossa samassa asennossa.</a:t>
            </a:r>
          </a:p>
          <a:p>
            <a:pPr marL="742950" lvl="1" indent="-285750">
              <a:lnSpc>
                <a:spcPct val="80000"/>
              </a:lnSpc>
              <a:spcBef>
                <a:spcPts val="518"/>
              </a:spcBef>
              <a:buClr>
                <a:schemeClr val="dk1"/>
              </a:buClr>
              <a:buSzPct val="99615"/>
              <a:buNone/>
            </a:pPr>
            <a:endParaRPr sz="259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9634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1676400" y="1676401"/>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3D-maalit</a:t>
            </a:r>
          </a:p>
        </p:txBody>
      </p:sp>
      <p:sp>
        <p:nvSpPr>
          <p:cNvPr id="194" name="Shape 194"/>
          <p:cNvSpPr txBox="1">
            <a:spLocks noGrp="1"/>
          </p:cNvSpPr>
          <p:nvPr>
            <p:ph type="body" idx="1"/>
          </p:nvPr>
        </p:nvSpPr>
        <p:spPr>
          <a:xfrm>
            <a:off x="1543049" y="2667001"/>
            <a:ext cx="8886825" cy="3810000"/>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sz="2400" dirty="0">
                <a:solidFill>
                  <a:schemeClr val="dk1"/>
                </a:solidFill>
                <a:latin typeface="Calibri"/>
                <a:ea typeface="Calibri"/>
                <a:cs typeface="Calibri"/>
                <a:sym typeface="Calibri"/>
              </a:rPr>
              <a:t>Pistealue vastaa vitaalialuetta (sydän ja keuhkot) ja haava-aluetta.</a:t>
            </a:r>
          </a:p>
          <a:p>
            <a:pPr marL="742950" lvl="1" indent="-285750">
              <a:spcBef>
                <a:spcPts val="560"/>
              </a:spcBef>
              <a:buClr>
                <a:schemeClr val="dk1"/>
              </a:buClr>
              <a:buSzPct val="100000"/>
              <a:buFont typeface="Arial"/>
              <a:buChar char="–"/>
            </a:pPr>
            <a:r>
              <a:rPr lang="fi-FI" sz="2000" dirty="0">
                <a:solidFill>
                  <a:schemeClr val="dk1"/>
                </a:solidFill>
                <a:latin typeface="Calibri"/>
                <a:ea typeface="Calibri"/>
                <a:cs typeface="Calibri"/>
                <a:sym typeface="Calibri"/>
              </a:rPr>
              <a:t>Sisimmästä ympyrästä saa 11 pistettä.</a:t>
            </a:r>
          </a:p>
          <a:p>
            <a:pPr marL="742950" lvl="1" indent="-285750">
              <a:spcBef>
                <a:spcPts val="560"/>
              </a:spcBef>
              <a:buClr>
                <a:schemeClr val="dk1"/>
              </a:buClr>
              <a:buSzPct val="100000"/>
              <a:buFont typeface="Arial"/>
              <a:buChar char="–"/>
            </a:pPr>
            <a:r>
              <a:rPr lang="fi-FI" sz="2000" dirty="0">
                <a:solidFill>
                  <a:schemeClr val="dk1"/>
                </a:solidFill>
                <a:latin typeface="Calibri"/>
                <a:ea typeface="Calibri"/>
                <a:cs typeface="Calibri"/>
                <a:sym typeface="Calibri"/>
              </a:rPr>
              <a:t>Ulommasta sydänosumasta 10 pistettä.</a:t>
            </a:r>
          </a:p>
          <a:p>
            <a:pPr marL="742950" lvl="1" indent="-285750">
              <a:spcBef>
                <a:spcPts val="560"/>
              </a:spcBef>
              <a:buClr>
                <a:schemeClr val="dk1"/>
              </a:buClr>
              <a:buSzPct val="100000"/>
              <a:buFont typeface="Arial"/>
              <a:buChar char="–"/>
            </a:pPr>
            <a:r>
              <a:rPr lang="fi-FI" sz="2000" dirty="0">
                <a:solidFill>
                  <a:schemeClr val="dk1"/>
                </a:solidFill>
                <a:latin typeface="Calibri"/>
                <a:ea typeface="Calibri"/>
                <a:cs typeface="Calibri"/>
                <a:sym typeface="Calibri"/>
              </a:rPr>
              <a:t>Vitaalialueen ulommasta pistealueesta saa 8 pistettä (keuhkot).</a:t>
            </a:r>
          </a:p>
          <a:p>
            <a:pPr marL="742950" lvl="1" indent="-285750">
              <a:spcBef>
                <a:spcPts val="560"/>
              </a:spcBef>
              <a:buClr>
                <a:schemeClr val="dk1"/>
              </a:buClr>
              <a:buSzPct val="100000"/>
              <a:buFont typeface="Arial"/>
              <a:buChar char="–"/>
            </a:pPr>
            <a:r>
              <a:rPr lang="fi-FI" sz="2000" dirty="0">
                <a:solidFill>
                  <a:schemeClr val="dk1"/>
                </a:solidFill>
                <a:latin typeface="Calibri"/>
                <a:ea typeface="Calibri"/>
                <a:cs typeface="Calibri"/>
                <a:sym typeface="Calibri"/>
              </a:rPr>
              <a:t>Muusta osumasta saa 5 pistettä (paitsi sarvet ja sorkat, jotka lasketaan hudeiksi).</a:t>
            </a:r>
          </a:p>
          <a:p>
            <a:pPr indent="-285750">
              <a:spcBef>
                <a:spcPts val="560"/>
              </a:spcBef>
              <a:buFont typeface="Arial"/>
              <a:buChar char="–"/>
            </a:pPr>
            <a:r>
              <a:rPr lang="fi-FI" sz="2400" dirty="0"/>
              <a:t>Pienimpiä 3D-maaleja tulee olla kaksi per rasti, jos mahdollista neljä. Kaikkia maaleja saa olla kaksi per rasti. Neljän rastin maalit ammutaan samassa järjestyksessä, kuin 20 cm spotit (AC-BD)</a:t>
            </a:r>
          </a:p>
          <a:p>
            <a:pPr indent="-285750">
              <a:spcBef>
                <a:spcPts val="560"/>
              </a:spcBef>
              <a:buFont typeface="Arial"/>
              <a:buChar char="–"/>
            </a:pPr>
            <a:r>
              <a:rPr lang="fi-FI" sz="2400" dirty="0">
                <a:solidFill>
                  <a:schemeClr val="dk1"/>
                </a:solidFill>
                <a:sym typeface="Calibri"/>
              </a:rPr>
              <a:t>Tasatilanteet ratkaistaan 11-osumilla ja tarvittaessa 10-osumilla. Jatkoon pääsy ratkaistaan uusinnalla erillisellä rastilla.</a:t>
            </a:r>
          </a:p>
        </p:txBody>
      </p:sp>
    </p:spTree>
    <p:extLst>
      <p:ext uri="{BB962C8B-B14F-4D97-AF65-F5344CB8AC3E}">
        <p14:creationId xmlns:p14="http://schemas.microsoft.com/office/powerpoint/2010/main" val="1345289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981200" y="1621200"/>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Pudotus ja finaaliradat ja niiden ampuminen</a:t>
            </a:r>
          </a:p>
        </p:txBody>
      </p:sp>
      <p:sp>
        <p:nvSpPr>
          <p:cNvPr id="121" name="Shape 121"/>
          <p:cNvSpPr txBox="1">
            <a:spLocks noGrp="1"/>
          </p:cNvSpPr>
          <p:nvPr>
            <p:ph type="body" idx="1"/>
          </p:nvPr>
        </p:nvSpPr>
        <p:spPr>
          <a:xfrm>
            <a:off x="828675" y="2892107"/>
            <a:ext cx="10534650" cy="4082143"/>
          </a:xfrm>
          <a:prstGeom prst="rect">
            <a:avLst/>
          </a:prstGeom>
          <a:noFill/>
          <a:ln>
            <a:noFill/>
          </a:ln>
        </p:spPr>
        <p:txBody>
          <a:bodyPr vert="horz" lIns="91425" tIns="45700" rIns="91425" bIns="45700" rtlCol="0" anchor="t" anchorCtr="0">
            <a:noAutofit/>
          </a:bodyPr>
          <a:lstStyle/>
          <a:p>
            <a:pPr marL="342900" indent="-342900">
              <a:lnSpc>
                <a:spcPct val="80000"/>
              </a:lnSpc>
              <a:spcBef>
                <a:spcPts val="0"/>
              </a:spcBef>
              <a:buClr>
                <a:schemeClr val="dk1"/>
              </a:buClr>
              <a:buSzPct val="98666"/>
              <a:buFont typeface="Arial"/>
              <a:buChar char="•"/>
            </a:pPr>
            <a:r>
              <a:rPr lang="fi-FI" sz="2000" dirty="0">
                <a:solidFill>
                  <a:schemeClr val="dk1"/>
                </a:solidFill>
                <a:latin typeface="Calibri"/>
                <a:ea typeface="Calibri"/>
                <a:cs typeface="Calibri"/>
                <a:sym typeface="Calibri"/>
              </a:rPr>
              <a:t>On syytä tehdä täysin erilliset pudotus ja finaaliradat, sillä poolijärjestelmässä finaaleihin poolista (kolmannelta ja neljänneltä sijalta) tulevat ampujat ovat enimmillään ampuneet joka rastin viiteen kertaan ja suoraan finaaleihin päässeet karsintojen ensimmäinen ja toinen joutuisivat finaaleissa heitä vastaan radalle, jota eivät ole edes nähneet. Mikäli joudutaan pakosta käyttämään samaa rataa, on taulukoot/3D-maalit sekä paalutus vaihdettava joka rastille, mutta siitäkin huolimatta poolista tulleet saavat ansiotonta etua.</a:t>
            </a:r>
          </a:p>
          <a:p>
            <a:pPr marL="342900" indent="-342900">
              <a:lnSpc>
                <a:spcPct val="80000"/>
              </a:lnSpc>
              <a:spcBef>
                <a:spcPts val="0"/>
              </a:spcBef>
              <a:buClr>
                <a:schemeClr val="dk1"/>
              </a:buClr>
              <a:buSzPct val="98666"/>
              <a:buFont typeface="Arial"/>
              <a:buChar char="•"/>
            </a:pPr>
            <a:r>
              <a:rPr lang="fi-FI" sz="2000" dirty="0">
                <a:solidFill>
                  <a:schemeClr val="dk1"/>
                </a:solidFill>
                <a:latin typeface="Calibri"/>
                <a:ea typeface="Calibri"/>
                <a:cs typeface="Calibri"/>
                <a:sym typeface="Calibri"/>
              </a:rPr>
              <a:t>Maastoammunnan ottelurataan on syytä laittaa valmiiksi kaikkien kolmen annetun matkan paalut, joita tuomarit vaihtelevat otteluvaiheesta toiseen siirryttäessä ennalta tehdyn suunnitelman mukaan, jotta radassa olisi vaihtelua otteluiden välillä.</a:t>
            </a:r>
          </a:p>
          <a:p>
            <a:pPr marL="342900" indent="-342900">
              <a:lnSpc>
                <a:spcPct val="80000"/>
              </a:lnSpc>
              <a:spcBef>
                <a:spcPts val="0"/>
              </a:spcBef>
              <a:buClr>
                <a:schemeClr val="dk1"/>
              </a:buClr>
              <a:buSzPct val="98666"/>
              <a:buFont typeface="Arial"/>
              <a:buChar char="•"/>
            </a:pPr>
            <a:r>
              <a:rPr lang="fi-FI" sz="2000" dirty="0">
                <a:solidFill>
                  <a:schemeClr val="dk1"/>
                </a:solidFill>
                <a:ea typeface="Calibri"/>
                <a:cs typeface="Calibri"/>
                <a:sym typeface="Calibri"/>
              </a:rPr>
              <a:t>3D-ammunnan pudotusrataa ei paaluteta, vaan kun tuomari tuo ryhmän rastille hän asettaa paalut itse valitsemilleen etäisyyksille välittömästi ennen ammuntaa</a:t>
            </a:r>
            <a:endParaRPr lang="fi-FI" sz="2000" dirty="0">
              <a:solidFill>
                <a:schemeClr val="dk1"/>
              </a:solidFill>
              <a:latin typeface="Calibri"/>
              <a:ea typeface="Calibri"/>
              <a:cs typeface="Calibri"/>
              <a:sym typeface="Calibri"/>
            </a:endParaRPr>
          </a:p>
          <a:p>
            <a:pPr marL="0" indent="0">
              <a:lnSpc>
                <a:spcPct val="80000"/>
              </a:lnSpc>
              <a:spcBef>
                <a:spcPts val="0"/>
              </a:spcBef>
              <a:buClr>
                <a:schemeClr val="dk1"/>
              </a:buClr>
              <a:buSzPct val="98666"/>
              <a:buNone/>
            </a:pPr>
            <a:endParaRPr lang="fi-FI" sz="2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7775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1676400" y="1676401"/>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Huomioi 3D-maalien suhteen:</a:t>
            </a:r>
          </a:p>
        </p:txBody>
      </p:sp>
      <p:sp>
        <p:nvSpPr>
          <p:cNvPr id="194" name="Shape 194"/>
          <p:cNvSpPr txBox="1">
            <a:spLocks noGrp="1"/>
          </p:cNvSpPr>
          <p:nvPr>
            <p:ph type="body" idx="1"/>
          </p:nvPr>
        </p:nvSpPr>
        <p:spPr>
          <a:xfrm>
            <a:off x="1114426" y="2819401"/>
            <a:ext cx="9582150" cy="3810000"/>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sz="2400" dirty="0">
                <a:solidFill>
                  <a:schemeClr val="dk1"/>
                </a:solidFill>
                <a:latin typeface="Calibri"/>
                <a:cs typeface="Calibri"/>
                <a:sym typeface="Calibri"/>
              </a:rPr>
              <a:t>Pomput, läpimenneet ja nuoliin osuneet pisteytetään, kuten taulu- ja </a:t>
            </a:r>
            <a:r>
              <a:rPr lang="fi-FI" sz="2400" dirty="0">
                <a:solidFill>
                  <a:schemeClr val="dk1"/>
                </a:solidFill>
                <a:cs typeface="Calibri"/>
                <a:sym typeface="Calibri"/>
              </a:rPr>
              <a:t>maastoammunnassa. Mikäli nuoli hipaisee maalia ja kimpoaa sen ohi mahdollisesti suuntaa muuttaen niin, ettei se selvästikään ole mennyt läpi tai pompannut takaisin, se merkitään ohiammutuksi.</a:t>
            </a:r>
          </a:p>
          <a:p>
            <a:pPr marL="342900" indent="-342900">
              <a:spcBef>
                <a:spcPts val="0"/>
              </a:spcBef>
              <a:buClr>
                <a:schemeClr val="dk1"/>
              </a:buClr>
              <a:buSzPct val="100000"/>
              <a:buFont typeface="Arial"/>
              <a:buChar char="•"/>
            </a:pPr>
            <a:r>
              <a:rPr lang="fi-FI" sz="2400" dirty="0">
                <a:solidFill>
                  <a:schemeClr val="dk1"/>
                </a:solidFill>
                <a:cs typeface="Calibri"/>
                <a:sym typeface="Calibri"/>
              </a:rPr>
              <a:t>Kuten myös maastoammunnan taulujen pistevyöhykkeiden myös 3D-maalien pistevyöhykkeiden on oltava kokonaisuudessaan näkyvissä kaikkien paalujen kaikille ammuntapaikoille. Lähes koko maali on pistealuetta – ei vain korkeimmat osumarenkaat.</a:t>
            </a:r>
            <a:endParaRPr lang="fi-FI" sz="2400" dirty="0">
              <a:solidFill>
                <a:schemeClr val="dk1"/>
              </a:solidFill>
              <a:sym typeface="Calibri"/>
            </a:endParaRPr>
          </a:p>
        </p:txBody>
      </p:sp>
    </p:spTree>
    <p:extLst>
      <p:ext uri="{BB962C8B-B14F-4D97-AF65-F5344CB8AC3E}">
        <p14:creationId xmlns:p14="http://schemas.microsoft.com/office/powerpoint/2010/main" val="120614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981200" y="1830750"/>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Pudotus ja finaaliradat ja niiden ampuminen</a:t>
            </a:r>
          </a:p>
        </p:txBody>
      </p:sp>
      <p:sp>
        <p:nvSpPr>
          <p:cNvPr id="121" name="Shape 121"/>
          <p:cNvSpPr txBox="1">
            <a:spLocks noGrp="1"/>
          </p:cNvSpPr>
          <p:nvPr>
            <p:ph type="body" idx="1"/>
          </p:nvPr>
        </p:nvSpPr>
        <p:spPr>
          <a:xfrm>
            <a:off x="828675" y="3429001"/>
            <a:ext cx="10534650" cy="2647950"/>
          </a:xfrm>
          <a:prstGeom prst="rect">
            <a:avLst/>
          </a:prstGeom>
          <a:noFill/>
          <a:ln>
            <a:noFill/>
          </a:ln>
        </p:spPr>
        <p:txBody>
          <a:bodyPr vert="horz" lIns="91425" tIns="45700" rIns="91425" bIns="45700" rtlCol="0" anchor="t" anchorCtr="0">
            <a:noAutofit/>
          </a:bodyPr>
          <a:lstStyle/>
          <a:p>
            <a:pPr marL="342900" indent="-342900">
              <a:lnSpc>
                <a:spcPct val="80000"/>
              </a:lnSpc>
              <a:spcBef>
                <a:spcPts val="0"/>
              </a:spcBef>
              <a:buClr>
                <a:schemeClr val="dk1"/>
              </a:buClr>
              <a:buSzPct val="98666"/>
              <a:buFont typeface="Arial"/>
              <a:buChar char="•"/>
            </a:pPr>
            <a:r>
              <a:rPr lang="fi-FI" sz="2000" dirty="0">
                <a:solidFill>
                  <a:schemeClr val="dk1"/>
                </a:solidFill>
                <a:latin typeface="Calibri"/>
                <a:ea typeface="Calibri"/>
                <a:cs typeface="Calibri"/>
                <a:sym typeface="Calibri"/>
              </a:rPr>
              <a:t>Tuomarin mukaan lähtee kaksi otteluparia. Tuomari kellottaa ammunnan ellei ajanottojärjestelmä ole käytössä. Tuomari myös tulkitsee osumat</a:t>
            </a:r>
          </a:p>
          <a:p>
            <a:pPr marL="342900" indent="-342900">
              <a:lnSpc>
                <a:spcPct val="80000"/>
              </a:lnSpc>
              <a:spcBef>
                <a:spcPts val="0"/>
              </a:spcBef>
              <a:buClr>
                <a:schemeClr val="dk1"/>
              </a:buClr>
              <a:buSzPct val="98666"/>
              <a:buFont typeface="Arial"/>
              <a:buChar char="•"/>
            </a:pPr>
            <a:r>
              <a:rPr lang="fi-FI" sz="2000" dirty="0">
                <a:solidFill>
                  <a:schemeClr val="dk1"/>
                </a:solidFill>
                <a:latin typeface="Calibri"/>
                <a:ea typeface="Calibri"/>
                <a:cs typeface="Calibri"/>
                <a:sym typeface="Calibri"/>
              </a:rPr>
              <a:t>Tuomareiden kannattaa viedä ryhmänsä rasteille yhtä aikaa. Siirtymät rasteilta toisille kannattaa koordinoida radioiden avulla, niin että ne tapahtuvat yhtä aikaa eikä kukaan ammu kenenkään siirtyessä.</a:t>
            </a:r>
          </a:p>
          <a:p>
            <a:pPr marL="342900" indent="-342900">
              <a:lnSpc>
                <a:spcPct val="80000"/>
              </a:lnSpc>
              <a:spcBef>
                <a:spcPts val="0"/>
              </a:spcBef>
              <a:buClr>
                <a:schemeClr val="dk1"/>
              </a:buClr>
              <a:buSzPct val="98666"/>
              <a:buFont typeface="Arial"/>
              <a:buChar char="•"/>
            </a:pPr>
            <a:r>
              <a:rPr lang="fi-FI" sz="2000" dirty="0">
                <a:solidFill>
                  <a:schemeClr val="dk1"/>
                </a:solidFill>
                <a:latin typeface="Calibri"/>
                <a:ea typeface="Calibri"/>
                <a:cs typeface="Calibri"/>
                <a:sym typeface="Calibri"/>
              </a:rPr>
              <a:t>Poolikaaviosta pudonneiden sijaluvut määräytyvät siten, että kumpikin ottelija tuo otteluun panokseksi oman sijalukunsa, jonka hän on saanut karsintakierroksen perusteella tai voittanut edellisestä ottelusta. Voittaja saa paremman sijaluvun mukaansa ja hävinnyt merkitään tuloskaavioon huonommalle niistä.  A-B -ottelun voittaja menee semifinaaleihin sijaluvulla 3 ja C-D –ottelun voittaja sijaluvulla 4.</a:t>
            </a:r>
          </a:p>
        </p:txBody>
      </p:sp>
    </p:spTree>
    <p:extLst>
      <p:ext uri="{BB962C8B-B14F-4D97-AF65-F5344CB8AC3E}">
        <p14:creationId xmlns:p14="http://schemas.microsoft.com/office/powerpoint/2010/main" val="195128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890712" y="1312184"/>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Ammuntamatkat</a:t>
            </a:r>
          </a:p>
        </p:txBody>
      </p:sp>
      <p:sp>
        <p:nvSpPr>
          <p:cNvPr id="135" name="Shape 135"/>
          <p:cNvSpPr txBox="1"/>
          <p:nvPr/>
        </p:nvSpPr>
        <p:spPr>
          <a:xfrm>
            <a:off x="2621135" y="4807152"/>
            <a:ext cx="6768753" cy="1477328"/>
          </a:xfrm>
          <a:prstGeom prst="rect">
            <a:avLst/>
          </a:prstGeom>
          <a:noFill/>
          <a:ln>
            <a:noFill/>
          </a:ln>
        </p:spPr>
        <p:txBody>
          <a:bodyPr lIns="91425" tIns="45700" rIns="91425" bIns="45700" anchor="t" anchorCtr="0">
            <a:noAutofit/>
          </a:bodyPr>
          <a:lstStyle/>
          <a:p>
            <a:pPr marL="285750" indent="-285750">
              <a:buClr>
                <a:schemeClr val="dk1"/>
              </a:buClr>
              <a:buSzPct val="100000"/>
              <a:buFont typeface="Arial"/>
              <a:buChar char="•"/>
            </a:pPr>
            <a:r>
              <a:rPr lang="fi-FI" dirty="0">
                <a:solidFill>
                  <a:schemeClr val="dk1"/>
                </a:solidFill>
                <a:latin typeface="Calibri"/>
                <a:ea typeface="Calibri"/>
                <a:cs typeface="Calibri"/>
                <a:sym typeface="Calibri"/>
              </a:rPr>
              <a:t>Eri paaluja voi sijaita samalla etäisyydellä tietyllä rastilla.</a:t>
            </a:r>
          </a:p>
          <a:p>
            <a:pPr marL="285750" indent="-285750">
              <a:buClr>
                <a:schemeClr val="dk1"/>
              </a:buClr>
              <a:buSzPct val="100000"/>
              <a:buFont typeface="Arial"/>
              <a:buChar char="•"/>
            </a:pPr>
            <a:r>
              <a:rPr lang="fi-FI" dirty="0">
                <a:solidFill>
                  <a:schemeClr val="dk1"/>
                </a:solidFill>
                <a:latin typeface="Calibri"/>
                <a:ea typeface="Calibri"/>
                <a:cs typeface="Calibri"/>
                <a:sym typeface="Calibri"/>
              </a:rPr>
              <a:t>Ammuntamatkojen tulisi kuitenkin vaihdella pitkän, keskipitkän ja lyhyen välillä. </a:t>
            </a:r>
          </a:p>
          <a:p>
            <a:pPr marL="285750" indent="-285750">
              <a:buClr>
                <a:schemeClr val="dk1"/>
              </a:buClr>
              <a:buSzPct val="100000"/>
              <a:buFont typeface="Arial"/>
              <a:buChar char="•"/>
            </a:pPr>
            <a:r>
              <a:rPr lang="fi-FI" dirty="0">
                <a:solidFill>
                  <a:schemeClr val="dk1"/>
                </a:solidFill>
                <a:latin typeface="Calibri"/>
                <a:ea typeface="Calibri"/>
                <a:cs typeface="Calibri"/>
                <a:sym typeface="Calibri"/>
              </a:rPr>
              <a:t>Radalla tulee olla erilaisia rasteja ja etäisyyksiä mahdollisimman monipuolisesti maasto huomioon ottaen.</a:t>
            </a:r>
          </a:p>
        </p:txBody>
      </p:sp>
      <p:grpSp>
        <p:nvGrpSpPr>
          <p:cNvPr id="3" name="Group 2"/>
          <p:cNvGrpSpPr/>
          <p:nvPr/>
        </p:nvGrpSpPr>
        <p:grpSpPr>
          <a:xfrm>
            <a:off x="1714500" y="2400300"/>
            <a:ext cx="8582025" cy="2290951"/>
            <a:chOff x="0" y="1844824"/>
            <a:chExt cx="9144000" cy="2855951"/>
          </a:xfrm>
        </p:grpSpPr>
        <p:pic>
          <p:nvPicPr>
            <p:cNvPr id="134" name="Shape 134"/>
            <p:cNvPicPr preferRelativeResize="0"/>
            <p:nvPr/>
          </p:nvPicPr>
          <p:blipFill rotWithShape="1">
            <a:blip r:embed="rId3">
              <a:alphaModFix/>
            </a:blip>
            <a:srcRect/>
            <a:stretch/>
          </p:blipFill>
          <p:spPr>
            <a:xfrm>
              <a:off x="0" y="1844824"/>
              <a:ext cx="9144000" cy="2855951"/>
            </a:xfrm>
            <a:prstGeom prst="rect">
              <a:avLst/>
            </a:prstGeom>
            <a:noFill/>
            <a:ln>
              <a:noFill/>
            </a:ln>
          </p:spPr>
        </p:pic>
        <p:sp>
          <p:nvSpPr>
            <p:cNvPr id="2" name="Rectangle 1"/>
            <p:cNvSpPr/>
            <p:nvPr/>
          </p:nvSpPr>
          <p:spPr>
            <a:xfrm>
              <a:off x="1043608" y="1916832"/>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81152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1981200" y="141763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Turvallisuus, ratatarkastus</a:t>
            </a:r>
          </a:p>
        </p:txBody>
      </p:sp>
      <p:sp>
        <p:nvSpPr>
          <p:cNvPr id="96" name="Shape 96"/>
          <p:cNvSpPr txBox="1">
            <a:spLocks noGrp="1"/>
          </p:cNvSpPr>
          <p:nvPr>
            <p:ph type="body" idx="1"/>
          </p:nvPr>
        </p:nvSpPr>
        <p:spPr>
          <a:xfrm>
            <a:off x="1981200" y="2676525"/>
            <a:ext cx="8229600" cy="3848099"/>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Arial"/>
              <a:buChar char="•"/>
            </a:pPr>
            <a:r>
              <a:rPr lang="fi-FI" sz="3200" dirty="0">
                <a:solidFill>
                  <a:schemeClr val="dk1"/>
                </a:solidFill>
                <a:latin typeface="Calibri"/>
                <a:ea typeface="Calibri"/>
                <a:cs typeface="Calibri"/>
                <a:sym typeface="Calibri"/>
              </a:rPr>
              <a:t>Tarkista rata etteivät taululta taululle siirtymät eivätkä ammuntapaikat ole ammuntalinjoilla harhanuolien varalta.</a:t>
            </a:r>
          </a:p>
          <a:p>
            <a:pPr marL="742950" lvl="1" indent="-285750">
              <a:spcBef>
                <a:spcPts val="560"/>
              </a:spcBef>
              <a:buClr>
                <a:schemeClr val="dk1"/>
              </a:buClr>
              <a:buSzPct val="100000"/>
              <a:buFont typeface="Arial"/>
              <a:buChar char="–"/>
            </a:pPr>
            <a:r>
              <a:rPr lang="fi-FI" sz="2800" dirty="0">
                <a:solidFill>
                  <a:schemeClr val="dk1"/>
                </a:solidFill>
                <a:latin typeface="Calibri"/>
                <a:ea typeface="Calibri"/>
                <a:cs typeface="Calibri"/>
                <a:sym typeface="Calibri"/>
              </a:rPr>
              <a:t>Vertaa maaston todellista tilaa järjestäjien rastikarttaan.</a:t>
            </a:r>
          </a:p>
          <a:p>
            <a:pPr marL="342900" indent="-342900">
              <a:spcBef>
                <a:spcPts val="640"/>
              </a:spcBef>
              <a:buClr>
                <a:schemeClr val="dk1"/>
              </a:buClr>
              <a:buSzPct val="100000"/>
              <a:buFont typeface="Arial"/>
              <a:buChar char="•"/>
            </a:pPr>
            <a:r>
              <a:rPr lang="fi-FI" sz="3200" dirty="0">
                <a:solidFill>
                  <a:schemeClr val="dk1"/>
                </a:solidFill>
                <a:latin typeface="Calibri"/>
                <a:ea typeface="Calibri"/>
                <a:cs typeface="Calibri"/>
                <a:sym typeface="Calibri"/>
              </a:rPr>
              <a:t>Tuomareiden on hyvä muistuttaa ampujia tarkistamaan ammuntalinja aina ennen ammunnan aloittamista rastilla.</a:t>
            </a:r>
          </a:p>
        </p:txBody>
      </p:sp>
    </p:spTree>
    <p:extLst>
      <p:ext uri="{BB962C8B-B14F-4D97-AF65-F5344CB8AC3E}">
        <p14:creationId xmlns:p14="http://schemas.microsoft.com/office/powerpoint/2010/main" val="2320974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7147D-B093-4243-AAA9-94EC44139515}"/>
              </a:ext>
            </a:extLst>
          </p:cNvPr>
          <p:cNvSpPr>
            <a:spLocks noGrp="1"/>
          </p:cNvSpPr>
          <p:nvPr>
            <p:ph type="title"/>
          </p:nvPr>
        </p:nvSpPr>
        <p:spPr>
          <a:xfrm>
            <a:off x="4762500" y="1348105"/>
            <a:ext cx="4610100" cy="963411"/>
          </a:xfrm>
        </p:spPr>
        <p:txBody>
          <a:bodyPr/>
          <a:lstStyle/>
          <a:p>
            <a:r>
              <a:rPr lang="en-GB" dirty="0" err="1"/>
              <a:t>Ratakartta</a:t>
            </a:r>
            <a:endParaRPr lang="en-GB" dirty="0"/>
          </a:p>
        </p:txBody>
      </p:sp>
      <p:sp>
        <p:nvSpPr>
          <p:cNvPr id="4" name="Date Placeholder 3">
            <a:extLst>
              <a:ext uri="{FF2B5EF4-FFF2-40B4-BE49-F238E27FC236}">
                <a16:creationId xmlns:a16="http://schemas.microsoft.com/office/drawing/2014/main" id="{40E4C308-16C3-4049-B33C-80BA01459D6F}"/>
              </a:ext>
            </a:extLst>
          </p:cNvPr>
          <p:cNvSpPr>
            <a:spLocks noGrp="1"/>
          </p:cNvSpPr>
          <p:nvPr>
            <p:ph type="dt" sz="half" idx="10"/>
          </p:nvPr>
        </p:nvSpPr>
        <p:spPr/>
        <p:txBody>
          <a:bodyPr/>
          <a:lstStyle/>
          <a:p>
            <a:fld id="{2681864D-90CE-4DAD-B39B-F166F4818BE2}" type="datetime1">
              <a:rPr lang="fi-FI" smtClean="0"/>
              <a:t>11.4.2021</a:t>
            </a:fld>
            <a:endParaRPr lang="fi-FI"/>
          </a:p>
        </p:txBody>
      </p:sp>
      <p:pic>
        <p:nvPicPr>
          <p:cNvPr id="6" name="Picture 5">
            <a:extLst>
              <a:ext uri="{FF2B5EF4-FFF2-40B4-BE49-F238E27FC236}">
                <a16:creationId xmlns:a16="http://schemas.microsoft.com/office/drawing/2014/main" id="{46CAB78E-03F0-49A6-8A5A-4280C4498BB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8000"/>
                    </a14:imgEffect>
                    <a14:imgEffect>
                      <a14:brightnessContrast contrast="-45000"/>
                    </a14:imgEffect>
                  </a14:imgLayer>
                </a14:imgProps>
              </a:ext>
            </a:extLst>
          </a:blip>
          <a:srcRect l="1083" t="42623" r="-2337" b="2960"/>
          <a:stretch/>
        </p:blipFill>
        <p:spPr>
          <a:xfrm>
            <a:off x="685800" y="2311516"/>
            <a:ext cx="4355700" cy="3575575"/>
          </a:xfrm>
          <a:prstGeom prst="rect">
            <a:avLst/>
          </a:prstGeom>
        </p:spPr>
      </p:pic>
      <p:sp>
        <p:nvSpPr>
          <p:cNvPr id="7" name="Shape 96">
            <a:extLst>
              <a:ext uri="{FF2B5EF4-FFF2-40B4-BE49-F238E27FC236}">
                <a16:creationId xmlns:a16="http://schemas.microsoft.com/office/drawing/2014/main" id="{70998F8F-E6B1-473D-B3EC-28F94324F09A}"/>
              </a:ext>
            </a:extLst>
          </p:cNvPr>
          <p:cNvSpPr txBox="1">
            <a:spLocks/>
          </p:cNvSpPr>
          <p:nvPr/>
        </p:nvSpPr>
        <p:spPr>
          <a:xfrm>
            <a:off x="5838825" y="2508251"/>
            <a:ext cx="6010275" cy="3848099"/>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Clr>
                <a:schemeClr val="dk1"/>
              </a:buClr>
              <a:buSzPct val="100000"/>
              <a:buFont typeface="Arial"/>
              <a:buChar char="•"/>
            </a:pPr>
            <a:r>
              <a:rPr lang="fi-FI" sz="2000" dirty="0">
                <a:solidFill>
                  <a:schemeClr val="dk1"/>
                </a:solidFill>
                <a:latin typeface="Calibri"/>
                <a:ea typeface="Calibri"/>
                <a:cs typeface="Calibri"/>
                <a:sym typeface="Calibri"/>
              </a:rPr>
              <a:t>Syytä vaatia järjestäjältä hyvissä ajoin ennen ensimmäistä käyntiä radalla</a:t>
            </a:r>
          </a:p>
          <a:p>
            <a:pPr marL="342900" indent="-342900">
              <a:spcBef>
                <a:spcPts val="0"/>
              </a:spcBef>
              <a:buClr>
                <a:schemeClr val="dk1"/>
              </a:buClr>
              <a:buSzPct val="100000"/>
              <a:buFont typeface="Arial"/>
              <a:buChar char="•"/>
            </a:pPr>
            <a:r>
              <a:rPr lang="fi-FI" sz="2000" dirty="0">
                <a:solidFill>
                  <a:schemeClr val="dk1"/>
                </a:solidFill>
                <a:latin typeface="Calibri"/>
                <a:ea typeface="Calibri"/>
                <a:cs typeface="Calibri"/>
                <a:sym typeface="Calibri"/>
              </a:rPr>
              <a:t>Antaa hyvän käsityksen siitä, mihin harhanuolet lentävät, onko </a:t>
            </a:r>
            <a:r>
              <a:rPr lang="fi-FI" sz="2000" dirty="0" err="1">
                <a:solidFill>
                  <a:schemeClr val="dk1"/>
                </a:solidFill>
                <a:latin typeface="Calibri"/>
                <a:ea typeface="Calibri"/>
                <a:cs typeface="Calibri"/>
                <a:sym typeface="Calibri"/>
              </a:rPr>
              <a:t>high</a:t>
            </a:r>
            <a:r>
              <a:rPr lang="fi-FI" sz="2000" dirty="0">
                <a:solidFill>
                  <a:schemeClr val="dk1"/>
                </a:solidFill>
                <a:latin typeface="Calibri"/>
                <a:ea typeface="Calibri"/>
                <a:cs typeface="Calibri"/>
                <a:sym typeface="Calibri"/>
              </a:rPr>
              <a:t> </a:t>
            </a:r>
            <a:r>
              <a:rPr lang="fi-FI" sz="2000" dirty="0" err="1">
                <a:solidFill>
                  <a:schemeClr val="dk1"/>
                </a:solidFill>
                <a:latin typeface="Calibri"/>
                <a:ea typeface="Calibri"/>
                <a:cs typeface="Calibri"/>
                <a:sym typeface="Calibri"/>
              </a:rPr>
              <a:t>drawn</a:t>
            </a:r>
            <a:r>
              <a:rPr lang="fi-FI" sz="2000" dirty="0">
                <a:solidFill>
                  <a:schemeClr val="dk1"/>
                </a:solidFill>
                <a:latin typeface="Calibri"/>
                <a:ea typeface="Calibri"/>
                <a:cs typeface="Calibri"/>
                <a:sym typeface="Calibri"/>
              </a:rPr>
              <a:t> vaaraa alamäkirasteilla tai onko rastien takana ammuntalinjojen jatkeella toisia rasteja, siirtymiä rastien väleillä tai paaluilta tauluille tai muutoin henkilöitä tai omaisuutta vaaralle alttiina.</a:t>
            </a:r>
          </a:p>
          <a:p>
            <a:pPr marL="342900" indent="-342900">
              <a:spcBef>
                <a:spcPts val="0"/>
              </a:spcBef>
              <a:buClr>
                <a:schemeClr val="dk1"/>
              </a:buClr>
              <a:buSzPct val="100000"/>
              <a:buFont typeface="Arial"/>
              <a:buChar char="•"/>
            </a:pPr>
            <a:r>
              <a:rPr lang="fi-FI" sz="2000" dirty="0">
                <a:solidFill>
                  <a:schemeClr val="dk1"/>
                </a:solidFill>
                <a:latin typeface="Calibri"/>
                <a:ea typeface="Calibri"/>
                <a:cs typeface="Calibri"/>
                <a:sym typeface="Calibri"/>
              </a:rPr>
              <a:t>Syytä laatia topografiselle karttapohjalle, josta näkyvät matkojen lisäksi myös korkeuserot</a:t>
            </a:r>
          </a:p>
          <a:p>
            <a:pPr marL="342900" indent="-342900">
              <a:spcBef>
                <a:spcPts val="0"/>
              </a:spcBef>
              <a:buClr>
                <a:schemeClr val="dk1"/>
              </a:buClr>
              <a:buSzPct val="100000"/>
              <a:buFont typeface="Arial"/>
              <a:buChar char="•"/>
            </a:pPr>
            <a:r>
              <a:rPr lang="fi-FI" sz="2000" dirty="0">
                <a:solidFill>
                  <a:schemeClr val="dk1"/>
                </a:solidFill>
                <a:latin typeface="Calibri"/>
                <a:ea typeface="Calibri"/>
                <a:cs typeface="Calibri"/>
                <a:sym typeface="Calibri"/>
              </a:rPr>
              <a:t>Älypuhelimiin on saatavilla useita sovelluksia, joita voi käyttää kartan laatimiseen</a:t>
            </a:r>
          </a:p>
        </p:txBody>
      </p:sp>
    </p:spTree>
    <p:extLst>
      <p:ext uri="{BB962C8B-B14F-4D97-AF65-F5344CB8AC3E}">
        <p14:creationId xmlns:p14="http://schemas.microsoft.com/office/powerpoint/2010/main" val="417509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981200" y="1274762"/>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i-FI" dirty="0">
                <a:solidFill>
                  <a:schemeClr val="dk1"/>
                </a:solidFill>
                <a:latin typeface="Calibri"/>
                <a:ea typeface="Calibri"/>
                <a:cs typeface="Calibri"/>
                <a:sym typeface="Calibri"/>
              </a:rPr>
              <a:t>Turvallisuus, ratatarkastus</a:t>
            </a:r>
          </a:p>
        </p:txBody>
      </p:sp>
      <p:sp>
        <p:nvSpPr>
          <p:cNvPr id="102" name="Shape 102"/>
          <p:cNvSpPr txBox="1">
            <a:spLocks noGrp="1"/>
          </p:cNvSpPr>
          <p:nvPr>
            <p:ph type="body" idx="1"/>
          </p:nvPr>
        </p:nvSpPr>
        <p:spPr>
          <a:xfrm>
            <a:off x="1628774" y="2343149"/>
            <a:ext cx="9096375" cy="3571875"/>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98666"/>
              <a:buFont typeface="Arial"/>
              <a:buChar char="•"/>
            </a:pPr>
            <a:r>
              <a:rPr lang="fi-FI" sz="2960" dirty="0">
                <a:solidFill>
                  <a:schemeClr val="dk1"/>
                </a:solidFill>
                <a:latin typeface="Calibri"/>
                <a:ea typeface="Calibri"/>
                <a:cs typeface="Calibri"/>
                <a:sym typeface="Calibri"/>
              </a:rPr>
              <a:t>Ennen kilpailun alkua on kaikkien tuomareiden käytävä tutustumassa rasteihin ja kulkureitteihin. Huolehdi, että rastit ovat turvalliset niin ampujille, järjestäjille kuin katsojille.</a:t>
            </a:r>
          </a:p>
          <a:p>
            <a:pPr marL="342900" indent="-342900">
              <a:spcBef>
                <a:spcPts val="592"/>
              </a:spcBef>
              <a:buClr>
                <a:schemeClr val="dk1"/>
              </a:buClr>
              <a:buSzPct val="98666"/>
              <a:buFont typeface="Arial"/>
              <a:buChar char="•"/>
            </a:pPr>
            <a:r>
              <a:rPr lang="fi-FI" sz="2960" dirty="0">
                <a:solidFill>
                  <a:schemeClr val="dk1"/>
                </a:solidFill>
                <a:latin typeface="Calibri"/>
                <a:ea typeface="Calibri"/>
                <a:cs typeface="Calibri"/>
                <a:sym typeface="Calibri"/>
              </a:rPr>
              <a:t>Maastoammunnan turvallisuusriskit ovat rata-ammuntaa selkeästi suuremmat. Metsän puut ja mäet ovat turvallisuuden kannalta huomioitavia näköesteitä.</a:t>
            </a:r>
          </a:p>
          <a:p>
            <a:pPr marL="342900" indent="-342900">
              <a:spcBef>
                <a:spcPts val="592"/>
              </a:spcBef>
              <a:buClr>
                <a:schemeClr val="dk1"/>
              </a:buClr>
              <a:buSzPct val="98666"/>
              <a:buFont typeface="Arial"/>
              <a:buChar char="•"/>
            </a:pPr>
            <a:r>
              <a:rPr lang="fi-FI" sz="2960" dirty="0">
                <a:solidFill>
                  <a:schemeClr val="dk1"/>
                </a:solidFill>
                <a:latin typeface="Calibri"/>
                <a:ea typeface="Calibri"/>
                <a:cs typeface="Calibri"/>
                <a:sym typeface="Calibri"/>
              </a:rPr>
              <a:t>Kilpailijoiden käyttämien reittien on oltava myöskin vaarattomat (jyrkät, liukkaat kalliot)</a:t>
            </a:r>
          </a:p>
          <a:p>
            <a:pPr marL="342900" indent="-342900">
              <a:spcBef>
                <a:spcPts val="592"/>
              </a:spcBef>
              <a:buClr>
                <a:schemeClr val="dk1"/>
              </a:buClr>
              <a:buSzPct val="98666"/>
              <a:buNone/>
            </a:pPr>
            <a:endParaRPr sz="296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7176606"/>
      </p:ext>
    </p:extLst>
  </p:cSld>
  <p:clrMapOvr>
    <a:masterClrMapping/>
  </p:clrMapOvr>
</p:sld>
</file>

<file path=ppt/theme/theme1.xml><?xml version="1.0" encoding="utf-8"?>
<a:theme xmlns:a="http://schemas.openxmlformats.org/drawingml/2006/main" name="SJAL 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JAL teema" id="{B4364F8D-C260-4633-83F1-FCB6D80F8150}" vid="{499B9697-7E0D-4BA8-826C-AAB8390A83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SJAL teema</Template>
  <TotalTime>631</TotalTime>
  <Words>2684</Words>
  <Application>Microsoft Office PowerPoint</Application>
  <PresentationFormat>Widescreen</PresentationFormat>
  <Paragraphs>256</Paragraphs>
  <Slides>40</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SJAL teema</vt:lpstr>
      <vt:lpstr>Maastoammunta 14-15.04.2021</vt:lpstr>
      <vt:lpstr>PowerPoint Presentation</vt:lpstr>
      <vt:lpstr>Maastorata</vt:lpstr>
      <vt:lpstr>Pudotus ja finaaliradat ja niiden ampuminen</vt:lpstr>
      <vt:lpstr>Pudotus ja finaaliradat ja niiden ampuminen</vt:lpstr>
      <vt:lpstr>Ammuntamatkat</vt:lpstr>
      <vt:lpstr>Turvallisuus, ratatarkastus</vt:lpstr>
      <vt:lpstr>Ratakartta</vt:lpstr>
      <vt:lpstr>Turvallisuus, ratatarkastus</vt:lpstr>
      <vt:lpstr>Turvallisuus, vaara-alueet</vt:lpstr>
      <vt:lpstr>Turvallisuus</vt:lpstr>
      <vt:lpstr>PowerPoint Presentation</vt:lpstr>
      <vt:lpstr>Välinetarkastus</vt:lpstr>
      <vt:lpstr>Välinetarkastus</vt:lpstr>
      <vt:lpstr>Välinetarkastus</vt:lpstr>
      <vt:lpstr>Välinetarkastus</vt:lpstr>
      <vt:lpstr>Välinetarkastus – arvioitavat matkat</vt:lpstr>
      <vt:lpstr>Välinetarkastus – arvioitavat matkat</vt:lpstr>
      <vt:lpstr>Välinetarkastus – arvioitavat matkat</vt:lpstr>
      <vt:lpstr>Ampuminen ja merkkaaminen</vt:lpstr>
      <vt:lpstr>Pisteytys</vt:lpstr>
      <vt:lpstr>Tuomareiden sijoittuminen radalle</vt:lpstr>
      <vt:lpstr>Ammunta-aika</vt:lpstr>
      <vt:lpstr>Välinerikko</vt:lpstr>
      <vt:lpstr>Etäisyyden arviointi</vt:lpstr>
      <vt:lpstr>Finaalikierrokset</vt:lpstr>
      <vt:lpstr>Uusinnat</vt:lpstr>
      <vt:lpstr>Taulujen asettelu</vt:lpstr>
      <vt:lpstr>Maastotaulu</vt:lpstr>
      <vt:lpstr>60 cm tai 80 cm  taulu </vt:lpstr>
      <vt:lpstr>40 cm taulu </vt:lpstr>
      <vt:lpstr>20 cm taulu </vt:lpstr>
      <vt:lpstr>Varoitukset (maasto ja 3D)</vt:lpstr>
      <vt:lpstr>Erikoistilanteiden hallinta</vt:lpstr>
      <vt:lpstr>PowerPoint Presentation</vt:lpstr>
      <vt:lpstr>3D-ammunta</vt:lpstr>
      <vt:lpstr>3D-ammunta</vt:lpstr>
      <vt:lpstr>3D-maalit</vt:lpstr>
      <vt:lpstr>3D-maalit</vt:lpstr>
      <vt:lpstr>Huomioi 3D-maalien suhteen: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Koulutuksen nimi XX.XX.2021</dc:title>
  <dc:creator>Mari</dc:creator>
  <cp:lastModifiedBy>Pallonen, Jorma (Nokia - FI/Espoo)</cp:lastModifiedBy>
  <cp:revision>51</cp:revision>
  <dcterms:created xsi:type="dcterms:W3CDTF">2021-03-02T19:19:01Z</dcterms:created>
  <dcterms:modified xsi:type="dcterms:W3CDTF">2021-04-11T17:05:52Z</dcterms:modified>
</cp:coreProperties>
</file>