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16" r:id="rId1"/>
  </p:sldMasterIdLst>
  <p:notesMasterIdLst>
    <p:notesMasterId r:id="rId27"/>
  </p:notesMasterIdLst>
  <p:sldIdLst>
    <p:sldId id="256" r:id="rId2"/>
    <p:sldId id="258" r:id="rId3"/>
    <p:sldId id="271" r:id="rId4"/>
    <p:sldId id="257" r:id="rId5"/>
    <p:sldId id="259" r:id="rId6"/>
    <p:sldId id="260" r:id="rId7"/>
    <p:sldId id="261" r:id="rId8"/>
    <p:sldId id="262" r:id="rId9"/>
    <p:sldId id="264" r:id="rId10"/>
    <p:sldId id="263" r:id="rId11"/>
    <p:sldId id="265" r:id="rId12"/>
    <p:sldId id="279" r:id="rId13"/>
    <p:sldId id="266" r:id="rId14"/>
    <p:sldId id="267" r:id="rId15"/>
    <p:sldId id="268" r:id="rId16"/>
    <p:sldId id="269" r:id="rId17"/>
    <p:sldId id="270" r:id="rId18"/>
    <p:sldId id="280" r:id="rId19"/>
    <p:sldId id="272" r:id="rId20"/>
    <p:sldId id="273" r:id="rId21"/>
    <p:sldId id="275" r:id="rId22"/>
    <p:sldId id="274" r:id="rId23"/>
    <p:sldId id="276" r:id="rId24"/>
    <p:sldId id="277" r:id="rId25"/>
    <p:sldId id="281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331"/>
    <p:restoredTop sz="95728"/>
  </p:normalViewPr>
  <p:slideViewPr>
    <p:cSldViewPr snapToGrid="0">
      <p:cViewPr varScale="1">
        <p:scale>
          <a:sx n="104" d="100"/>
          <a:sy n="104" d="100"/>
        </p:scale>
        <p:origin x="240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2FAFA1-8612-412E-A428-2DA7B4181AA2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C3C1166-2D2C-4D04-A9A2-5A3BEA0CFF78}">
      <dgm:prSet/>
      <dgm:spPr/>
      <dgm:t>
        <a:bodyPr/>
        <a:lstStyle/>
        <a:p>
          <a:r>
            <a:rPr lang="en-FI"/>
            <a:t>Set </a:t>
          </a:r>
          <a:endParaRPr lang="en-US"/>
        </a:p>
      </dgm:t>
    </dgm:pt>
    <dgm:pt modelId="{1E53ABB6-A8E7-4143-A82A-15B4443D1733}" type="parTrans" cxnId="{EB2A6AC4-02FF-4092-864B-30EDB9BC20FB}">
      <dgm:prSet/>
      <dgm:spPr/>
      <dgm:t>
        <a:bodyPr/>
        <a:lstStyle/>
        <a:p>
          <a:endParaRPr lang="en-US"/>
        </a:p>
      </dgm:t>
    </dgm:pt>
    <dgm:pt modelId="{96010491-45AE-403C-94B3-A0CD0EE60B28}" type="sibTrans" cxnId="{EB2A6AC4-02FF-4092-864B-30EDB9BC20FB}">
      <dgm:prSet/>
      <dgm:spPr/>
      <dgm:t>
        <a:bodyPr/>
        <a:lstStyle/>
        <a:p>
          <a:endParaRPr lang="en-US"/>
        </a:p>
      </dgm:t>
    </dgm:pt>
    <dgm:pt modelId="{7FCCB40A-F19E-49ED-A5E3-B7D3DFC16C70}">
      <dgm:prSet/>
      <dgm:spPr/>
      <dgm:t>
        <a:bodyPr/>
        <a:lstStyle/>
        <a:p>
          <a:r>
            <a:rPr lang="en-FI"/>
            <a:t>Setup</a:t>
          </a:r>
          <a:endParaRPr lang="en-US"/>
        </a:p>
      </dgm:t>
    </dgm:pt>
    <dgm:pt modelId="{C26F7AAE-89F2-43FD-A560-9C94E47ED491}" type="parTrans" cxnId="{A69FCDED-5395-4632-BCC9-8AE6AF777565}">
      <dgm:prSet/>
      <dgm:spPr/>
      <dgm:t>
        <a:bodyPr/>
        <a:lstStyle/>
        <a:p>
          <a:endParaRPr lang="en-US"/>
        </a:p>
      </dgm:t>
    </dgm:pt>
    <dgm:pt modelId="{90478588-20C0-4470-9F97-E3DC737C689C}" type="sibTrans" cxnId="{A69FCDED-5395-4632-BCC9-8AE6AF777565}">
      <dgm:prSet/>
      <dgm:spPr/>
      <dgm:t>
        <a:bodyPr/>
        <a:lstStyle/>
        <a:p>
          <a:endParaRPr lang="en-US"/>
        </a:p>
      </dgm:t>
    </dgm:pt>
    <dgm:pt modelId="{25D3B4B7-8EA7-499B-AF30-514ED4E22D89}">
      <dgm:prSet/>
      <dgm:spPr/>
      <dgm:t>
        <a:bodyPr/>
        <a:lstStyle/>
        <a:p>
          <a:r>
            <a:rPr lang="en-FI"/>
            <a:t>Loading</a:t>
          </a:r>
          <a:endParaRPr lang="en-US"/>
        </a:p>
      </dgm:t>
    </dgm:pt>
    <dgm:pt modelId="{FB405107-8A5C-4D03-9BDD-5E701E62D51C}" type="parTrans" cxnId="{09F2455E-5857-48DD-A2D4-2506AF2CB643}">
      <dgm:prSet/>
      <dgm:spPr/>
      <dgm:t>
        <a:bodyPr/>
        <a:lstStyle/>
        <a:p>
          <a:endParaRPr lang="en-US"/>
        </a:p>
      </dgm:t>
    </dgm:pt>
    <dgm:pt modelId="{1AA05FE5-C866-424F-AED3-0649BE4D4B8F}" type="sibTrans" cxnId="{09F2455E-5857-48DD-A2D4-2506AF2CB643}">
      <dgm:prSet/>
      <dgm:spPr/>
      <dgm:t>
        <a:bodyPr/>
        <a:lstStyle/>
        <a:p>
          <a:endParaRPr lang="en-US"/>
        </a:p>
      </dgm:t>
    </dgm:pt>
    <dgm:pt modelId="{621AFDD6-7A3A-43BF-8755-CC30C50E3876}">
      <dgm:prSet/>
      <dgm:spPr/>
      <dgm:t>
        <a:bodyPr/>
        <a:lstStyle/>
        <a:p>
          <a:r>
            <a:rPr lang="en-FI"/>
            <a:t>Anchor</a:t>
          </a:r>
          <a:endParaRPr lang="en-US"/>
        </a:p>
      </dgm:t>
    </dgm:pt>
    <dgm:pt modelId="{2DF84F02-4603-4496-9609-C08F09B3448C}" type="parTrans" cxnId="{7E744109-700F-410C-9D3E-A27CC32D9041}">
      <dgm:prSet/>
      <dgm:spPr/>
      <dgm:t>
        <a:bodyPr/>
        <a:lstStyle/>
        <a:p>
          <a:endParaRPr lang="en-US"/>
        </a:p>
      </dgm:t>
    </dgm:pt>
    <dgm:pt modelId="{C7888824-F506-435B-AC9D-2E778BE3A316}" type="sibTrans" cxnId="{7E744109-700F-410C-9D3E-A27CC32D9041}">
      <dgm:prSet/>
      <dgm:spPr/>
      <dgm:t>
        <a:bodyPr/>
        <a:lstStyle/>
        <a:p>
          <a:endParaRPr lang="en-US"/>
        </a:p>
      </dgm:t>
    </dgm:pt>
    <dgm:pt modelId="{8C14986A-76B9-4C0D-B314-01B851B0C8BD}">
      <dgm:prSet/>
      <dgm:spPr/>
      <dgm:t>
        <a:bodyPr/>
        <a:lstStyle/>
        <a:p>
          <a:r>
            <a:rPr lang="en-FI"/>
            <a:t>Transfer</a:t>
          </a:r>
          <a:endParaRPr lang="en-US"/>
        </a:p>
      </dgm:t>
    </dgm:pt>
    <dgm:pt modelId="{003B5775-CF7F-48D5-AA03-3A9A31523FD6}" type="parTrans" cxnId="{D97CEE19-FC37-409D-A04E-B9D82F672F0E}">
      <dgm:prSet/>
      <dgm:spPr/>
      <dgm:t>
        <a:bodyPr/>
        <a:lstStyle/>
        <a:p>
          <a:endParaRPr lang="en-US"/>
        </a:p>
      </dgm:t>
    </dgm:pt>
    <dgm:pt modelId="{66723F4D-417A-4497-8F04-EBE538DA3774}" type="sibTrans" cxnId="{D97CEE19-FC37-409D-A04E-B9D82F672F0E}">
      <dgm:prSet/>
      <dgm:spPr/>
      <dgm:t>
        <a:bodyPr/>
        <a:lstStyle/>
        <a:p>
          <a:endParaRPr lang="en-US"/>
        </a:p>
      </dgm:t>
    </dgm:pt>
    <dgm:pt modelId="{8C1790F6-0E17-4C92-BC23-121F834F4526}">
      <dgm:prSet/>
      <dgm:spPr/>
      <dgm:t>
        <a:bodyPr/>
        <a:lstStyle/>
        <a:p>
          <a:r>
            <a:rPr lang="en-FI"/>
            <a:t>Holding</a:t>
          </a:r>
          <a:endParaRPr lang="en-US"/>
        </a:p>
      </dgm:t>
    </dgm:pt>
    <dgm:pt modelId="{E00D4D39-6D8E-4476-956A-D6FBEF9A8447}" type="parTrans" cxnId="{B6CD5E4C-975C-4060-88D0-2269A9154DE7}">
      <dgm:prSet/>
      <dgm:spPr/>
      <dgm:t>
        <a:bodyPr/>
        <a:lstStyle/>
        <a:p>
          <a:endParaRPr lang="en-US"/>
        </a:p>
      </dgm:t>
    </dgm:pt>
    <dgm:pt modelId="{F4D786DB-1541-4206-91B5-BB43C0426628}" type="sibTrans" cxnId="{B6CD5E4C-975C-4060-88D0-2269A9154DE7}">
      <dgm:prSet/>
      <dgm:spPr/>
      <dgm:t>
        <a:bodyPr/>
        <a:lstStyle/>
        <a:p>
          <a:endParaRPr lang="en-US"/>
        </a:p>
      </dgm:t>
    </dgm:pt>
    <dgm:pt modelId="{94320FA1-F85D-4F7E-9382-0C5FB78DF513}">
      <dgm:prSet/>
      <dgm:spPr/>
      <dgm:t>
        <a:bodyPr/>
        <a:lstStyle/>
        <a:p>
          <a:r>
            <a:rPr lang="en-FI"/>
            <a:t>Expansion</a:t>
          </a:r>
          <a:endParaRPr lang="en-US"/>
        </a:p>
      </dgm:t>
    </dgm:pt>
    <dgm:pt modelId="{FADB61A2-8F3F-4545-BB93-C3C8E2C53C19}" type="parTrans" cxnId="{9B728F03-7CB5-4A04-8384-293E4D937E4E}">
      <dgm:prSet/>
      <dgm:spPr/>
      <dgm:t>
        <a:bodyPr/>
        <a:lstStyle/>
        <a:p>
          <a:endParaRPr lang="en-US"/>
        </a:p>
      </dgm:t>
    </dgm:pt>
    <dgm:pt modelId="{513B6249-E863-412A-B02A-7A424555F1AF}" type="sibTrans" cxnId="{9B728F03-7CB5-4A04-8384-293E4D937E4E}">
      <dgm:prSet/>
      <dgm:spPr/>
      <dgm:t>
        <a:bodyPr/>
        <a:lstStyle/>
        <a:p>
          <a:endParaRPr lang="en-US"/>
        </a:p>
      </dgm:t>
    </dgm:pt>
    <dgm:pt modelId="{E0C71401-4C00-40CD-9009-3C724CFAEE0E}">
      <dgm:prSet/>
      <dgm:spPr/>
      <dgm:t>
        <a:bodyPr/>
        <a:lstStyle/>
        <a:p>
          <a:r>
            <a:rPr lang="en-GB"/>
            <a:t>F</a:t>
          </a:r>
          <a:r>
            <a:rPr lang="en-FI"/>
            <a:t>ollow Through</a:t>
          </a:r>
          <a:endParaRPr lang="en-US"/>
        </a:p>
      </dgm:t>
    </dgm:pt>
    <dgm:pt modelId="{83B0A36E-C1CB-4D6F-BB47-751F92D79D0F}" type="parTrans" cxnId="{832A61E0-3069-4CB4-8B01-4A7928101CFC}">
      <dgm:prSet/>
      <dgm:spPr/>
      <dgm:t>
        <a:bodyPr/>
        <a:lstStyle/>
        <a:p>
          <a:endParaRPr lang="en-US"/>
        </a:p>
      </dgm:t>
    </dgm:pt>
    <dgm:pt modelId="{EF1F6425-BBF7-4956-BEC2-E02012DF4FE0}" type="sibTrans" cxnId="{832A61E0-3069-4CB4-8B01-4A7928101CFC}">
      <dgm:prSet/>
      <dgm:spPr/>
      <dgm:t>
        <a:bodyPr/>
        <a:lstStyle/>
        <a:p>
          <a:endParaRPr lang="en-US"/>
        </a:p>
      </dgm:t>
    </dgm:pt>
    <dgm:pt modelId="{74C69800-512E-4244-AE44-BB7CB5322084}" type="pres">
      <dgm:prSet presAssocID="{FA2FAFA1-8612-412E-A428-2DA7B4181AA2}" presName="vert0" presStyleCnt="0">
        <dgm:presLayoutVars>
          <dgm:dir/>
          <dgm:animOne val="branch"/>
          <dgm:animLvl val="lvl"/>
        </dgm:presLayoutVars>
      </dgm:prSet>
      <dgm:spPr/>
    </dgm:pt>
    <dgm:pt modelId="{11D9D24B-A2A9-A945-AC8C-F88CA4E8A5D2}" type="pres">
      <dgm:prSet presAssocID="{8C3C1166-2D2C-4D04-A9A2-5A3BEA0CFF78}" presName="thickLine" presStyleLbl="alignNode1" presStyleIdx="0" presStyleCnt="8"/>
      <dgm:spPr/>
    </dgm:pt>
    <dgm:pt modelId="{FDCFDBC3-FEBD-FB40-BA1D-BDB02C640D13}" type="pres">
      <dgm:prSet presAssocID="{8C3C1166-2D2C-4D04-A9A2-5A3BEA0CFF78}" presName="horz1" presStyleCnt="0"/>
      <dgm:spPr/>
    </dgm:pt>
    <dgm:pt modelId="{47ABDCE9-1193-E846-B36D-CC1ED8F1FFAB}" type="pres">
      <dgm:prSet presAssocID="{8C3C1166-2D2C-4D04-A9A2-5A3BEA0CFF78}" presName="tx1" presStyleLbl="revTx" presStyleIdx="0" presStyleCnt="8"/>
      <dgm:spPr/>
    </dgm:pt>
    <dgm:pt modelId="{43F19033-7274-4543-9E52-7FA45FE9C4EC}" type="pres">
      <dgm:prSet presAssocID="{8C3C1166-2D2C-4D04-A9A2-5A3BEA0CFF78}" presName="vert1" presStyleCnt="0"/>
      <dgm:spPr/>
    </dgm:pt>
    <dgm:pt modelId="{2AA6F187-0FED-4A44-9CE9-C54F6B415534}" type="pres">
      <dgm:prSet presAssocID="{7FCCB40A-F19E-49ED-A5E3-B7D3DFC16C70}" presName="thickLine" presStyleLbl="alignNode1" presStyleIdx="1" presStyleCnt="8"/>
      <dgm:spPr/>
    </dgm:pt>
    <dgm:pt modelId="{83BA001D-5906-6A47-A106-A9CE6B34C5AB}" type="pres">
      <dgm:prSet presAssocID="{7FCCB40A-F19E-49ED-A5E3-B7D3DFC16C70}" presName="horz1" presStyleCnt="0"/>
      <dgm:spPr/>
    </dgm:pt>
    <dgm:pt modelId="{ACD26C3E-35FF-1E45-92CC-1DD5F094DF5A}" type="pres">
      <dgm:prSet presAssocID="{7FCCB40A-F19E-49ED-A5E3-B7D3DFC16C70}" presName="tx1" presStyleLbl="revTx" presStyleIdx="1" presStyleCnt="8"/>
      <dgm:spPr/>
    </dgm:pt>
    <dgm:pt modelId="{B7738FF2-FF02-FB45-9572-DBCA3C310112}" type="pres">
      <dgm:prSet presAssocID="{7FCCB40A-F19E-49ED-A5E3-B7D3DFC16C70}" presName="vert1" presStyleCnt="0"/>
      <dgm:spPr/>
    </dgm:pt>
    <dgm:pt modelId="{6F8C1F73-C86F-AD40-AD6A-E2D2FED1AD1D}" type="pres">
      <dgm:prSet presAssocID="{25D3B4B7-8EA7-499B-AF30-514ED4E22D89}" presName="thickLine" presStyleLbl="alignNode1" presStyleIdx="2" presStyleCnt="8"/>
      <dgm:spPr/>
    </dgm:pt>
    <dgm:pt modelId="{2020D678-C79E-D64C-B6E3-C5AB56A9530F}" type="pres">
      <dgm:prSet presAssocID="{25D3B4B7-8EA7-499B-AF30-514ED4E22D89}" presName="horz1" presStyleCnt="0"/>
      <dgm:spPr/>
    </dgm:pt>
    <dgm:pt modelId="{33B77E21-95AD-6849-B940-8FBC64DABC4A}" type="pres">
      <dgm:prSet presAssocID="{25D3B4B7-8EA7-499B-AF30-514ED4E22D89}" presName="tx1" presStyleLbl="revTx" presStyleIdx="2" presStyleCnt="8"/>
      <dgm:spPr/>
    </dgm:pt>
    <dgm:pt modelId="{70DAD8EF-FB05-4248-BFFB-9FC0EC862E88}" type="pres">
      <dgm:prSet presAssocID="{25D3B4B7-8EA7-499B-AF30-514ED4E22D89}" presName="vert1" presStyleCnt="0"/>
      <dgm:spPr/>
    </dgm:pt>
    <dgm:pt modelId="{978038D6-3100-DD45-8E9C-465E70B03510}" type="pres">
      <dgm:prSet presAssocID="{621AFDD6-7A3A-43BF-8755-CC30C50E3876}" presName="thickLine" presStyleLbl="alignNode1" presStyleIdx="3" presStyleCnt="8"/>
      <dgm:spPr/>
    </dgm:pt>
    <dgm:pt modelId="{ED6E2271-0511-9143-A9FD-C2CF7A85187C}" type="pres">
      <dgm:prSet presAssocID="{621AFDD6-7A3A-43BF-8755-CC30C50E3876}" presName="horz1" presStyleCnt="0"/>
      <dgm:spPr/>
    </dgm:pt>
    <dgm:pt modelId="{51E1FC61-7974-D84C-BDA0-46EA9ED6759C}" type="pres">
      <dgm:prSet presAssocID="{621AFDD6-7A3A-43BF-8755-CC30C50E3876}" presName="tx1" presStyleLbl="revTx" presStyleIdx="3" presStyleCnt="8"/>
      <dgm:spPr/>
    </dgm:pt>
    <dgm:pt modelId="{3E74598B-8F51-0345-B188-6B94A4467157}" type="pres">
      <dgm:prSet presAssocID="{621AFDD6-7A3A-43BF-8755-CC30C50E3876}" presName="vert1" presStyleCnt="0"/>
      <dgm:spPr/>
    </dgm:pt>
    <dgm:pt modelId="{54563B16-469E-2446-BC1A-CA1AF08B2B8C}" type="pres">
      <dgm:prSet presAssocID="{8C14986A-76B9-4C0D-B314-01B851B0C8BD}" presName="thickLine" presStyleLbl="alignNode1" presStyleIdx="4" presStyleCnt="8"/>
      <dgm:spPr/>
    </dgm:pt>
    <dgm:pt modelId="{5849F6FE-F22C-1D41-B1A7-44D1472CE79D}" type="pres">
      <dgm:prSet presAssocID="{8C14986A-76B9-4C0D-B314-01B851B0C8BD}" presName="horz1" presStyleCnt="0"/>
      <dgm:spPr/>
    </dgm:pt>
    <dgm:pt modelId="{66BD9682-92FE-2F4D-9217-40C6EB80BEC1}" type="pres">
      <dgm:prSet presAssocID="{8C14986A-76B9-4C0D-B314-01B851B0C8BD}" presName="tx1" presStyleLbl="revTx" presStyleIdx="4" presStyleCnt="8"/>
      <dgm:spPr/>
    </dgm:pt>
    <dgm:pt modelId="{F2A114C0-249E-0145-B47F-481DE4C6EE7B}" type="pres">
      <dgm:prSet presAssocID="{8C14986A-76B9-4C0D-B314-01B851B0C8BD}" presName="vert1" presStyleCnt="0"/>
      <dgm:spPr/>
    </dgm:pt>
    <dgm:pt modelId="{2C4B848A-5AFC-A041-A9D5-345E14019B34}" type="pres">
      <dgm:prSet presAssocID="{8C1790F6-0E17-4C92-BC23-121F834F4526}" presName="thickLine" presStyleLbl="alignNode1" presStyleIdx="5" presStyleCnt="8"/>
      <dgm:spPr/>
    </dgm:pt>
    <dgm:pt modelId="{9BB05D28-F858-BB4E-AA62-598AF5D4A730}" type="pres">
      <dgm:prSet presAssocID="{8C1790F6-0E17-4C92-BC23-121F834F4526}" presName="horz1" presStyleCnt="0"/>
      <dgm:spPr/>
    </dgm:pt>
    <dgm:pt modelId="{F89D90E8-571E-914C-8694-428E2F441F8F}" type="pres">
      <dgm:prSet presAssocID="{8C1790F6-0E17-4C92-BC23-121F834F4526}" presName="tx1" presStyleLbl="revTx" presStyleIdx="5" presStyleCnt="8"/>
      <dgm:spPr/>
    </dgm:pt>
    <dgm:pt modelId="{E158C0AC-6B32-294B-9718-BEF55F13550B}" type="pres">
      <dgm:prSet presAssocID="{8C1790F6-0E17-4C92-BC23-121F834F4526}" presName="vert1" presStyleCnt="0"/>
      <dgm:spPr/>
    </dgm:pt>
    <dgm:pt modelId="{A6C0C732-FA06-1045-9781-9FA51C309805}" type="pres">
      <dgm:prSet presAssocID="{94320FA1-F85D-4F7E-9382-0C5FB78DF513}" presName="thickLine" presStyleLbl="alignNode1" presStyleIdx="6" presStyleCnt="8"/>
      <dgm:spPr/>
    </dgm:pt>
    <dgm:pt modelId="{0A4EB1EC-2637-E74D-B517-277CE976F5CA}" type="pres">
      <dgm:prSet presAssocID="{94320FA1-F85D-4F7E-9382-0C5FB78DF513}" presName="horz1" presStyleCnt="0"/>
      <dgm:spPr/>
    </dgm:pt>
    <dgm:pt modelId="{C72AF4C0-0519-6848-AF8D-5BFC7EE229AA}" type="pres">
      <dgm:prSet presAssocID="{94320FA1-F85D-4F7E-9382-0C5FB78DF513}" presName="tx1" presStyleLbl="revTx" presStyleIdx="6" presStyleCnt="8"/>
      <dgm:spPr/>
    </dgm:pt>
    <dgm:pt modelId="{78914102-A9DB-6A49-8BB3-97779B5AD327}" type="pres">
      <dgm:prSet presAssocID="{94320FA1-F85D-4F7E-9382-0C5FB78DF513}" presName="vert1" presStyleCnt="0"/>
      <dgm:spPr/>
    </dgm:pt>
    <dgm:pt modelId="{EAE3FD58-ED5E-A54A-981B-FB78BE25234F}" type="pres">
      <dgm:prSet presAssocID="{E0C71401-4C00-40CD-9009-3C724CFAEE0E}" presName="thickLine" presStyleLbl="alignNode1" presStyleIdx="7" presStyleCnt="8"/>
      <dgm:spPr/>
    </dgm:pt>
    <dgm:pt modelId="{0F4014C8-1170-0A40-B8A5-B537553C9CCC}" type="pres">
      <dgm:prSet presAssocID="{E0C71401-4C00-40CD-9009-3C724CFAEE0E}" presName="horz1" presStyleCnt="0"/>
      <dgm:spPr/>
    </dgm:pt>
    <dgm:pt modelId="{56E973F8-B056-5E4D-876B-C15E3132AD99}" type="pres">
      <dgm:prSet presAssocID="{E0C71401-4C00-40CD-9009-3C724CFAEE0E}" presName="tx1" presStyleLbl="revTx" presStyleIdx="7" presStyleCnt="8"/>
      <dgm:spPr/>
    </dgm:pt>
    <dgm:pt modelId="{80D3383B-71BB-B645-8461-3E3509A841DD}" type="pres">
      <dgm:prSet presAssocID="{E0C71401-4C00-40CD-9009-3C724CFAEE0E}" presName="vert1" presStyleCnt="0"/>
      <dgm:spPr/>
    </dgm:pt>
  </dgm:ptLst>
  <dgm:cxnLst>
    <dgm:cxn modelId="{9B728F03-7CB5-4A04-8384-293E4D937E4E}" srcId="{FA2FAFA1-8612-412E-A428-2DA7B4181AA2}" destId="{94320FA1-F85D-4F7E-9382-0C5FB78DF513}" srcOrd="6" destOrd="0" parTransId="{FADB61A2-8F3F-4545-BB93-C3C8E2C53C19}" sibTransId="{513B6249-E863-412A-B02A-7A424555F1AF}"/>
    <dgm:cxn modelId="{7E744109-700F-410C-9D3E-A27CC32D9041}" srcId="{FA2FAFA1-8612-412E-A428-2DA7B4181AA2}" destId="{621AFDD6-7A3A-43BF-8755-CC30C50E3876}" srcOrd="3" destOrd="0" parTransId="{2DF84F02-4603-4496-9609-C08F09B3448C}" sibTransId="{C7888824-F506-435B-AC9D-2E778BE3A316}"/>
    <dgm:cxn modelId="{D97CEE19-FC37-409D-A04E-B9D82F672F0E}" srcId="{FA2FAFA1-8612-412E-A428-2DA7B4181AA2}" destId="{8C14986A-76B9-4C0D-B314-01B851B0C8BD}" srcOrd="4" destOrd="0" parTransId="{003B5775-CF7F-48D5-AA03-3A9A31523FD6}" sibTransId="{66723F4D-417A-4497-8F04-EBE538DA3774}"/>
    <dgm:cxn modelId="{D183441E-C24B-3B48-8936-A7DC92F91A09}" type="presOf" srcId="{FA2FAFA1-8612-412E-A428-2DA7B4181AA2}" destId="{74C69800-512E-4244-AE44-BB7CB5322084}" srcOrd="0" destOrd="0" presId="urn:microsoft.com/office/officeart/2008/layout/LinedList"/>
    <dgm:cxn modelId="{4BF52A2C-6901-9648-A4A1-5DF2EFB71344}" type="presOf" srcId="{8C3C1166-2D2C-4D04-A9A2-5A3BEA0CFF78}" destId="{47ABDCE9-1193-E846-B36D-CC1ED8F1FFAB}" srcOrd="0" destOrd="0" presId="urn:microsoft.com/office/officeart/2008/layout/LinedList"/>
    <dgm:cxn modelId="{9763E444-3418-8C4C-B953-252CE7DE2558}" type="presOf" srcId="{8C14986A-76B9-4C0D-B314-01B851B0C8BD}" destId="{66BD9682-92FE-2F4D-9217-40C6EB80BEC1}" srcOrd="0" destOrd="0" presId="urn:microsoft.com/office/officeart/2008/layout/LinedList"/>
    <dgm:cxn modelId="{B6CD5E4C-975C-4060-88D0-2269A9154DE7}" srcId="{FA2FAFA1-8612-412E-A428-2DA7B4181AA2}" destId="{8C1790F6-0E17-4C92-BC23-121F834F4526}" srcOrd="5" destOrd="0" parTransId="{E00D4D39-6D8E-4476-956A-D6FBEF9A8447}" sibTransId="{F4D786DB-1541-4206-91B5-BB43C0426628}"/>
    <dgm:cxn modelId="{09F2455E-5857-48DD-A2D4-2506AF2CB643}" srcId="{FA2FAFA1-8612-412E-A428-2DA7B4181AA2}" destId="{25D3B4B7-8EA7-499B-AF30-514ED4E22D89}" srcOrd="2" destOrd="0" parTransId="{FB405107-8A5C-4D03-9BDD-5E701E62D51C}" sibTransId="{1AA05FE5-C866-424F-AED3-0649BE4D4B8F}"/>
    <dgm:cxn modelId="{EB2A6AC4-02FF-4092-864B-30EDB9BC20FB}" srcId="{FA2FAFA1-8612-412E-A428-2DA7B4181AA2}" destId="{8C3C1166-2D2C-4D04-A9A2-5A3BEA0CFF78}" srcOrd="0" destOrd="0" parTransId="{1E53ABB6-A8E7-4143-A82A-15B4443D1733}" sibTransId="{96010491-45AE-403C-94B3-A0CD0EE60B28}"/>
    <dgm:cxn modelId="{5E5FCDC7-D327-4D49-90BD-8E5396A19AA2}" type="presOf" srcId="{8C1790F6-0E17-4C92-BC23-121F834F4526}" destId="{F89D90E8-571E-914C-8694-428E2F441F8F}" srcOrd="0" destOrd="0" presId="urn:microsoft.com/office/officeart/2008/layout/LinedList"/>
    <dgm:cxn modelId="{023742CD-3118-714E-8D3C-2C6B57CC2AE2}" type="presOf" srcId="{E0C71401-4C00-40CD-9009-3C724CFAEE0E}" destId="{56E973F8-B056-5E4D-876B-C15E3132AD99}" srcOrd="0" destOrd="0" presId="urn:microsoft.com/office/officeart/2008/layout/LinedList"/>
    <dgm:cxn modelId="{F82E83CD-E5CB-134A-9906-E58B94F6A249}" type="presOf" srcId="{7FCCB40A-F19E-49ED-A5E3-B7D3DFC16C70}" destId="{ACD26C3E-35FF-1E45-92CC-1DD5F094DF5A}" srcOrd="0" destOrd="0" presId="urn:microsoft.com/office/officeart/2008/layout/LinedList"/>
    <dgm:cxn modelId="{DC3565CF-06DE-6D41-A742-9FE773C17BBE}" type="presOf" srcId="{94320FA1-F85D-4F7E-9382-0C5FB78DF513}" destId="{C72AF4C0-0519-6848-AF8D-5BFC7EE229AA}" srcOrd="0" destOrd="0" presId="urn:microsoft.com/office/officeart/2008/layout/LinedList"/>
    <dgm:cxn modelId="{832A61E0-3069-4CB4-8B01-4A7928101CFC}" srcId="{FA2FAFA1-8612-412E-A428-2DA7B4181AA2}" destId="{E0C71401-4C00-40CD-9009-3C724CFAEE0E}" srcOrd="7" destOrd="0" parTransId="{83B0A36E-C1CB-4D6F-BB47-751F92D79D0F}" sibTransId="{EF1F6425-BBF7-4956-BEC2-E02012DF4FE0}"/>
    <dgm:cxn modelId="{19E80CE4-045C-BD47-BB23-16A8D9DFC221}" type="presOf" srcId="{621AFDD6-7A3A-43BF-8755-CC30C50E3876}" destId="{51E1FC61-7974-D84C-BDA0-46EA9ED6759C}" srcOrd="0" destOrd="0" presId="urn:microsoft.com/office/officeart/2008/layout/LinedList"/>
    <dgm:cxn modelId="{A69FCDED-5395-4632-BCC9-8AE6AF777565}" srcId="{FA2FAFA1-8612-412E-A428-2DA7B4181AA2}" destId="{7FCCB40A-F19E-49ED-A5E3-B7D3DFC16C70}" srcOrd="1" destOrd="0" parTransId="{C26F7AAE-89F2-43FD-A560-9C94E47ED491}" sibTransId="{90478588-20C0-4470-9F97-E3DC737C689C}"/>
    <dgm:cxn modelId="{F0ACFAFA-EBA2-8949-A202-54D3D2420FF5}" type="presOf" srcId="{25D3B4B7-8EA7-499B-AF30-514ED4E22D89}" destId="{33B77E21-95AD-6849-B940-8FBC64DABC4A}" srcOrd="0" destOrd="0" presId="urn:microsoft.com/office/officeart/2008/layout/LinedList"/>
    <dgm:cxn modelId="{64C1A3B7-15C1-DD40-98CE-872D1759D67C}" type="presParOf" srcId="{74C69800-512E-4244-AE44-BB7CB5322084}" destId="{11D9D24B-A2A9-A945-AC8C-F88CA4E8A5D2}" srcOrd="0" destOrd="0" presId="urn:microsoft.com/office/officeart/2008/layout/LinedList"/>
    <dgm:cxn modelId="{D53B1E98-7E27-574D-AD84-890BA59E8C33}" type="presParOf" srcId="{74C69800-512E-4244-AE44-BB7CB5322084}" destId="{FDCFDBC3-FEBD-FB40-BA1D-BDB02C640D13}" srcOrd="1" destOrd="0" presId="urn:microsoft.com/office/officeart/2008/layout/LinedList"/>
    <dgm:cxn modelId="{DCDBAC36-7CAF-534D-AE97-4FAE3AD7C0B6}" type="presParOf" srcId="{FDCFDBC3-FEBD-FB40-BA1D-BDB02C640D13}" destId="{47ABDCE9-1193-E846-B36D-CC1ED8F1FFAB}" srcOrd="0" destOrd="0" presId="urn:microsoft.com/office/officeart/2008/layout/LinedList"/>
    <dgm:cxn modelId="{530BCE34-D171-F645-A45D-3CDA53ADEA75}" type="presParOf" srcId="{FDCFDBC3-FEBD-FB40-BA1D-BDB02C640D13}" destId="{43F19033-7274-4543-9E52-7FA45FE9C4EC}" srcOrd="1" destOrd="0" presId="urn:microsoft.com/office/officeart/2008/layout/LinedList"/>
    <dgm:cxn modelId="{7B1578E3-0402-1B4D-96FD-7A6F1118A3DD}" type="presParOf" srcId="{74C69800-512E-4244-AE44-BB7CB5322084}" destId="{2AA6F187-0FED-4A44-9CE9-C54F6B415534}" srcOrd="2" destOrd="0" presId="urn:microsoft.com/office/officeart/2008/layout/LinedList"/>
    <dgm:cxn modelId="{DA620F2A-072C-5B49-A7E6-8D56FB34AEAA}" type="presParOf" srcId="{74C69800-512E-4244-AE44-BB7CB5322084}" destId="{83BA001D-5906-6A47-A106-A9CE6B34C5AB}" srcOrd="3" destOrd="0" presId="urn:microsoft.com/office/officeart/2008/layout/LinedList"/>
    <dgm:cxn modelId="{FBD86713-4F0A-F747-9F41-F3AF6D3F3806}" type="presParOf" srcId="{83BA001D-5906-6A47-A106-A9CE6B34C5AB}" destId="{ACD26C3E-35FF-1E45-92CC-1DD5F094DF5A}" srcOrd="0" destOrd="0" presId="urn:microsoft.com/office/officeart/2008/layout/LinedList"/>
    <dgm:cxn modelId="{FFDAD980-15ED-974F-AD7A-F67384BE07F9}" type="presParOf" srcId="{83BA001D-5906-6A47-A106-A9CE6B34C5AB}" destId="{B7738FF2-FF02-FB45-9572-DBCA3C310112}" srcOrd="1" destOrd="0" presId="urn:microsoft.com/office/officeart/2008/layout/LinedList"/>
    <dgm:cxn modelId="{034DBCD9-F22A-E74B-904A-8A9B08F64052}" type="presParOf" srcId="{74C69800-512E-4244-AE44-BB7CB5322084}" destId="{6F8C1F73-C86F-AD40-AD6A-E2D2FED1AD1D}" srcOrd="4" destOrd="0" presId="urn:microsoft.com/office/officeart/2008/layout/LinedList"/>
    <dgm:cxn modelId="{D16AD900-DC18-C847-B709-EF95324B4B7D}" type="presParOf" srcId="{74C69800-512E-4244-AE44-BB7CB5322084}" destId="{2020D678-C79E-D64C-B6E3-C5AB56A9530F}" srcOrd="5" destOrd="0" presId="urn:microsoft.com/office/officeart/2008/layout/LinedList"/>
    <dgm:cxn modelId="{D4D5839E-99AA-BD41-BE7D-FB528733F793}" type="presParOf" srcId="{2020D678-C79E-D64C-B6E3-C5AB56A9530F}" destId="{33B77E21-95AD-6849-B940-8FBC64DABC4A}" srcOrd="0" destOrd="0" presId="urn:microsoft.com/office/officeart/2008/layout/LinedList"/>
    <dgm:cxn modelId="{689C9125-E960-C64A-9DC8-ED644B6475DB}" type="presParOf" srcId="{2020D678-C79E-D64C-B6E3-C5AB56A9530F}" destId="{70DAD8EF-FB05-4248-BFFB-9FC0EC862E88}" srcOrd="1" destOrd="0" presId="urn:microsoft.com/office/officeart/2008/layout/LinedList"/>
    <dgm:cxn modelId="{61198026-A65C-6F49-B5DD-13571713FBDE}" type="presParOf" srcId="{74C69800-512E-4244-AE44-BB7CB5322084}" destId="{978038D6-3100-DD45-8E9C-465E70B03510}" srcOrd="6" destOrd="0" presId="urn:microsoft.com/office/officeart/2008/layout/LinedList"/>
    <dgm:cxn modelId="{67953975-B85A-9949-98F5-29845DA77A81}" type="presParOf" srcId="{74C69800-512E-4244-AE44-BB7CB5322084}" destId="{ED6E2271-0511-9143-A9FD-C2CF7A85187C}" srcOrd="7" destOrd="0" presId="urn:microsoft.com/office/officeart/2008/layout/LinedList"/>
    <dgm:cxn modelId="{6613CF54-8A5F-F042-934A-0FA36E9F5AB0}" type="presParOf" srcId="{ED6E2271-0511-9143-A9FD-C2CF7A85187C}" destId="{51E1FC61-7974-D84C-BDA0-46EA9ED6759C}" srcOrd="0" destOrd="0" presId="urn:microsoft.com/office/officeart/2008/layout/LinedList"/>
    <dgm:cxn modelId="{C274C35A-F51A-5D42-B14F-11E9E7AD35A9}" type="presParOf" srcId="{ED6E2271-0511-9143-A9FD-C2CF7A85187C}" destId="{3E74598B-8F51-0345-B188-6B94A4467157}" srcOrd="1" destOrd="0" presId="urn:microsoft.com/office/officeart/2008/layout/LinedList"/>
    <dgm:cxn modelId="{1AB67926-0F36-1C4E-AD06-2C2CDB2E754F}" type="presParOf" srcId="{74C69800-512E-4244-AE44-BB7CB5322084}" destId="{54563B16-469E-2446-BC1A-CA1AF08B2B8C}" srcOrd="8" destOrd="0" presId="urn:microsoft.com/office/officeart/2008/layout/LinedList"/>
    <dgm:cxn modelId="{DCBAD395-6A1C-AE4F-BA85-63318C785B8A}" type="presParOf" srcId="{74C69800-512E-4244-AE44-BB7CB5322084}" destId="{5849F6FE-F22C-1D41-B1A7-44D1472CE79D}" srcOrd="9" destOrd="0" presId="urn:microsoft.com/office/officeart/2008/layout/LinedList"/>
    <dgm:cxn modelId="{9A3C757D-C176-254A-8F84-723CB7BA7869}" type="presParOf" srcId="{5849F6FE-F22C-1D41-B1A7-44D1472CE79D}" destId="{66BD9682-92FE-2F4D-9217-40C6EB80BEC1}" srcOrd="0" destOrd="0" presId="urn:microsoft.com/office/officeart/2008/layout/LinedList"/>
    <dgm:cxn modelId="{96893A04-9E4C-0544-93D5-98EF0D23B625}" type="presParOf" srcId="{5849F6FE-F22C-1D41-B1A7-44D1472CE79D}" destId="{F2A114C0-249E-0145-B47F-481DE4C6EE7B}" srcOrd="1" destOrd="0" presId="urn:microsoft.com/office/officeart/2008/layout/LinedList"/>
    <dgm:cxn modelId="{37E8E873-D002-9242-8F25-44B06314ED13}" type="presParOf" srcId="{74C69800-512E-4244-AE44-BB7CB5322084}" destId="{2C4B848A-5AFC-A041-A9D5-345E14019B34}" srcOrd="10" destOrd="0" presId="urn:microsoft.com/office/officeart/2008/layout/LinedList"/>
    <dgm:cxn modelId="{B7800313-5F64-AD48-9003-2CFF3747B909}" type="presParOf" srcId="{74C69800-512E-4244-AE44-BB7CB5322084}" destId="{9BB05D28-F858-BB4E-AA62-598AF5D4A730}" srcOrd="11" destOrd="0" presId="urn:microsoft.com/office/officeart/2008/layout/LinedList"/>
    <dgm:cxn modelId="{667FE86C-C2C8-BB41-97CE-45879085CF4A}" type="presParOf" srcId="{9BB05D28-F858-BB4E-AA62-598AF5D4A730}" destId="{F89D90E8-571E-914C-8694-428E2F441F8F}" srcOrd="0" destOrd="0" presId="urn:microsoft.com/office/officeart/2008/layout/LinedList"/>
    <dgm:cxn modelId="{AA85104F-4199-2441-B893-3E8AC9BF872B}" type="presParOf" srcId="{9BB05D28-F858-BB4E-AA62-598AF5D4A730}" destId="{E158C0AC-6B32-294B-9718-BEF55F13550B}" srcOrd="1" destOrd="0" presId="urn:microsoft.com/office/officeart/2008/layout/LinedList"/>
    <dgm:cxn modelId="{4F656D58-B3BF-9D4C-AA6D-D723219C272E}" type="presParOf" srcId="{74C69800-512E-4244-AE44-BB7CB5322084}" destId="{A6C0C732-FA06-1045-9781-9FA51C309805}" srcOrd="12" destOrd="0" presId="urn:microsoft.com/office/officeart/2008/layout/LinedList"/>
    <dgm:cxn modelId="{58608DED-7DFA-4341-B5B6-46AF0C23C656}" type="presParOf" srcId="{74C69800-512E-4244-AE44-BB7CB5322084}" destId="{0A4EB1EC-2637-E74D-B517-277CE976F5CA}" srcOrd="13" destOrd="0" presId="urn:microsoft.com/office/officeart/2008/layout/LinedList"/>
    <dgm:cxn modelId="{E2433850-80E1-6541-84EA-A08D22059809}" type="presParOf" srcId="{0A4EB1EC-2637-E74D-B517-277CE976F5CA}" destId="{C72AF4C0-0519-6848-AF8D-5BFC7EE229AA}" srcOrd="0" destOrd="0" presId="urn:microsoft.com/office/officeart/2008/layout/LinedList"/>
    <dgm:cxn modelId="{93698C58-8831-FB4F-ADD1-36807478F04B}" type="presParOf" srcId="{0A4EB1EC-2637-E74D-B517-277CE976F5CA}" destId="{78914102-A9DB-6A49-8BB3-97779B5AD327}" srcOrd="1" destOrd="0" presId="urn:microsoft.com/office/officeart/2008/layout/LinedList"/>
    <dgm:cxn modelId="{22C47C70-768D-5042-8034-366D70F1DB95}" type="presParOf" srcId="{74C69800-512E-4244-AE44-BB7CB5322084}" destId="{EAE3FD58-ED5E-A54A-981B-FB78BE25234F}" srcOrd="14" destOrd="0" presId="urn:microsoft.com/office/officeart/2008/layout/LinedList"/>
    <dgm:cxn modelId="{1262CC54-23B6-D444-A57D-12B62AD656B9}" type="presParOf" srcId="{74C69800-512E-4244-AE44-BB7CB5322084}" destId="{0F4014C8-1170-0A40-B8A5-B537553C9CCC}" srcOrd="15" destOrd="0" presId="urn:microsoft.com/office/officeart/2008/layout/LinedList"/>
    <dgm:cxn modelId="{FF688E34-BB67-0047-AFCF-61EAD12CB7CC}" type="presParOf" srcId="{0F4014C8-1170-0A40-B8A5-B537553C9CCC}" destId="{56E973F8-B056-5E4D-876B-C15E3132AD99}" srcOrd="0" destOrd="0" presId="urn:microsoft.com/office/officeart/2008/layout/LinedList"/>
    <dgm:cxn modelId="{9AD1BE27-858F-E143-BEFD-B25E71681A65}" type="presParOf" srcId="{0F4014C8-1170-0A40-B8A5-B537553C9CCC}" destId="{80D3383B-71BB-B645-8461-3E3509A841D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D9D24B-A2A9-A945-AC8C-F88CA4E8A5D2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ABDCE9-1193-E846-B36D-CC1ED8F1FFAB}">
      <dsp:nvSpPr>
        <dsp:cNvPr id="0" name=""/>
        <dsp:cNvSpPr/>
      </dsp:nvSpPr>
      <dsp:spPr>
        <a:xfrm>
          <a:off x="0" y="0"/>
          <a:ext cx="10515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FI" sz="2500" kern="1200"/>
            <a:t>Set </a:t>
          </a:r>
          <a:endParaRPr lang="en-US" sz="2500" kern="1200"/>
        </a:p>
      </dsp:txBody>
      <dsp:txXfrm>
        <a:off x="0" y="0"/>
        <a:ext cx="10515600" cy="543917"/>
      </dsp:txXfrm>
    </dsp:sp>
    <dsp:sp modelId="{2AA6F187-0FED-4A44-9CE9-C54F6B415534}">
      <dsp:nvSpPr>
        <dsp:cNvPr id="0" name=""/>
        <dsp:cNvSpPr/>
      </dsp:nvSpPr>
      <dsp:spPr>
        <a:xfrm>
          <a:off x="0" y="543917"/>
          <a:ext cx="10515600" cy="0"/>
        </a:xfrm>
        <a:prstGeom prst="line">
          <a:avLst/>
        </a:prstGeom>
        <a:gradFill rotWithShape="0">
          <a:gsLst>
            <a:gs pos="0">
              <a:schemeClr val="accent2">
                <a:hueOff val="-207909"/>
                <a:satOff val="-11990"/>
                <a:lumOff val="123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207909"/>
                <a:satOff val="-11990"/>
                <a:lumOff val="123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207909"/>
                <a:satOff val="-11990"/>
                <a:lumOff val="123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207909"/>
              <a:satOff val="-11990"/>
              <a:lumOff val="123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CD26C3E-35FF-1E45-92CC-1DD5F094DF5A}">
      <dsp:nvSpPr>
        <dsp:cNvPr id="0" name=""/>
        <dsp:cNvSpPr/>
      </dsp:nvSpPr>
      <dsp:spPr>
        <a:xfrm>
          <a:off x="0" y="543917"/>
          <a:ext cx="10515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FI" sz="2500" kern="1200"/>
            <a:t>Setup</a:t>
          </a:r>
          <a:endParaRPr lang="en-US" sz="2500" kern="1200"/>
        </a:p>
      </dsp:txBody>
      <dsp:txXfrm>
        <a:off x="0" y="543917"/>
        <a:ext cx="10515600" cy="543917"/>
      </dsp:txXfrm>
    </dsp:sp>
    <dsp:sp modelId="{6F8C1F73-C86F-AD40-AD6A-E2D2FED1AD1D}">
      <dsp:nvSpPr>
        <dsp:cNvPr id="0" name=""/>
        <dsp:cNvSpPr/>
      </dsp:nvSpPr>
      <dsp:spPr>
        <a:xfrm>
          <a:off x="0" y="1087834"/>
          <a:ext cx="10515600" cy="0"/>
        </a:xfrm>
        <a:prstGeom prst="line">
          <a:avLst/>
        </a:prstGeom>
        <a:gradFill rotWithShape="0">
          <a:gsLst>
            <a:gs pos="0">
              <a:schemeClr val="accent2">
                <a:hueOff val="-415818"/>
                <a:satOff val="-23979"/>
                <a:lumOff val="24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15818"/>
                <a:satOff val="-23979"/>
                <a:lumOff val="24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15818"/>
                <a:satOff val="-23979"/>
                <a:lumOff val="24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415818"/>
              <a:satOff val="-23979"/>
              <a:lumOff val="24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B77E21-95AD-6849-B940-8FBC64DABC4A}">
      <dsp:nvSpPr>
        <dsp:cNvPr id="0" name=""/>
        <dsp:cNvSpPr/>
      </dsp:nvSpPr>
      <dsp:spPr>
        <a:xfrm>
          <a:off x="0" y="1087834"/>
          <a:ext cx="10515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FI" sz="2500" kern="1200"/>
            <a:t>Loading</a:t>
          </a:r>
          <a:endParaRPr lang="en-US" sz="2500" kern="1200"/>
        </a:p>
      </dsp:txBody>
      <dsp:txXfrm>
        <a:off x="0" y="1087834"/>
        <a:ext cx="10515600" cy="543917"/>
      </dsp:txXfrm>
    </dsp:sp>
    <dsp:sp modelId="{978038D6-3100-DD45-8E9C-465E70B03510}">
      <dsp:nvSpPr>
        <dsp:cNvPr id="0" name=""/>
        <dsp:cNvSpPr/>
      </dsp:nvSpPr>
      <dsp:spPr>
        <a:xfrm>
          <a:off x="0" y="1631751"/>
          <a:ext cx="10515600" cy="0"/>
        </a:xfrm>
        <a:prstGeom prst="line">
          <a:avLst/>
        </a:prstGeom>
        <a:gradFill rotWithShape="0">
          <a:gsLst>
            <a:gs pos="0">
              <a:schemeClr val="accent2">
                <a:hueOff val="-623727"/>
                <a:satOff val="-35969"/>
                <a:lumOff val="369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623727"/>
                <a:satOff val="-35969"/>
                <a:lumOff val="369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623727"/>
                <a:satOff val="-35969"/>
                <a:lumOff val="369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623727"/>
              <a:satOff val="-35969"/>
              <a:lumOff val="369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1E1FC61-7974-D84C-BDA0-46EA9ED6759C}">
      <dsp:nvSpPr>
        <dsp:cNvPr id="0" name=""/>
        <dsp:cNvSpPr/>
      </dsp:nvSpPr>
      <dsp:spPr>
        <a:xfrm>
          <a:off x="0" y="1631751"/>
          <a:ext cx="10515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FI" sz="2500" kern="1200"/>
            <a:t>Anchor</a:t>
          </a:r>
          <a:endParaRPr lang="en-US" sz="2500" kern="1200"/>
        </a:p>
      </dsp:txBody>
      <dsp:txXfrm>
        <a:off x="0" y="1631751"/>
        <a:ext cx="10515600" cy="543917"/>
      </dsp:txXfrm>
    </dsp:sp>
    <dsp:sp modelId="{54563B16-469E-2446-BC1A-CA1AF08B2B8C}">
      <dsp:nvSpPr>
        <dsp:cNvPr id="0" name=""/>
        <dsp:cNvSpPr/>
      </dsp:nvSpPr>
      <dsp:spPr>
        <a:xfrm>
          <a:off x="0" y="2175669"/>
          <a:ext cx="10515600" cy="0"/>
        </a:xfrm>
        <a:prstGeom prst="line">
          <a:avLst/>
        </a:prstGeom>
        <a:gradFill rotWithShape="0">
          <a:gsLst>
            <a:gs pos="0">
              <a:schemeClr val="accent2">
                <a:hueOff val="-831636"/>
                <a:satOff val="-47959"/>
                <a:lumOff val="493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831636"/>
                <a:satOff val="-47959"/>
                <a:lumOff val="493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831636"/>
                <a:satOff val="-47959"/>
                <a:lumOff val="493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831636"/>
              <a:satOff val="-47959"/>
              <a:lumOff val="493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6BD9682-92FE-2F4D-9217-40C6EB80BEC1}">
      <dsp:nvSpPr>
        <dsp:cNvPr id="0" name=""/>
        <dsp:cNvSpPr/>
      </dsp:nvSpPr>
      <dsp:spPr>
        <a:xfrm>
          <a:off x="0" y="2175669"/>
          <a:ext cx="10515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FI" sz="2500" kern="1200"/>
            <a:t>Transfer</a:t>
          </a:r>
          <a:endParaRPr lang="en-US" sz="2500" kern="1200"/>
        </a:p>
      </dsp:txBody>
      <dsp:txXfrm>
        <a:off x="0" y="2175669"/>
        <a:ext cx="10515600" cy="543917"/>
      </dsp:txXfrm>
    </dsp:sp>
    <dsp:sp modelId="{2C4B848A-5AFC-A041-A9D5-345E14019B34}">
      <dsp:nvSpPr>
        <dsp:cNvPr id="0" name=""/>
        <dsp:cNvSpPr/>
      </dsp:nvSpPr>
      <dsp:spPr>
        <a:xfrm>
          <a:off x="0" y="2719586"/>
          <a:ext cx="10515600" cy="0"/>
        </a:xfrm>
        <a:prstGeom prst="line">
          <a:avLst/>
        </a:prstGeom>
        <a:gradFill rotWithShape="0">
          <a:gsLst>
            <a:gs pos="0">
              <a:schemeClr val="accent2">
                <a:hueOff val="-1039545"/>
                <a:satOff val="-59949"/>
                <a:lumOff val="616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039545"/>
                <a:satOff val="-59949"/>
                <a:lumOff val="616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039545"/>
                <a:satOff val="-59949"/>
                <a:lumOff val="616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039545"/>
              <a:satOff val="-59949"/>
              <a:lumOff val="616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89D90E8-571E-914C-8694-428E2F441F8F}">
      <dsp:nvSpPr>
        <dsp:cNvPr id="0" name=""/>
        <dsp:cNvSpPr/>
      </dsp:nvSpPr>
      <dsp:spPr>
        <a:xfrm>
          <a:off x="0" y="2719586"/>
          <a:ext cx="10515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FI" sz="2500" kern="1200"/>
            <a:t>Holding</a:t>
          </a:r>
          <a:endParaRPr lang="en-US" sz="2500" kern="1200"/>
        </a:p>
      </dsp:txBody>
      <dsp:txXfrm>
        <a:off x="0" y="2719586"/>
        <a:ext cx="10515600" cy="543917"/>
      </dsp:txXfrm>
    </dsp:sp>
    <dsp:sp modelId="{A6C0C732-FA06-1045-9781-9FA51C309805}">
      <dsp:nvSpPr>
        <dsp:cNvPr id="0" name=""/>
        <dsp:cNvSpPr/>
      </dsp:nvSpPr>
      <dsp:spPr>
        <a:xfrm>
          <a:off x="0" y="3263503"/>
          <a:ext cx="10515600" cy="0"/>
        </a:xfrm>
        <a:prstGeom prst="line">
          <a:avLst/>
        </a:prstGeom>
        <a:gradFill rotWithShape="0">
          <a:gsLst>
            <a:gs pos="0">
              <a:schemeClr val="accent2">
                <a:hueOff val="-1247454"/>
                <a:satOff val="-71938"/>
                <a:lumOff val="739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247454"/>
                <a:satOff val="-71938"/>
                <a:lumOff val="739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247454"/>
                <a:satOff val="-71938"/>
                <a:lumOff val="739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247454"/>
              <a:satOff val="-71938"/>
              <a:lumOff val="739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72AF4C0-0519-6848-AF8D-5BFC7EE229AA}">
      <dsp:nvSpPr>
        <dsp:cNvPr id="0" name=""/>
        <dsp:cNvSpPr/>
      </dsp:nvSpPr>
      <dsp:spPr>
        <a:xfrm>
          <a:off x="0" y="3263503"/>
          <a:ext cx="10515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FI" sz="2500" kern="1200"/>
            <a:t>Expansion</a:t>
          </a:r>
          <a:endParaRPr lang="en-US" sz="2500" kern="1200"/>
        </a:p>
      </dsp:txBody>
      <dsp:txXfrm>
        <a:off x="0" y="3263503"/>
        <a:ext cx="10515600" cy="543917"/>
      </dsp:txXfrm>
    </dsp:sp>
    <dsp:sp modelId="{EAE3FD58-ED5E-A54A-981B-FB78BE25234F}">
      <dsp:nvSpPr>
        <dsp:cNvPr id="0" name=""/>
        <dsp:cNvSpPr/>
      </dsp:nvSpPr>
      <dsp:spPr>
        <a:xfrm>
          <a:off x="0" y="3807420"/>
          <a:ext cx="10515600" cy="0"/>
        </a:xfrm>
        <a:prstGeom prst="line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6E973F8-B056-5E4D-876B-C15E3132AD99}">
      <dsp:nvSpPr>
        <dsp:cNvPr id="0" name=""/>
        <dsp:cNvSpPr/>
      </dsp:nvSpPr>
      <dsp:spPr>
        <a:xfrm>
          <a:off x="0" y="3807420"/>
          <a:ext cx="10515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F</a:t>
          </a:r>
          <a:r>
            <a:rPr lang="en-FI" sz="2500" kern="1200"/>
            <a:t>ollow Through</a:t>
          </a:r>
          <a:endParaRPr lang="en-US" sz="2500" kern="1200"/>
        </a:p>
      </dsp:txBody>
      <dsp:txXfrm>
        <a:off x="0" y="3807420"/>
        <a:ext cx="10515600" cy="5439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B1314C-4033-7845-8C90-097F606BDF40}" type="datetimeFigureOut">
              <a:rPr lang="en-FI" smtClean="0"/>
              <a:t>11/2/23</a:t>
            </a:fld>
            <a:endParaRPr lang="en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A771BD-B245-7347-8D80-C871CBCF638A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865045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- "Talon rakentaminen" - perusta asennolle</a:t>
            </a:r>
          </a:p>
          <a:p>
            <a:endParaRPr lang="en-FI" dirty="0"/>
          </a:p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771BD-B245-7347-8D80-C871CBCF638A}" type="slidenum">
              <a:rPr lang="en-FI" smtClean="0"/>
              <a:t>4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9257544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- Ollaan linjassa = kyynärpää nuolen takana</a:t>
            </a:r>
          </a:p>
          <a:p>
            <a:r>
              <a:rPr lang="en-FI" dirty="0"/>
              <a:t>- laajentumisen tunne tapahtuu rintakehän sisällä *</a:t>
            </a:r>
          </a:p>
          <a:p>
            <a:r>
              <a:rPr lang="en-FI" dirty="0"/>
              <a:t>- Jotta päästään Pitovaiheesen, tarvitaan siirto vaihe &gt; rytmi</a:t>
            </a:r>
          </a:p>
          <a:p>
            <a:r>
              <a:rPr lang="en-FI" dirty="0"/>
              <a:t>- Oikea lapa niin lähellä selkärankaa kun mahdollista MUTTA meillä on vielä tilaa laajentua/liikkua klikkeristä läpi</a:t>
            </a:r>
          </a:p>
          <a:p>
            <a:r>
              <a:rPr lang="en-FI" dirty="0"/>
              <a:t>- TÄHTÄÄMINEN alkaa vasta pitovaiheessa</a:t>
            </a:r>
          </a:p>
          <a:p>
            <a:r>
              <a:rPr lang="en-FI" dirty="0"/>
              <a:t>- SPT</a:t>
            </a:r>
          </a:p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771BD-B245-7347-8D80-C871CBCF638A}" type="slidenum">
              <a:rPr lang="en-FI" smtClean="0"/>
              <a:t>19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260141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- Näkymätön liike &gt; Laajentuminen klikkeristä läpi ei saa näkyä fyysisesti</a:t>
            </a:r>
          </a:p>
          <a:p>
            <a:r>
              <a:rPr lang="en-FI" dirty="0"/>
              <a:t>- Intensiteetin hallussa pito</a:t>
            </a:r>
          </a:p>
          <a:p>
            <a:r>
              <a:rPr lang="en-FI" dirty="0"/>
              <a:t>- Laajentuminen on ensimmäinen osa jälkipitoa</a:t>
            </a:r>
          </a:p>
          <a:p>
            <a:r>
              <a:rPr lang="en-FI" dirty="0"/>
              <a:t>- LAN2 liikkuu "nuolen suuntaan"</a:t>
            </a:r>
          </a:p>
          <a:p>
            <a:r>
              <a:rPr lang="en-FI" dirty="0"/>
              <a:t>- Tasapaino: jousikäden intensiteetti kasvaa vaikka ei fyysisesti liiku minnekkään ja samoin vetokäden olkapää</a:t>
            </a:r>
          </a:p>
          <a:p>
            <a:r>
              <a:rPr lang="en-FI" dirty="0"/>
              <a:t>- Vetokäsi ei liiku mihinkään leualta</a:t>
            </a:r>
          </a:p>
          <a:p>
            <a:endParaRPr lang="en-FI" dirty="0"/>
          </a:p>
          <a:p>
            <a:r>
              <a:rPr lang="en-FI" dirty="0"/>
              <a:t>- Laukaisu tapahtuu molemmissa käsissä - synchronized = pidä "barrel of the gun" pituus</a:t>
            </a:r>
          </a:p>
          <a:p>
            <a:r>
              <a:rPr lang="en-FI" dirty="0"/>
              <a:t>- Älä avaa sormia - pidä laukaisu pitkänä</a:t>
            </a:r>
          </a:p>
          <a:p>
            <a:endParaRPr lang="en-FI" dirty="0"/>
          </a:p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771BD-B245-7347-8D80-C871CBCF638A}" type="slidenum">
              <a:rPr lang="en-FI" smtClean="0"/>
              <a:t>20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796305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- Ensin sormiote jänteelle, sitten vasta kahvaote</a:t>
            </a:r>
          </a:p>
          <a:p>
            <a:r>
              <a:rPr lang="en-FI" dirty="0"/>
              <a:t>- Pidemmällä sormierottajalla on helpompi saada sormet samansuuntaiseksi</a:t>
            </a:r>
          </a:p>
          <a:p>
            <a:r>
              <a:rPr lang="en-FI" dirty="0"/>
              <a:t>- "Flat back hand" + peukalo venytettynä</a:t>
            </a:r>
          </a:p>
          <a:p>
            <a:r>
              <a:rPr lang="en-FI" dirty="0"/>
              <a:t>- Kuminauha testi - miten saada sormet rennoksi (ranteen asento) *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771BD-B245-7347-8D80-C871CBCF638A}" type="slidenum">
              <a:rPr lang="en-FI" smtClean="0"/>
              <a:t>6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689365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- Peukalo sternomastoid vastaan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771BD-B245-7347-8D80-C871CBCF638A}" type="slidenum">
              <a:rPr lang="en-FI" smtClean="0"/>
              <a:t>8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719139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80/20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771BD-B245-7347-8D80-C871CBCF638A}" type="slidenum">
              <a:rPr lang="en-FI" smtClean="0"/>
              <a:t>10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283126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"Horse stance" - Intensiteetin droppi</a:t>
            </a:r>
          </a:p>
          <a:p>
            <a:r>
              <a:rPr lang="en-FI" dirty="0"/>
              <a:t>- Barrel of the Gun - olkapäiden linjaus / extra valmiusasento</a:t>
            </a:r>
          </a:p>
          <a:p>
            <a:r>
              <a:rPr lang="en-FI" dirty="0"/>
              <a:t>- Tunne siitä, että on valmis vetämään vatsalihaksilla</a:t>
            </a:r>
          </a:p>
          <a:p>
            <a:r>
              <a:rPr lang="en-FI" dirty="0"/>
              <a:t>- Kädet vahvana - Jousikäsi ei saa olla rentona</a:t>
            </a:r>
          </a:p>
          <a:p>
            <a:r>
              <a:rPr lang="en-FI" dirty="0"/>
              <a:t>- Set asennosta Seetup asentoon coilauksen avulla - edellyttää lukittuja polvia</a:t>
            </a:r>
          </a:p>
          <a:p>
            <a:endParaRPr lang="en-FI" dirty="0"/>
          </a:p>
          <a:p>
            <a:r>
              <a:rPr lang="en-FI" dirty="0"/>
              <a:t>Check pointit ennen Setup asentoa:</a:t>
            </a:r>
          </a:p>
          <a:p>
            <a:r>
              <a:rPr lang="en-FI" dirty="0"/>
              <a:t>- Sormi ja kahvaote</a:t>
            </a:r>
          </a:p>
          <a:p>
            <a:r>
              <a:rPr lang="en-FI" dirty="0"/>
              <a:t>- Avoin asento</a:t>
            </a:r>
          </a:p>
          <a:p>
            <a:r>
              <a:rPr lang="en-FI" dirty="0"/>
              <a:t>- Rintakeho alhallaa</a:t>
            </a:r>
          </a:p>
          <a:p>
            <a:r>
              <a:rPr lang="en-FI" dirty="0"/>
              <a:t>- Keskittyminen koilaukseen ja "pivoting"</a:t>
            </a:r>
          </a:p>
          <a:p>
            <a:endParaRPr lang="en-FI" dirty="0"/>
          </a:p>
          <a:p>
            <a:r>
              <a:rPr lang="en-FI" dirty="0"/>
              <a:t>60/40</a:t>
            </a:r>
          </a:p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771BD-B245-7347-8D80-C871CBCF638A}" type="slidenum">
              <a:rPr lang="en-FI" smtClean="0"/>
              <a:t>11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817904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= Useita lineaarisia liikkeitä, joiden aloitus ja loppupisteet muodostavat kaaren</a:t>
            </a:r>
          </a:p>
          <a:p>
            <a:r>
              <a:rPr lang="en-FI" dirty="0"/>
              <a:t>- Angulaarinen liike vaatii pyörimisakselin - jousiamunnasssa tämä akseli on selkäranka</a:t>
            </a:r>
          </a:p>
          <a:p>
            <a:r>
              <a:rPr lang="en-FI" dirty="0"/>
              <a:t>- Angulaarinen liike veto olkapäässä aiheuttaa vetokäden lineearisen liikkeen</a:t>
            </a:r>
          </a:p>
          <a:p>
            <a:r>
              <a:rPr lang="en-FI" dirty="0"/>
              <a:t>- Pienet angulaariset liikket veto-olkapäässä tekevät suurta liikettä vetokyynärpäässä. Olkavarsi toimii vivuna</a:t>
            </a:r>
          </a:p>
          <a:p>
            <a:r>
              <a:rPr lang="en-FI" dirty="0"/>
              <a:t>- Angulaarinen liike ei saa koskaan muuttaa suuntaa - eristyisen tärkeää laukaisuhetkenä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771BD-B245-7347-8D80-C871CBCF638A}" type="slidenum">
              <a:rPr lang="en-FI" smtClean="0"/>
              <a:t>13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738933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- Veto-olkapää liikkuu angulaarisesti vartalon ympäri = Vetokäsi liikkuu lineaarisesti kohti naamaa</a:t>
            </a:r>
          </a:p>
          <a:p>
            <a:r>
              <a:rPr lang="en-FI" dirty="0"/>
              <a:t>- Setup asennossa vetokäsi on korkeimmassa pystyasennossa ja kauimmassa ulkoasennossaan (vertical + horizontal) - vedon aikana vetokäsi liikkuu vaan sisään ja alaspäin kohti Loadin asentoa</a:t>
            </a:r>
          </a:p>
          <a:p>
            <a:r>
              <a:rPr lang="en-FI" dirty="0"/>
              <a:t>- Pää ei liiku - Ei haluta tähdätä vielä</a:t>
            </a:r>
          </a:p>
          <a:p>
            <a:r>
              <a:rPr lang="en-FI" dirty="0"/>
              <a:t>- Veto rintakehään, ei leukaan</a:t>
            </a:r>
          </a:p>
          <a:p>
            <a:r>
              <a:rPr lang="en-FI" dirty="0"/>
              <a:t>- Ranne ei saa mennä rikki</a:t>
            </a:r>
          </a:p>
          <a:p>
            <a:r>
              <a:rPr lang="en-FI" dirty="0"/>
              <a:t>- Vetovoima: ei nuolenmyötäinen vaan suoraan ylöspäin kahvaotteesta (pressure point)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771BD-B245-7347-8D80-C871CBCF638A}" type="slidenum">
              <a:rPr lang="en-FI" smtClean="0"/>
              <a:t>14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787268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- Peukalo työntyy "sternomastoid" lihasta vasten - peukalo pysyy samassa paikassa ankkuroinnissa</a:t>
            </a:r>
          </a:p>
          <a:p>
            <a:r>
              <a:rPr lang="en-FI" dirty="0"/>
              <a:t>- Ankkurointi 2-4cm leuan alla</a:t>
            </a:r>
          </a:p>
          <a:p>
            <a:r>
              <a:rPr lang="en-FI" dirty="0"/>
              <a:t>- Minimaalinen kyynärpään liike loading ja ankuurointi vaiheen välillä</a:t>
            </a:r>
          </a:p>
          <a:p>
            <a:r>
              <a:rPr lang="en-FI" dirty="0"/>
              <a:t>- Tunne siitä, että on 90% valmis ampumaan</a:t>
            </a:r>
          </a:p>
          <a:p>
            <a:r>
              <a:rPr lang="en-FI" dirty="0"/>
              <a:t>- 80-20% selällä/käsillä</a:t>
            </a:r>
          </a:p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771BD-B245-7347-8D80-C871CBCF638A}" type="slidenum">
              <a:rPr lang="en-FI" smtClean="0"/>
              <a:t>15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9617813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90/95</a:t>
            </a:r>
          </a:p>
          <a:p>
            <a:r>
              <a:rPr lang="en-FI" dirty="0"/>
              <a:t>- Käsivarsilta ylöspäin</a:t>
            </a:r>
          </a:p>
          <a:p>
            <a:r>
              <a:rPr lang="en-FI" dirty="0"/>
              <a:t>- Käsiltä olkapäihin</a:t>
            </a:r>
          </a:p>
          <a:p>
            <a:r>
              <a:rPr lang="en-FI" dirty="0"/>
              <a:t>- Front to back</a:t>
            </a:r>
          </a:p>
          <a:p>
            <a:r>
              <a:rPr lang="en-FI" dirty="0"/>
              <a:t>- Lineaarisesta angulaariseen</a:t>
            </a:r>
          </a:p>
          <a:p>
            <a:r>
              <a:rPr lang="en-FI" dirty="0"/>
              <a:t>- Käsi ei liiku pois leualta</a:t>
            </a:r>
          </a:p>
          <a:p>
            <a:r>
              <a:rPr lang="en-FI" dirty="0"/>
              <a:t>LAN2 liikkuu "parallell to shooting line"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771BD-B245-7347-8D80-C871CBCF638A}" type="slidenum">
              <a:rPr lang="en-FI" smtClean="0"/>
              <a:t>17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469984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11/2/23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800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11/2/23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288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11/2/23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092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11/2/23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918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11/2/23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710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11/2/23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029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11/2/23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230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11/2/23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862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11/2/23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868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11/2/23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752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11/2/23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697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AACC7-3B3F-47D1-959A-EF58926E955E}" type="datetimeFigureOut">
              <a:rPr lang="en-US" smtClean="0"/>
              <a:t>11/2/23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470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E36B7-7C1F-913A-4FF9-708D7F4D0D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4540" y="5528976"/>
            <a:ext cx="10102920" cy="675417"/>
          </a:xfrm>
        </p:spPr>
        <p:txBody>
          <a:bodyPr>
            <a:noAutofit/>
          </a:bodyPr>
          <a:lstStyle/>
          <a:p>
            <a:r>
              <a:rPr lang="en-FI" sz="4400" b="1" i="0" dirty="0"/>
              <a:t>Kisik Lee – Shot Cycle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A0FD73-A1A1-E1B0-BAB8-6B2864B14A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6204393"/>
            <a:ext cx="9144000" cy="444387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FI" sz="2400" dirty="0"/>
              <a:t>Aleksandra Ruuskanen</a:t>
            </a:r>
          </a:p>
        </p:txBody>
      </p:sp>
      <p:pic>
        <p:nvPicPr>
          <p:cNvPr id="6" name="Picture 5" descr="A picture containing timeline&#10;&#10;Description automatically generated">
            <a:extLst>
              <a:ext uri="{FF2B5EF4-FFF2-40B4-BE49-F238E27FC236}">
                <a16:creationId xmlns:a16="http://schemas.microsoft.com/office/drawing/2014/main" id="{AF13048E-6035-0C3F-092A-B550FEFD1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653" y="85131"/>
            <a:ext cx="9722694" cy="529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29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FB09D-7984-73D5-3062-5F87D6FE1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5727" y="2913362"/>
            <a:ext cx="9906000" cy="1382156"/>
          </a:xfrm>
        </p:spPr>
        <p:txBody>
          <a:bodyPr>
            <a:normAutofit/>
          </a:bodyPr>
          <a:lstStyle/>
          <a:p>
            <a:r>
              <a:rPr lang="en-FI" sz="3200" b="1" i="0" dirty="0"/>
              <a:t>SET asento</a:t>
            </a:r>
          </a:p>
        </p:txBody>
      </p:sp>
      <p:pic>
        <p:nvPicPr>
          <p:cNvPr id="5" name="Content Placeholder 4" descr="A picture containing text, grass, person, sport&#10;&#10;Description automatically generated">
            <a:extLst>
              <a:ext uri="{FF2B5EF4-FFF2-40B4-BE49-F238E27FC236}">
                <a16:creationId xmlns:a16="http://schemas.microsoft.com/office/drawing/2014/main" id="{9ABBEEFB-71EB-2AFD-4815-9FEB1F2025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4865"/>
          <a:stretch/>
        </p:blipFill>
        <p:spPr>
          <a:xfrm>
            <a:off x="116926" y="123499"/>
            <a:ext cx="7685162" cy="3130062"/>
          </a:xfrm>
        </p:spPr>
      </p:pic>
      <p:pic>
        <p:nvPicPr>
          <p:cNvPr id="7" name="Picture 6" descr="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F9061625-C0A5-28B7-8C01-A54609A2B2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0446" y="0"/>
            <a:ext cx="4271554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D881EE-66BD-BAEB-9421-0CE7F9774185}"/>
              </a:ext>
            </a:extLst>
          </p:cNvPr>
          <p:cNvSpPr txBox="1"/>
          <p:nvPr/>
        </p:nvSpPr>
        <p:spPr>
          <a:xfrm>
            <a:off x="688768" y="3811012"/>
            <a:ext cx="654147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FI" sz="2400" dirty="0"/>
              <a:t>“</a:t>
            </a:r>
            <a:r>
              <a:rPr lang="en-FI" sz="2400"/>
              <a:t>Valmiusasento”</a:t>
            </a:r>
            <a:endParaRPr lang="sv-SE" sz="2400" dirty="0"/>
          </a:p>
          <a:p>
            <a:endParaRPr lang="en-FI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I" sz="2400" dirty="0"/>
              <a:t>Asento, sormiote, kahvaote, päänasento ja pokakäden </a:t>
            </a:r>
            <a:r>
              <a:rPr lang="en-FI" sz="2400"/>
              <a:t>aktivointi </a:t>
            </a:r>
            <a:r>
              <a:rPr lang="sv-SE" sz="2400" dirty="0"/>
              <a:t>– </a:t>
            </a:r>
            <a:r>
              <a:rPr lang="sv-SE" sz="2400" dirty="0" err="1"/>
              <a:t>Kaikki</a:t>
            </a:r>
            <a:r>
              <a:rPr lang="sv-SE" sz="2400" dirty="0"/>
              <a:t> </a:t>
            </a:r>
            <a:r>
              <a:rPr lang="en-FI" sz="2400"/>
              <a:t>asiat </a:t>
            </a:r>
            <a:r>
              <a:rPr lang="sv-SE" sz="2400" dirty="0"/>
              <a:t>t</a:t>
            </a:r>
            <a:r>
              <a:rPr lang="en-FI" sz="2400"/>
              <a:t>arkistettu </a:t>
            </a:r>
            <a:r>
              <a:rPr lang="en-FI" sz="2400" dirty="0"/>
              <a:t>ennen </a:t>
            </a:r>
            <a:r>
              <a:rPr lang="en-FI" sz="2400"/>
              <a:t>jousen nostoa</a:t>
            </a:r>
            <a:endParaRPr lang="sv-S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400" dirty="0"/>
          </a:p>
          <a:p>
            <a:r>
              <a:rPr lang="sv-SE" sz="2400" dirty="0"/>
              <a:t>= Tunne, </a:t>
            </a:r>
            <a:r>
              <a:rPr lang="sv-SE" sz="2400" dirty="0" err="1"/>
              <a:t>että</a:t>
            </a:r>
            <a:r>
              <a:rPr lang="sv-SE" sz="2400" dirty="0"/>
              <a:t> on </a:t>
            </a:r>
            <a:r>
              <a:rPr lang="sv-SE" sz="2400" dirty="0" err="1"/>
              <a:t>valmis</a:t>
            </a:r>
            <a:r>
              <a:rPr lang="sv-SE" sz="2400" dirty="0"/>
              <a:t> </a:t>
            </a:r>
            <a:r>
              <a:rPr lang="sv-SE" sz="2400" dirty="0" err="1"/>
              <a:t>lähetämään</a:t>
            </a:r>
            <a:r>
              <a:rPr lang="sv-SE" sz="2400" dirty="0"/>
              <a:t> </a:t>
            </a:r>
            <a:r>
              <a:rPr lang="sv-SE" sz="2400" dirty="0" err="1"/>
              <a:t>tekemään</a:t>
            </a:r>
            <a:r>
              <a:rPr lang="sv-SE" sz="2400" dirty="0"/>
              <a:t> </a:t>
            </a:r>
            <a:r>
              <a:rPr lang="sv-SE" sz="2400" dirty="0" err="1"/>
              <a:t>suoritusta</a:t>
            </a:r>
            <a:endParaRPr lang="en-FI" sz="2400" dirty="0"/>
          </a:p>
        </p:txBody>
      </p:sp>
    </p:spTree>
    <p:extLst>
      <p:ext uri="{BB962C8B-B14F-4D97-AF65-F5344CB8AC3E}">
        <p14:creationId xmlns:p14="http://schemas.microsoft.com/office/powerpoint/2010/main" val="213812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4EE30-1A47-4FC0-6C6E-918385D96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995894"/>
            <a:ext cx="9144000" cy="10437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i="0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SETUP</a:t>
            </a:r>
          </a:p>
        </p:txBody>
      </p:sp>
      <p:pic>
        <p:nvPicPr>
          <p:cNvPr id="5" name="Content Placeholder 4" descr="A picture containing person, sport&#10;&#10;Description automatically generated">
            <a:extLst>
              <a:ext uri="{FF2B5EF4-FFF2-40B4-BE49-F238E27FC236}">
                <a16:creationId xmlns:a16="http://schemas.microsoft.com/office/drawing/2014/main" id="{63AA175D-D891-CC79-EEE2-2BE44F8753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12791"/>
          <a:stretch/>
        </p:blipFill>
        <p:spPr>
          <a:xfrm>
            <a:off x="5929452" y="692219"/>
            <a:ext cx="6108169" cy="3435833"/>
          </a:xfrm>
          <a:prstGeom prst="rect">
            <a:avLst/>
          </a:prstGeom>
        </p:spPr>
      </p:pic>
      <p:pic>
        <p:nvPicPr>
          <p:cNvPr id="9" name="Picture 8" descr="A person shooting a bow&#10;&#10;Description automatically generated with low confidence">
            <a:extLst>
              <a:ext uri="{FF2B5EF4-FFF2-40B4-BE49-F238E27FC236}">
                <a16:creationId xmlns:a16="http://schemas.microsoft.com/office/drawing/2014/main" id="{CF9476BB-9F4B-1298-F14D-5E80E9D07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79" y="100703"/>
            <a:ext cx="5620694" cy="458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01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6B7E1-027C-5852-3F8F-8B2C9694B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509" y="231570"/>
            <a:ext cx="9906000" cy="1382156"/>
          </a:xfrm>
        </p:spPr>
        <p:txBody>
          <a:bodyPr/>
          <a:lstStyle/>
          <a:p>
            <a:r>
              <a:rPr lang="en-FI" b="1" i="0" dirty="0"/>
              <a:t>SETUP ASENTO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DA529-D41F-D15A-7886-F1FF5F2E6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464781"/>
            <a:ext cx="9906000" cy="4857007"/>
          </a:xfrm>
        </p:spPr>
        <p:txBody>
          <a:bodyPr>
            <a:normAutofit lnSpcReduction="10000"/>
          </a:bodyPr>
          <a:lstStyle/>
          <a:p>
            <a:r>
              <a:rPr lang="en-FI" dirty="0"/>
              <a:t>Intensiteetin droppi </a:t>
            </a:r>
            <a:r>
              <a:rPr lang="en-FI"/>
              <a:t>&gt; </a:t>
            </a:r>
            <a:r>
              <a:rPr lang="sv-SE" dirty="0"/>
              <a:t>”</a:t>
            </a:r>
            <a:r>
              <a:rPr lang="en-FI"/>
              <a:t>set to setup</a:t>
            </a:r>
            <a:r>
              <a:rPr lang="sv-SE" dirty="0"/>
              <a:t>”</a:t>
            </a:r>
            <a:endParaRPr lang="en-FI" dirty="0"/>
          </a:p>
          <a:p>
            <a:r>
              <a:rPr lang="sv-SE" dirty="0"/>
              <a:t>”</a:t>
            </a:r>
            <a:r>
              <a:rPr lang="en-FI"/>
              <a:t>Barrel </a:t>
            </a:r>
            <a:r>
              <a:rPr lang="en-FI" dirty="0"/>
              <a:t>of </a:t>
            </a:r>
            <a:r>
              <a:rPr lang="en-FI"/>
              <a:t>the Gun</a:t>
            </a:r>
            <a:r>
              <a:rPr lang="sv-SE" dirty="0"/>
              <a:t>”</a:t>
            </a:r>
            <a:r>
              <a:rPr lang="en-FI"/>
              <a:t> </a:t>
            </a:r>
            <a:r>
              <a:rPr lang="sv-SE" dirty="0"/>
              <a:t>– </a:t>
            </a:r>
            <a:r>
              <a:rPr lang="sv-SE" dirty="0" err="1"/>
              <a:t>olkapäiden</a:t>
            </a:r>
            <a:r>
              <a:rPr lang="en-FI"/>
              <a:t> </a:t>
            </a:r>
            <a:r>
              <a:rPr lang="en-FI" dirty="0"/>
              <a:t>linjaus / extra valmiusasento</a:t>
            </a:r>
          </a:p>
          <a:p>
            <a:r>
              <a:rPr lang="en-FI" dirty="0"/>
              <a:t>Kädet pysyvät vahvoina - Jousikäsi ei saa olla rentona</a:t>
            </a:r>
          </a:p>
          <a:p>
            <a:r>
              <a:rPr lang="en-FI" dirty="0"/>
              <a:t>Set asennosta Setup </a:t>
            </a:r>
            <a:r>
              <a:rPr lang="en-FI"/>
              <a:t>asentoon </a:t>
            </a:r>
            <a:r>
              <a:rPr lang="sv-SE" dirty="0"/>
              <a:t>”</a:t>
            </a:r>
            <a:r>
              <a:rPr lang="en-FI"/>
              <a:t>coilauksen</a:t>
            </a:r>
            <a:r>
              <a:rPr lang="sv-SE" dirty="0"/>
              <a:t>”</a:t>
            </a:r>
            <a:r>
              <a:rPr lang="en-FI"/>
              <a:t> </a:t>
            </a:r>
            <a:r>
              <a:rPr lang="en-FI" dirty="0"/>
              <a:t>avulla</a:t>
            </a:r>
          </a:p>
          <a:p>
            <a:pPr marL="0" indent="0">
              <a:buNone/>
            </a:pPr>
            <a:endParaRPr lang="en-FI" dirty="0"/>
          </a:p>
          <a:p>
            <a:r>
              <a:rPr lang="en-FI" u="sng" dirty="0"/>
              <a:t>Check pointit ennen Setup asentoa:</a:t>
            </a:r>
          </a:p>
          <a:p>
            <a:r>
              <a:rPr lang="en-FI"/>
              <a:t>Sormi</a:t>
            </a:r>
            <a:r>
              <a:rPr lang="sv-SE" dirty="0"/>
              <a:t>-</a:t>
            </a:r>
            <a:r>
              <a:rPr lang="en-FI"/>
              <a:t> </a:t>
            </a:r>
            <a:r>
              <a:rPr lang="en-FI" dirty="0"/>
              <a:t>ja kahvaote</a:t>
            </a:r>
          </a:p>
          <a:p>
            <a:r>
              <a:rPr lang="en-FI" dirty="0"/>
              <a:t>Avoin jalka-asento</a:t>
            </a:r>
          </a:p>
          <a:p>
            <a:r>
              <a:rPr lang="en-FI" dirty="0"/>
              <a:t>Rintakehä alhallaa</a:t>
            </a:r>
          </a:p>
          <a:p>
            <a:r>
              <a:rPr lang="en-FI" dirty="0"/>
              <a:t>Keskittyminen koilaukseen ja "pivoting"</a:t>
            </a:r>
          </a:p>
        </p:txBody>
      </p:sp>
    </p:spTree>
    <p:extLst>
      <p:ext uri="{BB962C8B-B14F-4D97-AF65-F5344CB8AC3E}">
        <p14:creationId xmlns:p14="http://schemas.microsoft.com/office/powerpoint/2010/main" val="1880331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877C6-7418-F946-5BEF-7AF2747E8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443" y="-300451"/>
            <a:ext cx="7183093" cy="1700213"/>
          </a:xfrm>
        </p:spPr>
        <p:txBody>
          <a:bodyPr anchor="ctr">
            <a:normAutofit/>
          </a:bodyPr>
          <a:lstStyle/>
          <a:p>
            <a:r>
              <a:rPr lang="sv-SE" b="1" i="0" dirty="0"/>
              <a:t>ANGULAR MOTION</a:t>
            </a:r>
            <a:endParaRPr lang="en-FI" b="1" i="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4EEDEEF-2B4E-4F88-0BF2-32CBC3E40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2" y="2466784"/>
            <a:ext cx="7183092" cy="3838097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AFD236CB-C241-84C6-4654-94504C9D8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96" y="421952"/>
            <a:ext cx="4450430" cy="6014096"/>
          </a:xfrm>
          <a:prstGeom prst="rect">
            <a:avLst/>
          </a:prstGeom>
        </p:spPr>
      </p:pic>
      <p:pic>
        <p:nvPicPr>
          <p:cNvPr id="7" name="Picture 6" descr="A picture containing grass, cat&#10;&#10;Description automatically generated">
            <a:extLst>
              <a:ext uri="{FF2B5EF4-FFF2-40B4-BE49-F238E27FC236}">
                <a16:creationId xmlns:a16="http://schemas.microsoft.com/office/drawing/2014/main" id="{F6CA62C0-474B-F134-E7DE-DFF77B3E6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4822" y="1776450"/>
            <a:ext cx="7269982" cy="40893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07E9D8-176F-9571-4256-129445D6E3AF}"/>
              </a:ext>
            </a:extLst>
          </p:cNvPr>
          <p:cNvSpPr txBox="1"/>
          <p:nvPr/>
        </p:nvSpPr>
        <p:spPr>
          <a:xfrm>
            <a:off x="4950384" y="1314785"/>
            <a:ext cx="6898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FI" sz="2400" dirty="0"/>
              <a:t>PYÖRIMISVOIMA – MISSÄ AMPUJA TUNTEE SEN ?</a:t>
            </a:r>
          </a:p>
        </p:txBody>
      </p:sp>
    </p:spTree>
    <p:extLst>
      <p:ext uri="{BB962C8B-B14F-4D97-AF65-F5344CB8AC3E}">
        <p14:creationId xmlns:p14="http://schemas.microsoft.com/office/powerpoint/2010/main" val="627494590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grass, outdoor, person, sport&#10;&#10;Description automatically generated">
            <a:extLst>
              <a:ext uri="{FF2B5EF4-FFF2-40B4-BE49-F238E27FC236}">
                <a16:creationId xmlns:a16="http://schemas.microsoft.com/office/drawing/2014/main" id="{BFE731BE-669D-A510-18C5-6024CF3A25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l="43123" r="-1" b="-1"/>
          <a:stretch/>
        </p:blipFill>
        <p:spPr>
          <a:xfrm>
            <a:off x="181899" y="182880"/>
            <a:ext cx="5915025" cy="6499784"/>
          </a:xfrm>
          <a:prstGeom prst="rect">
            <a:avLst/>
          </a:prstGeom>
        </p:spPr>
      </p:pic>
      <p:pic>
        <p:nvPicPr>
          <p:cNvPr id="9" name="Picture 8" descr="A person holding a golf club&#10;&#10;Description automatically generated with low confidence">
            <a:extLst>
              <a:ext uri="{FF2B5EF4-FFF2-40B4-BE49-F238E27FC236}">
                <a16:creationId xmlns:a16="http://schemas.microsoft.com/office/drawing/2014/main" id="{EB6309AD-48F5-3621-903F-A472DE4F5B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0000"/>
          </a:blip>
          <a:srcRect r="-2" b="21704"/>
          <a:stretch/>
        </p:blipFill>
        <p:spPr>
          <a:xfrm>
            <a:off x="6095156" y="182880"/>
            <a:ext cx="5915025" cy="64997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420CF1-746D-1FA1-D514-897760108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234" y="314960"/>
            <a:ext cx="10509179" cy="152681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000" b="1" i="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Vetäminen</a:t>
            </a:r>
            <a:br>
              <a:rPr lang="en-US" sz="4000" b="1" i="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b="1" i="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“</a:t>
            </a:r>
            <a:r>
              <a:rPr lang="en-US" sz="2200" u="sng" dirty="0">
                <a:solidFill>
                  <a:srgbClr val="FFFFFF"/>
                </a:solidFill>
              </a:rPr>
              <a:t>Angular motion” (</a:t>
            </a:r>
            <a:r>
              <a:rPr lang="en-US" sz="2200" u="sng" dirty="0" err="1">
                <a:solidFill>
                  <a:srgbClr val="FFFFFF"/>
                </a:solidFill>
              </a:rPr>
              <a:t>kiertävä</a:t>
            </a:r>
            <a:r>
              <a:rPr lang="en-US" sz="2200" u="sng" dirty="0">
                <a:solidFill>
                  <a:srgbClr val="FFFFFF"/>
                </a:solidFill>
              </a:rPr>
              <a:t> </a:t>
            </a:r>
            <a:r>
              <a:rPr lang="en-US" sz="2200" u="sng" dirty="0" err="1">
                <a:solidFill>
                  <a:srgbClr val="FFFFFF"/>
                </a:solidFill>
              </a:rPr>
              <a:t>liike</a:t>
            </a:r>
            <a:r>
              <a:rPr lang="en-US" sz="2200" u="sng" dirty="0">
                <a:solidFill>
                  <a:srgbClr val="FFFFFF"/>
                </a:solidFill>
              </a:rPr>
              <a:t>)</a:t>
            </a:r>
            <a:br>
              <a:rPr lang="en-US" sz="4000" u="sng" dirty="0">
                <a:solidFill>
                  <a:srgbClr val="FFFFFF"/>
                </a:solidFill>
              </a:rPr>
            </a:br>
            <a:endParaRPr lang="en-US" sz="4000" b="1" i="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181850-CA1F-2F5C-02D8-64852D0A9A1D}"/>
              </a:ext>
            </a:extLst>
          </p:cNvPr>
          <p:cNvSpPr txBox="1"/>
          <p:nvPr/>
        </p:nvSpPr>
        <p:spPr>
          <a:xfrm>
            <a:off x="641112" y="4620276"/>
            <a:ext cx="10509179" cy="2588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FFFFFF"/>
                </a:solidFill>
              </a:rPr>
              <a:t>Veto-</a:t>
            </a:r>
            <a:r>
              <a:rPr lang="en-US" sz="1900" dirty="0" err="1">
                <a:solidFill>
                  <a:srgbClr val="FFFFFF"/>
                </a:solidFill>
              </a:rPr>
              <a:t>olkapää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kiertyy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vartalon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ympäri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jolloin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vetokäsi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liikkuu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suoraan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naamaa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kohti</a:t>
            </a:r>
            <a:endParaRPr lang="en-US" sz="1900" dirty="0">
              <a:solidFill>
                <a:srgbClr val="FFFFFF"/>
              </a:solidFill>
            </a:endParaRP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FFFFFF"/>
                </a:solidFill>
              </a:rPr>
              <a:t>Setup </a:t>
            </a:r>
            <a:r>
              <a:rPr lang="en-US" sz="1900" dirty="0" err="1">
                <a:solidFill>
                  <a:srgbClr val="FFFFFF"/>
                </a:solidFill>
              </a:rPr>
              <a:t>asennossa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vetokäsi</a:t>
            </a:r>
            <a:r>
              <a:rPr lang="en-US" sz="1900" dirty="0">
                <a:solidFill>
                  <a:srgbClr val="FFFFFF"/>
                </a:solidFill>
              </a:rPr>
              <a:t> on </a:t>
            </a:r>
            <a:r>
              <a:rPr lang="en-US" sz="1900" dirty="0" err="1">
                <a:solidFill>
                  <a:srgbClr val="FFFFFF"/>
                </a:solidFill>
              </a:rPr>
              <a:t>korkeimmassa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pystyasennossa</a:t>
            </a:r>
            <a:r>
              <a:rPr lang="en-US" sz="1900" dirty="0">
                <a:solidFill>
                  <a:srgbClr val="FFFFFF"/>
                </a:solidFill>
              </a:rPr>
              <a:t> ja </a:t>
            </a:r>
            <a:r>
              <a:rPr lang="en-US" sz="1900" dirty="0" err="1">
                <a:solidFill>
                  <a:srgbClr val="FFFFFF"/>
                </a:solidFill>
              </a:rPr>
              <a:t>kauimmassa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ulkoasennossaan</a:t>
            </a:r>
            <a:r>
              <a:rPr lang="en-US" sz="1900" dirty="0">
                <a:solidFill>
                  <a:srgbClr val="FFFFFF"/>
                </a:solidFill>
              </a:rPr>
              <a:t> &gt; </a:t>
            </a:r>
            <a:r>
              <a:rPr lang="en-US" sz="1900" dirty="0" err="1">
                <a:solidFill>
                  <a:srgbClr val="FFFFFF"/>
                </a:solidFill>
              </a:rPr>
              <a:t>vedon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aikana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vetokäsi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liikkuu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sisään</a:t>
            </a:r>
            <a:r>
              <a:rPr lang="en-US" sz="1900" dirty="0">
                <a:solidFill>
                  <a:srgbClr val="FFFFFF"/>
                </a:solidFill>
              </a:rPr>
              <a:t> ja </a:t>
            </a:r>
            <a:r>
              <a:rPr lang="en-US" sz="1900" dirty="0" err="1">
                <a:solidFill>
                  <a:srgbClr val="FFFFFF"/>
                </a:solidFill>
              </a:rPr>
              <a:t>alaspäin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kohti</a:t>
            </a:r>
            <a:r>
              <a:rPr lang="en-US" sz="1900" dirty="0">
                <a:solidFill>
                  <a:srgbClr val="FFFFFF"/>
                </a:solidFill>
              </a:rPr>
              <a:t> Loading </a:t>
            </a:r>
            <a:r>
              <a:rPr lang="en-US" sz="1900" dirty="0" err="1">
                <a:solidFill>
                  <a:srgbClr val="FFFFFF"/>
                </a:solidFill>
              </a:rPr>
              <a:t>asentoa</a:t>
            </a:r>
            <a:endParaRPr lang="en-US" sz="1900" dirty="0">
              <a:solidFill>
                <a:srgbClr val="FFFFFF"/>
              </a:solidFill>
            </a:endParaRP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 err="1">
                <a:solidFill>
                  <a:srgbClr val="FFFFFF"/>
                </a:solidFill>
              </a:rPr>
              <a:t>Pää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ei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liiku</a:t>
            </a:r>
            <a:r>
              <a:rPr lang="en-US" sz="1900" dirty="0">
                <a:solidFill>
                  <a:srgbClr val="FFFFFF"/>
                </a:solidFill>
              </a:rPr>
              <a:t> – </a:t>
            </a:r>
            <a:r>
              <a:rPr lang="en-US" sz="1900" dirty="0" err="1">
                <a:solidFill>
                  <a:srgbClr val="FFFFFF"/>
                </a:solidFill>
              </a:rPr>
              <a:t>emme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halua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tähdätä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vielä</a:t>
            </a:r>
            <a:endParaRPr lang="en-US" sz="1900" dirty="0">
              <a:solidFill>
                <a:srgbClr val="FFFFFF"/>
              </a:solidFill>
            </a:endParaRP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FFFFFF"/>
                </a:solidFill>
              </a:rPr>
              <a:t>Veto </a:t>
            </a:r>
            <a:r>
              <a:rPr lang="en-US" sz="1900" dirty="0" err="1">
                <a:solidFill>
                  <a:srgbClr val="FFFFFF"/>
                </a:solidFill>
              </a:rPr>
              <a:t>rintakehää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kohti</a:t>
            </a:r>
            <a:r>
              <a:rPr lang="en-US" sz="1900" dirty="0">
                <a:solidFill>
                  <a:srgbClr val="FFFFFF"/>
                </a:solidFill>
              </a:rPr>
              <a:t>, </a:t>
            </a:r>
            <a:r>
              <a:rPr lang="en-US" sz="1900" dirty="0" err="1">
                <a:solidFill>
                  <a:srgbClr val="FFFFFF"/>
                </a:solidFill>
              </a:rPr>
              <a:t>ei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leukaan</a:t>
            </a:r>
            <a:endParaRPr lang="en-US" sz="1900" dirty="0">
              <a:solidFill>
                <a:srgbClr val="FFFFFF"/>
              </a:solidFill>
            </a:endParaRP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 err="1">
                <a:solidFill>
                  <a:srgbClr val="FFFFFF"/>
                </a:solidFill>
              </a:rPr>
              <a:t>Ranne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ei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saa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mennä</a:t>
            </a:r>
            <a:r>
              <a:rPr lang="en-US" sz="1900" dirty="0">
                <a:solidFill>
                  <a:srgbClr val="FFFFFF"/>
                </a:solidFill>
              </a:rPr>
              <a:t> </a:t>
            </a:r>
            <a:r>
              <a:rPr lang="en-US" sz="1900" dirty="0" err="1">
                <a:solidFill>
                  <a:srgbClr val="FFFFFF"/>
                </a:solidFill>
              </a:rPr>
              <a:t>rikki</a:t>
            </a:r>
            <a:r>
              <a:rPr lang="en-US" sz="1900" dirty="0">
                <a:solidFill>
                  <a:srgbClr val="FFFFFF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6730066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8B61A-8400-EBE4-F91D-1B48EC919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8591" y="-11663"/>
            <a:ext cx="7183093" cy="1700213"/>
          </a:xfrm>
        </p:spPr>
        <p:txBody>
          <a:bodyPr anchor="ctr">
            <a:normAutofit/>
          </a:bodyPr>
          <a:lstStyle/>
          <a:p>
            <a:r>
              <a:rPr lang="sv-SE" b="1" i="0" dirty="0"/>
              <a:t>LOADING</a:t>
            </a:r>
            <a:r>
              <a:rPr lang="en-FI" b="1" i="0"/>
              <a:t> /</a:t>
            </a:r>
            <a:br>
              <a:rPr lang="en-FI" b="1" i="0"/>
            </a:br>
            <a:r>
              <a:rPr lang="sv-SE" b="1" i="0" dirty="0"/>
              <a:t>”</a:t>
            </a:r>
            <a:r>
              <a:rPr lang="en-FI" b="1" i="0"/>
              <a:t>Lataus</a:t>
            </a:r>
            <a:r>
              <a:rPr lang="sv-SE" b="1" i="0" dirty="0"/>
              <a:t>”</a:t>
            </a:r>
            <a:endParaRPr lang="en-FI" b="1" i="0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26E30468-1496-EA8A-0FE7-C46A4E962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709" y="838444"/>
            <a:ext cx="5083682" cy="3838097"/>
          </a:xfrm>
        </p:spPr>
        <p:txBody>
          <a:bodyPr>
            <a:noAutofit/>
          </a:bodyPr>
          <a:lstStyle/>
          <a:p>
            <a:r>
              <a:rPr lang="en-US" sz="2400" dirty="0" err="1"/>
              <a:t>Tapahtuu</a:t>
            </a:r>
            <a:r>
              <a:rPr lang="en-US" sz="2400" dirty="0"/>
              <a:t> </a:t>
            </a:r>
            <a:r>
              <a:rPr lang="en-US" sz="2400" dirty="0" err="1"/>
              <a:t>vetovaiheen</a:t>
            </a:r>
            <a:r>
              <a:rPr lang="en-US" sz="2400" dirty="0"/>
              <a:t> </a:t>
            </a:r>
            <a:r>
              <a:rPr lang="en-US" sz="2400" dirty="0" err="1"/>
              <a:t>lopussa</a:t>
            </a:r>
            <a:r>
              <a:rPr lang="en-US" sz="2400" dirty="0"/>
              <a:t>, </a:t>
            </a:r>
            <a:r>
              <a:rPr lang="en-US" sz="2400" dirty="0" err="1"/>
              <a:t>kun</a:t>
            </a:r>
            <a:r>
              <a:rPr lang="en-US" sz="2400" dirty="0"/>
              <a:t> </a:t>
            </a:r>
            <a:r>
              <a:rPr lang="en-US" sz="2400" dirty="0" err="1"/>
              <a:t>ampuja</a:t>
            </a:r>
            <a:r>
              <a:rPr lang="en-US" sz="2400" dirty="0"/>
              <a:t> </a:t>
            </a:r>
            <a:r>
              <a:rPr lang="en-US" sz="2400" dirty="0" err="1"/>
              <a:t>saavuttaa</a:t>
            </a:r>
            <a:r>
              <a:rPr lang="en-US" sz="2400" dirty="0"/>
              <a:t> “</a:t>
            </a:r>
            <a:r>
              <a:rPr lang="en-US" sz="2400" dirty="0" err="1"/>
              <a:t>seinän</a:t>
            </a:r>
            <a:r>
              <a:rPr lang="en-US" sz="2400" dirty="0"/>
              <a:t>” </a:t>
            </a:r>
            <a:r>
              <a:rPr lang="en-US" sz="2400" dirty="0" err="1"/>
              <a:t>kiertävällä</a:t>
            </a:r>
            <a:r>
              <a:rPr lang="en-US" sz="2400" dirty="0"/>
              <a:t> </a:t>
            </a:r>
            <a:r>
              <a:rPr lang="en-US" sz="2400" dirty="0" err="1"/>
              <a:t>vedolla</a:t>
            </a:r>
            <a:endParaRPr lang="en-US" sz="2400" dirty="0"/>
          </a:p>
          <a:p>
            <a:r>
              <a:rPr lang="en-US" sz="2400" dirty="0" err="1"/>
              <a:t>Olkapää</a:t>
            </a:r>
            <a:r>
              <a:rPr lang="en-US" sz="2400" dirty="0"/>
              <a:t> on </a:t>
            </a:r>
            <a:r>
              <a:rPr lang="en-US" sz="2400" dirty="0" err="1"/>
              <a:t>kiertynyt</a:t>
            </a:r>
            <a:r>
              <a:rPr lang="en-US" sz="2400" dirty="0"/>
              <a:t> </a:t>
            </a:r>
            <a:r>
              <a:rPr lang="en-US" sz="2400" dirty="0" err="1"/>
              <a:t>lähes</a:t>
            </a:r>
            <a:r>
              <a:rPr lang="en-US" sz="2400" dirty="0"/>
              <a:t> </a:t>
            </a:r>
            <a:r>
              <a:rPr lang="en-US" sz="2400" dirty="0" err="1"/>
              <a:t>maksimikiertoon</a:t>
            </a:r>
            <a:r>
              <a:rPr lang="en-US" sz="2400" dirty="0"/>
              <a:t> ja </a:t>
            </a:r>
            <a:r>
              <a:rPr lang="en-US" sz="2400" dirty="0" err="1"/>
              <a:t>aistitaan</a:t>
            </a:r>
            <a:r>
              <a:rPr lang="en-US" sz="2400" dirty="0"/>
              <a:t>, </a:t>
            </a:r>
            <a:r>
              <a:rPr lang="en-US" sz="2400" dirty="0" err="1"/>
              <a:t>ettei</a:t>
            </a:r>
            <a:r>
              <a:rPr lang="en-US" sz="2400" dirty="0"/>
              <a:t> </a:t>
            </a:r>
            <a:r>
              <a:rPr lang="en-US" sz="2400" dirty="0" err="1"/>
              <a:t>pystytä</a:t>
            </a:r>
            <a:r>
              <a:rPr lang="en-US" sz="2400" dirty="0"/>
              <a:t> “</a:t>
            </a:r>
            <a:r>
              <a:rPr lang="en-US" sz="2400" dirty="0" err="1"/>
              <a:t>pyörimään</a:t>
            </a:r>
            <a:r>
              <a:rPr lang="en-US" sz="2400" dirty="0"/>
              <a:t>” </a:t>
            </a:r>
            <a:r>
              <a:rPr lang="en-US" sz="2400" dirty="0" err="1"/>
              <a:t>pidemmälle</a:t>
            </a:r>
            <a:endParaRPr lang="en-US" sz="2400" dirty="0"/>
          </a:p>
          <a:p>
            <a:r>
              <a:rPr lang="en-FI" sz="2400"/>
              <a:t>Peukalo työntyy "sternomastoid" lihasta vasten - peukalo pysyy samassa paikassa ankkuroinnissa</a:t>
            </a:r>
          </a:p>
          <a:p>
            <a:r>
              <a:rPr lang="en-FI" sz="2400"/>
              <a:t>Käsi jää </a:t>
            </a:r>
            <a:r>
              <a:rPr lang="sv-SE" sz="2400" dirty="0"/>
              <a:t>max</a:t>
            </a:r>
            <a:r>
              <a:rPr lang="en-FI" sz="2400"/>
              <a:t> pari senttiä leuan alle</a:t>
            </a:r>
            <a:endParaRPr lang="sv-SE" sz="2400" dirty="0"/>
          </a:p>
          <a:p>
            <a:endParaRPr lang="en-FI" sz="2400"/>
          </a:p>
          <a:p>
            <a:r>
              <a:rPr lang="en-FI" sz="2400"/>
              <a:t>Minimaalinen kyynärpään liike loading ja ankkurointi vaiheen välillä</a:t>
            </a:r>
          </a:p>
          <a:p>
            <a:r>
              <a:rPr lang="en-FI" sz="2400"/>
              <a:t>Tunne, että on 90% valmis ampumaan</a:t>
            </a:r>
            <a:endParaRPr lang="en-FI" sz="2400" dirty="0"/>
          </a:p>
        </p:txBody>
      </p:sp>
      <p:pic>
        <p:nvPicPr>
          <p:cNvPr id="11" name="Content Placeholder 10" descr="A picture containing person, person, outdoor, yellow&#10;&#10;Description automatically generated">
            <a:extLst>
              <a:ext uri="{FF2B5EF4-FFF2-40B4-BE49-F238E27FC236}">
                <a16:creationId xmlns:a16="http://schemas.microsoft.com/office/drawing/2014/main" id="{6E21F450-D5DA-38B9-2BA0-1EE919595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4879" y="-1"/>
            <a:ext cx="3627121" cy="3678849"/>
          </a:xfrm>
          <a:prstGeom prst="rect">
            <a:avLst/>
          </a:prstGeom>
        </p:spPr>
      </p:pic>
      <p:pic>
        <p:nvPicPr>
          <p:cNvPr id="13" name="Picture 12" descr="A picture containing person, dog, mouth, wearing&#10;&#10;Description automatically generated">
            <a:extLst>
              <a:ext uri="{FF2B5EF4-FFF2-40B4-BE49-F238E27FC236}">
                <a16:creationId xmlns:a16="http://schemas.microsoft.com/office/drawing/2014/main" id="{858C97B9-FA6B-7EC8-1FA8-DC693C8F6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1392" y="3678849"/>
            <a:ext cx="6990608" cy="319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3655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0F33E-8F41-D728-E426-B0EE358E4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1037"/>
            <a:ext cx="9906000" cy="1382156"/>
          </a:xfrm>
        </p:spPr>
        <p:txBody>
          <a:bodyPr/>
          <a:lstStyle/>
          <a:p>
            <a:r>
              <a:rPr lang="en-FI" b="1" i="0"/>
              <a:t>Ankkurointi</a:t>
            </a:r>
            <a:endParaRPr lang="en-FI" b="1" i="0" dirty="0"/>
          </a:p>
        </p:txBody>
      </p:sp>
      <p:pic>
        <p:nvPicPr>
          <p:cNvPr id="5" name="Content Placeholder 4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7BCD35C1-1A5B-252E-3897-2F895829F5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196" y="3711789"/>
            <a:ext cx="7269869" cy="2947911"/>
          </a:xfrm>
        </p:spPr>
      </p:pic>
      <p:pic>
        <p:nvPicPr>
          <p:cNvPr id="7" name="Picture 6" descr="A picture containing person&#10;&#10;Description automatically generated">
            <a:extLst>
              <a:ext uri="{FF2B5EF4-FFF2-40B4-BE49-F238E27FC236}">
                <a16:creationId xmlns:a16="http://schemas.microsoft.com/office/drawing/2014/main" id="{FCA1BAA1-7BD9-7714-43C1-D62813E7D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7037" y="101677"/>
            <a:ext cx="5155661" cy="34846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6060AE-67C5-3740-C35F-9FF57F587331}"/>
              </a:ext>
            </a:extLst>
          </p:cNvPr>
          <p:cNvSpPr txBox="1"/>
          <p:nvPr/>
        </p:nvSpPr>
        <p:spPr>
          <a:xfrm>
            <a:off x="278265" y="1207219"/>
            <a:ext cx="66487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FI" sz="2400" dirty="0"/>
              <a:t>Tavoitteena yhdistää jänne, nuoli ja vetokäsi keskivartalon voimaan ja hallitseviin selkälihaksiin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u="sng" dirty="0"/>
              <a:t>S</a:t>
            </a:r>
            <a:r>
              <a:rPr lang="en-FI" sz="2400" u="sng" dirty="0"/>
              <a:t>ivuankkuri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S</a:t>
            </a:r>
            <a:r>
              <a:rPr lang="en-FI" sz="2400" dirty="0"/>
              <a:t>ormiote pysyy eikä muutu – </a:t>
            </a:r>
            <a:r>
              <a:rPr lang="en-FI" sz="2400"/>
              <a:t>kaikki sormet</a:t>
            </a:r>
            <a:r>
              <a:rPr lang="sv-SE" sz="2400" dirty="0"/>
              <a:t> </a:t>
            </a:r>
            <a:r>
              <a:rPr lang="sv-SE" sz="2400" dirty="0" err="1"/>
              <a:t>pysyvät</a:t>
            </a:r>
            <a:r>
              <a:rPr lang="en-FI" sz="2400"/>
              <a:t> </a:t>
            </a:r>
            <a:r>
              <a:rPr lang="en-FI" sz="2400" dirty="0"/>
              <a:t>jänteellä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I" sz="2400" dirty="0"/>
              <a:t>Mitä “tiukempi” ankkuri sitä parempi</a:t>
            </a:r>
          </a:p>
        </p:txBody>
      </p:sp>
    </p:spTree>
    <p:extLst>
      <p:ext uri="{BB962C8B-B14F-4D97-AF65-F5344CB8AC3E}">
        <p14:creationId xmlns:p14="http://schemas.microsoft.com/office/powerpoint/2010/main" val="40966590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50A32-2E69-27C8-A266-A1547A723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570" y="132944"/>
            <a:ext cx="9906000" cy="1382156"/>
          </a:xfrm>
        </p:spPr>
        <p:txBody>
          <a:bodyPr/>
          <a:lstStyle/>
          <a:p>
            <a:r>
              <a:rPr lang="sv-SE" b="1" dirty="0"/>
              <a:t>TRANSFER / SIIRTO</a:t>
            </a:r>
            <a:endParaRPr lang="en-FI" b="1" i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1B6E8-1D96-ABD3-957D-2668129E9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737" y="1515100"/>
            <a:ext cx="4450741" cy="4934026"/>
          </a:xfrm>
        </p:spPr>
        <p:txBody>
          <a:bodyPr>
            <a:normAutofit fontScale="92500" lnSpcReduction="20000"/>
          </a:bodyPr>
          <a:lstStyle/>
          <a:p>
            <a:r>
              <a:rPr lang="en-FI" dirty="0"/>
              <a:t>Pitovoiman </a:t>
            </a:r>
            <a:r>
              <a:rPr lang="en-FI"/>
              <a:t>viimeinen </a:t>
            </a:r>
            <a:r>
              <a:rPr lang="sv-SE" dirty="0"/>
              <a:t>”</a:t>
            </a:r>
            <a:r>
              <a:rPr lang="en-FI"/>
              <a:t>siirto</a:t>
            </a:r>
            <a:r>
              <a:rPr lang="sv-SE" dirty="0"/>
              <a:t>”</a:t>
            </a:r>
            <a:r>
              <a:rPr lang="en-FI"/>
              <a:t> </a:t>
            </a:r>
            <a:r>
              <a:rPr lang="en-FI" dirty="0"/>
              <a:t>loadingin ja ankkuroinnin jälkeen – pitovoiman siirtäminen pois käsiltä selälle lopullisesti</a:t>
            </a:r>
          </a:p>
          <a:p>
            <a:r>
              <a:rPr lang="en-FI" dirty="0"/>
              <a:t>Siirto tapahtuu LAN2 johdolla, ei olkapäiden tai lapalihasten puristamisella</a:t>
            </a:r>
          </a:p>
          <a:p>
            <a:r>
              <a:rPr lang="en-FI" dirty="0"/>
              <a:t>Intensiteetin </a:t>
            </a:r>
            <a:r>
              <a:rPr lang="en-FI"/>
              <a:t>tunne selkälihaksissa </a:t>
            </a:r>
            <a:r>
              <a:rPr lang="en-FI" dirty="0"/>
              <a:t>kasvaa – “rentoutumisen” tunnetta ei </a:t>
            </a:r>
            <a:r>
              <a:rPr lang="en-FI"/>
              <a:t>saa tapahtua</a:t>
            </a:r>
            <a:endParaRPr lang="sv-SE" dirty="0"/>
          </a:p>
          <a:p>
            <a:endParaRPr lang="en-FI" dirty="0"/>
          </a:p>
          <a:p>
            <a:r>
              <a:rPr lang="en-FI" dirty="0"/>
              <a:t>Psyykkinen sekä fyysinen tila</a:t>
            </a:r>
          </a:p>
          <a:p>
            <a:r>
              <a:rPr lang="en-FI" dirty="0"/>
              <a:t>Hyvin </a:t>
            </a:r>
            <a:r>
              <a:rPr lang="en-FI"/>
              <a:t>pieni liike</a:t>
            </a:r>
            <a:endParaRPr lang="en-FI" dirty="0"/>
          </a:p>
        </p:txBody>
      </p:sp>
      <p:pic>
        <p:nvPicPr>
          <p:cNvPr id="5" name="Picture 4" descr="A picture containing grass, person, outdoor, sport&#10;&#10;Description automatically generated">
            <a:extLst>
              <a:ext uri="{FF2B5EF4-FFF2-40B4-BE49-F238E27FC236}">
                <a16:creationId xmlns:a16="http://schemas.microsoft.com/office/drawing/2014/main" id="{7674DA3F-21A1-C8D3-29D5-190E02AF4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5478" y="1399843"/>
            <a:ext cx="7531785" cy="405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13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icture containing text, dressed, clothes&#10;&#10;Description automatically generated">
            <a:extLst>
              <a:ext uri="{FF2B5EF4-FFF2-40B4-BE49-F238E27FC236}">
                <a16:creationId xmlns:a16="http://schemas.microsoft.com/office/drawing/2014/main" id="{DE9AD72E-BFF4-DE12-1668-3C0B360803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51" t="2081" r="1336" b="5433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904536925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4D4C3-2807-B28D-8880-1A2FB53B9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79864"/>
            <a:ext cx="10515600" cy="1325563"/>
          </a:xfrm>
        </p:spPr>
        <p:txBody>
          <a:bodyPr/>
          <a:lstStyle/>
          <a:p>
            <a:r>
              <a:rPr lang="en-GB" b="1" i="0" dirty="0"/>
              <a:t>HOLDING / PITO</a:t>
            </a:r>
            <a:endParaRPr lang="en-FI" b="1" i="0" dirty="0"/>
          </a:p>
        </p:txBody>
      </p:sp>
      <p:pic>
        <p:nvPicPr>
          <p:cNvPr id="5" name="Picture 4" descr="A picture containing outdoor, person, ground, tripod&#10;&#10;Description automatically generated">
            <a:extLst>
              <a:ext uri="{FF2B5EF4-FFF2-40B4-BE49-F238E27FC236}">
                <a16:creationId xmlns:a16="http://schemas.microsoft.com/office/drawing/2014/main" id="{EB4EE635-AF7E-87BD-FC02-88D5EC021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5867" y="0"/>
            <a:ext cx="6116133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12F69-8323-BD30-71E9-236D4D301A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17600"/>
            <a:ext cx="6075867" cy="5740400"/>
          </a:xfrm>
        </p:spPr>
        <p:txBody>
          <a:bodyPr>
            <a:normAutofit fontScale="92500" lnSpcReduction="10000"/>
          </a:bodyPr>
          <a:lstStyle/>
          <a:p>
            <a:r>
              <a:rPr lang="en-FI" dirty="0"/>
              <a:t>“Barrel of the Gun” pysyy</a:t>
            </a:r>
          </a:p>
          <a:p>
            <a:r>
              <a:rPr lang="en-FI" dirty="0"/>
              <a:t>Linjassa oleminen</a:t>
            </a:r>
          </a:p>
          <a:p>
            <a:r>
              <a:rPr lang="en-FI" dirty="0"/>
              <a:t>Intensiteetin tasoittuminen – kehon luurakenne alkaa vastustamaan jousen voimaa</a:t>
            </a:r>
          </a:p>
          <a:p>
            <a:r>
              <a:rPr lang="en-FI" u="sng" dirty="0"/>
              <a:t>“jousen sisään astuminen”</a:t>
            </a:r>
          </a:p>
          <a:p>
            <a:r>
              <a:rPr lang="en-FI" dirty="0"/>
              <a:t>Mikään lihaksista ei rentoudu – kädet voivat ”rentoutua” mutta </a:t>
            </a:r>
            <a:r>
              <a:rPr lang="en-FI"/>
              <a:t>pito selkälihaksi</a:t>
            </a:r>
            <a:r>
              <a:rPr lang="sv-SE" dirty="0" err="1"/>
              <a:t>ssa</a:t>
            </a:r>
            <a:r>
              <a:rPr lang="en-FI"/>
              <a:t> </a:t>
            </a:r>
            <a:r>
              <a:rPr lang="en-FI" dirty="0"/>
              <a:t>kasvaa</a:t>
            </a:r>
          </a:p>
          <a:p>
            <a:r>
              <a:rPr lang="en-FI" u="sng" dirty="0"/>
              <a:t>“Kehon </a:t>
            </a:r>
            <a:r>
              <a:rPr lang="en-FI" u="sng"/>
              <a:t>venyttäminen”</a:t>
            </a:r>
            <a:endParaRPr lang="sv-SE" u="sng" dirty="0"/>
          </a:p>
          <a:p>
            <a:pPr marL="0" indent="0">
              <a:buNone/>
            </a:pPr>
            <a:endParaRPr lang="en-FI" u="sng" dirty="0"/>
          </a:p>
          <a:p>
            <a:r>
              <a:rPr lang="en-FI" b="1" dirty="0"/>
              <a:t>Jotta </a:t>
            </a:r>
            <a:r>
              <a:rPr lang="en-FI" b="1"/>
              <a:t>päästään </a:t>
            </a:r>
            <a:r>
              <a:rPr lang="fi-FI" b="1" dirty="0"/>
              <a:t>p</a:t>
            </a:r>
            <a:r>
              <a:rPr lang="en-FI" b="1"/>
              <a:t>itovaiheesen</a:t>
            </a:r>
            <a:r>
              <a:rPr lang="en-FI" b="1" dirty="0"/>
              <a:t>, tarvitaan siirto vaihe &gt; rytmi</a:t>
            </a:r>
          </a:p>
          <a:p>
            <a:r>
              <a:rPr lang="en-FI" dirty="0"/>
              <a:t>Tähtääminen alkaa vasta pitovaiheessa</a:t>
            </a:r>
          </a:p>
        </p:txBody>
      </p:sp>
    </p:spTree>
    <p:extLst>
      <p:ext uri="{BB962C8B-B14F-4D97-AF65-F5344CB8AC3E}">
        <p14:creationId xmlns:p14="http://schemas.microsoft.com/office/powerpoint/2010/main" val="139041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72FDFE-0D02-22FC-D943-539180D27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34644"/>
            <a:ext cx="10509504" cy="1076914"/>
          </a:xfrm>
        </p:spPr>
        <p:txBody>
          <a:bodyPr anchor="ctr">
            <a:normAutofit/>
          </a:bodyPr>
          <a:lstStyle/>
          <a:p>
            <a:r>
              <a:rPr lang="en-FI" sz="5400" i="0" dirty="0"/>
              <a:t>Kisik Lee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3C55A8E4-5655-3631-CBB3-65CB1AE778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75919" y="1737360"/>
            <a:ext cx="4404249" cy="453542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48F7C8-E55A-A2C4-8DA7-350AD74D8D8E}"/>
              </a:ext>
            </a:extLst>
          </p:cNvPr>
          <p:cNvSpPr txBox="1"/>
          <p:nvPr/>
        </p:nvSpPr>
        <p:spPr>
          <a:xfrm>
            <a:off x="1081807" y="1746202"/>
            <a:ext cx="5012669" cy="3720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2890" indent="-262890" defTabSz="42062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FI" sz="2208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Yhdysvaltojen </a:t>
            </a:r>
            <a:r>
              <a:rPr lang="fi-FI" sz="2208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</a:t>
            </a:r>
            <a:r>
              <a:rPr lang="en-FI" sz="2208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lympiajousiammun</a:t>
            </a:r>
            <a:r>
              <a:rPr lang="fi-FI" sz="2208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nan</a:t>
            </a:r>
            <a:r>
              <a:rPr lang="en-FI" sz="2208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FI" sz="2208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koulutusohjelman kansallinen päävalmentaja</a:t>
            </a:r>
          </a:p>
          <a:p>
            <a:pPr marL="262890" indent="-262890" defTabSz="42062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FI" sz="2208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Entinen </a:t>
            </a:r>
            <a:r>
              <a:rPr lang="en-FI" sz="2208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Korean </a:t>
            </a:r>
            <a:r>
              <a:rPr lang="fi-FI" sz="2208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</a:t>
            </a:r>
            <a:r>
              <a:rPr lang="en-FI" sz="2208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lympiavalmentaja </a:t>
            </a:r>
            <a:r>
              <a:rPr lang="en-FI" sz="2208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 Australian Institute of Sportin (AIS) päävalmentaja</a:t>
            </a:r>
          </a:p>
          <a:p>
            <a:pPr marL="262890" indent="-262890" defTabSz="42062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FI" sz="2208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Simon Fairweatherin ja T</a:t>
            </a:r>
            <a:r>
              <a:rPr lang="en-GB" sz="2208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FI" sz="2208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 Cuddihyn entinen valmentaja</a:t>
            </a:r>
          </a:p>
          <a:p>
            <a:pPr marL="262890" indent="-262890" defTabSz="42062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FI" sz="2208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Tunnettu laajasta työstään Brady </a:t>
            </a:r>
            <a:r>
              <a:rPr lang="en-FI" sz="2208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Ellisonin kanssa</a:t>
            </a:r>
            <a:endParaRPr lang="en-FI" sz="2208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955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A3637-DA90-2FA5-C8CE-682998FE5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818" y="-303068"/>
            <a:ext cx="9906000" cy="1382156"/>
          </a:xfrm>
        </p:spPr>
        <p:txBody>
          <a:bodyPr>
            <a:normAutofit/>
          </a:bodyPr>
          <a:lstStyle/>
          <a:p>
            <a:r>
              <a:rPr lang="en-FI" sz="2800" b="1" i="0"/>
              <a:t>E</a:t>
            </a:r>
            <a:r>
              <a:rPr lang="sv-SE" sz="2800" b="1" i="0" dirty="0"/>
              <a:t>XPANSION</a:t>
            </a:r>
            <a:r>
              <a:rPr lang="en-FI" sz="2800" b="1" i="0"/>
              <a:t> /</a:t>
            </a:r>
            <a:r>
              <a:rPr lang="sv-SE" sz="2800" b="1" dirty="0"/>
              <a:t> LAAJENTUMINEN ja LAUKAISU</a:t>
            </a:r>
            <a:endParaRPr lang="en-FI" sz="2800" b="1" i="0" dirty="0"/>
          </a:p>
        </p:txBody>
      </p:sp>
      <p:pic>
        <p:nvPicPr>
          <p:cNvPr id="5" name="Content Placeholder 4" descr="A picture containing grass, person, tool, close&#10;&#10;Description automatically generated">
            <a:extLst>
              <a:ext uri="{FF2B5EF4-FFF2-40B4-BE49-F238E27FC236}">
                <a16:creationId xmlns:a16="http://schemas.microsoft.com/office/drawing/2014/main" id="{F48E2E86-3E90-A5DE-7356-795A41B985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143928" y="0"/>
            <a:ext cx="4048072" cy="4435021"/>
          </a:xfrm>
        </p:spPr>
      </p:pic>
      <p:pic>
        <p:nvPicPr>
          <p:cNvPr id="7" name="Picture 6" descr="A collage of a person playing a sport&#10;&#10;Description automatically generated with low confidence">
            <a:extLst>
              <a:ext uri="{FF2B5EF4-FFF2-40B4-BE49-F238E27FC236}">
                <a16:creationId xmlns:a16="http://schemas.microsoft.com/office/drawing/2014/main" id="{60D8759A-DB57-5FE2-F40A-C2392F6EF0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9522" y="4435239"/>
            <a:ext cx="6812478" cy="2422761"/>
          </a:xfrm>
          <a:prstGeom prst="rect">
            <a:avLst/>
          </a:prstGeom>
        </p:spPr>
      </p:pic>
      <p:pic>
        <p:nvPicPr>
          <p:cNvPr id="9" name="Picture 8" descr="A picture containing outdoor&#10;&#10;Description automatically generated">
            <a:extLst>
              <a:ext uri="{FF2B5EF4-FFF2-40B4-BE49-F238E27FC236}">
                <a16:creationId xmlns:a16="http://schemas.microsoft.com/office/drawing/2014/main" id="{1FB3D20C-FCB3-5CC2-7130-C5768F5914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35021"/>
            <a:ext cx="5379522" cy="24229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F2DE28-A600-B8FE-7579-E30BBEB6CAFA}"/>
              </a:ext>
            </a:extLst>
          </p:cNvPr>
          <p:cNvSpPr txBox="1"/>
          <p:nvPr/>
        </p:nvSpPr>
        <p:spPr>
          <a:xfrm>
            <a:off x="207819" y="741811"/>
            <a:ext cx="78436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FI" u="sng" dirty="0"/>
              <a:t>Näkymätön liike </a:t>
            </a:r>
            <a:r>
              <a:rPr lang="en-FI" dirty="0"/>
              <a:t>=  Laajentuminen klikkeristä läpi ei saisi </a:t>
            </a:r>
            <a:r>
              <a:rPr lang="en-FI"/>
              <a:t>näkyä fyysisesti</a:t>
            </a:r>
            <a:endParaRPr lang="en-FI" dirty="0"/>
          </a:p>
          <a:p>
            <a:pPr marL="285750" indent="-285750">
              <a:buFontTx/>
              <a:buChar char="-"/>
            </a:pPr>
            <a:r>
              <a:rPr lang="sv-SE" dirty="0"/>
              <a:t>L</a:t>
            </a:r>
            <a:r>
              <a:rPr lang="en-FI"/>
              <a:t>aajentumisen </a:t>
            </a:r>
            <a:r>
              <a:rPr lang="en-FI" dirty="0"/>
              <a:t>tunne rintakehän sisällä *</a:t>
            </a:r>
          </a:p>
          <a:p>
            <a:pPr marL="285750" indent="-285750">
              <a:buFontTx/>
              <a:buChar char="-"/>
            </a:pPr>
            <a:r>
              <a:rPr lang="en-FI" dirty="0"/>
              <a:t>Intensiteetin hallussa pito</a:t>
            </a:r>
          </a:p>
          <a:p>
            <a:pPr marL="285750" indent="-285750">
              <a:buFontTx/>
              <a:buChar char="-"/>
            </a:pPr>
            <a:r>
              <a:rPr lang="en-FI" dirty="0"/>
              <a:t>Laajentuminen on ensimmäinen osa jälkipitoa*</a:t>
            </a:r>
          </a:p>
          <a:p>
            <a:pPr marL="285750" indent="-285750">
              <a:buFontTx/>
              <a:buChar char="-"/>
            </a:pPr>
            <a:r>
              <a:rPr lang="en-FI" dirty="0"/>
              <a:t>LAN2 liikkuu "nuolen suuntaan”</a:t>
            </a:r>
          </a:p>
          <a:p>
            <a:pPr marL="285750" indent="-285750">
              <a:buFontTx/>
              <a:buChar char="-"/>
            </a:pPr>
            <a:r>
              <a:rPr lang="en-FI" dirty="0"/>
              <a:t>Tasapaino: jousikäden intensiteetti kasvaa vaikka ei fyysisesti liiku minnekkään ja samoin vetokäden olkapään</a:t>
            </a:r>
          </a:p>
          <a:p>
            <a:pPr marL="285750" indent="-285750">
              <a:buFontTx/>
              <a:buChar char="-"/>
            </a:pPr>
            <a:r>
              <a:rPr lang="en-FI" dirty="0"/>
              <a:t>Vetokäsi ei </a:t>
            </a:r>
            <a:r>
              <a:rPr lang="en-FI"/>
              <a:t>liiku leualta</a:t>
            </a:r>
            <a:endParaRPr lang="en-FI" dirty="0"/>
          </a:p>
          <a:p>
            <a:endParaRPr lang="en-FI" dirty="0"/>
          </a:p>
          <a:p>
            <a:pPr marL="285750" indent="-285750">
              <a:buFont typeface="Wingdings" pitchFamily="2" charset="2"/>
              <a:buChar char="§"/>
            </a:pPr>
            <a:r>
              <a:rPr lang="en-FI" dirty="0"/>
              <a:t>Laukaisu tapahtuu </a:t>
            </a:r>
            <a:r>
              <a:rPr lang="en-FI"/>
              <a:t>molemmissa käsissä</a:t>
            </a:r>
            <a:r>
              <a:rPr lang="sv-SE" dirty="0"/>
              <a:t> – ”sy</a:t>
            </a:r>
            <a:r>
              <a:rPr lang="en-FI"/>
              <a:t>nchronized</a:t>
            </a:r>
            <a:r>
              <a:rPr lang="sv-SE" dirty="0"/>
              <a:t>”</a:t>
            </a:r>
            <a:r>
              <a:rPr lang="en-FI"/>
              <a:t> </a:t>
            </a:r>
            <a:r>
              <a:rPr lang="en-FI" dirty="0"/>
              <a:t>= pidä "barrel of </a:t>
            </a:r>
            <a:r>
              <a:rPr lang="en-FI"/>
              <a:t>the gun</a:t>
            </a:r>
            <a:r>
              <a:rPr lang="sv-SE" dirty="0"/>
              <a:t>in</a:t>
            </a:r>
            <a:r>
              <a:rPr lang="en-FI"/>
              <a:t>" </a:t>
            </a:r>
            <a:r>
              <a:rPr lang="en-FI" dirty="0"/>
              <a:t>pituus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sv-SE" dirty="0" err="1"/>
              <a:t>Sormia</a:t>
            </a:r>
            <a:r>
              <a:rPr lang="sv-SE" dirty="0"/>
              <a:t> </a:t>
            </a:r>
            <a:r>
              <a:rPr lang="sv-SE" dirty="0" err="1"/>
              <a:t>ei</a:t>
            </a:r>
            <a:r>
              <a:rPr lang="sv-SE" dirty="0"/>
              <a:t> </a:t>
            </a:r>
            <a:r>
              <a:rPr lang="sv-SE" dirty="0" err="1"/>
              <a:t>avata</a:t>
            </a:r>
            <a:r>
              <a:rPr lang="sv-SE" dirty="0"/>
              <a:t> </a:t>
            </a:r>
            <a:r>
              <a:rPr lang="en-FI"/>
              <a:t>– </a:t>
            </a:r>
            <a:r>
              <a:rPr lang="en-FI" dirty="0"/>
              <a:t>pitkä laukaisu (lavan “kierto”)</a:t>
            </a:r>
          </a:p>
        </p:txBody>
      </p:sp>
    </p:spTree>
    <p:extLst>
      <p:ext uri="{BB962C8B-B14F-4D97-AF65-F5344CB8AC3E}">
        <p14:creationId xmlns:p14="http://schemas.microsoft.com/office/powerpoint/2010/main" val="41573628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bow and arrow&#10;&#10;Description automatically generated with medium confidence">
            <a:extLst>
              <a:ext uri="{FF2B5EF4-FFF2-40B4-BE49-F238E27FC236}">
                <a16:creationId xmlns:a16="http://schemas.microsoft.com/office/drawing/2014/main" id="{679A7117-A125-AD81-AA19-E9B71C856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893319" y="135576"/>
            <a:ext cx="5021882" cy="6586846"/>
          </a:xfrm>
          <a:prstGeom prst="rect">
            <a:avLst/>
          </a:prstGeom>
        </p:spPr>
      </p:pic>
      <p:pic>
        <p:nvPicPr>
          <p:cNvPr id="5" name="Picture 4" descr="A person holding a bow and arrow&#10;&#10;Description automatically generated with medium confidence">
            <a:extLst>
              <a:ext uri="{FF2B5EF4-FFF2-40B4-BE49-F238E27FC236}">
                <a16:creationId xmlns:a16="http://schemas.microsoft.com/office/drawing/2014/main" id="{AA4F80E3-CB7F-57D6-8CD0-B1CFAEF06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9577" y="0"/>
            <a:ext cx="53724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79278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DA1F35B-C8F7-4A5A-9339-7DA4D785B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B2D4AD41-40DA-4A81-92F5-B6E3BA1ED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746107">
            <a:off x="8175088" y="457951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8E7160-DCA7-D83E-254B-BA59FB5A5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30969" y="-1365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b="1" dirty="0"/>
              <a:t>FOLLOW THROUGH / JÄLKIPITO</a:t>
            </a:r>
            <a:endParaRPr lang="en-FI" b="1" i="0" dirty="0"/>
          </a:p>
        </p:txBody>
      </p:sp>
      <p:pic>
        <p:nvPicPr>
          <p:cNvPr id="5" name="Content Placeholder 4" descr="A picture containing person, indoor, sport&#10;&#10;Description automatically generated">
            <a:extLst>
              <a:ext uri="{FF2B5EF4-FFF2-40B4-BE49-F238E27FC236}">
                <a16:creationId xmlns:a16="http://schemas.microsoft.com/office/drawing/2014/main" id="{29542BC9-8388-19FD-DC7F-AEF0745D03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40539" y="1812439"/>
            <a:ext cx="7069894" cy="490903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8D95CA-6018-0897-48B3-C9EEB948559E}"/>
              </a:ext>
            </a:extLst>
          </p:cNvPr>
          <p:cNvSpPr txBox="1"/>
          <p:nvPr/>
        </p:nvSpPr>
        <p:spPr>
          <a:xfrm>
            <a:off x="181566" y="1325563"/>
            <a:ext cx="458045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315" indent="-234315" defTabSz="37490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FI" sz="2400" kern="1200" dirty="0">
                <a:solidFill>
                  <a:schemeClr val="tx1"/>
                </a:solidFill>
              </a:rPr>
              <a:t>Jälkipito = laajenemisen voiman ja suunnan reaktio</a:t>
            </a:r>
          </a:p>
          <a:p>
            <a:pPr marL="234315" indent="-234315" defTabSz="37490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FI" sz="2400" kern="1200" dirty="0">
                <a:solidFill>
                  <a:schemeClr val="tx1"/>
                </a:solidFill>
              </a:rPr>
              <a:t>Mikä on lopullinen asento ja miten siihen päästän suorinta reittiä </a:t>
            </a:r>
            <a:r>
              <a:rPr lang="en-FI" sz="2400" kern="1200">
                <a:solidFill>
                  <a:schemeClr val="tx1"/>
                </a:solidFill>
              </a:rPr>
              <a:t>pitovaiheesta ?</a:t>
            </a:r>
            <a:endParaRPr lang="sv-SE" sz="2400" kern="1200" dirty="0">
              <a:solidFill>
                <a:schemeClr val="tx1"/>
              </a:solidFill>
            </a:endParaRPr>
          </a:p>
          <a:p>
            <a:pPr defTabSz="374904">
              <a:spcAft>
                <a:spcPts val="600"/>
              </a:spcAft>
            </a:pPr>
            <a:endParaRPr lang="en-FI" sz="2400" kern="1200" dirty="0">
              <a:solidFill>
                <a:schemeClr val="tx1"/>
              </a:solidFill>
            </a:endParaRPr>
          </a:p>
          <a:p>
            <a:pPr marL="234315" indent="-234315" defTabSz="37490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FI" sz="2400" kern="1200" dirty="0">
                <a:solidFill>
                  <a:schemeClr val="tx1"/>
                </a:solidFill>
              </a:rPr>
              <a:t>Olkapäiden linja pysyy laukaisusta jälkipitoon saakka</a:t>
            </a:r>
          </a:p>
          <a:p>
            <a:pPr marL="234315" indent="-234315" defTabSz="37490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FI" sz="2400" kern="1200" dirty="0">
                <a:solidFill>
                  <a:schemeClr val="tx1"/>
                </a:solidFill>
              </a:rPr>
              <a:t>Asento ei muutu</a:t>
            </a:r>
          </a:p>
          <a:p>
            <a:pPr marL="234315" indent="-234315" defTabSz="37490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FI" sz="2400" kern="1200" dirty="0">
                <a:solidFill>
                  <a:schemeClr val="tx1"/>
                </a:solidFill>
              </a:rPr>
              <a:t>Voiman pitäminen syvissä vatsalihaksissa</a:t>
            </a:r>
          </a:p>
          <a:p>
            <a:pPr marL="234315" indent="-234315" defTabSz="37490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FI" sz="2400" kern="1200" dirty="0">
                <a:solidFill>
                  <a:schemeClr val="tx1"/>
                </a:solidFill>
              </a:rPr>
              <a:t>Mitä pidemmälle vetokäden kyynärpää kiertyy sitä parempi</a:t>
            </a:r>
            <a:endParaRPr lang="en-FI" sz="2400" dirty="0"/>
          </a:p>
        </p:txBody>
      </p:sp>
    </p:spTree>
    <p:extLst>
      <p:ext uri="{BB962C8B-B14F-4D97-AF65-F5344CB8AC3E}">
        <p14:creationId xmlns:p14="http://schemas.microsoft.com/office/powerpoint/2010/main" val="17883393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holding a bow and arrow&#10;&#10;Description automatically generated with medium confidence">
            <a:extLst>
              <a:ext uri="{FF2B5EF4-FFF2-40B4-BE49-F238E27FC236}">
                <a16:creationId xmlns:a16="http://schemas.microsoft.com/office/drawing/2014/main" id="{0DB8C8C8-1D16-DC1F-0F30-71C5283FA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08" y="93003"/>
            <a:ext cx="11926784" cy="667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9287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ap&#10;&#10;Description automatically generated with medium confidence">
            <a:extLst>
              <a:ext uri="{FF2B5EF4-FFF2-40B4-BE49-F238E27FC236}">
                <a16:creationId xmlns:a16="http://schemas.microsoft.com/office/drawing/2014/main" id="{6E559091-0D89-0F4E-4A5D-8198A1010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14" y="144122"/>
            <a:ext cx="11756572" cy="656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847098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B51492-9BAF-3D31-1CDA-46773D9AF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FI" sz="4000">
                <a:solidFill>
                  <a:srgbClr val="FFFFFF"/>
                </a:solidFill>
              </a:rPr>
              <a:t>Key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08E97-11F6-0F24-1FC1-A6C428EC6B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1722009"/>
            <a:ext cx="9724031" cy="5267258"/>
          </a:xfrm>
        </p:spPr>
        <p:txBody>
          <a:bodyPr anchor="ctr">
            <a:normAutofit/>
          </a:bodyPr>
          <a:lstStyle/>
          <a:p>
            <a:r>
              <a:rPr lang="en-FI" sz="2000" dirty="0"/>
              <a:t>Kaikki osat mukana suorituksessa</a:t>
            </a:r>
          </a:p>
          <a:p>
            <a:r>
              <a:rPr lang="en-FI" sz="2000" dirty="0"/>
              <a:t>Asento (jalat, selkä, lantio, rintakehä, pää) + sormiote ja pokakäden aktivointi = valmiusasento</a:t>
            </a:r>
          </a:p>
          <a:p>
            <a:r>
              <a:rPr lang="en-FI" sz="2000" dirty="0"/>
              <a:t>Nosto vaihe (setup) = </a:t>
            </a:r>
            <a:r>
              <a:rPr lang="en-FI" sz="2000"/>
              <a:t>extra valmiusasento </a:t>
            </a:r>
            <a:r>
              <a:rPr lang="en-FI" sz="2000" dirty="0"/>
              <a:t>+ olkapäiden linjaus</a:t>
            </a:r>
          </a:p>
          <a:p>
            <a:r>
              <a:rPr lang="en-FI" sz="2000" dirty="0"/>
              <a:t>Veto kiertävällä liikkeellä </a:t>
            </a:r>
            <a:r>
              <a:rPr lang="en-FI" sz="2000"/>
              <a:t>– ranne</a:t>
            </a:r>
            <a:endParaRPr lang="en-FI" sz="2000" dirty="0"/>
          </a:p>
          <a:p>
            <a:r>
              <a:rPr lang="en-FI" sz="2000" dirty="0"/>
              <a:t>Loading – lapa tappiin</a:t>
            </a:r>
          </a:p>
          <a:p>
            <a:r>
              <a:rPr lang="en-FI" sz="2000" dirty="0"/>
              <a:t>Ankkurointi – sivu ankkuri + pää ei liiku</a:t>
            </a:r>
          </a:p>
          <a:p>
            <a:r>
              <a:rPr lang="en-FI" sz="2000" dirty="0"/>
              <a:t>Transfer – psyykkinen tunne (siiretään </a:t>
            </a:r>
            <a:r>
              <a:rPr lang="en-FI" sz="2000"/>
              <a:t>viimeinen voima </a:t>
            </a:r>
            <a:r>
              <a:rPr lang="en-FI" sz="2000" dirty="0"/>
              <a:t>käsiltä selälle)</a:t>
            </a:r>
          </a:p>
          <a:p>
            <a:r>
              <a:rPr lang="en-FI" sz="2000" dirty="0"/>
              <a:t>Pitoon pääsy + nuoli lähtee vasta pidosta + tähtääminen alkaa vasta pito vaiheessa</a:t>
            </a:r>
          </a:p>
          <a:p>
            <a:r>
              <a:rPr lang="en-FI" sz="2000" dirty="0"/>
              <a:t>Laajentuminen ei näy fyysisesti</a:t>
            </a:r>
          </a:p>
          <a:p>
            <a:r>
              <a:rPr lang="en-FI" sz="2000" dirty="0"/>
              <a:t>Laukaisu tapahtuu molemmissa käsissä</a:t>
            </a:r>
          </a:p>
          <a:p>
            <a:r>
              <a:rPr lang="en-FI" sz="2000" dirty="0"/>
              <a:t>On tiedossa mikä on jälkipito “asento” ja että se pysyy (ainakin </a:t>
            </a:r>
            <a:r>
              <a:rPr lang="en-FI" sz="2000"/>
              <a:t>suht samanlaisena</a:t>
            </a:r>
            <a:r>
              <a:rPr lang="sv-SE" sz="2000" dirty="0"/>
              <a:t> </a:t>
            </a:r>
            <a:r>
              <a:rPr lang="sv-SE" sz="2000" dirty="0" err="1"/>
              <a:t>aina</a:t>
            </a:r>
            <a:r>
              <a:rPr lang="en-FI" sz="2000"/>
              <a:t>)</a:t>
            </a:r>
            <a:endParaRPr lang="en-FI" sz="1400" dirty="0"/>
          </a:p>
          <a:p>
            <a:endParaRPr lang="en-FI" sz="1400" dirty="0"/>
          </a:p>
        </p:txBody>
      </p:sp>
    </p:spTree>
    <p:extLst>
      <p:ext uri="{BB962C8B-B14F-4D97-AF65-F5344CB8AC3E}">
        <p14:creationId xmlns:p14="http://schemas.microsoft.com/office/powerpoint/2010/main" val="154880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35A63E26-89A3-35C9-D161-25B9423FB8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35" b="141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CDC283-82C2-EC82-4E1D-94F09B49F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FI" b="1" i="0"/>
              <a:t>Kisik </a:t>
            </a:r>
            <a:r>
              <a:rPr lang="en-FI" b="1"/>
              <a:t>L</a:t>
            </a:r>
            <a:r>
              <a:rPr lang="en-FI" b="1" i="0"/>
              <a:t>ee shot cycle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A9D8816-3160-36AE-7491-0FE306CC8D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771482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0965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8953E74-D241-4DDF-8508-F0365EA13A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C3C901A-B2F4-4A3C-BCDD-7C8D587EC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371134"/>
          </a:xfrm>
          <a:custGeom>
            <a:avLst/>
            <a:gdLst>
              <a:gd name="connsiteX0" fmla="*/ 0 w 12192000"/>
              <a:gd name="connsiteY0" fmla="*/ 0 h 2515690"/>
              <a:gd name="connsiteX1" fmla="*/ 170442 w 12192000"/>
              <a:gd name="connsiteY1" fmla="*/ 96074 h 2515690"/>
              <a:gd name="connsiteX2" fmla="*/ 424739 w 12192000"/>
              <a:gd name="connsiteY2" fmla="*/ 224865 h 2515690"/>
              <a:gd name="connsiteX3" fmla="*/ 748273 w 12192000"/>
              <a:gd name="connsiteY3" fmla="*/ 373939 h 2515690"/>
              <a:gd name="connsiteX4" fmla="*/ 1037058 w 12192000"/>
              <a:gd name="connsiteY4" fmla="*/ 499994 h 2515690"/>
              <a:gd name="connsiteX5" fmla="*/ 1101312 w 12192000"/>
              <a:gd name="connsiteY5" fmla="*/ 428540 h 2515690"/>
              <a:gd name="connsiteX6" fmla="*/ 1367071 w 12192000"/>
              <a:gd name="connsiteY6" fmla="*/ 516118 h 2515690"/>
              <a:gd name="connsiteX7" fmla="*/ 2189943 w 12192000"/>
              <a:gd name="connsiteY7" fmla="*/ 794533 h 2515690"/>
              <a:gd name="connsiteX8" fmla="*/ 2390329 w 12192000"/>
              <a:gd name="connsiteY8" fmla="*/ 920897 h 2515690"/>
              <a:gd name="connsiteX9" fmla="*/ 2459570 w 12192000"/>
              <a:gd name="connsiteY9" fmla="*/ 983740 h 2515690"/>
              <a:gd name="connsiteX10" fmla="*/ 2503252 w 12192000"/>
              <a:gd name="connsiteY10" fmla="*/ 1000151 h 2515690"/>
              <a:gd name="connsiteX11" fmla="*/ 2503252 w 12192000"/>
              <a:gd name="connsiteY11" fmla="*/ 1008273 h 2515690"/>
              <a:gd name="connsiteX12" fmla="*/ 2511191 w 12192000"/>
              <a:gd name="connsiteY12" fmla="*/ 1009499 h 2515690"/>
              <a:gd name="connsiteX13" fmla="*/ 2565029 w 12192000"/>
              <a:gd name="connsiteY13" fmla="*/ 1015977 h 2515690"/>
              <a:gd name="connsiteX14" fmla="*/ 2593745 w 12192000"/>
              <a:gd name="connsiteY14" fmla="*/ 1019963 h 2515690"/>
              <a:gd name="connsiteX15" fmla="*/ 2591015 w 12192000"/>
              <a:gd name="connsiteY15" fmla="*/ 1019651 h 2515690"/>
              <a:gd name="connsiteX16" fmla="*/ 2590137 w 12192000"/>
              <a:gd name="connsiteY16" fmla="*/ 1019549 h 2515690"/>
              <a:gd name="connsiteX17" fmla="*/ 2589021 w 12192000"/>
              <a:gd name="connsiteY17" fmla="*/ 1019424 h 2515690"/>
              <a:gd name="connsiteX18" fmla="*/ 2591015 w 12192000"/>
              <a:gd name="connsiteY18" fmla="*/ 1019651 h 2515690"/>
              <a:gd name="connsiteX19" fmla="*/ 2602385 w 12192000"/>
              <a:gd name="connsiteY19" fmla="*/ 1020975 h 2515690"/>
              <a:gd name="connsiteX20" fmla="*/ 2614445 w 12192000"/>
              <a:gd name="connsiteY20" fmla="*/ 1022389 h 2515690"/>
              <a:gd name="connsiteX21" fmla="*/ 2614445 w 12192000"/>
              <a:gd name="connsiteY21" fmla="*/ 1020966 h 2515690"/>
              <a:gd name="connsiteX22" fmla="*/ 2676661 w 12192000"/>
              <a:gd name="connsiteY22" fmla="*/ 1029355 h 2515690"/>
              <a:gd name="connsiteX23" fmla="*/ 2788597 w 12192000"/>
              <a:gd name="connsiteY23" fmla="*/ 1048926 h 2515690"/>
              <a:gd name="connsiteX24" fmla="*/ 2812742 w 12192000"/>
              <a:gd name="connsiteY24" fmla="*/ 1057667 h 2515690"/>
              <a:gd name="connsiteX25" fmla="*/ 2970201 w 12192000"/>
              <a:gd name="connsiteY25" fmla="*/ 949091 h 2515690"/>
              <a:gd name="connsiteX26" fmla="*/ 3030610 w 12192000"/>
              <a:gd name="connsiteY26" fmla="*/ 1049340 h 2515690"/>
              <a:gd name="connsiteX27" fmla="*/ 3058913 w 12192000"/>
              <a:gd name="connsiteY27" fmla="*/ 1048085 h 2515690"/>
              <a:gd name="connsiteX28" fmla="*/ 3072697 w 12192000"/>
              <a:gd name="connsiteY28" fmla="*/ 1045316 h 2515690"/>
              <a:gd name="connsiteX29" fmla="*/ 3083305 w 12192000"/>
              <a:gd name="connsiteY29" fmla="*/ 1040550 h 2515690"/>
              <a:gd name="connsiteX30" fmla="*/ 3125603 w 12192000"/>
              <a:gd name="connsiteY30" fmla="*/ 1004583 h 2515690"/>
              <a:gd name="connsiteX31" fmla="*/ 3385106 w 12192000"/>
              <a:gd name="connsiteY31" fmla="*/ 1042233 h 2515690"/>
              <a:gd name="connsiteX32" fmla="*/ 3424945 w 12192000"/>
              <a:gd name="connsiteY32" fmla="*/ 1065268 h 2515690"/>
              <a:gd name="connsiteX33" fmla="*/ 3436948 w 12192000"/>
              <a:gd name="connsiteY33" fmla="*/ 1068018 h 2515690"/>
              <a:gd name="connsiteX34" fmla="*/ 3466714 w 12192000"/>
              <a:gd name="connsiteY34" fmla="*/ 1063419 h 2515690"/>
              <a:gd name="connsiteX35" fmla="*/ 3550909 w 12192000"/>
              <a:gd name="connsiteY35" fmla="*/ 1044511 h 2515690"/>
              <a:gd name="connsiteX36" fmla="*/ 3555900 w 12192000"/>
              <a:gd name="connsiteY36" fmla="*/ 1041996 h 2515690"/>
              <a:gd name="connsiteX37" fmla="*/ 3625978 w 12192000"/>
              <a:gd name="connsiteY37" fmla="*/ 1023459 h 2515690"/>
              <a:gd name="connsiteX38" fmla="*/ 3632465 w 12192000"/>
              <a:gd name="connsiteY38" fmla="*/ 1023522 h 2515690"/>
              <a:gd name="connsiteX39" fmla="*/ 3649063 w 12192000"/>
              <a:gd name="connsiteY39" fmla="*/ 1018726 h 2515690"/>
              <a:gd name="connsiteX40" fmla="*/ 3805954 w 12192000"/>
              <a:gd name="connsiteY40" fmla="*/ 917517 h 2515690"/>
              <a:gd name="connsiteX41" fmla="*/ 4020506 w 12192000"/>
              <a:gd name="connsiteY41" fmla="*/ 816231 h 2515690"/>
              <a:gd name="connsiteX42" fmla="*/ 4233682 w 12192000"/>
              <a:gd name="connsiteY42" fmla="*/ 799511 h 2515690"/>
              <a:gd name="connsiteX43" fmla="*/ 4306552 w 12192000"/>
              <a:gd name="connsiteY43" fmla="*/ 610207 h 2515690"/>
              <a:gd name="connsiteX44" fmla="*/ 4816604 w 12192000"/>
              <a:gd name="connsiteY44" fmla="*/ 773163 h 2515690"/>
              <a:gd name="connsiteX45" fmla="*/ 4916502 w 12192000"/>
              <a:gd name="connsiteY45" fmla="*/ 788104 h 2515690"/>
              <a:gd name="connsiteX46" fmla="*/ 5224415 w 12192000"/>
              <a:gd name="connsiteY46" fmla="*/ 674418 h 2515690"/>
              <a:gd name="connsiteX47" fmla="*/ 5274077 w 12192000"/>
              <a:gd name="connsiteY47" fmla="*/ 655978 h 2515690"/>
              <a:gd name="connsiteX48" fmla="*/ 5371217 w 12192000"/>
              <a:gd name="connsiteY48" fmla="*/ 614372 h 2515690"/>
              <a:gd name="connsiteX49" fmla="*/ 5364523 w 12192000"/>
              <a:gd name="connsiteY49" fmla="*/ 502501 h 2515690"/>
              <a:gd name="connsiteX50" fmla="*/ 5457871 w 12192000"/>
              <a:gd name="connsiteY50" fmla="*/ 558285 h 2515690"/>
              <a:gd name="connsiteX51" fmla="*/ 5750580 w 12192000"/>
              <a:gd name="connsiteY51" fmla="*/ 663503 h 2515690"/>
              <a:gd name="connsiteX52" fmla="*/ 5976618 w 12192000"/>
              <a:gd name="connsiteY52" fmla="*/ 582652 h 2515690"/>
              <a:gd name="connsiteX53" fmla="*/ 6009346 w 12192000"/>
              <a:gd name="connsiteY53" fmla="*/ 559470 h 2515690"/>
              <a:gd name="connsiteX54" fmla="*/ 6069735 w 12192000"/>
              <a:gd name="connsiteY54" fmla="*/ 587803 h 2515690"/>
              <a:gd name="connsiteX55" fmla="*/ 6270319 w 12192000"/>
              <a:gd name="connsiteY55" fmla="*/ 643982 h 2515690"/>
              <a:gd name="connsiteX56" fmla="*/ 6406781 w 12192000"/>
              <a:gd name="connsiteY56" fmla="*/ 672327 h 2515690"/>
              <a:gd name="connsiteX57" fmla="*/ 6469508 w 12192000"/>
              <a:gd name="connsiteY57" fmla="*/ 708574 h 2515690"/>
              <a:gd name="connsiteX58" fmla="*/ 6515869 w 12192000"/>
              <a:gd name="connsiteY58" fmla="*/ 715738 h 2515690"/>
              <a:gd name="connsiteX59" fmla="*/ 6725938 w 12192000"/>
              <a:gd name="connsiteY59" fmla="*/ 691128 h 2515690"/>
              <a:gd name="connsiteX60" fmla="*/ 6778240 w 12192000"/>
              <a:gd name="connsiteY60" fmla="*/ 678998 h 2515690"/>
              <a:gd name="connsiteX61" fmla="*/ 6806944 w 12192000"/>
              <a:gd name="connsiteY61" fmla="*/ 646178 h 2515690"/>
              <a:gd name="connsiteX62" fmla="*/ 6830632 w 12192000"/>
              <a:gd name="connsiteY62" fmla="*/ 633915 h 2515690"/>
              <a:gd name="connsiteX63" fmla="*/ 6858072 w 12192000"/>
              <a:gd name="connsiteY63" fmla="*/ 646178 h 2515690"/>
              <a:gd name="connsiteX64" fmla="*/ 6891322 w 12192000"/>
              <a:gd name="connsiteY64" fmla="*/ 678998 h 2515690"/>
              <a:gd name="connsiteX65" fmla="*/ 6951905 w 12192000"/>
              <a:gd name="connsiteY65" fmla="*/ 691128 h 2515690"/>
              <a:gd name="connsiteX66" fmla="*/ 7195246 w 12192000"/>
              <a:gd name="connsiteY66" fmla="*/ 715738 h 2515690"/>
              <a:gd name="connsiteX67" fmla="*/ 7248949 w 12192000"/>
              <a:gd name="connsiteY67" fmla="*/ 708574 h 2515690"/>
              <a:gd name="connsiteX68" fmla="*/ 7321609 w 12192000"/>
              <a:gd name="connsiteY68" fmla="*/ 672327 h 2515690"/>
              <a:gd name="connsiteX69" fmla="*/ 7479684 w 12192000"/>
              <a:gd name="connsiteY69" fmla="*/ 643982 h 2515690"/>
              <a:gd name="connsiteX70" fmla="*/ 7712035 w 12192000"/>
              <a:gd name="connsiteY70" fmla="*/ 587803 h 2515690"/>
              <a:gd name="connsiteX71" fmla="*/ 7781987 w 12192000"/>
              <a:gd name="connsiteY71" fmla="*/ 559470 h 2515690"/>
              <a:gd name="connsiteX72" fmla="*/ 7819900 w 12192000"/>
              <a:gd name="connsiteY72" fmla="*/ 582652 h 2515690"/>
              <a:gd name="connsiteX73" fmla="*/ 8081736 w 12192000"/>
              <a:gd name="connsiteY73" fmla="*/ 663503 h 2515690"/>
              <a:gd name="connsiteX74" fmla="*/ 8420801 w 12192000"/>
              <a:gd name="connsiteY74" fmla="*/ 558285 h 2515690"/>
              <a:gd name="connsiteX75" fmla="*/ 8528933 w 12192000"/>
              <a:gd name="connsiteY75" fmla="*/ 502501 h 2515690"/>
              <a:gd name="connsiteX76" fmla="*/ 8521178 w 12192000"/>
              <a:gd name="connsiteY76" fmla="*/ 614372 h 2515690"/>
              <a:gd name="connsiteX77" fmla="*/ 8633702 w 12192000"/>
              <a:gd name="connsiteY77" fmla="*/ 655978 h 2515690"/>
              <a:gd name="connsiteX78" fmla="*/ 8691231 w 12192000"/>
              <a:gd name="connsiteY78" fmla="*/ 674418 h 2515690"/>
              <a:gd name="connsiteX79" fmla="*/ 9047908 w 12192000"/>
              <a:gd name="connsiteY79" fmla="*/ 788104 h 2515690"/>
              <a:gd name="connsiteX80" fmla="*/ 9163628 w 12192000"/>
              <a:gd name="connsiteY80" fmla="*/ 773163 h 2515690"/>
              <a:gd name="connsiteX81" fmla="*/ 9754459 w 12192000"/>
              <a:gd name="connsiteY81" fmla="*/ 610207 h 2515690"/>
              <a:gd name="connsiteX82" fmla="*/ 9838868 w 12192000"/>
              <a:gd name="connsiteY82" fmla="*/ 799511 h 2515690"/>
              <a:gd name="connsiteX83" fmla="*/ 10085808 w 12192000"/>
              <a:gd name="connsiteY83" fmla="*/ 816231 h 2515690"/>
              <a:gd name="connsiteX84" fmla="*/ 10334338 w 12192000"/>
              <a:gd name="connsiteY84" fmla="*/ 917517 h 2515690"/>
              <a:gd name="connsiteX85" fmla="*/ 10516076 w 12192000"/>
              <a:gd name="connsiteY85" fmla="*/ 1018726 h 2515690"/>
              <a:gd name="connsiteX86" fmla="*/ 10535302 w 12192000"/>
              <a:gd name="connsiteY86" fmla="*/ 1023522 h 2515690"/>
              <a:gd name="connsiteX87" fmla="*/ 10542819 w 12192000"/>
              <a:gd name="connsiteY87" fmla="*/ 1023458 h 2515690"/>
              <a:gd name="connsiteX88" fmla="*/ 10623994 w 12192000"/>
              <a:gd name="connsiteY88" fmla="*/ 1041996 h 2515690"/>
              <a:gd name="connsiteX89" fmla="*/ 10629774 w 12192000"/>
              <a:gd name="connsiteY89" fmla="*/ 1044511 h 2515690"/>
              <a:gd name="connsiteX90" fmla="*/ 10727305 w 12192000"/>
              <a:gd name="connsiteY90" fmla="*/ 1063419 h 2515690"/>
              <a:gd name="connsiteX91" fmla="*/ 10761785 w 12192000"/>
              <a:gd name="connsiteY91" fmla="*/ 1068017 h 2515690"/>
              <a:gd name="connsiteX92" fmla="*/ 10775688 w 12192000"/>
              <a:gd name="connsiteY92" fmla="*/ 1065268 h 2515690"/>
              <a:gd name="connsiteX93" fmla="*/ 10821837 w 12192000"/>
              <a:gd name="connsiteY93" fmla="*/ 1042232 h 2515690"/>
              <a:gd name="connsiteX94" fmla="*/ 11122438 w 12192000"/>
              <a:gd name="connsiteY94" fmla="*/ 1004583 h 2515690"/>
              <a:gd name="connsiteX95" fmla="*/ 11171433 w 12192000"/>
              <a:gd name="connsiteY95" fmla="*/ 1040550 h 2515690"/>
              <a:gd name="connsiteX96" fmla="*/ 11183724 w 12192000"/>
              <a:gd name="connsiteY96" fmla="*/ 1045316 h 2515690"/>
              <a:gd name="connsiteX97" fmla="*/ 11199690 w 12192000"/>
              <a:gd name="connsiteY97" fmla="*/ 1048085 h 2515690"/>
              <a:gd name="connsiteX98" fmla="*/ 11232475 w 12192000"/>
              <a:gd name="connsiteY98" fmla="*/ 1049340 h 2515690"/>
              <a:gd name="connsiteX99" fmla="*/ 11302451 w 12192000"/>
              <a:gd name="connsiteY99" fmla="*/ 949091 h 2515690"/>
              <a:gd name="connsiteX100" fmla="*/ 11484849 w 12192000"/>
              <a:gd name="connsiteY100" fmla="*/ 1057667 h 2515690"/>
              <a:gd name="connsiteX101" fmla="*/ 11512818 w 12192000"/>
              <a:gd name="connsiteY101" fmla="*/ 1048926 h 2515690"/>
              <a:gd name="connsiteX102" fmla="*/ 11642481 w 12192000"/>
              <a:gd name="connsiteY102" fmla="*/ 1029355 h 2515690"/>
              <a:gd name="connsiteX103" fmla="*/ 11714551 w 12192000"/>
              <a:gd name="connsiteY103" fmla="*/ 1020966 h 2515690"/>
              <a:gd name="connsiteX104" fmla="*/ 11714551 w 12192000"/>
              <a:gd name="connsiteY104" fmla="*/ 1022389 h 2515690"/>
              <a:gd name="connsiteX105" fmla="*/ 11728519 w 12192000"/>
              <a:gd name="connsiteY105" fmla="*/ 1020975 h 2515690"/>
              <a:gd name="connsiteX106" fmla="*/ 11741691 w 12192000"/>
              <a:gd name="connsiteY106" fmla="*/ 1019651 h 2515690"/>
              <a:gd name="connsiteX107" fmla="*/ 11743999 w 12192000"/>
              <a:gd name="connsiteY107" fmla="*/ 1019424 h 2515690"/>
              <a:gd name="connsiteX108" fmla="*/ 11742709 w 12192000"/>
              <a:gd name="connsiteY108" fmla="*/ 1019549 h 2515690"/>
              <a:gd name="connsiteX109" fmla="*/ 11741691 w 12192000"/>
              <a:gd name="connsiteY109" fmla="*/ 1019651 h 2515690"/>
              <a:gd name="connsiteX110" fmla="*/ 11738529 w 12192000"/>
              <a:gd name="connsiteY110" fmla="*/ 1019963 h 2515690"/>
              <a:gd name="connsiteX111" fmla="*/ 11771791 w 12192000"/>
              <a:gd name="connsiteY111" fmla="*/ 1015977 h 2515690"/>
              <a:gd name="connsiteX112" fmla="*/ 11834157 w 12192000"/>
              <a:gd name="connsiteY112" fmla="*/ 1009499 h 2515690"/>
              <a:gd name="connsiteX113" fmla="*/ 11843354 w 12192000"/>
              <a:gd name="connsiteY113" fmla="*/ 1008273 h 2515690"/>
              <a:gd name="connsiteX114" fmla="*/ 11843354 w 12192000"/>
              <a:gd name="connsiteY114" fmla="*/ 1000151 h 2515690"/>
              <a:gd name="connsiteX115" fmla="*/ 11893955 w 12192000"/>
              <a:gd name="connsiteY115" fmla="*/ 983740 h 2515690"/>
              <a:gd name="connsiteX116" fmla="*/ 11974160 w 12192000"/>
              <a:gd name="connsiteY116" fmla="*/ 920897 h 2515690"/>
              <a:gd name="connsiteX117" fmla="*/ 12143531 w 12192000"/>
              <a:gd name="connsiteY117" fmla="*/ 823664 h 2515690"/>
              <a:gd name="connsiteX118" fmla="*/ 12192000 w 12192000"/>
              <a:gd name="connsiteY118" fmla="*/ 801163 h 2515690"/>
              <a:gd name="connsiteX119" fmla="*/ 12192000 w 12192000"/>
              <a:gd name="connsiteY119" fmla="*/ 2515690 h 2515690"/>
              <a:gd name="connsiteX120" fmla="*/ 0 w 12192000"/>
              <a:gd name="connsiteY120" fmla="*/ 2515690 h 2515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192000" h="2515690">
                <a:moveTo>
                  <a:pt x="0" y="0"/>
                </a:moveTo>
                <a:lnTo>
                  <a:pt x="170442" y="96074"/>
                </a:lnTo>
                <a:cubicBezTo>
                  <a:pt x="323315" y="179510"/>
                  <a:pt x="418777" y="223899"/>
                  <a:pt x="424739" y="224865"/>
                </a:cubicBezTo>
                <a:cubicBezTo>
                  <a:pt x="573781" y="248496"/>
                  <a:pt x="654649" y="314572"/>
                  <a:pt x="748273" y="373939"/>
                </a:cubicBezTo>
                <a:cubicBezTo>
                  <a:pt x="830321" y="425631"/>
                  <a:pt x="917271" y="480784"/>
                  <a:pt x="1037058" y="499994"/>
                </a:cubicBezTo>
                <a:cubicBezTo>
                  <a:pt x="1195925" y="525362"/>
                  <a:pt x="1048105" y="445478"/>
                  <a:pt x="1101312" y="428540"/>
                </a:cubicBezTo>
                <a:cubicBezTo>
                  <a:pt x="1188473" y="458169"/>
                  <a:pt x="1274625" y="505369"/>
                  <a:pt x="1367071" y="516118"/>
                </a:cubicBezTo>
                <a:cubicBezTo>
                  <a:pt x="1701323" y="554463"/>
                  <a:pt x="1964451" y="648887"/>
                  <a:pt x="2189943" y="794533"/>
                </a:cubicBezTo>
                <a:cubicBezTo>
                  <a:pt x="2255082" y="836300"/>
                  <a:pt x="2357481" y="862342"/>
                  <a:pt x="2390329" y="920897"/>
                </a:cubicBezTo>
                <a:cubicBezTo>
                  <a:pt x="2406050" y="949359"/>
                  <a:pt x="2430126" y="969285"/>
                  <a:pt x="2459570" y="983740"/>
                </a:cubicBezTo>
                <a:lnTo>
                  <a:pt x="2503252" y="1000151"/>
                </a:lnTo>
                <a:lnTo>
                  <a:pt x="2503252" y="1008273"/>
                </a:lnTo>
                <a:lnTo>
                  <a:pt x="2511191" y="1009499"/>
                </a:lnTo>
                <a:cubicBezTo>
                  <a:pt x="2529847" y="1011974"/>
                  <a:pt x="2562849" y="1015701"/>
                  <a:pt x="2565029" y="1015977"/>
                </a:cubicBezTo>
                <a:cubicBezTo>
                  <a:pt x="2610845" y="1021778"/>
                  <a:pt x="2601577" y="1020837"/>
                  <a:pt x="2593745" y="1019963"/>
                </a:cubicBezTo>
                <a:lnTo>
                  <a:pt x="2591015" y="1019651"/>
                </a:lnTo>
                <a:lnTo>
                  <a:pt x="2590137" y="1019549"/>
                </a:lnTo>
                <a:cubicBezTo>
                  <a:pt x="2588203" y="1019326"/>
                  <a:pt x="2588125" y="1019321"/>
                  <a:pt x="2589021" y="1019424"/>
                </a:cubicBezTo>
                <a:lnTo>
                  <a:pt x="2591015" y="1019651"/>
                </a:lnTo>
                <a:lnTo>
                  <a:pt x="2602385" y="1020975"/>
                </a:lnTo>
                <a:lnTo>
                  <a:pt x="2614445" y="1022389"/>
                </a:lnTo>
                <a:lnTo>
                  <a:pt x="2614445" y="1020966"/>
                </a:lnTo>
                <a:lnTo>
                  <a:pt x="2676661" y="1029355"/>
                </a:lnTo>
                <a:cubicBezTo>
                  <a:pt x="2715592" y="1034194"/>
                  <a:pt x="2753901" y="1039695"/>
                  <a:pt x="2788597" y="1048926"/>
                </a:cubicBezTo>
                <a:lnTo>
                  <a:pt x="2812742" y="1057667"/>
                </a:lnTo>
                <a:lnTo>
                  <a:pt x="2970201" y="949091"/>
                </a:lnTo>
                <a:cubicBezTo>
                  <a:pt x="3052785" y="982961"/>
                  <a:pt x="2996105" y="1020057"/>
                  <a:pt x="3030610" y="1049340"/>
                </a:cubicBezTo>
                <a:cubicBezTo>
                  <a:pt x="3039005" y="1048442"/>
                  <a:pt x="3049621" y="1048500"/>
                  <a:pt x="3058913" y="1048085"/>
                </a:cubicBezTo>
                <a:lnTo>
                  <a:pt x="3072697" y="1045316"/>
                </a:lnTo>
                <a:lnTo>
                  <a:pt x="3083305" y="1040550"/>
                </a:lnTo>
                <a:lnTo>
                  <a:pt x="3125603" y="1004583"/>
                </a:lnTo>
                <a:cubicBezTo>
                  <a:pt x="3221669" y="925596"/>
                  <a:pt x="3242489" y="937564"/>
                  <a:pt x="3385106" y="1042233"/>
                </a:cubicBezTo>
                <a:cubicBezTo>
                  <a:pt x="3399403" y="1052670"/>
                  <a:pt x="3412529" y="1060209"/>
                  <a:pt x="3424945" y="1065268"/>
                </a:cubicBezTo>
                <a:lnTo>
                  <a:pt x="3436948" y="1068018"/>
                </a:lnTo>
                <a:lnTo>
                  <a:pt x="3466714" y="1063419"/>
                </a:lnTo>
                <a:lnTo>
                  <a:pt x="3550909" y="1044511"/>
                </a:lnTo>
                <a:lnTo>
                  <a:pt x="3555900" y="1041996"/>
                </a:lnTo>
                <a:cubicBezTo>
                  <a:pt x="3573827" y="1033454"/>
                  <a:pt x="3594382" y="1025941"/>
                  <a:pt x="3625978" y="1023459"/>
                </a:cubicBezTo>
                <a:lnTo>
                  <a:pt x="3632465" y="1023522"/>
                </a:lnTo>
                <a:lnTo>
                  <a:pt x="3649063" y="1018726"/>
                </a:lnTo>
                <a:cubicBezTo>
                  <a:pt x="3741849" y="989371"/>
                  <a:pt x="3810578" y="953657"/>
                  <a:pt x="3805954" y="917517"/>
                </a:cubicBezTo>
                <a:cubicBezTo>
                  <a:pt x="4031729" y="953901"/>
                  <a:pt x="4031729" y="953901"/>
                  <a:pt x="4020506" y="816231"/>
                </a:cubicBezTo>
                <a:cubicBezTo>
                  <a:pt x="4171643" y="865324"/>
                  <a:pt x="4206308" y="864422"/>
                  <a:pt x="4233682" y="799511"/>
                </a:cubicBezTo>
                <a:cubicBezTo>
                  <a:pt x="4260226" y="737017"/>
                  <a:pt x="4254728" y="668575"/>
                  <a:pt x="4306552" y="610207"/>
                </a:cubicBezTo>
                <a:cubicBezTo>
                  <a:pt x="4495313" y="657923"/>
                  <a:pt x="4699922" y="667347"/>
                  <a:pt x="4816604" y="773163"/>
                </a:cubicBezTo>
                <a:cubicBezTo>
                  <a:pt x="4834734" y="789836"/>
                  <a:pt x="4890507" y="799946"/>
                  <a:pt x="4916502" y="788104"/>
                </a:cubicBezTo>
                <a:cubicBezTo>
                  <a:pt x="5013526" y="746101"/>
                  <a:pt x="5238129" y="796871"/>
                  <a:pt x="5224415" y="674418"/>
                </a:cubicBezTo>
                <a:cubicBezTo>
                  <a:pt x="5223051" y="659300"/>
                  <a:pt x="5240524" y="644890"/>
                  <a:pt x="5274077" y="655978"/>
                </a:cubicBezTo>
                <a:cubicBezTo>
                  <a:pt x="5388582" y="694066"/>
                  <a:pt x="5367022" y="644784"/>
                  <a:pt x="5371217" y="614372"/>
                </a:cubicBezTo>
                <a:cubicBezTo>
                  <a:pt x="5375856" y="577567"/>
                  <a:pt x="5319010" y="537578"/>
                  <a:pt x="5364523" y="502501"/>
                </a:cubicBezTo>
                <a:cubicBezTo>
                  <a:pt x="5425408" y="508891"/>
                  <a:pt x="5433299" y="538191"/>
                  <a:pt x="5457871" y="558285"/>
                </a:cubicBezTo>
                <a:cubicBezTo>
                  <a:pt x="5530352" y="617005"/>
                  <a:pt x="5609566" y="664386"/>
                  <a:pt x="5750580" y="663503"/>
                </a:cubicBezTo>
                <a:cubicBezTo>
                  <a:pt x="5864519" y="662926"/>
                  <a:pt x="5966527" y="666650"/>
                  <a:pt x="5976618" y="582652"/>
                </a:cubicBezTo>
                <a:cubicBezTo>
                  <a:pt x="5978145" y="569455"/>
                  <a:pt x="5990792" y="562346"/>
                  <a:pt x="6009346" y="559470"/>
                </a:cubicBezTo>
                <a:cubicBezTo>
                  <a:pt x="6030639" y="568485"/>
                  <a:pt x="6052592" y="577083"/>
                  <a:pt x="6069735" y="587803"/>
                </a:cubicBezTo>
                <a:cubicBezTo>
                  <a:pt x="6126182" y="623812"/>
                  <a:pt x="6196945" y="634730"/>
                  <a:pt x="6270319" y="643982"/>
                </a:cubicBezTo>
                <a:cubicBezTo>
                  <a:pt x="6317101" y="649940"/>
                  <a:pt x="6363466" y="657107"/>
                  <a:pt x="6406781" y="672327"/>
                </a:cubicBezTo>
                <a:cubicBezTo>
                  <a:pt x="6433586" y="681598"/>
                  <a:pt x="6454928" y="693402"/>
                  <a:pt x="6469508" y="708574"/>
                </a:cubicBezTo>
                <a:cubicBezTo>
                  <a:pt x="6482729" y="721786"/>
                  <a:pt x="6496225" y="725422"/>
                  <a:pt x="6515869" y="715738"/>
                </a:cubicBezTo>
                <a:cubicBezTo>
                  <a:pt x="6572200" y="688353"/>
                  <a:pt x="6639257" y="676241"/>
                  <a:pt x="6725938" y="691128"/>
                </a:cubicBezTo>
                <a:cubicBezTo>
                  <a:pt x="6752109" y="695629"/>
                  <a:pt x="6772625" y="691505"/>
                  <a:pt x="6778240" y="678998"/>
                </a:cubicBezTo>
                <a:cubicBezTo>
                  <a:pt x="6784286" y="665981"/>
                  <a:pt x="6794269" y="655280"/>
                  <a:pt x="6806944" y="646178"/>
                </a:cubicBezTo>
                <a:lnTo>
                  <a:pt x="6830632" y="633915"/>
                </a:lnTo>
                <a:lnTo>
                  <a:pt x="6858072" y="646178"/>
                </a:lnTo>
                <a:cubicBezTo>
                  <a:pt x="6872754" y="655280"/>
                  <a:pt x="6884317" y="665981"/>
                  <a:pt x="6891322" y="678998"/>
                </a:cubicBezTo>
                <a:cubicBezTo>
                  <a:pt x="6897826" y="691505"/>
                  <a:pt x="6921592" y="695629"/>
                  <a:pt x="6951905" y="691128"/>
                </a:cubicBezTo>
                <a:cubicBezTo>
                  <a:pt x="7052317" y="676241"/>
                  <a:pt x="7129994" y="688353"/>
                  <a:pt x="7195246" y="715738"/>
                </a:cubicBezTo>
                <a:cubicBezTo>
                  <a:pt x="7217999" y="725422"/>
                  <a:pt x="7233634" y="721786"/>
                  <a:pt x="7248949" y="708574"/>
                </a:cubicBezTo>
                <a:cubicBezTo>
                  <a:pt x="7265838" y="693402"/>
                  <a:pt x="7290560" y="681598"/>
                  <a:pt x="7321609" y="672327"/>
                </a:cubicBezTo>
                <a:cubicBezTo>
                  <a:pt x="7371785" y="657107"/>
                  <a:pt x="7425493" y="649940"/>
                  <a:pt x="7479684" y="643982"/>
                </a:cubicBezTo>
                <a:cubicBezTo>
                  <a:pt x="7564679" y="634730"/>
                  <a:pt x="7646649" y="623812"/>
                  <a:pt x="7712035" y="587803"/>
                </a:cubicBezTo>
                <a:cubicBezTo>
                  <a:pt x="7731892" y="577083"/>
                  <a:pt x="7757322" y="568485"/>
                  <a:pt x="7781987" y="559470"/>
                </a:cubicBezTo>
                <a:cubicBezTo>
                  <a:pt x="7803481" y="562346"/>
                  <a:pt x="7818130" y="569455"/>
                  <a:pt x="7819900" y="582652"/>
                </a:cubicBezTo>
                <a:cubicBezTo>
                  <a:pt x="7831588" y="666650"/>
                  <a:pt x="7949751" y="662926"/>
                  <a:pt x="8081736" y="663503"/>
                </a:cubicBezTo>
                <a:cubicBezTo>
                  <a:pt x="8245081" y="664386"/>
                  <a:pt x="8336842" y="617005"/>
                  <a:pt x="8420801" y="558285"/>
                </a:cubicBezTo>
                <a:cubicBezTo>
                  <a:pt x="8449265" y="538191"/>
                  <a:pt x="8458404" y="508890"/>
                  <a:pt x="8528933" y="502501"/>
                </a:cubicBezTo>
                <a:cubicBezTo>
                  <a:pt x="8581654" y="537578"/>
                  <a:pt x="8515805" y="577567"/>
                  <a:pt x="8521178" y="614372"/>
                </a:cubicBezTo>
                <a:cubicBezTo>
                  <a:pt x="8526038" y="644784"/>
                  <a:pt x="8501063" y="694066"/>
                  <a:pt x="8633702" y="655978"/>
                </a:cubicBezTo>
                <a:cubicBezTo>
                  <a:pt x="8672570" y="644890"/>
                  <a:pt x="8692811" y="659300"/>
                  <a:pt x="8691231" y="674418"/>
                </a:cubicBezTo>
                <a:cubicBezTo>
                  <a:pt x="8675345" y="796871"/>
                  <a:pt x="8935518" y="746101"/>
                  <a:pt x="9047908" y="788104"/>
                </a:cubicBezTo>
                <a:cubicBezTo>
                  <a:pt x="9078021" y="799946"/>
                  <a:pt x="9142627" y="789836"/>
                  <a:pt x="9163628" y="773163"/>
                </a:cubicBezTo>
                <a:cubicBezTo>
                  <a:pt x="9298789" y="667347"/>
                  <a:pt x="9535801" y="657923"/>
                  <a:pt x="9754459" y="610207"/>
                </a:cubicBezTo>
                <a:cubicBezTo>
                  <a:pt x="9814490" y="668575"/>
                  <a:pt x="9808123" y="737017"/>
                  <a:pt x="9838868" y="799511"/>
                </a:cubicBezTo>
                <a:cubicBezTo>
                  <a:pt x="9870579" y="864422"/>
                  <a:pt x="9910733" y="865324"/>
                  <a:pt x="10085808" y="816231"/>
                </a:cubicBezTo>
                <a:cubicBezTo>
                  <a:pt x="10072804" y="953901"/>
                  <a:pt x="10072804" y="953901"/>
                  <a:pt x="10334338" y="917517"/>
                </a:cubicBezTo>
                <a:cubicBezTo>
                  <a:pt x="10328982" y="953657"/>
                  <a:pt x="10408594" y="989371"/>
                  <a:pt x="10516076" y="1018726"/>
                </a:cubicBezTo>
                <a:lnTo>
                  <a:pt x="10535302" y="1023522"/>
                </a:lnTo>
                <a:lnTo>
                  <a:pt x="10542819" y="1023458"/>
                </a:lnTo>
                <a:cubicBezTo>
                  <a:pt x="10579419" y="1025941"/>
                  <a:pt x="10603227" y="1033454"/>
                  <a:pt x="10623994" y="1041996"/>
                </a:cubicBezTo>
                <a:lnTo>
                  <a:pt x="10629774" y="1044511"/>
                </a:lnTo>
                <a:lnTo>
                  <a:pt x="10727305" y="1063419"/>
                </a:lnTo>
                <a:lnTo>
                  <a:pt x="10761785" y="1068017"/>
                </a:lnTo>
                <a:lnTo>
                  <a:pt x="10775688" y="1065268"/>
                </a:lnTo>
                <a:cubicBezTo>
                  <a:pt x="10790070" y="1060209"/>
                  <a:pt x="10805275" y="1052670"/>
                  <a:pt x="10821837" y="1042232"/>
                </a:cubicBezTo>
                <a:cubicBezTo>
                  <a:pt x="10987041" y="937564"/>
                  <a:pt x="11011156" y="925596"/>
                  <a:pt x="11122438" y="1004583"/>
                </a:cubicBezTo>
                <a:lnTo>
                  <a:pt x="11171433" y="1040550"/>
                </a:lnTo>
                <a:lnTo>
                  <a:pt x="11183724" y="1045316"/>
                </a:lnTo>
                <a:lnTo>
                  <a:pt x="11199690" y="1048085"/>
                </a:lnTo>
                <a:cubicBezTo>
                  <a:pt x="11210452" y="1048499"/>
                  <a:pt x="11222752" y="1048442"/>
                  <a:pt x="11232475" y="1049340"/>
                </a:cubicBezTo>
                <a:cubicBezTo>
                  <a:pt x="11272445" y="1020057"/>
                  <a:pt x="11206789" y="982961"/>
                  <a:pt x="11302451" y="949091"/>
                </a:cubicBezTo>
                <a:lnTo>
                  <a:pt x="11484849" y="1057667"/>
                </a:lnTo>
                <a:lnTo>
                  <a:pt x="11512818" y="1048926"/>
                </a:lnTo>
                <a:cubicBezTo>
                  <a:pt x="11553007" y="1039695"/>
                  <a:pt x="11597385" y="1034194"/>
                  <a:pt x="11642481" y="1029355"/>
                </a:cubicBezTo>
                <a:lnTo>
                  <a:pt x="11714551" y="1020966"/>
                </a:lnTo>
                <a:lnTo>
                  <a:pt x="11714551" y="1022389"/>
                </a:lnTo>
                <a:lnTo>
                  <a:pt x="11728519" y="1020975"/>
                </a:lnTo>
                <a:lnTo>
                  <a:pt x="11741691" y="1019651"/>
                </a:lnTo>
                <a:lnTo>
                  <a:pt x="11743999" y="1019424"/>
                </a:lnTo>
                <a:cubicBezTo>
                  <a:pt x="11745037" y="1019320"/>
                  <a:pt x="11744948" y="1019326"/>
                  <a:pt x="11742709" y="1019549"/>
                </a:cubicBezTo>
                <a:lnTo>
                  <a:pt x="11741691" y="1019651"/>
                </a:lnTo>
                <a:lnTo>
                  <a:pt x="11738529" y="1019963"/>
                </a:lnTo>
                <a:cubicBezTo>
                  <a:pt x="11729455" y="1020837"/>
                  <a:pt x="11718720" y="1021778"/>
                  <a:pt x="11771791" y="1015977"/>
                </a:cubicBezTo>
                <a:cubicBezTo>
                  <a:pt x="11774317" y="1015701"/>
                  <a:pt x="11812546" y="1011974"/>
                  <a:pt x="11834157" y="1009499"/>
                </a:cubicBezTo>
                <a:lnTo>
                  <a:pt x="11843354" y="1008273"/>
                </a:lnTo>
                <a:lnTo>
                  <a:pt x="11843354" y="1000151"/>
                </a:lnTo>
                <a:lnTo>
                  <a:pt x="11893955" y="983740"/>
                </a:lnTo>
                <a:cubicBezTo>
                  <a:pt x="11928061" y="969285"/>
                  <a:pt x="11955951" y="949359"/>
                  <a:pt x="11974160" y="920897"/>
                </a:cubicBezTo>
                <a:cubicBezTo>
                  <a:pt x="12002698" y="876981"/>
                  <a:pt x="12076554" y="851353"/>
                  <a:pt x="12143531" y="823664"/>
                </a:cubicBezTo>
                <a:lnTo>
                  <a:pt x="12192000" y="801163"/>
                </a:lnTo>
                <a:lnTo>
                  <a:pt x="12192000" y="2515690"/>
                </a:lnTo>
                <a:lnTo>
                  <a:pt x="0" y="251569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545216-6B5D-8386-C112-E7820B5BE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0275"/>
          </a:xfrm>
        </p:spPr>
        <p:txBody>
          <a:bodyPr>
            <a:normAutofit/>
          </a:bodyPr>
          <a:lstStyle/>
          <a:p>
            <a:r>
              <a:rPr lang="en-FI" b="1" i="0" dirty="0"/>
              <a:t>Asento </a:t>
            </a:r>
          </a:p>
        </p:txBody>
      </p:sp>
      <p:pic>
        <p:nvPicPr>
          <p:cNvPr id="6" name="Content Placeholder 5" descr="A pair of feet wearing white shoes&#10;&#10;Description automatically generated with low confidence">
            <a:extLst>
              <a:ext uri="{FF2B5EF4-FFF2-40B4-BE49-F238E27FC236}">
                <a16:creationId xmlns:a16="http://schemas.microsoft.com/office/drawing/2014/main" id="{18AEE3F4-C21C-F991-81C4-870D87B78F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71886" y="1926208"/>
            <a:ext cx="6553399" cy="4787052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A31D2B-1724-4F26-979F-140F808BA4B2}"/>
              </a:ext>
            </a:extLst>
          </p:cNvPr>
          <p:cNvSpPr txBox="1"/>
          <p:nvPr/>
        </p:nvSpPr>
        <p:spPr>
          <a:xfrm>
            <a:off x="-3048" y="2371134"/>
            <a:ext cx="5471886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7168" indent="-197168" defTabSz="31546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Tukeva</a:t>
            </a:r>
            <a:r>
              <a:rPr lang="en-GB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</a:t>
            </a:r>
            <a:r>
              <a:rPr lang="en-GB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vakaa</a:t>
            </a:r>
            <a:endParaRPr lang="en-GB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97168" indent="-197168" defTabSz="31546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Asennon</a:t>
            </a:r>
            <a:r>
              <a:rPr lang="en-GB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perusta</a:t>
            </a:r>
            <a:r>
              <a:rPr lang="en-GB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en-GB" dirty="0" err="1"/>
              <a:t>Y</a:t>
            </a:r>
            <a:r>
              <a:rPr lang="en-GB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lä</a:t>
            </a:r>
            <a:r>
              <a:rPr lang="en-GB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GB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</a:t>
            </a:r>
            <a:r>
              <a:rPr lang="en-GB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ala </a:t>
            </a:r>
            <a:r>
              <a:rPr lang="en-GB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vartalon</a:t>
            </a:r>
            <a:r>
              <a:rPr lang="en-GB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yhteys</a:t>
            </a:r>
            <a:endParaRPr lang="en-GB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315468">
              <a:spcAft>
                <a:spcPts val="600"/>
              </a:spcAft>
            </a:pPr>
            <a:endParaRPr lang="en-GB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97168" indent="-197168" defTabSz="31546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Avoin</a:t>
            </a:r>
            <a:r>
              <a:rPr lang="en-GB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jalka-asento</a:t>
            </a:r>
            <a:r>
              <a:rPr lang="en-GB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en-GB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biomekaansiesti</a:t>
            </a:r>
            <a:r>
              <a:rPr lang="en-GB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vahvempi</a:t>
            </a:r>
            <a:r>
              <a:rPr lang="en-GB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*</a:t>
            </a:r>
          </a:p>
          <a:p>
            <a:pPr marL="197168" indent="-197168" defTabSz="31546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Hartioiden</a:t>
            </a:r>
            <a:r>
              <a:rPr lang="en-GB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levyinen</a:t>
            </a:r>
            <a:r>
              <a:rPr lang="en-GB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&amp; </a:t>
            </a:r>
            <a:r>
              <a:rPr lang="en-GB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tasainen</a:t>
            </a:r>
            <a:r>
              <a:rPr lang="en-GB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painojakauma</a:t>
            </a:r>
            <a:endParaRPr lang="en-GB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97168" indent="-197168" defTabSz="31546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60-70% &amp; 40-30%</a:t>
            </a:r>
          </a:p>
          <a:p>
            <a:pPr marL="197168" indent="-197168" defTabSz="315468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97168" indent="-197168" defTabSz="31546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Lantio</a:t>
            </a:r>
            <a:r>
              <a:rPr lang="en-GB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alas </a:t>
            </a:r>
            <a:r>
              <a:rPr lang="en-GB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</a:t>
            </a:r>
            <a:r>
              <a:rPr lang="en-GB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eteen</a:t>
            </a:r>
            <a:r>
              <a:rPr lang="en-GB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/ “</a:t>
            </a:r>
            <a:r>
              <a:rPr lang="en-GB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kierretty</a:t>
            </a:r>
            <a:r>
              <a:rPr lang="en-GB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</a:t>
            </a:r>
          </a:p>
          <a:p>
            <a:pPr marL="197168" indent="-197168" defTabSz="31546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Rintalasta</a:t>
            </a:r>
            <a:r>
              <a:rPr lang="en-GB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lang="en-GB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rintakehä</a:t>
            </a:r>
            <a:r>
              <a:rPr lang="en-GB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tiputetaan</a:t>
            </a:r>
            <a:r>
              <a:rPr lang="en-GB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alas</a:t>
            </a:r>
          </a:p>
          <a:p>
            <a:pPr marL="197168" indent="-197168" defTabSz="31546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Olkapäät</a:t>
            </a:r>
            <a:r>
              <a:rPr lang="en-GB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samassa</a:t>
            </a:r>
            <a:r>
              <a:rPr lang="en-GB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linjassa</a:t>
            </a:r>
            <a:r>
              <a:rPr lang="en-GB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taulun</a:t>
            </a:r>
            <a:r>
              <a:rPr lang="en-GB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kanssa</a:t>
            </a:r>
            <a:endParaRPr lang="en-GB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97168" indent="-197168" defTabSz="31546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Lantio</a:t>
            </a:r>
            <a:r>
              <a:rPr lang="en-GB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pysyy</a:t>
            </a:r>
            <a:r>
              <a:rPr lang="en-GB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avoimena</a:t>
            </a:r>
            <a:endParaRPr lang="en-GB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04948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grass, person, outdoor&#10;&#10;Description automatically generated">
            <a:extLst>
              <a:ext uri="{FF2B5EF4-FFF2-40B4-BE49-F238E27FC236}">
                <a16:creationId xmlns:a16="http://schemas.microsoft.com/office/drawing/2014/main" id="{44D0A5AE-F2DE-AD76-AAB1-3F3D1D6351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57963" y="882253"/>
            <a:ext cx="7798130" cy="5093494"/>
          </a:xfrm>
        </p:spPr>
      </p:pic>
      <p:pic>
        <p:nvPicPr>
          <p:cNvPr id="7" name="Picture 6" descr="A picture containing text, grass, outdoor, sport&#10;&#10;Description automatically generated">
            <a:extLst>
              <a:ext uri="{FF2B5EF4-FFF2-40B4-BE49-F238E27FC236}">
                <a16:creationId xmlns:a16="http://schemas.microsoft.com/office/drawing/2014/main" id="{29131850-881C-67F8-5DF8-9FD61071F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43" y="131630"/>
            <a:ext cx="3933371" cy="65905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4AB269-2F25-EE79-BFB5-E5FA79442713}"/>
              </a:ext>
            </a:extLst>
          </p:cNvPr>
          <p:cNvSpPr txBox="1"/>
          <p:nvPr/>
        </p:nvSpPr>
        <p:spPr>
          <a:xfrm>
            <a:off x="5324103" y="5975747"/>
            <a:ext cx="6911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dirty="0"/>
              <a:t>correct angle                                           incorrect angle (“duck feet”)</a:t>
            </a:r>
          </a:p>
        </p:txBody>
      </p:sp>
    </p:spTree>
    <p:extLst>
      <p:ext uri="{BB962C8B-B14F-4D97-AF65-F5344CB8AC3E}">
        <p14:creationId xmlns:p14="http://schemas.microsoft.com/office/powerpoint/2010/main" val="3223779563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58230-52DE-AE60-18E7-A7F1AD772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691" y="-297633"/>
            <a:ext cx="7168486" cy="17094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i="0" dirty="0" err="1"/>
              <a:t>Sormiote</a:t>
            </a:r>
            <a:r>
              <a:rPr lang="en-US" b="1" i="0" dirty="0"/>
              <a:t> / Hook</a:t>
            </a:r>
          </a:p>
        </p:txBody>
      </p:sp>
      <p:pic>
        <p:nvPicPr>
          <p:cNvPr id="5" name="Content Placeholder 4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6F1522CD-CF76-BAD7-3D27-992FEBEC40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857" r="1850" b="-4"/>
          <a:stretch/>
        </p:blipFill>
        <p:spPr>
          <a:xfrm>
            <a:off x="6977903" y="0"/>
            <a:ext cx="5214098" cy="37102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57D14A-F07E-B369-E7C5-5B8E89625C91}"/>
              </a:ext>
            </a:extLst>
          </p:cNvPr>
          <p:cNvSpPr txBox="1"/>
          <p:nvPr/>
        </p:nvSpPr>
        <p:spPr>
          <a:xfrm>
            <a:off x="152017" y="907098"/>
            <a:ext cx="7053456" cy="39863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7150" defTabSz="914400">
              <a:spcAft>
                <a:spcPts val="600"/>
              </a:spcAft>
              <a:buSzPct val="80000"/>
            </a:pPr>
            <a:r>
              <a:rPr lang="en-US" sz="2200" dirty="0"/>
              <a:t>1) </a:t>
            </a:r>
            <a:r>
              <a:rPr lang="en-US" sz="2200" dirty="0" err="1"/>
              <a:t>Ensin</a:t>
            </a:r>
            <a:r>
              <a:rPr lang="en-US" sz="2200" dirty="0"/>
              <a:t> </a:t>
            </a:r>
            <a:r>
              <a:rPr lang="en-US" sz="2200" dirty="0" err="1"/>
              <a:t>sormiote</a:t>
            </a:r>
            <a:r>
              <a:rPr lang="en-US" sz="2200" dirty="0"/>
              <a:t> 2) </a:t>
            </a:r>
            <a:r>
              <a:rPr lang="en-US" sz="2200" dirty="0" err="1"/>
              <a:t>kahvaote</a:t>
            </a:r>
            <a:endParaRPr lang="en-US" sz="2200" dirty="0"/>
          </a:p>
          <a:p>
            <a:pPr marL="285750" indent="-228600" defTabSz="914400"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2200" dirty="0"/>
              <a:t>“</a:t>
            </a:r>
            <a:r>
              <a:rPr lang="en-US" sz="2200" dirty="0" err="1"/>
              <a:t>Rappuset</a:t>
            </a:r>
            <a:r>
              <a:rPr lang="en-US" sz="2200" dirty="0"/>
              <a:t>”</a:t>
            </a:r>
          </a:p>
          <a:p>
            <a:pPr marL="285750" indent="-228600" defTabSz="914400"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2200" dirty="0" err="1"/>
              <a:t>Sormierottajan</a:t>
            </a:r>
            <a:r>
              <a:rPr lang="en-US" sz="2200" dirty="0"/>
              <a:t> “</a:t>
            </a:r>
            <a:r>
              <a:rPr lang="en-US" sz="2200" dirty="0" err="1"/>
              <a:t>puristaminen</a:t>
            </a:r>
            <a:r>
              <a:rPr lang="en-US" sz="2200" dirty="0"/>
              <a:t>”</a:t>
            </a:r>
          </a:p>
          <a:p>
            <a:pPr marL="285750" indent="-228600" defTabSz="914400"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2200" dirty="0" err="1"/>
              <a:t>Peukalo</a:t>
            </a:r>
            <a:r>
              <a:rPr lang="en-US" sz="2200" dirty="0"/>
              <a:t> ja </a:t>
            </a:r>
            <a:r>
              <a:rPr lang="en-US" sz="2200" dirty="0" err="1"/>
              <a:t>pikkusormi</a:t>
            </a:r>
            <a:r>
              <a:rPr lang="en-US" sz="2200" dirty="0"/>
              <a:t> – “C”</a:t>
            </a:r>
          </a:p>
          <a:p>
            <a:pPr marL="285750" indent="-228600" defTabSz="914400"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2200" dirty="0"/>
              <a:t>“Flat back hand”</a:t>
            </a:r>
          </a:p>
          <a:p>
            <a:pPr marL="285750" indent="-228600" defTabSz="914400"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sv-SE" sz="2200" dirty="0"/>
              <a:t>*</a:t>
            </a:r>
            <a:r>
              <a:rPr lang="en-FI" sz="2200"/>
              <a:t>Pidemmällä sormierottajalla </a:t>
            </a:r>
            <a:r>
              <a:rPr lang="sv-SE" sz="2200" dirty="0" err="1"/>
              <a:t>voi</a:t>
            </a:r>
            <a:r>
              <a:rPr lang="en-FI" sz="2200"/>
              <a:t> saada sormet</a:t>
            </a:r>
            <a:r>
              <a:rPr lang="sv-SE" sz="2200" dirty="0"/>
              <a:t> </a:t>
            </a:r>
            <a:r>
              <a:rPr lang="sv-SE" sz="2200" dirty="0" err="1"/>
              <a:t>helpommin</a:t>
            </a:r>
            <a:r>
              <a:rPr lang="en-FI" sz="2200"/>
              <a:t> samansuuntais</a:t>
            </a:r>
            <a:r>
              <a:rPr lang="sv-SE" sz="2200" dirty="0"/>
              <a:t>i</a:t>
            </a:r>
            <a:r>
              <a:rPr lang="en-FI" sz="2200"/>
              <a:t>ksi*</a:t>
            </a:r>
            <a:endParaRPr lang="en-FI" sz="2200" dirty="0"/>
          </a:p>
        </p:txBody>
      </p:sp>
      <p:pic>
        <p:nvPicPr>
          <p:cNvPr id="7" name="Picture 6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652D1C3E-6610-A231-180B-8EBE1FF48C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338" r="8367" b="-4"/>
          <a:stretch/>
        </p:blipFill>
        <p:spPr>
          <a:xfrm>
            <a:off x="3284997" y="3710282"/>
            <a:ext cx="4423517" cy="3147717"/>
          </a:xfrm>
          <a:prstGeom prst="rect">
            <a:avLst/>
          </a:prstGeom>
        </p:spPr>
      </p:pic>
      <p:pic>
        <p:nvPicPr>
          <p:cNvPr id="9" name="Picture 8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A5FB1197-BF05-CAC0-4E76-329BE32906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039" t="-4" r="5062"/>
          <a:stretch/>
        </p:blipFill>
        <p:spPr>
          <a:xfrm>
            <a:off x="7708515" y="3662854"/>
            <a:ext cx="4483486" cy="319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858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DC68B-3BE7-D90B-906C-1A5132A10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998" y="53682"/>
            <a:ext cx="5965466" cy="1679868"/>
          </a:xfrm>
        </p:spPr>
        <p:txBody>
          <a:bodyPr>
            <a:normAutofit/>
          </a:bodyPr>
          <a:lstStyle/>
          <a:p>
            <a:r>
              <a:rPr lang="en-GB" b="1" i="0" dirty="0"/>
              <a:t>K</a:t>
            </a:r>
            <a:r>
              <a:rPr lang="en-FI" b="1" i="0" dirty="0"/>
              <a:t>ahvaote / Grip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C5069E-ECD8-EB87-0ED5-98F68A7DF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021" y="2213268"/>
            <a:ext cx="6348443" cy="3560798"/>
          </a:xfrm>
        </p:spPr>
        <p:txBody>
          <a:bodyPr anchor="ctr">
            <a:normAutofit/>
          </a:bodyPr>
          <a:lstStyle/>
          <a:p>
            <a:r>
              <a:rPr lang="en-FI"/>
              <a:t>Rystyset </a:t>
            </a:r>
            <a:r>
              <a:rPr lang="sv-SE" dirty="0"/>
              <a:t>”</a:t>
            </a:r>
            <a:r>
              <a:rPr lang="en-FI"/>
              <a:t>taakse</a:t>
            </a:r>
            <a:r>
              <a:rPr lang="sv-SE" dirty="0"/>
              <a:t>”</a:t>
            </a:r>
            <a:r>
              <a:rPr lang="en-FI"/>
              <a:t>, </a:t>
            </a:r>
            <a:r>
              <a:rPr lang="en-FI" dirty="0"/>
              <a:t>jousen keskipisteen takana</a:t>
            </a:r>
          </a:p>
          <a:p>
            <a:r>
              <a:rPr lang="en-FI"/>
              <a:t>Peukalo </a:t>
            </a:r>
            <a:r>
              <a:rPr lang="sv-SE" dirty="0"/>
              <a:t>”</a:t>
            </a:r>
            <a:r>
              <a:rPr lang="en-FI"/>
              <a:t>puristettu</a:t>
            </a:r>
            <a:r>
              <a:rPr lang="fi-FI" dirty="0"/>
              <a:t>n</a:t>
            </a:r>
            <a:r>
              <a:rPr lang="en-FI"/>
              <a:t>a</a:t>
            </a:r>
            <a:r>
              <a:rPr lang="sv-SE" dirty="0"/>
              <a:t>”</a:t>
            </a:r>
            <a:r>
              <a:rPr lang="en-FI"/>
              <a:t> </a:t>
            </a:r>
            <a:r>
              <a:rPr lang="en-FI" dirty="0"/>
              <a:t>sivulle/eteen</a:t>
            </a:r>
          </a:p>
          <a:p>
            <a:r>
              <a:rPr lang="en-FI" dirty="0"/>
              <a:t>Käsi ensin kahvan “kaulaan” ja </a:t>
            </a:r>
            <a:r>
              <a:rPr lang="en-FI"/>
              <a:t>sitten alas</a:t>
            </a:r>
            <a:r>
              <a:rPr lang="sv-SE" dirty="0"/>
              <a:t> – ”Y”</a:t>
            </a:r>
            <a:endParaRPr lang="en-FI" dirty="0"/>
          </a:p>
          <a:p>
            <a:pPr marL="0" indent="0">
              <a:buNone/>
            </a:pPr>
            <a:r>
              <a:rPr lang="en-FI" u="sng"/>
              <a:t>Ole</a:t>
            </a:r>
            <a:r>
              <a:rPr lang="sv-SE" u="sng" dirty="0" err="1"/>
              <a:t>mme</a:t>
            </a:r>
            <a:r>
              <a:rPr lang="en-FI" u="sng"/>
              <a:t> </a:t>
            </a:r>
            <a:r>
              <a:rPr lang="en-FI" u="sng" dirty="0"/>
              <a:t>kahdesta kohtaa </a:t>
            </a:r>
            <a:r>
              <a:rPr lang="en-FI" u="sng"/>
              <a:t>kiinni jousessa</a:t>
            </a:r>
            <a:r>
              <a:rPr lang="sv-SE" u="sng" dirty="0"/>
              <a:t> (</a:t>
            </a:r>
            <a:r>
              <a:rPr lang="sv-SE" u="sng" dirty="0" err="1"/>
              <a:t>jänne</a:t>
            </a:r>
            <a:r>
              <a:rPr lang="sv-SE" u="sng" dirty="0"/>
              <a:t> + </a:t>
            </a:r>
            <a:r>
              <a:rPr lang="sv-SE" u="sng" dirty="0" err="1"/>
              <a:t>kahva</a:t>
            </a:r>
            <a:r>
              <a:rPr lang="sv-SE" u="sng" dirty="0"/>
              <a:t>)</a:t>
            </a:r>
            <a:r>
              <a:rPr lang="en-FI" u="sng"/>
              <a:t>, </a:t>
            </a:r>
            <a:r>
              <a:rPr lang="en-FI" u="sng" dirty="0"/>
              <a:t>joten näiden kohtien tulee olla tukevat ja vahvat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698839-D2DB-AF97-ABAA-9F0362DD83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82" t="-2" r="19133" b="1"/>
          <a:stretch/>
        </p:blipFill>
        <p:spPr>
          <a:xfrm>
            <a:off x="7792279" y="0"/>
            <a:ext cx="4399722" cy="3467100"/>
          </a:xfrm>
          <a:prstGeom prst="rect">
            <a:avLst/>
          </a:prstGeom>
        </p:spPr>
      </p:pic>
      <p:pic>
        <p:nvPicPr>
          <p:cNvPr id="7" name="Picture 6" descr="A person playing a guitar&#10;&#10;Description automatically generated with low confidence">
            <a:extLst>
              <a:ext uri="{FF2B5EF4-FFF2-40B4-BE49-F238E27FC236}">
                <a16:creationId xmlns:a16="http://schemas.microsoft.com/office/drawing/2014/main" id="{E1DB96F2-BA9E-BB18-A3CB-E566F5D145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14" t="6" r="-247" b="-3"/>
          <a:stretch/>
        </p:blipFill>
        <p:spPr>
          <a:xfrm>
            <a:off x="7792279" y="3418921"/>
            <a:ext cx="4399722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657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43200-DDD1-94AE-8EC0-028A18160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9445" y="19799"/>
            <a:ext cx="5663774" cy="1685972"/>
          </a:xfrm>
        </p:spPr>
        <p:txBody>
          <a:bodyPr>
            <a:normAutofit/>
          </a:bodyPr>
          <a:lstStyle/>
          <a:p>
            <a:r>
              <a:rPr lang="en-FI" b="1" i="0"/>
              <a:t>Pää</a:t>
            </a:r>
            <a:endParaRPr lang="en-FI" b="1" i="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A299309-0B7F-CE7E-AB8A-97AC7A0DE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0814" y="1779059"/>
            <a:ext cx="5836864" cy="3947659"/>
          </a:xfrm>
        </p:spPr>
        <p:txBody>
          <a:bodyPr>
            <a:normAutofit/>
          </a:bodyPr>
          <a:lstStyle/>
          <a:p>
            <a:r>
              <a:rPr lang="en-US" dirty="0" err="1"/>
              <a:t>Pää</a:t>
            </a:r>
            <a:r>
              <a:rPr lang="en-US" dirty="0"/>
              <a:t> </a:t>
            </a:r>
            <a:r>
              <a:rPr lang="en-US" dirty="0" err="1"/>
              <a:t>kierretään</a:t>
            </a:r>
            <a:r>
              <a:rPr lang="en-US" dirty="0"/>
              <a:t> </a:t>
            </a:r>
            <a:r>
              <a:rPr lang="en-US" dirty="0" err="1"/>
              <a:t>sivulle</a:t>
            </a:r>
            <a:r>
              <a:rPr lang="en-US" dirty="0"/>
              <a:t> – </a:t>
            </a:r>
            <a:r>
              <a:rPr lang="en-US" dirty="0" err="1"/>
              <a:t>pysyy</a:t>
            </a:r>
            <a:r>
              <a:rPr lang="en-US" dirty="0"/>
              <a:t> </a:t>
            </a:r>
            <a:r>
              <a:rPr lang="en-US" dirty="0" err="1"/>
              <a:t>paikallaan</a:t>
            </a:r>
            <a:r>
              <a:rPr lang="en-US" dirty="0"/>
              <a:t> </a:t>
            </a:r>
            <a:r>
              <a:rPr lang="en-US" dirty="0" err="1"/>
              <a:t>koko</a:t>
            </a:r>
            <a:r>
              <a:rPr lang="en-US" dirty="0"/>
              <a:t> </a:t>
            </a:r>
            <a:r>
              <a:rPr lang="en-US" dirty="0" err="1"/>
              <a:t>suorituksen</a:t>
            </a:r>
            <a:r>
              <a:rPr lang="en-US" dirty="0"/>
              <a:t> </a:t>
            </a:r>
            <a:r>
              <a:rPr lang="en-US" dirty="0" err="1"/>
              <a:t>ajan</a:t>
            </a:r>
            <a:endParaRPr lang="en-US" dirty="0"/>
          </a:p>
          <a:p>
            <a:r>
              <a:rPr lang="en-US" dirty="0" err="1"/>
              <a:t>Silmien</a:t>
            </a:r>
            <a:r>
              <a:rPr lang="en-US" dirty="0"/>
              <a:t> / </a:t>
            </a:r>
            <a:r>
              <a:rPr lang="en-US" dirty="0" err="1"/>
              <a:t>kulmakarvojen</a:t>
            </a:r>
            <a:r>
              <a:rPr lang="en-US" dirty="0"/>
              <a:t> </a:t>
            </a:r>
            <a:r>
              <a:rPr lang="en-US" dirty="0" err="1"/>
              <a:t>kulma</a:t>
            </a:r>
            <a:r>
              <a:rPr lang="en-US" dirty="0"/>
              <a:t> – </a:t>
            </a:r>
            <a:r>
              <a:rPr lang="en-US" dirty="0" err="1"/>
              <a:t>hieman</a:t>
            </a:r>
            <a:r>
              <a:rPr lang="en-US" dirty="0"/>
              <a:t> </a:t>
            </a:r>
            <a:r>
              <a:rPr lang="en-US" dirty="0" err="1"/>
              <a:t>vetokäden</a:t>
            </a:r>
            <a:r>
              <a:rPr lang="en-US" dirty="0"/>
              <a:t> </a:t>
            </a:r>
            <a:r>
              <a:rPr lang="en-US" dirty="0" err="1"/>
              <a:t>puolelle</a:t>
            </a:r>
            <a:endParaRPr lang="en-US" dirty="0"/>
          </a:p>
          <a:p>
            <a:r>
              <a:rPr lang="en-US" dirty="0" err="1"/>
              <a:t>Leuka</a:t>
            </a:r>
            <a:r>
              <a:rPr lang="en-US" dirty="0"/>
              <a:t> </a:t>
            </a:r>
            <a:r>
              <a:rPr lang="en-US" dirty="0" err="1"/>
              <a:t>hieman</a:t>
            </a:r>
            <a:r>
              <a:rPr lang="en-US" dirty="0"/>
              <a:t> </a:t>
            </a:r>
            <a:r>
              <a:rPr lang="en-US" dirty="0" err="1"/>
              <a:t>kohotettu</a:t>
            </a:r>
            <a:r>
              <a:rPr lang="en-US" dirty="0"/>
              <a:t>, “</a:t>
            </a:r>
            <a:r>
              <a:rPr lang="en-US" dirty="0" err="1"/>
              <a:t>kuninkaallinen</a:t>
            </a:r>
            <a:r>
              <a:rPr lang="en-US" dirty="0"/>
              <a:t> </a:t>
            </a:r>
            <a:r>
              <a:rPr lang="en-US" dirty="0" err="1"/>
              <a:t>olo</a:t>
            </a:r>
            <a:r>
              <a:rPr lang="en-US" dirty="0"/>
              <a:t>”</a:t>
            </a:r>
          </a:p>
          <a:p>
            <a:r>
              <a:rPr lang="en-US" dirty="0"/>
              <a:t>“</a:t>
            </a:r>
            <a:r>
              <a:rPr lang="en-US" dirty="0" err="1"/>
              <a:t>tiukka</a:t>
            </a:r>
            <a:r>
              <a:rPr lang="en-US" dirty="0"/>
              <a:t>” </a:t>
            </a:r>
            <a:r>
              <a:rPr lang="en-US" dirty="0" err="1"/>
              <a:t>ankkuri</a:t>
            </a:r>
            <a:endParaRPr lang="en-US" dirty="0"/>
          </a:p>
        </p:txBody>
      </p:sp>
      <p:pic>
        <p:nvPicPr>
          <p:cNvPr id="7" name="Picture 6" descr="A person with a cigarette in his mouth&#10;&#10;Description automatically generated with low confidence">
            <a:extLst>
              <a:ext uri="{FF2B5EF4-FFF2-40B4-BE49-F238E27FC236}">
                <a16:creationId xmlns:a16="http://schemas.microsoft.com/office/drawing/2014/main" id="{DADAA0F3-83E7-B6F0-E4EB-A9C5D6288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202" y="152691"/>
            <a:ext cx="4703823" cy="3386754"/>
          </a:xfrm>
          <a:prstGeom prst="rect">
            <a:avLst/>
          </a:prstGeom>
        </p:spPr>
      </p:pic>
      <p:pic>
        <p:nvPicPr>
          <p:cNvPr id="5" name="Content Placeholder 4" descr="A picture containing person, person, indoor&#10;&#10;Description automatically generated">
            <a:extLst>
              <a:ext uri="{FF2B5EF4-FFF2-40B4-BE49-F238E27FC236}">
                <a16:creationId xmlns:a16="http://schemas.microsoft.com/office/drawing/2014/main" id="{885FF6FB-71AC-2CE8-6F57-44CCA9145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736" y="3692136"/>
            <a:ext cx="5510757" cy="301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0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370247-80D4-B42F-4374-1220BD44A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en-FI" b="1" i="0"/>
              <a:t>Pokakäsi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Content Placeholder 8" descr="A person holding a frisbee&#10;&#10;Description automatically generated with medium confidence">
            <a:extLst>
              <a:ext uri="{FF2B5EF4-FFF2-40B4-BE49-F238E27FC236}">
                <a16:creationId xmlns:a16="http://schemas.microsoft.com/office/drawing/2014/main" id="{500C079D-9449-2E8D-10D4-362B5697B1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3321" y="2015701"/>
            <a:ext cx="6853350" cy="4434005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9E6F2C-8400-4399-A026-36799071CBA8}"/>
              </a:ext>
            </a:extLst>
          </p:cNvPr>
          <p:cNvSpPr txBox="1"/>
          <p:nvPr/>
        </p:nvSpPr>
        <p:spPr>
          <a:xfrm>
            <a:off x="416006" y="2100061"/>
            <a:ext cx="4251985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06324">
              <a:spcAft>
                <a:spcPts val="600"/>
              </a:spcAft>
            </a:pPr>
            <a:r>
              <a:rPr lang="en-FI" sz="2000" u="sng" kern="1200">
                <a:solidFill>
                  <a:schemeClr val="tx1"/>
                </a:solidFill>
              </a:rPr>
              <a:t>Missä halutaan tuntea työnnön tunne?</a:t>
            </a:r>
            <a:endParaRPr lang="sv-SE" sz="2000" u="sng" kern="1200" dirty="0">
              <a:solidFill>
                <a:schemeClr val="tx1"/>
              </a:solidFill>
            </a:endParaRPr>
          </a:p>
          <a:p>
            <a:pPr defTabSz="306324">
              <a:spcAft>
                <a:spcPts val="600"/>
              </a:spcAft>
            </a:pPr>
            <a:endParaRPr lang="en-FI" sz="2000" u="sng" kern="1200">
              <a:solidFill>
                <a:schemeClr val="tx1"/>
              </a:solidFill>
            </a:endParaRPr>
          </a:p>
          <a:p>
            <a:pPr marL="191453" indent="-191453" defTabSz="30632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FI" sz="2000" kern="1200">
                <a:solidFill>
                  <a:schemeClr val="tx1"/>
                </a:solidFill>
              </a:rPr>
              <a:t>”Tavoitellaan” taulua</a:t>
            </a:r>
          </a:p>
          <a:p>
            <a:pPr marL="191453" indent="-191453" defTabSz="30632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FI" sz="2000" kern="1200">
                <a:solidFill>
                  <a:schemeClr val="tx1"/>
                </a:solidFill>
              </a:rPr>
              <a:t>Venytyksen tunne läpi ja eteenpäin olkanivelen ja olkalihaksen yläosassa</a:t>
            </a:r>
            <a:r>
              <a:rPr lang="sv-SE" sz="2000" kern="1200" dirty="0">
                <a:solidFill>
                  <a:schemeClr val="tx1"/>
                </a:solidFill>
              </a:rPr>
              <a:t> – Tunne </a:t>
            </a:r>
            <a:r>
              <a:rPr lang="sv-SE" sz="2000" dirty="0"/>
              <a:t>on </a:t>
            </a:r>
            <a:r>
              <a:rPr lang="en-FI" sz="2000" kern="1200">
                <a:solidFill>
                  <a:schemeClr val="tx1"/>
                </a:solidFill>
              </a:rPr>
              <a:t>säilytettävä koko suorituksen ajan</a:t>
            </a:r>
          </a:p>
          <a:p>
            <a:pPr marL="191453" indent="-191453" defTabSz="30632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FI" sz="2000" kern="1200">
                <a:solidFill>
                  <a:schemeClr val="tx1"/>
                </a:solidFill>
              </a:rPr>
              <a:t>Pokakäsi alhaalla ja edessä noston jälkeen</a:t>
            </a:r>
          </a:p>
          <a:p>
            <a:pPr marL="191453" indent="-191453" defTabSz="30632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FI" sz="2000" kern="1200">
                <a:solidFill>
                  <a:schemeClr val="tx1"/>
                </a:solidFill>
              </a:rPr>
              <a:t>Kyynärpään </a:t>
            </a:r>
            <a:r>
              <a:rPr lang="sv-SE" sz="2000" kern="1200" dirty="0" err="1">
                <a:solidFill>
                  <a:schemeClr val="tx1"/>
                </a:solidFill>
              </a:rPr>
              <a:t>kierto</a:t>
            </a:r>
            <a:r>
              <a:rPr lang="en-FI" sz="2000" kern="1200">
                <a:solidFill>
                  <a:schemeClr val="tx1"/>
                </a:solidFill>
              </a:rPr>
              <a:t> sivulle = ojentajalihaksen aktivointi</a:t>
            </a:r>
            <a:endParaRPr lang="en-FI" sz="2000"/>
          </a:p>
        </p:txBody>
      </p:sp>
    </p:spTree>
    <p:extLst>
      <p:ext uri="{BB962C8B-B14F-4D97-AF65-F5344CB8AC3E}">
        <p14:creationId xmlns:p14="http://schemas.microsoft.com/office/powerpoint/2010/main" val="2505459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10615</TotalTime>
  <Words>1335</Words>
  <Application>Microsoft Macintosh PowerPoint</Application>
  <PresentationFormat>Laajakuva</PresentationFormat>
  <Paragraphs>209</Paragraphs>
  <Slides>25</Slides>
  <Notes>11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Wingdings</vt:lpstr>
      <vt:lpstr>Office Theme</vt:lpstr>
      <vt:lpstr>Kisik Lee – Shot Cycle</vt:lpstr>
      <vt:lpstr>Kisik Lee</vt:lpstr>
      <vt:lpstr>Kisik Lee shot cycle</vt:lpstr>
      <vt:lpstr>Asento </vt:lpstr>
      <vt:lpstr>PowerPoint-esitys</vt:lpstr>
      <vt:lpstr>Sormiote / Hook</vt:lpstr>
      <vt:lpstr>Kahvaote / Grip</vt:lpstr>
      <vt:lpstr>Pää</vt:lpstr>
      <vt:lpstr>Pokakäsi</vt:lpstr>
      <vt:lpstr>SET asento</vt:lpstr>
      <vt:lpstr>SETUP</vt:lpstr>
      <vt:lpstr>SETUP ASENTO</vt:lpstr>
      <vt:lpstr>ANGULAR MOTION</vt:lpstr>
      <vt:lpstr>Vetäminen  “Angular motion” (kiertävä liike) </vt:lpstr>
      <vt:lpstr>LOADING / ”Lataus”</vt:lpstr>
      <vt:lpstr>Ankkurointi</vt:lpstr>
      <vt:lpstr>TRANSFER / SIIRTO</vt:lpstr>
      <vt:lpstr>PowerPoint-esitys</vt:lpstr>
      <vt:lpstr>HOLDING / PITO</vt:lpstr>
      <vt:lpstr>EXPANSION / LAAJENTUMINEN ja LAUKAISU</vt:lpstr>
      <vt:lpstr>PowerPoint-esitys</vt:lpstr>
      <vt:lpstr>FOLLOW THROUGH / JÄLKIPITO</vt:lpstr>
      <vt:lpstr>PowerPoint-esitys</vt:lpstr>
      <vt:lpstr>PowerPoint-esitys</vt:lpstr>
      <vt:lpstr>Key points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Kisik Lee – Shot Cycle </dc:title>
  <dc:creator>Aleksandra Ruuskanen</dc:creator>
  <cp:lastModifiedBy>Juhana Rüster</cp:lastModifiedBy>
  <cp:revision>18</cp:revision>
  <dcterms:created xsi:type="dcterms:W3CDTF">2022-12-01T11:26:45Z</dcterms:created>
  <dcterms:modified xsi:type="dcterms:W3CDTF">2023-11-02T12:48:02Z</dcterms:modified>
</cp:coreProperties>
</file>