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1" r:id="rId5"/>
    <p:sldId id="262" r:id="rId6"/>
    <p:sldId id="263" r:id="rId7"/>
    <p:sldId id="265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622F3B-DC3D-45E0-93CC-2850450CA7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9BCC420-DA7B-4D4B-AFA6-BB00581F10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C042A2-D05F-40B9-B98E-EFD58A5B6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158EC6A-299E-4B18-9F30-DA17051DE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082D75E-3B8A-4DE4-A203-5120E382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360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31AA00-E12E-403B-A64E-E2F048BEC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5BE57EA-8E69-49F9-996E-BA948C38D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D14D29-E522-4A3D-85D5-D8F2FCD9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D2D6E9D-0E4D-49AC-8214-D8ADCDB9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F0821A-F7CD-4546-A708-5D563F56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059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9BD58AF1-B3E9-4087-9D07-0D0D99373F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1BA5F8C-D444-4F63-8CE8-F577D96B66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EB973F-6576-4A72-A6F7-6FD9A215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DD8F7B7-13C9-4CCF-8D4D-E5C12635A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A85C51F-ADFB-4524-905B-81FE2C8B8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5241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18AC45-6C30-450C-A22C-FA7810A88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E075BC1-FE0B-4024-91E8-60BBEC596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64B6EC8-E101-45F1-A9D7-ABC54FC3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8B09D0-8EE7-4FD4-8999-3D24EF75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476F19-BA7F-4BA0-84EB-1F726348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0318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08E668-1BC5-4F39-9DC0-5B69299C6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2BC2B2-F81B-4390-86A5-F267D967B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3FDFAE-60BC-4726-82AA-C55FE2683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CADD910-4017-44FF-BE8C-F3526771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AC71B88-B598-4B79-B52C-E7A97A0B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95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E4F58D-E5BC-46C6-9028-35611083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1F0A81-29C7-40FA-9D41-5CDA29E8A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D0F740E-ACD1-412A-9D19-06E742437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B13677B-8132-405A-AD01-829763D4D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47282BE-083E-4E61-BEFF-70649410D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461E5D-7D00-444A-AB38-F5FDF6610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5901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B75689-EFBF-4B46-8E66-CB209707E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3FA841C-DFEA-4E65-9F95-8A93F102D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BB9E015-079D-42FF-80E1-3324DDA54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B92285-F2A0-4693-94A1-3EFC1F13D7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B2317DE-BD30-4517-8073-B4C6CA001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B6F25F6-2C8B-4BD4-918D-C77633EC9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F1A4861-4B22-48FB-8357-DDCAE15C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824E29F3-B590-4A2B-9F41-E534C6214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87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F6D9D1-9A25-42B8-B912-3294B533A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B40B2FE-E9E8-4608-BE12-7DB740E5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051F198-F356-40C3-B0F6-CDA8A4EFA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435B6E5-144B-4769-A5D4-E5D37E7DD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23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BF4FF0E-663B-4C83-A99D-A521FA40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A8169DA-955D-40E5-AD6C-F72A5051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EE4159D-8E81-45A7-8DDD-BECFF0F0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882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F53D9F-0192-4E29-8453-3BCD6D13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35EAAA-803C-41B8-953F-C001B06C8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671C1B-F0C7-446E-A3D4-AEEEF8A34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F321BB-2C1F-45B4-B864-42F531A2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22AE021-12C6-4202-B349-FF926FFB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7AF737E-6C22-4185-AD31-08A229B5F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681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E985A6-A391-4C06-B32C-123C76391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EDAE5F0-9A73-4002-82B1-B3004814D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0942C54-C97D-4419-8CA0-5A8D3CD4C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985AF66-9177-4EC0-8FE5-E6B9D4D2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71A80EC-D0F7-4E0B-B95B-CBCE7C49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24589BA-1A79-40FC-9188-94BFCE2C2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7616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3886565-7C7A-4ECE-95FF-EE6C25288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C2CBCCC-DFE3-43DD-9D49-0A9B71D51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D30EDD-775D-4825-A5DB-BE1DD7F82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3DE48-A9AD-4690-8DF0-69876B6B47FB}" type="datetimeFigureOut">
              <a:rPr lang="fi-FI" smtClean="0"/>
              <a:t>29.8.2024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DCD6A6-055E-47DB-A2F1-A59D63FB5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D2EF87-F37F-4B42-8F0D-A4100628D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DFB74-8158-4524-842E-A899E6081EA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854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merkki, musta, valokuva, valkoinen&#10;&#10;Kuvaus luotu automaattisesti">
            <a:extLst>
              <a:ext uri="{FF2B5EF4-FFF2-40B4-BE49-F238E27FC236}">
                <a16:creationId xmlns:a16="http://schemas.microsoft.com/office/drawing/2014/main" id="{C4DC67B9-A0DE-42A5-AC7E-8AE51F8A2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7BD325D-6558-45E7-AF48-AFC6BC449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54493" y="1332690"/>
            <a:ext cx="5885234" cy="2410737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LAHTI BASKETBALL JUNIORIT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D466F8D-174C-43FC-9264-45B9FE471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4493" y="4000872"/>
            <a:ext cx="5885235" cy="1655762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U14-13 Tavoiteosaaminen</a:t>
            </a:r>
          </a:p>
        </p:txBody>
      </p:sp>
    </p:spTree>
    <p:extLst>
      <p:ext uri="{BB962C8B-B14F-4D97-AF65-F5344CB8AC3E}">
        <p14:creationId xmlns:p14="http://schemas.microsoft.com/office/powerpoint/2010/main" val="164187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3" y="30589"/>
            <a:ext cx="10515600" cy="978080"/>
          </a:xfrm>
        </p:spPr>
        <p:txBody>
          <a:bodyPr/>
          <a:lstStyle/>
          <a:p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PELAAMISEN KONSEPTIT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2" y="1008669"/>
            <a:ext cx="12005035" cy="571264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 on jaettu pelin eri konseptien sisälle.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ovat: koko kentän pelaaminen, pallottomana pelaaminen,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penetration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-pelaaminen sekä sisäpelaaminen. Viidentenä konseptina on Ball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-pelaaminen, mutta sitä ei vielä tässä ikävaiheessa tarvitse käsitellä.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tulevat ajatuksesta, että koripallo on koko kentällä tapahtuva, syöttämistä korostava korintekopeli.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Konseptit ovat kokonaisuuksia, joihin valmentajalla olisi hyvä olla vastaus oman joukkueen pelitavasta. ”Mikä on meidän joukkueen koko kentän konsepti?”</a:t>
            </a:r>
          </a:p>
          <a:p>
            <a:pPr>
              <a:buFontTx/>
              <a:buChar char="-"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Tavoiteosaaminen tulee Suomen koripalloliiton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all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star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-vaiheen tavoiteosaamisesta.</a:t>
            </a:r>
          </a:p>
        </p:txBody>
      </p:sp>
    </p:spTree>
    <p:extLst>
      <p:ext uri="{BB962C8B-B14F-4D97-AF65-F5344CB8AC3E}">
        <p14:creationId xmlns:p14="http://schemas.microsoft.com/office/powerpoint/2010/main" val="389021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3" y="30589"/>
            <a:ext cx="10515600" cy="978080"/>
          </a:xfrm>
        </p:spPr>
        <p:txBody>
          <a:bodyPr/>
          <a:lstStyle/>
          <a:p>
            <a:r>
              <a:rPr lang="fi-FI" u="sng" dirty="0">
                <a:solidFill>
                  <a:schemeClr val="bg1"/>
                </a:solidFill>
                <a:latin typeface="Mission Gothic Black" panose="02000000000000000000" pitchFamily="50" charset="0"/>
              </a:rPr>
              <a:t>KOKO KENTÄN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2" y="1008669"/>
            <a:ext cx="12005035" cy="57126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3000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						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Pallon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ylöstuontitaidot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			</a:t>
            </a:r>
            <a:endParaRPr lang="fi-FI" sz="2400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Ylivoimahyökkäykset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			</a:t>
            </a:r>
            <a:endParaRPr lang="fi-FI" sz="2400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Alivoimapuolustukset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1v1 puolustaminen ja valmius vaihtaa (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run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and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jump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) koko kentällä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			</a:t>
            </a:r>
            <a:endParaRPr lang="fi-FI" sz="2400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Syöttäminen avoimella kentällä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		</a:t>
            </a:r>
            <a:endParaRPr lang="fi-FI" sz="2400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Kovavauhtiset viimeistelyt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			</a:t>
            </a:r>
            <a:endParaRPr lang="fi-FI" sz="2400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sz="3000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Pelin luonne: 4 vaiheen tempopeli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Koripallokentän ”maantiede”: kaistat ja primäärialueet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Helpot kori – ajatusmalli: tee itse ja estä vastustajalta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Taktinen ajattelu: alas vai ylhäältä?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Ylitetään puolikenttä mahdollisimman nopeasti – hyökkäyksessä mieluiten syöttämällä</a:t>
            </a:r>
          </a:p>
        </p:txBody>
      </p:sp>
    </p:spTree>
    <p:extLst>
      <p:ext uri="{BB962C8B-B14F-4D97-AF65-F5344CB8AC3E}">
        <p14:creationId xmlns:p14="http://schemas.microsoft.com/office/powerpoint/2010/main" val="3003535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3" y="30589"/>
            <a:ext cx="10515600" cy="978080"/>
          </a:xfrm>
        </p:spPr>
        <p:txBody>
          <a:bodyPr/>
          <a:lstStyle/>
          <a:p>
            <a:r>
              <a:rPr lang="fi-FI" u="sng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PALLOTTOMANA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2" y="801279"/>
            <a:ext cx="12005035" cy="60261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						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Pallottoman pelaajan liikkumismallit (mm I-,L ja V-leikkaus) ja vapautumiset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		</a:t>
            </a:r>
            <a:endParaRPr lang="fi-FI" sz="2400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Pallon vastaanottaminen: yhdellä ja kahdella kädellä oman sylinterin ulkopuolelta. 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	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Pysähtymistekniikat 1- ja 2-tahti, oikealta ja vasemmalta jalalta.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			</a:t>
            </a:r>
            <a:endParaRPr lang="fi-FI" sz="2400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Editse ja taitse-käännökset			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Ensitoimet pallon kanssa: peliasento ja pallon suojaaminen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		 		</a:t>
            </a:r>
            <a:endParaRPr lang="fi-FI" sz="2400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Pallottoman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screenin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käyttäminen (vapautuminen tai korintekopaikan synnyttäminen)</a:t>
            </a: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- Pelin luonne: yhteisöllinen syöttöpeli, jossa syöttö vaatii aina vastaanottajan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Pelin luonne: 80% peliajasta pelataan ilman palloa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Pallottoman pelaajan tehtävä: voittaa tila vastaanottaa pallo, tai tehdä tilaa muille pelaajille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Hyökkäyspelin virta: syöttöketju- ajattelu ja ”kimpat”</a:t>
            </a:r>
          </a:p>
          <a:p>
            <a:pPr>
              <a:buFontTx/>
              <a:buChar char="-"/>
            </a:pPr>
            <a:endParaRPr lang="fi-FI" sz="2400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endParaRPr lang="fi-FI" sz="2400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07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3" y="30589"/>
            <a:ext cx="10515600" cy="978080"/>
          </a:xfrm>
        </p:spPr>
        <p:txBody>
          <a:bodyPr/>
          <a:lstStyle/>
          <a:p>
            <a:r>
              <a:rPr lang="fi-FI" u="sng" dirty="0">
                <a:solidFill>
                  <a:schemeClr val="bg1"/>
                </a:solidFill>
                <a:latin typeface="Mission Gothic Black" panose="02000000000000000000" pitchFamily="50" charset="0"/>
              </a:rPr>
              <a:t>PENETRATION-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2" y="1008669"/>
            <a:ext cx="11935120" cy="57126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						                          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Puolustaminen pallon ja korin välissä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Puolustamisen kolme roolia: pallo, yhden syötön päässä ja kaukana pallosta		 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Kolmoisuhkapelaaminen: peliasennot sekä tyhjän tilan havainnointi				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Heiton perusteet: koppi, rytmi ja saatto		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Syöttäminen kuljetuksesta			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Helpot kuljetus- ja ajoharhautukset: in and out,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hestitation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, erilaiset kädenvaihdot -&gt; ymmärrys rytmin tärkeydestä!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	</a:t>
            </a:r>
          </a:p>
          <a:p>
            <a:pPr marL="0" indent="0">
              <a:buNone/>
            </a:pP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Ymmärrys siitä, milloin on järkevä kuljettaa 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 pienestä edusta </a:t>
            </a:r>
            <a:r>
              <a:rPr lang="fi-FI" sz="2400">
                <a:solidFill>
                  <a:schemeClr val="bg1"/>
                </a:solidFill>
                <a:latin typeface="Mission Gothic Black" panose="02000000000000000000" pitchFamily="50" charset="0"/>
                <a:sym typeface="Wingdings" panose="05000000000000000000" pitchFamily="2" charset="2"/>
              </a:rPr>
              <a:t>kohti isompaa etua</a:t>
            </a:r>
            <a:endParaRPr lang="fi-FI" sz="2400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Ymmärrys, että koripallo on korintekopeli ja miten parhaat korintekopaikat syntyvät: ajoikkunat, hyökkääminen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close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outtia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vastaan ja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ns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namupaikat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Liikkeen jatkaminen ajosta syötön jälkeen</a:t>
            </a:r>
          </a:p>
          <a:p>
            <a:pPr>
              <a:buFontTx/>
              <a:buChar char="-"/>
            </a:pP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Drive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and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kick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- pelaamisen perusteet (tilankäyttö ja liikkuminen ajon aikana)</a:t>
            </a:r>
          </a:p>
          <a:p>
            <a:pPr marL="3657600" lvl="8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170350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3" y="30589"/>
            <a:ext cx="10515600" cy="978080"/>
          </a:xfrm>
        </p:spPr>
        <p:txBody>
          <a:bodyPr/>
          <a:lstStyle/>
          <a:p>
            <a:r>
              <a:rPr lang="fi-FI" u="sng" dirty="0">
                <a:solidFill>
                  <a:schemeClr val="bg1"/>
                </a:solidFill>
                <a:latin typeface="Mission Gothic Black" panose="02000000000000000000" pitchFamily="50" charset="0"/>
              </a:rPr>
              <a:t>SISÄPELAAMINEN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82" y="1008669"/>
            <a:ext cx="11935120" cy="57126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						                          </a:t>
            </a:r>
          </a:p>
          <a:p>
            <a:pPr>
              <a:buFontTx/>
              <a:buChar char="-"/>
            </a:pPr>
            <a:r>
              <a:rPr lang="fi-FI" sz="2200" dirty="0">
                <a:solidFill>
                  <a:schemeClr val="bg1"/>
                </a:solidFill>
                <a:latin typeface="Mission Gothic Black" panose="02000000000000000000" pitchFamily="50" charset="0"/>
              </a:rPr>
              <a:t>Levypallopelin perusteet: aseman valtaaminen, sulkeminen ja irtopallopelaaminen	</a:t>
            </a:r>
          </a:p>
          <a:p>
            <a:pPr>
              <a:buFontTx/>
              <a:buChar char="-"/>
            </a:pPr>
            <a:r>
              <a:rPr lang="fi-FI" sz="22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Low</a:t>
            </a:r>
            <a:r>
              <a:rPr lang="fi-FI" sz="22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Post pelaamisen perusteet: syöttöaseman voittaminen, syöttötekniikat, syötön vastaanottaminen sekä peliasento			 		</a:t>
            </a:r>
          </a:p>
          <a:p>
            <a:pPr marL="0" indent="0">
              <a:buNone/>
            </a:pPr>
            <a:r>
              <a:rPr lang="fi-FI" sz="2200" dirty="0">
                <a:solidFill>
                  <a:schemeClr val="bg1"/>
                </a:solidFill>
                <a:latin typeface="Mission Gothic Black" panose="02000000000000000000" pitchFamily="50" charset="0"/>
              </a:rPr>
              <a:t>-Tukijalan käyttö, hartia kohti koria heitot</a:t>
            </a:r>
          </a:p>
          <a:p>
            <a:pPr marL="0" indent="0">
              <a:buNone/>
            </a:pPr>
            <a:r>
              <a:rPr lang="fi-FI" sz="2200" dirty="0">
                <a:solidFill>
                  <a:schemeClr val="bg1"/>
                </a:solidFill>
                <a:latin typeface="Mission Gothic Black" panose="02000000000000000000" pitchFamily="50" charset="0"/>
              </a:rPr>
              <a:t>-Puolustaminen pelaajan ja korin välissä</a:t>
            </a:r>
          </a:p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>
              <a:buFontTx/>
              <a:buChar char="-"/>
            </a:pPr>
            <a:r>
              <a:rPr lang="fi-FI" sz="2200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Pelin luonne: jokainen pelaaja </a:t>
            </a:r>
            <a:r>
              <a:rPr lang="fi-FI" sz="22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liikku</a:t>
            </a:r>
            <a:r>
              <a:rPr lang="fi-FI" sz="22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kentällä niin pituus- kuin leveyssuunnassa</a:t>
            </a:r>
          </a:p>
          <a:p>
            <a:pPr>
              <a:buFontTx/>
              <a:buChar char="-"/>
            </a:pPr>
            <a:r>
              <a:rPr lang="fi-FI" sz="2200" dirty="0">
                <a:solidFill>
                  <a:schemeClr val="bg1"/>
                </a:solidFill>
                <a:latin typeface="Mission Gothic Black" panose="02000000000000000000" pitchFamily="50" charset="0"/>
              </a:rPr>
              <a:t>Pelin luonne: paremman levypallopelin myötä korintekoyritykset suhteessa vastustajaan kasvavat</a:t>
            </a:r>
          </a:p>
          <a:p>
            <a:pPr>
              <a:buFontTx/>
              <a:buChar char="-"/>
            </a:pPr>
            <a:r>
              <a:rPr lang="fi-FI" sz="2200" dirty="0">
                <a:solidFill>
                  <a:schemeClr val="bg1"/>
                </a:solidFill>
                <a:latin typeface="Mission Gothic Black" panose="02000000000000000000" pitchFamily="50" charset="0"/>
              </a:rPr>
              <a:t>Helpot kori – ajattelu: niitä syntyy </a:t>
            </a:r>
            <a:r>
              <a:rPr lang="fi-FI" sz="22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front</a:t>
            </a:r>
            <a:r>
              <a:rPr lang="fi-FI" sz="22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  <a:r>
              <a:rPr lang="fi-FI" sz="22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rim</a:t>
            </a:r>
            <a:r>
              <a:rPr lang="fi-FI" sz="2200" dirty="0">
                <a:solidFill>
                  <a:schemeClr val="bg1"/>
                </a:solidFill>
                <a:latin typeface="Mission Gothic Black" panose="02000000000000000000" pitchFamily="50" charset="0"/>
              </a:rPr>
              <a:t>- alueelta ja sisään – ulos syötön jälkeen		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					 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							</a:t>
            </a:r>
            <a:endParaRPr lang="fi-FI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5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E03259-2A4B-4137-A5A9-894ADEB73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2" y="101289"/>
            <a:ext cx="10515600" cy="978080"/>
          </a:xfrm>
        </p:spPr>
        <p:txBody>
          <a:bodyPr>
            <a:normAutofit/>
          </a:bodyPr>
          <a:lstStyle/>
          <a:p>
            <a:r>
              <a:rPr lang="fi-FI" u="sng" dirty="0">
                <a:solidFill>
                  <a:schemeClr val="bg1"/>
                </a:solidFill>
                <a:latin typeface="Mission Gothic Black" panose="02000000000000000000" pitchFamily="50" charset="0"/>
              </a:rPr>
              <a:t>BALL SCREEN – PELAAMINEN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4FD980-3422-470E-A103-D6A2C5369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51" y="1114769"/>
            <a:ext cx="11935120" cy="56419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bg1"/>
                </a:solidFill>
                <a:latin typeface="Mission Gothic Black" panose="02000000000000000000" pitchFamily="50" charset="0"/>
              </a:rPr>
              <a:t>TAIDOT</a:t>
            </a:r>
            <a:r>
              <a:rPr lang="fi-FI" dirty="0">
                <a:solidFill>
                  <a:schemeClr val="bg1"/>
                </a:solidFill>
                <a:latin typeface="Mission Gothic Black" panose="02000000000000000000" pitchFamily="50" charset="0"/>
              </a:rPr>
              <a:t>						                          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4 vaihetta: valmistelu, asettaminen, käyttäminen ja avautuminen				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Yleisimmät pienryhmätaktiikat: oma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heitto,Screen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and roll ja syöttö sinne mistä autetaan	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- Aikaisemmissa vaiheissa hyvin tehdyt asiat mahdollistavat Ball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pelaamisen onnistu-	</a:t>
            </a:r>
          </a:p>
          <a:p>
            <a:pPr marL="0" indent="0">
              <a:buNone/>
            </a:pP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misen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. Esimerkiksi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palloscreenin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käyttäjällä tulee olla oma korintekouhka, jotta puolustus joutuu ylipäätään reagoimaan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screeniin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.</a:t>
            </a:r>
          </a:p>
          <a:p>
            <a:pPr marL="0" indent="0">
              <a:buNone/>
            </a:pPr>
            <a:endParaRPr lang="fi-FI" sz="2400" dirty="0">
              <a:solidFill>
                <a:schemeClr val="bg1"/>
              </a:solidFill>
              <a:latin typeface="Mission Gothic Black" panose="02000000000000000000" pitchFamily="50" charset="0"/>
            </a:endParaRPr>
          </a:p>
          <a:p>
            <a:pPr marL="0" indent="0">
              <a:buNone/>
            </a:pPr>
            <a:r>
              <a:rPr lang="fi-FI" b="1" dirty="0">
                <a:solidFill>
                  <a:schemeClr val="bg1"/>
                </a:solidFill>
                <a:latin typeface="Mission Gothic Black" panose="02000000000000000000" pitchFamily="50" charset="0"/>
              </a:rPr>
              <a:t>TIEDOT</a:t>
            </a:r>
          </a:p>
          <a:p>
            <a:pPr marL="0" indent="0">
              <a:buNone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- Kannattaa aloittaa vasta, kun pelaajien osaaminen pallottomana pelaamisessa ja </a:t>
            </a:r>
            <a:r>
              <a:rPr lang="fi-FI" sz="2400" dirty="0" err="1">
                <a:solidFill>
                  <a:schemeClr val="bg1"/>
                </a:solidFill>
                <a:latin typeface="Mission Gothic Black" panose="02000000000000000000" pitchFamily="50" charset="0"/>
              </a:rPr>
              <a:t>penetration</a:t>
            </a: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 pelaamisessa on edennyt jatko-opinnot tasolle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Yleisin taktinen malli modernissa koripallossa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Koostuu erilaisista kenttätasapainoista, vaiheista, käyttötarkoituksista ja erilaisia puolustuksia vastaan pelaamisesta</a:t>
            </a:r>
          </a:p>
          <a:p>
            <a:pPr>
              <a:buFontTx/>
              <a:buChar char="-"/>
            </a:pPr>
            <a:r>
              <a:rPr lang="fi-FI" sz="2400" dirty="0">
                <a:solidFill>
                  <a:schemeClr val="bg1"/>
                </a:solidFill>
                <a:latin typeface="Mission Gothic Black" panose="02000000000000000000" pitchFamily="50" charset="0"/>
              </a:rPr>
              <a:t>4 vaiheen ymmärrys ja niiden linkittyminen toisiinsa						</a:t>
            </a:r>
          </a:p>
        </p:txBody>
      </p:sp>
    </p:spTree>
    <p:extLst>
      <p:ext uri="{BB962C8B-B14F-4D97-AF65-F5344CB8AC3E}">
        <p14:creationId xmlns:p14="http://schemas.microsoft.com/office/powerpoint/2010/main" val="3143288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650</Words>
  <Application>Microsoft Office PowerPoint</Application>
  <PresentationFormat>Laajakuva</PresentationFormat>
  <Paragraphs>75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Mission Gothic Black</vt:lpstr>
      <vt:lpstr>Office-teema</vt:lpstr>
      <vt:lpstr>LAHTI BASKETBALL JUNIORIT</vt:lpstr>
      <vt:lpstr>PELAAMISEN KONSEPTIT</vt:lpstr>
      <vt:lpstr>KOKO KENTÄN PELAAMINEN</vt:lpstr>
      <vt:lpstr>PALLOTTOMANA PELAAMINEN</vt:lpstr>
      <vt:lpstr>PENETRATION- PELAAMINEN</vt:lpstr>
      <vt:lpstr>SISÄPELAAMINEN</vt:lpstr>
      <vt:lpstr>BALL SCREEN – PELAAMINEN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LAHTI BASKETBALL JUNIORIT</dc:title>
  <dc:creator>Jimi Koskinen</dc:creator>
  <cp:lastModifiedBy>Pekka Setälä</cp:lastModifiedBy>
  <cp:revision>27</cp:revision>
  <dcterms:created xsi:type="dcterms:W3CDTF">2020-01-10T06:38:28Z</dcterms:created>
  <dcterms:modified xsi:type="dcterms:W3CDTF">2024-08-29T08:35:39Z</dcterms:modified>
</cp:coreProperties>
</file>