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3" r:id="rId8"/>
    <p:sldId id="271" r:id="rId9"/>
    <p:sldId id="272" r:id="rId10"/>
    <p:sldId id="273" r:id="rId11"/>
    <p:sldId id="281" r:id="rId12"/>
    <p:sldId id="288" r:id="rId13"/>
    <p:sldId id="286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42E8AAEE-738C-451F-895C-49BD7DFA1701}">
          <p14:sldIdLst>
            <p14:sldId id="256"/>
            <p14:sldId id="257"/>
            <p14:sldId id="258"/>
            <p14:sldId id="259"/>
            <p14:sldId id="262"/>
            <p14:sldId id="264"/>
            <p14:sldId id="263"/>
            <p14:sldId id="271"/>
            <p14:sldId id="272"/>
            <p14:sldId id="273"/>
            <p14:sldId id="281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76" d="100"/>
          <a:sy n="76" d="100"/>
        </p:scale>
        <p:origin x="6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hyperlink" Target="http://scaledinnovation.com/gg/snpTracker.html" TargetMode="Externa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5" Type="http://schemas.openxmlformats.org/officeDocument/2006/relationships/hyperlink" Target="http://scaledinnovation.com/gg/snpTracker.html" TargetMode="External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BFBE53-B463-4F82-A380-87EA45769DD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9FCC8DB0-63DA-41FA-93C0-738C479B0A34}">
      <dgm:prSet/>
      <dgm:spPr/>
      <dgm:t>
        <a:bodyPr/>
        <a:lstStyle/>
        <a:p>
          <a:r>
            <a:rPr lang="fi-FI" dirty="0"/>
            <a:t>Ohjelmalla voi tarkastella </a:t>
          </a:r>
          <a:r>
            <a:rPr lang="fi-FI" dirty="0" err="1"/>
            <a:t>haploryhmiä</a:t>
          </a:r>
          <a:r>
            <a:rPr lang="fi-FI" dirty="0"/>
            <a:t> käyttämällä valikon esimerkkejä tai sukuhaaransa tuloksia – vain suuntaa antava!</a:t>
          </a:r>
          <a:endParaRPr lang="en-US" dirty="0"/>
        </a:p>
      </dgm:t>
    </dgm:pt>
    <dgm:pt modelId="{F671A620-629A-4B67-BCC4-3C16715DD8E4}" type="parTrans" cxnId="{28421668-BE2E-46B3-8093-CEC1EDB2E93C}">
      <dgm:prSet/>
      <dgm:spPr/>
      <dgm:t>
        <a:bodyPr/>
        <a:lstStyle/>
        <a:p>
          <a:endParaRPr lang="en-US"/>
        </a:p>
      </dgm:t>
    </dgm:pt>
    <dgm:pt modelId="{03F6CC32-0E3E-49D3-8631-BE8EEAD99D88}" type="sibTrans" cxnId="{28421668-BE2E-46B3-8093-CEC1EDB2E93C}">
      <dgm:prSet/>
      <dgm:spPr/>
      <dgm:t>
        <a:bodyPr/>
        <a:lstStyle/>
        <a:p>
          <a:endParaRPr lang="en-US"/>
        </a:p>
      </dgm:t>
    </dgm:pt>
    <dgm:pt modelId="{7ECFD232-4E8D-41AC-A930-5B9F64A5B686}">
      <dgm:prSet/>
      <dgm:spPr/>
      <dgm:t>
        <a:bodyPr/>
        <a:lstStyle/>
        <a:p>
          <a:r>
            <a:rPr lang="fi-FI" b="1" dirty="0"/>
            <a:t>SNP – </a:t>
          </a:r>
          <a:r>
            <a:rPr lang="fi-FI" b="1" dirty="0" err="1"/>
            <a:t>tracker</a:t>
          </a:r>
          <a:r>
            <a:rPr lang="fi-FI" b="1" dirty="0"/>
            <a:t>		</a:t>
          </a:r>
          <a:r>
            <a:rPr lang="fi-FI" b="1" dirty="0">
              <a:hlinkClick xmlns:r="http://schemas.openxmlformats.org/officeDocument/2006/relationships" r:id="rId1"/>
            </a:rPr>
            <a:t>LINKKI</a:t>
          </a:r>
          <a:endParaRPr lang="en-US" dirty="0"/>
        </a:p>
      </dgm:t>
    </dgm:pt>
    <dgm:pt modelId="{7431A6D3-A7F4-4F73-82D1-A4C03698EDCB}" type="parTrans" cxnId="{839AE09D-BF47-4607-935E-4504B04C68C4}">
      <dgm:prSet/>
      <dgm:spPr/>
      <dgm:t>
        <a:bodyPr/>
        <a:lstStyle/>
        <a:p>
          <a:endParaRPr lang="en-US"/>
        </a:p>
      </dgm:t>
    </dgm:pt>
    <dgm:pt modelId="{38DBCC4D-9124-4B80-AD8F-B55589F10BBA}" type="sibTrans" cxnId="{839AE09D-BF47-4607-935E-4504B04C68C4}">
      <dgm:prSet/>
      <dgm:spPr/>
      <dgm:t>
        <a:bodyPr/>
        <a:lstStyle/>
        <a:p>
          <a:endParaRPr lang="en-US"/>
        </a:p>
      </dgm:t>
    </dgm:pt>
    <dgm:pt modelId="{682465FF-E086-4B1A-93BF-74993EFB484A}" type="pres">
      <dgm:prSet presAssocID="{3EBFBE53-B463-4F82-A380-87EA45769DDD}" presName="root" presStyleCnt="0">
        <dgm:presLayoutVars>
          <dgm:dir/>
          <dgm:resizeHandles val="exact"/>
        </dgm:presLayoutVars>
      </dgm:prSet>
      <dgm:spPr/>
    </dgm:pt>
    <dgm:pt modelId="{890F880B-84A3-417C-BCCC-22E54A08ADF2}" type="pres">
      <dgm:prSet presAssocID="{9FCC8DB0-63DA-41FA-93C0-738C479B0A34}" presName="compNode" presStyleCnt="0"/>
      <dgm:spPr/>
    </dgm:pt>
    <dgm:pt modelId="{B871B204-58E2-4B89-A1D9-170E5FAAD100}" type="pres">
      <dgm:prSet presAssocID="{9FCC8DB0-63DA-41FA-93C0-738C479B0A34}" presName="bgRect" presStyleLbl="bgShp" presStyleIdx="0" presStyleCnt="2"/>
      <dgm:spPr/>
    </dgm:pt>
    <dgm:pt modelId="{FB3F4C79-2A1D-4052-8261-C101D6726985}" type="pres">
      <dgm:prSet presAssocID="{9FCC8DB0-63DA-41FA-93C0-738C479B0A34}" presName="iconRect" presStyleLbl="node1" presStyleIdx="0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lastot"/>
        </a:ext>
      </dgm:extLst>
    </dgm:pt>
    <dgm:pt modelId="{2F6AA5B0-5FD5-42A5-A622-D4FAB1B227FA}" type="pres">
      <dgm:prSet presAssocID="{9FCC8DB0-63DA-41FA-93C0-738C479B0A34}" presName="spaceRect" presStyleCnt="0"/>
      <dgm:spPr/>
    </dgm:pt>
    <dgm:pt modelId="{18DD9395-0BBC-4ED0-9358-9A427813DC1F}" type="pres">
      <dgm:prSet presAssocID="{9FCC8DB0-63DA-41FA-93C0-738C479B0A34}" presName="parTx" presStyleLbl="revTx" presStyleIdx="0" presStyleCnt="2">
        <dgm:presLayoutVars>
          <dgm:chMax val="0"/>
          <dgm:chPref val="0"/>
        </dgm:presLayoutVars>
      </dgm:prSet>
      <dgm:spPr/>
    </dgm:pt>
    <dgm:pt modelId="{AB353FC0-83EE-46C9-87CB-0178AEF1301C}" type="pres">
      <dgm:prSet presAssocID="{03F6CC32-0E3E-49D3-8631-BE8EEAD99D88}" presName="sibTrans" presStyleCnt="0"/>
      <dgm:spPr/>
    </dgm:pt>
    <dgm:pt modelId="{97EB9351-2D02-4971-8356-A9C1A4DAA793}" type="pres">
      <dgm:prSet presAssocID="{7ECFD232-4E8D-41AC-A930-5B9F64A5B686}" presName="compNode" presStyleCnt="0"/>
      <dgm:spPr/>
    </dgm:pt>
    <dgm:pt modelId="{78695439-BC7E-4F81-9EB4-17E671511265}" type="pres">
      <dgm:prSet presAssocID="{7ECFD232-4E8D-41AC-A930-5B9F64A5B686}" presName="bgRect" presStyleLbl="bgShp" presStyleIdx="1" presStyleCnt="2"/>
      <dgm:spPr/>
    </dgm:pt>
    <dgm:pt modelId="{6E457463-343A-448A-BA3B-289DDD4AA127}" type="pres">
      <dgm:prSet presAssocID="{7ECFD232-4E8D-41AC-A930-5B9F64A5B686}" presName="iconRect" presStyleLbl="node1" presStyleIdx="1" presStyleCnt="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kki"/>
        </a:ext>
      </dgm:extLst>
    </dgm:pt>
    <dgm:pt modelId="{14BB1EE8-19B2-4D15-8514-CC6E696CD23D}" type="pres">
      <dgm:prSet presAssocID="{7ECFD232-4E8D-41AC-A930-5B9F64A5B686}" presName="spaceRect" presStyleCnt="0"/>
      <dgm:spPr/>
    </dgm:pt>
    <dgm:pt modelId="{F82BBBCC-C7D6-4C16-91A4-6BF7B772FA4F}" type="pres">
      <dgm:prSet presAssocID="{7ECFD232-4E8D-41AC-A930-5B9F64A5B68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2D1B0804-892F-45EE-8C2A-1DCD12737634}" type="presOf" srcId="{7ECFD232-4E8D-41AC-A930-5B9F64A5B686}" destId="{F82BBBCC-C7D6-4C16-91A4-6BF7B772FA4F}" srcOrd="0" destOrd="0" presId="urn:microsoft.com/office/officeart/2018/2/layout/IconVerticalSolidList"/>
    <dgm:cxn modelId="{08E4EA5F-345A-4131-9808-2B9D6362CB2B}" type="presOf" srcId="{9FCC8DB0-63DA-41FA-93C0-738C479B0A34}" destId="{18DD9395-0BBC-4ED0-9358-9A427813DC1F}" srcOrd="0" destOrd="0" presId="urn:microsoft.com/office/officeart/2018/2/layout/IconVerticalSolidList"/>
    <dgm:cxn modelId="{28421668-BE2E-46B3-8093-CEC1EDB2E93C}" srcId="{3EBFBE53-B463-4F82-A380-87EA45769DDD}" destId="{9FCC8DB0-63DA-41FA-93C0-738C479B0A34}" srcOrd="0" destOrd="0" parTransId="{F671A620-629A-4B67-BCC4-3C16715DD8E4}" sibTransId="{03F6CC32-0E3E-49D3-8631-BE8EEAD99D88}"/>
    <dgm:cxn modelId="{839AE09D-BF47-4607-935E-4504B04C68C4}" srcId="{3EBFBE53-B463-4F82-A380-87EA45769DDD}" destId="{7ECFD232-4E8D-41AC-A930-5B9F64A5B686}" srcOrd="1" destOrd="0" parTransId="{7431A6D3-A7F4-4F73-82D1-A4C03698EDCB}" sibTransId="{38DBCC4D-9124-4B80-AD8F-B55589F10BBA}"/>
    <dgm:cxn modelId="{09485ABA-A64A-4EDA-8339-A283E1EAF162}" type="presOf" srcId="{3EBFBE53-B463-4F82-A380-87EA45769DDD}" destId="{682465FF-E086-4B1A-93BF-74993EFB484A}" srcOrd="0" destOrd="0" presId="urn:microsoft.com/office/officeart/2018/2/layout/IconVerticalSolidList"/>
    <dgm:cxn modelId="{711F7F1D-93DA-472E-898B-CCA5870A9D8C}" type="presParOf" srcId="{682465FF-E086-4B1A-93BF-74993EFB484A}" destId="{890F880B-84A3-417C-BCCC-22E54A08ADF2}" srcOrd="0" destOrd="0" presId="urn:microsoft.com/office/officeart/2018/2/layout/IconVerticalSolidList"/>
    <dgm:cxn modelId="{2AB4C515-F876-4434-B54F-941E473A00D1}" type="presParOf" srcId="{890F880B-84A3-417C-BCCC-22E54A08ADF2}" destId="{B871B204-58E2-4B89-A1D9-170E5FAAD100}" srcOrd="0" destOrd="0" presId="urn:microsoft.com/office/officeart/2018/2/layout/IconVerticalSolidList"/>
    <dgm:cxn modelId="{27CC9EE6-126B-4A97-B069-31F3D7CA42BE}" type="presParOf" srcId="{890F880B-84A3-417C-BCCC-22E54A08ADF2}" destId="{FB3F4C79-2A1D-4052-8261-C101D6726985}" srcOrd="1" destOrd="0" presId="urn:microsoft.com/office/officeart/2018/2/layout/IconVerticalSolidList"/>
    <dgm:cxn modelId="{6D59462E-269A-4716-B783-FCF0AA7BDD40}" type="presParOf" srcId="{890F880B-84A3-417C-BCCC-22E54A08ADF2}" destId="{2F6AA5B0-5FD5-42A5-A622-D4FAB1B227FA}" srcOrd="2" destOrd="0" presId="urn:microsoft.com/office/officeart/2018/2/layout/IconVerticalSolidList"/>
    <dgm:cxn modelId="{21DFF5AE-2FCA-4BB8-AF50-AA6D3CFB4645}" type="presParOf" srcId="{890F880B-84A3-417C-BCCC-22E54A08ADF2}" destId="{18DD9395-0BBC-4ED0-9358-9A427813DC1F}" srcOrd="3" destOrd="0" presId="urn:microsoft.com/office/officeart/2018/2/layout/IconVerticalSolidList"/>
    <dgm:cxn modelId="{6D55185E-E9B6-4AE4-AF4C-09154CE2A786}" type="presParOf" srcId="{682465FF-E086-4B1A-93BF-74993EFB484A}" destId="{AB353FC0-83EE-46C9-87CB-0178AEF1301C}" srcOrd="1" destOrd="0" presId="urn:microsoft.com/office/officeart/2018/2/layout/IconVerticalSolidList"/>
    <dgm:cxn modelId="{E88CF5C5-E3AD-4D51-86F9-4A5EA8F2D9F4}" type="presParOf" srcId="{682465FF-E086-4B1A-93BF-74993EFB484A}" destId="{97EB9351-2D02-4971-8356-A9C1A4DAA793}" srcOrd="2" destOrd="0" presId="urn:microsoft.com/office/officeart/2018/2/layout/IconVerticalSolidList"/>
    <dgm:cxn modelId="{68A4E692-5C6A-4949-9C30-44653F24AC4D}" type="presParOf" srcId="{97EB9351-2D02-4971-8356-A9C1A4DAA793}" destId="{78695439-BC7E-4F81-9EB4-17E671511265}" srcOrd="0" destOrd="0" presId="urn:microsoft.com/office/officeart/2018/2/layout/IconVerticalSolidList"/>
    <dgm:cxn modelId="{B85ACCC8-ADB4-405A-B5D3-23C5545BC641}" type="presParOf" srcId="{97EB9351-2D02-4971-8356-A9C1A4DAA793}" destId="{6E457463-343A-448A-BA3B-289DDD4AA127}" srcOrd="1" destOrd="0" presId="urn:microsoft.com/office/officeart/2018/2/layout/IconVerticalSolidList"/>
    <dgm:cxn modelId="{4A9DFAE6-EC48-4C6B-8A6B-2DB887D2C53A}" type="presParOf" srcId="{97EB9351-2D02-4971-8356-A9C1A4DAA793}" destId="{14BB1EE8-19B2-4D15-8514-CC6E696CD23D}" srcOrd="2" destOrd="0" presId="urn:microsoft.com/office/officeart/2018/2/layout/IconVerticalSolidList"/>
    <dgm:cxn modelId="{338DA133-BC36-43A7-901A-D1603019AD9B}" type="presParOf" srcId="{97EB9351-2D02-4971-8356-A9C1A4DAA793}" destId="{F82BBBCC-C7D6-4C16-91A4-6BF7B772FA4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1B204-58E2-4B89-A1D9-170E5FAAD100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3F4C79-2A1D-4052-8261-C101D6726985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D9395-0BBC-4ED0-9358-9A427813DC1F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/>
            <a:t>Ohjelmalla voi tarkastella </a:t>
          </a:r>
          <a:r>
            <a:rPr lang="fi-FI" sz="2500" kern="1200" dirty="0" err="1"/>
            <a:t>haploryhmiä</a:t>
          </a:r>
          <a:r>
            <a:rPr lang="fi-FI" sz="2500" kern="1200" dirty="0"/>
            <a:t> käyttämällä valikon esimerkkejä tai sukuhaaransa tuloksia – vain suuntaa antava!</a:t>
          </a:r>
          <a:endParaRPr lang="en-US" sz="2500" kern="1200" dirty="0"/>
        </a:p>
      </dsp:txBody>
      <dsp:txXfrm>
        <a:off x="1507738" y="707092"/>
        <a:ext cx="9007861" cy="1305401"/>
      </dsp:txXfrm>
    </dsp:sp>
    <dsp:sp modelId="{78695439-BC7E-4F81-9EB4-17E67151126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57463-343A-448A-BA3B-289DDD4AA127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2BBBCC-C7D6-4C16-91A4-6BF7B772FA4F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b="1" kern="1200" dirty="0"/>
            <a:t>SNP – </a:t>
          </a:r>
          <a:r>
            <a:rPr lang="fi-FI" sz="2500" b="1" kern="1200" dirty="0" err="1"/>
            <a:t>tracker</a:t>
          </a:r>
          <a:r>
            <a:rPr lang="fi-FI" sz="2500" b="1" kern="1200" dirty="0"/>
            <a:t>		</a:t>
          </a:r>
          <a:r>
            <a:rPr lang="fi-FI" sz="2500" b="1" kern="1200" dirty="0">
              <a:hlinkClick xmlns:r="http://schemas.openxmlformats.org/officeDocument/2006/relationships" r:id="rId5"/>
            </a:rPr>
            <a:t>LINKKI</a:t>
          </a:r>
          <a:endParaRPr lang="en-US" sz="2500" kern="1200" dirty="0"/>
        </a:p>
      </dsp:txBody>
      <dsp:txXfrm>
        <a:off x="1507738" y="2338844"/>
        <a:ext cx="9007861" cy="1305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71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74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09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3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1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35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47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47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08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00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neenjaljet.fi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reena.yle.fi/podcastit/1-50951177" TargetMode="External"/><Relationship Id="rId2" Type="http://schemas.openxmlformats.org/officeDocument/2006/relationships/hyperlink" Target="https://areena.yle.fi/podcastit/1-6482745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rrinsuku.net/" TargetMode="External"/><Relationship Id="rId2" Type="http://schemas.openxmlformats.org/officeDocument/2006/relationships/hyperlink" Target="https://www.genealogia.f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heritage.fi/dna" TargetMode="External"/><Relationship Id="rId2" Type="http://schemas.openxmlformats.org/officeDocument/2006/relationships/hyperlink" Target="https://www.familytreedna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ncestry.com/dna/" TargetMode="External"/><Relationship Id="rId4" Type="http://schemas.openxmlformats.org/officeDocument/2006/relationships/hyperlink" Target="https://www.23andme.com-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nationallibrary.fi/yso/p1805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778E515-2674-7273-3C55-E979C7CE81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3159" y="1377146"/>
            <a:ext cx="4076460" cy="3626217"/>
          </a:xfrm>
        </p:spPr>
        <p:txBody>
          <a:bodyPr anchor="b">
            <a:norm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Määttästen suku-tapaaminen 2023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1E0D9F7-D5BF-EA27-1896-C68757805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159" y="5170453"/>
            <a:ext cx="4076458" cy="990197"/>
          </a:xfrm>
        </p:spPr>
        <p:txBody>
          <a:bodyPr>
            <a:normAutofit/>
          </a:bodyPr>
          <a:lstStyle/>
          <a:p>
            <a:pPr algn="ctr"/>
            <a:r>
              <a:rPr lang="fi-FI" sz="2000" dirty="0">
                <a:solidFill>
                  <a:schemeClr val="bg1"/>
                </a:solidFill>
              </a:rPr>
              <a:t>MÄÄTTÄNEN/MÄÄTTÄ-SUVUN ALKUPERÄ ON VIELÄ HÄMÄRÄN PEITOSSA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D99EF-4C89-423F-F60F-175A20770E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l="13142" r="26707" b="1"/>
          <a:stretch/>
        </p:blipFill>
        <p:spPr>
          <a:xfrm>
            <a:off x="5457027" y="10"/>
            <a:ext cx="6734973" cy="6857990"/>
          </a:xfrm>
          <a:prstGeom prst="rect">
            <a:avLst/>
          </a:prstGeom>
        </p:spPr>
      </p:pic>
      <p:sp>
        <p:nvSpPr>
          <p:cNvPr id="26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000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7998E00-2E85-17DA-13FB-85BC1EF25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pPr algn="ctr"/>
            <a:r>
              <a:rPr lang="fi-FI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Kuusamon Määtät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D60097-4101-6696-C54D-32CA6172B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i-FI" sz="1500" kern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15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Martti Käkilehdon 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vuosina 2012-18 tekemän selvityksen mukaan sotkamolaisen Antti Simonpoika Määtän </a:t>
            </a:r>
            <a:r>
              <a:rPr lang="fi-FI" sz="15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i-FI" sz="15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s.n</a:t>
            </a:r>
            <a:r>
              <a:rPr lang="fi-FI" sz="15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1628 k.1697) 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kolme poikaa asettuivat Kuusamoon 1600-luvun lopulla, kuten heidän ilmeinen sukulaisensa Tapani Määttä. Sukuhaarojen Y-DNA lisätestit tulevat tarkentamaan erityisesti Tapani Määtän ja </a:t>
            </a:r>
            <a:r>
              <a:rPr lang="fi-FI" sz="1500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veljesten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välisen sukulaisuuden.</a:t>
            </a: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Sotkamon </a:t>
            </a:r>
            <a:r>
              <a:rPr lang="fi-FI" sz="15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Alasotkamon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5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Antti Simonpoika Määtän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5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i-FI" sz="15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s.n</a:t>
            </a:r>
            <a:r>
              <a:rPr lang="fi-FI" sz="15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1628 k. 1697)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pojat Kuusamossa:</a:t>
            </a:r>
          </a:p>
          <a:p>
            <a:pPr>
              <a:spcAft>
                <a:spcPts val="800"/>
              </a:spcAft>
            </a:pP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Simo Antinpoika Määttä </a:t>
            </a:r>
            <a:r>
              <a:rPr lang="fi-FI" sz="15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i-FI" sz="15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s.n</a:t>
            </a:r>
            <a:r>
              <a:rPr lang="fi-FI" sz="15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1650 k. 1712)	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i-FI" sz="1500" b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Tolva</a:t>
            </a:r>
            <a:endParaRPr lang="fi-FI" sz="1500" b="1" kern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Antti Antinpoika Määttä </a:t>
            </a:r>
            <a:r>
              <a:rPr lang="fi-FI" sz="15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i-FI" sz="15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s.n</a:t>
            </a:r>
            <a:r>
              <a:rPr lang="fi-FI" sz="15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1657 k. 1713)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fi-FI" sz="15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Vuotunki</a:t>
            </a:r>
          </a:p>
          <a:p>
            <a:pPr>
              <a:spcAft>
                <a:spcPts val="800"/>
              </a:spcAft>
            </a:pP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Heikki Antinpoika Määttä </a:t>
            </a:r>
            <a:r>
              <a:rPr lang="fi-FI" sz="15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i-FI" sz="15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s.n</a:t>
            </a:r>
            <a:r>
              <a:rPr lang="fi-FI" sz="15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1660 k. 1719)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fi-FI" sz="15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Suininki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Nimismies Tapani Simonpoika Määttä </a:t>
            </a:r>
            <a:r>
              <a:rPr lang="fi-FI" sz="15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fi-FI" sz="15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s.n</a:t>
            </a:r>
            <a:r>
              <a:rPr lang="fi-FI" sz="15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.? k. 1712)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Vasaraperä</a:t>
            </a:r>
          </a:p>
          <a:p>
            <a:pPr marL="0" indent="0">
              <a:buNone/>
            </a:pPr>
            <a:r>
              <a:rPr lang="fi-FI" sz="15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Lähde: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5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Martti Käkilehto, Vuotunki mielessäni, Kuusamon Määttä 500-vuoden sukuhistoria, 2021, s.395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sz="15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209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254CFEE-2BAA-F39C-80ED-671C93A10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pPr algn="ctr"/>
            <a:r>
              <a:rPr lang="fi-FI" sz="44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Määttänen/</a:t>
            </a:r>
            <a:br>
              <a:rPr lang="fi-FI" sz="44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44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Määttä -sukujen asutushistoria –</a:t>
            </a:r>
            <a:br>
              <a:rPr lang="fi-FI" sz="44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44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32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 Kolehmainen 2021</a:t>
            </a:r>
            <a:endParaRPr lang="fi-FI" sz="3200" dirty="0">
              <a:solidFill>
                <a:schemeClr val="bg1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BE37FF-576C-4460-D3D6-95ED7E83D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fi-FI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Määttien varhainen kantaisä on isälinjan Y-DNA:n perusteella elänyt Karjalan Kannaksella varhaisella keskiajalla tai rautakauden lopulla ennen sukunimien syntyä. Tämä linja näyttäisi pääosiltaan savolaistuvan n. 1200-luvulla.</a:t>
            </a:r>
            <a:endParaRPr lang="fi-FI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Määttien </a:t>
            </a:r>
            <a:r>
              <a:rPr lang="fi-FI" sz="1800" ker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haploryhmästä</a:t>
            </a:r>
            <a:r>
              <a:rPr lang="fi-FI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(N-ZS10792) polveutuvat myös Happoset, Tolvaset, Immoset ja Tuunaiset. Näistä Tolvasten ja Tuunaisten suku ovat lähtöisin myös Savonlinnan ympäristöstä. Immoset ovat levinneet laajemmalla Rantasalmen ja Savonlinnan seudulla aikakirjojen alkaessa.</a:t>
            </a:r>
            <a:endParaRPr lang="fi-FI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Ovatko Määtät Karjalan Määttiä vai Savossa jo varhain asuneita Määttäsiä?</a:t>
            </a:r>
            <a:endParaRPr lang="fi-FI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Määtille lähimmät muut suvut ovat keskiajan alussa Karjalasta Savoon tulleita, joka puoltaisi myös isälinjan karjalaista ekspansiota Savoon.</a:t>
            </a:r>
            <a:endParaRPr lang="fi-FI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Kolehmainen Ari</a:t>
            </a:r>
            <a:r>
              <a:rPr lang="fi-FI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sukututkija, Suomen historian maisteri</a:t>
            </a:r>
            <a:r>
              <a:rPr lang="fi-FI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fi-FI" sz="1800" b="1" u="sng" ker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https://www.menneenjaljet.fi/</a:t>
            </a:r>
            <a:endParaRPr lang="fi-FI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789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E4C57F7A-4657-4B06-48CC-89B880DB8E82}"/>
              </a:ext>
            </a:extLst>
          </p:cNvPr>
          <p:cNvSpPr txBox="1"/>
          <p:nvPr/>
        </p:nvSpPr>
        <p:spPr>
          <a:xfrm>
            <a:off x="6096000" y="381935"/>
            <a:ext cx="4986955" cy="5974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effectLst/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effectLst/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b="1" dirty="0" err="1">
                <a:effectLst/>
              </a:rPr>
              <a:t>Karjalan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Määttästen</a:t>
            </a:r>
            <a:r>
              <a:rPr lang="en-US" b="1" dirty="0">
                <a:effectLst/>
              </a:rPr>
              <a:t> ja Savon </a:t>
            </a:r>
            <a:r>
              <a:rPr lang="en-US" b="1" dirty="0" err="1">
                <a:effectLst/>
              </a:rPr>
              <a:t>Määttien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sukulaisuuskysymys</a:t>
            </a:r>
            <a:r>
              <a:rPr lang="en-US" b="1" dirty="0">
                <a:effectLst/>
              </a:rPr>
              <a:t> on </a:t>
            </a:r>
            <a:r>
              <a:rPr lang="en-US" b="1" dirty="0" err="1">
                <a:effectLst/>
              </a:rPr>
              <a:t>vielä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ratkaisua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vailla</a:t>
            </a:r>
            <a:r>
              <a:rPr lang="en-US" b="1" dirty="0">
                <a:effectLst/>
              </a:rPr>
              <a:t>.</a:t>
            </a:r>
            <a:endParaRPr lang="en-US" b="1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effectLst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b="1" dirty="0" err="1"/>
              <a:t>Molempien</a:t>
            </a:r>
            <a:r>
              <a:rPr lang="en-US" b="1" dirty="0"/>
              <a:t> </a:t>
            </a:r>
            <a:r>
              <a:rPr lang="en-US" b="1" dirty="0" err="1"/>
              <a:t>sukuhaarojen</a:t>
            </a:r>
            <a:r>
              <a:rPr lang="en-US" b="1" dirty="0"/>
              <a:t> </a:t>
            </a:r>
            <a:r>
              <a:rPr lang="en-US" b="1" dirty="0" err="1">
                <a:effectLst/>
              </a:rPr>
              <a:t>asutushistoriassa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riittää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vielä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tutkittavaa</a:t>
            </a:r>
            <a:r>
              <a:rPr lang="en-US" b="1" dirty="0">
                <a:effectLst/>
              </a:rPr>
              <a:t>.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/>
          </a:p>
          <a:p>
            <a:pPr marL="57150" indent="-285750" algn="ctr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b="1" dirty="0" err="1"/>
              <a:t>Tavoiteltavia</a:t>
            </a:r>
            <a:r>
              <a:rPr lang="en-US" b="1" dirty="0"/>
              <a:t> </a:t>
            </a:r>
            <a:r>
              <a:rPr lang="en-US" b="1" dirty="0" err="1"/>
              <a:t>sukuhaaroja</a:t>
            </a:r>
            <a:r>
              <a:rPr lang="en-US" b="1" dirty="0"/>
              <a:t> 2023</a:t>
            </a:r>
            <a:endParaRPr lang="en-US" b="1" dirty="0">
              <a:effectLst/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Kannaksen</a:t>
            </a:r>
            <a:r>
              <a:rPr lang="en-US" b="1" dirty="0"/>
              <a:t> </a:t>
            </a:r>
            <a:r>
              <a:rPr lang="en-US" b="1" dirty="0" err="1"/>
              <a:t>Määttäset</a:t>
            </a:r>
            <a:endParaRPr lang="en-US" b="1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>
                <a:effectLst/>
              </a:rPr>
              <a:t>Laitasaaren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vanhat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Määtät</a:t>
            </a:r>
            <a:endParaRPr lang="en-US" b="1" dirty="0">
              <a:effectLst/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Kemijoen</a:t>
            </a:r>
            <a:r>
              <a:rPr lang="en-US" b="1" dirty="0"/>
              <a:t> </a:t>
            </a:r>
            <a:r>
              <a:rPr lang="en-US" b="1" dirty="0" err="1"/>
              <a:t>Määtät</a:t>
            </a:r>
            <a:endParaRPr lang="en-US" b="1" dirty="0">
              <a:effectLst/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b="1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KIITOS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iruutu 3">
            <a:extLst>
              <a:ext uri="{FF2B5EF4-FFF2-40B4-BE49-F238E27FC236}">
                <a16:creationId xmlns:a16="http://schemas.microsoft.com/office/drawing/2014/main" id="{4873B4F1-C07A-CCF5-187F-263CA33F4B11}"/>
              </a:ext>
            </a:extLst>
          </p:cNvPr>
          <p:cNvSpPr txBox="1"/>
          <p:nvPr/>
        </p:nvSpPr>
        <p:spPr>
          <a:xfrm>
            <a:off x="613892" y="2037183"/>
            <a:ext cx="463096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fi-FI" sz="4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Selviteltäviä sukukysymyksiä on vielä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049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4169334-264D-4176-8BDE-037249A61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027906"/>
            <a:ext cx="3408787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Tekstiruutu 2">
            <a:extLst>
              <a:ext uri="{FF2B5EF4-FFF2-40B4-BE49-F238E27FC236}">
                <a16:creationId xmlns:a16="http://schemas.microsoft.com/office/drawing/2014/main" id="{BD4A7CC0-0A04-3AA0-52F8-D02C461FCE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67880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0863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sikko 7">
            <a:extLst>
              <a:ext uri="{FF2B5EF4-FFF2-40B4-BE49-F238E27FC236}">
                <a16:creationId xmlns:a16="http://schemas.microsoft.com/office/drawing/2014/main" id="{BFE32E85-20C2-663A-E594-AAE171204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pPr algn="ctr">
              <a:spcBef>
                <a:spcPts val="600"/>
              </a:spcBef>
            </a:pPr>
            <a:r>
              <a:rPr lang="fi-FI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Määttä – Määttänen sukunimi</a:t>
            </a:r>
            <a:endParaRPr lang="fi-FI" sz="4400" dirty="0">
              <a:solidFill>
                <a:schemeClr val="bg1"/>
              </a:solidFill>
            </a:endParaRPr>
          </a:p>
        </p:txBody>
      </p:sp>
      <p:sp>
        <p:nvSpPr>
          <p:cNvPr id="18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381A6230-5EFE-E782-8072-E18087F1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fi-FI" sz="17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fi-FI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arjalaisten erä- ja kauppareitit ulottuivat Pohjanlahdelle ja Vienanmerelle asti. Karjalan suunnalta verotettiin samalla lappalaisia, kveenejä </a:t>
            </a:r>
            <a:r>
              <a:rPr lang="fi-FI" sz="17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(kainuulaisia, kantasuomalaisia)</a:t>
            </a:r>
            <a:r>
              <a:rPr lang="fi-FI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sekä myös Jäämeren rannalla asuneita norjalaisia. Ruotsin kuninkaiden organisoimana pirkkalaiset ottivat haltuunsa Perämeren ja läntisen Lapin 1200-luvun lopulta lähtien. Ruotsin kruunun verotusoikeus alkoi alueella vuonna 1544 lopettaen pirkkalaiskauden 1600-luvun alkuun mennessä. </a:t>
            </a:r>
            <a:r>
              <a:rPr lang="fi-FI" sz="17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(Määttäset s.16, M. Huovila, 1992)</a:t>
            </a:r>
            <a:endParaRPr lang="fi-FI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Määttä/</a:t>
            </a:r>
            <a:r>
              <a:rPr lang="fi-FI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Määttäin</a:t>
            </a:r>
            <a:r>
              <a:rPr lang="fi-FI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-sukunimi on kirjattu vanhoihin asiakirjoihin hyvin eri tavoin - esimerkiksi: </a:t>
            </a:r>
            <a:r>
              <a:rPr lang="fi-FI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Mettein</a:t>
            </a:r>
            <a:r>
              <a:rPr lang="fi-FI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Måtten</a:t>
            </a:r>
            <a:r>
              <a:rPr lang="fi-FI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Mättäÿin</a:t>
            </a:r>
            <a:r>
              <a:rPr lang="fi-FI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kirjan mukaan sen erilaisia kirjoitustapoja on ollut yli 30 </a:t>
            </a:r>
            <a:r>
              <a:rPr lang="fi-FI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(s.131)</a:t>
            </a:r>
            <a:r>
              <a:rPr lang="fi-FI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fi-FI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Kainuusta Pohjois- ja Itä-Karjalaan siirtyneiden Määttien sukunimi on vaihtunut 1800-luvulla pidempään Määttänen muotoon. Vielä 1900 luvun alussa syntyneet Pielisen Määtät vaihtoivat nimekseen Määttänen. Tämän vuoksi ei voine aina varmuudella päätellä Määttä/-</a:t>
            </a:r>
            <a:r>
              <a:rPr lang="fi-FI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</a:t>
            </a:r>
            <a:r>
              <a:rPr lang="fi-FI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sukunimen perusteella mihin sukulinjaan henkilö on kuulunut.</a:t>
            </a:r>
            <a:endParaRPr lang="fi-FI" sz="1700" dirty="0"/>
          </a:p>
          <a:p>
            <a:endParaRPr lang="fi-FI" sz="17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750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64DC0A3B-7CFE-BDF1-CC1F-FE44C1D0A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pPr algn="ctr"/>
            <a:r>
              <a:rPr lang="fi-FI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Mistä Määttänen tai Määttä</a:t>
            </a:r>
            <a:br>
              <a:rPr lang="fi-FI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suvut ovat lähtöisin?</a:t>
            </a:r>
            <a:endParaRPr lang="fi-FI" sz="4400" dirty="0">
              <a:solidFill>
                <a:schemeClr val="bg1"/>
              </a:solidFill>
            </a:endParaRPr>
          </a:p>
        </p:txBody>
      </p:sp>
      <p:sp>
        <p:nvSpPr>
          <p:cNvPr id="1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72CE0361-9E7A-FD78-60C2-C090EC6B5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Sukunimen Määttänen ja Määttä kantajia on ollut hyvin varhain eri puolilla ”Suomea” - kauan ennen asiakirja-aikaa.</a:t>
            </a:r>
          </a:p>
          <a:p>
            <a:pPr>
              <a:spcAft>
                <a:spcPts val="800"/>
              </a:spcAft>
            </a:pP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Ensimmäisissä säilyneissä veroasiakirjoissa 1500-luvun alkupuolelta Määttä/</a:t>
            </a:r>
            <a:r>
              <a:rPr lang="fi-FI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Määttäin</a:t>
            </a: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-sukunimisiä talollisia on </a:t>
            </a:r>
            <a:r>
              <a:rPr lang="fi-FI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Viipurin läänin lisäksi Savonlinnan ja Pohjanmaan lääneissä</a:t>
            </a: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Savonlinnan seudun Määttä/</a:t>
            </a:r>
            <a:r>
              <a:rPr lang="fi-FI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Määttäin</a:t>
            </a: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-nimiset henkilöt katoavat luetteloista – heidän on arveltu siirtyneen 1600-luvulla mm. Käkisalmen lääniin ja Inkerinmaalle.</a:t>
            </a: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Olivatko sukunimen Määttä/</a:t>
            </a:r>
            <a:r>
              <a:rPr lang="fi-FI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Määttäin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omaavat henkilöt sukua keskenään? On mahdollista, että samankaltainen sukunimi on vain sattumalta otettu käyttöön eri paikoissa.</a:t>
            </a:r>
            <a:endParaRPr lang="fi-FI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siaa voidaan selvittää geenisukututkimuksella. Sen avulla päästään kiinni </a:t>
            </a:r>
            <a:r>
              <a:rPr lang="fi-FI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haplosukupuihin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jotka kertovat sukujen vanhasta asutushistoriasta ajalta kauan ennen sukunimien käyttöönottoa.</a:t>
            </a:r>
            <a:endParaRPr lang="fi-FI" sz="18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598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A9649885-5C2F-DEE3-9DA5-49E247735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pPr algn="ctr"/>
            <a:r>
              <a:rPr lang="fi-FI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Vähän genetiikkaa</a:t>
            </a:r>
            <a:endParaRPr lang="fi-FI" sz="4400" dirty="0">
              <a:solidFill>
                <a:schemeClr val="bg1"/>
              </a:solidFill>
            </a:endParaRPr>
          </a:p>
        </p:txBody>
      </p:sp>
      <p:sp>
        <p:nvSpPr>
          <p:cNvPr id="1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0120DD92-67F7-3C0C-EDF3-D3EF9A3A9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Ihmisen perimä (genomi) selvitettiin kokonaan vuonna 2003. 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Tämän mahdollistivat kehittyneet testimenetelmät ja supertietokoneiden huimasti lisääntynyt laskentateho.</a:t>
            </a: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Geenin käsite on muuttunut – eliöiden monimutkaisuus saattaakin perustua RNA-geeneihin 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Yle Areena: </a:t>
            </a:r>
            <a:r>
              <a:rPr lang="fi-FI" sz="15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LINKKI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Ihmisgenomiprojektin jälkeen kuluneiden 20 vuoden aikana käsityksiä perimästä on korjattu ja </a:t>
            </a:r>
            <a:r>
              <a:rPr lang="fi-FI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geenin käsitekin on uudistettu</a:t>
            </a:r>
            <a:r>
              <a:rPr lang="fi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Myöskään roska-DNA:ksi aikoinaan kutsuttu DNA-alue ei ole roskaa, vaan sisältää lukuisia tärkeitä toimintoja.</a:t>
            </a: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Nobel-palkinto vuonna 2022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RUOTSALAINEN </a:t>
            </a:r>
            <a:r>
              <a:rPr lang="fi-FI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Svante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Pääbo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sai viime vuoden lääketieteen ja fysiologian Nobelin palkinnon muinaisgenetiikan tutkimuksistaan. </a:t>
            </a:r>
            <a:r>
              <a:rPr lang="fi-FI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Pääbo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kehittänyt keinoja, joilla voi eristää muinaisista, kymmeniä tuhansia vuosia vanhoista luista dna:ta. </a:t>
            </a: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 kaikki olemme hybridejä, Homo </a:t>
            </a:r>
            <a:r>
              <a:rPr lang="fi-FI" sz="15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sapiens</a:t>
            </a: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monen lajin risteymä	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Yle Areena:	</a:t>
            </a:r>
            <a:r>
              <a:rPr lang="fi-FI" sz="15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LINKKI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Suomalaisten geneettistä jakoa itä- ja länsisuomalaisiin on selitetty keskiaikaisella Pähkinäsaaren rajalla. Geneettinen raja näyttääkin perustuvan kivikautisiin luonnonoloihin.</a:t>
            </a:r>
            <a:endParaRPr lang="fi-FI" sz="15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63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911A3952-83E7-F255-B689-CB77880A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pPr algn="ctr"/>
            <a:r>
              <a:rPr lang="fi-FI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Kolme geenisuku-tutkimuksen päätestiä:</a:t>
            </a:r>
            <a:endParaRPr lang="fi-FI" sz="4400" dirty="0">
              <a:solidFill>
                <a:schemeClr val="bg1"/>
              </a:solidFill>
            </a:endParaRPr>
          </a:p>
        </p:txBody>
      </p:sp>
      <p:sp>
        <p:nvSpPr>
          <p:cNvPr id="1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4FDD378-D9CD-C538-2C8A-A68F4A22A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anchor="ctr"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Mieslinjaisia sukuhaaroja selvitetään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Y-DNA-tutkimuksin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Sukupuolikromosomi Y periytyy vain isältä pojalle. Se vastaa ainoastaan miessukupuolen ominaisuuksien kehittymisestä </a:t>
            </a:r>
            <a:r>
              <a:rPr lang="fi-FI" sz="15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(ei vaikuta ulkonäköön tms.)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Äitilinjatesti eli </a:t>
            </a:r>
            <a:r>
              <a:rPr lang="fi-FI" sz="15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mtDNA</a:t>
            </a: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-testi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äidiltä periytyvän mitokondrion DNA:n tutkimusta, jolla saadaan selville testatun äitilinjan </a:t>
            </a:r>
            <a:r>
              <a:rPr lang="fi-FI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haplotunnus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Kaikki lapset perivät mitokondrion ainoastaan äidiltään. 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Kokonaisperimä </a:t>
            </a:r>
            <a:r>
              <a:rPr lang="fi-FI" sz="15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i-FI" sz="15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autosomaalitesti</a:t>
            </a:r>
            <a:r>
              <a:rPr lang="fi-FI" sz="15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nk. serkkutesti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joka FamilyTreeDNA firmalla on nimetty    Family </a:t>
            </a:r>
            <a:r>
              <a:rPr lang="fi-FI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Finder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-testiksi. Se kertoo, ketkä testatuista jakavat yhteisiä geenejä, joko isän tai äidin tai molempien vanhempien kautta.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ISÄLINJAN Y-DNA 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 ei osoita lähisukulaisuutta – sillä etsitään isälinjojen sukulaisuuksia menneisyydessä.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Lähisukulaisuuksia etsitään 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nk. serkkutestillä eli </a:t>
            </a:r>
            <a:r>
              <a:rPr lang="fi-FI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autosomaalitestillä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fi-FI" sz="15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Netissä paljon materiaalia mm.:</a:t>
            </a:r>
          </a:p>
          <a:p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Suomen sukututkimusseura – koulutusta	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LINKKI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Ahti Kurrin kotisivut – DNA-sukututkimus	</a:t>
            </a:r>
            <a:r>
              <a:rPr lang="fi-FI" sz="15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LINKKI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658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EC5CEC39-685D-5EF0-CEA4-6ADE2E7BE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pPr algn="ctr"/>
            <a:r>
              <a:rPr lang="fi-FI" sz="40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Geneettisen sukututkimuksen testien kehittyminen</a:t>
            </a:r>
            <a:endParaRPr lang="fi-FI" sz="4000" dirty="0">
              <a:solidFill>
                <a:schemeClr val="bg1"/>
              </a:solidFill>
            </a:endParaRPr>
          </a:p>
        </p:txBody>
      </p:sp>
      <p:sp>
        <p:nvSpPr>
          <p:cNvPr id="18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B2630F-7985-282A-693B-FD449AD51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fi-FI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Markkeritesteistä tuli myyntiin 2000-luvun taiteessa Y-12, minkä jälkeen tulivat Y-25, Y-37, Y-67 ja Y-111. Näistä ovat käytössä enää vain Y-37 ja Y-111. Vanhoja testejä voi korottaa, mutta se ei yleensä tuota juurikaan lisätietoa.</a:t>
            </a:r>
          </a:p>
          <a:p>
            <a:pPr>
              <a:spcAft>
                <a:spcPts val="800"/>
              </a:spcAft>
            </a:pPr>
            <a:r>
              <a:rPr lang="fi-FI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Vuonna 2014 tuli käyttöön </a:t>
            </a:r>
            <a:r>
              <a:rPr lang="fi-FI" sz="17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</a:t>
            </a:r>
            <a:r>
              <a:rPr lang="fi-FI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Y, vuonna 2017 </a:t>
            </a:r>
            <a:r>
              <a:rPr lang="fi-FI" sz="17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</a:t>
            </a:r>
            <a:r>
              <a:rPr lang="fi-FI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Y-500 ja lopulta </a:t>
            </a:r>
            <a:r>
              <a:rPr lang="fi-FI" sz="17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</a:t>
            </a:r>
            <a:r>
              <a:rPr lang="fi-FI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Y-700 vuonna 2019. </a:t>
            </a:r>
          </a:p>
          <a:p>
            <a:pPr>
              <a:spcAft>
                <a:spcPts val="800"/>
              </a:spcAft>
            </a:pPr>
            <a:r>
              <a:rPr lang="fi-FI" sz="17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</a:t>
            </a:r>
            <a:r>
              <a:rPr lang="fi-FI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Y-700 testin tulos on pysyvä </a:t>
            </a:r>
            <a:r>
              <a:rPr lang="fi-FI" sz="17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päätehaplo</a:t>
            </a:r>
            <a:r>
              <a:rPr lang="fi-FI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Se voidaan sijoittaa geenisukupuuhun. Testitulosten lisääntyessä sukupuun oksisto haaroittuu lisää ja </a:t>
            </a:r>
            <a:r>
              <a:rPr lang="fi-FI" sz="17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päätehaplon</a:t>
            </a:r>
            <a:r>
              <a:rPr lang="fi-FI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sijainti tarkentuu jatkuvasti.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fi-FI" sz="17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Määttästen Y-DNA testit olivat alkuvuosina käytettyjä alimman tason Y-12 ja Y-25 markkeritestejä.</a:t>
            </a:r>
          </a:p>
          <a:p>
            <a:pPr>
              <a:spcAft>
                <a:spcPts val="800"/>
              </a:spcAft>
            </a:pPr>
            <a:r>
              <a:rPr lang="fi-FI" sz="17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Muolaan</a:t>
            </a:r>
            <a:r>
              <a:rPr lang="fi-FI" sz="17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Kalloin/Määttäset ovat I-</a:t>
            </a:r>
            <a:r>
              <a:rPr lang="fi-FI" sz="17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haploryhmää</a:t>
            </a:r>
            <a:r>
              <a:rPr lang="fi-FI" sz="17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fi-FI" sz="17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Määtät/Määttäset ovat N-</a:t>
            </a:r>
            <a:r>
              <a:rPr lang="fi-FI" sz="17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haploryhmää</a:t>
            </a:r>
            <a:endParaRPr lang="fi-FI" sz="17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7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Näiden tulosten avulla ei voi päätellä mitään tarkempaa sukujen liikkeistä Suomessa</a:t>
            </a:r>
            <a:endParaRPr lang="fi-FI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sz="17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98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E05AD36D-BBBB-8A84-E7E0-D0BFD67D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pPr algn="ctr"/>
            <a:r>
              <a:rPr lang="fi-FI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Testifirmalla</a:t>
            </a:r>
            <a:br>
              <a:rPr lang="fi-FI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väliä:</a:t>
            </a:r>
            <a:endParaRPr lang="fi-FI" sz="4400" dirty="0">
              <a:solidFill>
                <a:schemeClr val="bg1"/>
              </a:solidFill>
            </a:endParaRPr>
          </a:p>
        </p:txBody>
      </p:sp>
      <p:sp>
        <p:nvSpPr>
          <p:cNvPr id="1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7506186D-6885-7423-4D2C-5C83D754B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anchor="ctr">
            <a:normAutofit/>
          </a:bodyPr>
          <a:lstStyle/>
          <a:p>
            <a:pPr marL="0" indent="0" algn="ctr">
              <a:spcAft>
                <a:spcPts val="800"/>
              </a:spcAft>
              <a:buNone/>
            </a:pPr>
            <a:r>
              <a:rPr lang="fi-FI" sz="1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Oleellinen osa DNA-sukututkimusta ovat 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fi-FI" sz="1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vertailtavat tulokset ja perinteinen sukututkimus</a:t>
            </a:r>
          </a:p>
          <a:p>
            <a:pPr marL="0" indent="0" algn="ctr">
              <a:spcAft>
                <a:spcPts val="800"/>
              </a:spcAft>
              <a:buNone/>
            </a:pPr>
            <a:endParaRPr lang="fi-FI" sz="16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5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FamilyTreeDNA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i-FI" sz="15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https://www.familytreedna.com/</a:t>
            </a:r>
            <a:r>
              <a:rPr lang="fi-FI" sz="15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fi-FI" sz="1500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eniten suomalaisten testejä!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MyHeritage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i-FI" sz="15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https://www.myheritage.fi/dna</a:t>
            </a:r>
            <a:r>
              <a:rPr lang="fi-FI" sz="1500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- ”Amerikan serkkuja”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23andMe	</a:t>
            </a:r>
            <a:r>
              <a:rPr lang="fi-FI" sz="15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https://www.23andme.com</a:t>
            </a:r>
            <a:r>
              <a:rPr lang="fi-FI" sz="1500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-</a:t>
            </a:r>
            <a:r>
              <a:rPr lang="fi-FI" sz="1500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- </a:t>
            </a:r>
            <a:r>
              <a:rPr lang="fi-FI" sz="1500" u="none" strike="noStrike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haplot</a:t>
            </a:r>
            <a:r>
              <a:rPr lang="fi-FI" sz="1500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vähän suomalaisia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Ancestry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fi-FI" sz="15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https://www.ancestry.com/dna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fi-FI" sz="1500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i-FI" sz="1500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suurin, maksulliset välineet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Suomalaiset ovat teettäneet suurimman osan isälinjaisista Y-DNA testeistä </a:t>
            </a:r>
            <a:r>
              <a:rPr lang="fi-FI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FamilyTreeDNA:lla</a:t>
            </a: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i-FI" sz="15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Heillä on laajin suomalaisia hyödyttävä isälinjan Y-DNA:n tietokanta eli vertailuaineisto</a:t>
            </a:r>
            <a:r>
              <a:rPr lang="fi-FI" sz="15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fi-F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Muitakin pienempiä testiyrityksiä on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6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464F5D7-8824-F0A5-36F1-EB288EF44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pPr algn="ctr"/>
            <a:r>
              <a:rPr lang="fi-FI" sz="44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Määttästen - Määttien </a:t>
            </a:r>
            <a:r>
              <a:rPr lang="fi-FI" sz="40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sukulaisuuksista</a:t>
            </a:r>
            <a:endParaRPr lang="fi-FI" sz="4400" dirty="0">
              <a:solidFill>
                <a:schemeClr val="bg1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5BCC652-61C5-13E8-3AD2-E6753B03A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Määttä-sukuja on selvitelty usealla eri suunnalla Suomessa ja perustettu sukuseuroja, jotka ovat julkaisseet ainakin yhdeksän sukukirjaa, joista on Kansalliskirjaston </a:t>
            </a:r>
            <a:r>
              <a:rPr lang="fi-FI" sz="15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Fennica-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tietokannassa mainittuna kuusi: </a:t>
            </a:r>
            <a:r>
              <a:rPr lang="fi-FI" sz="1500" u="sng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LINKKI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Martti T. Määttäsen innostamana teetettiin 2000-luvun taitteen jälkeen Määttästen ja Määttä sukujen joukoissa useita isälinjaisi Y-DNA markkeritestejä.</a:t>
            </a: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fi-FI" sz="15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Muolaan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Määttästen talot asuttivat vävylinjan Kalloin/Määttäset, joiden jälkeläiset kuuluvat </a:t>
            </a:r>
            <a:r>
              <a:rPr lang="fi-FI" sz="15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i-FI" sz="15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haploryhmään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Muut Määttänen-Määttä suvun suorat isälinjaiset sukuhaarat kuuluvat Suomen yleisimpään </a:t>
            </a:r>
            <a:r>
              <a:rPr lang="fi-FI" sz="15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i-FI" sz="15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haploryhmään</a:t>
            </a: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mikä tarkoittaa, että viime mainituilla on ollut varmasti yhteinen esi-isä kaukana menneisyydessä – kuinka kaukana?</a:t>
            </a: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fi-FI" sz="15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Kannaksen Kalloset kuuluvat N-</a:t>
            </a:r>
            <a:r>
              <a:rPr lang="fi-FI" sz="15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haploryhmään</a:t>
            </a:r>
            <a:endParaRPr lang="fi-F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sz="15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59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960636C1-0156-EB42-02C3-B0649C4E9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509099"/>
            <a:ext cx="9342783" cy="596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4542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1203</Words>
  <Application>Microsoft Office PowerPoint</Application>
  <PresentationFormat>Laajakuva</PresentationFormat>
  <Paragraphs>88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Nova</vt:lpstr>
      <vt:lpstr>Wingdings</vt:lpstr>
      <vt:lpstr>GradientVTI</vt:lpstr>
      <vt:lpstr>Määttästen suku-tapaaminen 2023</vt:lpstr>
      <vt:lpstr>Määttä – Määttänen sukunimi</vt:lpstr>
      <vt:lpstr>Mistä Määttänen tai Määttä suvut ovat lähtöisin?</vt:lpstr>
      <vt:lpstr>Vähän genetiikkaa</vt:lpstr>
      <vt:lpstr>Kolme geenisuku-tutkimuksen päätestiä:</vt:lpstr>
      <vt:lpstr>Geneettisen sukututkimuksen testien kehittyminen</vt:lpstr>
      <vt:lpstr>Testifirmalla on väliä:</vt:lpstr>
      <vt:lpstr>Määttästen - Määttien sukulaisuuksista</vt:lpstr>
      <vt:lpstr>PowerPoint-esitys</vt:lpstr>
      <vt:lpstr>Kuusamon Määtät</vt:lpstr>
      <vt:lpstr>Määttänen/ Määttä -sukujen asutushistoria –  Ari Kolehmainen 2021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Määttästen suku-tapaaminen 2023</dc:title>
  <dc:creator>Riitta Kurkela</dc:creator>
  <cp:lastModifiedBy>Teppo Määttänen</cp:lastModifiedBy>
  <cp:revision>59</cp:revision>
  <dcterms:created xsi:type="dcterms:W3CDTF">2023-04-20T10:07:12Z</dcterms:created>
  <dcterms:modified xsi:type="dcterms:W3CDTF">2023-08-21T15:15:12Z</dcterms:modified>
</cp:coreProperties>
</file>