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53" r:id="rId1"/>
  </p:sldMasterIdLst>
  <p:notesMasterIdLst>
    <p:notesMasterId r:id="rId33"/>
  </p:notesMasterIdLst>
  <p:sldIdLst>
    <p:sldId id="256" r:id="rId2"/>
    <p:sldId id="274" r:id="rId3"/>
    <p:sldId id="272" r:id="rId4"/>
    <p:sldId id="275" r:id="rId5"/>
    <p:sldId id="258" r:id="rId6"/>
    <p:sldId id="267" r:id="rId7"/>
    <p:sldId id="265" r:id="rId8"/>
    <p:sldId id="311" r:id="rId9"/>
    <p:sldId id="273" r:id="rId10"/>
    <p:sldId id="304" r:id="rId11"/>
    <p:sldId id="279" r:id="rId12"/>
    <p:sldId id="280" r:id="rId13"/>
    <p:sldId id="284" r:id="rId14"/>
    <p:sldId id="283" r:id="rId15"/>
    <p:sldId id="326" r:id="rId16"/>
    <p:sldId id="310" r:id="rId17"/>
    <p:sldId id="328" r:id="rId18"/>
    <p:sldId id="305" r:id="rId19"/>
    <p:sldId id="306" r:id="rId20"/>
    <p:sldId id="307" r:id="rId21"/>
    <p:sldId id="297" r:id="rId22"/>
    <p:sldId id="293" r:id="rId23"/>
    <p:sldId id="296" r:id="rId24"/>
    <p:sldId id="312" r:id="rId25"/>
    <p:sldId id="303" r:id="rId26"/>
    <p:sldId id="313" r:id="rId27"/>
    <p:sldId id="315" r:id="rId28"/>
    <p:sldId id="317" r:id="rId29"/>
    <p:sldId id="320" r:id="rId30"/>
    <p:sldId id="322" r:id="rId31"/>
    <p:sldId id="32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618" autoAdjust="0"/>
    <p:restoredTop sz="80578" autoAdjust="0"/>
  </p:normalViewPr>
  <p:slideViewPr>
    <p:cSldViewPr snapToGrid="0" snapToObjects="1">
      <p:cViewPr varScale="1">
        <p:scale>
          <a:sx n="87" d="100"/>
          <a:sy n="87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87A2D-6016-4D40-A70C-9B3593DB85CE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A7C3-5572-9846-ACF1-DDD7956F1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2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7C3-5572-9846-ACF1-DDD7956F13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689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7C3-5572-9846-ACF1-DDD7956F13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575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7C3-5572-9846-ACF1-DDD7956F138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619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7C3-5572-9846-ACF1-DDD7956F138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118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7C3-5572-9846-ACF1-DDD7956F138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378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72E4-78C5-0B4D-87E8-9E20CCE7D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72E4-78C5-0B4D-87E8-9E20CCE7D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72E4-78C5-0B4D-87E8-9E20CCE7D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72E4-78C5-0B4D-87E8-9E20CCE7D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72E4-78C5-0B4D-87E8-9E20CCE7D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72E4-78C5-0B4D-87E8-9E20CCE7D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72E4-78C5-0B4D-87E8-9E20CCE7D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72E4-78C5-0B4D-87E8-9E20CCE7D6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72E4-78C5-0B4D-87E8-9E20CCE7D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72E4-78C5-0B4D-87E8-9E20CCE7D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A3AA8709-F128-3C41-8D62-E4C4555F948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98D72E4-78C5-0B4D-87E8-9E20CCE7D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df"/><Relationship Id="rId13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6" Type="http://schemas.openxmlformats.org/officeDocument/2006/relationships/image" Target="../media/image23.pdf"/><Relationship Id="rId7" Type="http://schemas.openxmlformats.org/officeDocument/2006/relationships/image" Target="../media/image24.png"/><Relationship Id="rId8" Type="http://schemas.openxmlformats.org/officeDocument/2006/relationships/image" Target="../media/image25.pdf"/><Relationship Id="rId9" Type="http://schemas.openxmlformats.org/officeDocument/2006/relationships/image" Target="../media/image26.png"/><Relationship Id="rId10" Type="http://schemas.openxmlformats.org/officeDocument/2006/relationships/image" Target="../media/image27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d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df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Neuroinflammaatio</a:t>
            </a:r>
            <a:r>
              <a:rPr lang="en-US" sz="3600" dirty="0" smtClean="0"/>
              <a:t> </a:t>
            </a:r>
            <a:r>
              <a:rPr lang="en-US" sz="3600" dirty="0" err="1" smtClean="0"/>
              <a:t>ja</a:t>
            </a:r>
            <a:r>
              <a:rPr lang="en-US" sz="3600" dirty="0" smtClean="0"/>
              <a:t> </a:t>
            </a:r>
            <a:r>
              <a:rPr lang="en-US" sz="3600" dirty="0" err="1" smtClean="0"/>
              <a:t>tyypin</a:t>
            </a:r>
            <a:r>
              <a:rPr lang="en-US" sz="3600" dirty="0" smtClean="0"/>
              <a:t> 1 </a:t>
            </a:r>
            <a:r>
              <a:rPr lang="en-US" sz="3600" dirty="0" err="1" smtClean="0"/>
              <a:t>kannabinoidireseptorit</a:t>
            </a:r>
            <a:r>
              <a:rPr lang="en-US" sz="3600" dirty="0" smtClean="0"/>
              <a:t> </a:t>
            </a:r>
            <a:r>
              <a:rPr lang="en-US" sz="3600" dirty="0" err="1" smtClean="0"/>
              <a:t>Parkinsonin</a:t>
            </a:r>
            <a:r>
              <a:rPr lang="en-US" sz="3600" dirty="0" smtClean="0"/>
              <a:t> </a:t>
            </a:r>
            <a:r>
              <a:rPr lang="en-US" sz="3600" dirty="0" err="1" smtClean="0"/>
              <a:t>taudissa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79875"/>
            <a:ext cx="734218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Anna </a:t>
            </a:r>
            <a:r>
              <a:rPr lang="en-US" dirty="0" err="1" smtClean="0"/>
              <a:t>Brück</a:t>
            </a:r>
            <a:r>
              <a:rPr lang="en-US" dirty="0" smtClean="0"/>
              <a:t>, LT, </a:t>
            </a:r>
          </a:p>
          <a:p>
            <a:r>
              <a:rPr lang="en-US" dirty="0" err="1" smtClean="0"/>
              <a:t>neurologian</a:t>
            </a:r>
            <a:r>
              <a:rPr lang="en-US" dirty="0" smtClean="0"/>
              <a:t> </a:t>
            </a:r>
            <a:r>
              <a:rPr lang="en-US" dirty="0" err="1" smtClean="0"/>
              <a:t>erikoislääkäri</a:t>
            </a:r>
            <a:endParaRPr lang="en-US" dirty="0" smtClean="0"/>
          </a:p>
          <a:p>
            <a:r>
              <a:rPr lang="en-US" dirty="0" err="1" smtClean="0"/>
              <a:t>Turun</a:t>
            </a:r>
            <a:r>
              <a:rPr lang="en-US" dirty="0" smtClean="0"/>
              <a:t> PET-</a:t>
            </a:r>
            <a:r>
              <a:rPr lang="en-US" dirty="0" err="1" smtClean="0"/>
              <a:t>keskus</a:t>
            </a:r>
            <a:endParaRPr lang="en-US" dirty="0" smtClean="0"/>
          </a:p>
          <a:p>
            <a:r>
              <a:rPr lang="en-US" dirty="0" err="1" smtClean="0"/>
              <a:t>Tyks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Endokannabinoidijärjestelmän</a:t>
            </a:r>
            <a:r>
              <a:rPr lang="en-US" sz="3200" dirty="0" smtClean="0"/>
              <a:t> </a:t>
            </a:r>
            <a:r>
              <a:rPr lang="en-US" sz="3200" dirty="0" err="1" smtClean="0"/>
              <a:t>kuvantaminen</a:t>
            </a:r>
            <a:r>
              <a:rPr lang="en-US" sz="3200" dirty="0" smtClean="0"/>
              <a:t> [</a:t>
            </a:r>
            <a:r>
              <a:rPr lang="en-US" sz="3200" baseline="30000" dirty="0" smtClean="0"/>
              <a:t>18</a:t>
            </a:r>
            <a:r>
              <a:rPr lang="en-US" sz="3200" dirty="0" smtClean="0"/>
              <a:t>F]FMPEP-d2 </a:t>
            </a:r>
            <a:r>
              <a:rPr lang="en-US" sz="3200" dirty="0" err="1" smtClean="0"/>
              <a:t>merkkiaineella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baseline="30000" dirty="0" smtClean="0"/>
              <a:t>18</a:t>
            </a:r>
            <a:r>
              <a:rPr lang="en-US" dirty="0" smtClean="0"/>
              <a:t>F]FMPEP-d2 </a:t>
            </a:r>
            <a:r>
              <a:rPr lang="en-US" dirty="0" err="1" smtClean="0"/>
              <a:t>kiinnittyy</a:t>
            </a:r>
            <a:r>
              <a:rPr lang="en-US" dirty="0" smtClean="0"/>
              <a:t> CB1 </a:t>
            </a:r>
            <a:r>
              <a:rPr lang="en-US" dirty="0" err="1" smtClean="0"/>
              <a:t>reseptoreihin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25" y="3199735"/>
            <a:ext cx="2700170" cy="1946372"/>
          </a:xfrm>
          <a:prstGeom prst="rect">
            <a:avLst/>
          </a:prstGeom>
        </p:spPr>
      </p:pic>
      <p:pic>
        <p:nvPicPr>
          <p:cNvPr id="5" name="Picture 4" descr="FMPEP_PD_axial.jpg"/>
          <p:cNvPicPr>
            <a:picLocks noChangeAspect="1"/>
          </p:cNvPicPr>
          <p:nvPr/>
        </p:nvPicPr>
        <p:blipFill>
          <a:blip r:embed="rId4"/>
          <a:srcRect l="29068" t="16106" r="22391" b="3671"/>
          <a:stretch>
            <a:fillRect/>
          </a:stretch>
        </p:blipFill>
        <p:spPr>
          <a:xfrm>
            <a:off x="3838572" y="3199735"/>
            <a:ext cx="2212760" cy="2057305"/>
          </a:xfrm>
          <a:prstGeom prst="rect">
            <a:avLst/>
          </a:prstGeom>
        </p:spPr>
      </p:pic>
      <p:pic>
        <p:nvPicPr>
          <p:cNvPr id="6" name="Picture 5" descr="FMPEP_PD_cor.jpg"/>
          <p:cNvPicPr>
            <a:picLocks noChangeAspect="1"/>
          </p:cNvPicPr>
          <p:nvPr/>
        </p:nvPicPr>
        <p:blipFill>
          <a:blip r:embed="rId5"/>
          <a:srcRect l="26920" t="23560" r="16664"/>
          <a:stretch>
            <a:fillRect/>
          </a:stretch>
        </p:blipFill>
        <p:spPr>
          <a:xfrm>
            <a:off x="6129709" y="3386830"/>
            <a:ext cx="2453550" cy="18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NEUINF </a:t>
            </a:r>
            <a:r>
              <a:rPr lang="en-US" dirty="0" err="1" smtClean="0"/>
              <a:t>projektin</a:t>
            </a:r>
            <a:r>
              <a:rPr lang="en-US" dirty="0" smtClean="0"/>
              <a:t> </a:t>
            </a:r>
            <a:r>
              <a:rPr lang="en-US" dirty="0" err="1" smtClean="0"/>
              <a:t>tavoitteet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Neuroinflammaation</a:t>
            </a:r>
            <a:r>
              <a:rPr lang="en-US" dirty="0" smtClean="0"/>
              <a:t> </a:t>
            </a:r>
            <a:r>
              <a:rPr lang="en-US" dirty="0" err="1" smtClean="0"/>
              <a:t>esiintyminen</a:t>
            </a:r>
            <a:r>
              <a:rPr lang="en-US" dirty="0" smtClean="0"/>
              <a:t> </a:t>
            </a:r>
            <a:r>
              <a:rPr lang="en-US" dirty="0" err="1" smtClean="0"/>
              <a:t>Parkinsonin</a:t>
            </a:r>
            <a:r>
              <a:rPr lang="en-US" dirty="0" smtClean="0"/>
              <a:t> </a:t>
            </a:r>
            <a:r>
              <a:rPr lang="en-US" dirty="0" err="1" smtClean="0"/>
              <a:t>taudissa</a:t>
            </a:r>
            <a:r>
              <a:rPr lang="en-US" dirty="0" smtClean="0"/>
              <a:t> [</a:t>
            </a:r>
            <a:r>
              <a:rPr lang="en-US" baseline="30000" dirty="0" smtClean="0"/>
              <a:t>11</a:t>
            </a:r>
            <a:r>
              <a:rPr lang="en-US" dirty="0" smtClean="0"/>
              <a:t>C]PBR28 </a:t>
            </a:r>
            <a:r>
              <a:rPr lang="en-US" dirty="0" err="1" smtClean="0"/>
              <a:t>merkkiaineella</a:t>
            </a:r>
            <a:r>
              <a:rPr lang="en-US" dirty="0" smtClean="0"/>
              <a:t> </a:t>
            </a:r>
            <a:r>
              <a:rPr lang="en-US" dirty="0" err="1" smtClean="0"/>
              <a:t>tutkittuna</a:t>
            </a:r>
            <a:endParaRPr lang="en-US" dirty="0" smtClean="0"/>
          </a:p>
          <a:p>
            <a:r>
              <a:rPr lang="en-US" dirty="0" smtClean="0"/>
              <a:t>CB1 </a:t>
            </a:r>
            <a:r>
              <a:rPr lang="en-US" dirty="0" err="1" smtClean="0"/>
              <a:t>reseptorien</a:t>
            </a:r>
            <a:r>
              <a:rPr lang="en-US" dirty="0" smtClean="0"/>
              <a:t> </a:t>
            </a:r>
            <a:r>
              <a:rPr lang="en-US" dirty="0" err="1" smtClean="0"/>
              <a:t>esiintyminen</a:t>
            </a:r>
            <a:r>
              <a:rPr lang="en-US" dirty="0" smtClean="0"/>
              <a:t> </a:t>
            </a:r>
            <a:r>
              <a:rPr lang="en-US" dirty="0" err="1" smtClean="0"/>
              <a:t>Parkinsonin</a:t>
            </a:r>
            <a:r>
              <a:rPr lang="en-US" dirty="0" smtClean="0"/>
              <a:t> </a:t>
            </a:r>
            <a:r>
              <a:rPr lang="en-US" dirty="0" err="1" smtClean="0"/>
              <a:t>taudissa</a:t>
            </a:r>
            <a:r>
              <a:rPr lang="en-US" dirty="0" smtClean="0"/>
              <a:t> [</a:t>
            </a:r>
            <a:r>
              <a:rPr lang="en-US" baseline="30000" dirty="0" smtClean="0"/>
              <a:t>18</a:t>
            </a:r>
            <a:r>
              <a:rPr lang="en-US" dirty="0" smtClean="0"/>
              <a:t>F]FMPEP-d2 </a:t>
            </a:r>
            <a:r>
              <a:rPr lang="en-US" dirty="0" err="1" smtClean="0"/>
              <a:t>merkkiaineella</a:t>
            </a:r>
            <a:r>
              <a:rPr lang="en-US" dirty="0" smtClean="0"/>
              <a:t> </a:t>
            </a:r>
            <a:r>
              <a:rPr lang="en-US" dirty="0" err="1" smtClean="0"/>
              <a:t>mitattuna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baseline="30000" dirty="0" smtClean="0"/>
              <a:t>11</a:t>
            </a:r>
            <a:r>
              <a:rPr lang="en-US" dirty="0" smtClean="0"/>
              <a:t>C]PBR28 </a:t>
            </a:r>
            <a:r>
              <a:rPr lang="en-US" dirty="0" err="1" smtClean="0"/>
              <a:t>ja</a:t>
            </a:r>
            <a:r>
              <a:rPr lang="en-US" dirty="0" smtClean="0"/>
              <a:t> [</a:t>
            </a:r>
            <a:r>
              <a:rPr lang="en-US" baseline="30000" dirty="0" smtClean="0"/>
              <a:t>18</a:t>
            </a:r>
            <a:r>
              <a:rPr lang="en-US" dirty="0" smtClean="0"/>
              <a:t>F]FMPEP-d2 </a:t>
            </a:r>
            <a:r>
              <a:rPr lang="en-US" dirty="0" err="1" smtClean="0"/>
              <a:t>kuvantaminen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endParaRPr lang="en-US" dirty="0" smtClean="0"/>
          </a:p>
          <a:p>
            <a:pPr lvl="1"/>
            <a:r>
              <a:rPr lang="en-US" dirty="0" err="1" smtClean="0"/>
              <a:t>taudin</a:t>
            </a:r>
            <a:r>
              <a:rPr lang="en-US" dirty="0" smtClean="0"/>
              <a:t> </a:t>
            </a:r>
            <a:r>
              <a:rPr lang="en-US" dirty="0" err="1" smtClean="0"/>
              <a:t>kesto</a:t>
            </a:r>
            <a:endParaRPr lang="en-US" dirty="0" smtClean="0"/>
          </a:p>
          <a:p>
            <a:pPr lvl="1"/>
            <a:r>
              <a:rPr lang="en-US" dirty="0" err="1" smtClean="0"/>
              <a:t>motoriset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kognitiviiset</a:t>
            </a:r>
            <a:r>
              <a:rPr lang="en-US" dirty="0" smtClean="0"/>
              <a:t> </a:t>
            </a:r>
            <a:r>
              <a:rPr lang="en-US" dirty="0" err="1" smtClean="0"/>
              <a:t>oireet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dopaminergisen</a:t>
            </a:r>
            <a:r>
              <a:rPr lang="en-US" dirty="0" smtClean="0"/>
              <a:t> </a:t>
            </a:r>
            <a:r>
              <a:rPr lang="en-US" dirty="0" err="1" smtClean="0"/>
              <a:t>järjestelmän</a:t>
            </a:r>
            <a:r>
              <a:rPr lang="en-US" dirty="0" smtClean="0"/>
              <a:t> </a:t>
            </a:r>
            <a:r>
              <a:rPr lang="en-US" dirty="0" err="1" smtClean="0"/>
              <a:t>toiminta</a:t>
            </a:r>
            <a:r>
              <a:rPr lang="en-US" dirty="0" smtClean="0"/>
              <a:t> [18F]fluorodopa </a:t>
            </a:r>
            <a:r>
              <a:rPr lang="en-US" dirty="0" err="1" smtClean="0"/>
              <a:t>merkkiaineella</a:t>
            </a:r>
            <a:r>
              <a:rPr lang="en-US" dirty="0" smtClean="0"/>
              <a:t> </a:t>
            </a:r>
            <a:r>
              <a:rPr lang="en-US" dirty="0" err="1" smtClean="0"/>
              <a:t>mitattuna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Menetelmät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Parkinsonin</a:t>
            </a:r>
            <a:r>
              <a:rPr lang="en-US" dirty="0" smtClean="0"/>
              <a:t> </a:t>
            </a:r>
            <a:r>
              <a:rPr lang="en-US" dirty="0" err="1" smtClean="0"/>
              <a:t>tautia</a:t>
            </a:r>
            <a:r>
              <a:rPr lang="en-US" dirty="0" smtClean="0"/>
              <a:t> </a:t>
            </a:r>
            <a:r>
              <a:rPr lang="en-US" dirty="0" err="1" smtClean="0"/>
              <a:t>sairastavaa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 err="1" smtClean="0"/>
              <a:t>tervettä</a:t>
            </a:r>
            <a:r>
              <a:rPr lang="en-US" dirty="0" smtClean="0"/>
              <a:t> </a:t>
            </a:r>
            <a:r>
              <a:rPr lang="en-US" dirty="0" err="1" smtClean="0"/>
              <a:t>verrokkia</a:t>
            </a:r>
            <a:endParaRPr lang="en-US" dirty="0" smtClean="0"/>
          </a:p>
          <a:p>
            <a:r>
              <a:rPr lang="en-US" dirty="0" err="1" smtClean="0"/>
              <a:t>Pään</a:t>
            </a:r>
            <a:r>
              <a:rPr lang="en-US" dirty="0" smtClean="0"/>
              <a:t> MRI</a:t>
            </a:r>
          </a:p>
          <a:p>
            <a:r>
              <a:rPr lang="en-US" dirty="0" smtClean="0"/>
              <a:t>[</a:t>
            </a:r>
            <a:r>
              <a:rPr lang="en-US" baseline="30000" dirty="0" smtClean="0"/>
              <a:t>11</a:t>
            </a:r>
            <a:r>
              <a:rPr lang="en-US" dirty="0" smtClean="0"/>
              <a:t>C]PBR28 PET</a:t>
            </a:r>
          </a:p>
          <a:p>
            <a:r>
              <a:rPr lang="en-US" dirty="0" smtClean="0"/>
              <a:t>[</a:t>
            </a:r>
            <a:r>
              <a:rPr lang="en-US" baseline="30000" dirty="0" smtClean="0"/>
              <a:t>18</a:t>
            </a:r>
            <a:r>
              <a:rPr lang="en-US" dirty="0" smtClean="0"/>
              <a:t>F]FMPEP-d2 PET</a:t>
            </a:r>
          </a:p>
          <a:p>
            <a:r>
              <a:rPr lang="en-US" dirty="0" smtClean="0"/>
              <a:t>[</a:t>
            </a:r>
            <a:r>
              <a:rPr lang="en-US" baseline="30000" dirty="0" smtClean="0"/>
              <a:t>18</a:t>
            </a:r>
            <a:r>
              <a:rPr lang="en-US" dirty="0" smtClean="0"/>
              <a:t>F]fluorodopa Parkinson </a:t>
            </a:r>
            <a:r>
              <a:rPr lang="en-US" dirty="0" err="1" smtClean="0"/>
              <a:t>tutkittaville</a:t>
            </a:r>
            <a:endParaRPr lang="en-US" dirty="0" smtClean="0"/>
          </a:p>
          <a:p>
            <a:r>
              <a:rPr lang="en-US" dirty="0" err="1" smtClean="0"/>
              <a:t>Neuropsykologinen</a:t>
            </a:r>
            <a:r>
              <a:rPr lang="en-US" dirty="0" smtClean="0"/>
              <a:t> </a:t>
            </a:r>
            <a:r>
              <a:rPr lang="en-US" dirty="0" err="1" smtClean="0"/>
              <a:t>tutkimus</a:t>
            </a:r>
            <a:endParaRPr lang="en-US" dirty="0" smtClean="0"/>
          </a:p>
          <a:p>
            <a:r>
              <a:rPr lang="en-US" dirty="0" err="1" smtClean="0"/>
              <a:t>Selkäydinnestenäyte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Tutkittavat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00113" y="1847850"/>
          <a:ext cx="7345347" cy="229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23"/>
                <a:gridCol w="997146"/>
                <a:gridCol w="1040091"/>
                <a:gridCol w="1437433"/>
                <a:gridCol w="1422231"/>
                <a:gridCol w="1224223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(N/M)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Ikä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(SD)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Taudin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kesto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vuotta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Taudin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kesto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hajonta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UPDRS (OFF)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 (9/15)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65.0(7.3)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7.6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(5.1)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2-18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19.6 (7.9)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 (5/5)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66.1(8.1)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1615" marR="81615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0113" y="4729655"/>
            <a:ext cx="798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Kolmella</a:t>
            </a:r>
            <a:r>
              <a:rPr lang="en-US" dirty="0" smtClean="0"/>
              <a:t> Parkinson </a:t>
            </a:r>
            <a:r>
              <a:rPr lang="en-US" dirty="0" err="1" smtClean="0"/>
              <a:t>tutkittavalla</a:t>
            </a:r>
            <a:r>
              <a:rPr lang="en-US" dirty="0" smtClean="0"/>
              <a:t> </a:t>
            </a:r>
            <a:r>
              <a:rPr lang="en-US" dirty="0" err="1" smtClean="0"/>
              <a:t>oli</a:t>
            </a:r>
            <a:r>
              <a:rPr lang="en-US" dirty="0" smtClean="0"/>
              <a:t> </a:t>
            </a:r>
            <a:r>
              <a:rPr lang="en-US" dirty="0" err="1" smtClean="0"/>
              <a:t>normaali</a:t>
            </a:r>
            <a:r>
              <a:rPr lang="en-US" dirty="0" smtClean="0"/>
              <a:t> </a:t>
            </a:r>
            <a:r>
              <a:rPr lang="en-US" dirty="0" err="1" smtClean="0"/>
              <a:t>fluorodopa</a:t>
            </a:r>
            <a:r>
              <a:rPr lang="en-US" dirty="0" smtClean="0"/>
              <a:t> PET </a:t>
            </a:r>
            <a:r>
              <a:rPr lang="en-US" dirty="0" err="1" smtClean="0"/>
              <a:t>tulos</a:t>
            </a:r>
            <a:r>
              <a:rPr lang="en-US" dirty="0" smtClean="0"/>
              <a:t>. </a:t>
            </a:r>
            <a:r>
              <a:rPr lang="en-US" dirty="0" err="1" smtClean="0"/>
              <a:t>Yksi</a:t>
            </a:r>
            <a:r>
              <a:rPr lang="en-US" dirty="0" smtClean="0"/>
              <a:t> </a:t>
            </a:r>
            <a:r>
              <a:rPr lang="en-US" dirty="0" err="1" smtClean="0"/>
              <a:t>tutkittava</a:t>
            </a:r>
            <a:r>
              <a:rPr lang="en-US" dirty="0" smtClean="0"/>
              <a:t> </a:t>
            </a:r>
            <a:r>
              <a:rPr lang="en-US" dirty="0" err="1" smtClean="0"/>
              <a:t>vetäytyi</a:t>
            </a:r>
            <a:r>
              <a:rPr lang="en-US" dirty="0" smtClean="0"/>
              <a:t> </a:t>
            </a:r>
            <a:r>
              <a:rPr lang="en-US" dirty="0" err="1" smtClean="0"/>
              <a:t>tutkimuksesta</a:t>
            </a:r>
            <a:r>
              <a:rPr lang="en-US" dirty="0" smtClean="0"/>
              <a:t>, </a:t>
            </a:r>
            <a:r>
              <a:rPr lang="en-US" dirty="0" err="1" smtClean="0"/>
              <a:t>kahdelta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saatu</a:t>
            </a:r>
            <a:r>
              <a:rPr lang="en-US" dirty="0" smtClean="0"/>
              <a:t> </a:t>
            </a:r>
            <a:r>
              <a:rPr lang="en-US" dirty="0" err="1" smtClean="0"/>
              <a:t>valtimoverinäytteitä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25" y="1545412"/>
            <a:ext cx="6321449" cy="4741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113" y="280447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Tulokset:</a:t>
            </a:r>
            <a:br>
              <a:rPr lang="fi-FI" dirty="0" smtClean="0"/>
            </a:br>
            <a:r>
              <a:rPr lang="fi-FI" dirty="0" smtClean="0"/>
              <a:t>[</a:t>
            </a:r>
            <a:r>
              <a:rPr lang="fi-FI" baseline="30000" dirty="0" smtClean="0"/>
              <a:t>11</a:t>
            </a:r>
            <a:r>
              <a:rPr lang="fi-FI" dirty="0" smtClean="0"/>
              <a:t>C]PBR28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67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PD </a:t>
            </a:r>
            <a:r>
              <a:rPr lang="en-US" sz="2400" dirty="0" err="1" smtClean="0"/>
              <a:t>ryhmä</a:t>
            </a:r>
            <a:r>
              <a:rPr lang="en-US" sz="2400" dirty="0" smtClean="0"/>
              <a:t> </a:t>
            </a:r>
            <a:r>
              <a:rPr lang="en-US" sz="2400" dirty="0" err="1" smtClean="0"/>
              <a:t>ja</a:t>
            </a:r>
            <a:r>
              <a:rPr lang="en-US" sz="2400" dirty="0" smtClean="0"/>
              <a:t> </a:t>
            </a:r>
            <a:r>
              <a:rPr lang="en-US" sz="2400" dirty="0" err="1" smtClean="0"/>
              <a:t>verrokit</a:t>
            </a:r>
            <a:r>
              <a:rPr lang="en-US" sz="2400" dirty="0" smtClean="0"/>
              <a:t> </a:t>
            </a:r>
            <a:r>
              <a:rPr lang="en-US" sz="2400" dirty="0" err="1" smtClean="0"/>
              <a:t>eivät</a:t>
            </a:r>
            <a:r>
              <a:rPr lang="en-US" sz="2400" dirty="0" smtClean="0"/>
              <a:t> </a:t>
            </a:r>
            <a:r>
              <a:rPr lang="en-US" sz="2400" dirty="0" err="1" smtClean="0"/>
              <a:t>eronneet</a:t>
            </a:r>
            <a:r>
              <a:rPr lang="en-US" sz="2400" dirty="0" smtClean="0"/>
              <a:t> </a:t>
            </a:r>
            <a:r>
              <a:rPr lang="en-US" sz="2400" dirty="0" err="1" smtClean="0"/>
              <a:t>merkittävästi</a:t>
            </a:r>
            <a:r>
              <a:rPr lang="en-US" sz="2400" dirty="0" smtClean="0"/>
              <a:t> [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C]PBR28 </a:t>
            </a:r>
            <a:r>
              <a:rPr lang="en-US" sz="2400" dirty="0" err="1" smtClean="0"/>
              <a:t>sitoutumisessa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17538"/>
              <a:stretch>
                <a:fillRect/>
              </a:stretch>
            </p:blipFill>
          </mc:Choice>
          <mc:Fallback>
            <p:blipFill>
              <a:blip r:embed="rId3"/>
              <a:srcRect r="17538"/>
              <a:stretch>
                <a:fillRect/>
              </a:stretch>
            </p:blipFill>
          </mc:Fallback>
        </mc:AlternateContent>
        <p:spPr>
          <a:xfrm>
            <a:off x="470794" y="1666419"/>
            <a:ext cx="2315332" cy="1996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r="19232"/>
              <a:stretch>
                <a:fillRect/>
              </a:stretch>
            </p:blipFill>
          </mc:Choice>
          <mc:Fallback>
            <p:blipFill>
              <a:blip r:embed="rId5"/>
              <a:srcRect r="19232"/>
              <a:stretch>
                <a:fillRect/>
              </a:stretch>
            </p:blipFill>
          </mc:Fallback>
        </mc:AlternateContent>
        <p:spPr>
          <a:xfrm>
            <a:off x="2967552" y="1692335"/>
            <a:ext cx="2267776" cy="1996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r="17872"/>
              <a:stretch>
                <a:fillRect/>
              </a:stretch>
            </p:blipFill>
          </mc:Choice>
          <mc:Fallback>
            <p:blipFill>
              <a:blip r:embed="rId7"/>
              <a:srcRect r="17872"/>
              <a:stretch>
                <a:fillRect/>
              </a:stretch>
            </p:blipFill>
          </mc:Fallback>
        </mc:AlternateContent>
        <p:spPr>
          <a:xfrm>
            <a:off x="5477349" y="1692336"/>
            <a:ext cx="2305964" cy="199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 r="18186"/>
              <a:stretch>
                <a:fillRect/>
              </a:stretch>
            </p:blipFill>
          </mc:Choice>
          <mc:Fallback>
            <p:blipFill>
              <a:blip r:embed="rId9"/>
              <a:srcRect r="18186"/>
              <a:stretch>
                <a:fillRect/>
              </a:stretch>
            </p:blipFill>
          </mc:Fallback>
        </mc:AlternateContent>
        <p:spPr>
          <a:xfrm>
            <a:off x="470795" y="3663406"/>
            <a:ext cx="2315332" cy="2012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rcRect r="18186"/>
              <a:stretch>
                <a:fillRect/>
              </a:stretch>
            </p:blipFill>
          </mc:Choice>
          <mc:Fallback>
            <p:blipFill>
              <a:blip r:embed="rId11"/>
              <a:srcRect r="18186"/>
              <a:stretch>
                <a:fillRect/>
              </a:stretch>
            </p:blipFill>
          </mc:Fallback>
        </mc:AlternateContent>
        <p:spPr>
          <a:xfrm>
            <a:off x="2967553" y="3663407"/>
            <a:ext cx="2315332" cy="2012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rcRect r="18186"/>
              <a:stretch>
                <a:fillRect/>
              </a:stretch>
            </p:blipFill>
          </mc:Choice>
          <mc:Fallback>
            <p:blipFill>
              <a:blip r:embed="rId13"/>
              <a:srcRect r="18186"/>
              <a:stretch>
                <a:fillRect/>
              </a:stretch>
            </p:blipFill>
          </mc:Fallback>
        </mc:AlternateContent>
        <p:spPr>
          <a:xfrm>
            <a:off x="5477349" y="3650449"/>
            <a:ext cx="2315331" cy="2012797"/>
          </a:xfrm>
          <a:prstGeom prst="rect">
            <a:avLst/>
          </a:prstGeom>
        </p:spPr>
      </p:pic>
      <p:sp>
        <p:nvSpPr>
          <p:cNvPr id="11" name="Connector 10"/>
          <p:cNvSpPr/>
          <p:nvPr/>
        </p:nvSpPr>
        <p:spPr>
          <a:xfrm flipV="1">
            <a:off x="470795" y="5729125"/>
            <a:ext cx="182880" cy="182880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nector 12"/>
          <p:cNvSpPr/>
          <p:nvPr/>
        </p:nvSpPr>
        <p:spPr>
          <a:xfrm flipV="1">
            <a:off x="470795" y="6112488"/>
            <a:ext cx="182880" cy="182880"/>
          </a:xfrm>
          <a:prstGeom prst="flowChartConnector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3657" y="5993418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Matalamman</a:t>
            </a:r>
            <a:r>
              <a:rPr lang="en-US" dirty="0" smtClean="0"/>
              <a:t> </a:t>
            </a:r>
            <a:r>
              <a:rPr lang="en-US" dirty="0" err="1" smtClean="0"/>
              <a:t>sitoutumisen</a:t>
            </a:r>
            <a:r>
              <a:rPr lang="en-US" dirty="0" smtClean="0"/>
              <a:t> </a:t>
            </a:r>
            <a:r>
              <a:rPr lang="en-US" dirty="0" err="1" smtClean="0"/>
              <a:t>genotyyppi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7201" y="5610054"/>
            <a:ext cx="348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Korkean</a:t>
            </a:r>
            <a:r>
              <a:rPr lang="en-US" dirty="0" smtClean="0"/>
              <a:t> </a:t>
            </a:r>
            <a:r>
              <a:rPr lang="en-US" dirty="0" err="1" smtClean="0"/>
              <a:t>sitoutumisen</a:t>
            </a:r>
            <a:r>
              <a:rPr lang="en-US" dirty="0" smtClean="0"/>
              <a:t> </a:t>
            </a:r>
            <a:r>
              <a:rPr lang="en-US" dirty="0" err="1" smtClean="0"/>
              <a:t>genotyyppi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113" y="280447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Tulokset:</a:t>
            </a:r>
            <a:br>
              <a:rPr lang="fi-FI" dirty="0" smtClean="0"/>
            </a:br>
            <a:r>
              <a:rPr lang="fi-FI" dirty="0" smtClean="0"/>
              <a:t>[</a:t>
            </a:r>
            <a:r>
              <a:rPr lang="fi-FI" baseline="30000" dirty="0" smtClean="0"/>
              <a:t>18</a:t>
            </a:r>
            <a:r>
              <a:rPr lang="fi-FI" dirty="0" smtClean="0"/>
              <a:t>F]FMPEP-d2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1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Parkinsonlääkityksen</a:t>
            </a:r>
            <a:r>
              <a:rPr lang="en-US" sz="3600" dirty="0" smtClean="0"/>
              <a:t> </a:t>
            </a:r>
            <a:r>
              <a:rPr lang="en-US" sz="3600" dirty="0" err="1" smtClean="0"/>
              <a:t>vaikutus</a:t>
            </a:r>
            <a:r>
              <a:rPr lang="en-US" sz="3600" dirty="0"/>
              <a:t> [</a:t>
            </a:r>
            <a:r>
              <a:rPr lang="en-US" sz="3600" baseline="30000" dirty="0"/>
              <a:t>18</a:t>
            </a:r>
            <a:r>
              <a:rPr lang="en-US" sz="3600" dirty="0"/>
              <a:t>F]FMPEP-d2 </a:t>
            </a:r>
            <a:r>
              <a:rPr lang="en-US" sz="3600" dirty="0" err="1" smtClean="0"/>
              <a:t>sitoutumiseen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75178" y="5454855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OFF-</a:t>
            </a:r>
            <a:r>
              <a:rPr lang="en-US" dirty="0" err="1" smtClean="0"/>
              <a:t>vaiheessa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942583" y="5454855"/>
            <a:ext cx="153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</a:t>
            </a:r>
            <a:r>
              <a:rPr lang="en-US" dirty="0" err="1" smtClean="0"/>
              <a:t>vaiheessa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2360" y="3465260"/>
            <a:ext cx="3096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Sitoutuneen</a:t>
            </a:r>
            <a:r>
              <a:rPr lang="en-US" dirty="0" smtClean="0"/>
              <a:t> [</a:t>
            </a:r>
            <a:r>
              <a:rPr lang="en-US" baseline="30000" dirty="0" smtClean="0"/>
              <a:t>18</a:t>
            </a:r>
            <a:r>
              <a:rPr lang="en-US" dirty="0" smtClean="0"/>
              <a:t>F]FMPEP-d2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erkkiaineen</a:t>
            </a:r>
            <a:r>
              <a:rPr lang="en-US" dirty="0" smtClean="0"/>
              <a:t> </a:t>
            </a:r>
            <a:r>
              <a:rPr lang="en-US" dirty="0" err="1" smtClean="0"/>
              <a:t>määrä</a:t>
            </a:r>
            <a:r>
              <a:rPr lang="en-US" dirty="0" smtClean="0"/>
              <a:t> </a:t>
            </a:r>
            <a:r>
              <a:rPr lang="en-US" dirty="0" err="1" smtClean="0"/>
              <a:t>aivoissa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4630" r="13923"/>
              <a:stretch>
                <a:fillRect/>
              </a:stretch>
            </p:blipFill>
          </mc:Choice>
          <mc:Fallback>
            <p:blipFill>
              <a:blip r:embed="rId4"/>
              <a:srcRect t="4630" r="13923"/>
              <a:stretch>
                <a:fillRect/>
              </a:stretch>
            </p:blipFill>
          </mc:Fallback>
        </mc:AlternateContent>
        <p:spPr>
          <a:xfrm>
            <a:off x="4138961" y="1769720"/>
            <a:ext cx="4483544" cy="368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19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OFF-</a:t>
            </a:r>
            <a:r>
              <a:rPr lang="en-US" sz="2800" dirty="0" err="1" smtClean="0"/>
              <a:t>vaiheessa</a:t>
            </a:r>
            <a:r>
              <a:rPr lang="en-US" sz="2800" dirty="0" smtClean="0"/>
              <a:t> </a:t>
            </a:r>
            <a:r>
              <a:rPr lang="en-US" sz="2800" dirty="0" err="1" smtClean="0"/>
              <a:t>Parkinsonpotilailla</a:t>
            </a:r>
            <a:r>
              <a:rPr lang="en-US" sz="2800" dirty="0" smtClean="0"/>
              <a:t> on </a:t>
            </a:r>
            <a:r>
              <a:rPr lang="en-US" sz="2800" dirty="0" err="1" smtClean="0"/>
              <a:t>vähemmän</a:t>
            </a:r>
            <a:r>
              <a:rPr lang="en-US" sz="2800" dirty="0" smtClean="0"/>
              <a:t> </a:t>
            </a:r>
            <a:r>
              <a:rPr lang="en-US" sz="2800" dirty="0" err="1" smtClean="0"/>
              <a:t>sitoutunutta</a:t>
            </a:r>
            <a:r>
              <a:rPr lang="en-US" sz="2800" dirty="0" smtClean="0"/>
              <a:t> </a:t>
            </a:r>
            <a:r>
              <a:rPr lang="en-US" sz="2800" dirty="0"/>
              <a:t>[</a:t>
            </a:r>
            <a:r>
              <a:rPr lang="en-US" sz="2800" baseline="30000" dirty="0"/>
              <a:t>18</a:t>
            </a:r>
            <a:r>
              <a:rPr lang="en-US" sz="2800" dirty="0"/>
              <a:t>F]FMPEP-d2 </a:t>
            </a:r>
            <a:r>
              <a:rPr lang="en-US" sz="2800" dirty="0" err="1" smtClean="0"/>
              <a:t>merkkiainetta</a:t>
            </a:r>
            <a:r>
              <a:rPr lang="en-US" sz="2800" dirty="0" smtClean="0"/>
              <a:t> </a:t>
            </a:r>
            <a:r>
              <a:rPr lang="en-US" sz="2800" dirty="0" err="1" smtClean="0"/>
              <a:t>kuin</a:t>
            </a:r>
            <a:r>
              <a:rPr lang="en-US" sz="2800" dirty="0" smtClean="0"/>
              <a:t> </a:t>
            </a:r>
            <a:r>
              <a:rPr lang="en-US" sz="2800" dirty="0" err="1" smtClean="0"/>
              <a:t>verrokeilla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uv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800" y="2083277"/>
            <a:ext cx="5486400" cy="37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78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Neuroinflammaatio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Neuroinflammaatio</a:t>
            </a:r>
            <a:r>
              <a:rPr lang="en-US" dirty="0" smtClean="0"/>
              <a:t> </a:t>
            </a:r>
            <a:r>
              <a:rPr lang="en-US" dirty="0" err="1" smtClean="0"/>
              <a:t>eli</a:t>
            </a:r>
            <a:r>
              <a:rPr lang="en-US" dirty="0" smtClean="0"/>
              <a:t> </a:t>
            </a:r>
            <a:r>
              <a:rPr lang="en-US" dirty="0" err="1" smtClean="0"/>
              <a:t>aivojen</a:t>
            </a:r>
            <a:r>
              <a:rPr lang="en-US" dirty="0" smtClean="0"/>
              <a:t> </a:t>
            </a:r>
            <a:r>
              <a:rPr lang="en-US" dirty="0" err="1" smtClean="0"/>
              <a:t>tulehdusreaktio</a:t>
            </a:r>
            <a:endParaRPr lang="en-US" dirty="0" smtClean="0"/>
          </a:p>
          <a:p>
            <a:pPr lvl="1"/>
            <a:r>
              <a:rPr lang="en-US" dirty="0" err="1" smtClean="0"/>
              <a:t>Monitekijäinen</a:t>
            </a:r>
            <a:r>
              <a:rPr lang="en-US" dirty="0" smtClean="0"/>
              <a:t> </a:t>
            </a:r>
            <a:r>
              <a:rPr lang="en-US" dirty="0" err="1" smtClean="0"/>
              <a:t>reaktio</a:t>
            </a:r>
            <a:r>
              <a:rPr lang="en-US" dirty="0" smtClean="0"/>
              <a:t>, </a:t>
            </a:r>
            <a:r>
              <a:rPr lang="en-US" dirty="0" err="1" smtClean="0"/>
              <a:t>jossa</a:t>
            </a:r>
            <a:r>
              <a:rPr lang="en-US" dirty="0" smtClean="0"/>
              <a:t> mm. </a:t>
            </a:r>
            <a:r>
              <a:rPr lang="en-US" dirty="0" err="1" smtClean="0"/>
              <a:t>aivoissa</a:t>
            </a:r>
            <a:r>
              <a:rPr lang="en-US" dirty="0" smtClean="0"/>
              <a:t> </a:t>
            </a:r>
            <a:r>
              <a:rPr lang="en-US" dirty="0" err="1" smtClean="0"/>
              <a:t>normaalisti</a:t>
            </a:r>
            <a:r>
              <a:rPr lang="en-US" dirty="0" smtClean="0"/>
              <a:t> </a:t>
            </a:r>
            <a:r>
              <a:rPr lang="en-US" dirty="0" err="1" smtClean="0"/>
              <a:t>lepotilassa</a:t>
            </a:r>
            <a:r>
              <a:rPr lang="en-US" dirty="0" smtClean="0"/>
              <a:t> </a:t>
            </a:r>
            <a:r>
              <a:rPr lang="en-US" dirty="0" err="1" smtClean="0"/>
              <a:t>olevat</a:t>
            </a:r>
            <a:r>
              <a:rPr lang="en-US" dirty="0" smtClean="0"/>
              <a:t> </a:t>
            </a:r>
            <a:r>
              <a:rPr lang="en-US" dirty="0" err="1" smtClean="0"/>
              <a:t>mikrogliasolut</a:t>
            </a:r>
            <a:r>
              <a:rPr lang="en-US" dirty="0" smtClean="0"/>
              <a:t> </a:t>
            </a:r>
            <a:r>
              <a:rPr lang="en-US" dirty="0" err="1" smtClean="0"/>
              <a:t>aktivoituvat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lumipallo</a:t>
            </a:r>
            <a:r>
              <a:rPr lang="en-US" dirty="0" smtClean="0"/>
              <a:t>” </a:t>
            </a:r>
            <a:r>
              <a:rPr lang="en-US" dirty="0" err="1" smtClean="0"/>
              <a:t>vaikutus</a:t>
            </a:r>
            <a:endParaRPr lang="en-US" dirty="0" smtClean="0"/>
          </a:p>
          <a:p>
            <a:r>
              <a:rPr lang="en-US" dirty="0" err="1" smtClean="0"/>
              <a:t>Onko</a:t>
            </a:r>
            <a:r>
              <a:rPr lang="en-US" dirty="0" smtClean="0"/>
              <a:t> </a:t>
            </a:r>
            <a:r>
              <a:rPr lang="en-US" dirty="0" err="1" smtClean="0"/>
              <a:t>neuroinflammaatiosta</a:t>
            </a:r>
            <a:r>
              <a:rPr lang="en-US" dirty="0" smtClean="0"/>
              <a:t> </a:t>
            </a:r>
            <a:r>
              <a:rPr lang="en-US" dirty="0" err="1" smtClean="0"/>
              <a:t>hyötyä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Lyhytaikaisena</a:t>
            </a:r>
            <a:r>
              <a:rPr lang="en-US" dirty="0" smtClean="0"/>
              <a:t> </a:t>
            </a:r>
            <a:r>
              <a:rPr lang="en-US" dirty="0" err="1" smtClean="0"/>
              <a:t>akuuteissa</a:t>
            </a:r>
            <a:r>
              <a:rPr lang="en-US" dirty="0" smtClean="0"/>
              <a:t> </a:t>
            </a:r>
            <a:r>
              <a:rPr lang="en-US" dirty="0" err="1" smtClean="0"/>
              <a:t>tilanteissa</a:t>
            </a:r>
            <a:r>
              <a:rPr lang="en-US" dirty="0" smtClean="0"/>
              <a:t> </a:t>
            </a:r>
            <a:r>
              <a:rPr lang="en-US" dirty="0" err="1" smtClean="0"/>
              <a:t>kyllä</a:t>
            </a:r>
            <a:r>
              <a:rPr lang="en-US" dirty="0" smtClean="0"/>
              <a:t>, </a:t>
            </a:r>
            <a:r>
              <a:rPr lang="en-US" dirty="0" err="1" smtClean="0"/>
              <a:t>mutta</a:t>
            </a:r>
            <a:r>
              <a:rPr lang="en-US" dirty="0" smtClean="0"/>
              <a:t> </a:t>
            </a:r>
            <a:r>
              <a:rPr lang="en-US" dirty="0" err="1" smtClean="0"/>
              <a:t>pitkään</a:t>
            </a:r>
            <a:r>
              <a:rPr lang="en-US" dirty="0" smtClean="0"/>
              <a:t> </a:t>
            </a:r>
            <a:r>
              <a:rPr lang="en-US" dirty="0" err="1" smtClean="0"/>
              <a:t>jatkuvana</a:t>
            </a:r>
            <a:r>
              <a:rPr lang="en-US" dirty="0" smtClean="0"/>
              <a:t> </a:t>
            </a:r>
            <a:r>
              <a:rPr lang="en-US" dirty="0" err="1" smtClean="0"/>
              <a:t>haitallinen</a:t>
            </a:r>
            <a:endParaRPr lang="en-US" dirty="0" smtClean="0"/>
          </a:p>
          <a:p>
            <a:r>
              <a:rPr lang="en-US" dirty="0" err="1" smtClean="0"/>
              <a:t>Dopamiinia</a:t>
            </a:r>
            <a:r>
              <a:rPr lang="en-US" dirty="0" smtClean="0"/>
              <a:t> </a:t>
            </a:r>
            <a:r>
              <a:rPr lang="en-US" dirty="0" err="1" smtClean="0"/>
              <a:t>tuottavat</a:t>
            </a:r>
            <a:r>
              <a:rPr lang="en-US" dirty="0" smtClean="0"/>
              <a:t> </a:t>
            </a:r>
            <a:r>
              <a:rPr lang="en-US" dirty="0" err="1" smtClean="0"/>
              <a:t>solut</a:t>
            </a:r>
            <a:r>
              <a:rPr lang="en-US" dirty="0" smtClean="0"/>
              <a:t> </a:t>
            </a:r>
            <a:r>
              <a:rPr lang="en-US" dirty="0" err="1" smtClean="0"/>
              <a:t>erityisen</a:t>
            </a:r>
            <a:r>
              <a:rPr lang="en-US" dirty="0" smtClean="0"/>
              <a:t> </a:t>
            </a:r>
            <a:r>
              <a:rPr lang="en-US" dirty="0" err="1" smtClean="0"/>
              <a:t>herkkiä</a:t>
            </a:r>
            <a:r>
              <a:rPr lang="en-US" dirty="0" smtClean="0"/>
              <a:t> </a:t>
            </a:r>
            <a:r>
              <a:rPr lang="en-US" dirty="0" err="1" smtClean="0"/>
              <a:t>neuroinflammaatiolle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uva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800" y="2110387"/>
            <a:ext cx="5486400" cy="376618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2513" y="3965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>
            <a:noAutofit/>
          </a:bodyPr>
          <a:lstStyle/>
          <a:p>
            <a:r>
              <a:rPr lang="en-US" sz="2800" dirty="0" smtClean="0"/>
              <a:t>ON-</a:t>
            </a:r>
            <a:r>
              <a:rPr lang="en-US" sz="2800" dirty="0" err="1" smtClean="0"/>
              <a:t>vaiheessa</a:t>
            </a:r>
            <a:r>
              <a:rPr lang="en-US" sz="2800" dirty="0" smtClean="0"/>
              <a:t> </a:t>
            </a:r>
            <a:r>
              <a:rPr lang="en-US" sz="2800" dirty="0" err="1" smtClean="0"/>
              <a:t>ero</a:t>
            </a:r>
            <a:r>
              <a:rPr lang="en-US" sz="2800" dirty="0" smtClean="0"/>
              <a:t> </a:t>
            </a:r>
            <a:r>
              <a:rPr lang="en-US" sz="2800" dirty="0" err="1" smtClean="0"/>
              <a:t>Parkinsonpotilaiden</a:t>
            </a:r>
            <a:r>
              <a:rPr lang="en-US" sz="2800" dirty="0" smtClean="0"/>
              <a:t> ja </a:t>
            </a:r>
            <a:r>
              <a:rPr lang="en-US" sz="2800" dirty="0" err="1" smtClean="0"/>
              <a:t>verrokkien</a:t>
            </a:r>
            <a:r>
              <a:rPr lang="en-US" sz="2800" dirty="0" smtClean="0"/>
              <a:t> </a:t>
            </a:r>
            <a:r>
              <a:rPr lang="en-US" sz="2800" dirty="0" err="1" smtClean="0"/>
              <a:t>välillä</a:t>
            </a:r>
            <a:r>
              <a:rPr lang="en-US" sz="2800" dirty="0" smtClean="0"/>
              <a:t> </a:t>
            </a:r>
            <a:r>
              <a:rPr lang="en-US" sz="2800" dirty="0" err="1" smtClean="0"/>
              <a:t>pieneni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Seuraavaksi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baseline="30000" dirty="0" smtClean="0"/>
              <a:t>18</a:t>
            </a:r>
            <a:r>
              <a:rPr lang="en-US" dirty="0" smtClean="0"/>
              <a:t>F]FMPEP-d2 </a:t>
            </a:r>
            <a:r>
              <a:rPr lang="en-US" dirty="0" err="1" smtClean="0"/>
              <a:t>verrattuna</a:t>
            </a:r>
            <a:endParaRPr lang="en-US" dirty="0" smtClean="0"/>
          </a:p>
          <a:p>
            <a:pPr lvl="1"/>
            <a:r>
              <a:rPr lang="en-US" dirty="0" err="1" smtClean="0"/>
              <a:t>Motorisiin</a:t>
            </a:r>
            <a:r>
              <a:rPr lang="en-US" dirty="0" smtClean="0"/>
              <a:t> </a:t>
            </a:r>
            <a:r>
              <a:rPr lang="en-US" dirty="0" err="1" smtClean="0"/>
              <a:t>oireisiin</a:t>
            </a:r>
            <a:endParaRPr lang="en-US" dirty="0" smtClean="0"/>
          </a:p>
          <a:p>
            <a:pPr lvl="1"/>
            <a:r>
              <a:rPr lang="en-US" dirty="0" err="1" smtClean="0"/>
              <a:t>Neuropsykologisiin</a:t>
            </a:r>
            <a:r>
              <a:rPr lang="en-US" dirty="0" smtClean="0"/>
              <a:t> </a:t>
            </a:r>
            <a:r>
              <a:rPr lang="en-US" dirty="0" err="1" smtClean="0"/>
              <a:t>testituloksiin</a:t>
            </a:r>
            <a:endParaRPr lang="en-US" dirty="0" smtClean="0"/>
          </a:p>
          <a:p>
            <a:pPr lvl="1"/>
            <a:r>
              <a:rPr lang="en-US" dirty="0" err="1" smtClean="0"/>
              <a:t>Selkäydinnestenäytteisiin</a:t>
            </a:r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baseline="30000" dirty="0" smtClean="0"/>
              <a:t>18</a:t>
            </a:r>
            <a:r>
              <a:rPr lang="en-US" dirty="0" smtClean="0"/>
              <a:t>F]</a:t>
            </a:r>
            <a:r>
              <a:rPr lang="en-US" dirty="0" err="1" smtClean="0"/>
              <a:t>fluorodopa</a:t>
            </a:r>
            <a:r>
              <a:rPr lang="en-US" dirty="0" smtClean="0"/>
              <a:t> PET </a:t>
            </a:r>
            <a:r>
              <a:rPr lang="en-US" dirty="0" err="1" smtClean="0"/>
              <a:t>tuloksiin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[</a:t>
            </a:r>
            <a:r>
              <a:rPr lang="en-US" baseline="30000" dirty="0" smtClean="0"/>
              <a:t>11</a:t>
            </a:r>
            <a:r>
              <a:rPr lang="en-US" dirty="0" smtClean="0"/>
              <a:t>C]PBR28 </a:t>
            </a:r>
            <a:r>
              <a:rPr lang="en-US" dirty="0" err="1" smtClean="0"/>
              <a:t>mallinnuksen</a:t>
            </a:r>
            <a:r>
              <a:rPr lang="en-US" dirty="0" smtClean="0"/>
              <a:t> </a:t>
            </a:r>
            <a:r>
              <a:rPr lang="en-US" dirty="0" err="1" smtClean="0"/>
              <a:t>jatkaminen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075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Kiitämme</a:t>
            </a:r>
            <a:r>
              <a:rPr lang="en-US" sz="2400" dirty="0" smtClean="0"/>
              <a:t> </a:t>
            </a:r>
            <a:r>
              <a:rPr lang="en-US" sz="2400" dirty="0" err="1" smtClean="0"/>
              <a:t>tutkimukseen</a:t>
            </a:r>
            <a:r>
              <a:rPr lang="en-US" sz="2400" dirty="0" smtClean="0"/>
              <a:t> </a:t>
            </a:r>
            <a:r>
              <a:rPr lang="en-US" sz="2400" dirty="0" err="1" smtClean="0"/>
              <a:t>osallistuneita</a:t>
            </a:r>
            <a:r>
              <a:rPr lang="en-US" sz="2400" dirty="0" smtClean="0"/>
              <a:t> </a:t>
            </a:r>
            <a:r>
              <a:rPr lang="en-US" dirty="0" err="1" smtClean="0"/>
              <a:t>henkilöitä</a:t>
            </a:r>
            <a:endParaRPr lang="en-US" sz="2400" dirty="0" smtClean="0"/>
          </a:p>
          <a:p>
            <a:r>
              <a:rPr lang="en-US" sz="2400" dirty="0" err="1" smtClean="0"/>
              <a:t>Tutkimus</a:t>
            </a:r>
            <a:r>
              <a:rPr lang="en-US" sz="2400" dirty="0" smtClean="0"/>
              <a:t> on </a:t>
            </a:r>
            <a:r>
              <a:rPr lang="en-US" sz="2400" dirty="0" err="1" smtClean="0"/>
              <a:t>akateeminen</a:t>
            </a:r>
            <a:r>
              <a:rPr lang="en-US" sz="2400" dirty="0" smtClean="0"/>
              <a:t> </a:t>
            </a:r>
            <a:r>
              <a:rPr lang="en-US" sz="2400" dirty="0" err="1" smtClean="0"/>
              <a:t>tutkimus</a:t>
            </a:r>
            <a:r>
              <a:rPr lang="en-US" sz="2400" dirty="0" smtClean="0"/>
              <a:t>, jota </a:t>
            </a:r>
            <a:r>
              <a:rPr lang="en-US" sz="2400" dirty="0" err="1" smtClean="0"/>
              <a:t>rahoitetaan</a:t>
            </a:r>
            <a:r>
              <a:rPr lang="en-US" sz="2400" dirty="0" smtClean="0"/>
              <a:t> </a:t>
            </a:r>
            <a:r>
              <a:rPr lang="en-US" sz="2400" dirty="0" err="1" smtClean="0"/>
              <a:t>valtion</a:t>
            </a:r>
            <a:r>
              <a:rPr lang="en-US" sz="2400" dirty="0" smtClean="0"/>
              <a:t> </a:t>
            </a:r>
            <a:r>
              <a:rPr lang="en-US" sz="2400" dirty="0" err="1" smtClean="0"/>
              <a:t>tutkimusrahoituksella</a:t>
            </a:r>
            <a:r>
              <a:rPr lang="en-US" sz="2400" dirty="0" smtClean="0"/>
              <a:t> </a:t>
            </a:r>
            <a:r>
              <a:rPr lang="en-US" sz="2400" dirty="0" err="1" smtClean="0"/>
              <a:t>ja</a:t>
            </a:r>
            <a:r>
              <a:rPr lang="en-US" sz="2400" dirty="0" smtClean="0"/>
              <a:t> </a:t>
            </a:r>
            <a:r>
              <a:rPr lang="en-US" sz="2400" dirty="0" err="1" smtClean="0"/>
              <a:t>yksityisiltä</a:t>
            </a:r>
            <a:r>
              <a:rPr lang="en-US" sz="2400" dirty="0" smtClean="0"/>
              <a:t> </a:t>
            </a:r>
            <a:r>
              <a:rPr lang="en-US" sz="2400" dirty="0" err="1" smtClean="0"/>
              <a:t>säätiöiltä</a:t>
            </a:r>
            <a:r>
              <a:rPr lang="en-US" sz="2400" dirty="0" smtClean="0"/>
              <a:t> </a:t>
            </a:r>
            <a:r>
              <a:rPr lang="en-US" sz="2400" dirty="0" err="1" smtClean="0"/>
              <a:t>saaduilla</a:t>
            </a:r>
            <a:r>
              <a:rPr lang="en-US" sz="2400" dirty="0" smtClean="0"/>
              <a:t> </a:t>
            </a:r>
            <a:r>
              <a:rPr lang="en-US" sz="2400" dirty="0" err="1" smtClean="0"/>
              <a:t>apurahoilla</a:t>
            </a:r>
            <a:endParaRPr lang="en-US" sz="2400" dirty="0" smtClean="0"/>
          </a:p>
          <a:p>
            <a:r>
              <a:rPr lang="en-US" sz="2400" dirty="0" err="1" smtClean="0"/>
              <a:t>Kiitämme</a:t>
            </a:r>
            <a:r>
              <a:rPr lang="en-US" sz="2400" dirty="0" smtClean="0"/>
              <a:t> </a:t>
            </a:r>
            <a:r>
              <a:rPr lang="en-US" sz="2400" dirty="0" err="1" smtClean="0"/>
              <a:t>Suomen</a:t>
            </a:r>
            <a:r>
              <a:rPr lang="en-US" sz="2400" dirty="0" smtClean="0"/>
              <a:t> Parkinson-</a:t>
            </a:r>
            <a:r>
              <a:rPr lang="en-US" sz="2400" dirty="0" err="1" smtClean="0"/>
              <a:t>säätiötä</a:t>
            </a:r>
            <a:r>
              <a:rPr lang="en-US" sz="2400" dirty="0" smtClean="0"/>
              <a:t> </a:t>
            </a:r>
            <a:r>
              <a:rPr lang="en-US" sz="2400" dirty="0" err="1" smtClean="0"/>
              <a:t>sen</a:t>
            </a:r>
            <a:r>
              <a:rPr lang="en-US" sz="2400" dirty="0" smtClean="0"/>
              <a:t> </a:t>
            </a:r>
            <a:r>
              <a:rPr lang="en-US" sz="2400" dirty="0" err="1" smtClean="0"/>
              <a:t>myöntämistä</a:t>
            </a:r>
            <a:r>
              <a:rPr lang="en-US" sz="2400" dirty="0" smtClean="0"/>
              <a:t> </a:t>
            </a:r>
            <a:r>
              <a:rPr lang="en-US" sz="2400" dirty="0" err="1" smtClean="0"/>
              <a:t>apurahoista</a:t>
            </a:r>
            <a:r>
              <a:rPr lang="en-US" sz="2400" dirty="0" smtClean="0"/>
              <a:t>, </a:t>
            </a:r>
            <a:r>
              <a:rPr lang="en-US" sz="2400" dirty="0" err="1" smtClean="0"/>
              <a:t>jotka</a:t>
            </a:r>
            <a:r>
              <a:rPr lang="en-US" sz="2400" dirty="0" smtClean="0"/>
              <a:t> </a:t>
            </a:r>
            <a:r>
              <a:rPr lang="en-US" sz="2400" dirty="0" err="1" smtClean="0"/>
              <a:t>mahdollistavat</a:t>
            </a:r>
            <a:r>
              <a:rPr lang="en-US" sz="2400" dirty="0" smtClean="0"/>
              <a:t> </a:t>
            </a:r>
            <a:r>
              <a:rPr lang="en-US" sz="2400" dirty="0" err="1" smtClean="0"/>
              <a:t>tutkimuksen</a:t>
            </a:r>
            <a:r>
              <a:rPr lang="en-US" sz="2400" dirty="0" smtClean="0"/>
              <a:t> </a:t>
            </a:r>
            <a:r>
              <a:rPr lang="en-US" sz="2400" dirty="0" err="1" smtClean="0"/>
              <a:t>teon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Tutkimusryhmä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Prof </a:t>
            </a:r>
            <a:r>
              <a:rPr lang="en-US" sz="2000" dirty="0" err="1" smtClean="0"/>
              <a:t>Juha</a:t>
            </a:r>
            <a:r>
              <a:rPr lang="en-US" sz="2000" dirty="0" smtClean="0"/>
              <a:t> </a:t>
            </a:r>
            <a:r>
              <a:rPr lang="en-US" sz="2000" dirty="0" err="1" smtClean="0"/>
              <a:t>Rinne</a:t>
            </a:r>
            <a:endParaRPr lang="en-US" sz="2000" dirty="0" smtClean="0"/>
          </a:p>
          <a:p>
            <a:r>
              <a:rPr lang="en-US" sz="2000" dirty="0" smtClean="0"/>
              <a:t>LL </a:t>
            </a:r>
            <a:r>
              <a:rPr lang="en-US" sz="2000" dirty="0" err="1" smtClean="0"/>
              <a:t>Haidar</a:t>
            </a:r>
            <a:r>
              <a:rPr lang="en-US" sz="2000" dirty="0" smtClean="0"/>
              <a:t> Al-</a:t>
            </a:r>
            <a:r>
              <a:rPr lang="en-US" sz="2000" dirty="0" err="1" smtClean="0"/>
              <a:t>Abdulrasul</a:t>
            </a:r>
            <a:endParaRPr lang="en-US" sz="2000" dirty="0" smtClean="0"/>
          </a:p>
          <a:p>
            <a:r>
              <a:rPr lang="en-US" sz="2000" dirty="0" smtClean="0"/>
              <a:t>LL </a:t>
            </a:r>
            <a:r>
              <a:rPr lang="en-US" sz="2000" dirty="0" err="1" smtClean="0"/>
              <a:t>Riikka</a:t>
            </a:r>
            <a:r>
              <a:rPr lang="en-US" sz="2000" dirty="0" smtClean="0"/>
              <a:t> </a:t>
            </a:r>
            <a:r>
              <a:rPr lang="en-US" sz="2000" dirty="0" err="1" smtClean="0"/>
              <a:t>Ajalin</a:t>
            </a:r>
            <a:endParaRPr lang="en-US" sz="2000" dirty="0" smtClean="0"/>
          </a:p>
          <a:p>
            <a:r>
              <a:rPr lang="en-US" sz="2000" dirty="0" smtClean="0"/>
              <a:t>FM </a:t>
            </a:r>
            <a:r>
              <a:rPr lang="en-US" sz="2000" dirty="0" err="1" smtClean="0"/>
              <a:t>Jouni</a:t>
            </a:r>
            <a:r>
              <a:rPr lang="en-US" sz="2000" dirty="0" smtClean="0"/>
              <a:t> </a:t>
            </a:r>
            <a:r>
              <a:rPr lang="en-US" sz="2000" dirty="0" err="1" smtClean="0"/>
              <a:t>Tuisku</a:t>
            </a:r>
            <a:endParaRPr lang="en-US" sz="2000" dirty="0" smtClean="0"/>
          </a:p>
          <a:p>
            <a:r>
              <a:rPr lang="en-US" sz="2000" dirty="0" smtClean="0"/>
              <a:t>Dos </a:t>
            </a:r>
            <a:r>
              <a:rPr lang="en-US" sz="2000" dirty="0" err="1" smtClean="0"/>
              <a:t>Jussi</a:t>
            </a:r>
            <a:r>
              <a:rPr lang="en-US" sz="2000" dirty="0" smtClean="0"/>
              <a:t> </a:t>
            </a:r>
            <a:r>
              <a:rPr lang="en-US" sz="2000" dirty="0" err="1" smtClean="0"/>
              <a:t>Hirvonen</a:t>
            </a:r>
            <a:endParaRPr lang="en-US" sz="2000" dirty="0" smtClean="0"/>
          </a:p>
          <a:p>
            <a:r>
              <a:rPr lang="en-US" sz="2000" dirty="0" smtClean="0"/>
              <a:t>PET-</a:t>
            </a:r>
            <a:r>
              <a:rPr lang="en-US" sz="2000" dirty="0" err="1" smtClean="0"/>
              <a:t>keskuksen</a:t>
            </a:r>
            <a:r>
              <a:rPr lang="en-US" sz="2000" dirty="0" smtClean="0"/>
              <a:t> </a:t>
            </a:r>
            <a:r>
              <a:rPr lang="en-US" sz="2000" dirty="0" err="1" smtClean="0"/>
              <a:t>henkilökunta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442" y="2628900"/>
            <a:ext cx="2159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r="55726"/>
          <a:stretch>
            <a:fillRect/>
          </a:stretch>
        </p:blipFill>
        <p:spPr>
          <a:xfrm>
            <a:off x="672475" y="504028"/>
            <a:ext cx="3933391" cy="3339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143" y="3889501"/>
            <a:ext cx="3382723" cy="2537042"/>
          </a:xfrm>
          <a:prstGeom prst="rect">
            <a:avLst/>
          </a:prstGeom>
        </p:spPr>
      </p:pic>
      <p:pic>
        <p:nvPicPr>
          <p:cNvPr id="12" name="Picture 11" descr="Slid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323" y="1332102"/>
            <a:ext cx="2849089" cy="382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Mitä</a:t>
            </a:r>
            <a:r>
              <a:rPr lang="en-US" dirty="0" smtClean="0"/>
              <a:t> </a:t>
            </a:r>
            <a:r>
              <a:rPr lang="en-US" dirty="0" err="1" smtClean="0"/>
              <a:t>uutta</a:t>
            </a:r>
            <a:r>
              <a:rPr lang="en-US" dirty="0" smtClean="0"/>
              <a:t> </a:t>
            </a:r>
            <a:r>
              <a:rPr lang="en-US" dirty="0" err="1" smtClean="0"/>
              <a:t>Parkinsonin</a:t>
            </a:r>
            <a:r>
              <a:rPr lang="en-US" dirty="0" smtClean="0"/>
              <a:t> </a:t>
            </a:r>
            <a:r>
              <a:rPr lang="en-US" dirty="0" err="1" smtClean="0"/>
              <a:t>taudin</a:t>
            </a:r>
            <a:r>
              <a:rPr lang="en-US" dirty="0" smtClean="0"/>
              <a:t> </a:t>
            </a:r>
            <a:r>
              <a:rPr lang="en-US" dirty="0" err="1" smtClean="0"/>
              <a:t>hoidossa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Opikaponi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COMT-</a:t>
            </a:r>
            <a:r>
              <a:rPr lang="en-US" dirty="0" err="1" smtClean="0"/>
              <a:t>estäjä</a:t>
            </a:r>
            <a:r>
              <a:rPr lang="en-US" dirty="0" smtClean="0"/>
              <a:t> (</a:t>
            </a:r>
            <a:r>
              <a:rPr lang="en-US" dirty="0" err="1" smtClean="0"/>
              <a:t>kuten</a:t>
            </a:r>
            <a:r>
              <a:rPr lang="en-US" dirty="0" smtClean="0"/>
              <a:t> </a:t>
            </a:r>
            <a:r>
              <a:rPr lang="en-US" dirty="0" err="1" smtClean="0"/>
              <a:t>entakaponi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Kerran</a:t>
            </a:r>
            <a:r>
              <a:rPr lang="en-US" dirty="0" smtClean="0"/>
              <a:t> </a:t>
            </a:r>
            <a:r>
              <a:rPr lang="en-US" dirty="0" err="1" smtClean="0"/>
              <a:t>päivässä</a:t>
            </a:r>
            <a:r>
              <a:rPr lang="en-US" dirty="0" smtClean="0"/>
              <a:t> 50mg</a:t>
            </a:r>
          </a:p>
          <a:p>
            <a:r>
              <a:rPr lang="en-US" dirty="0" err="1" smtClean="0"/>
              <a:t>Vaikuttaa</a:t>
            </a:r>
            <a:r>
              <a:rPr lang="en-US" dirty="0" smtClean="0"/>
              <a:t> </a:t>
            </a:r>
            <a:r>
              <a:rPr lang="en-US" dirty="0" err="1" smtClean="0"/>
              <a:t>hieman</a:t>
            </a:r>
            <a:r>
              <a:rPr lang="en-US" dirty="0" smtClean="0"/>
              <a:t> </a:t>
            </a:r>
            <a:r>
              <a:rPr lang="en-US" dirty="0" err="1" smtClean="0"/>
              <a:t>tehokkaammalta</a:t>
            </a:r>
            <a:r>
              <a:rPr lang="en-US" dirty="0" smtClean="0"/>
              <a:t> </a:t>
            </a:r>
            <a:r>
              <a:rPr lang="en-US" dirty="0" err="1" smtClean="0"/>
              <a:t>kuin</a:t>
            </a:r>
            <a:r>
              <a:rPr lang="en-US" dirty="0" smtClean="0"/>
              <a:t> </a:t>
            </a:r>
            <a:r>
              <a:rPr lang="en-US" dirty="0" err="1" smtClean="0"/>
              <a:t>entakaponi</a:t>
            </a:r>
            <a:endParaRPr lang="en-US" dirty="0" smtClean="0"/>
          </a:p>
          <a:p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ripulia</a:t>
            </a:r>
            <a:r>
              <a:rPr lang="en-US" dirty="0" smtClean="0"/>
              <a:t> </a:t>
            </a:r>
            <a:r>
              <a:rPr lang="en-US" dirty="0" err="1" smtClean="0"/>
              <a:t>haittavaikutuksena</a:t>
            </a:r>
            <a:endParaRPr lang="en-US" dirty="0" smtClean="0"/>
          </a:p>
          <a:p>
            <a:r>
              <a:rPr lang="en-US" dirty="0" err="1" smtClean="0"/>
              <a:t>Dyskinesioita</a:t>
            </a:r>
            <a:r>
              <a:rPr lang="en-US" dirty="0" smtClean="0"/>
              <a:t> </a:t>
            </a:r>
            <a:r>
              <a:rPr lang="en-US" dirty="0" err="1" smtClean="0"/>
              <a:t>enemmän</a:t>
            </a:r>
            <a:endParaRPr lang="en-US" dirty="0" smtClean="0"/>
          </a:p>
          <a:p>
            <a:r>
              <a:rPr lang="en-US" dirty="0" err="1" smtClean="0"/>
              <a:t>Tulossa</a:t>
            </a:r>
            <a:r>
              <a:rPr lang="en-US" dirty="0" smtClean="0"/>
              <a:t> </a:t>
            </a:r>
            <a:r>
              <a:rPr lang="en-US" dirty="0" err="1" smtClean="0"/>
              <a:t>ensi</a:t>
            </a:r>
            <a:r>
              <a:rPr lang="en-US" dirty="0" smtClean="0"/>
              <a:t> </a:t>
            </a:r>
            <a:r>
              <a:rPr lang="en-US" dirty="0" err="1" smtClean="0"/>
              <a:t>vuonna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Levodopa/Entakaponi/Karbidopa</a:t>
            </a:r>
            <a:r>
              <a:rPr lang="en-US" sz="3200" dirty="0" smtClean="0"/>
              <a:t> Intestinal Gel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LEGIC</a:t>
            </a:r>
          </a:p>
          <a:p>
            <a:r>
              <a:rPr lang="en-US" dirty="0" err="1" smtClean="0"/>
              <a:t>Toimintaperiaate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kuin</a:t>
            </a:r>
            <a:r>
              <a:rPr lang="en-US" dirty="0" smtClean="0"/>
              <a:t> </a:t>
            </a:r>
            <a:r>
              <a:rPr lang="en-US" dirty="0" err="1" smtClean="0"/>
              <a:t>Duodopa</a:t>
            </a:r>
            <a:r>
              <a:rPr lang="en-US" dirty="0" smtClean="0"/>
              <a:t> </a:t>
            </a:r>
            <a:r>
              <a:rPr lang="en-US" dirty="0" err="1" smtClean="0"/>
              <a:t>pumpun</a:t>
            </a:r>
            <a:r>
              <a:rPr lang="en-US" dirty="0" smtClean="0"/>
              <a:t>, </a:t>
            </a:r>
            <a:r>
              <a:rPr lang="en-US" dirty="0" err="1" smtClean="0"/>
              <a:t>mutta</a:t>
            </a:r>
            <a:r>
              <a:rPr lang="en-US" dirty="0" smtClean="0"/>
              <a:t> </a:t>
            </a:r>
            <a:r>
              <a:rPr lang="en-US" dirty="0" err="1" smtClean="0"/>
              <a:t>entakaponin</a:t>
            </a:r>
            <a:r>
              <a:rPr lang="en-US" dirty="0" smtClean="0"/>
              <a:t> </a:t>
            </a:r>
            <a:r>
              <a:rPr lang="en-US" dirty="0" err="1" smtClean="0"/>
              <a:t>ansiosta</a:t>
            </a:r>
            <a:r>
              <a:rPr lang="en-US" dirty="0" smtClean="0"/>
              <a:t> </a:t>
            </a:r>
            <a:r>
              <a:rPr lang="en-US" dirty="0" err="1" smtClean="0"/>
              <a:t>tarvitaan</a:t>
            </a:r>
            <a:r>
              <a:rPr lang="en-US" dirty="0" smtClean="0"/>
              <a:t> </a:t>
            </a:r>
            <a:r>
              <a:rPr lang="en-US" dirty="0" err="1" smtClean="0"/>
              <a:t>vähemmän</a:t>
            </a:r>
            <a:r>
              <a:rPr lang="en-US" dirty="0" smtClean="0"/>
              <a:t> </a:t>
            </a:r>
            <a:r>
              <a:rPr lang="en-US" dirty="0" err="1" smtClean="0"/>
              <a:t>levodopaa</a:t>
            </a:r>
            <a:endParaRPr lang="en-US" dirty="0" smtClean="0"/>
          </a:p>
          <a:p>
            <a:r>
              <a:rPr lang="en-US" dirty="0" err="1" smtClean="0"/>
              <a:t>Pienempi</a:t>
            </a:r>
            <a:r>
              <a:rPr lang="en-US" dirty="0" smtClean="0"/>
              <a:t> </a:t>
            </a:r>
            <a:r>
              <a:rPr lang="en-US" dirty="0" err="1" smtClean="0"/>
              <a:t>pumppu</a:t>
            </a:r>
            <a:r>
              <a:rPr lang="en-US" dirty="0" smtClean="0"/>
              <a:t> </a:t>
            </a:r>
            <a:r>
              <a:rPr lang="en-US" dirty="0" err="1" smtClean="0"/>
              <a:t>kuin</a:t>
            </a:r>
            <a:r>
              <a:rPr lang="en-US" dirty="0" smtClean="0"/>
              <a:t> </a:t>
            </a:r>
            <a:r>
              <a:rPr lang="en-US" dirty="0" err="1" smtClean="0"/>
              <a:t>Duodopa</a:t>
            </a:r>
            <a:endParaRPr lang="en-US" dirty="0" smtClean="0"/>
          </a:p>
          <a:p>
            <a:r>
              <a:rPr lang="en-US" dirty="0" err="1" smtClean="0"/>
              <a:t>Jos</a:t>
            </a:r>
            <a:r>
              <a:rPr lang="en-US" dirty="0" smtClean="0"/>
              <a:t> </a:t>
            </a:r>
            <a:r>
              <a:rPr lang="en-US" dirty="0" err="1" smtClean="0"/>
              <a:t>entakaponista</a:t>
            </a:r>
            <a:r>
              <a:rPr lang="en-US" dirty="0" smtClean="0"/>
              <a:t> </a:t>
            </a:r>
            <a:r>
              <a:rPr lang="en-US" dirty="0" err="1" smtClean="0"/>
              <a:t>tullut</a:t>
            </a:r>
            <a:r>
              <a:rPr lang="en-US" dirty="0" smtClean="0"/>
              <a:t> </a:t>
            </a:r>
            <a:r>
              <a:rPr lang="en-US" dirty="0" err="1" smtClean="0"/>
              <a:t>tbl</a:t>
            </a:r>
            <a:r>
              <a:rPr lang="en-US" dirty="0" smtClean="0"/>
              <a:t> </a:t>
            </a:r>
            <a:r>
              <a:rPr lang="en-US" dirty="0" err="1" smtClean="0"/>
              <a:t>muodossa</a:t>
            </a:r>
            <a:r>
              <a:rPr lang="en-US" dirty="0" smtClean="0"/>
              <a:t> </a:t>
            </a:r>
            <a:r>
              <a:rPr lang="en-US" dirty="0" err="1" smtClean="0"/>
              <a:t>haittoja</a:t>
            </a:r>
            <a:r>
              <a:rPr lang="en-US" dirty="0" smtClean="0"/>
              <a:t>,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tämä</a:t>
            </a:r>
            <a:r>
              <a:rPr lang="en-US" dirty="0" smtClean="0"/>
              <a:t> </a:t>
            </a:r>
            <a:r>
              <a:rPr lang="en-US" dirty="0" err="1" smtClean="0"/>
              <a:t>sovi</a:t>
            </a:r>
            <a:endParaRPr lang="en-US" dirty="0" smtClean="0"/>
          </a:p>
          <a:p>
            <a:r>
              <a:rPr lang="en-US" dirty="0" err="1" smtClean="0"/>
              <a:t>Tulossa</a:t>
            </a:r>
            <a:r>
              <a:rPr lang="en-US" dirty="0" smtClean="0"/>
              <a:t> </a:t>
            </a:r>
            <a:r>
              <a:rPr lang="en-US" dirty="0" err="1" smtClean="0"/>
              <a:t>ensi</a:t>
            </a:r>
            <a:r>
              <a:rPr lang="en-US" dirty="0" smtClean="0"/>
              <a:t> </a:t>
            </a:r>
            <a:r>
              <a:rPr lang="en-US" dirty="0" err="1" smtClean="0"/>
              <a:t>vuonna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Inhaloitava</a:t>
            </a:r>
            <a:r>
              <a:rPr lang="en-US" dirty="0" smtClean="0"/>
              <a:t> </a:t>
            </a:r>
            <a:r>
              <a:rPr lang="en-US" dirty="0" err="1" smtClean="0"/>
              <a:t>levodopa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Inbrija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Äkillisiin</a:t>
            </a:r>
            <a:r>
              <a:rPr lang="en-US" dirty="0" smtClean="0"/>
              <a:t> OFF-</a:t>
            </a:r>
            <a:r>
              <a:rPr lang="en-US" dirty="0" err="1" smtClean="0"/>
              <a:t>vaiheisiin</a:t>
            </a:r>
            <a:endParaRPr lang="en-US" dirty="0" smtClean="0"/>
          </a:p>
          <a:p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suositella</a:t>
            </a:r>
            <a:r>
              <a:rPr lang="en-US" dirty="0" smtClean="0"/>
              <a:t> </a:t>
            </a:r>
            <a:r>
              <a:rPr lang="en-US" dirty="0" err="1" smtClean="0"/>
              <a:t>jos</a:t>
            </a:r>
            <a:r>
              <a:rPr lang="en-US" dirty="0" smtClean="0"/>
              <a:t> </a:t>
            </a:r>
            <a:r>
              <a:rPr lang="en-US" dirty="0" err="1" smtClean="0"/>
              <a:t>keuhkosairaus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Vaikutus</a:t>
            </a:r>
            <a:r>
              <a:rPr lang="en-US" dirty="0" smtClean="0"/>
              <a:t> 10 min </a:t>
            </a:r>
            <a:r>
              <a:rPr lang="en-US" dirty="0" err="1" smtClean="0"/>
              <a:t>eteenpäin</a:t>
            </a:r>
            <a:r>
              <a:rPr lang="en-US" dirty="0" smtClean="0"/>
              <a:t>, </a:t>
            </a:r>
            <a:r>
              <a:rPr lang="en-US" dirty="0" err="1" smtClean="0"/>
              <a:t>kesto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. 60min</a:t>
            </a:r>
          </a:p>
          <a:p>
            <a:r>
              <a:rPr lang="en-US" dirty="0" err="1" smtClean="0"/>
              <a:t>Yleisin</a:t>
            </a:r>
            <a:r>
              <a:rPr lang="en-US" dirty="0" smtClean="0"/>
              <a:t> </a:t>
            </a:r>
            <a:r>
              <a:rPr lang="en-US" dirty="0" err="1" smtClean="0"/>
              <a:t>haitta</a:t>
            </a:r>
            <a:r>
              <a:rPr lang="en-US" dirty="0" smtClean="0"/>
              <a:t> </a:t>
            </a:r>
            <a:r>
              <a:rPr lang="en-US" dirty="0" err="1" smtClean="0"/>
              <a:t>yskä</a:t>
            </a:r>
            <a:r>
              <a:rPr lang="en-US" dirty="0" smtClean="0"/>
              <a:t>, </a:t>
            </a:r>
            <a:r>
              <a:rPr lang="en-US" dirty="0" err="1" smtClean="0"/>
              <a:t>pahoinvointi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levodopaan</a:t>
            </a:r>
            <a:r>
              <a:rPr lang="en-US" dirty="0" smtClean="0"/>
              <a:t> </a:t>
            </a:r>
            <a:r>
              <a:rPr lang="en-US" dirty="0" err="1" smtClean="0"/>
              <a:t>liittyvät</a:t>
            </a:r>
            <a:r>
              <a:rPr lang="en-US" dirty="0" smtClean="0"/>
              <a:t> </a:t>
            </a:r>
            <a:r>
              <a:rPr lang="en-US" dirty="0" err="1" smtClean="0"/>
              <a:t>haitat</a:t>
            </a:r>
            <a:endParaRPr lang="en-US" dirty="0" smtClean="0"/>
          </a:p>
          <a:p>
            <a:r>
              <a:rPr lang="en-US" dirty="0" smtClean="0"/>
              <a:t>EMA </a:t>
            </a:r>
            <a:r>
              <a:rPr lang="en-US" dirty="0" err="1" smtClean="0"/>
              <a:t>myyntilupa</a:t>
            </a:r>
            <a:r>
              <a:rPr lang="en-US" dirty="0" smtClean="0"/>
              <a:t> 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Ihonalaisesti</a:t>
            </a:r>
            <a:r>
              <a:rPr lang="en-US" dirty="0" smtClean="0"/>
              <a:t> </a:t>
            </a:r>
            <a:r>
              <a:rPr lang="en-US" dirty="0" err="1" smtClean="0"/>
              <a:t>annosteltava</a:t>
            </a:r>
            <a:r>
              <a:rPr lang="en-US" dirty="0" smtClean="0"/>
              <a:t> </a:t>
            </a:r>
            <a:r>
              <a:rPr lang="en-US" dirty="0" err="1" smtClean="0"/>
              <a:t>levodopa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Vähemmän</a:t>
            </a:r>
            <a:r>
              <a:rPr lang="en-US" dirty="0" smtClean="0"/>
              <a:t> </a:t>
            </a:r>
            <a:r>
              <a:rPr lang="en-US" dirty="0" err="1" smtClean="0"/>
              <a:t>kajoava</a:t>
            </a:r>
            <a:r>
              <a:rPr lang="en-US" dirty="0" smtClean="0"/>
              <a:t> </a:t>
            </a:r>
            <a:r>
              <a:rPr lang="en-US" dirty="0" err="1" smtClean="0"/>
              <a:t>kuin</a:t>
            </a:r>
            <a:r>
              <a:rPr lang="en-US" dirty="0" smtClean="0"/>
              <a:t> </a:t>
            </a:r>
            <a:r>
              <a:rPr lang="en-US" dirty="0" err="1" smtClean="0"/>
              <a:t>Duodopa</a:t>
            </a:r>
            <a:r>
              <a:rPr lang="en-US" dirty="0" smtClean="0"/>
              <a:t> tai DBS</a:t>
            </a:r>
          </a:p>
          <a:p>
            <a:r>
              <a:rPr lang="en-US" dirty="0" err="1" smtClean="0"/>
              <a:t>Vaikuttaisi</a:t>
            </a:r>
            <a:r>
              <a:rPr lang="en-US" dirty="0" smtClean="0"/>
              <a:t> </a:t>
            </a:r>
            <a:r>
              <a:rPr lang="en-US" dirty="0" err="1" smtClean="0"/>
              <a:t>pienemmältä</a:t>
            </a:r>
            <a:r>
              <a:rPr lang="en-US" dirty="0" smtClean="0"/>
              <a:t> </a:t>
            </a:r>
            <a:r>
              <a:rPr lang="en-US" dirty="0" err="1" smtClean="0"/>
              <a:t>pumpulta</a:t>
            </a:r>
            <a:r>
              <a:rPr lang="en-US" dirty="0" smtClean="0"/>
              <a:t> </a:t>
            </a:r>
            <a:r>
              <a:rPr lang="en-US" dirty="0" err="1" smtClean="0"/>
              <a:t>kuin</a:t>
            </a:r>
            <a:r>
              <a:rPr lang="en-US" dirty="0" smtClean="0"/>
              <a:t> </a:t>
            </a:r>
            <a:r>
              <a:rPr lang="en-US" dirty="0" err="1" smtClean="0"/>
              <a:t>Duodopa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Ihoreaktiot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Tutkimukset</a:t>
            </a:r>
            <a:r>
              <a:rPr lang="en-US" dirty="0" smtClean="0"/>
              <a:t> </a:t>
            </a:r>
            <a:r>
              <a:rPr lang="en-US" dirty="0" err="1" smtClean="0"/>
              <a:t>vielä</a:t>
            </a:r>
            <a:r>
              <a:rPr lang="en-US" dirty="0" smtClean="0"/>
              <a:t> </a:t>
            </a:r>
            <a:r>
              <a:rPr lang="en-US" dirty="0" err="1" smtClean="0"/>
              <a:t>kesken</a:t>
            </a:r>
            <a:r>
              <a:rPr lang="en-US" dirty="0" smtClean="0"/>
              <a:t> (</a:t>
            </a:r>
            <a:r>
              <a:rPr lang="en-US" dirty="0" err="1" smtClean="0"/>
              <a:t>Faasi</a:t>
            </a:r>
            <a:r>
              <a:rPr lang="en-US" dirty="0" smtClean="0"/>
              <a:t> III)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Mikrogliasolu</a:t>
            </a:r>
            <a:r>
              <a:rPr lang="en-US" dirty="0" smtClean="0"/>
              <a:t> </a:t>
            </a:r>
            <a:r>
              <a:rPr lang="en-US" dirty="0" err="1" smtClean="0"/>
              <a:t>aktivoituu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Lepotilassa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Aktivoituneena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535969"/>
            <a:ext cx="3584677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115" y="2535969"/>
            <a:ext cx="3175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High Intensity Focused Ultrasound </a:t>
            </a:r>
            <a:br>
              <a:rPr lang="en-US" sz="3600" dirty="0" smtClean="0"/>
            </a:br>
            <a:r>
              <a:rPr lang="en-US" sz="3600" dirty="0" smtClean="0"/>
              <a:t>(HIFU)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92821"/>
            <a:ext cx="7345363" cy="3931920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Magneettiohjattu</a:t>
            </a:r>
            <a:r>
              <a:rPr lang="en-US" sz="1800" dirty="0" smtClean="0"/>
              <a:t> </a:t>
            </a:r>
            <a:r>
              <a:rPr lang="en-US" sz="1800" dirty="0" err="1" smtClean="0"/>
              <a:t>korkeaintensiteettinen</a:t>
            </a:r>
            <a:r>
              <a:rPr lang="en-US" sz="1800" dirty="0" smtClean="0"/>
              <a:t> </a:t>
            </a:r>
            <a:r>
              <a:rPr lang="en-US" sz="1800" dirty="0" err="1" smtClean="0"/>
              <a:t>kohdennettu</a:t>
            </a:r>
            <a:r>
              <a:rPr lang="en-US" sz="1800" dirty="0" smtClean="0"/>
              <a:t> </a:t>
            </a:r>
            <a:r>
              <a:rPr lang="en-US" sz="1800" dirty="0" err="1" smtClean="0"/>
              <a:t>ultraäänihoito</a:t>
            </a:r>
            <a:endParaRPr lang="en-US" sz="1800" dirty="0" smtClean="0"/>
          </a:p>
          <a:p>
            <a:r>
              <a:rPr lang="en-US" sz="1800" dirty="0" err="1" smtClean="0"/>
              <a:t>Kohdennettu</a:t>
            </a:r>
            <a:r>
              <a:rPr lang="en-US" sz="1800" dirty="0" smtClean="0"/>
              <a:t> kudos </a:t>
            </a:r>
            <a:r>
              <a:rPr lang="en-US" sz="1800" dirty="0" err="1" smtClean="0"/>
              <a:t>lämpenee</a:t>
            </a:r>
            <a:r>
              <a:rPr lang="en-US" sz="1800" dirty="0" smtClean="0"/>
              <a:t> </a:t>
            </a:r>
            <a:r>
              <a:rPr lang="en-US" sz="1800" dirty="0" err="1" smtClean="0"/>
              <a:t>mekaanisen</a:t>
            </a:r>
            <a:r>
              <a:rPr lang="en-US" sz="1800" dirty="0" smtClean="0"/>
              <a:t> </a:t>
            </a:r>
            <a:r>
              <a:rPr lang="en-US" sz="1800" dirty="0" err="1" smtClean="0"/>
              <a:t>värähtelyn</a:t>
            </a:r>
            <a:r>
              <a:rPr lang="en-US" sz="1800" dirty="0" smtClean="0"/>
              <a:t> </a:t>
            </a:r>
            <a:r>
              <a:rPr lang="en-US" sz="1800" dirty="0" err="1" smtClean="0"/>
              <a:t>avulla</a:t>
            </a:r>
            <a:r>
              <a:rPr lang="en-US" sz="1800" dirty="0" smtClean="0"/>
              <a:t> </a:t>
            </a:r>
            <a:r>
              <a:rPr lang="en-US" sz="1800" dirty="0" err="1" smtClean="0"/>
              <a:t>ja</a:t>
            </a:r>
            <a:r>
              <a:rPr lang="en-US" sz="1800" dirty="0" smtClean="0"/>
              <a:t> </a:t>
            </a:r>
            <a:r>
              <a:rPr lang="en-US" sz="1800" dirty="0" err="1" smtClean="0"/>
              <a:t>tuhoutuu</a:t>
            </a:r>
            <a:endParaRPr lang="en-US" sz="1800" dirty="0" smtClean="0"/>
          </a:p>
          <a:p>
            <a:r>
              <a:rPr lang="en-US" sz="1800" dirty="0" err="1" smtClean="0"/>
              <a:t>Pitkäaikaisnäytttö</a:t>
            </a:r>
            <a:r>
              <a:rPr lang="en-US" sz="1800" dirty="0" smtClean="0"/>
              <a:t> </a:t>
            </a:r>
            <a:r>
              <a:rPr lang="en-US" sz="1800" dirty="0" err="1" smtClean="0"/>
              <a:t>puuttuu</a:t>
            </a:r>
            <a:endParaRPr lang="en-US" sz="1800" dirty="0" smtClean="0"/>
          </a:p>
          <a:p>
            <a:r>
              <a:rPr lang="en-US" sz="1800" dirty="0" err="1" smtClean="0"/>
              <a:t>Edut</a:t>
            </a:r>
            <a:r>
              <a:rPr lang="en-US" sz="1800" dirty="0" smtClean="0"/>
              <a:t>:</a:t>
            </a:r>
          </a:p>
          <a:p>
            <a:pPr lvl="1"/>
            <a:r>
              <a:rPr lang="en-US" sz="1600" dirty="0" err="1" smtClean="0"/>
              <a:t>Ei</a:t>
            </a:r>
            <a:r>
              <a:rPr lang="en-US" sz="1600" dirty="0" smtClean="0"/>
              <a:t> </a:t>
            </a:r>
            <a:r>
              <a:rPr lang="en-US" sz="1600" dirty="0" err="1" smtClean="0"/>
              <a:t>kajoavaa</a:t>
            </a:r>
            <a:r>
              <a:rPr lang="en-US" sz="1600" dirty="0" smtClean="0"/>
              <a:t> </a:t>
            </a:r>
            <a:r>
              <a:rPr lang="en-US" sz="1600" dirty="0" err="1" smtClean="0"/>
              <a:t>hoitoa</a:t>
            </a:r>
            <a:endParaRPr lang="en-US" sz="1600" dirty="0" smtClean="0"/>
          </a:p>
          <a:p>
            <a:pPr lvl="1"/>
            <a:r>
              <a:rPr lang="en-US" sz="1600" dirty="0" err="1" smtClean="0"/>
              <a:t>Kohde</a:t>
            </a:r>
            <a:r>
              <a:rPr lang="en-US" sz="1600" dirty="0" smtClean="0"/>
              <a:t> </a:t>
            </a:r>
            <a:r>
              <a:rPr lang="en-US" sz="1600" dirty="0" err="1" smtClean="0"/>
              <a:t>voidaan</a:t>
            </a:r>
            <a:r>
              <a:rPr lang="en-US" sz="1600" dirty="0" smtClean="0"/>
              <a:t> </a:t>
            </a:r>
            <a:r>
              <a:rPr lang="en-US" sz="1600" dirty="0" err="1" smtClean="0"/>
              <a:t>testata</a:t>
            </a:r>
            <a:r>
              <a:rPr lang="en-US" sz="1600" dirty="0" smtClean="0"/>
              <a:t> </a:t>
            </a:r>
            <a:r>
              <a:rPr lang="en-US" sz="1600" dirty="0" err="1" smtClean="0"/>
              <a:t>etukäteen</a:t>
            </a:r>
            <a:endParaRPr lang="en-US" sz="1600" dirty="0" smtClean="0"/>
          </a:p>
          <a:p>
            <a:r>
              <a:rPr lang="en-US" sz="1800" dirty="0" err="1" smtClean="0"/>
              <a:t>Haitat</a:t>
            </a:r>
            <a:r>
              <a:rPr lang="en-US" sz="1800" dirty="0" smtClean="0"/>
              <a:t>:</a:t>
            </a:r>
          </a:p>
          <a:p>
            <a:pPr lvl="1"/>
            <a:r>
              <a:rPr lang="en-US" sz="1600" dirty="0" err="1" smtClean="0"/>
              <a:t>Vaatii</a:t>
            </a:r>
            <a:r>
              <a:rPr lang="en-US" sz="1600" dirty="0" smtClean="0"/>
              <a:t> </a:t>
            </a:r>
            <a:r>
              <a:rPr lang="en-US" sz="1600" dirty="0" err="1" smtClean="0"/>
              <a:t>hiusten</a:t>
            </a:r>
            <a:r>
              <a:rPr lang="en-US" sz="1600" dirty="0" smtClean="0"/>
              <a:t> </a:t>
            </a:r>
            <a:r>
              <a:rPr lang="en-US" sz="1600" dirty="0" err="1" smtClean="0"/>
              <a:t>poistamisen</a:t>
            </a:r>
            <a:r>
              <a:rPr lang="en-US" sz="1600" dirty="0" smtClean="0"/>
              <a:t> </a:t>
            </a:r>
            <a:r>
              <a:rPr lang="en-US" sz="1600" dirty="0" err="1" smtClean="0"/>
              <a:t>etukäteen</a:t>
            </a:r>
            <a:endParaRPr lang="en-US" sz="1600" dirty="0" smtClean="0"/>
          </a:p>
          <a:p>
            <a:pPr lvl="1"/>
            <a:r>
              <a:rPr lang="en-US" sz="1600" dirty="0" err="1" smtClean="0"/>
              <a:t>Lieviä</a:t>
            </a:r>
            <a:r>
              <a:rPr lang="en-US" sz="1600" dirty="0" smtClean="0"/>
              <a:t> </a:t>
            </a:r>
            <a:r>
              <a:rPr lang="en-US" sz="1600" dirty="0" err="1" smtClean="0"/>
              <a:t>ja</a:t>
            </a:r>
            <a:r>
              <a:rPr lang="en-US" sz="1600" dirty="0" smtClean="0"/>
              <a:t> </a:t>
            </a:r>
            <a:r>
              <a:rPr lang="en-US" sz="1600" dirty="0" err="1" smtClean="0"/>
              <a:t>usein</a:t>
            </a:r>
            <a:r>
              <a:rPr lang="en-US" sz="1600" dirty="0" smtClean="0"/>
              <a:t> </a:t>
            </a:r>
            <a:r>
              <a:rPr lang="en-US" sz="1600" dirty="0" err="1" smtClean="0"/>
              <a:t>ohimeneviä</a:t>
            </a:r>
            <a:r>
              <a:rPr lang="en-US" sz="1600" dirty="0" smtClean="0"/>
              <a:t>: </a:t>
            </a:r>
            <a:r>
              <a:rPr lang="en-US" sz="1600" dirty="0" err="1" smtClean="0"/>
              <a:t>kävelyn</a:t>
            </a:r>
            <a:r>
              <a:rPr lang="en-US" sz="1600" dirty="0" smtClean="0"/>
              <a:t> </a:t>
            </a:r>
            <a:r>
              <a:rPr lang="en-US" sz="1600" dirty="0" err="1" smtClean="0"/>
              <a:t>heikkeneminen</a:t>
            </a:r>
            <a:r>
              <a:rPr lang="en-US" sz="1600" dirty="0" smtClean="0"/>
              <a:t>, </a:t>
            </a:r>
            <a:r>
              <a:rPr lang="en-US" sz="1600" dirty="0" err="1" smtClean="0"/>
              <a:t>tasapainovaikeus</a:t>
            </a:r>
            <a:r>
              <a:rPr lang="en-US" sz="1600" dirty="0" smtClean="0"/>
              <a:t>, </a:t>
            </a:r>
            <a:r>
              <a:rPr lang="en-US" sz="1600" dirty="0" err="1" smtClean="0"/>
              <a:t>toispuoleinen</a:t>
            </a:r>
            <a:r>
              <a:rPr lang="en-US" sz="1600" dirty="0" smtClean="0"/>
              <a:t> </a:t>
            </a:r>
            <a:r>
              <a:rPr lang="en-US" sz="1600" dirty="0" err="1" smtClean="0"/>
              <a:t>kömpelyys</a:t>
            </a:r>
            <a:endParaRPr lang="en-US" sz="1600" dirty="0" smtClean="0"/>
          </a:p>
          <a:p>
            <a:pPr lvl="1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Muuta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GLP-1 </a:t>
            </a:r>
            <a:r>
              <a:rPr lang="en-US" dirty="0" err="1" smtClean="0"/>
              <a:t>agonisti</a:t>
            </a:r>
            <a:endParaRPr lang="en-US" dirty="0" smtClean="0"/>
          </a:p>
          <a:p>
            <a:pPr lvl="1"/>
            <a:r>
              <a:rPr lang="en-US" dirty="0" err="1" smtClean="0"/>
              <a:t>Insuliiniresistenssi</a:t>
            </a:r>
            <a:r>
              <a:rPr lang="en-US" dirty="0" smtClean="0"/>
              <a:t> </a:t>
            </a:r>
            <a:r>
              <a:rPr lang="en-US" dirty="0" err="1" smtClean="0"/>
              <a:t>mahdollisesti</a:t>
            </a:r>
            <a:r>
              <a:rPr lang="en-US" dirty="0" smtClean="0"/>
              <a:t> </a:t>
            </a:r>
            <a:r>
              <a:rPr lang="en-US" dirty="0" err="1" smtClean="0"/>
              <a:t>yhteydessä</a:t>
            </a:r>
            <a:r>
              <a:rPr lang="en-US" dirty="0" smtClean="0"/>
              <a:t> </a:t>
            </a:r>
            <a:r>
              <a:rPr lang="en-US" dirty="0" err="1" smtClean="0"/>
              <a:t>neurogeneratiivisiin</a:t>
            </a:r>
            <a:r>
              <a:rPr lang="en-US" dirty="0" smtClean="0"/>
              <a:t> </a:t>
            </a:r>
            <a:r>
              <a:rPr lang="en-US" dirty="0" err="1" smtClean="0"/>
              <a:t>sairauksiin</a:t>
            </a:r>
            <a:endParaRPr lang="en-US" dirty="0" smtClean="0"/>
          </a:p>
          <a:p>
            <a:r>
              <a:rPr lang="en-US" dirty="0" err="1" smtClean="0"/>
              <a:t>α-synukleiini</a:t>
            </a:r>
            <a:r>
              <a:rPr lang="en-US" dirty="0" smtClean="0"/>
              <a:t> </a:t>
            </a:r>
            <a:r>
              <a:rPr lang="en-US" dirty="0" err="1" smtClean="0"/>
              <a:t>vasta-ainetutkimukset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Neuroinflammaatio</a:t>
            </a:r>
            <a:r>
              <a:rPr lang="en-US" dirty="0" smtClean="0"/>
              <a:t> </a:t>
            </a:r>
            <a:r>
              <a:rPr lang="en-US" dirty="0" err="1" smtClean="0"/>
              <a:t>Parkinsonin</a:t>
            </a:r>
            <a:r>
              <a:rPr lang="en-US" dirty="0" smtClean="0"/>
              <a:t> </a:t>
            </a:r>
            <a:r>
              <a:rPr lang="en-US" dirty="0" err="1" smtClean="0"/>
              <a:t>taudissa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Näyttöä</a:t>
            </a:r>
            <a:r>
              <a:rPr lang="en-US" dirty="0" smtClean="0"/>
              <a:t> </a:t>
            </a:r>
            <a:r>
              <a:rPr lang="en-US" dirty="0" err="1" smtClean="0"/>
              <a:t>neuroinflammaation</a:t>
            </a:r>
            <a:r>
              <a:rPr lang="en-US" dirty="0" smtClean="0"/>
              <a:t> </a:t>
            </a:r>
            <a:r>
              <a:rPr lang="en-US" dirty="0" err="1" smtClean="0"/>
              <a:t>osuudesta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Ibuprofeiinia</a:t>
            </a:r>
            <a:r>
              <a:rPr lang="en-US" dirty="0" smtClean="0"/>
              <a:t> </a:t>
            </a:r>
            <a:r>
              <a:rPr lang="en-US" dirty="0" err="1" smtClean="0"/>
              <a:t>säännöllisesti</a:t>
            </a:r>
            <a:r>
              <a:rPr lang="en-US" dirty="0" smtClean="0"/>
              <a:t> </a:t>
            </a:r>
            <a:r>
              <a:rPr lang="en-US" dirty="0" err="1" smtClean="0"/>
              <a:t>käyttävillä</a:t>
            </a:r>
            <a:r>
              <a:rPr lang="en-US" dirty="0" smtClean="0"/>
              <a:t> </a:t>
            </a:r>
            <a:r>
              <a:rPr lang="en-US" dirty="0" err="1" smtClean="0"/>
              <a:t>pienempi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sairastua</a:t>
            </a:r>
            <a:r>
              <a:rPr lang="en-US" dirty="0" smtClean="0"/>
              <a:t> </a:t>
            </a:r>
            <a:r>
              <a:rPr lang="en-US" dirty="0" err="1" smtClean="0"/>
              <a:t>Parkinsonin</a:t>
            </a:r>
            <a:r>
              <a:rPr lang="en-US" dirty="0" smtClean="0"/>
              <a:t> </a:t>
            </a:r>
            <a:r>
              <a:rPr lang="en-US" dirty="0" err="1" smtClean="0"/>
              <a:t>tautiin</a:t>
            </a:r>
            <a:r>
              <a:rPr lang="en-US" dirty="0" smtClean="0"/>
              <a:t> </a:t>
            </a:r>
            <a:r>
              <a:rPr lang="en-US" sz="1400" dirty="0" smtClean="0"/>
              <a:t>(rev </a:t>
            </a:r>
            <a:r>
              <a:rPr lang="en-US" sz="1400" dirty="0" err="1" smtClean="0"/>
              <a:t>Ascherio</a:t>
            </a:r>
            <a:r>
              <a:rPr lang="en-US" sz="1400" dirty="0" smtClean="0"/>
              <a:t> 2016)</a:t>
            </a:r>
          </a:p>
          <a:p>
            <a:pPr lvl="1"/>
            <a:r>
              <a:rPr lang="en-US" dirty="0" smtClean="0"/>
              <a:t>Parkinson </a:t>
            </a:r>
            <a:r>
              <a:rPr lang="en-US" dirty="0" err="1" smtClean="0"/>
              <a:t>potilaiden</a:t>
            </a:r>
            <a:r>
              <a:rPr lang="en-US" dirty="0" smtClean="0"/>
              <a:t> </a:t>
            </a:r>
            <a:r>
              <a:rPr lang="en-US" dirty="0" err="1" smtClean="0"/>
              <a:t>aivoissa</a:t>
            </a:r>
            <a:r>
              <a:rPr lang="en-US" dirty="0" smtClean="0"/>
              <a:t> </a:t>
            </a:r>
            <a:r>
              <a:rPr lang="en-US" dirty="0" err="1" smtClean="0"/>
              <a:t>merkkejä</a:t>
            </a:r>
            <a:r>
              <a:rPr lang="en-US" dirty="0" smtClean="0"/>
              <a:t> </a:t>
            </a:r>
            <a:r>
              <a:rPr lang="en-US" dirty="0" err="1" smtClean="0"/>
              <a:t>neuroinflammaatiosta</a:t>
            </a:r>
            <a:r>
              <a:rPr lang="en-US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McGeer</a:t>
            </a:r>
            <a:r>
              <a:rPr lang="en-US" sz="1400" dirty="0" smtClean="0"/>
              <a:t> 1988, </a:t>
            </a:r>
            <a:r>
              <a:rPr lang="en-US" sz="1400" dirty="0" err="1" smtClean="0"/>
              <a:t>Ouchi</a:t>
            </a:r>
            <a:r>
              <a:rPr lang="en-US" sz="1400" dirty="0" smtClean="0"/>
              <a:t> 2005, Bartels 2010)</a:t>
            </a:r>
          </a:p>
          <a:p>
            <a:pPr lvl="1"/>
            <a:r>
              <a:rPr lang="en-US" dirty="0" err="1" smtClean="0"/>
              <a:t>Eläinkokeissa</a:t>
            </a:r>
            <a:r>
              <a:rPr lang="en-US" dirty="0" smtClean="0"/>
              <a:t> Parkinson </a:t>
            </a:r>
            <a:r>
              <a:rPr lang="en-US" dirty="0" err="1" smtClean="0"/>
              <a:t>muutokset</a:t>
            </a:r>
            <a:r>
              <a:rPr lang="en-US" dirty="0" smtClean="0"/>
              <a:t> </a:t>
            </a:r>
            <a:r>
              <a:rPr lang="en-US" dirty="0" err="1" smtClean="0"/>
              <a:t>aivoissa</a:t>
            </a:r>
            <a:r>
              <a:rPr lang="en-US" dirty="0" smtClean="0"/>
              <a:t> </a:t>
            </a:r>
            <a:r>
              <a:rPr lang="en-US" dirty="0" err="1" smtClean="0"/>
              <a:t>saivat</a:t>
            </a:r>
            <a:r>
              <a:rPr lang="en-US" dirty="0" smtClean="0"/>
              <a:t> </a:t>
            </a:r>
            <a:r>
              <a:rPr lang="en-US" dirty="0" err="1" smtClean="0"/>
              <a:t>aikaa</a:t>
            </a:r>
            <a:r>
              <a:rPr lang="en-US" dirty="0" smtClean="0"/>
              <a:t> </a:t>
            </a:r>
            <a:r>
              <a:rPr lang="en-US" dirty="0" err="1" smtClean="0"/>
              <a:t>neuroinflammaation</a:t>
            </a:r>
            <a:r>
              <a:rPr lang="en-US" dirty="0" smtClean="0"/>
              <a:t> </a:t>
            </a:r>
            <a:r>
              <a:rPr lang="en-US" sz="1400" dirty="0" smtClean="0"/>
              <a:t>(Watson MB 2012)</a:t>
            </a:r>
          </a:p>
          <a:p>
            <a:pPr lvl="1"/>
            <a:r>
              <a:rPr lang="en-US" dirty="0" err="1" smtClean="0"/>
              <a:t>Eläinkokeissa</a:t>
            </a:r>
            <a:r>
              <a:rPr lang="en-US" dirty="0" smtClean="0"/>
              <a:t> </a:t>
            </a:r>
            <a:r>
              <a:rPr lang="en-US" dirty="0" err="1" smtClean="0"/>
              <a:t>neuroinflammaation</a:t>
            </a:r>
            <a:r>
              <a:rPr lang="en-US" dirty="0" smtClean="0"/>
              <a:t> </a:t>
            </a:r>
            <a:r>
              <a:rPr lang="en-US" dirty="0" err="1" smtClean="0"/>
              <a:t>hillitseminen</a:t>
            </a:r>
            <a:r>
              <a:rPr lang="en-US" dirty="0" smtClean="0"/>
              <a:t> </a:t>
            </a:r>
            <a:r>
              <a:rPr lang="en-US" dirty="0" err="1" smtClean="0"/>
              <a:t>paransi</a:t>
            </a:r>
            <a:r>
              <a:rPr lang="en-US" dirty="0" smtClean="0"/>
              <a:t> </a:t>
            </a:r>
            <a:r>
              <a:rPr lang="en-US" dirty="0" err="1" smtClean="0"/>
              <a:t>dopaminergisten</a:t>
            </a:r>
            <a:r>
              <a:rPr lang="en-US" dirty="0" smtClean="0"/>
              <a:t> </a:t>
            </a:r>
            <a:r>
              <a:rPr lang="en-US" dirty="0" err="1" smtClean="0"/>
              <a:t>solujen</a:t>
            </a:r>
            <a:r>
              <a:rPr lang="en-US" dirty="0" smtClean="0"/>
              <a:t> </a:t>
            </a:r>
            <a:r>
              <a:rPr lang="en-US" dirty="0" err="1" smtClean="0"/>
              <a:t>selviytymistä</a:t>
            </a:r>
            <a:r>
              <a:rPr lang="en-US" dirty="0" smtClean="0"/>
              <a:t> </a:t>
            </a:r>
            <a:r>
              <a:rPr lang="en-US" sz="1400" dirty="0" smtClean="0"/>
              <a:t>(Wu 2002, Moon 2009, Chung 2011)</a:t>
            </a:r>
          </a:p>
          <a:p>
            <a:pPr lvl="1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Endokannabinoidijärjestelmä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Välittäjainejärjestelmä</a:t>
            </a:r>
            <a:r>
              <a:rPr lang="en-US" dirty="0" smtClean="0"/>
              <a:t>, </a:t>
            </a:r>
            <a:r>
              <a:rPr lang="en-US" dirty="0" err="1" smtClean="0"/>
              <a:t>joka</a:t>
            </a:r>
            <a:r>
              <a:rPr lang="en-US" dirty="0" smtClean="0"/>
              <a:t> </a:t>
            </a:r>
            <a:r>
              <a:rPr lang="en-US" dirty="0" err="1" smtClean="0"/>
              <a:t>osallistuu</a:t>
            </a:r>
            <a:r>
              <a:rPr lang="en-US" dirty="0" smtClean="0"/>
              <a:t> </a:t>
            </a:r>
            <a:r>
              <a:rPr lang="en-US" dirty="0" err="1" smtClean="0"/>
              <a:t>usean</a:t>
            </a:r>
            <a:r>
              <a:rPr lang="en-US" dirty="0" smtClean="0"/>
              <a:t> </a:t>
            </a:r>
            <a:r>
              <a:rPr lang="en-US" dirty="0" err="1" smtClean="0"/>
              <a:t>biologisen</a:t>
            </a:r>
            <a:r>
              <a:rPr lang="en-US" dirty="0" smtClean="0"/>
              <a:t> </a:t>
            </a:r>
            <a:r>
              <a:rPr lang="en-US" dirty="0" err="1" smtClean="0"/>
              <a:t>toiminnan</a:t>
            </a:r>
            <a:r>
              <a:rPr lang="en-US" dirty="0" smtClean="0"/>
              <a:t> </a:t>
            </a:r>
            <a:r>
              <a:rPr lang="en-US" dirty="0" err="1" smtClean="0"/>
              <a:t>säätelyyn</a:t>
            </a:r>
            <a:endParaRPr lang="en-US" dirty="0" smtClean="0"/>
          </a:p>
          <a:p>
            <a:r>
              <a:rPr lang="en-US" dirty="0" err="1" smtClean="0"/>
              <a:t>Tyypin</a:t>
            </a:r>
            <a:r>
              <a:rPr lang="en-US" dirty="0" smtClean="0"/>
              <a:t> 1 </a:t>
            </a:r>
            <a:r>
              <a:rPr lang="en-US" dirty="0" err="1" smtClean="0"/>
              <a:t>kannabinoidireseptoreita</a:t>
            </a:r>
            <a:endParaRPr lang="en-US" dirty="0" smtClean="0"/>
          </a:p>
          <a:p>
            <a:pPr lvl="1"/>
            <a:r>
              <a:rPr lang="en-US" dirty="0" err="1" smtClean="0"/>
              <a:t>Runsaasti</a:t>
            </a:r>
            <a:r>
              <a:rPr lang="en-US" dirty="0" smtClean="0"/>
              <a:t> </a:t>
            </a:r>
            <a:r>
              <a:rPr lang="en-US" dirty="0" err="1" smtClean="0"/>
              <a:t>keskushermostossa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aivokuoressa</a:t>
            </a:r>
            <a:r>
              <a:rPr lang="en-US" dirty="0" smtClean="0"/>
              <a:t>, </a:t>
            </a:r>
            <a:r>
              <a:rPr lang="en-US" dirty="0" err="1" smtClean="0"/>
              <a:t>hippokampuksessa</a:t>
            </a:r>
            <a:r>
              <a:rPr lang="en-US" dirty="0" smtClean="0"/>
              <a:t>, </a:t>
            </a:r>
            <a:r>
              <a:rPr lang="en-US" dirty="0" err="1" smtClean="0"/>
              <a:t>tyvitumakkeissa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pikkuaivoissa</a:t>
            </a:r>
            <a:endParaRPr lang="en-US" sz="2800" dirty="0" smtClean="0"/>
          </a:p>
          <a:p>
            <a:pPr marL="854075" lvl="3">
              <a:buFont typeface="Wingdings" charset="2"/>
              <a:buChar char="è"/>
            </a:pPr>
            <a:r>
              <a:rPr lang="en-US" sz="2400" dirty="0" err="1" smtClean="0"/>
              <a:t>Kannabinoidien</a:t>
            </a:r>
            <a:r>
              <a:rPr lang="en-US" sz="2400" dirty="0" smtClean="0"/>
              <a:t> </a:t>
            </a:r>
            <a:r>
              <a:rPr lang="en-US" sz="2400" dirty="0" err="1" smtClean="0"/>
              <a:t>vaikutukset</a:t>
            </a:r>
            <a:r>
              <a:rPr lang="en-US" sz="2400" dirty="0" smtClean="0"/>
              <a:t> </a:t>
            </a:r>
            <a:r>
              <a:rPr lang="en-US" sz="2400" dirty="0" err="1" smtClean="0"/>
              <a:t>muistiin</a:t>
            </a:r>
            <a:r>
              <a:rPr lang="en-US" sz="2400" dirty="0" smtClean="0"/>
              <a:t>, </a:t>
            </a:r>
            <a:r>
              <a:rPr lang="en-US" sz="2400" dirty="0" err="1" smtClean="0"/>
              <a:t>kognitioon</a:t>
            </a:r>
            <a:r>
              <a:rPr lang="en-US" sz="2400" dirty="0" smtClean="0"/>
              <a:t>, </a:t>
            </a:r>
            <a:r>
              <a:rPr lang="en-US" sz="2400" dirty="0" err="1" smtClean="0"/>
              <a:t>kivun</a:t>
            </a:r>
            <a:r>
              <a:rPr lang="en-US" sz="2400" dirty="0" smtClean="0"/>
              <a:t> </a:t>
            </a:r>
            <a:r>
              <a:rPr lang="en-US" sz="2400" dirty="0" err="1" smtClean="0"/>
              <a:t>vähentämiseen</a:t>
            </a:r>
            <a:r>
              <a:rPr lang="en-US" sz="2400" dirty="0" smtClean="0"/>
              <a:t> </a:t>
            </a:r>
            <a:r>
              <a:rPr lang="en-US" sz="2400" dirty="0" err="1" smtClean="0"/>
              <a:t>ja</a:t>
            </a:r>
            <a:r>
              <a:rPr lang="en-US" sz="2400" dirty="0" smtClean="0"/>
              <a:t> </a:t>
            </a:r>
            <a:r>
              <a:rPr lang="en-US" sz="2400" dirty="0" err="1" smtClean="0"/>
              <a:t>motoriikkaan</a:t>
            </a:r>
            <a:r>
              <a:rPr lang="en-US" sz="2400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Kliinisiä</a:t>
            </a:r>
            <a:r>
              <a:rPr lang="en-US" dirty="0" smtClean="0"/>
              <a:t> </a:t>
            </a:r>
            <a:r>
              <a:rPr lang="en-US" dirty="0" err="1" smtClean="0"/>
              <a:t>tutkimuksia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Lääkitsemättömien</a:t>
            </a:r>
            <a:r>
              <a:rPr lang="en-US" sz="2400" dirty="0" smtClean="0"/>
              <a:t> Parkinson </a:t>
            </a:r>
            <a:r>
              <a:rPr lang="en-US" sz="2400" dirty="0" err="1" smtClean="0"/>
              <a:t>potilaiden</a:t>
            </a:r>
            <a:r>
              <a:rPr lang="en-US" sz="2400" dirty="0" smtClean="0"/>
              <a:t> </a:t>
            </a:r>
            <a:r>
              <a:rPr lang="en-US" sz="2400" dirty="0" err="1" smtClean="0"/>
              <a:t>selkäydinnesteessä</a:t>
            </a:r>
            <a:r>
              <a:rPr lang="en-US" sz="2400" dirty="0" smtClean="0"/>
              <a:t> </a:t>
            </a:r>
            <a:r>
              <a:rPr lang="en-US" sz="2400" dirty="0" err="1" smtClean="0"/>
              <a:t>endokannabinoidien</a:t>
            </a:r>
            <a:r>
              <a:rPr lang="en-US" sz="2400" dirty="0" smtClean="0"/>
              <a:t> </a:t>
            </a:r>
            <a:r>
              <a:rPr lang="en-US" sz="2400" dirty="0" err="1" smtClean="0"/>
              <a:t>määrä</a:t>
            </a:r>
            <a:r>
              <a:rPr lang="en-US" sz="2400" dirty="0" smtClean="0"/>
              <a:t> </a:t>
            </a:r>
            <a:r>
              <a:rPr lang="en-US" sz="2400" dirty="0" err="1" smtClean="0"/>
              <a:t>suurempi</a:t>
            </a:r>
            <a:r>
              <a:rPr lang="en-US" sz="2400" dirty="0" smtClean="0"/>
              <a:t> </a:t>
            </a:r>
            <a:r>
              <a:rPr lang="en-US" sz="2400" dirty="0" err="1" smtClean="0"/>
              <a:t>kuin</a:t>
            </a:r>
            <a:r>
              <a:rPr lang="en-US" sz="2400" dirty="0" smtClean="0"/>
              <a:t> </a:t>
            </a:r>
            <a:r>
              <a:rPr lang="en-US" sz="2400" dirty="0" err="1" smtClean="0"/>
              <a:t>verrokeilla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104" y="2147888"/>
            <a:ext cx="2662112" cy="3644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1160" y="6193478"/>
            <a:ext cx="1711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Pisani</a:t>
            </a:r>
            <a:r>
              <a:rPr lang="en-US" dirty="0" smtClean="0"/>
              <a:t> et al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Endokannabinoidijärjestelmä</a:t>
            </a:r>
            <a:r>
              <a:rPr lang="en-US" dirty="0" smtClean="0"/>
              <a:t> </a:t>
            </a:r>
            <a:r>
              <a:rPr lang="en-US" dirty="0" err="1" smtClean="0"/>
              <a:t>Parkinsonin</a:t>
            </a:r>
            <a:r>
              <a:rPr lang="en-US" dirty="0" smtClean="0"/>
              <a:t> </a:t>
            </a:r>
            <a:r>
              <a:rPr lang="en-US" dirty="0" err="1" smtClean="0"/>
              <a:t>taudissa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Arvioidaan</a:t>
            </a:r>
            <a:r>
              <a:rPr lang="en-US" dirty="0" smtClean="0"/>
              <a:t>, </a:t>
            </a:r>
            <a:r>
              <a:rPr lang="en-US" dirty="0" err="1" smtClean="0"/>
              <a:t>että</a:t>
            </a:r>
            <a:r>
              <a:rPr lang="en-US" dirty="0" smtClean="0"/>
              <a:t> </a:t>
            </a:r>
            <a:r>
              <a:rPr lang="en-US" dirty="0" err="1" smtClean="0"/>
              <a:t>taudin</a:t>
            </a:r>
            <a:r>
              <a:rPr lang="en-US" dirty="0" smtClean="0"/>
              <a:t> </a:t>
            </a:r>
            <a:r>
              <a:rPr lang="en-US" dirty="0" err="1" smtClean="0"/>
              <a:t>alussa</a:t>
            </a:r>
            <a:r>
              <a:rPr lang="en-US" dirty="0" smtClean="0"/>
              <a:t> </a:t>
            </a:r>
            <a:r>
              <a:rPr lang="en-US" dirty="0" err="1" smtClean="0"/>
              <a:t>endokannabinoidijärjestelmän</a:t>
            </a:r>
            <a:r>
              <a:rPr lang="en-US" dirty="0" smtClean="0"/>
              <a:t> </a:t>
            </a:r>
            <a:r>
              <a:rPr lang="en-US" dirty="0" err="1" smtClean="0"/>
              <a:t>aktiivisuus</a:t>
            </a:r>
            <a:r>
              <a:rPr lang="en-US" dirty="0" smtClean="0"/>
              <a:t> on </a:t>
            </a:r>
            <a:r>
              <a:rPr lang="en-US" dirty="0" err="1" smtClean="0"/>
              <a:t>noussut</a:t>
            </a:r>
            <a:r>
              <a:rPr lang="en-US" dirty="0" smtClean="0"/>
              <a:t>, </a:t>
            </a:r>
            <a:r>
              <a:rPr lang="en-US" dirty="0" err="1" smtClean="0"/>
              <a:t>mutta</a:t>
            </a:r>
            <a:r>
              <a:rPr lang="en-US" dirty="0" smtClean="0"/>
              <a:t> </a:t>
            </a:r>
            <a:r>
              <a:rPr lang="en-US" dirty="0" err="1" smtClean="0"/>
              <a:t>taudin</a:t>
            </a:r>
            <a:r>
              <a:rPr lang="en-US" dirty="0" smtClean="0"/>
              <a:t> </a:t>
            </a:r>
            <a:r>
              <a:rPr lang="en-US" dirty="0" err="1" smtClean="0"/>
              <a:t>myöhemmässä</a:t>
            </a:r>
            <a:r>
              <a:rPr lang="en-US" dirty="0" smtClean="0"/>
              <a:t> </a:t>
            </a:r>
            <a:r>
              <a:rPr lang="en-US" dirty="0" err="1" smtClean="0"/>
              <a:t>vaiheessa</a:t>
            </a:r>
            <a:r>
              <a:rPr lang="en-US" dirty="0" smtClean="0"/>
              <a:t> </a:t>
            </a:r>
            <a:r>
              <a:rPr lang="en-US" dirty="0" err="1" smtClean="0"/>
              <a:t>taas</a:t>
            </a:r>
            <a:r>
              <a:rPr lang="en-US" dirty="0" smtClean="0"/>
              <a:t> </a:t>
            </a:r>
            <a:r>
              <a:rPr lang="en-US" dirty="0" err="1" smtClean="0"/>
              <a:t>laskee</a:t>
            </a:r>
            <a:r>
              <a:rPr lang="en-US" dirty="0" smtClean="0"/>
              <a:t> </a:t>
            </a:r>
            <a:r>
              <a:rPr lang="en-US" sz="1600" dirty="0" smtClean="0"/>
              <a:t>(Hurley et al 2003)</a:t>
            </a:r>
          </a:p>
          <a:p>
            <a:r>
              <a:rPr lang="en-US" dirty="0" err="1" smtClean="0"/>
              <a:t>Johtuvatko</a:t>
            </a:r>
            <a:r>
              <a:rPr lang="en-US" dirty="0" smtClean="0"/>
              <a:t> </a:t>
            </a:r>
            <a:r>
              <a:rPr lang="en-US" dirty="0" err="1" smtClean="0"/>
              <a:t>muutokset</a:t>
            </a:r>
            <a:r>
              <a:rPr lang="en-US" dirty="0" smtClean="0"/>
              <a:t> </a:t>
            </a:r>
            <a:r>
              <a:rPr lang="en-US" dirty="0" err="1" smtClean="0"/>
              <a:t>taudin</a:t>
            </a:r>
            <a:r>
              <a:rPr lang="en-US" dirty="0" smtClean="0"/>
              <a:t> </a:t>
            </a:r>
            <a:r>
              <a:rPr lang="en-US" dirty="0" err="1" smtClean="0"/>
              <a:t>etenemisestä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lääkityksen</a:t>
            </a:r>
            <a:r>
              <a:rPr lang="en-US" dirty="0" smtClean="0"/>
              <a:t> </a:t>
            </a:r>
            <a:r>
              <a:rPr lang="en-US" dirty="0" err="1" smtClean="0"/>
              <a:t>vaikutuksesta</a:t>
            </a:r>
            <a:r>
              <a:rPr lang="en-US" dirty="0" smtClean="0"/>
              <a:t> on </a:t>
            </a:r>
            <a:r>
              <a:rPr lang="en-US" dirty="0" err="1" smtClean="0"/>
              <a:t>epäselvää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Turun</a:t>
            </a:r>
            <a:r>
              <a:rPr lang="en-US" sz="3200" dirty="0" smtClean="0"/>
              <a:t> </a:t>
            </a:r>
            <a:r>
              <a:rPr lang="en-US" sz="3200" dirty="0" err="1" smtClean="0"/>
              <a:t>valtakunnallinen</a:t>
            </a:r>
            <a:r>
              <a:rPr lang="en-US" sz="3200" dirty="0" smtClean="0"/>
              <a:t> PET -</a:t>
            </a:r>
            <a:r>
              <a:rPr lang="en-US" sz="3200" dirty="0" err="1" smtClean="0"/>
              <a:t>keskus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534" y="1753338"/>
            <a:ext cx="2971800" cy="2177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98" y="1855951"/>
            <a:ext cx="2836869" cy="1891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26" y="3747197"/>
            <a:ext cx="2815648" cy="2111736"/>
          </a:xfrm>
          <a:prstGeom prst="rect">
            <a:avLst/>
          </a:prstGeom>
        </p:spPr>
      </p:pic>
      <p:pic>
        <p:nvPicPr>
          <p:cNvPr id="8" name="Picture 7" descr="PET keskus 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040438" y="4439826"/>
            <a:ext cx="1056795" cy="1032932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877" y="4416951"/>
            <a:ext cx="3623723" cy="1052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Neuroinflammaation</a:t>
            </a:r>
            <a:r>
              <a:rPr lang="en-US" sz="3200" dirty="0" smtClean="0"/>
              <a:t> </a:t>
            </a:r>
            <a:r>
              <a:rPr lang="en-US" sz="3200" dirty="0" err="1" smtClean="0"/>
              <a:t>kuvantaminen</a:t>
            </a:r>
            <a:r>
              <a:rPr lang="en-US" sz="3200" dirty="0" smtClean="0"/>
              <a:t> [</a:t>
            </a:r>
            <a:r>
              <a:rPr lang="en-US" sz="3200" baseline="30000" dirty="0" smtClean="0"/>
              <a:t>11</a:t>
            </a:r>
            <a:r>
              <a:rPr lang="en-US" sz="3200" dirty="0" smtClean="0"/>
              <a:t>C]PBR28 </a:t>
            </a:r>
            <a:r>
              <a:rPr lang="en-US" sz="3200" dirty="0" err="1" smtClean="0"/>
              <a:t>merkkiaineella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00112" y="1800226"/>
            <a:ext cx="7345363" cy="3931920"/>
          </a:xfrm>
        </p:spPr>
        <p:txBody>
          <a:bodyPr>
            <a:normAutofit/>
          </a:bodyPr>
          <a:lstStyle/>
          <a:p>
            <a:r>
              <a:rPr lang="en-US" dirty="0" err="1" smtClean="0"/>
              <a:t>Aktivoituessaan</a:t>
            </a:r>
            <a:r>
              <a:rPr lang="en-US" dirty="0" smtClean="0"/>
              <a:t> </a:t>
            </a:r>
            <a:r>
              <a:rPr lang="en-US" dirty="0" err="1" smtClean="0"/>
              <a:t>mikrogliasolut</a:t>
            </a:r>
            <a:r>
              <a:rPr lang="en-US" dirty="0" smtClean="0"/>
              <a:t> </a:t>
            </a:r>
            <a:r>
              <a:rPr lang="en-US" dirty="0" err="1" smtClean="0"/>
              <a:t>ekspressoivat</a:t>
            </a:r>
            <a:r>
              <a:rPr lang="en-US" dirty="0" smtClean="0"/>
              <a:t> </a:t>
            </a:r>
            <a:r>
              <a:rPr lang="en-US" dirty="0" err="1" smtClean="0"/>
              <a:t>TSPO:a</a:t>
            </a:r>
            <a:r>
              <a:rPr lang="en-US" dirty="0" smtClean="0"/>
              <a:t>, </a:t>
            </a:r>
            <a:r>
              <a:rPr lang="en-US" dirty="0" err="1" smtClean="0"/>
              <a:t>johon</a:t>
            </a:r>
            <a:r>
              <a:rPr lang="en-US" dirty="0" smtClean="0"/>
              <a:t> [</a:t>
            </a:r>
            <a:r>
              <a:rPr lang="en-US" baseline="30000" dirty="0" smtClean="0"/>
              <a:t>11</a:t>
            </a:r>
            <a:r>
              <a:rPr lang="en-US" dirty="0" smtClean="0"/>
              <a:t>C]PBR28 </a:t>
            </a:r>
            <a:r>
              <a:rPr lang="en-US" dirty="0" err="1" smtClean="0"/>
              <a:t>merkkiaine</a:t>
            </a:r>
            <a:r>
              <a:rPr lang="en-US" dirty="0" smtClean="0"/>
              <a:t>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kiinnittyä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Decision 13"/>
          <p:cNvSpPr/>
          <p:nvPr/>
        </p:nvSpPr>
        <p:spPr>
          <a:xfrm>
            <a:off x="6715124" y="3095625"/>
            <a:ext cx="307975" cy="298450"/>
          </a:xfrm>
          <a:prstGeom prst="flowChartDecisi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ecision 14"/>
          <p:cNvSpPr/>
          <p:nvPr/>
        </p:nvSpPr>
        <p:spPr>
          <a:xfrm>
            <a:off x="6882945" y="3546475"/>
            <a:ext cx="307975" cy="298450"/>
          </a:xfrm>
          <a:prstGeom prst="flowChartDecisi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ecision 15"/>
          <p:cNvSpPr/>
          <p:nvPr/>
        </p:nvSpPr>
        <p:spPr>
          <a:xfrm>
            <a:off x="5826125" y="3082925"/>
            <a:ext cx="307975" cy="298450"/>
          </a:xfrm>
          <a:prstGeom prst="flowChartDecisi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ision 16"/>
          <p:cNvSpPr/>
          <p:nvPr/>
        </p:nvSpPr>
        <p:spPr>
          <a:xfrm>
            <a:off x="5826125" y="3774264"/>
            <a:ext cx="307975" cy="298450"/>
          </a:xfrm>
          <a:prstGeom prst="flowChartDecisi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ision 17"/>
          <p:cNvSpPr/>
          <p:nvPr/>
        </p:nvSpPr>
        <p:spPr>
          <a:xfrm>
            <a:off x="6378575" y="4057650"/>
            <a:ext cx="307975" cy="298450"/>
          </a:xfrm>
          <a:prstGeom prst="flowChartDecisi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56000" y="3546475"/>
            <a:ext cx="16351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erge 20"/>
          <p:cNvSpPr/>
          <p:nvPr/>
        </p:nvSpPr>
        <p:spPr>
          <a:xfrm>
            <a:off x="3167062" y="4778375"/>
            <a:ext cx="365125" cy="285750"/>
          </a:xfrm>
          <a:prstGeom prst="flowChartMerg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erge 21"/>
          <p:cNvSpPr/>
          <p:nvPr/>
        </p:nvSpPr>
        <p:spPr>
          <a:xfrm>
            <a:off x="5591190" y="3973501"/>
            <a:ext cx="365125" cy="285750"/>
          </a:xfrm>
          <a:prstGeom prst="flowChartMerg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erge 22"/>
          <p:cNvSpPr/>
          <p:nvPr/>
        </p:nvSpPr>
        <p:spPr>
          <a:xfrm>
            <a:off x="6532561" y="4252507"/>
            <a:ext cx="365125" cy="285750"/>
          </a:xfrm>
          <a:prstGeom prst="flowChartMerg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349625" y="4213225"/>
            <a:ext cx="2293937" cy="708025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Merge 25"/>
          <p:cNvSpPr/>
          <p:nvPr/>
        </p:nvSpPr>
        <p:spPr>
          <a:xfrm>
            <a:off x="6013450" y="5840413"/>
            <a:ext cx="365125" cy="285750"/>
          </a:xfrm>
          <a:prstGeom prst="flowChartMerg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92862" y="5776913"/>
            <a:ext cx="134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baseline="30000" dirty="0" smtClean="0"/>
              <a:t>11</a:t>
            </a:r>
            <a:r>
              <a:rPr lang="en-US" dirty="0" smtClean="0"/>
              <a:t>C]PBR28</a:t>
            </a:r>
            <a:endParaRPr lang="en-US" dirty="0"/>
          </a:p>
        </p:txBody>
      </p:sp>
      <p:sp>
        <p:nvSpPr>
          <p:cNvPr id="28" name="Decision 27"/>
          <p:cNvSpPr/>
          <p:nvPr/>
        </p:nvSpPr>
        <p:spPr>
          <a:xfrm>
            <a:off x="6038850" y="5207000"/>
            <a:ext cx="307975" cy="298450"/>
          </a:xfrm>
          <a:prstGeom prst="flowChartDecisi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08737" y="5172075"/>
            <a:ext cx="67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TSPO</a:t>
            </a:r>
            <a:endParaRPr lang="en-US" dirty="0"/>
          </a:p>
        </p:txBody>
      </p:sp>
      <p:sp>
        <p:nvSpPr>
          <p:cNvPr id="30" name="10-Point Star 29"/>
          <p:cNvSpPr/>
          <p:nvPr/>
        </p:nvSpPr>
        <p:spPr>
          <a:xfrm>
            <a:off x="5954711" y="3095625"/>
            <a:ext cx="1039813" cy="1111250"/>
          </a:xfrm>
          <a:prstGeom prst="star10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92883" y="3068520"/>
            <a:ext cx="1163117" cy="1287580"/>
          </a:xfrm>
          <a:custGeom>
            <a:avLst/>
            <a:gdLst>
              <a:gd name="connsiteX0" fmla="*/ 473539 w 1163117"/>
              <a:gd name="connsiteY0" fmla="*/ 386274 h 1287580"/>
              <a:gd name="connsiteX1" fmla="*/ 591378 w 1163117"/>
              <a:gd name="connsiteY1" fmla="*/ 491026 h 1287580"/>
              <a:gd name="connsiteX2" fmla="*/ 683031 w 1163117"/>
              <a:gd name="connsiteY2" fmla="*/ 451744 h 1287580"/>
              <a:gd name="connsiteX3" fmla="*/ 656844 w 1163117"/>
              <a:gd name="connsiteY3" fmla="*/ 163675 h 1287580"/>
              <a:gd name="connsiteX4" fmla="*/ 696124 w 1163117"/>
              <a:gd name="connsiteY4" fmla="*/ 58923 h 1287580"/>
              <a:gd name="connsiteX5" fmla="*/ 748497 w 1163117"/>
              <a:gd name="connsiteY5" fmla="*/ 242239 h 1287580"/>
              <a:gd name="connsiteX6" fmla="*/ 774683 w 1163117"/>
              <a:gd name="connsiteY6" fmla="*/ 425556 h 1287580"/>
              <a:gd name="connsiteX7" fmla="*/ 866336 w 1163117"/>
              <a:gd name="connsiteY7" fmla="*/ 556496 h 1287580"/>
              <a:gd name="connsiteX8" fmla="*/ 879430 w 1163117"/>
              <a:gd name="connsiteY8" fmla="*/ 438650 h 1287580"/>
              <a:gd name="connsiteX9" fmla="*/ 1088922 w 1163117"/>
              <a:gd name="connsiteY9" fmla="*/ 216051 h 1287580"/>
              <a:gd name="connsiteX10" fmla="*/ 1154388 w 1163117"/>
              <a:gd name="connsiteY10" fmla="*/ 242239 h 1287580"/>
              <a:gd name="connsiteX11" fmla="*/ 1036549 w 1163117"/>
              <a:gd name="connsiteY11" fmla="*/ 399368 h 1287580"/>
              <a:gd name="connsiteX12" fmla="*/ 971082 w 1163117"/>
              <a:gd name="connsiteY12" fmla="*/ 621966 h 1287580"/>
              <a:gd name="connsiteX13" fmla="*/ 1102015 w 1163117"/>
              <a:gd name="connsiteY13" fmla="*/ 621966 h 1287580"/>
              <a:gd name="connsiteX14" fmla="*/ 1102015 w 1163117"/>
              <a:gd name="connsiteY14" fmla="*/ 674342 h 1287580"/>
              <a:gd name="connsiteX15" fmla="*/ 944896 w 1163117"/>
              <a:gd name="connsiteY15" fmla="*/ 674342 h 1287580"/>
              <a:gd name="connsiteX16" fmla="*/ 931803 w 1163117"/>
              <a:gd name="connsiteY16" fmla="*/ 792189 h 1287580"/>
              <a:gd name="connsiteX17" fmla="*/ 1049642 w 1163117"/>
              <a:gd name="connsiteY17" fmla="*/ 1132634 h 1287580"/>
              <a:gd name="connsiteX18" fmla="*/ 984176 w 1163117"/>
              <a:gd name="connsiteY18" fmla="*/ 1276668 h 1287580"/>
              <a:gd name="connsiteX19" fmla="*/ 918709 w 1163117"/>
              <a:gd name="connsiteY19" fmla="*/ 1198104 h 1287580"/>
              <a:gd name="connsiteX20" fmla="*/ 892523 w 1163117"/>
              <a:gd name="connsiteY20" fmla="*/ 1054069 h 1287580"/>
              <a:gd name="connsiteX21" fmla="*/ 827056 w 1163117"/>
              <a:gd name="connsiteY21" fmla="*/ 870753 h 1287580"/>
              <a:gd name="connsiteX22" fmla="*/ 696124 w 1163117"/>
              <a:gd name="connsiteY22" fmla="*/ 805283 h 1287580"/>
              <a:gd name="connsiteX23" fmla="*/ 656844 w 1163117"/>
              <a:gd name="connsiteY23" fmla="*/ 1054069 h 1287580"/>
              <a:gd name="connsiteX24" fmla="*/ 447352 w 1163117"/>
              <a:gd name="connsiteY24" fmla="*/ 1132634 h 1287580"/>
              <a:gd name="connsiteX25" fmla="*/ 447352 w 1163117"/>
              <a:gd name="connsiteY25" fmla="*/ 1132634 h 1287580"/>
              <a:gd name="connsiteX26" fmla="*/ 381886 w 1163117"/>
              <a:gd name="connsiteY26" fmla="*/ 1080257 h 1287580"/>
              <a:gd name="connsiteX27" fmla="*/ 499725 w 1163117"/>
              <a:gd name="connsiteY27" fmla="*/ 1014787 h 1287580"/>
              <a:gd name="connsiteX28" fmla="*/ 578285 w 1163117"/>
              <a:gd name="connsiteY28" fmla="*/ 883847 h 1287580"/>
              <a:gd name="connsiteX29" fmla="*/ 630658 w 1163117"/>
              <a:gd name="connsiteY29" fmla="*/ 713624 h 1287580"/>
              <a:gd name="connsiteX30" fmla="*/ 434259 w 1163117"/>
              <a:gd name="connsiteY30" fmla="*/ 700530 h 1287580"/>
              <a:gd name="connsiteX31" fmla="*/ 172394 w 1163117"/>
              <a:gd name="connsiteY31" fmla="*/ 831471 h 1287580"/>
              <a:gd name="connsiteX32" fmla="*/ 41461 w 1163117"/>
              <a:gd name="connsiteY32" fmla="*/ 831471 h 1287580"/>
              <a:gd name="connsiteX33" fmla="*/ 54555 w 1163117"/>
              <a:gd name="connsiteY33" fmla="*/ 700530 h 1287580"/>
              <a:gd name="connsiteX34" fmla="*/ 368793 w 1163117"/>
              <a:gd name="connsiteY34" fmla="*/ 700530 h 1287580"/>
              <a:gd name="connsiteX35" fmla="*/ 512818 w 1163117"/>
              <a:gd name="connsiteY35" fmla="*/ 608872 h 1287580"/>
              <a:gd name="connsiteX36" fmla="*/ 264047 w 1163117"/>
              <a:gd name="connsiteY36" fmla="*/ 491026 h 1287580"/>
              <a:gd name="connsiteX37" fmla="*/ 54555 w 1163117"/>
              <a:gd name="connsiteY37" fmla="*/ 360086 h 1287580"/>
              <a:gd name="connsiteX38" fmla="*/ 185487 w 1163117"/>
              <a:gd name="connsiteY38" fmla="*/ 255333 h 1287580"/>
              <a:gd name="connsiteX39" fmla="*/ 421166 w 1163117"/>
              <a:gd name="connsiteY39" fmla="*/ 464838 h 1287580"/>
              <a:gd name="connsiteX40" fmla="*/ 342606 w 1163117"/>
              <a:gd name="connsiteY40" fmla="*/ 294615 h 1287580"/>
              <a:gd name="connsiteX41" fmla="*/ 368793 w 1163117"/>
              <a:gd name="connsiteY41" fmla="*/ 19641 h 1287580"/>
              <a:gd name="connsiteX42" fmla="*/ 473539 w 1163117"/>
              <a:gd name="connsiteY42" fmla="*/ 386274 h 128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63117" h="1287580">
                <a:moveTo>
                  <a:pt x="473539" y="386274"/>
                </a:moveTo>
                <a:cubicBezTo>
                  <a:pt x="510637" y="464838"/>
                  <a:pt x="556463" y="480114"/>
                  <a:pt x="591378" y="491026"/>
                </a:cubicBezTo>
                <a:cubicBezTo>
                  <a:pt x="626293" y="501938"/>
                  <a:pt x="672120" y="506303"/>
                  <a:pt x="683031" y="451744"/>
                </a:cubicBezTo>
                <a:cubicBezTo>
                  <a:pt x="693942" y="397185"/>
                  <a:pt x="654662" y="229145"/>
                  <a:pt x="656844" y="163675"/>
                </a:cubicBezTo>
                <a:cubicBezTo>
                  <a:pt x="659026" y="98205"/>
                  <a:pt x="680849" y="45829"/>
                  <a:pt x="696124" y="58923"/>
                </a:cubicBezTo>
                <a:cubicBezTo>
                  <a:pt x="711399" y="72017"/>
                  <a:pt x="735404" y="181134"/>
                  <a:pt x="748497" y="242239"/>
                </a:cubicBezTo>
                <a:cubicBezTo>
                  <a:pt x="761590" y="303344"/>
                  <a:pt x="755043" y="373180"/>
                  <a:pt x="774683" y="425556"/>
                </a:cubicBezTo>
                <a:cubicBezTo>
                  <a:pt x="794323" y="477932"/>
                  <a:pt x="848878" y="554314"/>
                  <a:pt x="866336" y="556496"/>
                </a:cubicBezTo>
                <a:cubicBezTo>
                  <a:pt x="883794" y="558678"/>
                  <a:pt x="842332" y="495391"/>
                  <a:pt x="879430" y="438650"/>
                </a:cubicBezTo>
                <a:cubicBezTo>
                  <a:pt x="916528" y="381909"/>
                  <a:pt x="1043096" y="248786"/>
                  <a:pt x="1088922" y="216051"/>
                </a:cubicBezTo>
                <a:cubicBezTo>
                  <a:pt x="1134748" y="183316"/>
                  <a:pt x="1163117" y="211686"/>
                  <a:pt x="1154388" y="242239"/>
                </a:cubicBezTo>
                <a:cubicBezTo>
                  <a:pt x="1145659" y="272792"/>
                  <a:pt x="1067100" y="336080"/>
                  <a:pt x="1036549" y="399368"/>
                </a:cubicBezTo>
                <a:cubicBezTo>
                  <a:pt x="1005998" y="462656"/>
                  <a:pt x="960171" y="584866"/>
                  <a:pt x="971082" y="621966"/>
                </a:cubicBezTo>
                <a:cubicBezTo>
                  <a:pt x="981993" y="659066"/>
                  <a:pt x="1080193" y="613237"/>
                  <a:pt x="1102015" y="621966"/>
                </a:cubicBezTo>
                <a:cubicBezTo>
                  <a:pt x="1123837" y="630695"/>
                  <a:pt x="1128201" y="665613"/>
                  <a:pt x="1102015" y="674342"/>
                </a:cubicBezTo>
                <a:cubicBezTo>
                  <a:pt x="1075829" y="683071"/>
                  <a:pt x="973265" y="654701"/>
                  <a:pt x="944896" y="674342"/>
                </a:cubicBezTo>
                <a:cubicBezTo>
                  <a:pt x="916527" y="693983"/>
                  <a:pt x="914345" y="715807"/>
                  <a:pt x="931803" y="792189"/>
                </a:cubicBezTo>
                <a:cubicBezTo>
                  <a:pt x="949261" y="868571"/>
                  <a:pt x="1040913" y="1051888"/>
                  <a:pt x="1049642" y="1132634"/>
                </a:cubicBezTo>
                <a:cubicBezTo>
                  <a:pt x="1058371" y="1213380"/>
                  <a:pt x="1005998" y="1265756"/>
                  <a:pt x="984176" y="1276668"/>
                </a:cubicBezTo>
                <a:cubicBezTo>
                  <a:pt x="962354" y="1287580"/>
                  <a:pt x="933985" y="1235204"/>
                  <a:pt x="918709" y="1198104"/>
                </a:cubicBezTo>
                <a:cubicBezTo>
                  <a:pt x="903434" y="1161004"/>
                  <a:pt x="907799" y="1108628"/>
                  <a:pt x="892523" y="1054069"/>
                </a:cubicBezTo>
                <a:cubicBezTo>
                  <a:pt x="877247" y="999510"/>
                  <a:pt x="859789" y="912217"/>
                  <a:pt x="827056" y="870753"/>
                </a:cubicBezTo>
                <a:cubicBezTo>
                  <a:pt x="794323" y="829289"/>
                  <a:pt x="724493" y="774730"/>
                  <a:pt x="696124" y="805283"/>
                </a:cubicBezTo>
                <a:cubicBezTo>
                  <a:pt x="667755" y="835836"/>
                  <a:pt x="698306" y="999511"/>
                  <a:pt x="656844" y="1054069"/>
                </a:cubicBezTo>
                <a:cubicBezTo>
                  <a:pt x="615382" y="1108628"/>
                  <a:pt x="447352" y="1132634"/>
                  <a:pt x="447352" y="1132634"/>
                </a:cubicBezTo>
                <a:lnTo>
                  <a:pt x="447352" y="1132634"/>
                </a:lnTo>
                <a:cubicBezTo>
                  <a:pt x="436441" y="1123905"/>
                  <a:pt x="373157" y="1099898"/>
                  <a:pt x="381886" y="1080257"/>
                </a:cubicBezTo>
                <a:cubicBezTo>
                  <a:pt x="390615" y="1060616"/>
                  <a:pt x="466992" y="1047522"/>
                  <a:pt x="499725" y="1014787"/>
                </a:cubicBezTo>
                <a:cubicBezTo>
                  <a:pt x="532458" y="982052"/>
                  <a:pt x="556463" y="934041"/>
                  <a:pt x="578285" y="883847"/>
                </a:cubicBezTo>
                <a:cubicBezTo>
                  <a:pt x="600107" y="833653"/>
                  <a:pt x="654662" y="744177"/>
                  <a:pt x="630658" y="713624"/>
                </a:cubicBezTo>
                <a:cubicBezTo>
                  <a:pt x="606654" y="683071"/>
                  <a:pt x="510636" y="680889"/>
                  <a:pt x="434259" y="700530"/>
                </a:cubicBezTo>
                <a:cubicBezTo>
                  <a:pt x="357882" y="720171"/>
                  <a:pt x="237860" y="809648"/>
                  <a:pt x="172394" y="831471"/>
                </a:cubicBezTo>
                <a:cubicBezTo>
                  <a:pt x="106928" y="853294"/>
                  <a:pt x="61101" y="853294"/>
                  <a:pt x="41461" y="831471"/>
                </a:cubicBezTo>
                <a:cubicBezTo>
                  <a:pt x="21821" y="809648"/>
                  <a:pt x="0" y="722354"/>
                  <a:pt x="54555" y="700530"/>
                </a:cubicBezTo>
                <a:cubicBezTo>
                  <a:pt x="109110" y="678707"/>
                  <a:pt x="292416" y="715806"/>
                  <a:pt x="368793" y="700530"/>
                </a:cubicBezTo>
                <a:cubicBezTo>
                  <a:pt x="445170" y="685254"/>
                  <a:pt x="530276" y="643789"/>
                  <a:pt x="512818" y="608872"/>
                </a:cubicBezTo>
                <a:cubicBezTo>
                  <a:pt x="495360" y="573955"/>
                  <a:pt x="340424" y="532490"/>
                  <a:pt x="264047" y="491026"/>
                </a:cubicBezTo>
                <a:cubicBezTo>
                  <a:pt x="187670" y="449562"/>
                  <a:pt x="67648" y="399368"/>
                  <a:pt x="54555" y="360086"/>
                </a:cubicBezTo>
                <a:cubicBezTo>
                  <a:pt x="41462" y="320804"/>
                  <a:pt x="124385" y="237874"/>
                  <a:pt x="185487" y="255333"/>
                </a:cubicBezTo>
                <a:cubicBezTo>
                  <a:pt x="246589" y="272792"/>
                  <a:pt x="394979" y="458291"/>
                  <a:pt x="421166" y="464838"/>
                </a:cubicBezTo>
                <a:cubicBezTo>
                  <a:pt x="447353" y="471385"/>
                  <a:pt x="351335" y="368814"/>
                  <a:pt x="342606" y="294615"/>
                </a:cubicBezTo>
                <a:cubicBezTo>
                  <a:pt x="333877" y="220416"/>
                  <a:pt x="346971" y="0"/>
                  <a:pt x="368793" y="19641"/>
                </a:cubicBezTo>
                <a:cubicBezTo>
                  <a:pt x="390615" y="39282"/>
                  <a:pt x="436441" y="307710"/>
                  <a:pt x="473539" y="386274"/>
                </a:cubicBezTo>
                <a:close/>
              </a:path>
            </a:pathLst>
          </a:cu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83" y="4457700"/>
            <a:ext cx="1981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8537</TotalTime>
  <Words>779</Words>
  <Application>Microsoft Macintosh PowerPoint</Application>
  <PresentationFormat>On-screen Show (4:3)</PresentationFormat>
  <Paragraphs>150</Paragraphs>
  <Slides>31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Capital</vt:lpstr>
      <vt:lpstr>Neuroinflammaatio ja tyypin 1 kannabinoidireseptorit Parkinsonin taudissa</vt:lpstr>
      <vt:lpstr>Neuroinflammaatio</vt:lpstr>
      <vt:lpstr>Mikrogliasolu aktivoituu</vt:lpstr>
      <vt:lpstr>Neuroinflammaatio Parkinsonin taudissa</vt:lpstr>
      <vt:lpstr>Endokannabinoidijärjestelmä</vt:lpstr>
      <vt:lpstr>Kliinisiä tutkimuksia</vt:lpstr>
      <vt:lpstr>Endokannabinoidijärjestelmä Parkinsonin taudissa</vt:lpstr>
      <vt:lpstr>Turun valtakunnallinen PET -keskus</vt:lpstr>
      <vt:lpstr>Neuroinflammaation kuvantaminen [11C]PBR28 merkkiaineella</vt:lpstr>
      <vt:lpstr>Endokannabinoidijärjestelmän kuvantaminen [18F]FMPEP-d2 merkkiaineella </vt:lpstr>
      <vt:lpstr>NEUINF projektin tavoitteet</vt:lpstr>
      <vt:lpstr>Menetelmät</vt:lpstr>
      <vt:lpstr>Tutkittavat</vt:lpstr>
      <vt:lpstr>HRRT </vt:lpstr>
      <vt:lpstr>Tulokset: [11C]PBR28</vt:lpstr>
      <vt:lpstr>PD ryhmä ja verrokit eivät eronneet merkittävästi [11C]PBR28 sitoutumisessa</vt:lpstr>
      <vt:lpstr>Tulokset: [18F]FMPEP-d2</vt:lpstr>
      <vt:lpstr>Parkinsonlääkityksen vaikutus [18F]FMPEP-d2 sitoutumiseen</vt:lpstr>
      <vt:lpstr>OFF-vaiheessa Parkinsonpotilailla on vähemmän sitoutunutta [18F]FMPEP-d2 merkkiainetta kuin verrokeilla</vt:lpstr>
      <vt:lpstr>ON-vaiheessa ero Parkinsonpotilaiden ja verrokkien välillä pieneni</vt:lpstr>
      <vt:lpstr>Seuraavaksi</vt:lpstr>
      <vt:lpstr>Kiitos</vt:lpstr>
      <vt:lpstr>Tutkimusryhmä</vt:lpstr>
      <vt:lpstr>Slide 24</vt:lpstr>
      <vt:lpstr>Mitä uutta Parkinsonin taudin hoidossa?</vt:lpstr>
      <vt:lpstr>Opikaponi</vt:lpstr>
      <vt:lpstr>Levodopa/Entakaponi/Karbidopa Intestinal Gel</vt:lpstr>
      <vt:lpstr>Inhaloitava levodopa (Inbrija)</vt:lpstr>
      <vt:lpstr>Ihonalaisesti annosteltava levodopa</vt:lpstr>
      <vt:lpstr>High Intensity Focused Ultrasound  (HIFU)</vt:lpstr>
      <vt:lpstr>Muuta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Kannabinoidisysteemi Parkinsonin taudissa</dc:title>
  <dc:creator>Anna Bruck</dc:creator>
  <cp:lastModifiedBy>Anna Bruck</cp:lastModifiedBy>
  <cp:revision>26</cp:revision>
  <dcterms:created xsi:type="dcterms:W3CDTF">2019-10-11T05:20:54Z</dcterms:created>
  <dcterms:modified xsi:type="dcterms:W3CDTF">2019-10-11T05:22:59Z</dcterms:modified>
</cp:coreProperties>
</file>