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1" r:id="rId5"/>
    <p:sldId id="283" r:id="rId6"/>
    <p:sldId id="284" r:id="rId7"/>
    <p:sldId id="379" r:id="rId8"/>
    <p:sldId id="387" r:id="rId9"/>
    <p:sldId id="390" r:id="rId10"/>
    <p:sldId id="380" r:id="rId11"/>
    <p:sldId id="383" r:id="rId12"/>
    <p:sldId id="384" r:id="rId13"/>
    <p:sldId id="381" r:id="rId14"/>
    <p:sldId id="391" r:id="rId15"/>
    <p:sldId id="385" r:id="rId16"/>
    <p:sldId id="382" r:id="rId17"/>
    <p:sldId id="393" r:id="rId18"/>
    <p:sldId id="392" r:id="rId19"/>
    <p:sldId id="386" r:id="rId20"/>
    <p:sldId id="280" r:id="rId21"/>
    <p:sldId id="39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8" autoAdjust="0"/>
    <p:restoredTop sz="86388" autoAdjust="0"/>
  </p:normalViewPr>
  <p:slideViewPr>
    <p:cSldViewPr snapToGrid="0">
      <p:cViewPr varScale="1">
        <p:scale>
          <a:sx n="46" d="100"/>
          <a:sy n="46" d="100"/>
        </p:scale>
        <p:origin x="2052" y="2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7F32D-3758-4448-8030-67A0609187A0}" type="datetimeFigureOut">
              <a:rPr lang="fi-FI" smtClean="0"/>
              <a:t>13.3.2026</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67876-2EE5-420D-8661-F11922954527}" type="slidenum">
              <a:rPr lang="fi-FI" smtClean="0"/>
              <a:t>‹#›</a:t>
            </a:fld>
            <a:endParaRPr lang="fi-FI"/>
          </a:p>
        </p:txBody>
      </p:sp>
    </p:spTree>
    <p:extLst>
      <p:ext uri="{BB962C8B-B14F-4D97-AF65-F5344CB8AC3E}">
        <p14:creationId xmlns:p14="http://schemas.microsoft.com/office/powerpoint/2010/main" val="250449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067876-2EE5-420D-8661-F11922954527}" type="slidenum">
              <a:rPr lang="fi-FI" smtClean="0"/>
              <a:t>4</a:t>
            </a:fld>
            <a:endParaRPr lang="fi-FI"/>
          </a:p>
        </p:txBody>
      </p:sp>
    </p:spTree>
    <p:extLst>
      <p:ext uri="{BB962C8B-B14F-4D97-AF65-F5344CB8AC3E}">
        <p14:creationId xmlns:p14="http://schemas.microsoft.com/office/powerpoint/2010/main" val="57406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067876-2EE5-420D-8661-F11922954527}" type="slidenum">
              <a:rPr lang="fi-FI" smtClean="0"/>
              <a:t>7</a:t>
            </a:fld>
            <a:endParaRPr lang="fi-FI"/>
          </a:p>
        </p:txBody>
      </p:sp>
    </p:spTree>
    <p:extLst>
      <p:ext uri="{BB962C8B-B14F-4D97-AF65-F5344CB8AC3E}">
        <p14:creationId xmlns:p14="http://schemas.microsoft.com/office/powerpoint/2010/main" val="372688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7E32858C-AE0E-7D9C-752F-6EB9E6C9202D}"/>
              </a:ext>
            </a:extLst>
          </p:cNvPr>
          <p:cNvSpPr>
            <a:spLocks noGrp="1"/>
          </p:cNvSpPr>
          <p:nvPr>
            <p:ph type="title" hasCustomPrompt="1"/>
          </p:nvPr>
        </p:nvSpPr>
        <p:spPr>
          <a:xfrm>
            <a:off x="873941" y="2335959"/>
            <a:ext cx="7469959" cy="1772089"/>
          </a:xfrm>
        </p:spPr>
        <p:txBody>
          <a:bodyPr anchor="ctr">
            <a:noAutofit/>
          </a:bodyPr>
          <a:lstStyle>
            <a:lvl1pPr algn="ctr">
              <a:defRPr sz="5400">
                <a:solidFill>
                  <a:schemeClr val="bg2"/>
                </a:solidFill>
              </a:defRPr>
            </a:lvl1pPr>
          </a:lstStyle>
          <a:p>
            <a:r>
              <a:rPr lang="fi-FI" dirty="0"/>
              <a:t>Kansi 1</a:t>
            </a:r>
            <a:br>
              <a:rPr lang="fi-FI" dirty="0"/>
            </a:br>
            <a:r>
              <a:rPr lang="fi-FI" dirty="0"/>
              <a:t>Pääotsikko</a:t>
            </a:r>
          </a:p>
        </p:txBody>
      </p:sp>
      <p:sp>
        <p:nvSpPr>
          <p:cNvPr id="4" name="Tekstin paikkamerkki 2">
            <a:extLst>
              <a:ext uri="{FF2B5EF4-FFF2-40B4-BE49-F238E27FC236}">
                <a16:creationId xmlns:a16="http://schemas.microsoft.com/office/drawing/2014/main" id="{8A1917DB-99C5-279D-ABF3-C9C24185AD85}"/>
              </a:ext>
            </a:extLst>
          </p:cNvPr>
          <p:cNvSpPr>
            <a:spLocks noGrp="1"/>
          </p:cNvSpPr>
          <p:nvPr>
            <p:ph type="body" idx="1" hasCustomPrompt="1"/>
          </p:nvPr>
        </p:nvSpPr>
        <p:spPr>
          <a:xfrm>
            <a:off x="873941" y="4553108"/>
            <a:ext cx="7469959" cy="620012"/>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Etunimi Sukunimi / 01.01.20xx</a:t>
            </a:r>
          </a:p>
        </p:txBody>
      </p:sp>
    </p:spTree>
    <p:extLst>
      <p:ext uri="{BB962C8B-B14F-4D97-AF65-F5344CB8AC3E}">
        <p14:creationId xmlns:p14="http://schemas.microsoft.com/office/powerpoint/2010/main" val="17946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pudia 1 /kii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2B4826C1-98DD-8087-34F5-71E91B01B389}"/>
              </a:ext>
            </a:extLst>
          </p:cNvPr>
          <p:cNvSpPr>
            <a:spLocks noGrp="1"/>
          </p:cNvSpPr>
          <p:nvPr>
            <p:ph type="title" hasCustomPrompt="1"/>
          </p:nvPr>
        </p:nvSpPr>
        <p:spPr>
          <a:xfrm>
            <a:off x="838199" y="1470640"/>
            <a:ext cx="7493001" cy="2174875"/>
          </a:xfrm>
        </p:spPr>
        <p:txBody>
          <a:bodyPr anchor="ctr">
            <a:noAutofit/>
          </a:bodyPr>
          <a:lstStyle>
            <a:lvl1pPr algn="ctr">
              <a:defRPr sz="6000">
                <a:solidFill>
                  <a:schemeClr val="bg2"/>
                </a:solidFill>
              </a:defRPr>
            </a:lvl1pPr>
          </a:lstStyle>
          <a:p>
            <a:r>
              <a:rPr lang="fi-FI" dirty="0"/>
              <a:t>Hyvinvointia </a:t>
            </a:r>
            <a:br>
              <a:rPr lang="fi-FI" dirty="0"/>
            </a:br>
            <a:r>
              <a:rPr lang="fi-FI" dirty="0"/>
              <a:t>yhdessä</a:t>
            </a:r>
          </a:p>
        </p:txBody>
      </p:sp>
      <p:sp>
        <p:nvSpPr>
          <p:cNvPr id="5" name="Tekstin paikkamerkki 2">
            <a:extLst>
              <a:ext uri="{FF2B5EF4-FFF2-40B4-BE49-F238E27FC236}">
                <a16:creationId xmlns:a16="http://schemas.microsoft.com/office/drawing/2014/main" id="{F39531C9-5CC4-4DED-771F-37F041F85ADC}"/>
              </a:ext>
            </a:extLst>
          </p:cNvPr>
          <p:cNvSpPr>
            <a:spLocks noGrp="1"/>
          </p:cNvSpPr>
          <p:nvPr>
            <p:ph type="body" idx="1" hasCustomPrompt="1"/>
          </p:nvPr>
        </p:nvSpPr>
        <p:spPr>
          <a:xfrm>
            <a:off x="850899" y="4082611"/>
            <a:ext cx="7493001"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Loppudia 1 / Kiitos</a:t>
            </a:r>
          </a:p>
        </p:txBody>
      </p:sp>
    </p:spTree>
    <p:extLst>
      <p:ext uri="{BB962C8B-B14F-4D97-AF65-F5344CB8AC3E}">
        <p14:creationId xmlns:p14="http://schemas.microsoft.com/office/powerpoint/2010/main" val="30694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pudia 2 /kii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2B4826C1-98DD-8087-34F5-71E91B01B389}"/>
              </a:ext>
            </a:extLst>
          </p:cNvPr>
          <p:cNvSpPr>
            <a:spLocks noGrp="1"/>
          </p:cNvSpPr>
          <p:nvPr>
            <p:ph type="title" hasCustomPrompt="1"/>
          </p:nvPr>
        </p:nvSpPr>
        <p:spPr>
          <a:xfrm>
            <a:off x="303246" y="2161105"/>
            <a:ext cx="6576525" cy="2174875"/>
          </a:xfrm>
        </p:spPr>
        <p:txBody>
          <a:bodyPr anchor="ctr">
            <a:noAutofit/>
          </a:bodyPr>
          <a:lstStyle>
            <a:lvl1pPr algn="ctr">
              <a:defRPr sz="6000">
                <a:solidFill>
                  <a:schemeClr val="bg2"/>
                </a:solidFill>
              </a:defRPr>
            </a:lvl1pPr>
          </a:lstStyle>
          <a:p>
            <a:r>
              <a:rPr lang="fi-FI" dirty="0"/>
              <a:t>Hyvinvointia </a:t>
            </a:r>
            <a:br>
              <a:rPr lang="fi-FI" dirty="0"/>
            </a:br>
            <a:r>
              <a:rPr lang="fi-FI" dirty="0"/>
              <a:t>yhdessä</a:t>
            </a:r>
          </a:p>
        </p:txBody>
      </p:sp>
      <p:sp>
        <p:nvSpPr>
          <p:cNvPr id="5" name="Tekstin paikkamerkki 2">
            <a:extLst>
              <a:ext uri="{FF2B5EF4-FFF2-40B4-BE49-F238E27FC236}">
                <a16:creationId xmlns:a16="http://schemas.microsoft.com/office/drawing/2014/main" id="{F39531C9-5CC4-4DED-771F-37F041F85ADC}"/>
              </a:ext>
            </a:extLst>
          </p:cNvPr>
          <p:cNvSpPr>
            <a:spLocks noGrp="1"/>
          </p:cNvSpPr>
          <p:nvPr>
            <p:ph type="body" idx="1" hasCustomPrompt="1"/>
          </p:nvPr>
        </p:nvSpPr>
        <p:spPr>
          <a:xfrm>
            <a:off x="315946" y="4773076"/>
            <a:ext cx="6576525"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Loppudia 1 / Kiitos</a:t>
            </a:r>
          </a:p>
        </p:txBody>
      </p:sp>
    </p:spTree>
    <p:extLst>
      <p:ext uri="{BB962C8B-B14F-4D97-AF65-F5344CB8AC3E}">
        <p14:creationId xmlns:p14="http://schemas.microsoft.com/office/powerpoint/2010/main" val="324195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0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55455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25698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2">
    <p:bg>
      <p:bgRef idx="1001">
        <a:schemeClr val="bg1"/>
      </p:bgRef>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3A5661F2-DE6A-4CEF-740D-69C1CFE3E37F}"/>
              </a:ext>
              <a:ext uri="{C183D7F6-B498-43B3-948B-1728B52AA6E4}">
                <adec:decorative xmlns:adec="http://schemas.microsoft.com/office/drawing/2017/decorative" val="1"/>
              </a:ext>
            </a:extLst>
          </p:cNvPr>
          <p:cNvSpPr/>
          <p:nvPr userDrawn="1"/>
        </p:nvSpPr>
        <p:spPr>
          <a:xfrm>
            <a:off x="0" y="5154527"/>
            <a:ext cx="9144000" cy="1703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Vapaamuotoinen: Muoto 3">
            <a:extLst>
              <a:ext uri="{FF2B5EF4-FFF2-40B4-BE49-F238E27FC236}">
                <a16:creationId xmlns:a16="http://schemas.microsoft.com/office/drawing/2014/main" id="{1E991CB8-ACBD-DC68-1CC0-B0CAA4631198}"/>
              </a:ext>
              <a:ext uri="{C183D7F6-B498-43B3-948B-1728B52AA6E4}">
                <adec:decorative xmlns:adec="http://schemas.microsoft.com/office/drawing/2017/decorative" val="1"/>
              </a:ext>
            </a:extLst>
          </p:cNvPr>
          <p:cNvSpPr/>
          <p:nvPr userDrawn="1"/>
        </p:nvSpPr>
        <p:spPr>
          <a:xfrm rot="18867934">
            <a:off x="6989369" y="5852058"/>
            <a:ext cx="2087616" cy="1763444"/>
          </a:xfrm>
          <a:custGeom>
            <a:avLst/>
            <a:gdLst>
              <a:gd name="connsiteX0" fmla="*/ 2220746 w 2370609"/>
              <a:gd name="connsiteY0" fmla="*/ 149863 h 2002493"/>
              <a:gd name="connsiteX1" fmla="*/ 2370609 w 2370609"/>
              <a:gd name="connsiteY1" fmla="*/ 511665 h 2002493"/>
              <a:gd name="connsiteX2" fmla="*/ 2370609 w 2370609"/>
              <a:gd name="connsiteY2" fmla="*/ 1604853 h 2002493"/>
              <a:gd name="connsiteX3" fmla="*/ 1965481 w 2370609"/>
              <a:gd name="connsiteY3" fmla="*/ 2002493 h 2002493"/>
              <a:gd name="connsiteX4" fmla="*/ 0 w 2370609"/>
              <a:gd name="connsiteY4" fmla="*/ 0 h 2002493"/>
              <a:gd name="connsiteX5" fmla="*/ 1858944 w 2370609"/>
              <a:gd name="connsiteY5" fmla="*/ 0 h 2002493"/>
              <a:gd name="connsiteX6" fmla="*/ 2220746 w 2370609"/>
              <a:gd name="connsiteY6" fmla="*/ 149863 h 20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0609" h="2002493">
                <a:moveTo>
                  <a:pt x="2220746" y="149863"/>
                </a:moveTo>
                <a:cubicBezTo>
                  <a:pt x="2313339" y="242457"/>
                  <a:pt x="2370609" y="370373"/>
                  <a:pt x="2370609" y="511665"/>
                </a:cubicBezTo>
                <a:lnTo>
                  <a:pt x="2370609" y="1604853"/>
                </a:lnTo>
                <a:lnTo>
                  <a:pt x="1965481" y="2002493"/>
                </a:lnTo>
                <a:lnTo>
                  <a:pt x="0" y="0"/>
                </a:lnTo>
                <a:lnTo>
                  <a:pt x="1858944" y="0"/>
                </a:lnTo>
                <a:cubicBezTo>
                  <a:pt x="2000237" y="1"/>
                  <a:pt x="2128153" y="57270"/>
                  <a:pt x="2220746" y="1498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 name="Vapaamuotoinen: Muoto 5">
            <a:extLst>
              <a:ext uri="{FF2B5EF4-FFF2-40B4-BE49-F238E27FC236}">
                <a16:creationId xmlns:a16="http://schemas.microsoft.com/office/drawing/2014/main" id="{D6201527-2EAA-FE78-E3B7-54A59ED6D953}"/>
              </a:ext>
              <a:ext uri="{C183D7F6-B498-43B3-948B-1728B52AA6E4}">
                <adec:decorative xmlns:adec="http://schemas.microsoft.com/office/drawing/2017/decorative" val="1"/>
              </a:ext>
            </a:extLst>
          </p:cNvPr>
          <p:cNvSpPr/>
          <p:nvPr userDrawn="1"/>
        </p:nvSpPr>
        <p:spPr>
          <a:xfrm rot="18884506">
            <a:off x="-97607" y="3764748"/>
            <a:ext cx="2358322" cy="3013544"/>
          </a:xfrm>
          <a:custGeom>
            <a:avLst/>
            <a:gdLst>
              <a:gd name="connsiteX0" fmla="*/ 2211211 w 2358322"/>
              <a:gd name="connsiteY0" fmla="*/ 147111 h 3013544"/>
              <a:gd name="connsiteX1" fmla="*/ 2358322 w 2358322"/>
              <a:gd name="connsiteY1" fmla="*/ 502267 h 3013544"/>
              <a:gd name="connsiteX2" fmla="*/ 2358322 w 2358322"/>
              <a:gd name="connsiteY2" fmla="*/ 2511277 h 3013544"/>
              <a:gd name="connsiteX3" fmla="*/ 1856055 w 2358322"/>
              <a:gd name="connsiteY3" fmla="*/ 3013544 h 3013544"/>
              <a:gd name="connsiteX4" fmla="*/ 1844193 w 2358322"/>
              <a:gd name="connsiteY4" fmla="*/ 3013544 h 3013544"/>
              <a:gd name="connsiteX5" fmla="*/ 0 w 2358322"/>
              <a:gd name="connsiteY5" fmla="*/ 1152652 h 3013544"/>
              <a:gd name="connsiteX6" fmla="*/ 1163089 w 2358322"/>
              <a:gd name="connsiteY6" fmla="*/ 0 h 3013544"/>
              <a:gd name="connsiteX7" fmla="*/ 1856055 w 2358322"/>
              <a:gd name="connsiteY7" fmla="*/ 0 h 3013544"/>
              <a:gd name="connsiteX8" fmla="*/ 2211211 w 2358322"/>
              <a:gd name="connsiteY8" fmla="*/ 147111 h 301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322" h="3013544">
                <a:moveTo>
                  <a:pt x="2211211" y="147111"/>
                </a:moveTo>
                <a:cubicBezTo>
                  <a:pt x="2302104" y="238003"/>
                  <a:pt x="2358322" y="363570"/>
                  <a:pt x="2358322" y="502267"/>
                </a:cubicBezTo>
                <a:lnTo>
                  <a:pt x="2358322" y="2511277"/>
                </a:lnTo>
                <a:cubicBezTo>
                  <a:pt x="2358322" y="2788671"/>
                  <a:pt x="2133449" y="3013544"/>
                  <a:pt x="1856055" y="3013544"/>
                </a:cubicBezTo>
                <a:lnTo>
                  <a:pt x="1844193" y="3013544"/>
                </a:lnTo>
                <a:lnTo>
                  <a:pt x="0" y="1152652"/>
                </a:lnTo>
                <a:lnTo>
                  <a:pt x="1163089" y="0"/>
                </a:lnTo>
                <a:lnTo>
                  <a:pt x="1856055" y="0"/>
                </a:lnTo>
                <a:cubicBezTo>
                  <a:pt x="1994752" y="0"/>
                  <a:pt x="2120319" y="56218"/>
                  <a:pt x="2211211" y="14711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1">
            <a:extLst>
              <a:ext uri="{FF2B5EF4-FFF2-40B4-BE49-F238E27FC236}">
                <a16:creationId xmlns:a16="http://schemas.microsoft.com/office/drawing/2014/main" id="{ECE836BD-ACD2-A599-B8EC-EF4D7862CCB2}"/>
              </a:ext>
            </a:extLst>
          </p:cNvPr>
          <p:cNvSpPr>
            <a:spLocks noGrp="1"/>
          </p:cNvSpPr>
          <p:nvPr>
            <p:ph type="title" hasCustomPrompt="1"/>
          </p:nvPr>
        </p:nvSpPr>
        <p:spPr>
          <a:xfrm>
            <a:off x="383139" y="5421660"/>
            <a:ext cx="5819698" cy="841575"/>
          </a:xfrm>
        </p:spPr>
        <p:txBody>
          <a:bodyPr anchor="ctr">
            <a:noAutofit/>
          </a:bodyPr>
          <a:lstStyle>
            <a:lvl1pPr algn="l">
              <a:defRPr sz="3600">
                <a:solidFill>
                  <a:schemeClr val="bg2"/>
                </a:solidFill>
              </a:defRPr>
            </a:lvl1pPr>
          </a:lstStyle>
          <a:p>
            <a:r>
              <a:rPr lang="fi-FI" dirty="0"/>
              <a:t>Kansi 2 / Pääotsikko</a:t>
            </a:r>
          </a:p>
        </p:txBody>
      </p:sp>
      <p:sp>
        <p:nvSpPr>
          <p:cNvPr id="8" name="Tekstin paikkamerkki 2">
            <a:extLst>
              <a:ext uri="{FF2B5EF4-FFF2-40B4-BE49-F238E27FC236}">
                <a16:creationId xmlns:a16="http://schemas.microsoft.com/office/drawing/2014/main" id="{6932CABE-0C54-A93D-5963-61E171BC4F17}"/>
              </a:ext>
            </a:extLst>
          </p:cNvPr>
          <p:cNvSpPr>
            <a:spLocks noGrp="1"/>
          </p:cNvSpPr>
          <p:nvPr>
            <p:ph type="body" idx="1" hasCustomPrompt="1"/>
          </p:nvPr>
        </p:nvSpPr>
        <p:spPr>
          <a:xfrm>
            <a:off x="375047" y="6263235"/>
            <a:ext cx="5827790" cy="401516"/>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Etunimi Sukunimi / 01.01.20xx</a:t>
            </a:r>
          </a:p>
        </p:txBody>
      </p:sp>
      <p:sp>
        <p:nvSpPr>
          <p:cNvPr id="9" name="Tekstiruutu 8">
            <a:extLst>
              <a:ext uri="{FF2B5EF4-FFF2-40B4-BE49-F238E27FC236}">
                <a16:creationId xmlns:a16="http://schemas.microsoft.com/office/drawing/2014/main" id="{2238C3AF-475F-01CB-F89C-EF66B7DCA843}"/>
              </a:ext>
            </a:extLst>
          </p:cNvPr>
          <p:cNvSpPr txBox="1"/>
          <p:nvPr userDrawn="1"/>
        </p:nvSpPr>
        <p:spPr>
          <a:xfrm>
            <a:off x="7221894" y="6303344"/>
            <a:ext cx="1925246" cy="369332"/>
          </a:xfrm>
          <a:prstGeom prst="rect">
            <a:avLst/>
          </a:prstGeom>
          <a:noFill/>
        </p:spPr>
        <p:txBody>
          <a:bodyPr wrap="square" rtlCol="0">
            <a:spAutoFit/>
          </a:bodyPr>
          <a:lstStyle/>
          <a:p>
            <a:pPr algn="ctr"/>
            <a:r>
              <a:rPr lang="fi-FI" sz="1800" b="1" dirty="0">
                <a:solidFill>
                  <a:schemeClr val="bg2"/>
                </a:solidFill>
                <a:latin typeface="+mj-lt"/>
              </a:rPr>
              <a:t>KEUSOTE.FI</a:t>
            </a:r>
          </a:p>
        </p:txBody>
      </p:sp>
      <p:sp>
        <p:nvSpPr>
          <p:cNvPr id="11" name="Kuvan paikkamerkki 10">
            <a:extLst>
              <a:ext uri="{FF2B5EF4-FFF2-40B4-BE49-F238E27FC236}">
                <a16:creationId xmlns:a16="http://schemas.microsoft.com/office/drawing/2014/main" id="{69ECF684-45B2-75F9-DBAB-A706D5CBF871}"/>
              </a:ext>
            </a:extLst>
          </p:cNvPr>
          <p:cNvSpPr>
            <a:spLocks noGrp="1"/>
          </p:cNvSpPr>
          <p:nvPr>
            <p:ph type="pic" sz="quarter" idx="11"/>
          </p:nvPr>
        </p:nvSpPr>
        <p:spPr>
          <a:xfrm>
            <a:off x="0" y="-2149"/>
            <a:ext cx="9144000" cy="5156676"/>
          </a:xfrm>
          <a:custGeom>
            <a:avLst/>
            <a:gdLst>
              <a:gd name="connsiteX0" fmla="*/ 0 w 9144000"/>
              <a:gd name="connsiteY0" fmla="*/ 0 h 5156676"/>
              <a:gd name="connsiteX1" fmla="*/ 9144000 w 9144000"/>
              <a:gd name="connsiteY1" fmla="*/ 0 h 5156676"/>
              <a:gd name="connsiteX2" fmla="*/ 9144000 w 9144000"/>
              <a:gd name="connsiteY2" fmla="*/ 5156676 h 5156676"/>
              <a:gd name="connsiteX3" fmla="*/ 2627671 w 9144000"/>
              <a:gd name="connsiteY3" fmla="*/ 5156676 h 5156676"/>
              <a:gd name="connsiteX4" fmla="*/ 2623324 w 9144000"/>
              <a:gd name="connsiteY4" fmla="*/ 5151403 h 5156676"/>
              <a:gd name="connsiteX5" fmla="*/ 1196351 w 9144000"/>
              <a:gd name="connsiteY5" fmla="*/ 3737235 h 5156676"/>
              <a:gd name="connsiteX6" fmla="*/ 486045 w 9144000"/>
              <a:gd name="connsiteY6" fmla="*/ 3740437 h 5156676"/>
              <a:gd name="connsiteX7" fmla="*/ 0 w 9144000"/>
              <a:gd name="connsiteY7" fmla="*/ 4230883 h 51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56676">
                <a:moveTo>
                  <a:pt x="0" y="0"/>
                </a:moveTo>
                <a:lnTo>
                  <a:pt x="9144000" y="0"/>
                </a:lnTo>
                <a:lnTo>
                  <a:pt x="9144000" y="5156676"/>
                </a:lnTo>
                <a:lnTo>
                  <a:pt x="2627671" y="5156676"/>
                </a:lnTo>
                <a:lnTo>
                  <a:pt x="2623324" y="5151403"/>
                </a:lnTo>
                <a:lnTo>
                  <a:pt x="1196351" y="3737235"/>
                </a:lnTo>
                <a:cubicBezTo>
                  <a:pt x="999322" y="3541974"/>
                  <a:pt x="681306" y="3543408"/>
                  <a:pt x="486045" y="3740437"/>
                </a:cubicBezTo>
                <a:lnTo>
                  <a:pt x="0" y="4230883"/>
                </a:lnTo>
                <a:close/>
              </a:path>
            </a:pathLst>
          </a:custGeom>
        </p:spPr>
        <p:txBody>
          <a:bodyPr wrap="square">
            <a:noAutofit/>
          </a:bodyPr>
          <a:lstStyle/>
          <a:p>
            <a:endParaRPr lang="fi-FI" dirty="0"/>
          </a:p>
        </p:txBody>
      </p:sp>
    </p:spTree>
    <p:extLst>
      <p:ext uri="{BB962C8B-B14F-4D97-AF65-F5344CB8AC3E}">
        <p14:creationId xmlns:p14="http://schemas.microsoft.com/office/powerpoint/2010/main" val="13841077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Väl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9" y="1519239"/>
            <a:ext cx="5948362" cy="2852737"/>
          </a:xfrm>
        </p:spPr>
        <p:txBody>
          <a:bodyPr anchor="b">
            <a:normAutofit/>
          </a:bodyPr>
          <a:lstStyle>
            <a:lvl1pPr>
              <a:defRPr sz="4800"/>
            </a:lvl1pPr>
          </a:lstStyle>
          <a:p>
            <a:r>
              <a:rPr lang="fi-FI" dirty="0"/>
              <a:t>Välidia/</a:t>
            </a:r>
            <a:br>
              <a:rPr lang="fi-FI" dirty="0"/>
            </a:br>
            <a:r>
              <a:rPr lang="fi-FI" dirty="0"/>
              <a:t>väliotsikko</a:t>
            </a:r>
            <a:endParaRPr lang="en-US" dirty="0"/>
          </a:p>
        </p:txBody>
      </p:sp>
      <p:sp>
        <p:nvSpPr>
          <p:cNvPr id="3" name="Text Placeholder 2"/>
          <p:cNvSpPr>
            <a:spLocks noGrp="1"/>
          </p:cNvSpPr>
          <p:nvPr>
            <p:ph type="body" idx="1"/>
          </p:nvPr>
        </p:nvSpPr>
        <p:spPr>
          <a:xfrm>
            <a:off x="623889" y="4398964"/>
            <a:ext cx="594836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234180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ksi 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31673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41103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ksi palstaa väliotsikoll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9842" y="1838325"/>
            <a:ext cx="3868340" cy="1076325"/>
          </a:xfrm>
        </p:spPr>
        <p:txBody>
          <a:bodyPr anchor="ctr">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629842" y="3105150"/>
            <a:ext cx="3868340" cy="294322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629150" y="1838325"/>
            <a:ext cx="3887391" cy="1076325"/>
          </a:xfrm>
        </p:spPr>
        <p:txBody>
          <a:bodyPr anchor="ctr">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Content Placeholder 5"/>
          <p:cNvSpPr>
            <a:spLocks noGrp="1"/>
          </p:cNvSpPr>
          <p:nvPr>
            <p:ph sz="quarter" idx="4"/>
          </p:nvPr>
        </p:nvSpPr>
        <p:spPr>
          <a:xfrm>
            <a:off x="4629150" y="3105150"/>
            <a:ext cx="3887391" cy="294322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60065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2" name="Title 1"/>
          <p:cNvSpPr>
            <a:spLocks noGrp="1"/>
          </p:cNvSpPr>
          <p:nvPr>
            <p:ph type="title"/>
          </p:nvPr>
        </p:nvSpPr>
        <p:spPr>
          <a:xfrm>
            <a:off x="629840" y="381000"/>
            <a:ext cx="4089644" cy="1600200"/>
          </a:xfrm>
        </p:spPr>
        <p:txBody>
          <a:bodyPr anchor="b"/>
          <a:lstStyle>
            <a:lvl1pPr>
              <a:defRPr sz="32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4" name="Text Placeholder 3"/>
          <p:cNvSpPr>
            <a:spLocks noGrp="1"/>
          </p:cNvSpPr>
          <p:nvPr>
            <p:ph type="body" sz="half" idx="2"/>
          </p:nvPr>
        </p:nvSpPr>
        <p:spPr>
          <a:xfrm>
            <a:off x="629840" y="2181225"/>
            <a:ext cx="4089644" cy="332422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Suorakulmio: Pyöristetyt kulmat 4">
            <a:extLst>
              <a:ext uri="{FF2B5EF4-FFF2-40B4-BE49-F238E27FC236}">
                <a16:creationId xmlns:a16="http://schemas.microsoft.com/office/drawing/2014/main" id="{ABD56FFE-901A-4245-97D1-345E9CE8DDFA}"/>
              </a:ext>
              <a:ext uri="{C183D7F6-B498-43B3-948B-1728B52AA6E4}">
                <adec:decorative xmlns:adec="http://schemas.microsoft.com/office/drawing/2017/decorative" val="1"/>
              </a:ext>
            </a:extLst>
          </p:cNvPr>
          <p:cNvSpPr/>
          <p:nvPr userDrawn="1"/>
        </p:nvSpPr>
        <p:spPr>
          <a:xfrm rot="18867934">
            <a:off x="5555860" y="1681674"/>
            <a:ext cx="2688951" cy="2688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8137701E-1185-41DC-A5FB-7A6A8FD481A6}"/>
              </a:ext>
            </a:extLst>
          </p:cNvPr>
          <p:cNvSpPr txBox="1"/>
          <p:nvPr userDrawn="1"/>
        </p:nvSpPr>
        <p:spPr>
          <a:xfrm>
            <a:off x="5201261" y="2567592"/>
            <a:ext cx="3440715" cy="954107"/>
          </a:xfrm>
          <a:prstGeom prst="rect">
            <a:avLst/>
          </a:prstGeom>
          <a:noFill/>
        </p:spPr>
        <p:txBody>
          <a:bodyPr wrap="square" rtlCol="0">
            <a:spAutoFit/>
          </a:bodyPr>
          <a:lstStyle/>
          <a:p>
            <a:pPr algn="ctr"/>
            <a:r>
              <a:rPr lang="fi-FI" sz="2800" b="1" dirty="0">
                <a:solidFill>
                  <a:schemeClr val="bg2"/>
                </a:solidFill>
                <a:latin typeface="+mj-lt"/>
              </a:rPr>
              <a:t>Hyvinvointia</a:t>
            </a:r>
          </a:p>
          <a:p>
            <a:pPr algn="ctr"/>
            <a:r>
              <a:rPr lang="fi-FI" sz="2800" b="1" dirty="0">
                <a:solidFill>
                  <a:schemeClr val="bg2"/>
                </a:solidFill>
                <a:latin typeface="+mj-lt"/>
              </a:rPr>
              <a:t>yhdessä</a:t>
            </a:r>
          </a:p>
        </p:txBody>
      </p:sp>
    </p:spTree>
    <p:extLst>
      <p:ext uri="{BB962C8B-B14F-4D97-AF65-F5344CB8AC3E}">
        <p14:creationId xmlns:p14="http://schemas.microsoft.com/office/powerpoint/2010/main" val="371517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Title 1"/>
          <p:cNvSpPr>
            <a:spLocks noGrp="1"/>
          </p:cNvSpPr>
          <p:nvPr>
            <p:ph type="title"/>
          </p:nvPr>
        </p:nvSpPr>
        <p:spPr>
          <a:xfrm>
            <a:off x="629840" y="381000"/>
            <a:ext cx="4089644" cy="1600200"/>
          </a:xfrm>
        </p:spPr>
        <p:txBody>
          <a:bodyPr anchor="b"/>
          <a:lstStyle>
            <a:lvl1pPr>
              <a:defRPr sz="32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4" name="Text Placeholder 3"/>
          <p:cNvSpPr>
            <a:spLocks noGrp="1"/>
          </p:cNvSpPr>
          <p:nvPr>
            <p:ph type="body" sz="half" idx="2"/>
          </p:nvPr>
        </p:nvSpPr>
        <p:spPr>
          <a:xfrm>
            <a:off x="629840" y="2181225"/>
            <a:ext cx="4089644" cy="332422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3" name="Title 1">
            <a:extLst>
              <a:ext uri="{FF2B5EF4-FFF2-40B4-BE49-F238E27FC236}">
                <a16:creationId xmlns:a16="http://schemas.microsoft.com/office/drawing/2014/main" id="{44190521-0BD1-6D54-770B-34210C8FCDAA}"/>
              </a:ext>
            </a:extLst>
          </p:cNvPr>
          <p:cNvSpPr txBox="1">
            <a:spLocks/>
          </p:cNvSpPr>
          <p:nvPr userDrawn="1"/>
        </p:nvSpPr>
        <p:spPr>
          <a:xfrm>
            <a:off x="4719484" y="381000"/>
            <a:ext cx="4089644" cy="5124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dirty="0"/>
          </a:p>
        </p:txBody>
      </p:sp>
      <p:sp>
        <p:nvSpPr>
          <p:cNvPr id="10" name="Content Placeholder 5">
            <a:extLst>
              <a:ext uri="{FF2B5EF4-FFF2-40B4-BE49-F238E27FC236}">
                <a16:creationId xmlns:a16="http://schemas.microsoft.com/office/drawing/2014/main" id="{D4A1AEA5-02AA-0E35-B6C9-3107C1C558CC}"/>
              </a:ext>
            </a:extLst>
          </p:cNvPr>
          <p:cNvSpPr>
            <a:spLocks noGrp="1"/>
          </p:cNvSpPr>
          <p:nvPr>
            <p:ph sz="quarter" idx="4" hasCustomPrompt="1"/>
          </p:nvPr>
        </p:nvSpPr>
        <p:spPr>
          <a:xfrm>
            <a:off x="4962525" y="381001"/>
            <a:ext cx="3947730" cy="5124450"/>
          </a:xfrm>
        </p:spPr>
        <p:txBody>
          <a:bodyPr/>
          <a:lstStyle>
            <a:lvl1pPr>
              <a:defRPr/>
            </a:lvl1pPr>
          </a:lstStyle>
          <a:p>
            <a:pPr lvl="0"/>
            <a:r>
              <a:rPr lang="fi-FI" dirty="0"/>
              <a:t>Valitse haluamasi kaavio</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08049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lline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3257550" cy="1600200"/>
          </a:xfrm>
        </p:spPr>
        <p:txBody>
          <a:bodyPr anchor="b"/>
          <a:lstStyle>
            <a:lvl1pPr>
              <a:defRPr sz="32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4" name="Text Placeholder 3"/>
          <p:cNvSpPr>
            <a:spLocks noGrp="1"/>
          </p:cNvSpPr>
          <p:nvPr>
            <p:ph type="body" sz="half" idx="2"/>
          </p:nvPr>
        </p:nvSpPr>
        <p:spPr>
          <a:xfrm>
            <a:off x="629841" y="2181225"/>
            <a:ext cx="3257550" cy="336232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6" name="Vapaamuotoinen: Muoto 5">
            <a:extLst>
              <a:ext uri="{FF2B5EF4-FFF2-40B4-BE49-F238E27FC236}">
                <a16:creationId xmlns:a16="http://schemas.microsoft.com/office/drawing/2014/main" id="{3BA9336F-2B55-ADF1-34A1-DADDD4D63EB9}"/>
              </a:ext>
              <a:ext uri="{C183D7F6-B498-43B3-948B-1728B52AA6E4}">
                <adec:decorative xmlns:adec="http://schemas.microsoft.com/office/drawing/2017/decorative" val="1"/>
              </a:ext>
            </a:extLst>
          </p:cNvPr>
          <p:cNvSpPr/>
          <p:nvPr userDrawn="1"/>
        </p:nvSpPr>
        <p:spPr>
          <a:xfrm rot="18867934">
            <a:off x="4475814" y="5649955"/>
            <a:ext cx="2371432" cy="2416090"/>
          </a:xfrm>
          <a:custGeom>
            <a:avLst/>
            <a:gdLst>
              <a:gd name="connsiteX0" fmla="*/ 2652714 w 2788113"/>
              <a:gd name="connsiteY0" fmla="*/ 135400 h 2840617"/>
              <a:gd name="connsiteX1" fmla="*/ 2788113 w 2788113"/>
              <a:gd name="connsiteY1" fmla="*/ 462283 h 2840617"/>
              <a:gd name="connsiteX2" fmla="*/ 2788113 w 2788113"/>
              <a:gd name="connsiteY2" fmla="*/ 2840617 h 2840617"/>
              <a:gd name="connsiteX3" fmla="*/ 0 w 2788113"/>
              <a:gd name="connsiteY3" fmla="*/ 0 h 2840617"/>
              <a:gd name="connsiteX4" fmla="*/ 2325830 w 2788113"/>
              <a:gd name="connsiteY4" fmla="*/ 0 h 2840617"/>
              <a:gd name="connsiteX5" fmla="*/ 2652714 w 2788113"/>
              <a:gd name="connsiteY5" fmla="*/ 135400 h 284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113" h="2840617">
                <a:moveTo>
                  <a:pt x="2652714" y="135400"/>
                </a:moveTo>
                <a:cubicBezTo>
                  <a:pt x="2736370" y="219057"/>
                  <a:pt x="2788114" y="334628"/>
                  <a:pt x="2788113" y="462283"/>
                </a:cubicBezTo>
                <a:lnTo>
                  <a:pt x="2788113" y="2840617"/>
                </a:lnTo>
                <a:lnTo>
                  <a:pt x="0" y="0"/>
                </a:lnTo>
                <a:lnTo>
                  <a:pt x="2325830" y="0"/>
                </a:lnTo>
                <a:cubicBezTo>
                  <a:pt x="2453486" y="0"/>
                  <a:pt x="2569057" y="51743"/>
                  <a:pt x="2652714" y="1354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8" name="Kuvan paikkamerkki 7">
            <a:extLst>
              <a:ext uri="{FF2B5EF4-FFF2-40B4-BE49-F238E27FC236}">
                <a16:creationId xmlns:a16="http://schemas.microsoft.com/office/drawing/2014/main" id="{9D6F3BDA-5A53-50E2-73BF-647302FC95D1}"/>
              </a:ext>
            </a:extLst>
          </p:cNvPr>
          <p:cNvSpPr>
            <a:spLocks noGrp="1"/>
          </p:cNvSpPr>
          <p:nvPr>
            <p:ph type="pic" sz="quarter" idx="10"/>
          </p:nvPr>
        </p:nvSpPr>
        <p:spPr>
          <a:xfrm>
            <a:off x="4885159" y="-1"/>
            <a:ext cx="4262504" cy="6858000"/>
          </a:xfrm>
          <a:custGeom>
            <a:avLst/>
            <a:gdLst>
              <a:gd name="connsiteX0" fmla="*/ 2812080 w 4262504"/>
              <a:gd name="connsiteY0" fmla="*/ 0 h 6858000"/>
              <a:gd name="connsiteX1" fmla="*/ 4262504 w 4262504"/>
              <a:gd name="connsiteY1" fmla="*/ 0 h 6858000"/>
              <a:gd name="connsiteX2" fmla="*/ 4262504 w 4262504"/>
              <a:gd name="connsiteY2" fmla="*/ 6858000 h 6858000"/>
              <a:gd name="connsiteX3" fmla="*/ 3037207 w 4262504"/>
              <a:gd name="connsiteY3" fmla="*/ 6858000 h 6858000"/>
              <a:gd name="connsiteX4" fmla="*/ 223956 w 4262504"/>
              <a:gd name="connsiteY4" fmla="*/ 3929144 h 6858000"/>
              <a:gd name="connsiteX5" fmla="*/ 214093 w 4262504"/>
              <a:gd name="connsiteY5" fmla="*/ 28075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2504" h="6858000">
                <a:moveTo>
                  <a:pt x="2812080" y="0"/>
                </a:moveTo>
                <a:lnTo>
                  <a:pt x="4262504" y="0"/>
                </a:lnTo>
                <a:lnTo>
                  <a:pt x="4262504" y="6858000"/>
                </a:lnTo>
                <a:lnTo>
                  <a:pt x="3037207" y="6858000"/>
                </a:lnTo>
                <a:lnTo>
                  <a:pt x="223956" y="3929144"/>
                </a:lnTo>
                <a:cubicBezTo>
                  <a:pt x="-70756" y="3622320"/>
                  <a:pt x="-75172" y="3120176"/>
                  <a:pt x="214093" y="2807574"/>
                </a:cubicBezTo>
                <a:close/>
              </a:path>
            </a:pathLst>
          </a:custGeom>
        </p:spPr>
        <p:txBody>
          <a:bodyPr wrap="square">
            <a:noAutofit/>
          </a:bodyPr>
          <a:lstStyle/>
          <a:p>
            <a:endParaRPr lang="fi-FI"/>
          </a:p>
        </p:txBody>
      </p:sp>
    </p:spTree>
    <p:extLst>
      <p:ext uri="{BB962C8B-B14F-4D97-AF65-F5344CB8AC3E}">
        <p14:creationId xmlns:p14="http://schemas.microsoft.com/office/powerpoint/2010/main" val="19008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3438525" y="63754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7A60-E738-4DFA-A1FA-3F836DBBC5A5}" type="datetimeFigureOut">
              <a:rPr lang="fi-FI" smtClean="0"/>
              <a:pPr/>
              <a:t>13.3.2026</a:t>
            </a:fld>
            <a:endParaRPr lang="fi-FI" dirty="0"/>
          </a:p>
        </p:txBody>
      </p:sp>
      <p:sp>
        <p:nvSpPr>
          <p:cNvPr id="5" name="Footer Placeholder 4"/>
          <p:cNvSpPr>
            <a:spLocks noGrp="1"/>
          </p:cNvSpPr>
          <p:nvPr>
            <p:ph type="ftr" sz="quarter" idx="3"/>
          </p:nvPr>
        </p:nvSpPr>
        <p:spPr>
          <a:xfrm>
            <a:off x="5543549" y="6375401"/>
            <a:ext cx="22764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67650" y="6375401"/>
            <a:ext cx="647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B1C8A-8FF8-473C-8F36-3B3B839CFBF7}" type="slidenum">
              <a:rPr lang="fi-FI" smtClean="0"/>
              <a:t>‹#›</a:t>
            </a:fld>
            <a:endParaRPr lang="fi-FI"/>
          </a:p>
        </p:txBody>
      </p:sp>
    </p:spTree>
    <p:extLst>
      <p:ext uri="{BB962C8B-B14F-4D97-AF65-F5344CB8AC3E}">
        <p14:creationId xmlns:p14="http://schemas.microsoft.com/office/powerpoint/2010/main" val="319294950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62" r:id="rId4"/>
    <p:sldLayoutId id="2147483664" r:id="rId5"/>
    <p:sldLayoutId id="2147483665" r:id="rId6"/>
    <p:sldLayoutId id="2147483668" r:id="rId7"/>
    <p:sldLayoutId id="2147483673" r:id="rId8"/>
    <p:sldLayoutId id="2147483669" r:id="rId9"/>
    <p:sldLayoutId id="2147483672" r:id="rId10"/>
    <p:sldLayoutId id="2147483675" r:id="rId11"/>
    <p:sldLayoutId id="2147483667" r:id="rId12"/>
    <p:sldLayoutId id="2147483670" r:id="rId13"/>
    <p:sldLayoutId id="2147483671"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keusote.fi/wp-content/uploads/2025/05/Ikaantyneiden-asumispalveluiden-myontamisperusteet.pdf" TargetMode="External"/><Relationship Id="rId2" Type="http://schemas.openxmlformats.org/officeDocument/2006/relationships/hyperlink" Target="https://www.keusote.fi/asiointiopas/asiakasmaksut-ja-laskutus/asiakasmaksut/" TargetMode="External"/><Relationship Id="rId1" Type="http://schemas.openxmlformats.org/officeDocument/2006/relationships/slideLayout" Target="../slideLayouts/slideLayout5.xml"/><Relationship Id="rId6" Type="http://schemas.openxmlformats.org/officeDocument/2006/relationships/hyperlink" Target="https://keusote.kuvat.fi/kuvat/Ik%C3%A4%C3%A4ntyneiden+palvelut/Hoivakodit/Hoivakodit+J%C3%A4rvenp%C3%A4%C3%A4ss%C3%A4/" TargetMode="External"/><Relationship Id="rId5" Type="http://schemas.openxmlformats.org/officeDocument/2006/relationships/hyperlink" Target="https://www.keusote.fi/wp-content/uploads/2025/06/Tammistokoti-v1-2.pdf" TargetMode="External"/><Relationship Id="rId4" Type="http://schemas.openxmlformats.org/officeDocument/2006/relationships/hyperlink" Target="https://www.keusote.fi/palvelut/sosiaalipalvelut/sosiaalipaivystys-ja-kriisity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3CE41-B182-10CD-0EFD-EFE6C50F2226}"/>
              </a:ext>
            </a:extLst>
          </p:cNvPr>
          <p:cNvSpPr>
            <a:spLocks noGrp="1"/>
          </p:cNvSpPr>
          <p:nvPr>
            <p:ph type="title"/>
          </p:nvPr>
        </p:nvSpPr>
        <p:spPr/>
        <p:txBody>
          <a:bodyPr/>
          <a:lstStyle/>
          <a:p>
            <a:r>
              <a:rPr lang="fi-FI" dirty="0"/>
              <a:t>Jampankaaren palvelupiha</a:t>
            </a:r>
          </a:p>
        </p:txBody>
      </p:sp>
      <p:sp>
        <p:nvSpPr>
          <p:cNvPr id="3" name="Tekstin paikkamerkki 2">
            <a:extLst>
              <a:ext uri="{FF2B5EF4-FFF2-40B4-BE49-F238E27FC236}">
                <a16:creationId xmlns:a16="http://schemas.microsoft.com/office/drawing/2014/main" id="{A55BA67B-E97F-34BF-964A-766E59969A2B}"/>
              </a:ext>
            </a:extLst>
          </p:cNvPr>
          <p:cNvSpPr>
            <a:spLocks noGrp="1"/>
          </p:cNvSpPr>
          <p:nvPr>
            <p:ph type="body" idx="1"/>
          </p:nvPr>
        </p:nvSpPr>
        <p:spPr/>
        <p:txBody>
          <a:bodyPr/>
          <a:lstStyle/>
          <a:p>
            <a:r>
              <a:rPr lang="fi-FI" dirty="0"/>
              <a:t>Sini Puhakka, Annakaisa Lahti</a:t>
            </a:r>
          </a:p>
        </p:txBody>
      </p:sp>
    </p:spTree>
    <p:extLst>
      <p:ext uri="{BB962C8B-B14F-4D97-AF65-F5344CB8AC3E}">
        <p14:creationId xmlns:p14="http://schemas.microsoft.com/office/powerpoint/2010/main" val="172299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6E50A7-A304-8013-D359-C985CA1F11C1}"/>
              </a:ext>
            </a:extLst>
          </p:cNvPr>
          <p:cNvSpPr>
            <a:spLocks noGrp="1"/>
          </p:cNvSpPr>
          <p:nvPr>
            <p:ph type="title"/>
          </p:nvPr>
        </p:nvSpPr>
        <p:spPr/>
        <p:txBody>
          <a:bodyPr/>
          <a:lstStyle/>
          <a:p>
            <a:r>
              <a:rPr lang="fi-FI" dirty="0"/>
              <a:t>Ympärivuorokautinen palveluasuminen</a:t>
            </a:r>
          </a:p>
        </p:txBody>
      </p:sp>
      <p:sp>
        <p:nvSpPr>
          <p:cNvPr id="3" name="Sisällön paikkamerkki 2">
            <a:extLst>
              <a:ext uri="{FF2B5EF4-FFF2-40B4-BE49-F238E27FC236}">
                <a16:creationId xmlns:a16="http://schemas.microsoft.com/office/drawing/2014/main" id="{BFF25088-5D00-7A03-C2B6-2AF7BB4FB8A8}"/>
              </a:ext>
            </a:extLst>
          </p:cNvPr>
          <p:cNvSpPr>
            <a:spLocks noGrp="1"/>
          </p:cNvSpPr>
          <p:nvPr>
            <p:ph sz="half" idx="1"/>
          </p:nvPr>
        </p:nvSpPr>
        <p:spPr>
          <a:xfrm>
            <a:off x="628650" y="2265241"/>
            <a:ext cx="7962691" cy="4351338"/>
          </a:xfrm>
        </p:spPr>
        <p:txBody>
          <a:bodyPr>
            <a:normAutofit/>
          </a:bodyPr>
          <a:lstStyle/>
          <a:p>
            <a:r>
              <a:rPr lang="fi-FI" dirty="0"/>
              <a:t>Tarkoittaa asumista kodinomaisessa palvelukodissa, jossa asut vuokralla omassa huoneessasi. Käytössäsi on myös kaikille yhteisiä tiloja kuten ruokailutilat ja oleskelutilat.</a:t>
            </a:r>
          </a:p>
          <a:p>
            <a:r>
              <a:rPr lang="fi-FI" dirty="0"/>
              <a:t>Tarkoitettu ympärivuorokautista hoivaa ja huolenpitoa tarvitseville. Palveluihin sisältyvät yksilöllisen tarpeesi mukainen hoiva, hoito ja huolenpito, toimintakykyä ylläpitävä ja edistävä toiminta sekä osallisuutta ja sosiaalista kanssakäymistä edistävät palvelut. </a:t>
            </a:r>
          </a:p>
          <a:p>
            <a:pPr marL="0" indent="0">
              <a:buNone/>
            </a:pPr>
            <a:endParaRPr lang="fi-FI" dirty="0"/>
          </a:p>
        </p:txBody>
      </p:sp>
    </p:spTree>
    <p:extLst>
      <p:ext uri="{BB962C8B-B14F-4D97-AF65-F5344CB8AC3E}">
        <p14:creationId xmlns:p14="http://schemas.microsoft.com/office/powerpoint/2010/main" val="62082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BDE78-1BB1-9149-05D7-E25480EEF1C5}"/>
              </a:ext>
            </a:extLst>
          </p:cNvPr>
          <p:cNvSpPr>
            <a:spLocks noGrp="1"/>
          </p:cNvSpPr>
          <p:nvPr>
            <p:ph type="title"/>
          </p:nvPr>
        </p:nvSpPr>
        <p:spPr/>
        <p:txBody>
          <a:bodyPr/>
          <a:lstStyle/>
          <a:p>
            <a:r>
              <a:rPr lang="fi-FI" dirty="0"/>
              <a:t>Ympärivuorokautisen asumisen palvelut</a:t>
            </a:r>
          </a:p>
        </p:txBody>
      </p:sp>
      <p:sp>
        <p:nvSpPr>
          <p:cNvPr id="3" name="Sisällön paikkamerkki 2">
            <a:extLst>
              <a:ext uri="{FF2B5EF4-FFF2-40B4-BE49-F238E27FC236}">
                <a16:creationId xmlns:a16="http://schemas.microsoft.com/office/drawing/2014/main" id="{9C0CAA7C-310F-EFF3-2915-1FAA81610395}"/>
              </a:ext>
            </a:extLst>
          </p:cNvPr>
          <p:cNvSpPr>
            <a:spLocks noGrp="1"/>
          </p:cNvSpPr>
          <p:nvPr>
            <p:ph sz="half" idx="1"/>
          </p:nvPr>
        </p:nvSpPr>
        <p:spPr>
          <a:xfrm>
            <a:off x="628650" y="2506662"/>
            <a:ext cx="7570805" cy="4351338"/>
          </a:xfrm>
        </p:spPr>
        <p:txBody>
          <a:bodyPr/>
          <a:lstStyle/>
          <a:p>
            <a:r>
              <a:rPr lang="fi-FI" dirty="0"/>
              <a:t>Palveluun sisältyy hoiva ja huolenpito, ateria-, vaatehuolto-, ja siivouspalvelut.</a:t>
            </a:r>
          </a:p>
          <a:p>
            <a:r>
              <a:rPr lang="fi-FI" dirty="0"/>
              <a:t>Lääkäripalvelut ja lääkkeiden koneellinen annosjakelu. (Lääkkeet asiakas maksaa itse)</a:t>
            </a:r>
          </a:p>
          <a:p>
            <a:r>
              <a:rPr lang="fi-FI" dirty="0"/>
              <a:t>Ympärivuorokautisen palveluasumisen yksiköissä on henkilökuntaa paikalla ympäri vuorokauden.</a:t>
            </a:r>
          </a:p>
          <a:p>
            <a:endParaRPr lang="fi-FI" dirty="0"/>
          </a:p>
        </p:txBody>
      </p:sp>
    </p:spTree>
    <p:extLst>
      <p:ext uri="{BB962C8B-B14F-4D97-AF65-F5344CB8AC3E}">
        <p14:creationId xmlns:p14="http://schemas.microsoft.com/office/powerpoint/2010/main" val="350724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F8B5AB-56A5-C4DC-019B-C7C5B61104BB}"/>
              </a:ext>
            </a:extLst>
          </p:cNvPr>
          <p:cNvSpPr>
            <a:spLocks noGrp="1"/>
          </p:cNvSpPr>
          <p:nvPr>
            <p:ph type="title"/>
          </p:nvPr>
        </p:nvSpPr>
        <p:spPr/>
        <p:txBody>
          <a:bodyPr/>
          <a:lstStyle/>
          <a:p>
            <a:r>
              <a:rPr lang="fi-FI" dirty="0"/>
              <a:t>Ympärivuorokautisen hoidon maksut</a:t>
            </a:r>
          </a:p>
        </p:txBody>
      </p:sp>
      <p:sp>
        <p:nvSpPr>
          <p:cNvPr id="3" name="Sisällön paikkamerkki 2">
            <a:extLst>
              <a:ext uri="{FF2B5EF4-FFF2-40B4-BE49-F238E27FC236}">
                <a16:creationId xmlns:a16="http://schemas.microsoft.com/office/drawing/2014/main" id="{124FF5CA-2CAF-5649-2802-FB41C495BE5E}"/>
              </a:ext>
            </a:extLst>
          </p:cNvPr>
          <p:cNvSpPr>
            <a:spLocks noGrp="1"/>
          </p:cNvSpPr>
          <p:nvPr>
            <p:ph sz="half" idx="1"/>
          </p:nvPr>
        </p:nvSpPr>
        <p:spPr>
          <a:xfrm>
            <a:off x="628649" y="1825625"/>
            <a:ext cx="7801917" cy="4351338"/>
          </a:xfrm>
        </p:spPr>
        <p:txBody>
          <a:bodyPr>
            <a:normAutofit fontScale="77500" lnSpcReduction="20000"/>
          </a:bodyPr>
          <a:lstStyle/>
          <a:p>
            <a:r>
              <a:rPr lang="fi-FI" dirty="0"/>
              <a:t>Kuukausimaksu määräytyy maksukyvyn mukaan</a:t>
            </a:r>
          </a:p>
          <a:p>
            <a:r>
              <a:rPr lang="fi-FI" dirty="0"/>
              <a:t>Maksu sisältää asumisen, hoivan, huolenpidon ja ateriat</a:t>
            </a:r>
          </a:p>
          <a:p>
            <a:r>
              <a:rPr lang="fi-FI" dirty="0"/>
              <a:t>Maksu on enintään 85 % asiakkaan kuukausituloista, joista on tehty lain mukaiset vähennykset (Asiakasmaksulaki 10 c ja 10 g §).</a:t>
            </a:r>
          </a:p>
          <a:p>
            <a:r>
              <a:rPr lang="fi-FI" dirty="0"/>
              <a:t>Jos asiakas on juuri ennen palvelun alkamista asunut avioliitossa tai avoliitossa, ja hänen tulonsa ovat suuremmat kuin puolisolla, maksu määräytyy puolisoiden yhteisten kuukausitulojen perusteella. Maksu on enintään 42,5 % yhteisistä tuloista, kun niistä on ensin tehty lain mukaiset vähennykset (Asiakasmaksulain 10 c §). Jos kuitenkin molemmat puolisot ovat itse hoidossa – esimerkiksi ympärivuorokautisessa palveluasumisessa, pitkäaikaisessa perhehoidossa tai laitoshoidossa – maksu määräytyy toisen lainkohdan (7 c §) mukaan.</a:t>
            </a:r>
          </a:p>
          <a:p>
            <a:r>
              <a:rPr lang="fi-FI" dirty="0"/>
              <a:t>Asiakkaalle jää käyttövaraksi vähintään 195 € / kk</a:t>
            </a:r>
          </a:p>
          <a:p>
            <a:r>
              <a:rPr lang="fi-FI" dirty="0"/>
              <a:t>Asiakas maksaa vuokran, vesi- ja sähkölaskun</a:t>
            </a:r>
          </a:p>
          <a:p>
            <a:endParaRPr lang="fi-FI" dirty="0"/>
          </a:p>
        </p:txBody>
      </p:sp>
    </p:spTree>
    <p:extLst>
      <p:ext uri="{BB962C8B-B14F-4D97-AF65-F5344CB8AC3E}">
        <p14:creationId xmlns:p14="http://schemas.microsoft.com/office/powerpoint/2010/main" val="427280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6E19A2-A95C-6D03-41B7-320D2AA4C363}"/>
              </a:ext>
            </a:extLst>
          </p:cNvPr>
          <p:cNvSpPr>
            <a:spLocks noGrp="1"/>
          </p:cNvSpPr>
          <p:nvPr>
            <p:ph type="title"/>
          </p:nvPr>
        </p:nvSpPr>
        <p:spPr/>
        <p:txBody>
          <a:bodyPr/>
          <a:lstStyle/>
          <a:p>
            <a:r>
              <a:rPr lang="fi-FI" dirty="0"/>
              <a:t>Lyhytaikainen asumispalvelu (intervalli)</a:t>
            </a:r>
          </a:p>
        </p:txBody>
      </p:sp>
      <p:sp>
        <p:nvSpPr>
          <p:cNvPr id="3" name="Sisällön paikkamerkki 2">
            <a:extLst>
              <a:ext uri="{FF2B5EF4-FFF2-40B4-BE49-F238E27FC236}">
                <a16:creationId xmlns:a16="http://schemas.microsoft.com/office/drawing/2014/main" id="{F22B5592-3AC6-AEC6-592B-9FA81602BA42}"/>
              </a:ext>
            </a:extLst>
          </p:cNvPr>
          <p:cNvSpPr>
            <a:spLocks noGrp="1"/>
          </p:cNvSpPr>
          <p:nvPr>
            <p:ph sz="half" idx="1"/>
          </p:nvPr>
        </p:nvSpPr>
        <p:spPr>
          <a:xfrm>
            <a:off x="628650" y="1825625"/>
            <a:ext cx="7701434" cy="4351338"/>
          </a:xfrm>
        </p:spPr>
        <p:txBody>
          <a:bodyPr>
            <a:normAutofit fontScale="92500" lnSpcReduction="20000"/>
          </a:bodyPr>
          <a:lstStyle/>
          <a:p>
            <a:r>
              <a:rPr lang="fi-FI" dirty="0"/>
              <a:t>Lyhytaikaista asumispalvelua tarjotaan ikääntyneille esimerkiksi omaishoitajan lakisääteisten vapaapäivien toteuttamiseen tai omaisen/läheisen levon, sairastumisen tai matkan takia. </a:t>
            </a:r>
          </a:p>
          <a:p>
            <a:r>
              <a:rPr lang="fi-FI" dirty="0"/>
              <a:t>Omaishoitajilla on omaishoidon tuesta annetun lain puitteissa oikeus lakisääteisiin vapaapäiviin 2–3 vuorokautta kuukaudessa</a:t>
            </a:r>
          </a:p>
          <a:p>
            <a:r>
              <a:rPr lang="fi-FI" dirty="0"/>
              <a:t>Lyhytaikaista asumispalvelua tarjotaan 3–6 vuorokauden pituisina hoitojaksoina. Intervallijaksoa haetaan ikääntyneiden palveluohjauksen kautta</a:t>
            </a:r>
          </a:p>
          <a:p>
            <a:r>
              <a:rPr lang="fi-FI" dirty="0"/>
              <a:t>Lyhytaikaisella asumispalvelulla tuetaan kotona asumista sekä ehkäistään ja siirretään ympärivuorokautisen palveluasumisen tarvetta. Lyhytaikaisella asumispalvelulla tuetaan henkilön hyvinvointia, terveyttä ja toimintakykyä. Palvelu on tavoitteellista ja aina määräaikaista.</a:t>
            </a:r>
          </a:p>
          <a:p>
            <a:endParaRPr lang="fi-FI" dirty="0"/>
          </a:p>
          <a:p>
            <a:endParaRPr lang="fi-FI" dirty="0"/>
          </a:p>
        </p:txBody>
      </p:sp>
    </p:spTree>
    <p:extLst>
      <p:ext uri="{BB962C8B-B14F-4D97-AF65-F5344CB8AC3E}">
        <p14:creationId xmlns:p14="http://schemas.microsoft.com/office/powerpoint/2010/main" val="39138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77BB6-390B-FD9A-B2B3-93AB34CBC833}"/>
              </a:ext>
            </a:extLst>
          </p:cNvPr>
          <p:cNvSpPr>
            <a:spLocks noGrp="1"/>
          </p:cNvSpPr>
          <p:nvPr>
            <p:ph type="title"/>
          </p:nvPr>
        </p:nvSpPr>
        <p:spPr/>
        <p:txBody>
          <a:bodyPr/>
          <a:lstStyle/>
          <a:p>
            <a:r>
              <a:rPr lang="fi-FI" dirty="0"/>
              <a:t>Lyhytaikainen asumispalvelu (kriisiyksikkö)</a:t>
            </a:r>
          </a:p>
        </p:txBody>
      </p:sp>
      <p:sp>
        <p:nvSpPr>
          <p:cNvPr id="3" name="Sisällön paikkamerkki 2">
            <a:extLst>
              <a:ext uri="{FF2B5EF4-FFF2-40B4-BE49-F238E27FC236}">
                <a16:creationId xmlns:a16="http://schemas.microsoft.com/office/drawing/2014/main" id="{F4D56CD3-5DBF-251D-C314-D750194B04AE}"/>
              </a:ext>
            </a:extLst>
          </p:cNvPr>
          <p:cNvSpPr>
            <a:spLocks noGrp="1"/>
          </p:cNvSpPr>
          <p:nvPr>
            <p:ph sz="half" idx="1"/>
          </p:nvPr>
        </p:nvSpPr>
        <p:spPr>
          <a:xfrm>
            <a:off x="628649" y="1825625"/>
            <a:ext cx="8073223" cy="4351338"/>
          </a:xfrm>
        </p:spPr>
        <p:txBody>
          <a:bodyPr>
            <a:normAutofit/>
          </a:bodyPr>
          <a:lstStyle/>
          <a:p>
            <a:r>
              <a:rPr lang="fi-FI" dirty="0"/>
              <a:t>Äkillisen lyhytaikainen asumispalvelu on tarkoitettu asiakkaille, joilla on tilapäisesti kasvanut hoidon ja huolenpidon tarve, eikä apua voida tuottaa kotiin kotona asumista tukevilla palveluilla. </a:t>
            </a:r>
          </a:p>
          <a:p>
            <a:r>
              <a:rPr lang="fi-FI" dirty="0"/>
              <a:t>Äkillisen lyhytaikaisen asumispalvelun tavoitteena on ensisijaisesti tarjota turvallinen paikka kriisitilanteen selvittelyyn ja riittävien apujen järjestämiseen, jotta asiakkaan kotona asuminen jatkossa mahdollistetaan. </a:t>
            </a:r>
          </a:p>
          <a:p>
            <a:r>
              <a:rPr lang="fi-FI" dirty="0"/>
              <a:t>Kriisipaikalle hakeudutaan sosiaali- ja kriisipäivystyksen kautta.</a:t>
            </a:r>
          </a:p>
          <a:p>
            <a:endParaRPr lang="fi-FI" dirty="0"/>
          </a:p>
          <a:p>
            <a:endParaRPr lang="fi-FI" dirty="0"/>
          </a:p>
        </p:txBody>
      </p:sp>
    </p:spTree>
    <p:extLst>
      <p:ext uri="{BB962C8B-B14F-4D97-AF65-F5344CB8AC3E}">
        <p14:creationId xmlns:p14="http://schemas.microsoft.com/office/powerpoint/2010/main" val="104038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71B08C-52D9-458F-C6C6-02C14B049A67}"/>
              </a:ext>
            </a:extLst>
          </p:cNvPr>
          <p:cNvSpPr>
            <a:spLocks noGrp="1"/>
          </p:cNvSpPr>
          <p:nvPr>
            <p:ph type="title"/>
          </p:nvPr>
        </p:nvSpPr>
        <p:spPr/>
        <p:txBody>
          <a:bodyPr/>
          <a:lstStyle/>
          <a:p>
            <a:r>
              <a:rPr lang="fi-FI" dirty="0"/>
              <a:t>Lyhytaikaishoidon palvelut</a:t>
            </a:r>
          </a:p>
        </p:txBody>
      </p:sp>
      <p:sp>
        <p:nvSpPr>
          <p:cNvPr id="3" name="Sisällön paikkamerkki 2">
            <a:extLst>
              <a:ext uri="{FF2B5EF4-FFF2-40B4-BE49-F238E27FC236}">
                <a16:creationId xmlns:a16="http://schemas.microsoft.com/office/drawing/2014/main" id="{9147DE5F-F801-452A-E71E-FA6473F65BA6}"/>
              </a:ext>
            </a:extLst>
          </p:cNvPr>
          <p:cNvSpPr>
            <a:spLocks noGrp="1"/>
          </p:cNvSpPr>
          <p:nvPr>
            <p:ph sz="half" idx="1"/>
          </p:nvPr>
        </p:nvSpPr>
        <p:spPr>
          <a:xfrm>
            <a:off x="628650" y="1825625"/>
            <a:ext cx="7886700" cy="4351338"/>
          </a:xfrm>
        </p:spPr>
        <p:txBody>
          <a:bodyPr>
            <a:normAutofit/>
          </a:bodyPr>
          <a:lstStyle/>
          <a:p>
            <a:r>
              <a:rPr lang="fi-FI" dirty="0"/>
              <a:t>Palveluun sisältyy hoiva ja huolenpito, ateria-, ja siivouspalvelut.</a:t>
            </a:r>
          </a:p>
          <a:p>
            <a:r>
              <a:rPr lang="fi-FI" dirty="0"/>
              <a:t>Pyykkihuolto (kriisiyksikössä)</a:t>
            </a:r>
          </a:p>
          <a:p>
            <a:r>
              <a:rPr lang="fi-FI" dirty="0"/>
              <a:t>Lääkäripalvelut (kriisiyksikössä), intervallissa vain jaksolla ilmaantuneet akuutit asiat.</a:t>
            </a:r>
          </a:p>
          <a:p>
            <a:r>
              <a:rPr lang="fi-FI" dirty="0"/>
              <a:t>Lääkkeet asiakas tuo lyhytaikaishoidon jaksolle itse</a:t>
            </a:r>
          </a:p>
        </p:txBody>
      </p:sp>
    </p:spTree>
    <p:extLst>
      <p:ext uri="{BB962C8B-B14F-4D97-AF65-F5344CB8AC3E}">
        <p14:creationId xmlns:p14="http://schemas.microsoft.com/office/powerpoint/2010/main" val="239502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1DE1-E6ED-28E9-A4D5-B7B856B210BC}"/>
              </a:ext>
            </a:extLst>
          </p:cNvPr>
          <p:cNvSpPr>
            <a:spLocks noGrp="1"/>
          </p:cNvSpPr>
          <p:nvPr>
            <p:ph type="title"/>
          </p:nvPr>
        </p:nvSpPr>
        <p:spPr/>
        <p:txBody>
          <a:bodyPr/>
          <a:lstStyle/>
          <a:p>
            <a:r>
              <a:rPr lang="fi-FI" dirty="0"/>
              <a:t>Lyhytaikaisen hoidon maksut</a:t>
            </a:r>
          </a:p>
        </p:txBody>
      </p:sp>
      <p:sp>
        <p:nvSpPr>
          <p:cNvPr id="3" name="Sisällön paikkamerkki 2">
            <a:extLst>
              <a:ext uri="{FF2B5EF4-FFF2-40B4-BE49-F238E27FC236}">
                <a16:creationId xmlns:a16="http://schemas.microsoft.com/office/drawing/2014/main" id="{73C02932-6A9C-88DE-EC17-DA52058177D5}"/>
              </a:ext>
            </a:extLst>
          </p:cNvPr>
          <p:cNvSpPr>
            <a:spLocks noGrp="1"/>
          </p:cNvSpPr>
          <p:nvPr>
            <p:ph sz="half" idx="1"/>
          </p:nvPr>
        </p:nvSpPr>
        <p:spPr>
          <a:xfrm>
            <a:off x="628650" y="1825625"/>
            <a:ext cx="7661240" cy="4351338"/>
          </a:xfrm>
        </p:spPr>
        <p:txBody>
          <a:bodyPr>
            <a:normAutofit/>
          </a:bodyPr>
          <a:lstStyle/>
          <a:p>
            <a:r>
              <a:rPr lang="fi-FI" dirty="0"/>
              <a:t>Vuorokausimaksu 38,20 €</a:t>
            </a:r>
          </a:p>
          <a:p>
            <a:r>
              <a:rPr lang="fi-FI" dirty="0"/>
              <a:t>Maksu sisältää ateriat ja muut maksupäätöksessä mainitut palvelut</a:t>
            </a:r>
          </a:p>
          <a:p>
            <a:r>
              <a:rPr lang="fi-FI" dirty="0"/>
              <a:t>Lyhytaikaishoidon vuorokausikohtaista asiakasmaksua peritään maksimissaan kolme kuukautta.</a:t>
            </a:r>
          </a:p>
          <a:p>
            <a:r>
              <a:rPr lang="fi-FI" dirty="0"/>
              <a:t>Lääkkeet ja henkilökohtaiset tavarat asukas kustantaa itse</a:t>
            </a:r>
          </a:p>
          <a:p>
            <a:endParaRPr lang="fi-FI" dirty="0"/>
          </a:p>
        </p:txBody>
      </p:sp>
    </p:spTree>
    <p:extLst>
      <p:ext uri="{BB962C8B-B14F-4D97-AF65-F5344CB8AC3E}">
        <p14:creationId xmlns:p14="http://schemas.microsoft.com/office/powerpoint/2010/main" val="413012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3A45B3-B476-096F-A759-B3C2812122FC}"/>
              </a:ext>
            </a:extLst>
          </p:cNvPr>
          <p:cNvSpPr>
            <a:spLocks noGrp="1"/>
          </p:cNvSpPr>
          <p:nvPr>
            <p:ph type="title"/>
          </p:nvPr>
        </p:nvSpPr>
        <p:spPr/>
        <p:txBody>
          <a:bodyPr/>
          <a:lstStyle/>
          <a:p>
            <a:r>
              <a:rPr lang="fi-FI" dirty="0"/>
              <a:t>Hyvinvointia</a:t>
            </a:r>
            <a:br>
              <a:rPr lang="fi-FI" dirty="0"/>
            </a:br>
            <a:r>
              <a:rPr lang="fi-FI" dirty="0"/>
              <a:t>yhdessä</a:t>
            </a:r>
          </a:p>
        </p:txBody>
      </p:sp>
      <p:sp>
        <p:nvSpPr>
          <p:cNvPr id="3" name="Tekstin paikkamerkki 2">
            <a:extLst>
              <a:ext uri="{FF2B5EF4-FFF2-40B4-BE49-F238E27FC236}">
                <a16:creationId xmlns:a16="http://schemas.microsoft.com/office/drawing/2014/main" id="{F89A68DA-34C4-3110-D482-CDF74D3ABE3E}"/>
              </a:ext>
            </a:extLst>
          </p:cNvPr>
          <p:cNvSpPr>
            <a:spLocks noGrp="1"/>
          </p:cNvSpPr>
          <p:nvPr>
            <p:ph type="body" idx="1"/>
          </p:nvPr>
        </p:nvSpPr>
        <p:spPr/>
        <p:txBody>
          <a:bodyPr/>
          <a:lstStyle/>
          <a:p>
            <a:r>
              <a:rPr lang="fi-FI" dirty="0"/>
              <a:t>KIITOS</a:t>
            </a:r>
          </a:p>
        </p:txBody>
      </p:sp>
    </p:spTree>
    <p:extLst>
      <p:ext uri="{BB962C8B-B14F-4D97-AF65-F5344CB8AC3E}">
        <p14:creationId xmlns:p14="http://schemas.microsoft.com/office/powerpoint/2010/main" val="373474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6235E6-103A-F5B0-89DA-557B01459ED8}"/>
              </a:ext>
            </a:extLst>
          </p:cNvPr>
          <p:cNvSpPr>
            <a:spLocks noGrp="1"/>
          </p:cNvSpPr>
          <p:nvPr>
            <p:ph type="title"/>
          </p:nvPr>
        </p:nvSpPr>
        <p:spPr/>
        <p:txBody>
          <a:bodyPr/>
          <a:lstStyle/>
          <a:p>
            <a:r>
              <a:rPr lang="fi-FI" dirty="0"/>
              <a:t>Materiaalit</a:t>
            </a:r>
          </a:p>
        </p:txBody>
      </p:sp>
      <p:sp>
        <p:nvSpPr>
          <p:cNvPr id="3" name="Sisällön paikkamerkki 2">
            <a:extLst>
              <a:ext uri="{FF2B5EF4-FFF2-40B4-BE49-F238E27FC236}">
                <a16:creationId xmlns:a16="http://schemas.microsoft.com/office/drawing/2014/main" id="{24832D07-ED2A-457F-0CA9-B1808BE7C479}"/>
              </a:ext>
            </a:extLst>
          </p:cNvPr>
          <p:cNvSpPr>
            <a:spLocks noGrp="1"/>
          </p:cNvSpPr>
          <p:nvPr>
            <p:ph sz="half" idx="1"/>
          </p:nvPr>
        </p:nvSpPr>
        <p:spPr>
          <a:xfrm>
            <a:off x="628650" y="1825625"/>
            <a:ext cx="8183754" cy="4351338"/>
          </a:xfrm>
        </p:spPr>
        <p:txBody>
          <a:bodyPr>
            <a:normAutofit fontScale="85000" lnSpcReduction="20000"/>
          </a:bodyPr>
          <a:lstStyle/>
          <a:p>
            <a:r>
              <a:rPr lang="fi-FI" dirty="0"/>
              <a:t>Asiakasmaksut </a:t>
            </a:r>
            <a:r>
              <a:rPr lang="fi-FI" dirty="0">
                <a:hlinkClick r:id="rId2"/>
              </a:rPr>
              <a:t>https://www.keusote.fi/asiointiopas/asiakasmaksut-ja-laskutus/asiakasmaksut/</a:t>
            </a:r>
            <a:endParaRPr lang="fi-FI" dirty="0"/>
          </a:p>
          <a:p>
            <a:r>
              <a:rPr lang="fi-FI" dirty="0"/>
              <a:t>Asumispalvelujen myöntämisen perusteet </a:t>
            </a:r>
            <a:r>
              <a:rPr lang="fi-FI" dirty="0">
                <a:hlinkClick r:id="rId3"/>
              </a:rPr>
              <a:t>https://www.keusote.fi/wp-content/uploads/2025/05/Ikaantyneiden-asumispalveluiden-myontamisperusteet.pdf</a:t>
            </a:r>
            <a:endParaRPr lang="fi-FI" dirty="0"/>
          </a:p>
          <a:p>
            <a:r>
              <a:rPr lang="fi-FI" dirty="0"/>
              <a:t>Sosiaalipalvelut ja kriisityö. Sosiaalipäivystys ja ilmoitus sosiaalihuollon tarpeesta (huoli-ilmoitus) </a:t>
            </a:r>
            <a:r>
              <a:rPr lang="fi-FI" dirty="0">
                <a:hlinkClick r:id="rId4"/>
              </a:rPr>
              <a:t>https://www.keusote.fi/palvelut/sosiaalipalvelut/sosiaalipaivystys-ja-kriisityo/</a:t>
            </a:r>
            <a:endParaRPr lang="fi-FI" dirty="0"/>
          </a:p>
          <a:p>
            <a:r>
              <a:rPr lang="fi-FI" dirty="0"/>
              <a:t>Yhteisöllinen asuminen Tammistokoti </a:t>
            </a:r>
            <a:r>
              <a:rPr lang="fi-FI" dirty="0">
                <a:hlinkClick r:id="rId5"/>
              </a:rPr>
              <a:t>https://www.keusote.fi/wp-content/uploads/2025/06/Tammistokoti-v1-2.pdf</a:t>
            </a:r>
            <a:endParaRPr lang="fi-FI" dirty="0"/>
          </a:p>
          <a:p>
            <a:r>
              <a:rPr lang="fi-FI" dirty="0"/>
              <a:t>Kuvia </a:t>
            </a:r>
            <a:r>
              <a:rPr lang="fi-FI" dirty="0" err="1"/>
              <a:t>Lehmustokodista</a:t>
            </a:r>
            <a:r>
              <a:rPr lang="fi-FI" dirty="0"/>
              <a:t>, </a:t>
            </a:r>
            <a:r>
              <a:rPr lang="fi-FI" dirty="0" err="1"/>
              <a:t>Pihlavistokodista</a:t>
            </a:r>
            <a:r>
              <a:rPr lang="fi-FI" dirty="0"/>
              <a:t> ja Vaahterakodista </a:t>
            </a:r>
            <a:r>
              <a:rPr lang="fi-FI" dirty="0">
                <a:hlinkClick r:id="rId6"/>
              </a:rPr>
              <a:t>https://keusote.kuvat.fi/kuvat/Ik%C3%A4%C3%A4ntyneiden+palvelut/Hoivakodit/Hoivakodit+J%C3%A4rvenp%C3%A4%C3%A4ss%C3%A4/</a:t>
            </a:r>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48546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94B1C-C0C5-CC82-7457-579FC957865F}"/>
              </a:ext>
            </a:extLst>
          </p:cNvPr>
          <p:cNvSpPr>
            <a:spLocks noGrp="1"/>
          </p:cNvSpPr>
          <p:nvPr>
            <p:ph type="title"/>
          </p:nvPr>
        </p:nvSpPr>
        <p:spPr/>
        <p:txBody>
          <a:bodyPr/>
          <a:lstStyle/>
          <a:p>
            <a:r>
              <a:rPr lang="fi-FI" dirty="0"/>
              <a:t>Jampankaaren palvelupihan yksiköt</a:t>
            </a:r>
          </a:p>
        </p:txBody>
      </p:sp>
      <p:sp>
        <p:nvSpPr>
          <p:cNvPr id="3" name="Sisällön paikkamerkki 2">
            <a:extLst>
              <a:ext uri="{FF2B5EF4-FFF2-40B4-BE49-F238E27FC236}">
                <a16:creationId xmlns:a16="http://schemas.microsoft.com/office/drawing/2014/main" id="{AA7B6A02-91CC-2104-96DD-78F5071D0F30}"/>
              </a:ext>
            </a:extLst>
          </p:cNvPr>
          <p:cNvSpPr>
            <a:spLocks noGrp="1"/>
          </p:cNvSpPr>
          <p:nvPr>
            <p:ph sz="half" idx="1"/>
          </p:nvPr>
        </p:nvSpPr>
        <p:spPr>
          <a:xfrm>
            <a:off x="628648" y="1825626"/>
            <a:ext cx="4234753" cy="4351338"/>
          </a:xfrm>
        </p:spPr>
        <p:txBody>
          <a:bodyPr>
            <a:normAutofit fontScale="55000" lnSpcReduction="20000"/>
          </a:bodyPr>
          <a:lstStyle/>
          <a:p>
            <a:pPr marL="0" indent="0">
              <a:buNone/>
            </a:pPr>
            <a:r>
              <a:rPr lang="fi-FI" b="1" dirty="0"/>
              <a:t>VAAHTERAKOTI</a:t>
            </a:r>
          </a:p>
          <a:p>
            <a:r>
              <a:rPr lang="fi-FI" dirty="0"/>
              <a:t>Ympärivuorokautista asumispalvelua 57 asukkaalle</a:t>
            </a:r>
          </a:p>
          <a:p>
            <a:r>
              <a:rPr lang="fi-FI" dirty="0"/>
              <a:t>Lyhytaikaista ympärivuorokautista asumispalvelua 22 asiakkaalle. 9 intervallipaikkaa ja 13+2 kriisipaikkaa</a:t>
            </a:r>
          </a:p>
          <a:p>
            <a:r>
              <a:rPr lang="fi-FI" dirty="0"/>
              <a:t>Yhteisöllistä asumista 5 asukkaalle</a:t>
            </a:r>
          </a:p>
          <a:p>
            <a:pPr marL="0" indent="0">
              <a:buNone/>
            </a:pPr>
            <a:r>
              <a:rPr lang="fi-FI" b="1" dirty="0"/>
              <a:t>LEHMUSTOKOTI</a:t>
            </a:r>
          </a:p>
          <a:p>
            <a:r>
              <a:rPr lang="fi-FI" dirty="0"/>
              <a:t>Ympärivuorokautista asumispalvelua 36 asukkaalle</a:t>
            </a:r>
          </a:p>
          <a:p>
            <a:pPr marL="0" indent="0">
              <a:buNone/>
            </a:pPr>
            <a:r>
              <a:rPr lang="fi-FI" b="1" dirty="0"/>
              <a:t>TAMMISTOKOTI</a:t>
            </a:r>
          </a:p>
          <a:p>
            <a:r>
              <a:rPr lang="fi-FI" dirty="0"/>
              <a:t>Yhteisöllistä asumista 31 asukkaalle. </a:t>
            </a:r>
          </a:p>
          <a:p>
            <a:pPr marL="0" indent="0">
              <a:buNone/>
            </a:pPr>
            <a:r>
              <a:rPr lang="fi-FI" b="1" dirty="0"/>
              <a:t>PIHLAVISTOKOTI</a:t>
            </a:r>
          </a:p>
          <a:p>
            <a:r>
              <a:rPr lang="fi-FI" dirty="0"/>
              <a:t>Toiminnan muutos käynnissä. Jatkossa yhteisöllistä asumista 27-35 asukkaalle ja ympärivuorokautista 13 asukkaalle. </a:t>
            </a:r>
          </a:p>
          <a:p>
            <a:pPr marL="0" indent="0">
              <a:buNone/>
            </a:pPr>
            <a:r>
              <a:rPr lang="fi-FI" dirty="0">
                <a:solidFill>
                  <a:schemeClr val="accent1"/>
                </a:solidFill>
              </a:rPr>
              <a:t>Jampankaaren palvelupiha on koti 170 asukkaalle ja yhteensä erilaisia asukaspaikkoja on yli 190</a:t>
            </a:r>
          </a:p>
          <a:p>
            <a:endParaRPr lang="fi-FI" dirty="0"/>
          </a:p>
        </p:txBody>
      </p:sp>
      <p:pic>
        <p:nvPicPr>
          <p:cNvPr id="5" name="Sisällön paikkamerkki 4">
            <a:extLst>
              <a:ext uri="{FF2B5EF4-FFF2-40B4-BE49-F238E27FC236}">
                <a16:creationId xmlns:a16="http://schemas.microsoft.com/office/drawing/2014/main" id="{D6890CE4-C8BA-6083-8D36-9D6DFFD26A0E}"/>
              </a:ext>
            </a:extLst>
          </p:cNvPr>
          <p:cNvPicPr>
            <a:picLocks noGrp="1" noChangeAspect="1"/>
          </p:cNvPicPr>
          <p:nvPr>
            <p:ph sz="half" idx="2"/>
          </p:nvPr>
        </p:nvPicPr>
        <p:blipFill>
          <a:blip r:embed="rId2"/>
          <a:stretch>
            <a:fillRect/>
          </a:stretch>
        </p:blipFill>
        <p:spPr>
          <a:xfrm>
            <a:off x="5080347" y="1690689"/>
            <a:ext cx="3435003" cy="4351338"/>
          </a:xfrm>
          <a:prstGeom prst="rect">
            <a:avLst/>
          </a:prstGeom>
        </p:spPr>
      </p:pic>
    </p:spTree>
    <p:extLst>
      <p:ext uri="{BB962C8B-B14F-4D97-AF65-F5344CB8AC3E}">
        <p14:creationId xmlns:p14="http://schemas.microsoft.com/office/powerpoint/2010/main" val="62304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B2EE6C-64B6-8DBB-C3D1-9990DB5C209B}"/>
              </a:ext>
            </a:extLst>
          </p:cNvPr>
          <p:cNvSpPr>
            <a:spLocks noGrp="1"/>
          </p:cNvSpPr>
          <p:nvPr>
            <p:ph type="title"/>
          </p:nvPr>
        </p:nvSpPr>
        <p:spPr/>
        <p:txBody>
          <a:bodyPr/>
          <a:lstStyle/>
          <a:p>
            <a:r>
              <a:rPr lang="fi-FI" dirty="0"/>
              <a:t>Henkilökunta</a:t>
            </a:r>
          </a:p>
        </p:txBody>
      </p:sp>
      <p:sp>
        <p:nvSpPr>
          <p:cNvPr id="3" name="Sisällön paikkamerkki 2">
            <a:extLst>
              <a:ext uri="{FF2B5EF4-FFF2-40B4-BE49-F238E27FC236}">
                <a16:creationId xmlns:a16="http://schemas.microsoft.com/office/drawing/2014/main" id="{EB5670D3-7094-F3F0-EBB4-0EE14AED9C8F}"/>
              </a:ext>
            </a:extLst>
          </p:cNvPr>
          <p:cNvSpPr>
            <a:spLocks noGrp="1"/>
          </p:cNvSpPr>
          <p:nvPr>
            <p:ph sz="half" idx="1"/>
          </p:nvPr>
        </p:nvSpPr>
        <p:spPr/>
        <p:txBody>
          <a:bodyPr>
            <a:normAutofit/>
          </a:bodyPr>
          <a:lstStyle/>
          <a:p>
            <a:pPr marL="0" indent="0">
              <a:buNone/>
            </a:pPr>
            <a:r>
              <a:rPr lang="fi-FI" dirty="0"/>
              <a:t>Sosiaali- ja terveysalan ammattilaiset</a:t>
            </a:r>
          </a:p>
          <a:p>
            <a:pPr marL="0" indent="0">
              <a:buNone/>
            </a:pPr>
            <a:endParaRPr lang="fi-FI" dirty="0"/>
          </a:p>
          <a:p>
            <a:r>
              <a:rPr lang="fi-FI" dirty="0"/>
              <a:t>Sairaanhoitajat</a:t>
            </a:r>
          </a:p>
          <a:p>
            <a:r>
              <a:rPr lang="fi-FI" dirty="0"/>
              <a:t>Lähihoitajat</a:t>
            </a:r>
          </a:p>
          <a:p>
            <a:r>
              <a:rPr lang="fi-FI" dirty="0"/>
              <a:t>Hoiva-avustajat</a:t>
            </a:r>
          </a:p>
          <a:p>
            <a:r>
              <a:rPr lang="fi-FI" dirty="0"/>
              <a:t>Esihenkilöt ja vastaavat sairaanhoitajat</a:t>
            </a:r>
          </a:p>
        </p:txBody>
      </p:sp>
      <p:sp>
        <p:nvSpPr>
          <p:cNvPr id="4" name="Sisällön paikkamerkki 3">
            <a:extLst>
              <a:ext uri="{FF2B5EF4-FFF2-40B4-BE49-F238E27FC236}">
                <a16:creationId xmlns:a16="http://schemas.microsoft.com/office/drawing/2014/main" id="{E22D88E9-D29F-2347-E8DC-2C0E10F5A9BE}"/>
              </a:ext>
            </a:extLst>
          </p:cNvPr>
          <p:cNvSpPr>
            <a:spLocks noGrp="1"/>
          </p:cNvSpPr>
          <p:nvPr>
            <p:ph sz="half" idx="2"/>
          </p:nvPr>
        </p:nvSpPr>
        <p:spPr/>
        <p:txBody>
          <a:bodyPr>
            <a:normAutofit/>
          </a:bodyPr>
          <a:lstStyle/>
          <a:p>
            <a:pPr marL="0" indent="0">
              <a:buNone/>
            </a:pPr>
            <a:r>
              <a:rPr lang="fi-FI" dirty="0"/>
              <a:t>Muu henkilöstö</a:t>
            </a:r>
          </a:p>
          <a:p>
            <a:pPr marL="0" indent="0">
              <a:buNone/>
            </a:pPr>
            <a:endParaRPr lang="fi-FI" dirty="0"/>
          </a:p>
          <a:p>
            <a:r>
              <a:rPr lang="fi-FI" dirty="0"/>
              <a:t>Laitossiivous ja keittiö (Palmia)</a:t>
            </a:r>
          </a:p>
          <a:p>
            <a:r>
              <a:rPr lang="fi-FI" dirty="0"/>
              <a:t>Avustava henkilöstö mm. tavaroiden ja roskien kuljetukseen, viriketoimintaan, pyykkihuoltoon</a:t>
            </a:r>
          </a:p>
        </p:txBody>
      </p:sp>
    </p:spTree>
    <p:extLst>
      <p:ext uri="{BB962C8B-B14F-4D97-AF65-F5344CB8AC3E}">
        <p14:creationId xmlns:p14="http://schemas.microsoft.com/office/powerpoint/2010/main" val="304773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60376-1D38-52A8-B3A0-78B3D5137B11}"/>
              </a:ext>
            </a:extLst>
          </p:cNvPr>
          <p:cNvSpPr>
            <a:spLocks noGrp="1"/>
          </p:cNvSpPr>
          <p:nvPr>
            <p:ph type="title"/>
          </p:nvPr>
        </p:nvSpPr>
        <p:spPr/>
        <p:txBody>
          <a:bodyPr>
            <a:normAutofit fontScale="90000"/>
          </a:bodyPr>
          <a:lstStyle/>
          <a:p>
            <a:r>
              <a:rPr lang="fi-FI" b="0" dirty="0"/>
              <a:t> </a:t>
            </a:r>
            <a:br>
              <a:rPr lang="fi-FI" b="0" dirty="0"/>
            </a:br>
            <a:br>
              <a:rPr lang="fi-FI" b="0" dirty="0"/>
            </a:br>
            <a:br>
              <a:rPr lang="fi-FI" b="0" dirty="0"/>
            </a:br>
            <a:br>
              <a:rPr lang="fi-FI" b="0" dirty="0"/>
            </a:br>
            <a:br>
              <a:rPr lang="fi-FI" b="0" dirty="0"/>
            </a:br>
            <a:br>
              <a:rPr lang="fi-FI" b="0" dirty="0"/>
            </a:br>
            <a:r>
              <a:rPr lang="fi-FI" b="0" dirty="0"/>
              <a:t>							</a:t>
            </a:r>
            <a:br>
              <a:rPr lang="fi-FI" b="0" dirty="0"/>
            </a:br>
            <a:r>
              <a:rPr lang="fi-FI" b="0" dirty="0"/>
              <a:t>Ikääntyneiden asumispalvelut</a:t>
            </a:r>
            <a:br>
              <a:rPr lang="fi-FI" b="0" dirty="0"/>
            </a:br>
            <a:endParaRPr lang="fi-FI" dirty="0"/>
          </a:p>
        </p:txBody>
      </p:sp>
      <p:sp>
        <p:nvSpPr>
          <p:cNvPr id="3" name="Sisällön paikkamerkki 2">
            <a:extLst>
              <a:ext uri="{FF2B5EF4-FFF2-40B4-BE49-F238E27FC236}">
                <a16:creationId xmlns:a16="http://schemas.microsoft.com/office/drawing/2014/main" id="{FC5AF63A-2F55-3E32-DF4C-2003CE05BB97}"/>
              </a:ext>
            </a:extLst>
          </p:cNvPr>
          <p:cNvSpPr>
            <a:spLocks noGrp="1"/>
          </p:cNvSpPr>
          <p:nvPr>
            <p:ph sz="half" idx="1"/>
          </p:nvPr>
        </p:nvSpPr>
        <p:spPr>
          <a:xfrm>
            <a:off x="628650" y="1406769"/>
            <a:ext cx="7791869" cy="4810387"/>
          </a:xfrm>
        </p:spPr>
        <p:txBody>
          <a:bodyPr>
            <a:normAutofit/>
          </a:bodyPr>
          <a:lstStyle/>
          <a:p>
            <a:r>
              <a:rPr lang="fi-FI" dirty="0"/>
              <a:t>Kun kotona asuminen ei enää ole turvallista tai mahdollista, voit saada erilaisia asumispalveluita. Voit saada asumispalveluita joko pitkäaikaisena tai lyhytaikaisena yksilöllisen tarpeesi mukaan.</a:t>
            </a:r>
          </a:p>
          <a:p>
            <a:r>
              <a:rPr lang="fi-FI" b="1" dirty="0"/>
              <a:t>Ikääntyneiden neuvonta ja ohjaus: </a:t>
            </a:r>
            <a:r>
              <a:rPr lang="fi-FI" dirty="0"/>
              <a:t>Ota yhteyttä, kun sinua askarruttaa omaan tai läheisen ihmisen ikääntymiseen, arkeen tai toimintakykyyn liittyvä asia. Saat neuvontaa ja ohjausta tilanteesi ratkaisemiseksi tai ohjeita tarvittaviin palveluihin hakeutumisessa. Palvelu on tarkoitettu yli 65-vuotiaille henkilöille tai heidän läheisilleen. Puhelinnumero 019 2260403</a:t>
            </a:r>
          </a:p>
          <a:p>
            <a:endParaRPr lang="fi-FI" dirty="0"/>
          </a:p>
        </p:txBody>
      </p:sp>
    </p:spTree>
    <p:extLst>
      <p:ext uri="{BB962C8B-B14F-4D97-AF65-F5344CB8AC3E}">
        <p14:creationId xmlns:p14="http://schemas.microsoft.com/office/powerpoint/2010/main" val="278287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004D85B-C65A-5CCB-C9CD-8D55C86931AE}"/>
              </a:ext>
            </a:extLst>
          </p:cNvPr>
          <p:cNvSpPr>
            <a:spLocks noGrp="1"/>
          </p:cNvSpPr>
          <p:nvPr>
            <p:ph sz="half" idx="1"/>
          </p:nvPr>
        </p:nvSpPr>
        <p:spPr>
          <a:xfrm>
            <a:off x="628650" y="823965"/>
            <a:ext cx="7886700" cy="5352998"/>
          </a:xfrm>
        </p:spPr>
        <p:txBody>
          <a:bodyPr>
            <a:normAutofit/>
          </a:bodyPr>
          <a:lstStyle/>
          <a:p>
            <a:r>
              <a:rPr lang="fi-FI" dirty="0"/>
              <a:t>Palvelun hakeminen käynnistyy yhteydenoton, ilmoituksen tai hakemuksen kautta. Palveluntarve arvioidaan yhdessä asiakkaan kanssa ja laaditaan suunnitelma ja asiakas saa palvelupäätökset hänelle myönnetyistä palveluista</a:t>
            </a:r>
          </a:p>
          <a:p>
            <a:r>
              <a:rPr lang="fi-FI" dirty="0"/>
              <a:t>Hyvinvointialue osoittaa asiakkaalle asumispalvelupaikan viimeistään kolmen kuukauden kuluttua vireille tulosta</a:t>
            </a:r>
          </a:p>
          <a:p>
            <a:r>
              <a:rPr lang="fi-FI" dirty="0"/>
              <a:t>Asumispalvelua järjestetään ensisijaisesti oman kunnan alueella. Asumispalvelupäätöksen jälkeen voidaan tarjota paikkaa myös muusta kuin asiakkaan kotikunnasta, mikäli paikkaa oman kunnan alueelta ei ole. Asiakas voi myöhemmin toivoa asumispalvelupaikan vaihtoa perustelluista syistä.</a:t>
            </a:r>
          </a:p>
        </p:txBody>
      </p:sp>
    </p:spTree>
    <p:extLst>
      <p:ext uri="{BB962C8B-B14F-4D97-AF65-F5344CB8AC3E}">
        <p14:creationId xmlns:p14="http://schemas.microsoft.com/office/powerpoint/2010/main" val="82615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59B3-68AB-6C68-DA6D-E17D5418884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F2E05D5-06A0-1134-4449-DBB79B9FB819}"/>
              </a:ext>
            </a:extLst>
          </p:cNvPr>
          <p:cNvSpPr>
            <a:spLocks noGrp="1"/>
          </p:cNvSpPr>
          <p:nvPr>
            <p:ph type="title"/>
          </p:nvPr>
        </p:nvSpPr>
        <p:spPr/>
        <p:txBody>
          <a:bodyPr/>
          <a:lstStyle/>
          <a:p>
            <a:r>
              <a:rPr lang="fi-FI" dirty="0"/>
              <a:t>Palveluasumisen muodot</a:t>
            </a:r>
          </a:p>
        </p:txBody>
      </p:sp>
    </p:spTree>
    <p:extLst>
      <p:ext uri="{BB962C8B-B14F-4D97-AF65-F5344CB8AC3E}">
        <p14:creationId xmlns:p14="http://schemas.microsoft.com/office/powerpoint/2010/main" val="392998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7A3D16-2BBE-8591-3806-2A19C17614BB}"/>
              </a:ext>
            </a:extLst>
          </p:cNvPr>
          <p:cNvSpPr>
            <a:spLocks noGrp="1"/>
          </p:cNvSpPr>
          <p:nvPr>
            <p:ph type="title"/>
          </p:nvPr>
        </p:nvSpPr>
        <p:spPr/>
        <p:txBody>
          <a:bodyPr/>
          <a:lstStyle/>
          <a:p>
            <a:r>
              <a:rPr lang="fi-FI" dirty="0"/>
              <a:t>Yhteisöllinen asuminen</a:t>
            </a:r>
          </a:p>
        </p:txBody>
      </p:sp>
      <p:sp>
        <p:nvSpPr>
          <p:cNvPr id="3" name="Sisällön paikkamerkki 2">
            <a:extLst>
              <a:ext uri="{FF2B5EF4-FFF2-40B4-BE49-F238E27FC236}">
                <a16:creationId xmlns:a16="http://schemas.microsoft.com/office/drawing/2014/main" id="{8E2DA5CB-4FE9-03E8-87AC-6487F70CE976}"/>
              </a:ext>
            </a:extLst>
          </p:cNvPr>
          <p:cNvSpPr>
            <a:spLocks noGrp="1"/>
          </p:cNvSpPr>
          <p:nvPr>
            <p:ph sz="half" idx="1"/>
          </p:nvPr>
        </p:nvSpPr>
        <p:spPr>
          <a:xfrm>
            <a:off x="628650" y="1825625"/>
            <a:ext cx="7671288" cy="4351338"/>
          </a:xfrm>
        </p:spPr>
        <p:txBody>
          <a:bodyPr>
            <a:normAutofit fontScale="92500"/>
          </a:bodyPr>
          <a:lstStyle/>
          <a:p>
            <a:r>
              <a:rPr lang="fi-FI" dirty="0"/>
              <a:t>Tarkoittaa asumista esteettömässä ja turvallisessa asumisyksikössä sinun tarpeitasi vastaavassa asunnossa vuokralla. Yhteisöllisessä asumisessa asukkaille järjestetään sosiaalista kanssakäymistä edistävää toimintaa, ja muut tarvitsemasi palvelut järjestetään kotihoidon palveluina sekä tukipalveluina.</a:t>
            </a:r>
          </a:p>
          <a:p>
            <a:r>
              <a:rPr lang="fi-FI" dirty="0"/>
              <a:t>Yhteisöllistä asumista tarjotaan asumisyksikössä joko omassa asunnossa tai ryhmäasunnossa</a:t>
            </a:r>
          </a:p>
          <a:p>
            <a:r>
              <a:rPr lang="fi-FI" dirty="0"/>
              <a:t>Järjestetään henkilölle, joka tarvitsee sitä alentuneen toimintakykynsä, ja lisääntyneen hoidon tarpeen vuoksi. </a:t>
            </a:r>
          </a:p>
          <a:p>
            <a:r>
              <a:rPr lang="fi-FI" dirty="0"/>
              <a:t>Asiakkaan palvelut järjestetään yksilöllisen tarpeen mukaisesti.</a:t>
            </a:r>
          </a:p>
        </p:txBody>
      </p:sp>
    </p:spTree>
    <p:extLst>
      <p:ext uri="{BB962C8B-B14F-4D97-AF65-F5344CB8AC3E}">
        <p14:creationId xmlns:p14="http://schemas.microsoft.com/office/powerpoint/2010/main" val="36104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EEA656-CDA0-F395-86FD-0E397C91583A}"/>
              </a:ext>
            </a:extLst>
          </p:cNvPr>
          <p:cNvSpPr>
            <a:spLocks noGrp="1"/>
          </p:cNvSpPr>
          <p:nvPr>
            <p:ph type="title"/>
          </p:nvPr>
        </p:nvSpPr>
        <p:spPr/>
        <p:txBody>
          <a:bodyPr>
            <a:normAutofit/>
          </a:bodyPr>
          <a:lstStyle/>
          <a:p>
            <a:r>
              <a:rPr lang="fi-FI" dirty="0"/>
              <a:t>Yhteisöllisen asumisen palvelut </a:t>
            </a:r>
            <a:r>
              <a:rPr lang="fi-FI" sz="2700" b="0" dirty="0"/>
              <a:t>(asiakkaan tarpeiden mukaan)</a:t>
            </a:r>
          </a:p>
        </p:txBody>
      </p:sp>
      <p:sp>
        <p:nvSpPr>
          <p:cNvPr id="3" name="Sisällön paikkamerkki 2">
            <a:extLst>
              <a:ext uri="{FF2B5EF4-FFF2-40B4-BE49-F238E27FC236}">
                <a16:creationId xmlns:a16="http://schemas.microsoft.com/office/drawing/2014/main" id="{32D6DF58-76C4-FD3D-0158-D50735F1A73E}"/>
              </a:ext>
            </a:extLst>
          </p:cNvPr>
          <p:cNvSpPr>
            <a:spLocks noGrp="1"/>
          </p:cNvSpPr>
          <p:nvPr>
            <p:ph sz="half" idx="1"/>
          </p:nvPr>
        </p:nvSpPr>
        <p:spPr>
          <a:xfrm>
            <a:off x="628649" y="1825625"/>
            <a:ext cx="7118629" cy="4351338"/>
          </a:xfrm>
        </p:spPr>
        <p:txBody>
          <a:bodyPr/>
          <a:lstStyle/>
          <a:p>
            <a:r>
              <a:rPr lang="fi-FI" dirty="0"/>
              <a:t>Ateria palvelut </a:t>
            </a:r>
          </a:p>
          <a:p>
            <a:r>
              <a:rPr lang="fi-FI" dirty="0"/>
              <a:t>Hoito</a:t>
            </a:r>
          </a:p>
          <a:p>
            <a:r>
              <a:rPr lang="fi-FI" dirty="0"/>
              <a:t>Tukipalvelut (siivous, pyykinpesu, virike)</a:t>
            </a:r>
          </a:p>
          <a:p>
            <a:pPr marL="0" indent="0">
              <a:buNone/>
            </a:pPr>
            <a:endParaRPr lang="fi-FI" dirty="0"/>
          </a:p>
          <a:p>
            <a:pPr marL="0" indent="0">
              <a:buNone/>
            </a:pPr>
            <a:endParaRPr lang="fi-FI" dirty="0"/>
          </a:p>
          <a:p>
            <a:pPr marL="0" indent="0">
              <a:buNone/>
            </a:pPr>
            <a:r>
              <a:rPr lang="fi-FI" dirty="0"/>
              <a:t>Lääkäripalvelut kuuluu hoitomaksuun</a:t>
            </a:r>
          </a:p>
          <a:p>
            <a:pPr marL="0" indent="0">
              <a:buNone/>
            </a:pPr>
            <a:r>
              <a:rPr lang="fi-FI" dirty="0"/>
              <a:t>Lääkkeiden koneellisen annosjakelun maksaa </a:t>
            </a:r>
            <a:r>
              <a:rPr lang="fi-FI" dirty="0" err="1"/>
              <a:t>KeuSote</a:t>
            </a:r>
            <a:r>
              <a:rPr lang="fi-FI" dirty="0"/>
              <a:t> (lääkkeet asukas itse)</a:t>
            </a:r>
          </a:p>
        </p:txBody>
      </p:sp>
    </p:spTree>
    <p:extLst>
      <p:ext uri="{BB962C8B-B14F-4D97-AF65-F5344CB8AC3E}">
        <p14:creationId xmlns:p14="http://schemas.microsoft.com/office/powerpoint/2010/main" val="411346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694FC0-F20A-A6F7-E11D-500815B6EFDF}"/>
              </a:ext>
            </a:extLst>
          </p:cNvPr>
          <p:cNvSpPr>
            <a:spLocks noGrp="1"/>
          </p:cNvSpPr>
          <p:nvPr>
            <p:ph type="title"/>
          </p:nvPr>
        </p:nvSpPr>
        <p:spPr/>
        <p:txBody>
          <a:bodyPr/>
          <a:lstStyle/>
          <a:p>
            <a:r>
              <a:rPr lang="fi-FI" dirty="0"/>
              <a:t>Yhteisöllisen asumisen maksut</a:t>
            </a:r>
          </a:p>
        </p:txBody>
      </p:sp>
      <p:sp>
        <p:nvSpPr>
          <p:cNvPr id="3" name="Sisällön paikkamerkki 2">
            <a:extLst>
              <a:ext uri="{FF2B5EF4-FFF2-40B4-BE49-F238E27FC236}">
                <a16:creationId xmlns:a16="http://schemas.microsoft.com/office/drawing/2014/main" id="{225740EE-6C1B-24AC-40AB-DAA7A9DEE64C}"/>
              </a:ext>
            </a:extLst>
          </p:cNvPr>
          <p:cNvSpPr>
            <a:spLocks noGrp="1"/>
          </p:cNvSpPr>
          <p:nvPr>
            <p:ph sz="half" idx="1"/>
          </p:nvPr>
        </p:nvSpPr>
        <p:spPr>
          <a:xfrm>
            <a:off x="628650" y="1825625"/>
            <a:ext cx="7771772" cy="4351338"/>
          </a:xfrm>
        </p:spPr>
        <p:txBody>
          <a:bodyPr>
            <a:normAutofit fontScale="92500" lnSpcReduction="10000"/>
          </a:bodyPr>
          <a:lstStyle/>
          <a:p>
            <a:r>
              <a:rPr lang="fi-FI" dirty="0"/>
              <a:t>Kuukausimaksu määräytyy kotihoidon maksutaulukon mukaisesti</a:t>
            </a:r>
          </a:p>
          <a:p>
            <a:r>
              <a:rPr lang="fi-FI" dirty="0"/>
              <a:t>Maksu on enintään 35 % asiakkaat veronalaisesta ansio- ja pääomatulosta, josta on tehty lainmukaiset vähennykset (Asiakasmaksulaki 10 c ja 10 g §).</a:t>
            </a:r>
          </a:p>
          <a:p>
            <a:r>
              <a:rPr lang="fi-FI" dirty="0"/>
              <a:t>Asiakkaalle jää käyttövaraksi vähintään 195 € / kk</a:t>
            </a:r>
          </a:p>
          <a:p>
            <a:r>
              <a:rPr lang="fi-FI" dirty="0"/>
              <a:t>Asiakas maksaa vuokran</a:t>
            </a:r>
          </a:p>
          <a:p>
            <a:r>
              <a:rPr lang="fi-FI" dirty="0"/>
              <a:t>Asiakas maksaa palveluista käyttönsä mukaisesti</a:t>
            </a:r>
          </a:p>
          <a:p>
            <a:pPr lvl="1"/>
            <a:r>
              <a:rPr lang="fi-FI" dirty="0"/>
              <a:t>kotihoidon palvelumaksu</a:t>
            </a:r>
          </a:p>
          <a:p>
            <a:pPr lvl="1"/>
            <a:r>
              <a:rPr lang="fi-FI" dirty="0"/>
              <a:t>Tukipalvelupaketti 50 € / kk sisältää mm. siivous- ja vaatehuoltopalvelun ja sosiaalista kanssakäymistä edistävän palvelun</a:t>
            </a:r>
          </a:p>
          <a:p>
            <a:pPr lvl="1"/>
            <a:r>
              <a:rPr lang="fi-FI" dirty="0"/>
              <a:t>ateriapalveluiden maksut</a:t>
            </a:r>
          </a:p>
          <a:p>
            <a:endParaRPr lang="fi-FI" dirty="0"/>
          </a:p>
        </p:txBody>
      </p:sp>
    </p:spTree>
    <p:extLst>
      <p:ext uri="{BB962C8B-B14F-4D97-AF65-F5344CB8AC3E}">
        <p14:creationId xmlns:p14="http://schemas.microsoft.com/office/powerpoint/2010/main" val="3501524451"/>
      </p:ext>
    </p:extLst>
  </p:cSld>
  <p:clrMapOvr>
    <a:masterClrMapping/>
  </p:clrMapOvr>
</p:sld>
</file>

<file path=ppt/theme/theme1.xml><?xml version="1.0" encoding="utf-8"?>
<a:theme xmlns:a="http://schemas.openxmlformats.org/drawingml/2006/main" name="Office-teema">
  <a:themeElements>
    <a:clrScheme name="KEUSOTE">
      <a:dk1>
        <a:srgbClr val="000000"/>
      </a:dk1>
      <a:lt1>
        <a:srgbClr val="FFFFFF"/>
      </a:lt1>
      <a:dk2>
        <a:srgbClr val="000000"/>
      </a:dk2>
      <a:lt2>
        <a:srgbClr val="FFFFFF"/>
      </a:lt2>
      <a:accent1>
        <a:srgbClr val="032556"/>
      </a:accent1>
      <a:accent2>
        <a:srgbClr val="CA3C3E"/>
      </a:accent2>
      <a:accent3>
        <a:srgbClr val="F7A941"/>
      </a:accent3>
      <a:accent4>
        <a:srgbClr val="246C2F"/>
      </a:accent4>
      <a:accent5>
        <a:srgbClr val="3CA3A1"/>
      </a:accent5>
      <a:accent6>
        <a:srgbClr val="5F3189"/>
      </a:accent6>
      <a:hlink>
        <a:srgbClr val="CA3C3E"/>
      </a:hlink>
      <a:folHlink>
        <a:srgbClr val="032556"/>
      </a:folHlink>
    </a:clrScheme>
    <a:fontScheme name="KEUSOTE_fontti">
      <a:majorFont>
        <a:latin typeface="Lato"/>
        <a:ea typeface=""/>
        <a:cs typeface=""/>
      </a:majorFont>
      <a:minorFont>
        <a:latin typeface="Roboto"/>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567148C74A6094E8090D4C025AF4A88" ma:contentTypeVersion="16" ma:contentTypeDescription="Luo uusi asiakirja." ma:contentTypeScope="" ma:versionID="5041ae813dfd20c6d567dbe23b4b2140">
  <xsd:schema xmlns:xsd="http://www.w3.org/2001/XMLSchema" xmlns:xs="http://www.w3.org/2001/XMLSchema" xmlns:p="http://schemas.microsoft.com/office/2006/metadata/properties" xmlns:ns2="f26187d7-963e-4cfd-b3bf-d733b486cd55" xmlns:ns3="123394f9-2784-402f-a73f-e141beef1801" targetNamespace="http://schemas.microsoft.com/office/2006/metadata/properties" ma:root="true" ma:fieldsID="4d51bca8385eb1ef0fc55ff7675c4d81" ns2:_="" ns3:_="">
    <xsd:import namespace="f26187d7-963e-4cfd-b3bf-d733b486cd55"/>
    <xsd:import namespace="123394f9-2784-402f-a73f-e141beef18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187d7-963e-4cfd-b3bf-d733b486c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82a8ee72-d4bb-4f07-beeb-c99c3496df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394f9-2784-402f-a73f-e141beef180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b982c9a1-a442-47e1-a83c-ced48f00db58}" ma:internalName="TaxCatchAll" ma:showField="CatchAllData" ma:web="123394f9-2784-402f-a73f-e141beef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23394f9-2784-402f-a73f-e141beef1801" xsi:nil="true"/>
    <lcf76f155ced4ddcb4097134ff3c332f xmlns="f26187d7-963e-4cfd-b3bf-d733b486c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4C0D2E-0C4C-4F86-ACDF-0FE7B81F7E21}">
  <ds:schemaRefs>
    <ds:schemaRef ds:uri="http://schemas.microsoft.com/sharepoint/v3/contenttype/forms"/>
  </ds:schemaRefs>
</ds:datastoreItem>
</file>

<file path=customXml/itemProps2.xml><?xml version="1.0" encoding="utf-8"?>
<ds:datastoreItem xmlns:ds="http://schemas.openxmlformats.org/officeDocument/2006/customXml" ds:itemID="{696C04D7-AB2D-40F6-AA81-496D95EF3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6187d7-963e-4cfd-b3bf-d733b486cd55"/>
    <ds:schemaRef ds:uri="123394f9-2784-402f-a73f-e141beef1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B86048-C25D-433A-8CFD-8C7D65DC40C2}">
  <ds:schemaRefs>
    <ds:schemaRef ds:uri="http://schemas.microsoft.com/office/2006/metadata/properties"/>
    <ds:schemaRef ds:uri="http://schemas.microsoft.com/office/infopath/2007/PartnerControls"/>
    <ds:schemaRef ds:uri="123394f9-2784-402f-a73f-e141beef1801"/>
    <ds:schemaRef ds:uri="f26187d7-963e-4cfd-b3bf-d733b486cd55"/>
  </ds:schemaRefs>
</ds:datastoreItem>
</file>

<file path=docProps/app.xml><?xml version="1.0" encoding="utf-8"?>
<Properties xmlns="http://schemas.openxmlformats.org/officeDocument/2006/extended-properties" xmlns:vt="http://schemas.openxmlformats.org/officeDocument/2006/docPropsVTypes">
  <Template>Office Theme</Template>
  <TotalTime>1206</TotalTime>
  <Words>992</Words>
  <Application>Microsoft Office PowerPoint</Application>
  <PresentationFormat>Näytössä katseltava diaesitys (4:3)</PresentationFormat>
  <Paragraphs>100</Paragraphs>
  <Slides>18</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Aptos</vt:lpstr>
      <vt:lpstr>Arial</vt:lpstr>
      <vt:lpstr>Lato</vt:lpstr>
      <vt:lpstr>Roboto</vt:lpstr>
      <vt:lpstr>Office-teema</vt:lpstr>
      <vt:lpstr>Jampankaaren palvelupiha</vt:lpstr>
      <vt:lpstr>Jampankaaren palvelupihan yksiköt</vt:lpstr>
      <vt:lpstr>Henkilökunta</vt:lpstr>
      <vt:lpstr>               Ikääntyneiden asumispalvelut </vt:lpstr>
      <vt:lpstr>PowerPoint-esitys</vt:lpstr>
      <vt:lpstr>Palveluasumisen muodot</vt:lpstr>
      <vt:lpstr>Yhteisöllinen asuminen</vt:lpstr>
      <vt:lpstr>Yhteisöllisen asumisen palvelut (asiakkaan tarpeiden mukaan)</vt:lpstr>
      <vt:lpstr>Yhteisöllisen asumisen maksut</vt:lpstr>
      <vt:lpstr>Ympärivuorokautinen palveluasuminen</vt:lpstr>
      <vt:lpstr>Ympärivuorokautisen asumisen palvelut</vt:lpstr>
      <vt:lpstr>Ympärivuorokautisen hoidon maksut</vt:lpstr>
      <vt:lpstr>Lyhytaikainen asumispalvelu (intervalli)</vt:lpstr>
      <vt:lpstr>Lyhytaikainen asumispalvelu (kriisiyksikkö)</vt:lpstr>
      <vt:lpstr>Lyhytaikaishoidon palvelut</vt:lpstr>
      <vt:lpstr>Lyhytaikaisen hoidon maksut</vt:lpstr>
      <vt:lpstr>Hyvinvointia yhdessä</vt:lpstr>
      <vt:lpstr>Materiaalit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 PowerPoint-esitys</dc:title>
  <dc:creator>Mari Villanen</dc:creator>
  <cp:lastModifiedBy>Irma Kinnula</cp:lastModifiedBy>
  <cp:revision>46</cp:revision>
  <dcterms:created xsi:type="dcterms:W3CDTF">2021-11-14T19:38:36Z</dcterms:created>
  <dcterms:modified xsi:type="dcterms:W3CDTF">2026-03-13T08:06:33Z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0x010100F567148C74A6094E8090D4C025AF4A88</vt:lpwstr>
  </property>
</Properties>
</file>