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80" r:id="rId1"/>
  </p:sldMasterIdLst>
  <p:sldIdLst>
    <p:sldId id="268" r:id="rId2"/>
    <p:sldId id="293" r:id="rId3"/>
    <p:sldId id="294" r:id="rId4"/>
    <p:sldId id="283" r:id="rId5"/>
    <p:sldId id="285" r:id="rId6"/>
    <p:sldId id="286" r:id="rId7"/>
    <p:sldId id="288" r:id="rId8"/>
    <p:sldId id="295" r:id="rId9"/>
    <p:sldId id="289" r:id="rId10"/>
    <p:sldId id="291" r:id="rId11"/>
    <p:sldId id="292" r:id="rId12"/>
    <p:sldId id="290" r:id="rId13"/>
    <p:sldId id="281" r:id="rId14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58" autoAdjust="0"/>
    <p:restoredTop sz="96281"/>
  </p:normalViewPr>
  <p:slideViewPr>
    <p:cSldViewPr snapToGrid="0" snapToObjects="1">
      <p:cViewPr varScale="1">
        <p:scale>
          <a:sx n="121" d="100"/>
          <a:sy n="121" d="100"/>
        </p:scale>
        <p:origin x="184" y="2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Otsikko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0EF3B61F-3E62-2047-810B-6342D69CFF9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i-FI"/>
              <a:t>Muokkaa ots. perustyyl. napsautt.</a:t>
            </a:r>
          </a:p>
        </p:txBody>
      </p:sp>
      <p:sp>
        <p:nvSpPr>
          <p:cNvPr id="3" name="Alaotsikko 2">
            <a:extLst>
              <a:ext uri="{FF2B5EF4-FFF2-40B4-BE49-F238E27FC236}">
                <a16:creationId xmlns:a16="http://schemas.microsoft.com/office/drawing/2014/main" id="{7C65E3B0-5FAA-004B-81A0-27AF66B4B72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i-FI"/>
              <a:t>Muokkaa alaotsikon perustyyliä napsautt.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60DC25C0-CC7D-AF4E-82C0-5DA1ED12D83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10/7/26</a:t>
            </a:fld>
            <a:endParaRPr lang="en-US" dirty="0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4D4BA1EB-C6DB-6A44-B246-9AF1C3DF3B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58556D64-BF89-604F-B993-CA2ACF8636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1448012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Otsikko ja sisält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610F07EB-06B6-6D41-A1DC-D66494BCAD1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B1920A19-DDFA-4647-BAFD-235ED3B9027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i-FI"/>
              <a:t>Muokkaa tekstin perustyylejä
toinen taso
kolmas taso
neljäs taso
viides taso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4B3811D4-CDD1-F343-BBCD-50AD82D0AEB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10/7/26</a:t>
            </a:fld>
            <a:endParaRPr lang="en-US" dirty="0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275FB767-504A-9443-BBA6-3EC714D67B3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230F5F3E-E544-D845-959D-1E80699249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643117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Osan ylätunnis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06AA685E-AD4C-1A40-A224-1C5B0AF9E81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i-FI"/>
              <a:t>Muokkaa ots. perustyyl. napsautt.</a:t>
            </a:r>
          </a:p>
        </p:txBody>
      </p:sp>
      <p:sp>
        <p:nvSpPr>
          <p:cNvPr id="3" name="Tekstin paikkamerkki 2">
            <a:extLst>
              <a:ext uri="{FF2B5EF4-FFF2-40B4-BE49-F238E27FC236}">
                <a16:creationId xmlns:a16="http://schemas.microsoft.com/office/drawing/2014/main" id="{88A7D7D9-7989-AA48-A7B7-7C139F9D7CF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i-FI"/>
              <a:t>Muokkaa tekstin perustyylejä
toinen taso
kolmas taso
neljäs taso
viides taso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348C561B-B554-CE42-9B4D-65BD6B668A6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10/7/26</a:t>
            </a:fld>
            <a:endParaRPr lang="en-US" dirty="0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9AE5DDE5-CAC3-7A49-872B-500A491A58F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8D72B862-F288-6E46-AB4A-DD5021FDB5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5854397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Kaksi sisältökohdet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61F713A7-1DB1-3D4A-9C08-653DBF9269C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4F4FCE3A-DE66-5748-ABFE-C3AD472EAA3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r>
              <a:rPr lang="fi-FI"/>
              <a:t>Muokkaa tekstin perustyylejä
toinen taso
kolmas taso
neljäs taso
viides taso</a:t>
            </a:r>
          </a:p>
        </p:txBody>
      </p:sp>
      <p:sp>
        <p:nvSpPr>
          <p:cNvPr id="4" name="Sisällön paikkamerkki 3">
            <a:extLst>
              <a:ext uri="{FF2B5EF4-FFF2-40B4-BE49-F238E27FC236}">
                <a16:creationId xmlns:a16="http://schemas.microsoft.com/office/drawing/2014/main" id="{3E915E38-CED8-C747-9C48-BDAC41896DD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r>
              <a:rPr lang="fi-FI"/>
              <a:t>Muokkaa tekstin perustyylejä
toinen taso
kolmas taso
neljäs taso
viides taso</a:t>
            </a:r>
          </a:p>
        </p:txBody>
      </p:sp>
      <p:sp>
        <p:nvSpPr>
          <p:cNvPr id="5" name="Päivämäärän paikkamerkki 4">
            <a:extLst>
              <a:ext uri="{FF2B5EF4-FFF2-40B4-BE49-F238E27FC236}">
                <a16:creationId xmlns:a16="http://schemas.microsoft.com/office/drawing/2014/main" id="{D500032D-E988-844E-AA76-E80048D9AA0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10/7/26</a:t>
            </a:fld>
            <a:endParaRPr lang="en-US" dirty="0"/>
          </a:p>
        </p:txBody>
      </p:sp>
      <p:sp>
        <p:nvSpPr>
          <p:cNvPr id="6" name="Alatunnisteen paikkamerkki 5">
            <a:extLst>
              <a:ext uri="{FF2B5EF4-FFF2-40B4-BE49-F238E27FC236}">
                <a16:creationId xmlns:a16="http://schemas.microsoft.com/office/drawing/2014/main" id="{D2284D54-B8E6-9147-9CF4-1A1C1A9478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Dian numeron paikkamerkki 6">
            <a:extLst>
              <a:ext uri="{FF2B5EF4-FFF2-40B4-BE49-F238E27FC236}">
                <a16:creationId xmlns:a16="http://schemas.microsoft.com/office/drawing/2014/main" id="{22F012B0-2FDF-9E46-8500-E4BFDB657F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6576198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tail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2CF7A96A-5C4B-7848-AC95-65D1D97EA96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Tekstin paikkamerkki 2">
            <a:extLst>
              <a:ext uri="{FF2B5EF4-FFF2-40B4-BE49-F238E27FC236}">
                <a16:creationId xmlns:a16="http://schemas.microsoft.com/office/drawing/2014/main" id="{22926792-BEEC-9548-9B1D-B02074C78A7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fi-FI"/>
              <a:t>Muokkaa tekstin perustyylejä
toinen taso
kolmas taso
neljäs taso
viides taso</a:t>
            </a:r>
          </a:p>
        </p:txBody>
      </p:sp>
      <p:sp>
        <p:nvSpPr>
          <p:cNvPr id="4" name="Sisällön paikkamerkki 3">
            <a:extLst>
              <a:ext uri="{FF2B5EF4-FFF2-40B4-BE49-F238E27FC236}">
                <a16:creationId xmlns:a16="http://schemas.microsoft.com/office/drawing/2014/main" id="{256D5690-74D9-BF45-8B38-8C74857F8B0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r>
              <a:rPr lang="fi-FI"/>
              <a:t>Muokkaa tekstin perustyylejä
toinen taso
kolmas taso
neljäs taso
viides taso</a:t>
            </a:r>
          </a:p>
        </p:txBody>
      </p:sp>
      <p:sp>
        <p:nvSpPr>
          <p:cNvPr id="5" name="Tekstin paikkamerkki 4">
            <a:extLst>
              <a:ext uri="{FF2B5EF4-FFF2-40B4-BE49-F238E27FC236}">
                <a16:creationId xmlns:a16="http://schemas.microsoft.com/office/drawing/2014/main" id="{DE8F35A7-B35E-324E-B499-08FD2434544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fi-FI"/>
              <a:t>Muokkaa tekstin perustyylejä
toinen taso
kolmas taso
neljäs taso
viides taso</a:t>
            </a:r>
          </a:p>
        </p:txBody>
      </p:sp>
      <p:sp>
        <p:nvSpPr>
          <p:cNvPr id="6" name="Sisällön paikkamerkki 5">
            <a:extLst>
              <a:ext uri="{FF2B5EF4-FFF2-40B4-BE49-F238E27FC236}">
                <a16:creationId xmlns:a16="http://schemas.microsoft.com/office/drawing/2014/main" id="{9B5E225F-04DD-A444-B6FB-801C40F40F6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r>
              <a:rPr lang="fi-FI"/>
              <a:t>Muokkaa tekstin perustyylejä
toinen taso
kolmas taso
neljäs taso
viides taso</a:t>
            </a:r>
          </a:p>
        </p:txBody>
      </p:sp>
      <p:sp>
        <p:nvSpPr>
          <p:cNvPr id="7" name="Päivämäärän paikkamerkki 6">
            <a:extLst>
              <a:ext uri="{FF2B5EF4-FFF2-40B4-BE49-F238E27FC236}">
                <a16:creationId xmlns:a16="http://schemas.microsoft.com/office/drawing/2014/main" id="{CD82C5D2-3170-D644-9FF7-C23A5393064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10/7/26</a:t>
            </a:fld>
            <a:endParaRPr lang="en-US" dirty="0"/>
          </a:p>
        </p:txBody>
      </p:sp>
      <p:sp>
        <p:nvSpPr>
          <p:cNvPr id="8" name="Alatunnisteen paikkamerkki 7">
            <a:extLst>
              <a:ext uri="{FF2B5EF4-FFF2-40B4-BE49-F238E27FC236}">
                <a16:creationId xmlns:a16="http://schemas.microsoft.com/office/drawing/2014/main" id="{0800682A-0DFF-5E40-8DFE-8B629859F4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Dian numeron paikkamerkki 8">
            <a:extLst>
              <a:ext uri="{FF2B5EF4-FFF2-40B4-BE49-F238E27FC236}">
                <a16:creationId xmlns:a16="http://schemas.microsoft.com/office/drawing/2014/main" id="{FAA2D3C4-7B64-3941-94DF-A455240793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0949213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Vain otsikk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316C12E4-4D54-B54C-A4CF-09046A4917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Päivämäärän paikkamerkki 2">
            <a:extLst>
              <a:ext uri="{FF2B5EF4-FFF2-40B4-BE49-F238E27FC236}">
                <a16:creationId xmlns:a16="http://schemas.microsoft.com/office/drawing/2014/main" id="{31E01E5F-2E2F-9E44-A619-CACD8AB017C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10/7/26</a:t>
            </a:fld>
            <a:endParaRPr lang="en-US" dirty="0"/>
          </a:p>
        </p:txBody>
      </p:sp>
      <p:sp>
        <p:nvSpPr>
          <p:cNvPr id="4" name="Alatunnisteen paikkamerkki 3">
            <a:extLst>
              <a:ext uri="{FF2B5EF4-FFF2-40B4-BE49-F238E27FC236}">
                <a16:creationId xmlns:a16="http://schemas.microsoft.com/office/drawing/2014/main" id="{95C9558A-ABF3-E244-BBD3-FFBBF5507D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Dian numeron paikkamerkki 4">
            <a:extLst>
              <a:ext uri="{FF2B5EF4-FFF2-40B4-BE49-F238E27FC236}">
                <a16:creationId xmlns:a16="http://schemas.microsoft.com/office/drawing/2014/main" id="{0839E527-C1DD-1347-A4B0-CE51824209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103845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yhjä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äivämäärän paikkamerkki 1">
            <a:extLst>
              <a:ext uri="{FF2B5EF4-FFF2-40B4-BE49-F238E27FC236}">
                <a16:creationId xmlns:a16="http://schemas.microsoft.com/office/drawing/2014/main" id="{B1A4B1D4-20C9-B04D-868A-3BAE5E24D2D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10/7/26</a:t>
            </a:fld>
            <a:endParaRPr lang="en-US" dirty="0"/>
          </a:p>
        </p:txBody>
      </p:sp>
      <p:sp>
        <p:nvSpPr>
          <p:cNvPr id="3" name="Alatunnisteen paikkamerkki 2">
            <a:extLst>
              <a:ext uri="{FF2B5EF4-FFF2-40B4-BE49-F238E27FC236}">
                <a16:creationId xmlns:a16="http://schemas.microsoft.com/office/drawing/2014/main" id="{355ECB55-FCC1-9943-8E81-A2F623F572F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Dian numeron paikkamerkki 3">
            <a:extLst>
              <a:ext uri="{FF2B5EF4-FFF2-40B4-BE49-F238E27FC236}">
                <a16:creationId xmlns:a16="http://schemas.microsoft.com/office/drawing/2014/main" id="{CC566FB2-2306-D649-8AF9-BB5617DFE1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2895316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Kuvatekstillinen sisält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2729A1E7-9DDE-BE4B-82AF-3FCFBADEAD7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i-FI"/>
              <a:t>Muokkaa ots. perustyyl. napsautt.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0C9E66B8-C668-3241-9CAD-D98473A1F3F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fi-FI"/>
              <a:t>Muokkaa tekstin perustyylejä
toinen taso
kolmas taso
neljäs taso
viides taso</a:t>
            </a:r>
          </a:p>
        </p:txBody>
      </p:sp>
      <p:sp>
        <p:nvSpPr>
          <p:cNvPr id="4" name="Tekstin paikkamerkki 3">
            <a:extLst>
              <a:ext uri="{FF2B5EF4-FFF2-40B4-BE49-F238E27FC236}">
                <a16:creationId xmlns:a16="http://schemas.microsoft.com/office/drawing/2014/main" id="{5F32FAD8-4AD0-E740-B46D-2E7F58524D0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r>
              <a:rPr lang="fi-FI"/>
              <a:t>Muokkaa tekstin perustyylejä
toinen taso
kolmas taso
neljäs taso
viides taso</a:t>
            </a:r>
          </a:p>
        </p:txBody>
      </p:sp>
      <p:sp>
        <p:nvSpPr>
          <p:cNvPr id="5" name="Päivämäärän paikkamerkki 4">
            <a:extLst>
              <a:ext uri="{FF2B5EF4-FFF2-40B4-BE49-F238E27FC236}">
                <a16:creationId xmlns:a16="http://schemas.microsoft.com/office/drawing/2014/main" id="{FEE51D65-2BDB-3741-BD5E-3881526A45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10/7/26</a:t>
            </a:fld>
            <a:endParaRPr lang="en-US" dirty="0"/>
          </a:p>
        </p:txBody>
      </p:sp>
      <p:sp>
        <p:nvSpPr>
          <p:cNvPr id="6" name="Alatunnisteen paikkamerkki 5">
            <a:extLst>
              <a:ext uri="{FF2B5EF4-FFF2-40B4-BE49-F238E27FC236}">
                <a16:creationId xmlns:a16="http://schemas.microsoft.com/office/drawing/2014/main" id="{5605035B-D691-6D4D-9984-BD2231F135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Dian numeron paikkamerkki 6">
            <a:extLst>
              <a:ext uri="{FF2B5EF4-FFF2-40B4-BE49-F238E27FC236}">
                <a16:creationId xmlns:a16="http://schemas.microsoft.com/office/drawing/2014/main" id="{A2DE523C-8937-164B-9556-8626A569F6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0758286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Kuvatekstillinen kuv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460756C9-0CF2-0D41-B548-4D144B04A5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i-FI"/>
              <a:t>Muokkaa ots. perustyyl. napsautt.</a:t>
            </a:r>
          </a:p>
        </p:txBody>
      </p:sp>
      <p:sp>
        <p:nvSpPr>
          <p:cNvPr id="3" name="Kuvan paikkamerkki 2">
            <a:extLst>
              <a:ext uri="{FF2B5EF4-FFF2-40B4-BE49-F238E27FC236}">
                <a16:creationId xmlns:a16="http://schemas.microsoft.com/office/drawing/2014/main" id="{555EE434-D825-514E-9933-8E7BC3E47D0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i-FI"/>
          </a:p>
        </p:txBody>
      </p:sp>
      <p:sp>
        <p:nvSpPr>
          <p:cNvPr id="4" name="Tekstin paikkamerkki 3">
            <a:extLst>
              <a:ext uri="{FF2B5EF4-FFF2-40B4-BE49-F238E27FC236}">
                <a16:creationId xmlns:a16="http://schemas.microsoft.com/office/drawing/2014/main" id="{11DCCEEF-E76B-E149-9B10-E85E71A1114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r>
              <a:rPr lang="fi-FI"/>
              <a:t>Muokkaa tekstin perustyylejä
toinen taso
kolmas taso
neljäs taso
viides taso</a:t>
            </a:r>
          </a:p>
        </p:txBody>
      </p:sp>
      <p:sp>
        <p:nvSpPr>
          <p:cNvPr id="5" name="Päivämäärän paikkamerkki 4">
            <a:extLst>
              <a:ext uri="{FF2B5EF4-FFF2-40B4-BE49-F238E27FC236}">
                <a16:creationId xmlns:a16="http://schemas.microsoft.com/office/drawing/2014/main" id="{9ECC8419-20D5-5549-907C-94D886B1433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10/7/26</a:t>
            </a:fld>
            <a:endParaRPr lang="en-US" dirty="0"/>
          </a:p>
        </p:txBody>
      </p:sp>
      <p:sp>
        <p:nvSpPr>
          <p:cNvPr id="6" name="Alatunnisteen paikkamerkki 5">
            <a:extLst>
              <a:ext uri="{FF2B5EF4-FFF2-40B4-BE49-F238E27FC236}">
                <a16:creationId xmlns:a16="http://schemas.microsoft.com/office/drawing/2014/main" id="{F1733FF6-D9FF-8642-8A76-60E121ED14F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Dian numeron paikkamerkki 6">
            <a:extLst>
              <a:ext uri="{FF2B5EF4-FFF2-40B4-BE49-F238E27FC236}">
                <a16:creationId xmlns:a16="http://schemas.microsoft.com/office/drawing/2014/main" id="{234524E9-FB04-5E4E-BE03-257997F38E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6633933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Otsikko ja pystysuora tek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3D042E13-1ED3-5941-844F-C6ADC6B9ED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Pystysuoran tekstin paikkamerkki 2">
            <a:extLst>
              <a:ext uri="{FF2B5EF4-FFF2-40B4-BE49-F238E27FC236}">
                <a16:creationId xmlns:a16="http://schemas.microsoft.com/office/drawing/2014/main" id="{C2846C21-4A12-B943-A769-2F2FB61C593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fi-FI"/>
              <a:t>Muokkaa tekstin perustyylejä
toinen taso
kolmas taso
neljäs taso
viides taso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4FC48916-7C2E-B247-B81F-11FB4BB6C4D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10/7/26</a:t>
            </a:fld>
            <a:endParaRPr lang="en-US" dirty="0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F76506E6-8EEF-AA41-9013-4E25C701B2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8223E95D-EDAB-0749-8D0F-924AC0E0F1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0254964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Pystysuora otsikko ja tek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ystysuora otsikko 1">
            <a:extLst>
              <a:ext uri="{FF2B5EF4-FFF2-40B4-BE49-F238E27FC236}">
                <a16:creationId xmlns:a16="http://schemas.microsoft.com/office/drawing/2014/main" id="{98A0558E-A20C-9A46-8201-0C650C6EB7C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Pystysuoran tekstin paikkamerkki 2">
            <a:extLst>
              <a:ext uri="{FF2B5EF4-FFF2-40B4-BE49-F238E27FC236}">
                <a16:creationId xmlns:a16="http://schemas.microsoft.com/office/drawing/2014/main" id="{CE75E59C-E104-F044-8EE5-0BB07535257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r>
              <a:rPr lang="fi-FI"/>
              <a:t>Muokkaa tekstin perustyylejä
toinen taso
kolmas taso
neljäs taso
viides taso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9F629A14-B8C4-0B43-AFB5-9251FD17141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10/7/26</a:t>
            </a:fld>
            <a:endParaRPr lang="en-US" dirty="0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53039864-6EAA-884B-9D5B-FBA0090B35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C71FC85B-1D00-5248-9E78-4D02164B9A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4954618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on paikkamerkki 1">
            <a:extLst>
              <a:ext uri="{FF2B5EF4-FFF2-40B4-BE49-F238E27FC236}">
                <a16:creationId xmlns:a16="http://schemas.microsoft.com/office/drawing/2014/main" id="{5E084127-26F5-A747-9332-A0DD123B24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Tekstin paikkamerkki 2">
            <a:extLst>
              <a:ext uri="{FF2B5EF4-FFF2-40B4-BE49-F238E27FC236}">
                <a16:creationId xmlns:a16="http://schemas.microsoft.com/office/drawing/2014/main" id="{ED83C066-D434-6248-BB73-6FF71E59319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fi-FI"/>
              <a:t>Muokkaa tekstin perustyylejä
toinen taso
kolmas taso
neljäs taso
viides taso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0BB5F99F-2CDC-7145-877D-330AF55CCEC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smtClean="0"/>
              <a:pPr/>
              <a:t>10/7/26</a:t>
            </a:fld>
            <a:endParaRPr lang="en-US" dirty="0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6449916D-674D-8B46-8E90-568D7206077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B8C58C83-108A-0D46-8869-6FDC102568D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27087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1" r:id="rId1"/>
    <p:sldLayoutId id="2147483682" r:id="rId2"/>
    <p:sldLayoutId id="2147483683" r:id="rId3"/>
    <p:sldLayoutId id="2147483684" r:id="rId4"/>
    <p:sldLayoutId id="2147483685" r:id="rId5"/>
    <p:sldLayoutId id="2147483686" r:id="rId6"/>
    <p:sldLayoutId id="2147483687" r:id="rId7"/>
    <p:sldLayoutId id="2147483688" r:id="rId8"/>
    <p:sldLayoutId id="2147483689" r:id="rId9"/>
    <p:sldLayoutId id="2147483690" r:id="rId10"/>
    <p:sldLayoutId id="214748369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i-FI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8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8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8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8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hyperlink" Target="mailto:lakipalvelut@luonasi.fi" TargetMode="External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2.png"/><Relationship Id="rId5" Type="http://schemas.openxmlformats.org/officeDocument/2006/relationships/hyperlink" Target="http://www.luonasi.fi/" TargetMode="External"/><Relationship Id="rId4" Type="http://schemas.openxmlformats.org/officeDocument/2006/relationships/hyperlink" Target="mailto:asiakaspalvelu@luonasi.fi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C511BB4E-DA85-2F47-98FB-A6F186C894C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5413" y="915871"/>
            <a:ext cx="4893634" cy="2535934"/>
          </a:xfrm>
        </p:spPr>
        <p:txBody>
          <a:bodyPr>
            <a:noAutofit/>
          </a:bodyPr>
          <a:lstStyle/>
          <a:p>
            <a:r>
              <a:rPr lang="fi-FI" sz="4400" b="1" dirty="0"/>
              <a:t>EDUNVALVONTA-VALTUUTUKSET JA TESTAMENTIT </a:t>
            </a:r>
          </a:p>
        </p:txBody>
      </p:sp>
      <p:pic>
        <p:nvPicPr>
          <p:cNvPr id="6" name="Sisällön paikkamerkki 5">
            <a:extLst>
              <a:ext uri="{FF2B5EF4-FFF2-40B4-BE49-F238E27FC236}">
                <a16:creationId xmlns:a16="http://schemas.microsoft.com/office/drawing/2014/main" id="{54DCE6C4-3A7D-0E40-A520-D4DAEDFF93B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5246797" y="905360"/>
            <a:ext cx="5943600" cy="4078014"/>
          </a:xfrm>
        </p:spPr>
      </p:pic>
      <p:sp>
        <p:nvSpPr>
          <p:cNvPr id="4" name="Tekstin paikkamerkki 3">
            <a:extLst>
              <a:ext uri="{FF2B5EF4-FFF2-40B4-BE49-F238E27FC236}">
                <a16:creationId xmlns:a16="http://schemas.microsoft.com/office/drawing/2014/main" id="{9AC2CA3E-9A45-A545-AD89-7447FB22F0B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287964" y="5707117"/>
            <a:ext cx="6941045" cy="692913"/>
          </a:xfrm>
        </p:spPr>
        <p:txBody>
          <a:bodyPr>
            <a:noAutofit/>
          </a:bodyPr>
          <a:lstStyle/>
          <a:p>
            <a:r>
              <a:rPr lang="fi-FI" sz="1800" dirty="0"/>
              <a:t>JÄRVENPÄÄN TERVEYSKASVATUSSEURA 8.10.2026</a:t>
            </a:r>
          </a:p>
          <a:p>
            <a:r>
              <a:rPr lang="fi-FI" sz="1800" dirty="0"/>
              <a:t>JAMI POHJA, LEGAL COUNSEL, SENIORIPALVELUT LUONASI OY</a:t>
            </a:r>
          </a:p>
        </p:txBody>
      </p:sp>
      <p:pic>
        <p:nvPicPr>
          <p:cNvPr id="8" name="Kuva 7">
            <a:extLst>
              <a:ext uri="{FF2B5EF4-FFF2-40B4-BE49-F238E27FC236}">
                <a16:creationId xmlns:a16="http://schemas.microsoft.com/office/drawing/2014/main" id="{88228FA1-8764-E041-A202-0BDFC95EB90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800001" y="5664356"/>
            <a:ext cx="898014" cy="8876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4231577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Sisällön paikkamerkki 8">
            <a:extLst>
              <a:ext uri="{FF2B5EF4-FFF2-40B4-BE49-F238E27FC236}">
                <a16:creationId xmlns:a16="http://schemas.microsoft.com/office/drawing/2014/main" id="{70567F30-ED06-764C-A079-FD3F6DD76F5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5696606" y="1573209"/>
            <a:ext cx="5658781" cy="3702056"/>
          </a:xfrm>
        </p:spPr>
      </p:pic>
      <p:sp>
        <p:nvSpPr>
          <p:cNvPr id="7" name="Tekstin paikkamerkki 6">
            <a:extLst>
              <a:ext uri="{FF2B5EF4-FFF2-40B4-BE49-F238E27FC236}">
                <a16:creationId xmlns:a16="http://schemas.microsoft.com/office/drawing/2014/main" id="{BEAC00B2-E58D-894D-8C44-83BF3B4666B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357188" y="1566041"/>
            <a:ext cx="5172075" cy="4234684"/>
          </a:xfrm>
        </p:spPr>
        <p:txBody>
          <a:bodyPr>
            <a:norm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fi-FI" sz="2000" dirty="0"/>
              <a:t>Perustettu 2020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i-FI" sz="2000" dirty="0"/>
              <a:t>Koti- ja hoivapalvelut ikäihmisen kokonaisvaltaisen hyvinvoinnin ja toimintakyvyn tukemiseksi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i-FI" sz="2000" dirty="0"/>
              <a:t>Perhe- ja jäämistöoikeudelliset lakipalvelut</a:t>
            </a:r>
            <a:br>
              <a:rPr lang="fi-FI" sz="2000" dirty="0"/>
            </a:br>
            <a:r>
              <a:rPr lang="fi-FI" sz="2000" dirty="0"/>
              <a:t>(mm.  edunvalvontavaltuutukset, testamentit, hoitotahdot, perunkirjoitukset, perinnönjaot) ikäihmisen ja omaisten turvaksi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i-FI" sz="2000" dirty="0"/>
              <a:t>Tavoitteena turvata asuminen omassa kodissa niin pitkään kuin mahdollista ja oman tahdon mukaista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fi-FI" dirty="0"/>
          </a:p>
        </p:txBody>
      </p:sp>
      <p:sp>
        <p:nvSpPr>
          <p:cNvPr id="9" name="Tekstiruutu 8">
            <a:extLst>
              <a:ext uri="{FF2B5EF4-FFF2-40B4-BE49-F238E27FC236}">
                <a16:creationId xmlns:a16="http://schemas.microsoft.com/office/drawing/2014/main" id="{4D1D3A6C-E7F4-1A45-8D25-E5F5DCC27C8F}"/>
              </a:ext>
            </a:extLst>
          </p:cNvPr>
          <p:cNvSpPr txBox="1"/>
          <p:nvPr/>
        </p:nvSpPr>
        <p:spPr>
          <a:xfrm>
            <a:off x="462455" y="357351"/>
            <a:ext cx="1085718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i-FI" sz="4000" dirty="0">
                <a:latin typeface="+mj-lt"/>
              </a:rPr>
              <a:t>SENIORIPALVELUT LUONASI OY</a:t>
            </a:r>
          </a:p>
        </p:txBody>
      </p:sp>
      <p:pic>
        <p:nvPicPr>
          <p:cNvPr id="10" name="Kuva 9">
            <a:extLst>
              <a:ext uri="{FF2B5EF4-FFF2-40B4-BE49-F238E27FC236}">
                <a16:creationId xmlns:a16="http://schemas.microsoft.com/office/drawing/2014/main" id="{70208B84-33C4-A144-8A35-BF1BBC3494F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800000" y="5664356"/>
            <a:ext cx="898014" cy="8876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8758963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C511BB4E-DA85-2F47-98FB-A6F186C894C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21200" y="530108"/>
            <a:ext cx="4893634" cy="2535934"/>
          </a:xfrm>
        </p:spPr>
        <p:txBody>
          <a:bodyPr>
            <a:noAutofit/>
          </a:bodyPr>
          <a:lstStyle/>
          <a:p>
            <a:r>
              <a:rPr lang="fi-FI" sz="4400" b="1" dirty="0"/>
              <a:t>EDUNVALVONTA-VALTUUTUKSET</a:t>
            </a:r>
          </a:p>
        </p:txBody>
      </p:sp>
      <p:pic>
        <p:nvPicPr>
          <p:cNvPr id="6" name="Sisällön paikkamerkki 5">
            <a:extLst>
              <a:ext uri="{FF2B5EF4-FFF2-40B4-BE49-F238E27FC236}">
                <a16:creationId xmlns:a16="http://schemas.microsoft.com/office/drawing/2014/main" id="{54DCE6C4-3A7D-0E40-A520-D4DAEDFF93B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6472237" y="505308"/>
            <a:ext cx="4657725" cy="5822157"/>
          </a:xfrm>
        </p:spPr>
      </p:pic>
    </p:spTree>
    <p:extLst>
      <p:ext uri="{BB962C8B-B14F-4D97-AF65-F5344CB8AC3E}">
        <p14:creationId xmlns:p14="http://schemas.microsoft.com/office/powerpoint/2010/main" val="356742006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0E9B4BFE-CF76-C949-BA70-EDBF773DA8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7049" y="192997"/>
            <a:ext cx="10470362" cy="1019503"/>
          </a:xfrm>
        </p:spPr>
        <p:txBody>
          <a:bodyPr>
            <a:normAutofit/>
          </a:bodyPr>
          <a:lstStyle/>
          <a:p>
            <a:r>
              <a:rPr lang="fi-FI" sz="4000" dirty="0"/>
              <a:t>MIKÄ ON EDUNVALVONTAVALTUUTUS?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B76AE58E-EDD8-BE4C-B982-A376E5CF9F7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77049" y="1345324"/>
            <a:ext cx="10750858" cy="4744758"/>
          </a:xfrm>
        </p:spPr>
        <p:txBody>
          <a:bodyPr>
            <a:normAutofit fontScale="92500"/>
          </a:bodyPr>
          <a:lstStyle/>
          <a:p>
            <a:pPr>
              <a:buFont typeface="Arial" panose="020B0604020202020204" pitchFamily="34" charset="0"/>
              <a:buChar char="•"/>
            </a:pPr>
            <a:r>
              <a:rPr lang="fi-FI" sz="2200" dirty="0"/>
              <a:t>Edunvalvontavaltuutuksella henkilö järjestää </a:t>
            </a:r>
            <a:r>
              <a:rPr lang="fi-FI" sz="2200" b="1" dirty="0"/>
              <a:t>etukäteen</a:t>
            </a:r>
            <a:r>
              <a:rPr lang="fi-FI" sz="2200" dirty="0"/>
              <a:t> asioidensa hoidon sen varalta, että tulee myöhemmin kykenemättömäksi hoitamaan asioitaan tai päättämään omista asioistaan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fi-FI" sz="2200" dirty="0"/>
              <a:t>Kohteena taloudelliset ja/tai henkilökohtaiset asiat</a:t>
            </a:r>
          </a:p>
          <a:p>
            <a:pPr lvl="1"/>
            <a:r>
              <a:rPr lang="fi-FI" sz="1800" dirty="0"/>
              <a:t>pankki- ja vakuutusasiat sekä omaisuuden myynti ja ostaminen</a:t>
            </a:r>
          </a:p>
          <a:p>
            <a:pPr lvl="1"/>
            <a:r>
              <a:rPr lang="fi-FI" sz="1800" dirty="0"/>
              <a:t>hoitoon ja asumiseen liittyvät asiat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fi-FI" sz="1800" dirty="0"/>
              <a:t>korostetun henkilökohtaisiin toimiin (avioliitto, adoptio, testamentti jne.) valtuutetulla ei ole oikeutta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fi-FI" sz="2200" dirty="0"/>
              <a:t>Kykenemättömyys hoitaa omia asioita voi johtua sairaudesta, henkisen toiminnan häiriintymisestä tai heikentyneestä terveydentilasta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fi-FI" sz="2200" dirty="0"/>
              <a:t>Valtuutuksella henkilö nimeää itselleen valtuutetun asioidensa hoitamista varten</a:t>
            </a:r>
          </a:p>
          <a:p>
            <a:pPr lvl="1"/>
            <a:r>
              <a:rPr lang="fi-FI" sz="1800" dirty="0"/>
              <a:t>ensisijainen, toissijainen ja varavaltuutettu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fi-FI" sz="2200" dirty="0"/>
              <a:t>Kaksi </a:t>
            </a:r>
            <a:r>
              <a:rPr lang="fi-FI" sz="2200" b="1" dirty="0"/>
              <a:t>esteetöntä</a:t>
            </a:r>
            <a:r>
              <a:rPr lang="fi-FI" sz="2200" dirty="0"/>
              <a:t> todistajaa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fi-FI" sz="2200" dirty="0"/>
              <a:t>Valtuutuksen </a:t>
            </a:r>
            <a:r>
              <a:rPr lang="fi-FI" sz="2200" b="1" dirty="0"/>
              <a:t>vahvistamista haetaan </a:t>
            </a:r>
            <a:r>
              <a:rPr lang="fi-FI" sz="2200" dirty="0"/>
              <a:t>digi- ja väestötietovirastolta vasta, </a:t>
            </a:r>
            <a:r>
              <a:rPr lang="fi-FI" sz="2200" b="1" dirty="0"/>
              <a:t>kun valtuuttaja ei enää pysty itse hoitamaan omia asioitaan</a:t>
            </a:r>
            <a:br>
              <a:rPr lang="fi-FI" dirty="0"/>
            </a:br>
            <a:endParaRPr lang="fi-FI" dirty="0"/>
          </a:p>
        </p:txBody>
      </p:sp>
      <p:pic>
        <p:nvPicPr>
          <p:cNvPr id="4" name="Kuva 3">
            <a:extLst>
              <a:ext uri="{FF2B5EF4-FFF2-40B4-BE49-F238E27FC236}">
                <a16:creationId xmlns:a16="http://schemas.microsoft.com/office/drawing/2014/main" id="{AAB6F452-9590-274B-ADF6-9E59DA22598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800000" y="5664356"/>
            <a:ext cx="898014" cy="8876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883059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0E9B4BFE-CF76-C949-BA70-EDBF773DA8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7049" y="192997"/>
            <a:ext cx="10470362" cy="1019503"/>
          </a:xfrm>
        </p:spPr>
        <p:txBody>
          <a:bodyPr/>
          <a:lstStyle/>
          <a:p>
            <a:r>
              <a:rPr lang="fi-FI" sz="4000" dirty="0"/>
              <a:t>MIKSI LAATIA EDUNVALVONTAVALTUUTUS?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B76AE58E-EDD8-BE4C-B982-A376E5CF9F7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77049" y="1426813"/>
            <a:ext cx="10750858" cy="4502179"/>
          </a:xfrm>
        </p:spPr>
        <p:txBody>
          <a:bodyPr>
            <a:normAutofit/>
          </a:bodyPr>
          <a:lstStyle/>
          <a:p>
            <a:pPr>
              <a:buFont typeface="Arial" panose="020B0604020202020204" pitchFamily="34" charset="0"/>
              <a:buChar char="•"/>
            </a:pPr>
            <a:r>
              <a:rPr lang="fi-FI" sz="2000" dirty="0"/>
              <a:t>Edunvalvontavaltuutuksella valtuuttaja voi nimetä </a:t>
            </a:r>
            <a:r>
              <a:rPr lang="fi-FI" sz="2000" b="1" dirty="0"/>
              <a:t>itselleen mieluisan ja luotettavan henkilön </a:t>
            </a:r>
            <a:r>
              <a:rPr lang="fi-FI" sz="2000" dirty="0"/>
              <a:t>(usein oma läheinen) hoitamaan omia asioita </a:t>
            </a:r>
            <a:r>
              <a:rPr lang="fi-FI" sz="2000" b="1" dirty="0"/>
              <a:t>toimintakyvyn heikkenemisen, vakavan sairastumisen tai onnettomuuden varalta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fi-FI" sz="2000" dirty="0"/>
              <a:t>Edunvalvontavaltuutuksessa valtuuttaja voi määrätä, </a:t>
            </a:r>
            <a:r>
              <a:rPr lang="fi-FI" sz="2000" b="1" dirty="0"/>
              <a:t>kuka</a:t>
            </a:r>
            <a:r>
              <a:rPr lang="fi-FI" sz="2000" dirty="0"/>
              <a:t> asioita hoitaa, </a:t>
            </a:r>
            <a:r>
              <a:rPr lang="fi-FI" sz="2000" b="1" dirty="0"/>
              <a:t>mitä</a:t>
            </a:r>
            <a:r>
              <a:rPr lang="fi-FI" sz="2000" dirty="0"/>
              <a:t> asioita saadaan hoitaa ja </a:t>
            </a:r>
            <a:r>
              <a:rPr lang="fi-FI" sz="2000" b="1" dirty="0"/>
              <a:t>miten</a:t>
            </a:r>
            <a:r>
              <a:rPr lang="fi-FI" sz="2000" dirty="0"/>
              <a:t> niitä saadaan hoitaa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fi-FI" sz="2000" dirty="0"/>
              <a:t>Valtuutus </a:t>
            </a:r>
            <a:r>
              <a:rPr lang="fi-FI" sz="2000" b="1" dirty="0"/>
              <a:t>helpottaa myös valtuuttajan läheisten asemaa</a:t>
            </a:r>
            <a:r>
              <a:rPr lang="fi-FI" sz="2000" dirty="0"/>
              <a:t>, sillä valtuutukseen liittyy vähemmän viranomaisvalvontaa kuin ns. perinteiseen edunvalvontaan, ts. arjen asioiden hoitaminen on valtuutuksen myötä helpompaa ja nopeampaa – ja usein myös halvempaa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fi-FI" sz="2000" b="1" dirty="0"/>
              <a:t>Perinteinen edunvalvonta onkin viimesijainen</a:t>
            </a:r>
            <a:r>
              <a:rPr lang="fi-FI" sz="2000" dirty="0"/>
              <a:t> ja toimintakyvyn menettämisen </a:t>
            </a:r>
            <a:r>
              <a:rPr lang="fi-FI" sz="2000" b="1" dirty="0"/>
              <a:t>jälkeen</a:t>
            </a:r>
            <a:r>
              <a:rPr lang="fi-FI" sz="2000" dirty="0"/>
              <a:t> käytettävissä oleva keino turvata henkilön etuja silloin, kun tämä ei ole laatinut edunvalvontavaltuutusta aiemmin elämänsä aikana</a:t>
            </a:r>
          </a:p>
          <a:p>
            <a:pPr marL="0" indent="0">
              <a:buNone/>
            </a:pPr>
            <a:endParaRPr lang="fi-FI" dirty="0"/>
          </a:p>
        </p:txBody>
      </p:sp>
      <p:pic>
        <p:nvPicPr>
          <p:cNvPr id="4" name="Kuva 3">
            <a:extLst>
              <a:ext uri="{FF2B5EF4-FFF2-40B4-BE49-F238E27FC236}">
                <a16:creationId xmlns:a16="http://schemas.microsoft.com/office/drawing/2014/main" id="{AAB6F452-9590-274B-ADF6-9E59DA22598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800000" y="5665076"/>
            <a:ext cx="897285" cy="8869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2951713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0E9B4BFE-CF76-C949-BA70-EDBF773DA8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7049" y="192997"/>
            <a:ext cx="10470362" cy="1019503"/>
          </a:xfrm>
        </p:spPr>
        <p:txBody>
          <a:bodyPr>
            <a:normAutofit fontScale="90000"/>
          </a:bodyPr>
          <a:lstStyle/>
          <a:p>
            <a:r>
              <a:rPr lang="fi-FI" dirty="0"/>
              <a:t>MILLOIN LAATIA EDUNVALVONTAVALTUUTUS?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B76AE58E-EDD8-BE4C-B982-A376E5CF9F7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77049" y="1397876"/>
            <a:ext cx="10750858" cy="4316803"/>
          </a:xfrm>
        </p:spPr>
        <p:txBody>
          <a:bodyPr>
            <a:normAutofit/>
          </a:bodyPr>
          <a:lstStyle/>
          <a:p>
            <a:pPr>
              <a:buFont typeface="Arial" panose="020B0604020202020204" pitchFamily="34" charset="0"/>
              <a:buChar char="•"/>
            </a:pPr>
            <a:r>
              <a:rPr lang="fi-FI" sz="2000" dirty="0"/>
              <a:t>Edunvalvontavaltuutuksen voi tehdä, kun on täyttänyt 18 vuotta ja </a:t>
            </a:r>
            <a:r>
              <a:rPr lang="fi-FI" sz="2000" b="1" dirty="0"/>
              <a:t>kykenee ymmärtämään valtuutuksen sisällön ja merkityksen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fi-FI" sz="2000" dirty="0"/>
              <a:t>Esimerkiksi muistisairaan tai henkilön, jonka riittävä ymmärryskyky on muusta syystä epävarma, kannattaa pyytää valtuutuksen liitteeksi lääkärinlausunto ennen valtuutuksen tekemistä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fi-FI" sz="2000" dirty="0"/>
              <a:t>Edunvalvontavaltuutus tulisi laatia </a:t>
            </a:r>
            <a:r>
              <a:rPr lang="fi-FI" sz="2000" b="1" dirty="0"/>
              <a:t>viimeistään</a:t>
            </a:r>
            <a:r>
              <a:rPr lang="fi-FI" sz="2000" dirty="0"/>
              <a:t> silloin, jos sairastuu vakavasti ja ymmärryskyky on vielä varmasti olemassa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fi-FI" sz="1700" dirty="0"/>
              <a:t>tämäkään ei ratkaise esimerkiksi onnettomuustilanteita, jossa ymmärryskyky menee aivovaurion vuoksi kerralla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fi-FI" sz="2000" b="1" dirty="0"/>
              <a:t>Jokaisen täysi-ikäisen kannattaa laatia edunvalvontavaltuus ja sitä kannattaa myös tarkastella aika ajoin</a:t>
            </a:r>
            <a:br>
              <a:rPr lang="fi-FI" sz="2000" dirty="0"/>
            </a:br>
            <a:endParaRPr lang="fi-FI" sz="2000" dirty="0"/>
          </a:p>
        </p:txBody>
      </p:sp>
      <p:pic>
        <p:nvPicPr>
          <p:cNvPr id="4" name="Kuva 3">
            <a:extLst>
              <a:ext uri="{FF2B5EF4-FFF2-40B4-BE49-F238E27FC236}">
                <a16:creationId xmlns:a16="http://schemas.microsoft.com/office/drawing/2014/main" id="{AAB6F452-9590-274B-ADF6-9E59DA22598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800000" y="5665076"/>
            <a:ext cx="897285" cy="8869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4527401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0E9B4BFE-CF76-C949-BA70-EDBF773DA8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7049" y="192997"/>
            <a:ext cx="10470362" cy="1019503"/>
          </a:xfrm>
        </p:spPr>
        <p:txBody>
          <a:bodyPr>
            <a:normAutofit/>
          </a:bodyPr>
          <a:lstStyle/>
          <a:p>
            <a:r>
              <a:rPr lang="fi-FI" sz="4000" dirty="0"/>
              <a:t>VALTUUTUKSEN VOIMAANSAATTAMINEN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B76AE58E-EDD8-BE4C-B982-A376E5CF9F7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77049" y="1212500"/>
            <a:ext cx="11015861" cy="4502179"/>
          </a:xfrm>
        </p:spPr>
        <p:txBody>
          <a:bodyPr>
            <a:noAutofit/>
          </a:bodyPr>
          <a:lstStyle/>
          <a:p>
            <a:pPr>
              <a:buFont typeface="Arial" panose="020B0604020202020204" pitchFamily="34" charset="0"/>
              <a:buChar char="•"/>
            </a:pPr>
            <a:r>
              <a:rPr lang="fi-FI" sz="2000" dirty="0"/>
              <a:t>Valtuutus saatetaan voimaan hakemalla sen vahvistamista digi- ja väestötietovirastosta (DVV)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fi-FI" sz="2000" dirty="0"/>
              <a:t>Valtuutuksen vahvistamista varten on hankittava hakemuksen liitteeksi itse valtakirjan lisäksi lääkärinlausunto tai muu siihen rinnastettava luotettava selvitys valtuuttajan heikentyneestä terveydentilasta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fi-FI" sz="2000" dirty="0"/>
              <a:t>Toimintavelvoite on käytännön syistä edunvalvontavaltuutuksen saaneella henkilöllä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fi-FI" sz="2000" dirty="0"/>
              <a:t>Vahvistamisen voi hoitaa täysin sähköisesti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fi-FI" sz="2000" dirty="0"/>
              <a:t>Voimaansaattamisen jälkeen valtuutettu voi hoitaa valtuuttajan asioita hänen puolestaan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fi-FI" sz="1700" dirty="0"/>
              <a:t>taloudellisia asioita itsenäisesti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fi-FI" sz="1700" dirty="0"/>
              <a:t>henkilökohtaisia asioita hoidettaessa kysyttävä myös valtuuttajan näkemystä asiaan ymmärryskyvyn mahdollistamissa rajoissa – huomioitava myös mahdollinen viittaus hoitotahtoon (jos tehty)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fi-FI" sz="1700" dirty="0"/>
              <a:t>omaisuusluettelo toimitettava </a:t>
            </a:r>
            <a:r>
              <a:rPr lang="fi-FI" sz="1700" dirty="0" err="1"/>
              <a:t>DVV:lle</a:t>
            </a:r>
            <a:r>
              <a:rPr lang="fi-FI" sz="1700" dirty="0"/>
              <a:t> 3 kk kuluessa valtuutuksen vahvistamisesta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fi-FI" sz="1700" dirty="0"/>
              <a:t>vuositili toimitettava </a:t>
            </a:r>
            <a:r>
              <a:rPr lang="fi-FI" sz="1700" dirty="0" err="1"/>
              <a:t>DVV:lle</a:t>
            </a:r>
            <a:r>
              <a:rPr lang="fi-FI" sz="1700" dirty="0"/>
              <a:t> vain, jos valtakirjassa niin määrätty – kirjanpitoa tapahtumista pidettävä silti aina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fi-FI" sz="1700" dirty="0"/>
              <a:t>päätöstili edunvalvontavaltuutuksen lakattua on toimitettava viipymättä sille, jolla on oikeus omaisuuden vastaanottamiseen (useimmiten valtuuttajan kuolinpesä), ellei valtakirjassa toisin määrätty</a:t>
            </a:r>
          </a:p>
          <a:p>
            <a:pPr marL="0" indent="0">
              <a:buNone/>
            </a:pPr>
            <a:br>
              <a:rPr lang="fi-FI" sz="2000" dirty="0"/>
            </a:br>
            <a:endParaRPr lang="fi-FI" sz="2000" dirty="0"/>
          </a:p>
        </p:txBody>
      </p:sp>
      <p:pic>
        <p:nvPicPr>
          <p:cNvPr id="4" name="Kuva 3">
            <a:extLst>
              <a:ext uri="{FF2B5EF4-FFF2-40B4-BE49-F238E27FC236}">
                <a16:creationId xmlns:a16="http://schemas.microsoft.com/office/drawing/2014/main" id="{AAB6F452-9590-274B-ADF6-9E59DA22598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800000" y="5665076"/>
            <a:ext cx="897285" cy="8869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1778332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C511BB4E-DA85-2F47-98FB-A6F186C894C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21200" y="530108"/>
            <a:ext cx="4893634" cy="2535934"/>
          </a:xfrm>
        </p:spPr>
        <p:txBody>
          <a:bodyPr>
            <a:noAutofit/>
          </a:bodyPr>
          <a:lstStyle/>
          <a:p>
            <a:r>
              <a:rPr lang="fi-FI" sz="4400" b="1" dirty="0"/>
              <a:t>TESTAMENTIT</a:t>
            </a:r>
          </a:p>
        </p:txBody>
      </p:sp>
      <p:pic>
        <p:nvPicPr>
          <p:cNvPr id="6" name="Sisällön paikkamerkki 5">
            <a:extLst>
              <a:ext uri="{FF2B5EF4-FFF2-40B4-BE49-F238E27FC236}">
                <a16:creationId xmlns:a16="http://schemas.microsoft.com/office/drawing/2014/main" id="{54DCE6C4-3A7D-0E40-A520-D4DAEDFF93B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6472237" y="505308"/>
            <a:ext cx="4657725" cy="5822156"/>
          </a:xfrm>
        </p:spPr>
      </p:pic>
    </p:spTree>
    <p:extLst>
      <p:ext uri="{BB962C8B-B14F-4D97-AF65-F5344CB8AC3E}">
        <p14:creationId xmlns:p14="http://schemas.microsoft.com/office/powerpoint/2010/main" val="232151511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0E9B4BFE-CF76-C949-BA70-EDBF773DA8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7049" y="192997"/>
            <a:ext cx="10470362" cy="1019503"/>
          </a:xfrm>
        </p:spPr>
        <p:txBody>
          <a:bodyPr>
            <a:normAutofit/>
          </a:bodyPr>
          <a:lstStyle/>
          <a:p>
            <a:r>
              <a:rPr lang="fi-FI" sz="4000" dirty="0"/>
              <a:t>MIKÄ ON TESTAMENTTI?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B76AE58E-EDD8-BE4C-B982-A376E5CF9F7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77049" y="1212500"/>
            <a:ext cx="10750858" cy="5010747"/>
          </a:xfrm>
        </p:spPr>
        <p:txBody>
          <a:bodyPr>
            <a:noAutofit/>
          </a:bodyPr>
          <a:lstStyle/>
          <a:p>
            <a:pPr>
              <a:buFont typeface="Arial" panose="020B0604020202020204" pitchFamily="34" charset="0"/>
              <a:buChar char="•"/>
            </a:pPr>
            <a:r>
              <a:rPr lang="fi-FI" sz="2000" dirty="0"/>
              <a:t>Testamentti on tekijänsä ”viimeinen tahto”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fi-FI" sz="2000" dirty="0"/>
              <a:t>Testamentilla testamentin tekijä, eli </a:t>
            </a:r>
            <a:r>
              <a:rPr lang="fi-FI" sz="2000" dirty="0" err="1"/>
              <a:t>testaattori</a:t>
            </a:r>
            <a:r>
              <a:rPr lang="fi-FI" sz="2000" dirty="0"/>
              <a:t>, määrää, miten omaisuus on hänen kuolemansa jälkeen jaettava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fi-FI" sz="1700" dirty="0"/>
              <a:t>tahto on lähtökohtaisesti vapaa, mutta lakia ei voi vaatia rikottavaksi eikä toisten lakimääräisiä oikeuksia voi loukata – huomioitava mm. lakiosaoikeus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fi-FI" sz="1700" dirty="0"/>
              <a:t>rintaperillisen perinnöttömäksi jättäminen on mahdollista vain hyvin rajatuissa tapauksissa</a:t>
            </a:r>
            <a:endParaRPr lang="fi-FI" sz="1300" dirty="0"/>
          </a:p>
          <a:p>
            <a:pPr>
              <a:buFont typeface="Arial" panose="020B0604020202020204" pitchFamily="34" charset="0"/>
              <a:buChar char="•"/>
            </a:pPr>
            <a:r>
              <a:rPr lang="fi-FI" sz="2000" dirty="0"/>
              <a:t>Erilaisia testamenttityyppejä on useita – oikeudelliset vaikutukset vaihtelevat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fi-FI" sz="2000" dirty="0"/>
              <a:t>Testamenttimääräys voi koskea omaisuuden jaon ohella myös esimerkiksi hautajaisjärjestelyitä 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fi-FI" sz="1700" dirty="0"/>
              <a:t>myös ns. hoitotahdosta käytetään joskus virheellisesti nimeä hoitotestamentti – juridisesti kyse ei kuitenkaan ole testamentista</a:t>
            </a:r>
          </a:p>
          <a:p>
            <a:r>
              <a:rPr lang="fi-FI" sz="2000" dirty="0" err="1"/>
              <a:t>Testaattori</a:t>
            </a:r>
            <a:r>
              <a:rPr lang="fi-FI" sz="2000" dirty="0"/>
              <a:t> voi halutessaan määrätä myös testamentin toimeenpanijan, eli nimetä luotettavaksi tietävänsä henkilön varmistamaan, että testamenttimääräykset varmasti toteutuvat </a:t>
            </a:r>
            <a:r>
              <a:rPr lang="fi-FI" sz="2000" dirty="0" err="1"/>
              <a:t>testaattorin</a:t>
            </a:r>
            <a:r>
              <a:rPr lang="fi-FI" sz="2000" dirty="0"/>
              <a:t> toiveiden mukaisesti - mukana voi olla myös kuoleman jälkeisiä ”toiminnallisia ohjeita”, kuten toiveita haudan hoidosta tms.</a:t>
            </a:r>
          </a:p>
          <a:p>
            <a:pPr marL="0" indent="0">
              <a:buNone/>
            </a:pPr>
            <a:br>
              <a:rPr lang="fi-FI" sz="2000" dirty="0"/>
            </a:br>
            <a:endParaRPr lang="fi-FI" sz="2000" dirty="0"/>
          </a:p>
        </p:txBody>
      </p:sp>
      <p:pic>
        <p:nvPicPr>
          <p:cNvPr id="4" name="Kuva 3">
            <a:extLst>
              <a:ext uri="{FF2B5EF4-FFF2-40B4-BE49-F238E27FC236}">
                <a16:creationId xmlns:a16="http://schemas.microsoft.com/office/drawing/2014/main" id="{AAB6F452-9590-274B-ADF6-9E59DA22598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800000" y="5664356"/>
            <a:ext cx="898014" cy="8876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1029093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0E9B4BFE-CF76-C949-BA70-EDBF773DA8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0866" y="126124"/>
            <a:ext cx="10470362" cy="991033"/>
          </a:xfrm>
        </p:spPr>
        <p:txBody>
          <a:bodyPr>
            <a:normAutofit/>
          </a:bodyPr>
          <a:lstStyle/>
          <a:p>
            <a:r>
              <a:rPr lang="fi-FI" sz="4000" dirty="0"/>
              <a:t>TESTAMENTTITYYPPEJÄ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B76AE58E-EDD8-BE4C-B982-A376E5CF9F7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77049" y="1292772"/>
            <a:ext cx="10377996" cy="5236779"/>
          </a:xfrm>
        </p:spPr>
        <p:txBody>
          <a:bodyPr>
            <a:normAutofit/>
          </a:bodyPr>
          <a:lstStyle/>
          <a:p>
            <a:pPr>
              <a:buFont typeface="Arial" panose="020B0604020202020204" pitchFamily="34" charset="0"/>
              <a:buChar char="•"/>
            </a:pPr>
            <a:r>
              <a:rPr lang="fi-FI" sz="2000" dirty="0"/>
              <a:t>Yleistestamentti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fi-FI" sz="1700" dirty="0"/>
              <a:t>koko omaisuus tai määräosa siitä osoitetaan halutulle henkilölle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fi-FI" sz="1700" dirty="0"/>
              <a:t>yleistestamentin saaja on aina kuolinpesän osakas – oikeus osallistua kuolinpesän päätöksentekoon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fi-FI" sz="2000" dirty="0"/>
              <a:t>Erityistestamentti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fi-FI" sz="1700" dirty="0"/>
              <a:t>tietty esine tai vaikkapa rahamäärä osoitetaan halutulle henkilölle, ns. legaatinsaajalle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fi-FI" sz="1700" dirty="0"/>
              <a:t>täytetään ennen perinnönjakoa - legaatinsaaja ei ole kuolinpesän osakas, eikä osallistu kuolinpesän päätöksentekoon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fi-FI" sz="2000" dirty="0"/>
              <a:t>Omistusoikeustestamentti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fi-FI" sz="1700" dirty="0"/>
              <a:t>testamentattuun omaisuuteen annetaan rajoittamaton määräysvalta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fi-FI" sz="1700" dirty="0"/>
              <a:t>omaisuus voidaan saajan toimesta mm. testamentata edelleen eteenpäin</a:t>
            </a:r>
          </a:p>
        </p:txBody>
      </p:sp>
      <p:pic>
        <p:nvPicPr>
          <p:cNvPr id="5" name="Kuva 4">
            <a:extLst>
              <a:ext uri="{FF2B5EF4-FFF2-40B4-BE49-F238E27FC236}">
                <a16:creationId xmlns:a16="http://schemas.microsoft.com/office/drawing/2014/main" id="{4BA59F57-36F5-C74C-9654-AAC1E8861C0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800000" y="5664356"/>
            <a:ext cx="898014" cy="8876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6416562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0E9B4BFE-CF76-C949-BA70-EDBF773DA8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0866" y="262759"/>
            <a:ext cx="10470362" cy="641336"/>
          </a:xfrm>
        </p:spPr>
        <p:txBody>
          <a:bodyPr>
            <a:normAutofit fontScale="90000"/>
          </a:bodyPr>
          <a:lstStyle/>
          <a:p>
            <a:r>
              <a:rPr lang="fi-FI" dirty="0"/>
              <a:t>TESTAMENTTITYYPPEJÄ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B76AE58E-EDD8-BE4C-B982-A376E5CF9F7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77049" y="1103585"/>
            <a:ext cx="10626570" cy="5425965"/>
          </a:xfrm>
        </p:spPr>
        <p:txBody>
          <a:bodyPr>
            <a:normAutofit/>
          </a:bodyPr>
          <a:lstStyle/>
          <a:p>
            <a:pPr>
              <a:buFont typeface="Arial" panose="020B0604020202020204" pitchFamily="34" charset="0"/>
              <a:buChar char="•"/>
            </a:pPr>
            <a:r>
              <a:rPr lang="fi-FI" sz="2000" dirty="0"/>
              <a:t>Rajoitettu omistusoikeustestamentti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fi-FI" sz="1700" dirty="0"/>
              <a:t>kuten omistusoikeustestamentti, mutta testamentissa on nimetty ensisaaja ja </a:t>
            </a:r>
            <a:r>
              <a:rPr lang="fi-FI" sz="1700" dirty="0" err="1"/>
              <a:t>toissijaissaaja</a:t>
            </a:r>
            <a:r>
              <a:rPr lang="fi-FI" sz="1700" dirty="0"/>
              <a:t> – ensisaajalla ei oikeutta testamentata omaisuutta edelleen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fi-FI" sz="1700" dirty="0"/>
              <a:t>esimerkki: omaisuus menee ensin eloonjääneelle puolisolle ja vasta molempien puolisoiden kuoltua puolisoiden lapsille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fi-FI" sz="2000" dirty="0"/>
              <a:t>Hallinta-/käyttöoikeustestamentti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fi-FI" sz="1700" dirty="0"/>
              <a:t>omaisuus määrätään toisen hallintaan, mutta toisen omistukseen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fi-FI" sz="1700" dirty="0"/>
              <a:t>esimerkki: käyttöoikeus kesämökkiin annetaan lapsille ja omistusoikeus lapsenlapsille 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fi-FI" sz="1700" dirty="0"/>
              <a:t>erinomainen perintösuunnittelun väline</a:t>
            </a:r>
            <a:r>
              <a:rPr lang="fi-FI" sz="1700"/>
              <a:t>: käyttöoikeudesta </a:t>
            </a:r>
            <a:r>
              <a:rPr lang="fi-FI" sz="1700" dirty="0"/>
              <a:t>ei makseta lainkaan perintöveroa ja se toisaalta vähentää omistusoikeuden saajan perintöveroa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fi-FI" sz="2000" dirty="0"/>
              <a:t>Keskinäinen testamentti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fi-FI" sz="1700" dirty="0"/>
              <a:t>kahden testamentin yhdistelmä, jossa kaksi henkilöä ilmaisee viimeisen tahtonsa toistensa hyväksi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fi-FI" sz="1700" dirty="0"/>
              <a:t>tyypillisesti puolisoiden välillä yhdistelmä hallinta- ja omistusoikeustestamentteja</a:t>
            </a:r>
          </a:p>
        </p:txBody>
      </p:sp>
      <p:pic>
        <p:nvPicPr>
          <p:cNvPr id="5" name="Kuva 4">
            <a:extLst>
              <a:ext uri="{FF2B5EF4-FFF2-40B4-BE49-F238E27FC236}">
                <a16:creationId xmlns:a16="http://schemas.microsoft.com/office/drawing/2014/main" id="{29BC7824-1BA1-8E49-B2B1-AFD286710A9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800000" y="5664356"/>
            <a:ext cx="898014" cy="8876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1976672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0E9B4BFE-CF76-C949-BA70-EDBF773DA8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7049" y="192997"/>
            <a:ext cx="10470362" cy="1019503"/>
          </a:xfrm>
        </p:spPr>
        <p:txBody>
          <a:bodyPr>
            <a:normAutofit/>
          </a:bodyPr>
          <a:lstStyle/>
          <a:p>
            <a:r>
              <a:rPr lang="fi-FI" dirty="0"/>
              <a:t>MIKSI TESTAMENTTI?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B76AE58E-EDD8-BE4C-B982-A376E5CF9F7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77049" y="1450428"/>
            <a:ext cx="10537793" cy="4755063"/>
          </a:xfrm>
        </p:spPr>
        <p:txBody>
          <a:bodyPr>
            <a:noAutofit/>
          </a:bodyPr>
          <a:lstStyle/>
          <a:p>
            <a:r>
              <a:rPr lang="fi-FI" sz="2000" dirty="0"/>
              <a:t>Testamentin tekijälle mielenrauha siitä, että hänen pitkän elämäntyönsä hedelmä, omaisuus, ohjautuu halutulla tavalla haluttujen läheisten hyväksi</a:t>
            </a:r>
          </a:p>
          <a:p>
            <a:pPr marL="685800" lvl="2">
              <a:spcBef>
                <a:spcPts val="1000"/>
              </a:spcBef>
            </a:pPr>
            <a:r>
              <a:rPr lang="fi-FI" sz="1700" dirty="0"/>
              <a:t>Leski, lapset, sisarukset, ystävät, uusperhetilanteet</a:t>
            </a:r>
          </a:p>
          <a:p>
            <a:r>
              <a:rPr lang="fi-FI" sz="2000" dirty="0"/>
              <a:t>Tekijälle mielenrauha siitä, että hautaus, hautajaiset ja/tai haudanhoito tapahtuvat hänen toiveidensa mukaisesti</a:t>
            </a:r>
          </a:p>
          <a:p>
            <a:r>
              <a:rPr lang="fi-FI" sz="2000" dirty="0"/>
              <a:t>Testamentilla voidaan turvata olennaisella tavalla lesken ja muiden läheisten asema kuoleman jälkeen</a:t>
            </a:r>
          </a:p>
          <a:p>
            <a:r>
              <a:rPr lang="fi-FI" sz="2000" dirty="0"/>
              <a:t>Testamentilla voidaan vaikuttaa merkittävästi perintöveron määrään, eli se on keskeinen perintösuunnittelun väline</a:t>
            </a:r>
          </a:p>
          <a:p>
            <a:r>
              <a:rPr lang="fi-FI" sz="2000" dirty="0"/>
              <a:t>Parhaassa tapauksessa omaisuutta voidaan ohjata lahjoituksina osissa siirtämällä jo elinaikana lapsille ja lapsenlapsille ilman verovaikutuksia tai vähäisillä verovaikutuksilla</a:t>
            </a:r>
          </a:p>
          <a:p>
            <a:pPr lvl="1">
              <a:lnSpc>
                <a:spcPct val="110000"/>
              </a:lnSpc>
            </a:pPr>
            <a:r>
              <a:rPr lang="fi-FI" sz="1700" dirty="0"/>
              <a:t>Tyyppiesimerkki: kesämökkikiinteistö</a:t>
            </a:r>
          </a:p>
          <a:p>
            <a:pPr>
              <a:lnSpc>
                <a:spcPct val="110000"/>
              </a:lnSpc>
            </a:pPr>
            <a:endParaRPr lang="fi-FI" sz="2000" dirty="0"/>
          </a:p>
          <a:p>
            <a:pPr marL="0" indent="0">
              <a:buNone/>
            </a:pPr>
            <a:br>
              <a:rPr lang="fi-FI" sz="2000" dirty="0"/>
            </a:br>
            <a:endParaRPr lang="fi-FI" sz="2000" dirty="0"/>
          </a:p>
        </p:txBody>
      </p:sp>
      <p:pic>
        <p:nvPicPr>
          <p:cNvPr id="5" name="Kuva 4">
            <a:extLst>
              <a:ext uri="{FF2B5EF4-FFF2-40B4-BE49-F238E27FC236}">
                <a16:creationId xmlns:a16="http://schemas.microsoft.com/office/drawing/2014/main" id="{133FD775-3726-FD4F-8903-A7A98CBDB83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800000" y="5664356"/>
            <a:ext cx="898014" cy="8876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9491908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C511BB4E-DA85-2F47-98FB-A6F186C894C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19808" y="711914"/>
            <a:ext cx="4299222" cy="2546294"/>
          </a:xfrm>
        </p:spPr>
        <p:txBody>
          <a:bodyPr>
            <a:noAutofit/>
          </a:bodyPr>
          <a:lstStyle/>
          <a:p>
            <a:br>
              <a:rPr lang="fi-FI" sz="4400" dirty="0"/>
            </a:br>
            <a:br>
              <a:rPr lang="fi-FI" sz="4400" dirty="0"/>
            </a:br>
            <a:br>
              <a:rPr lang="fi-FI" sz="4400" dirty="0"/>
            </a:br>
            <a:br>
              <a:rPr lang="fi-FI" sz="4400" dirty="0"/>
            </a:br>
            <a:br>
              <a:rPr lang="fi-FI" sz="4400" dirty="0"/>
            </a:br>
            <a:br>
              <a:rPr lang="fi-FI" sz="4400" dirty="0"/>
            </a:br>
            <a:br>
              <a:rPr lang="fi-FI" sz="4400" dirty="0"/>
            </a:br>
            <a:r>
              <a:rPr lang="fi-FI" sz="4400" b="1" dirty="0"/>
              <a:t>KIITOS!</a:t>
            </a:r>
            <a:br>
              <a:rPr lang="fi-FI" sz="4100" dirty="0"/>
            </a:br>
            <a:br>
              <a:rPr lang="fi-FI" sz="4100" dirty="0"/>
            </a:br>
            <a:endParaRPr lang="fi-FI" sz="4100" dirty="0"/>
          </a:p>
        </p:txBody>
      </p:sp>
      <p:pic>
        <p:nvPicPr>
          <p:cNvPr id="11" name="Sisällön paikkamerkki 10">
            <a:extLst>
              <a:ext uri="{FF2B5EF4-FFF2-40B4-BE49-F238E27FC236}">
                <a16:creationId xmlns:a16="http://schemas.microsoft.com/office/drawing/2014/main" id="{DA1B5397-9175-7347-AB13-FD774369B96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5675585" y="1063669"/>
            <a:ext cx="5450983" cy="4454262"/>
          </a:xfrm>
        </p:spPr>
      </p:pic>
      <p:sp>
        <p:nvSpPr>
          <p:cNvPr id="5" name="Tekstiruutu 4">
            <a:extLst>
              <a:ext uri="{FF2B5EF4-FFF2-40B4-BE49-F238E27FC236}">
                <a16:creationId xmlns:a16="http://schemas.microsoft.com/office/drawing/2014/main" id="{6E601962-965E-BA4B-8BE2-14893C4E0465}"/>
              </a:ext>
            </a:extLst>
          </p:cNvPr>
          <p:cNvSpPr txBox="1"/>
          <p:nvPr/>
        </p:nvSpPr>
        <p:spPr>
          <a:xfrm>
            <a:off x="819808" y="2680139"/>
            <a:ext cx="4162095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i-FI" dirty="0"/>
              <a:t>JAMI POHJA, LEGAL COUNSEL</a:t>
            </a:r>
          </a:p>
          <a:p>
            <a:endParaRPr lang="fi-FI" dirty="0"/>
          </a:p>
          <a:p>
            <a:r>
              <a:rPr lang="fi-FI" dirty="0"/>
              <a:t>SENIORIPALVELUT LUONASI OY</a:t>
            </a:r>
            <a:endParaRPr lang="fi-FI" dirty="0">
              <a:hlinkClick r:id="rId3"/>
            </a:endParaRPr>
          </a:p>
          <a:p>
            <a:endParaRPr lang="fi-FI" dirty="0">
              <a:hlinkClick r:id="rId3"/>
            </a:endParaRPr>
          </a:p>
          <a:p>
            <a:r>
              <a:rPr lang="fi-FI" dirty="0">
                <a:hlinkClick r:id="rId3"/>
              </a:rPr>
              <a:t>lakipalvelut@luonasi.fi</a:t>
            </a:r>
            <a:endParaRPr lang="fi-FI" dirty="0"/>
          </a:p>
          <a:p>
            <a:r>
              <a:rPr lang="fi-FI" dirty="0">
                <a:hlinkClick r:id="rId4"/>
              </a:rPr>
              <a:t>asiakaspalvelu@luonasi.fi</a:t>
            </a:r>
            <a:endParaRPr lang="fi-FI" dirty="0"/>
          </a:p>
          <a:p>
            <a:r>
              <a:rPr lang="fi-FI" dirty="0"/>
              <a:t>p. 0401341686</a:t>
            </a:r>
          </a:p>
          <a:p>
            <a:endParaRPr lang="fi-FI" dirty="0">
              <a:hlinkClick r:id="rId5"/>
            </a:endParaRPr>
          </a:p>
          <a:p>
            <a:r>
              <a:rPr lang="fi-FI" dirty="0">
                <a:hlinkClick r:id="rId5"/>
              </a:rPr>
              <a:t>www.luonasi.fi</a:t>
            </a:r>
            <a:endParaRPr lang="fi-FI" dirty="0"/>
          </a:p>
          <a:p>
            <a:endParaRPr lang="fi-FI" dirty="0"/>
          </a:p>
        </p:txBody>
      </p:sp>
      <p:pic>
        <p:nvPicPr>
          <p:cNvPr id="9" name="Kuva 8">
            <a:extLst>
              <a:ext uri="{FF2B5EF4-FFF2-40B4-BE49-F238E27FC236}">
                <a16:creationId xmlns:a16="http://schemas.microsoft.com/office/drawing/2014/main" id="{4F6E4F8B-068C-3A42-9EC1-2941928FA024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800000" y="5664356"/>
            <a:ext cx="898014" cy="8876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1209640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14866</TotalTime>
  <Words>904</Words>
  <Application>Microsoft Macintosh PowerPoint</Application>
  <PresentationFormat>Laajakuva</PresentationFormat>
  <Paragraphs>95</Paragraphs>
  <Slides>13</Slides>
  <Notes>0</Notes>
  <HiddenSlides>0</HiddenSlides>
  <MMClips>0</MMClips>
  <ScaleCrop>false</ScaleCrop>
  <HeadingPairs>
    <vt:vector size="6" baseType="variant">
      <vt:variant>
        <vt:lpstr>Käytetyt fontit</vt:lpstr>
      </vt:variant>
      <vt:variant>
        <vt:i4>3</vt:i4>
      </vt:variant>
      <vt:variant>
        <vt:lpstr>Teema</vt:lpstr>
      </vt:variant>
      <vt:variant>
        <vt:i4>1</vt:i4>
      </vt:variant>
      <vt:variant>
        <vt:lpstr>Dian otsikot</vt:lpstr>
      </vt:variant>
      <vt:variant>
        <vt:i4>13</vt:i4>
      </vt:variant>
    </vt:vector>
  </HeadingPairs>
  <TitlesOfParts>
    <vt:vector size="17" baseType="lpstr">
      <vt:lpstr>Arial</vt:lpstr>
      <vt:lpstr>Calibri</vt:lpstr>
      <vt:lpstr>Calibri Light</vt:lpstr>
      <vt:lpstr>Office-teema</vt:lpstr>
      <vt:lpstr>EDUNVALVONTA-VALTUUTUKSET JA TESTAMENTIT </vt:lpstr>
      <vt:lpstr>PowerPoint-esitys</vt:lpstr>
      <vt:lpstr>EDUNVALVONTA-VALTUUTUKSET</vt:lpstr>
      <vt:lpstr>MIKÄ ON EDUNVALVONTAVALTUUTUS?</vt:lpstr>
      <vt:lpstr>MIKSI LAATIA EDUNVALVONTAVALTUUTUS?</vt:lpstr>
      <vt:lpstr>MILLOIN LAATIA EDUNVALVONTAVALTUUTUS?</vt:lpstr>
      <vt:lpstr>VALTUUTUKSEN VOIMAANSAATTAMINEN</vt:lpstr>
      <vt:lpstr>TESTAMENTIT</vt:lpstr>
      <vt:lpstr>MIKÄ ON TESTAMENTTI?</vt:lpstr>
      <vt:lpstr>TESTAMENTTITYYPPEJÄ</vt:lpstr>
      <vt:lpstr>TESTAMENTTITYYPPEJÄ</vt:lpstr>
      <vt:lpstr>MIKSI TESTAMENTTI?</vt:lpstr>
      <vt:lpstr>       KIITOS!  </vt:lpstr>
    </vt:vector>
  </TitlesOfParts>
  <Company/>
  <LinksUpToDate>false</LinksUpToDate>
  <SharedDoc>false</SharedDoc>
  <HyperlinksChanged>false</HyperlinksChanged>
  <AppVersion>16.0016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Edunvalvonta ja testamentit – MITÄ HUOMIOIDA ETUKÄTEEN</dc:title>
  <dc:creator>Kristina Pohja</dc:creator>
  <cp:lastModifiedBy>Kristina Pohja</cp:lastModifiedBy>
  <cp:revision>51</cp:revision>
  <cp:lastPrinted>2023-11-16T16:38:38Z</cp:lastPrinted>
  <dcterms:created xsi:type="dcterms:W3CDTF">2023-10-27T14:08:02Z</dcterms:created>
  <dcterms:modified xsi:type="dcterms:W3CDTF">2026-10-07T15:51:35Z</dcterms:modified>
</cp:coreProperties>
</file>