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67" r:id="rId4"/>
  </p:sldMasterIdLst>
  <p:notesMasterIdLst>
    <p:notesMasterId r:id="rId34"/>
  </p:notesMasterIdLst>
  <p:handoutMasterIdLst>
    <p:handoutMasterId r:id="rId35"/>
  </p:handoutMasterIdLst>
  <p:sldIdLst>
    <p:sldId id="1248" r:id="rId5"/>
    <p:sldId id="458" r:id="rId6"/>
    <p:sldId id="455" r:id="rId7"/>
    <p:sldId id="454" r:id="rId8"/>
    <p:sldId id="998" r:id="rId9"/>
    <p:sldId id="457" r:id="rId10"/>
    <p:sldId id="506" r:id="rId11"/>
    <p:sldId id="489" r:id="rId12"/>
    <p:sldId id="502" r:id="rId13"/>
    <p:sldId id="999" r:id="rId14"/>
    <p:sldId id="459" r:id="rId15"/>
    <p:sldId id="472" r:id="rId16"/>
    <p:sldId id="1002" r:id="rId17"/>
    <p:sldId id="1249" r:id="rId18"/>
    <p:sldId id="461" r:id="rId19"/>
    <p:sldId id="1250" r:id="rId20"/>
    <p:sldId id="1251" r:id="rId21"/>
    <p:sldId id="1252" r:id="rId22"/>
    <p:sldId id="1253" r:id="rId23"/>
    <p:sldId id="1000" r:id="rId24"/>
    <p:sldId id="1005" r:id="rId25"/>
    <p:sldId id="1004" r:id="rId26"/>
    <p:sldId id="1006" r:id="rId27"/>
    <p:sldId id="1003" r:id="rId28"/>
    <p:sldId id="1255" r:id="rId29"/>
    <p:sldId id="460" r:id="rId30"/>
    <p:sldId id="462" r:id="rId31"/>
    <p:sldId id="464" r:id="rId32"/>
    <p:sldId id="1151" r:id="rId33"/>
  </p:sldIdLst>
  <p:sldSz cx="9144000" cy="5143500" type="screen16x9"/>
  <p:notesSz cx="6794500" cy="99314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aleway" panose="020B0503030101060003" pitchFamily="34" charset="0"/>
      <p:regular r:id="rId42"/>
      <p:bold r:id="rId43"/>
      <p:italic r:id="rId44"/>
      <p:boldItalic r:id="rId45"/>
    </p:embeddedFont>
    <p:embeddedFont>
      <p:font typeface="Raleway ExtraBold" panose="020B0903030101060003" pitchFamily="34" charset="0"/>
      <p:bold r:id="rId46"/>
      <p:boldItalic r:id="rId47"/>
    </p:embeddedFont>
    <p:embeddedFont>
      <p:font typeface="Raleway SemiBold" panose="020B0703030101060003" pitchFamily="34" charset="0"/>
      <p:bold r:id="rId48"/>
      <p:boldItalic r:id="rId49"/>
    </p:embeddedFont>
  </p:embeddedFontLst>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1">
          <p15:clr>
            <a:srgbClr val="A4A3A4"/>
          </p15:clr>
        </p15:guide>
        <p15:guide id="2" orient="horz" pos="259">
          <p15:clr>
            <a:srgbClr val="A4A3A4"/>
          </p15:clr>
        </p15:guide>
        <p15:guide id="3" orient="horz" pos="179">
          <p15:clr>
            <a:srgbClr val="A4A3A4"/>
          </p15:clr>
        </p15:guide>
        <p15:guide id="4" pos="352">
          <p15:clr>
            <a:srgbClr val="A4A3A4"/>
          </p15:clr>
        </p15:guide>
        <p15:guide id="5" pos="5488">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8B4"/>
    <a:srgbClr val="EACC12"/>
    <a:srgbClr val="834A7E"/>
    <a:srgbClr val="C67A40"/>
    <a:srgbClr val="262B37"/>
    <a:srgbClr val="E6C1A8"/>
    <a:srgbClr val="C30000"/>
    <a:srgbClr val="4D4D4D"/>
    <a:srgbClr val="404040"/>
    <a:srgbClr val="CE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D5092-1F8D-4E46-BAE7-4FD2291A67F6}" v="866" dt="2019-05-22T06:32:17.468"/>
    <p1510:client id="{99D9A344-917D-467D-92D4-0F9DF43E5E23}" v="3099" dt="2019-05-23T06:14:32.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80" autoAdjust="0"/>
  </p:normalViewPr>
  <p:slideViewPr>
    <p:cSldViewPr snapToGrid="0">
      <p:cViewPr varScale="1">
        <p:scale>
          <a:sx n="73" d="100"/>
          <a:sy n="73" d="100"/>
        </p:scale>
        <p:origin x="1738" y="67"/>
      </p:cViewPr>
      <p:guideLst>
        <p:guide orient="horz" pos="-421"/>
        <p:guide orient="horz" pos="259"/>
        <p:guide orient="horz" pos="179"/>
        <p:guide pos="352"/>
        <p:guide pos="5488"/>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i-FI"/>
          </a:p>
        </p:txBody>
      </p:sp>
      <p:sp>
        <p:nvSpPr>
          <p:cNvPr id="3" name="Päiväyksen paikkamerkki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EA73151F-104A-CB46-BEB6-A5DC3ECFFC76}" type="datetime1">
              <a:rPr lang="fi-FI" smtClean="0"/>
              <a:pPr/>
              <a:t>27.5.2019</a:t>
            </a:fld>
            <a:endParaRPr lang="fi-FI"/>
          </a:p>
        </p:txBody>
      </p:sp>
      <p:sp>
        <p:nvSpPr>
          <p:cNvPr id="4" name="Alatunnisteen paikkamerkki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94A06351-6D73-9743-84DD-897669D1A1B9}" type="slidenum">
              <a:rPr lang="fi-FI" smtClean="0"/>
              <a:pPr/>
              <a:t>‹#›</a:t>
            </a:fld>
            <a:endParaRPr lang="fi-FI"/>
          </a:p>
        </p:txBody>
      </p:sp>
    </p:spTree>
    <p:extLst>
      <p:ext uri="{BB962C8B-B14F-4D97-AF65-F5344CB8AC3E}">
        <p14:creationId xmlns:p14="http://schemas.microsoft.com/office/powerpoint/2010/main" val="314223194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i-FI"/>
          </a:p>
        </p:txBody>
      </p:sp>
      <p:sp>
        <p:nvSpPr>
          <p:cNvPr id="3" name="Päiväyksen paikkamerkki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4160498C-CA9E-AC47-9FB9-7DB3108C1132}" type="datetime1">
              <a:rPr lang="fi-FI" smtClean="0"/>
              <a:pPr/>
              <a:t>27.5.2019</a:t>
            </a:fld>
            <a:endParaRPr lang="fi-FI"/>
          </a:p>
        </p:txBody>
      </p:sp>
      <p:sp>
        <p:nvSpPr>
          <p:cNvPr id="4" name="Dian kuvan paikkamerkki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i-FI"/>
              <a:t>Muokkaa tekstin perustyylejä osoittamalla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EB42F1AA-B152-0340-B734-15761C912853}" type="slidenum">
              <a:rPr lang="fi-FI" smtClean="0"/>
              <a:pPr/>
              <a:t>‹#›</a:t>
            </a:fld>
            <a:endParaRPr lang="fi-FI"/>
          </a:p>
        </p:txBody>
      </p:sp>
    </p:spTree>
    <p:extLst>
      <p:ext uri="{BB962C8B-B14F-4D97-AF65-F5344CB8AC3E}">
        <p14:creationId xmlns:p14="http://schemas.microsoft.com/office/powerpoint/2010/main" val="137425751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photos/JjGXjESMxOY?utm_source=unsplash&amp;utm_medium=referral&amp;utm_content=creditCopyTex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unsplash.com/search/photos/robot?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photos/466ENaLuhLY?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nsplash.com/search/photos/robot?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0498C-CA9E-AC47-9FB9-7DB3108C1132}" type="datetime1">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27.5.2019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2F1AA-B152-0340-B734-15761C91285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43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Different mobile Views</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10</a:t>
            </a:fld>
            <a:endParaRPr lang="fi-FI"/>
          </a:p>
        </p:txBody>
      </p:sp>
    </p:spTree>
    <p:extLst>
      <p:ext uri="{BB962C8B-B14F-4D97-AF65-F5344CB8AC3E}">
        <p14:creationId xmlns:p14="http://schemas.microsoft.com/office/powerpoint/2010/main" val="108660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i-FI" dirty="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11</a:t>
            </a:fld>
            <a:endParaRPr lang="fi-FI"/>
          </a:p>
        </p:txBody>
      </p:sp>
    </p:spTree>
    <p:extLst>
      <p:ext uri="{BB962C8B-B14F-4D97-AF65-F5344CB8AC3E}">
        <p14:creationId xmlns:p14="http://schemas.microsoft.com/office/powerpoint/2010/main" val="94860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noProof="0"/>
              <a:t>The DigiaFramework is based on the </a:t>
            </a:r>
            <a:r>
              <a:rPr lang="en-US" sz="1200" noProof="0" err="1"/>
              <a:t>OpenEdge</a:t>
            </a:r>
            <a:r>
              <a:rPr lang="en-US" sz="1200" noProof="0">
                <a:cs typeface="Calibri"/>
              </a:rPr>
              <a:t> Reference Architecture (OERA)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noProof="0">
                <a:cs typeface="Calibri"/>
              </a:rPr>
              <a:t>The architecture makes it possible to combine services from many of our application into new services and products.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noProof="0">
                <a:cs typeface="Calibri"/>
              </a:rPr>
              <a:t>We can, on the other hand, more easily develop parts of our application</a:t>
            </a:r>
          </a:p>
        </p:txBody>
      </p:sp>
      <p:sp>
        <p:nvSpPr>
          <p:cNvPr id="4" name="Date Placeholder 3"/>
          <p:cNvSpPr>
            <a:spLocks noGrp="1"/>
          </p:cNvSpPr>
          <p:nvPr>
            <p:ph type="dt" idx="10"/>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42F1AA-B152-0340-B734-15761C912853}" type="slidenum">
              <a:rPr lang="fi-FI" smtClean="0"/>
              <a:pPr/>
              <a:t>12</a:t>
            </a:fld>
            <a:endParaRPr lang="fi-FI"/>
          </a:p>
        </p:txBody>
      </p:sp>
    </p:spTree>
    <p:extLst>
      <p:ext uri="{BB962C8B-B14F-4D97-AF65-F5344CB8AC3E}">
        <p14:creationId xmlns:p14="http://schemas.microsoft.com/office/powerpoint/2010/main" val="63765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Picture</a:t>
            </a:r>
          </a:p>
          <a:p>
            <a:pPr marL="171450" indent="-171450">
              <a:buFontTx/>
              <a:buChar char="-"/>
            </a:pPr>
            <a:r>
              <a:rPr lang="en-US" noProof="0"/>
              <a:t>The frontend talks to the backend through different service adapters like JSDO and RESTful</a:t>
            </a:r>
          </a:p>
          <a:p>
            <a:pPr marL="171450" indent="-171450">
              <a:buFontTx/>
              <a:buChar char="-"/>
            </a:pPr>
            <a:r>
              <a:rPr lang="en-US" noProof="0"/>
              <a:t>The data is in JSON format and the backend service interface is transforming the data into </a:t>
            </a:r>
            <a:r>
              <a:rPr lang="en-US" noProof="0" err="1"/>
              <a:t>ProDataSet</a:t>
            </a:r>
            <a:r>
              <a:rPr lang="en-US" noProof="0"/>
              <a:t> format for the backend business components</a:t>
            </a:r>
          </a:p>
          <a:p>
            <a:pPr marL="171450" indent="-171450">
              <a:buFontTx/>
              <a:buChar char="-"/>
            </a:pPr>
            <a:r>
              <a:rPr lang="en-US" noProof="0"/>
              <a:t>Authorization is also handled for every call</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13</a:t>
            </a:fld>
            <a:endParaRPr lang="fi-FI"/>
          </a:p>
        </p:txBody>
      </p:sp>
    </p:spTree>
    <p:extLst>
      <p:ext uri="{BB962C8B-B14F-4D97-AF65-F5344CB8AC3E}">
        <p14:creationId xmlns:p14="http://schemas.microsoft.com/office/powerpoint/2010/main" val="166994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14</a:t>
            </a:fld>
            <a:endParaRPr lang="fi-FI"/>
          </a:p>
        </p:txBody>
      </p:sp>
    </p:spTree>
    <p:extLst>
      <p:ext uri="{BB962C8B-B14F-4D97-AF65-F5344CB8AC3E}">
        <p14:creationId xmlns:p14="http://schemas.microsoft.com/office/powerpoint/2010/main" val="4002433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err="1"/>
              <a:t>DigiaFramework</a:t>
            </a:r>
            <a:r>
              <a:rPr lang="en-US" noProof="0"/>
              <a:t> (DF)</a:t>
            </a:r>
          </a:p>
          <a:p>
            <a:pPr marL="171450" indent="-171450">
              <a:buFontTx/>
              <a:buChar char="-"/>
            </a:pPr>
            <a:r>
              <a:rPr lang="en-US" noProof="0"/>
              <a:t>Utilizes </a:t>
            </a:r>
            <a:r>
              <a:rPr lang="en-US" noProof="0" err="1"/>
              <a:t>SmartComponentLibrary</a:t>
            </a:r>
            <a:endParaRPr lang="en-US" noProof="0"/>
          </a:p>
          <a:p>
            <a:pPr marL="171450" indent="-171450">
              <a:buFontTx/>
              <a:buChar char="-"/>
            </a:pPr>
            <a:r>
              <a:rPr lang="en-US" noProof="0"/>
              <a:t>Integration of Enterprise Tools features like inheritance, automation chains and validations etc.</a:t>
            </a:r>
          </a:p>
          <a:p>
            <a:pPr marL="171450" indent="-171450">
              <a:buFontTx/>
              <a:buChar char="-"/>
            </a:pPr>
            <a:r>
              <a:rPr lang="en-US" noProof="0" err="1"/>
              <a:t>Webhandlers</a:t>
            </a:r>
            <a:r>
              <a:rPr lang="en-US" noProof="0"/>
              <a:t> serves UI/service consumers with View &amp; menu data, Reports (PDF/HTML etc.)</a:t>
            </a:r>
          </a:p>
          <a:p>
            <a:pPr marL="171450" indent="-171450">
              <a:buFontTx/>
              <a:buChar char="-"/>
            </a:pPr>
            <a:r>
              <a:rPr lang="en-US" noProof="0"/>
              <a:t>Common infrastructure: Translation Manager, Helper classes (Object creation, JSON, </a:t>
            </a:r>
            <a:r>
              <a:rPr lang="en-US" noProof="0" err="1"/>
              <a:t>ProDataSet</a:t>
            </a:r>
            <a:r>
              <a:rPr lang="en-US" noProof="0"/>
              <a:t>/Buffer handling, Configuration etc.)</a:t>
            </a:r>
          </a:p>
          <a:p>
            <a:pPr marL="171450" indent="-171450">
              <a:buFontTx/>
              <a:buChar char="-"/>
            </a:pPr>
            <a:endParaRPr lang="en-US" noProof="0"/>
          </a:p>
          <a:p>
            <a:pPr marL="0" indent="0">
              <a:buFontTx/>
              <a:buNone/>
            </a:pPr>
            <a:r>
              <a:rPr lang="en-US" noProof="0"/>
              <a:t>These can be mentioned</a:t>
            </a:r>
          </a:p>
          <a:p>
            <a:pPr marL="0" indent="0">
              <a:buFontTx/>
              <a:buNone/>
            </a:pPr>
            <a:r>
              <a:rPr lang="en-US" noProof="0"/>
              <a:t>- We are, of course, also using Service Adapters and Service Interfaces etc. But not all are presented on these slides</a:t>
            </a:r>
          </a:p>
          <a:p>
            <a:endParaRPr lang="en-US" noProof="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15</a:t>
            </a:fld>
            <a:endParaRPr lang="fi-FI"/>
          </a:p>
        </p:txBody>
      </p:sp>
    </p:spTree>
    <p:extLst>
      <p:ext uri="{BB962C8B-B14F-4D97-AF65-F5344CB8AC3E}">
        <p14:creationId xmlns:p14="http://schemas.microsoft.com/office/powerpoint/2010/main" val="291059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noProof="0"/>
              <a:t>Business Entity</a:t>
            </a:r>
          </a:p>
          <a:p>
            <a:pPr marL="628650" lvl="1" indent="-171450">
              <a:buFontTx/>
              <a:buChar char="-"/>
            </a:pPr>
            <a:r>
              <a:rPr lang="en-US" noProof="0"/>
              <a:t>The Business Entity defines the data using a logical schema, typically defined as a </a:t>
            </a:r>
            <a:r>
              <a:rPr lang="en-US" noProof="0" err="1"/>
              <a:t>ProDataSet</a:t>
            </a:r>
            <a:r>
              <a:rPr lang="en-US" noProof="0"/>
              <a:t> with one or more ABL temp-tables, which represents the data in the way best suited to the needs of the business logic, and to the user interface and other Service Requesters, regardless of how the data happens to be stored in a database or other source</a:t>
            </a:r>
          </a:p>
          <a:p>
            <a:pPr marL="628650" lvl="1" indent="-171450">
              <a:buFontTx/>
              <a:buChar char="-"/>
            </a:pPr>
            <a:r>
              <a:rPr lang="en-US" noProof="0"/>
              <a:t>Should be stateless, perform every call in a single transaction</a:t>
            </a:r>
          </a:p>
          <a:p>
            <a:pPr marL="628650" lvl="1" indent="-171450">
              <a:buFontTx/>
              <a:buChar char="-"/>
            </a:pPr>
            <a:r>
              <a:rPr lang="en-US" noProof="0"/>
              <a:t>The Business Entity should mainly be about the data model and the CRUD operations with very few (invokable) methods</a:t>
            </a:r>
          </a:p>
          <a:p>
            <a:pPr marL="628650" lvl="1" indent="-171450">
              <a:buFontTx/>
              <a:buChar char="-"/>
            </a:pPr>
            <a:r>
              <a:rPr lang="en-US" noProof="0"/>
              <a:t>Business Entity enhancements made in </a:t>
            </a:r>
            <a:r>
              <a:rPr lang="en-US" noProof="0" err="1"/>
              <a:t>DigiaFramework</a:t>
            </a:r>
            <a:r>
              <a:rPr lang="en-US" noProof="0"/>
              <a:t>. For example:</a:t>
            </a:r>
          </a:p>
          <a:p>
            <a:pPr marL="1085850" lvl="2" indent="-171450">
              <a:buFontTx/>
              <a:buChar char="-"/>
            </a:pPr>
            <a:r>
              <a:rPr lang="en-US" noProof="0"/>
              <a:t>Common Initialize-method for initializing new temp-table records before saving them into the DB. The initial values of the record can be fetched from the database/by other means or using the Tools inheritance feature</a:t>
            </a:r>
          </a:p>
          <a:p>
            <a:pPr marL="1085850" lvl="2" indent="-171450">
              <a:buFontTx/>
              <a:buChar char="-"/>
            </a:pPr>
            <a:r>
              <a:rPr lang="en-US" noProof="0"/>
              <a:t>Support for some of the Enterprise Tools main features</a:t>
            </a:r>
          </a:p>
          <a:p>
            <a:pPr marL="1543050" lvl="3" indent="-171450">
              <a:buFontTx/>
              <a:buChar char="-"/>
            </a:pPr>
            <a:r>
              <a:rPr lang="en-US" noProof="0"/>
              <a:t>Calling inheritance methods</a:t>
            </a:r>
          </a:p>
          <a:p>
            <a:pPr marL="1543050" lvl="3" indent="-171450">
              <a:buFontTx/>
              <a:buChar char="-"/>
            </a:pPr>
            <a:r>
              <a:rPr lang="en-US" noProof="0"/>
              <a:t>Calling automation chain events</a:t>
            </a:r>
          </a:p>
          <a:p>
            <a:pPr marL="1543050" lvl="3" indent="-171450">
              <a:buFontTx/>
              <a:buChar char="-"/>
            </a:pPr>
            <a:r>
              <a:rPr lang="en-US" noProof="0"/>
              <a:t>Validations during update/save</a:t>
            </a:r>
          </a:p>
          <a:p>
            <a:pPr marL="1085850" lvl="2" indent="-171450">
              <a:buFontTx/>
              <a:buChar char="-"/>
            </a:pPr>
            <a:r>
              <a:rPr lang="en-US" noProof="0"/>
              <a:t>Query enhancements (own </a:t>
            </a:r>
            <a:r>
              <a:rPr lang="en-US" noProof="0" err="1"/>
              <a:t>ABLFilter</a:t>
            </a:r>
            <a:r>
              <a:rPr lang="en-US" noProof="0"/>
              <a:t> syntax) for child table level filters on father table records in multi-level Business Entity table structures hierarchies</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16</a:t>
            </a:fld>
            <a:endParaRPr lang="fi-FI"/>
          </a:p>
        </p:txBody>
      </p:sp>
    </p:spTree>
    <p:extLst>
      <p:ext uri="{BB962C8B-B14F-4D97-AF65-F5344CB8AC3E}">
        <p14:creationId xmlns:p14="http://schemas.microsoft.com/office/powerpoint/2010/main" val="393018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Tx/>
              <a:buChar char="-"/>
            </a:pPr>
            <a:r>
              <a:rPr lang="en-US" noProof="0"/>
              <a:t>BE best practices</a:t>
            </a:r>
          </a:p>
          <a:p>
            <a:pPr marL="628650" lvl="1" indent="-171450">
              <a:buFontTx/>
              <a:buChar char="-"/>
            </a:pPr>
            <a:r>
              <a:rPr lang="en-US" noProof="0"/>
              <a:t>Keep the BE’s small enough. As a starting point, only add tables that can’t function without a parent record like sales order &amp; order lines and invoice &amp; invoice lines.</a:t>
            </a:r>
          </a:p>
          <a:p>
            <a:pPr marL="628650" lvl="1" indent="-171450">
              <a:buFontTx/>
              <a:buChar char="-"/>
            </a:pPr>
            <a:r>
              <a:rPr lang="en-US" noProof="0"/>
              <a:t>Only add methods handling exactly the data the BE is holding. Use Business Tasks in other cases</a:t>
            </a:r>
          </a:p>
          <a:p>
            <a:pPr marL="628650" lvl="1" indent="-171450">
              <a:buFontTx/>
              <a:buChar char="-"/>
            </a:pPr>
            <a:r>
              <a:rPr lang="en-US" noProof="0"/>
              <a:t>Use Business Tasks to separate the concerns (SOLID principles).</a:t>
            </a:r>
          </a:p>
          <a:p>
            <a:pPr marL="628650" lvl="1" indent="-171450">
              <a:buFontTx/>
              <a:buChar char="-"/>
            </a:pPr>
            <a:r>
              <a:rPr lang="en-US" noProof="0"/>
              <a:t>Add read-only temp-tables or call other BE’s to retrieve data into calculated fields BUT never update data using another BE!</a:t>
            </a:r>
          </a:p>
          <a:p>
            <a:pPr marL="628650" lvl="1" indent="-171450">
              <a:buFontTx/>
              <a:buChar char="-"/>
            </a:pPr>
            <a:r>
              <a:rPr lang="en-US" noProof="0"/>
              <a:t>Be aware of possible performance issues when using other BE’s to fetch additional read-only data</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17</a:t>
            </a:fld>
            <a:endParaRPr lang="fi-FI"/>
          </a:p>
        </p:txBody>
      </p:sp>
    </p:spTree>
    <p:extLst>
      <p:ext uri="{BB962C8B-B14F-4D97-AF65-F5344CB8AC3E}">
        <p14:creationId xmlns:p14="http://schemas.microsoft.com/office/powerpoint/2010/main" val="53109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Tx/>
              <a:buChar char="-"/>
            </a:pPr>
            <a:r>
              <a:rPr lang="en-US" noProof="0"/>
              <a:t>Business Task</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If complex business logic needs to access data in multiple Business Entities, you can represent this as a </a:t>
            </a:r>
            <a:r>
              <a:rPr lang="en-US" sz="1200" b="0" kern="1200" noProof="0">
                <a:solidFill>
                  <a:schemeClr val="tx1"/>
                </a:solidFill>
                <a:effectLst/>
                <a:latin typeface="+mn-lt"/>
                <a:ea typeface="+mn-ea"/>
                <a:cs typeface="+mn-cs"/>
              </a:rPr>
              <a:t>Business Task</a:t>
            </a:r>
            <a:r>
              <a:rPr lang="en-US" sz="1200" kern="1200" noProof="0">
                <a:solidFill>
                  <a:schemeClr val="tx1"/>
                </a:solidFill>
                <a:effectLst/>
                <a:latin typeface="+mn-lt"/>
                <a:ea typeface="+mn-ea"/>
                <a:cs typeface="+mn-cs"/>
              </a:rPr>
              <a:t>, a higher-level Business Component that can access and update data through other components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noProof="0"/>
              <a:t>Should be stateless, perform every call in a single transaction</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Like the BE also has a logically defined schema</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This is often called a “use case” object</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Used to serve a very special need for the client, be it UI or some other consumer of the service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Should have very few methods, often one or two</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BT best practices</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Keep it simple and small, extract the code into child classes to keep the program logically structured and easy to maintain</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Don’t try to replicate all CRUD methods using a BT, use a BE to do CRUD.</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Only one role of people (financial, DBA etc.) should have a change request made concerning a single BT. This keeps the module maintainable and more clean. Feel free to duplicate code if that requirement is not met(!)</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18</a:t>
            </a:fld>
            <a:endParaRPr lang="fi-FI"/>
          </a:p>
        </p:txBody>
      </p:sp>
    </p:spTree>
    <p:extLst>
      <p:ext uri="{BB962C8B-B14F-4D97-AF65-F5344CB8AC3E}">
        <p14:creationId xmlns:p14="http://schemas.microsoft.com/office/powerpoint/2010/main" val="394072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kern="1200" noProof="0">
                <a:solidFill>
                  <a:schemeClr val="tx1"/>
                </a:solidFill>
                <a:effectLst/>
                <a:latin typeface="+mn-lt"/>
                <a:ea typeface="+mn-ea"/>
                <a:cs typeface="+mn-cs"/>
              </a:rPr>
              <a:t>Business workflow</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noProof="0">
                <a:solidFill>
                  <a:schemeClr val="tx1"/>
                </a:solidFill>
                <a:effectLst/>
                <a:latin typeface="+mn-lt"/>
                <a:ea typeface="+mn-ea"/>
                <a:cs typeface="+mn-cs"/>
              </a:rPr>
              <a:t>If you need to represent a long-running business process that may be executed in a series of independent transactions, and that must maintain its own state information in between those steps, you can build this as a </a:t>
            </a:r>
            <a:r>
              <a:rPr lang="en-US" sz="1200" b="0" kern="1200" noProof="0">
                <a:solidFill>
                  <a:schemeClr val="tx1"/>
                </a:solidFill>
                <a:effectLst/>
                <a:latin typeface="+mn-lt"/>
                <a:ea typeface="+mn-ea"/>
                <a:cs typeface="+mn-cs"/>
              </a:rPr>
              <a:t>Business Workflow</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kern="1200" noProof="0">
                <a:solidFill>
                  <a:schemeClr val="tx1"/>
                </a:solidFill>
                <a:effectLst/>
                <a:latin typeface="+mn-lt"/>
                <a:ea typeface="+mn-ea"/>
                <a:cs typeface="+mn-cs"/>
              </a:rPr>
              <a:t>Stateful. A workflow doesn’t have the same requirement as the BE and BT to complete in one single transaction</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kern="1200" noProof="0">
                <a:solidFill>
                  <a:schemeClr val="tx1"/>
                </a:solidFill>
                <a:effectLst/>
                <a:latin typeface="+mn-lt"/>
                <a:ea typeface="+mn-ea"/>
                <a:cs typeface="+mn-cs"/>
              </a:rPr>
              <a:t>The technical implementation might be the same as the one for the Business Task</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19</a:t>
            </a:fld>
            <a:endParaRPr lang="fi-FI"/>
          </a:p>
        </p:txBody>
      </p:sp>
    </p:spTree>
    <p:extLst>
      <p:ext uri="{BB962C8B-B14F-4D97-AF65-F5344CB8AC3E}">
        <p14:creationId xmlns:p14="http://schemas.microsoft.com/office/powerpoint/2010/main" val="395212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a:t>
            </a:fld>
            <a:endParaRPr lang="fi-FI"/>
          </a:p>
        </p:txBody>
      </p:sp>
    </p:spTree>
    <p:extLst>
      <p:ext uri="{BB962C8B-B14F-4D97-AF65-F5344CB8AC3E}">
        <p14:creationId xmlns:p14="http://schemas.microsoft.com/office/powerpoint/2010/main" val="102183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We have a </a:t>
            </a:r>
            <a:r>
              <a:rPr lang="en-US" b="1" noProof="0"/>
              <a:t>static</a:t>
            </a:r>
            <a:r>
              <a:rPr lang="en-US" noProof="0"/>
              <a:t> temp-table and </a:t>
            </a:r>
            <a:r>
              <a:rPr lang="en-US" noProof="0" err="1"/>
              <a:t>ProDataSet</a:t>
            </a:r>
            <a:r>
              <a:rPr lang="en-US" noProof="0"/>
              <a:t>.</a:t>
            </a:r>
          </a:p>
          <a:p>
            <a:r>
              <a:rPr lang="en-US" noProof="0"/>
              <a:t>The problem with this is that it has a too large scope and isn’t encapsulated in any way by default.</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20</a:t>
            </a:fld>
            <a:endParaRPr lang="fi-FI"/>
          </a:p>
        </p:txBody>
      </p:sp>
    </p:spTree>
    <p:extLst>
      <p:ext uri="{BB962C8B-B14F-4D97-AF65-F5344CB8AC3E}">
        <p14:creationId xmlns:p14="http://schemas.microsoft.com/office/powerpoint/2010/main" val="225195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a:t>We call the BE through the service interface. The challenge with this one is the static </a:t>
            </a:r>
            <a:r>
              <a:rPr lang="en-US" noProof="0" err="1"/>
              <a:t>ProDataSet</a:t>
            </a:r>
            <a:r>
              <a:rPr lang="en-US" noProof="0"/>
              <a:t> &amp; Temp-table definitions.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a:t>Notice that the second </a:t>
            </a:r>
            <a:r>
              <a:rPr lang="en-US" noProof="0" err="1"/>
              <a:t>FetchData</a:t>
            </a:r>
            <a:r>
              <a:rPr lang="en-US" noProof="0"/>
              <a:t> call empties the data from the first call.</a:t>
            </a:r>
          </a:p>
          <a:p>
            <a:endParaRPr lang="en-US" noProof="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21</a:t>
            </a:fld>
            <a:endParaRPr lang="fi-FI"/>
          </a:p>
        </p:txBody>
      </p:sp>
    </p:spTree>
    <p:extLst>
      <p:ext uri="{BB962C8B-B14F-4D97-AF65-F5344CB8AC3E}">
        <p14:creationId xmlns:p14="http://schemas.microsoft.com/office/powerpoint/2010/main" val="3245173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The result using the different techniques is the same.</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22</a:t>
            </a:fld>
            <a:endParaRPr lang="fi-FI"/>
          </a:p>
        </p:txBody>
      </p:sp>
    </p:spTree>
    <p:extLst>
      <p:ext uri="{BB962C8B-B14F-4D97-AF65-F5344CB8AC3E}">
        <p14:creationId xmlns:p14="http://schemas.microsoft.com/office/powerpoint/2010/main" val="367129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a:t>We call the BE through the DatasetModel interface. In this case we have encapsulated the static </a:t>
            </a:r>
            <a:r>
              <a:rPr lang="en-US" noProof="0" err="1"/>
              <a:t>ProDataSet</a:t>
            </a:r>
            <a:r>
              <a:rPr lang="en-US" noProof="0"/>
              <a:t> &amp; Temp-table definitions into the Model and have a nice interface for the developer to use and we can also help the user when he/she is using the DatasetModel (Code completion = Ctrl + Space).</a:t>
            </a:r>
          </a:p>
          <a:p>
            <a:endParaRPr lang="en-US" noProof="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23</a:t>
            </a:fld>
            <a:endParaRPr lang="fi-FI"/>
          </a:p>
        </p:txBody>
      </p:sp>
    </p:spTree>
    <p:extLst>
      <p:ext uri="{BB962C8B-B14F-4D97-AF65-F5344CB8AC3E}">
        <p14:creationId xmlns:p14="http://schemas.microsoft.com/office/powerpoint/2010/main" val="1472699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err="1"/>
              <a:t>TypeScript</a:t>
            </a:r>
            <a:r>
              <a:rPr lang="fi-FI"/>
              <a:t> </a:t>
            </a:r>
            <a:r>
              <a:rPr lang="fi-FI" err="1"/>
              <a:t>example</a:t>
            </a:r>
            <a:r>
              <a:rPr lang="fi-FI"/>
              <a:t> of </a:t>
            </a:r>
            <a:r>
              <a:rPr lang="fi-FI" err="1"/>
              <a:t>using</a:t>
            </a:r>
            <a:r>
              <a:rPr lang="fi-FI"/>
              <a:t> JSDO to </a:t>
            </a:r>
            <a:r>
              <a:rPr lang="fi-FI" err="1"/>
              <a:t>read</a:t>
            </a:r>
            <a:r>
              <a:rPr lang="fi-FI"/>
              <a:t> data </a:t>
            </a:r>
            <a:r>
              <a:rPr lang="fi-FI" err="1"/>
              <a:t>from</a:t>
            </a:r>
            <a:r>
              <a:rPr lang="fi-FI"/>
              <a:t> backend.</a:t>
            </a:r>
          </a:p>
          <a:p>
            <a:r>
              <a:rPr lang="fi-FI" err="1"/>
              <a:t>Assuming</a:t>
            </a:r>
            <a:r>
              <a:rPr lang="fi-FI"/>
              <a:t> a </a:t>
            </a:r>
            <a:r>
              <a:rPr lang="fi-FI" err="1"/>
              <a:t>JSDOSession</a:t>
            </a:r>
            <a:r>
              <a:rPr lang="fi-FI"/>
              <a:t> </a:t>
            </a:r>
            <a:r>
              <a:rPr lang="fi-FI" err="1"/>
              <a:t>has</a:t>
            </a:r>
            <a:r>
              <a:rPr lang="fi-FI"/>
              <a:t> </a:t>
            </a:r>
            <a:r>
              <a:rPr lang="fi-FI" err="1"/>
              <a:t>been</a:t>
            </a:r>
            <a:r>
              <a:rPr lang="fi-FI"/>
              <a:t> </a:t>
            </a:r>
            <a:r>
              <a:rPr lang="fi-FI" err="1"/>
              <a:t>created</a:t>
            </a:r>
            <a:r>
              <a:rPr lang="fi-FI"/>
              <a:t> and </a:t>
            </a:r>
            <a:r>
              <a:rPr lang="fi-FI" err="1"/>
              <a:t>user</a:t>
            </a:r>
            <a:r>
              <a:rPr lang="fi-FI"/>
              <a:t> is </a:t>
            </a:r>
            <a:r>
              <a:rPr lang="fi-FI" err="1"/>
              <a:t>authorized</a:t>
            </a:r>
            <a:r>
              <a:rPr lang="fi-FI"/>
              <a:t>.</a:t>
            </a:r>
          </a:p>
          <a:p>
            <a:r>
              <a:rPr lang="fi-FI"/>
              <a:t>A </a:t>
            </a:r>
            <a:r>
              <a:rPr lang="fi-FI" err="1"/>
              <a:t>catalog</a:t>
            </a:r>
            <a:r>
              <a:rPr lang="fi-FI"/>
              <a:t> </a:t>
            </a:r>
            <a:r>
              <a:rPr lang="fi-FI" err="1"/>
              <a:t>can</a:t>
            </a:r>
            <a:r>
              <a:rPr lang="fi-FI"/>
              <a:t> </a:t>
            </a:r>
            <a:r>
              <a:rPr lang="fi-FI" err="1"/>
              <a:t>be</a:t>
            </a:r>
            <a:r>
              <a:rPr lang="fi-FI"/>
              <a:t> </a:t>
            </a:r>
            <a:r>
              <a:rPr lang="fi-FI" err="1"/>
              <a:t>added</a:t>
            </a:r>
            <a:r>
              <a:rPr lang="fi-FI"/>
              <a:t> and a Data Object </a:t>
            </a:r>
            <a:r>
              <a:rPr lang="fi-FI" err="1"/>
              <a:t>resource</a:t>
            </a:r>
            <a:r>
              <a:rPr lang="fi-FI"/>
              <a:t> </a:t>
            </a:r>
            <a:r>
              <a:rPr lang="fi-FI" err="1"/>
              <a:t>accessed</a:t>
            </a:r>
            <a:r>
              <a:rPr lang="fi-FI"/>
              <a:t> via JSDO </a:t>
            </a:r>
            <a:r>
              <a:rPr lang="fi-FI" err="1"/>
              <a:t>instance</a:t>
            </a:r>
            <a:r>
              <a:rPr lang="fi-FI"/>
              <a:t>.</a:t>
            </a:r>
            <a:r>
              <a:rPr 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Progress Data Service Catalog is a JSON file that describes the schema for one or more Data Object resources and the operations that can be invoked on these resources by the client.</a:t>
            </a:r>
            <a:endParaRPr lang="fi-FI"/>
          </a:p>
          <a:p>
            <a:endParaRPr lang="en-US"/>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24</a:t>
            </a:fld>
            <a:endParaRPr lang="fi-FI"/>
          </a:p>
        </p:txBody>
      </p:sp>
    </p:spTree>
    <p:extLst>
      <p:ext uri="{BB962C8B-B14F-4D97-AF65-F5344CB8AC3E}">
        <p14:creationId xmlns:p14="http://schemas.microsoft.com/office/powerpoint/2010/main" val="2260819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Read </a:t>
            </a:r>
            <a:r>
              <a:rPr lang="fi-FI" err="1"/>
              <a:t>operation</a:t>
            </a:r>
            <a:r>
              <a:rPr lang="fi-FI"/>
              <a:t>.</a:t>
            </a:r>
          </a:p>
          <a:p>
            <a:r>
              <a:rPr lang="fi-FI" err="1"/>
              <a:t>Calling</a:t>
            </a:r>
            <a:r>
              <a:rPr lang="fi-FI"/>
              <a:t> </a:t>
            </a:r>
            <a:r>
              <a:rPr lang="fi-FI" err="1"/>
              <a:t>fill</a:t>
            </a:r>
            <a:r>
              <a:rPr lang="fi-FI"/>
              <a:t> </a:t>
            </a:r>
            <a:r>
              <a:rPr lang="fi-FI" err="1"/>
              <a:t>method</a:t>
            </a:r>
            <a:r>
              <a:rPr lang="fi-FI"/>
              <a:t> in JSDO </a:t>
            </a:r>
            <a:r>
              <a:rPr lang="fi-FI" err="1"/>
              <a:t>has</a:t>
            </a:r>
            <a:r>
              <a:rPr lang="fi-FI"/>
              <a:t> a </a:t>
            </a:r>
            <a:r>
              <a:rPr lang="fi-FI" err="1"/>
              <a:t>callback</a:t>
            </a:r>
            <a:r>
              <a:rPr lang="fi-FI"/>
              <a:t> to </a:t>
            </a:r>
            <a:r>
              <a:rPr lang="fi-FI" err="1"/>
              <a:t>afterFill</a:t>
            </a:r>
            <a:r>
              <a:rPr lang="fi-FI"/>
              <a:t> </a:t>
            </a:r>
            <a:r>
              <a:rPr lang="fi-FI" err="1"/>
              <a:t>method</a:t>
            </a:r>
            <a:r>
              <a:rPr lang="fi-FI"/>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Fill is executed asynchronously and returns results in callbacks that you register using methods of a Promise object returned as the method value.</a:t>
            </a:r>
          </a:p>
          <a:p>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25</a:t>
            </a:fld>
            <a:endParaRPr lang="fi-FI"/>
          </a:p>
        </p:txBody>
      </p:sp>
    </p:spTree>
    <p:extLst>
      <p:ext uri="{BB962C8B-B14F-4D97-AF65-F5344CB8AC3E}">
        <p14:creationId xmlns:p14="http://schemas.microsoft.com/office/powerpoint/2010/main" val="162523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Tx/>
              <a:buNone/>
            </a:pPr>
            <a:r>
              <a:rPr lang="en-US" noProof="0" dirty="0"/>
              <a:t>Pipeline / Tools</a:t>
            </a:r>
          </a:p>
          <a:p>
            <a:pPr marL="171450" indent="-171450">
              <a:buFontTx/>
              <a:buChar char="-"/>
            </a:pPr>
            <a:r>
              <a:rPr lang="en-US" noProof="0" dirty="0"/>
              <a:t>We develop every task in own feature branches in Git / Gitlab</a:t>
            </a:r>
          </a:p>
          <a:p>
            <a:pPr marL="628650" lvl="1" indent="-171450">
              <a:buFontTx/>
              <a:buChar char="-"/>
            </a:pPr>
            <a:r>
              <a:rPr lang="en-US" noProof="0" dirty="0"/>
              <a:t>We try to arrange every task as a fully testable entity, not too small, but also not too big</a:t>
            </a:r>
          </a:p>
          <a:p>
            <a:pPr marL="628650" lvl="1" indent="-171450">
              <a:buFontTx/>
              <a:buChar char="-"/>
            </a:pPr>
            <a:r>
              <a:rPr lang="en-US" noProof="0" dirty="0"/>
              <a:t>We have OEDT editor plugin that helps us with the code writing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noProof="0" dirty="0"/>
              <a:t>We have </a:t>
            </a:r>
            <a:r>
              <a:rPr lang="en-US" noProof="0" dirty="0" err="1"/>
              <a:t>SonarLint</a:t>
            </a:r>
            <a:r>
              <a:rPr lang="en-US" noProof="0" dirty="0"/>
              <a:t> plugin, with our own selection of coding rules, for the Developer Studio that checks out code as we type</a:t>
            </a:r>
          </a:p>
          <a:p>
            <a:pPr marL="628650" lvl="1" indent="-171450">
              <a:buFontTx/>
              <a:buChar char="-"/>
            </a:pPr>
            <a:r>
              <a:rPr lang="en-US" noProof="0" dirty="0"/>
              <a:t>We have the Business Entity designer from the SmartComponentLibrary which we use to design our Business Entities</a:t>
            </a:r>
          </a:p>
          <a:p>
            <a:pPr marL="171450" lvl="0" indent="-171450">
              <a:buFontTx/>
              <a:buChar char="-"/>
            </a:pPr>
            <a:r>
              <a:rPr lang="en-US" noProof="0" dirty="0"/>
              <a:t>On every push of a Git feature branch we execute (in Jenkins/Ant or Gitlab CI) the build, run the unit tests, run the robot framework tests and build the </a:t>
            </a:r>
            <a:r>
              <a:rPr lang="en-US" noProof="0" dirty="0" err="1"/>
              <a:t>api</a:t>
            </a:r>
            <a:r>
              <a:rPr lang="en-US" noProof="0" dirty="0"/>
              <a:t>-documentation (depending on branch)</a:t>
            </a:r>
          </a:p>
          <a:p>
            <a:pPr marL="171450" lvl="0" indent="-171450">
              <a:buFontTx/>
              <a:buChar char="-"/>
            </a:pPr>
            <a:r>
              <a:rPr lang="en-US" noProof="0" dirty="0"/>
              <a:t>We can have, on need basis, a separate environment with databases and PASOE generated for a feature branch for Web UI testing</a:t>
            </a:r>
          </a:p>
          <a:p>
            <a:pPr marL="171450" lvl="0" indent="-171450">
              <a:buFontTx/>
              <a:buChar char="-"/>
            </a:pPr>
            <a:r>
              <a:rPr lang="en-US" noProof="0" dirty="0"/>
              <a:t>The backend build results in DB’s, Progress library files, help-documentation and the frontend build results in a docker container file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noProof="0" dirty="0"/>
              <a:t>Backend build</a:t>
            </a:r>
          </a:p>
          <a:p>
            <a:pPr marL="628650" lvl="1" indent="-171450">
              <a:buFontTx/>
              <a:buChar char="-"/>
            </a:pPr>
            <a:r>
              <a:rPr lang="en-US" noProof="0" dirty="0"/>
              <a:t>Ant is used by the Jenkins to perform the build steps</a:t>
            </a:r>
          </a:p>
          <a:p>
            <a:pPr marL="171450" lvl="0" indent="-171450">
              <a:buFontTx/>
              <a:buChar char="-"/>
            </a:pPr>
            <a:r>
              <a:rPr lang="en-US" noProof="0" dirty="0"/>
              <a:t>Frontend build</a:t>
            </a:r>
          </a:p>
          <a:p>
            <a:pPr marL="628650" lvl="1" indent="-171450">
              <a:buFontTx/>
              <a:buChar char="-"/>
            </a:pPr>
            <a:r>
              <a:rPr lang="en-US" noProof="0" dirty="0"/>
              <a:t>Gitlab CI is performing the build steps</a:t>
            </a:r>
          </a:p>
          <a:p>
            <a:pPr marL="0" lvl="0" indent="0">
              <a:buFontTx/>
              <a:buNone/>
            </a:pPr>
            <a:r>
              <a:rPr lang="en-US" noProof="0" dirty="0"/>
              <a:t>More tools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noProof="0" dirty="0"/>
              <a:t>SonarQube is used for our code quality. It can report test coverage, duplicate code, code smells, bugs, can analyze the progress we’ve made on our code quality etc.</a:t>
            </a:r>
          </a:p>
          <a:p>
            <a:pPr marL="171450" lvl="0" indent="-171450">
              <a:buFontTx/>
              <a:buChar char="-"/>
            </a:pPr>
            <a:r>
              <a:rPr lang="en-US" noProof="0" dirty="0"/>
              <a:t>JSDO is used by our frontend to connect to the business components of the DigiaFramework</a:t>
            </a:r>
          </a:p>
          <a:p>
            <a:pPr marL="171450" lvl="0" indent="-171450">
              <a:buFontTx/>
              <a:buChar char="-"/>
            </a:pPr>
            <a:r>
              <a:rPr lang="en-US" noProof="0" dirty="0"/>
              <a:t>Ansible is used to deploy our frontend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Robot Photo by </a:t>
            </a:r>
            <a:r>
              <a:rPr lang="en-US" dirty="0">
                <a:hlinkClick r:id="rId3"/>
              </a:rPr>
              <a:t>Franck V.</a:t>
            </a:r>
            <a:r>
              <a:rPr lang="en-US" dirty="0"/>
              <a:t> on </a:t>
            </a:r>
            <a:r>
              <a:rPr lang="en-US" dirty="0" err="1">
                <a:hlinkClick r:id="rId4"/>
              </a:rPr>
              <a:t>Unsplash</a:t>
            </a:r>
            <a:endParaRPr lang="en-US" dirty="0"/>
          </a:p>
          <a:p>
            <a:pPr marL="171450" lvl="0" indent="-171450">
              <a:buFontTx/>
              <a:buChar char="-"/>
            </a:pPr>
            <a:endParaRPr lang="en-US" noProof="0" dirty="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26</a:t>
            </a:fld>
            <a:endParaRPr lang="fi-FI"/>
          </a:p>
        </p:txBody>
      </p:sp>
    </p:spTree>
    <p:extLst>
      <p:ext uri="{BB962C8B-B14F-4D97-AF65-F5344CB8AC3E}">
        <p14:creationId xmlns:p14="http://schemas.microsoft.com/office/powerpoint/2010/main" val="1229540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Frontend Docker container is built to Docker registry from where it can be shared.</a:t>
            </a:r>
            <a:endParaRPr lang="en-US" b="0"/>
          </a:p>
          <a:p>
            <a:r>
              <a:rPr lang="en-US" b="0"/>
              <a:t>Infrastructure as code</a:t>
            </a:r>
            <a:r>
              <a:rPr lang="en-US"/>
              <a:t> is the process of managing and provisioning computer data centers through machine-readable definition files, rather than physical hardware configuration or interactive </a:t>
            </a:r>
          </a:p>
          <a:p>
            <a:r>
              <a:rPr lang="en-US"/>
              <a:t>configuration tools.</a:t>
            </a:r>
          </a:p>
          <a:p>
            <a:r>
              <a:rPr lang="en-US" b="0"/>
              <a:t>Ansible</a:t>
            </a:r>
            <a:r>
              <a:rPr lang="en-US"/>
              <a:t> is an open-source software provisioning, configuration management, and application-deployment tool. By RedHat.</a:t>
            </a:r>
          </a:p>
          <a:p>
            <a:r>
              <a:rPr lang="en-US"/>
              <a:t>Docker Swarm is an open-source container orchestration platform and is the native clustering engine for and by Docker.</a:t>
            </a:r>
          </a:p>
          <a:p>
            <a:r>
              <a:rPr lang="en-US"/>
              <a:t>Terraform is a tool for building, changing, and versioning infrastructure safely and efficiently. Terraform can manage existing and popular service providers as well as custom in-house solutions. Created by </a:t>
            </a:r>
            <a:r>
              <a:rPr lang="en-US" err="1"/>
              <a:t>HashiCorp</a:t>
            </a:r>
            <a:r>
              <a:rPr lang="en-US"/>
              <a:t>.</a:t>
            </a:r>
          </a:p>
          <a:p>
            <a:r>
              <a:rPr lang="en-US"/>
              <a:t>Kubernetes is an open-source container-orchestration system for automating application deployment, scaling, and management across the clusters of hosts. Created by Google.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a:t>Code </a:t>
            </a:r>
            <a:r>
              <a:rPr lang="en-US"/>
              <a:t>Photo by </a:t>
            </a:r>
            <a:r>
              <a:rPr lang="en-US">
                <a:hlinkClick r:id="rId3"/>
              </a:rPr>
              <a:t>Markus </a:t>
            </a:r>
            <a:r>
              <a:rPr lang="en-US" err="1">
                <a:hlinkClick r:id="rId3"/>
              </a:rPr>
              <a:t>Spiske</a:t>
            </a:r>
            <a:r>
              <a:rPr lang="en-US"/>
              <a:t> on </a:t>
            </a:r>
            <a:r>
              <a:rPr lang="en-US" err="1">
                <a:hlinkClick r:id="rId4"/>
              </a:rPr>
              <a:t>Unsplash</a:t>
            </a:r>
            <a:endParaRPr lang="en-US"/>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27</a:t>
            </a:fld>
            <a:endParaRPr lang="fi-FI"/>
          </a:p>
        </p:txBody>
      </p:sp>
    </p:spTree>
    <p:extLst>
      <p:ext uri="{BB962C8B-B14F-4D97-AF65-F5344CB8AC3E}">
        <p14:creationId xmlns:p14="http://schemas.microsoft.com/office/powerpoint/2010/main" val="51426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i-FI" dirty="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28</a:t>
            </a:fld>
            <a:endParaRPr lang="fi-FI"/>
          </a:p>
        </p:txBody>
      </p:sp>
    </p:spTree>
    <p:extLst>
      <p:ext uri="{BB962C8B-B14F-4D97-AF65-F5344CB8AC3E}">
        <p14:creationId xmlns:p14="http://schemas.microsoft.com/office/powerpoint/2010/main" val="2538847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60498C-CA9E-AC47-9FB9-7DB3108C1132}" type="datetime1">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27.5.2019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2F1AA-B152-0340-B734-15761C91285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62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	- Formerly separate dedicated teams for developing application features and handling servers and installations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t>	- Manual testing late in the development cycle.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noProof="0" dirty="0"/>
              <a:t>Today</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DASA: DevOps Agile Skills Association</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noProof="0" dirty="0"/>
              <a:t>End to end responsibility</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Autonomous teams:</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Multi-talent members. Platforms as own team</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Scrum, sprints, sprint </a:t>
            </a:r>
            <a:r>
              <a:rPr lang="en-US" altLang="en-US" b="0" noProof="0" dirty="0"/>
              <a:t>demo</a:t>
            </a:r>
          </a:p>
          <a:p>
            <a:pPr marL="1085850" lvl="2" indent="-171450">
              <a:buFontTx/>
              <a:buChar char="-"/>
            </a:pPr>
            <a:r>
              <a:rPr lang="en-US" altLang="en-US" noProof="0" dirty="0"/>
              <a:t>Hackathons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noProof="0" dirty="0"/>
              <a:t>Many smaller releases instead of larger release. T</a:t>
            </a:r>
            <a:r>
              <a:rPr lang="en-US" altLang="en-US" noProof="0" dirty="0"/>
              <a:t>esting. Test features not releases (test early)</a:t>
            </a:r>
          </a:p>
          <a:p>
            <a:pPr marL="628650" lvl="1" indent="-171450">
              <a:buFontTx/>
              <a:buChar char="-"/>
            </a:pPr>
            <a:r>
              <a:rPr lang="en-US" altLang="en-US" noProof="0" dirty="0"/>
              <a:t>Build &amp; deployment automation</a:t>
            </a:r>
          </a:p>
          <a:p>
            <a:pPr marL="1085850" lvl="2" indent="-171450">
              <a:buFontTx/>
              <a:buChar char="-"/>
            </a:pPr>
            <a:r>
              <a:rPr lang="en-US" altLang="en-US" noProof="0" dirty="0"/>
              <a:t>Better pipelines</a:t>
            </a:r>
          </a:p>
          <a:p>
            <a:pPr marL="1085850" lvl="2" indent="-171450">
              <a:buFontTx/>
              <a:buChar char="-"/>
            </a:pPr>
            <a:r>
              <a:rPr lang="en-US" noProof="0" dirty="0"/>
              <a:t>Test coverage, code quality (SonarQube/</a:t>
            </a:r>
            <a:r>
              <a:rPr lang="en-US" noProof="0" dirty="0" err="1"/>
              <a:t>Sonarlint</a:t>
            </a:r>
            <a:r>
              <a:rPr lang="en-US" noProof="0" dirty="0"/>
              <a:t>)</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Unit &amp; robot tests</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Test early and less manual testing</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Infrastructure as code</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ltLang="en-US" noProof="0" dirty="0"/>
              <a:t>Aim for continuous improvement</a:t>
            </a:r>
          </a:p>
          <a:p>
            <a:pPr marL="1085850" marR="0" lvl="2" indent="-171450" algn="l" defTabSz="457200" rtl="0" eaLnBrk="1" fontAlgn="auto" latinLnBrk="0" hangingPunct="1">
              <a:lnSpc>
                <a:spcPct val="100000"/>
              </a:lnSpc>
              <a:spcBef>
                <a:spcPts val="0"/>
              </a:spcBef>
              <a:spcAft>
                <a:spcPts val="0"/>
              </a:spcAft>
              <a:buClrTx/>
              <a:buSzTx/>
              <a:buFontTx/>
              <a:buChar char="-"/>
              <a:tabLst/>
              <a:defRPr/>
            </a:pPr>
            <a:r>
              <a:rPr lang="en-US" noProof="0" dirty="0"/>
              <a:t>Aim for preemptive (monitoring etc.)</a:t>
            </a:r>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3</a:t>
            </a:fld>
            <a:endParaRPr lang="fi-FI"/>
          </a:p>
        </p:txBody>
      </p:sp>
    </p:spTree>
    <p:extLst>
      <p:ext uri="{BB962C8B-B14F-4D97-AF65-F5344CB8AC3E}">
        <p14:creationId xmlns:p14="http://schemas.microsoft.com/office/powerpoint/2010/main" val="228848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DigiaFramework (DF):</a:t>
            </a:r>
          </a:p>
          <a:p>
            <a:pPr marL="171450" indent="-171450">
              <a:buFontTx/>
              <a:buChar char="-"/>
            </a:pPr>
            <a:r>
              <a:rPr lang="en-US" dirty="0"/>
              <a:t>Serves business services through a service interface layer. Business services consists of Business Entities, Business Tasks and Business Workflows.</a:t>
            </a:r>
          </a:p>
          <a:p>
            <a:pPr marL="171450" indent="-171450">
              <a:buFontTx/>
              <a:buChar char="-"/>
            </a:pPr>
            <a:r>
              <a:rPr lang="en-US" dirty="0"/>
              <a:t>The menu structure data, view structure data and files of any type are served for any frontend capable of calling REST-services</a:t>
            </a:r>
          </a:p>
          <a:p>
            <a:pPr marL="171450" indent="-171450">
              <a:buFontTx/>
              <a:buChar char="-"/>
            </a:pPr>
            <a:r>
              <a:rPr lang="en-US" dirty="0"/>
              <a:t>The DigiaFramework stores user information like user roles and authorization rules in its Tools database</a:t>
            </a:r>
          </a:p>
          <a:p>
            <a:pPr marL="171450" indent="-171450">
              <a:buFontTx/>
              <a:buChar char="-"/>
            </a:pPr>
            <a:r>
              <a:rPr lang="en-US" dirty="0"/>
              <a:t>Makes it possible to reuse existing </a:t>
            </a:r>
            <a:r>
              <a:rPr lang="en-US" noProof="0" dirty="0"/>
              <a:t>functionality</a:t>
            </a:r>
            <a:r>
              <a:rPr lang="en-US" dirty="0"/>
              <a:t> by using wrapping and other methodologies. Reuse of our 20+ years on Enterprise Tools framework code.</a:t>
            </a:r>
          </a:p>
          <a:p>
            <a:pPr marL="0" indent="0">
              <a:buFontTx/>
              <a:buNone/>
            </a:pPr>
            <a:r>
              <a:rPr lang="en-US" dirty="0"/>
              <a:t>Web UI:</a:t>
            </a:r>
          </a:p>
          <a:p>
            <a:pPr marL="171450" lvl="0" indent="-171450">
              <a:buFontTx/>
              <a:buChar char="-"/>
            </a:pPr>
            <a:r>
              <a:rPr lang="en-US" dirty="0"/>
              <a:t>Makes it possible to represent various different kind of use cases with the same Web UI framework via parameterization</a:t>
            </a:r>
          </a:p>
          <a:p>
            <a:pPr marL="171450" lvl="0" indent="-171450">
              <a:buFontTx/>
              <a:buChar char="-"/>
            </a:pPr>
            <a:r>
              <a:rPr lang="en-US" dirty="0"/>
              <a:t>All Web UI features are made generic so they can be reused by different customers and use cases</a:t>
            </a:r>
          </a:p>
          <a:p>
            <a:pPr marL="171450" lvl="0" indent="-171450">
              <a:buFontTx/>
              <a:buChar char="-"/>
            </a:pPr>
            <a:r>
              <a:rPr lang="en-US" dirty="0"/>
              <a:t>Makes it possible to create a reusable View and Data Sources for the View and its Components</a:t>
            </a:r>
          </a:p>
          <a:p>
            <a:pPr marL="171450" lvl="0" indent="-171450">
              <a:buFontTx/>
              <a:buChar char="-"/>
            </a:pPr>
            <a:r>
              <a:rPr lang="en-US" sz="1600" dirty="0">
                <a:solidFill>
                  <a:srgbClr val="404040"/>
                </a:solidFill>
              </a:rPr>
              <a:t>Work is done only once in frontend, less coding</a:t>
            </a:r>
          </a:p>
          <a:p>
            <a:pPr marL="0" indent="0">
              <a:buFontTx/>
              <a:buNone/>
            </a:pPr>
            <a:endParaRPr lang="en-US" dirty="0"/>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4</a:t>
            </a:fld>
            <a:endParaRPr lang="fi-FI"/>
          </a:p>
        </p:txBody>
      </p:sp>
    </p:spTree>
    <p:extLst>
      <p:ext uri="{BB962C8B-B14F-4D97-AF65-F5344CB8AC3E}">
        <p14:creationId xmlns:p14="http://schemas.microsoft.com/office/powerpoint/2010/main" val="254944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Showcasing</a:t>
            </a:r>
            <a:r>
              <a:rPr lang="fi-FI"/>
              <a:t> some of </a:t>
            </a:r>
            <a:r>
              <a:rPr lang="fi-FI" err="1"/>
              <a:t>the</a:t>
            </a:r>
            <a:r>
              <a:rPr lang="fi-FI"/>
              <a:t> </a:t>
            </a:r>
            <a:r>
              <a:rPr lang="fi-FI" err="1"/>
              <a:t>different</a:t>
            </a:r>
            <a:r>
              <a:rPr lang="fi-FI"/>
              <a:t> </a:t>
            </a:r>
            <a:r>
              <a:rPr lang="fi-FI" err="1"/>
              <a:t>views</a:t>
            </a:r>
            <a:r>
              <a:rPr lang="fi-FI"/>
              <a:t> Frontend </a:t>
            </a:r>
            <a:r>
              <a:rPr lang="fi-FI" err="1"/>
              <a:t>can</a:t>
            </a:r>
            <a:r>
              <a:rPr lang="fi-FI"/>
              <a:t> </a:t>
            </a:r>
            <a:r>
              <a:rPr lang="fi-FI" err="1"/>
              <a:t>already</a:t>
            </a:r>
            <a:r>
              <a:rPr lang="fi-FI"/>
              <a:t> </a:t>
            </a:r>
            <a:r>
              <a:rPr lang="fi-FI" err="1"/>
              <a:t>handle</a:t>
            </a:r>
            <a:r>
              <a:rPr lang="fi-FI"/>
              <a:t>.</a:t>
            </a:r>
          </a:p>
          <a:p>
            <a:r>
              <a:rPr lang="fi-FI" err="1"/>
              <a:t>From</a:t>
            </a:r>
            <a:r>
              <a:rPr lang="fi-FI"/>
              <a:t> top </a:t>
            </a:r>
            <a:r>
              <a:rPr lang="fi-FI" err="1"/>
              <a:t>row</a:t>
            </a:r>
            <a:r>
              <a:rPr lang="fi-FI"/>
              <a:t> to </a:t>
            </a:r>
            <a:r>
              <a:rPr lang="fi-FI" err="1"/>
              <a:t>bottom</a:t>
            </a:r>
            <a:r>
              <a:rPr lang="fi-FI"/>
              <a:t>:</a:t>
            </a:r>
          </a:p>
          <a:p>
            <a:pPr marL="171450" indent="-171450">
              <a:buFontTx/>
              <a:buChar char="-"/>
            </a:pPr>
            <a:r>
              <a:rPr lang="fi-FI" err="1"/>
              <a:t>Scheduler</a:t>
            </a:r>
            <a:r>
              <a:rPr lang="fi-FI"/>
              <a:t> </a:t>
            </a:r>
            <a:r>
              <a:rPr lang="fi-FI" err="1"/>
              <a:t>view</a:t>
            </a:r>
            <a:endParaRPr lang="fi-FI"/>
          </a:p>
          <a:p>
            <a:pPr marL="171450" indent="-171450">
              <a:buFontTx/>
              <a:buChar char="-"/>
            </a:pPr>
            <a:r>
              <a:rPr lang="fi-FI" err="1"/>
              <a:t>Complex</a:t>
            </a:r>
            <a:r>
              <a:rPr lang="fi-FI"/>
              <a:t> </a:t>
            </a:r>
            <a:r>
              <a:rPr lang="fi-FI" err="1"/>
              <a:t>maintenance</a:t>
            </a:r>
            <a:r>
              <a:rPr lang="fi-FI"/>
              <a:t> </a:t>
            </a:r>
            <a:r>
              <a:rPr lang="fi-FI" err="1"/>
              <a:t>view</a:t>
            </a:r>
            <a:r>
              <a:rPr lang="fi-FI"/>
              <a:t> </a:t>
            </a:r>
            <a:r>
              <a:rPr lang="fi-FI" err="1"/>
              <a:t>with</a:t>
            </a:r>
            <a:r>
              <a:rPr lang="fi-FI"/>
              <a:t> </a:t>
            </a:r>
            <a:r>
              <a:rPr lang="fi-FI" err="1"/>
              <a:t>dynamic</a:t>
            </a:r>
            <a:r>
              <a:rPr lang="fi-FI"/>
              <a:t> data</a:t>
            </a:r>
          </a:p>
          <a:p>
            <a:pPr marL="171450" indent="-171450">
              <a:buFontTx/>
              <a:buChar char="-"/>
            </a:pPr>
            <a:r>
              <a:rPr lang="fi-FI" err="1"/>
              <a:t>Modals</a:t>
            </a:r>
            <a:r>
              <a:rPr lang="fi-FI"/>
              <a:t> </a:t>
            </a:r>
            <a:r>
              <a:rPr lang="fi-FI" err="1"/>
              <a:t>with</a:t>
            </a:r>
            <a:r>
              <a:rPr lang="fi-FI"/>
              <a:t> </a:t>
            </a:r>
            <a:r>
              <a:rPr lang="fi-FI" err="1"/>
              <a:t>selections</a:t>
            </a:r>
            <a:r>
              <a:rPr lang="fi-FI"/>
              <a:t> and </a:t>
            </a:r>
            <a:r>
              <a:rPr lang="fi-FI" err="1"/>
              <a:t>dynamic</a:t>
            </a:r>
            <a:r>
              <a:rPr lang="fi-FI"/>
              <a:t> data</a:t>
            </a:r>
          </a:p>
          <a:p>
            <a:pPr marL="171450" indent="-171450">
              <a:buFontTx/>
              <a:buChar char="-"/>
            </a:pPr>
            <a:r>
              <a:rPr lang="fi-FI" err="1"/>
              <a:t>Attachments</a:t>
            </a:r>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5</a:t>
            </a:fld>
            <a:endParaRPr lang="fi-FI"/>
          </a:p>
        </p:txBody>
      </p:sp>
    </p:spTree>
    <p:extLst>
      <p:ext uri="{BB962C8B-B14F-4D97-AF65-F5344CB8AC3E}">
        <p14:creationId xmlns:p14="http://schemas.microsoft.com/office/powerpoint/2010/main" val="218822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 JSDO is a client side typescript library for Progress Data Object Services published by Progress Software Corporation. Its purpose is to provide an easy to understand API for querying, creating, updating and deleting Progress Data Objects as well as invoke server side business logic. The JSDO is a free and open-source full-featured implementation that can be used in web, mobile web and hybrid mobile apps.</a:t>
            </a:r>
          </a:p>
          <a:p>
            <a:pPr marL="171450" indent="-171450">
              <a:buFontTx/>
              <a:buChar char="-"/>
            </a:pPr>
            <a:r>
              <a:rPr lang="en-US"/>
              <a:t>JSON Web Tokens are an open, industry standard RFC 7519 method for representing claims securely between two parties.</a:t>
            </a:r>
          </a:p>
          <a:p>
            <a:pPr marL="171450" indent="-171450">
              <a:buFontTx/>
              <a:buChar char="-"/>
            </a:pPr>
            <a:r>
              <a:rPr lang="en-US"/>
              <a:t>The Open Web Application Security Project (OWASP) is an online community that produces freely-available articles, methodologies, documentation, tools, and technologies in the field of web application security</a:t>
            </a:r>
          </a:p>
          <a:p>
            <a:pPr marL="171450" indent="-171450">
              <a:buFontTx/>
              <a:buChar char="-"/>
            </a:pPr>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6</a:t>
            </a:fld>
            <a:endParaRPr lang="fi-FI"/>
          </a:p>
        </p:txBody>
      </p:sp>
    </p:spTree>
    <p:extLst>
      <p:ext uri="{BB962C8B-B14F-4D97-AF65-F5344CB8AC3E}">
        <p14:creationId xmlns:p14="http://schemas.microsoft.com/office/powerpoint/2010/main" val="147407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i-FI" err="1"/>
              <a:t>Based</a:t>
            </a:r>
            <a:r>
              <a:rPr lang="fi-FI"/>
              <a:t> on Kendo UI for </a:t>
            </a:r>
            <a:r>
              <a:rPr lang="fi-FI" err="1"/>
              <a:t>Angular</a:t>
            </a:r>
            <a:r>
              <a:rPr lang="fi-FI"/>
              <a:t> </a:t>
            </a:r>
            <a:r>
              <a:rPr lang="fi-FI" err="1"/>
              <a:t>library</a:t>
            </a:r>
            <a:endParaRPr lang="fi-FI"/>
          </a:p>
          <a:p>
            <a:pPr marL="171450" indent="-171450">
              <a:buFontTx/>
              <a:buChar char="-"/>
            </a:pPr>
            <a:r>
              <a:rPr lang="fi-FI" err="1"/>
              <a:t>Reusable</a:t>
            </a:r>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7</a:t>
            </a:fld>
            <a:endParaRPr lang="fi-FI"/>
          </a:p>
        </p:txBody>
      </p:sp>
    </p:spTree>
    <p:extLst>
      <p:ext uri="{BB962C8B-B14F-4D97-AF65-F5344CB8AC3E}">
        <p14:creationId xmlns:p14="http://schemas.microsoft.com/office/powerpoint/2010/main" val="34617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cs typeface="Calibri"/>
              </a:rPr>
              <a:t>High-level</a:t>
            </a:r>
            <a:r>
              <a:rPr lang="fi-FI">
                <a:cs typeface="Calibri"/>
              </a:rPr>
              <a:t> </a:t>
            </a:r>
            <a:r>
              <a:rPr lang="fi-FI" err="1">
                <a:cs typeface="Calibri"/>
              </a:rPr>
              <a:t>architecture</a:t>
            </a:r>
            <a:r>
              <a:rPr lang="fi-FI">
                <a:cs typeface="Calibri"/>
              </a:rPr>
              <a:t> </a:t>
            </a:r>
            <a:r>
              <a:rPr lang="fi-FI" err="1">
                <a:cs typeface="Calibri"/>
              </a:rPr>
              <a:t>view</a:t>
            </a:r>
            <a:r>
              <a:rPr lang="fi-FI">
                <a:cs typeface="Calibri"/>
              </a:rPr>
              <a:t> of Frontend.</a:t>
            </a:r>
          </a:p>
          <a:p>
            <a:r>
              <a:rPr lang="fi-FI" err="1">
                <a:cs typeface="Calibri"/>
              </a:rPr>
              <a:t>Docker</a:t>
            </a:r>
            <a:r>
              <a:rPr lang="fi-FI">
                <a:cs typeface="Calibri"/>
              </a:rPr>
              <a:t> </a:t>
            </a:r>
            <a:r>
              <a:rPr lang="fi-FI" err="1">
                <a:cs typeface="Calibri"/>
              </a:rPr>
              <a:t>container</a:t>
            </a:r>
            <a:r>
              <a:rPr lang="fi-FI">
                <a:cs typeface="Calibri"/>
              </a:rPr>
              <a:t> is </a:t>
            </a:r>
            <a:r>
              <a:rPr lang="fi-FI" err="1">
                <a:cs typeface="Calibri"/>
              </a:rPr>
              <a:t>build</a:t>
            </a:r>
            <a:r>
              <a:rPr lang="fi-FI">
                <a:cs typeface="Calibri"/>
              </a:rPr>
              <a:t> and </a:t>
            </a:r>
            <a:r>
              <a:rPr lang="fi-FI" err="1">
                <a:cs typeface="Calibri"/>
              </a:rPr>
              <a:t>tested</a:t>
            </a:r>
            <a:r>
              <a:rPr lang="fi-FI">
                <a:cs typeface="Calibri"/>
              </a:rPr>
              <a:t> in </a:t>
            </a:r>
            <a:r>
              <a:rPr lang="fi-FI" err="1">
                <a:cs typeface="Calibri"/>
              </a:rPr>
              <a:t>GitLab</a:t>
            </a:r>
            <a:r>
              <a:rPr lang="fi-FI">
                <a:cs typeface="Calibri"/>
              </a:rPr>
              <a:t> CI pipeline, </a:t>
            </a:r>
            <a:r>
              <a:rPr lang="fi-FI" err="1">
                <a:cs typeface="Calibri"/>
              </a:rPr>
              <a:t>same</a:t>
            </a:r>
            <a:r>
              <a:rPr lang="fi-FI">
                <a:cs typeface="Calibri"/>
              </a:rPr>
              <a:t> </a:t>
            </a:r>
            <a:r>
              <a:rPr lang="fi-FI" err="1">
                <a:cs typeface="Calibri"/>
              </a:rPr>
              <a:t>container</a:t>
            </a:r>
            <a:r>
              <a:rPr lang="fi-FI">
                <a:cs typeface="Calibri"/>
              </a:rPr>
              <a:t> </a:t>
            </a:r>
            <a:r>
              <a:rPr lang="fi-FI" err="1">
                <a:cs typeface="Calibri"/>
              </a:rPr>
              <a:t>goes</a:t>
            </a:r>
            <a:r>
              <a:rPr lang="fi-FI">
                <a:cs typeface="Calibri"/>
              </a:rPr>
              <a:t> to </a:t>
            </a:r>
            <a:r>
              <a:rPr lang="fi-FI" err="1">
                <a:cs typeface="Calibri"/>
              </a:rPr>
              <a:t>production</a:t>
            </a:r>
            <a:endParaRPr lang="fi-FI">
              <a:cs typeface="Calibri"/>
            </a:endParaRPr>
          </a:p>
          <a:p>
            <a:r>
              <a:rPr lang="fi-FI" err="1">
                <a:cs typeface="Calibri"/>
              </a:rPr>
              <a:t>Containers</a:t>
            </a:r>
            <a:r>
              <a:rPr lang="fi-FI">
                <a:cs typeface="Calibri"/>
              </a:rPr>
              <a:t> </a:t>
            </a:r>
            <a:r>
              <a:rPr lang="fi-FI" err="1">
                <a:cs typeface="Calibri"/>
              </a:rPr>
              <a:t>are</a:t>
            </a:r>
            <a:r>
              <a:rPr lang="fi-FI">
                <a:cs typeface="Calibri"/>
              </a:rPr>
              <a:t> </a:t>
            </a:r>
            <a:r>
              <a:rPr lang="fi-FI" err="1">
                <a:cs typeface="Calibri"/>
              </a:rPr>
              <a:t>run</a:t>
            </a:r>
            <a:r>
              <a:rPr lang="fi-FI">
                <a:cs typeface="Calibri"/>
              </a:rPr>
              <a:t> </a:t>
            </a:r>
            <a:r>
              <a:rPr lang="fi-FI" err="1">
                <a:cs typeface="Calibri"/>
              </a:rPr>
              <a:t>either</a:t>
            </a:r>
            <a:r>
              <a:rPr lang="fi-FI">
                <a:cs typeface="Calibri"/>
              </a:rPr>
              <a:t> on </a:t>
            </a:r>
            <a:r>
              <a:rPr lang="fi-FI" err="1">
                <a:cs typeface="Calibri"/>
              </a:rPr>
              <a:t>Docker</a:t>
            </a:r>
            <a:r>
              <a:rPr lang="fi-FI">
                <a:cs typeface="Calibri"/>
              </a:rPr>
              <a:t> </a:t>
            </a:r>
            <a:r>
              <a:rPr lang="fi-FI" err="1">
                <a:cs typeface="Calibri"/>
              </a:rPr>
              <a:t>Swarm</a:t>
            </a:r>
            <a:r>
              <a:rPr lang="fi-FI">
                <a:cs typeface="Calibri"/>
              </a:rPr>
              <a:t> </a:t>
            </a:r>
            <a:r>
              <a:rPr lang="fi-FI" err="1">
                <a:cs typeface="Calibri"/>
              </a:rPr>
              <a:t>or</a:t>
            </a:r>
            <a:r>
              <a:rPr lang="fi-FI">
                <a:cs typeface="Calibri"/>
              </a:rPr>
              <a:t> in </a:t>
            </a:r>
            <a:r>
              <a:rPr lang="fi-FI" err="1">
                <a:cs typeface="Calibri"/>
              </a:rPr>
              <a:t>Kubernetes</a:t>
            </a:r>
            <a:r>
              <a:rPr lang="fi-FI">
                <a:cs typeface="Calibri"/>
              </a:rPr>
              <a:t> </a:t>
            </a:r>
            <a:r>
              <a:rPr lang="fi-FI" err="1">
                <a:cs typeface="Calibri"/>
              </a:rPr>
              <a:t>Container</a:t>
            </a:r>
            <a:r>
              <a:rPr lang="fi-FI">
                <a:cs typeface="Calibri"/>
              </a:rPr>
              <a:t> </a:t>
            </a:r>
            <a:r>
              <a:rPr lang="fi-FI" err="1">
                <a:cs typeface="Calibri"/>
              </a:rPr>
              <a:t>Platform</a:t>
            </a:r>
            <a:endParaRPr lang="fi-FI">
              <a:cs typeface="Calibri"/>
            </a:endParaRPr>
          </a:p>
          <a:p>
            <a:r>
              <a:rPr lang="fi-FI">
                <a:cs typeface="Calibri"/>
              </a:rPr>
              <a:t>Kendo UI for </a:t>
            </a:r>
            <a:r>
              <a:rPr lang="fi-FI" err="1">
                <a:cs typeface="Calibri"/>
              </a:rPr>
              <a:t>Angular</a:t>
            </a:r>
            <a:r>
              <a:rPr lang="fi-FI">
                <a:cs typeface="Calibri"/>
              </a:rPr>
              <a:t> is </a:t>
            </a:r>
            <a:r>
              <a:rPr lang="fi-FI" err="1">
                <a:cs typeface="Calibri"/>
              </a:rPr>
              <a:t>used</a:t>
            </a:r>
            <a:r>
              <a:rPr lang="fi-FI">
                <a:cs typeface="Calibri"/>
              </a:rPr>
              <a:t> as </a:t>
            </a:r>
            <a:r>
              <a:rPr lang="fi-FI" err="1">
                <a:cs typeface="Calibri"/>
              </a:rPr>
              <a:t>the</a:t>
            </a:r>
            <a:r>
              <a:rPr lang="fi-FI">
                <a:cs typeface="Calibri"/>
              </a:rPr>
              <a:t> UI Component </a:t>
            </a:r>
            <a:r>
              <a:rPr lang="fi-FI" err="1">
                <a:cs typeface="Calibri"/>
              </a:rPr>
              <a:t>library</a:t>
            </a:r>
            <a:endParaRPr lang="fi-FI">
              <a:cs typeface="Calibri"/>
            </a:endParaRPr>
          </a:p>
          <a:p>
            <a:r>
              <a:rPr lang="fi-FI">
                <a:cs typeface="Calibri"/>
              </a:rPr>
              <a:t>Frontend </a:t>
            </a:r>
            <a:r>
              <a:rPr lang="fi-FI" err="1">
                <a:cs typeface="Calibri"/>
              </a:rPr>
              <a:t>uses</a:t>
            </a:r>
            <a:r>
              <a:rPr lang="fi-FI">
                <a:cs typeface="Calibri"/>
              </a:rPr>
              <a:t> JSDO and REST Data </a:t>
            </a:r>
            <a:r>
              <a:rPr lang="fi-FI" err="1">
                <a:cs typeface="Calibri"/>
              </a:rPr>
              <a:t>Sources</a:t>
            </a:r>
            <a:r>
              <a:rPr lang="fi-FI">
                <a:cs typeface="Calibri"/>
              </a:rPr>
              <a:t> to </a:t>
            </a:r>
            <a:r>
              <a:rPr lang="fi-FI" err="1">
                <a:cs typeface="Calibri"/>
              </a:rPr>
              <a:t>communicate</a:t>
            </a:r>
            <a:r>
              <a:rPr lang="fi-FI">
                <a:cs typeface="Calibri"/>
              </a:rPr>
              <a:t> </a:t>
            </a:r>
            <a:r>
              <a:rPr lang="fi-FI" err="1">
                <a:cs typeface="Calibri"/>
              </a:rPr>
              <a:t>with</a:t>
            </a:r>
            <a:r>
              <a:rPr lang="fi-FI">
                <a:cs typeface="Calibri"/>
              </a:rPr>
              <a:t> backend </a:t>
            </a:r>
            <a:r>
              <a:rPr lang="fi-FI" err="1">
                <a:cs typeface="Calibri"/>
              </a:rPr>
              <a:t>services</a:t>
            </a:r>
            <a:endParaRPr lang="fi-FI">
              <a:cs typeface="Calibri"/>
            </a:endParaRPr>
          </a:p>
          <a:p>
            <a:r>
              <a:rPr lang="fi-FI" err="1">
                <a:cs typeface="Calibri"/>
              </a:rPr>
              <a:t>Also</a:t>
            </a:r>
            <a:r>
              <a:rPr lang="fi-FI">
                <a:cs typeface="Calibri"/>
              </a:rPr>
              <a:t> </a:t>
            </a:r>
            <a:r>
              <a:rPr lang="fi-FI" err="1">
                <a:cs typeface="Calibri"/>
              </a:rPr>
              <a:t>other</a:t>
            </a:r>
            <a:r>
              <a:rPr lang="fi-FI">
                <a:cs typeface="Calibri"/>
              </a:rPr>
              <a:t> JavaScript </a:t>
            </a:r>
            <a:r>
              <a:rPr lang="fi-FI" err="1">
                <a:cs typeface="Calibri"/>
              </a:rPr>
              <a:t>libraries</a:t>
            </a:r>
            <a:r>
              <a:rPr lang="fi-FI">
                <a:cs typeface="Calibri"/>
              </a:rPr>
              <a:t> </a:t>
            </a:r>
            <a:r>
              <a:rPr lang="fi-FI" err="1">
                <a:cs typeface="Calibri"/>
              </a:rPr>
              <a:t>are</a:t>
            </a:r>
            <a:r>
              <a:rPr lang="fi-FI">
                <a:cs typeface="Calibri"/>
              </a:rPr>
              <a:t> </a:t>
            </a:r>
            <a:r>
              <a:rPr lang="fi-FI" err="1">
                <a:cs typeface="Calibri"/>
              </a:rPr>
              <a:t>used</a:t>
            </a:r>
            <a:r>
              <a:rPr lang="fi-FI">
                <a:cs typeface="Calibri"/>
              </a:rPr>
              <a:t>, </a:t>
            </a:r>
            <a:r>
              <a:rPr lang="fi-FI" err="1">
                <a:cs typeface="Calibri"/>
              </a:rPr>
              <a:t>like</a:t>
            </a:r>
            <a:r>
              <a:rPr lang="fi-FI">
                <a:cs typeface="Calibri"/>
              </a:rPr>
              <a:t> </a:t>
            </a:r>
            <a:r>
              <a:rPr lang="fi-FI" err="1">
                <a:cs typeface="Calibri"/>
              </a:rPr>
              <a:t>RxJS</a:t>
            </a:r>
            <a:r>
              <a:rPr lang="fi-FI">
                <a:cs typeface="Calibri"/>
              </a:rPr>
              <a:t>.</a:t>
            </a:r>
          </a:p>
          <a:p>
            <a:r>
              <a:rPr lang="en-US" err="1"/>
              <a:t>RxJS</a:t>
            </a:r>
            <a:r>
              <a:rPr lang="en-US"/>
              <a:t> is a library for reactive programming using Observables, to make it easier to compose asynchronous or callback-based code.</a:t>
            </a:r>
            <a:endParaRPr lang="fi-FI">
              <a:cs typeface="Calibri"/>
            </a:endParaRPr>
          </a:p>
        </p:txBody>
      </p:sp>
      <p:sp>
        <p:nvSpPr>
          <p:cNvPr id="4" name="Date Placeholder 3"/>
          <p:cNvSpPr>
            <a:spLocks noGrp="1"/>
          </p:cNvSpPr>
          <p:nvPr>
            <p:ph type="dt" idx="10"/>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B42F1AA-B152-0340-B734-15761C912853}" type="slidenum">
              <a:rPr lang="fi-FI" smtClean="0"/>
              <a:pPr/>
              <a:t>8</a:t>
            </a:fld>
            <a:endParaRPr lang="fi-FI"/>
          </a:p>
        </p:txBody>
      </p:sp>
    </p:spTree>
    <p:extLst>
      <p:ext uri="{BB962C8B-B14F-4D97-AF65-F5344CB8AC3E}">
        <p14:creationId xmlns:p14="http://schemas.microsoft.com/office/powerpoint/2010/main" val="38787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a:t>- Progressive Web </a:t>
            </a:r>
            <a:r>
              <a:rPr lang="fi-FI" err="1"/>
              <a:t>App</a:t>
            </a:r>
            <a:endParaRPr lang="fi-FI"/>
          </a:p>
          <a:p>
            <a:pPr marL="628650" lvl="1" indent="-171450">
              <a:buFontTx/>
              <a:buChar char="-"/>
            </a:pPr>
            <a:r>
              <a:rPr lang="en-US"/>
              <a:t>Progressive web applications (PWAs) are web applications that load like regular web pages or websites but can offer the user functionality such as working offline, push notifications, and device hardware access traditionally available only to native applications. PWAs combine the flexibility of the web with the experience of a native application. </a:t>
            </a:r>
            <a:endParaRPr lang="fi-FI"/>
          </a:p>
          <a:p>
            <a:r>
              <a:rPr lang="en-US"/>
              <a:t>- A service worker is a script that your browser runs in the background, separate from a web page, opening the door to features that don't need a web page or user interaction, like push notifications.</a:t>
            </a:r>
            <a:endParaRPr lang="fi-FI"/>
          </a:p>
        </p:txBody>
      </p:sp>
      <p:sp>
        <p:nvSpPr>
          <p:cNvPr id="4" name="Date Placeholder 3"/>
          <p:cNvSpPr>
            <a:spLocks noGrp="1"/>
          </p:cNvSpPr>
          <p:nvPr>
            <p:ph type="dt" idx="1"/>
          </p:nvPr>
        </p:nvSpPr>
        <p:spPr/>
        <p:txBody>
          <a:bodyPr/>
          <a:lstStyle/>
          <a:p>
            <a:fld id="{4160498C-CA9E-AC47-9FB9-7DB3108C1132}" type="datetime1">
              <a:rPr lang="fi-FI" smtClean="0"/>
              <a:pPr/>
              <a:t>27.5.2019</a:t>
            </a:fld>
            <a:endParaRPr lang="fi-FI"/>
          </a:p>
        </p:txBody>
      </p:sp>
      <p:sp>
        <p:nvSpPr>
          <p:cNvPr id="5" name="Footer Placeholder 4"/>
          <p:cNvSpPr>
            <a:spLocks noGrp="1"/>
          </p:cNvSpPr>
          <p:nvPr>
            <p:ph type="ftr" sz="quarter" idx="4"/>
          </p:nvPr>
        </p:nvSpPr>
        <p:spPr/>
        <p:txBody>
          <a:bodyPr/>
          <a:lstStyle/>
          <a:p>
            <a:endParaRPr lang="fi-FI"/>
          </a:p>
        </p:txBody>
      </p:sp>
      <p:sp>
        <p:nvSpPr>
          <p:cNvPr id="6" name="Slide Number Placeholder 5"/>
          <p:cNvSpPr>
            <a:spLocks noGrp="1"/>
          </p:cNvSpPr>
          <p:nvPr>
            <p:ph type="sldNum" sz="quarter" idx="5"/>
          </p:nvPr>
        </p:nvSpPr>
        <p:spPr/>
        <p:txBody>
          <a:bodyPr/>
          <a:lstStyle/>
          <a:p>
            <a:fld id="{EB42F1AA-B152-0340-B734-15761C912853}" type="slidenum">
              <a:rPr lang="fi-FI" smtClean="0"/>
              <a:pPr/>
              <a:t>9</a:t>
            </a:fld>
            <a:endParaRPr lang="fi-FI"/>
          </a:p>
        </p:txBody>
      </p:sp>
    </p:spTree>
    <p:extLst>
      <p:ext uri="{BB962C8B-B14F-4D97-AF65-F5344CB8AC3E}">
        <p14:creationId xmlns:p14="http://schemas.microsoft.com/office/powerpoint/2010/main" val="415040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EED2DFBB-03E9-4B6C-98B3-DADC0B8A56B5}"/>
              </a:ext>
            </a:extLst>
          </p:cNvPr>
          <p:cNvSpPr>
            <a:spLocks noGrp="1"/>
          </p:cNvSpPr>
          <p:nvPr>
            <p:ph type="pic" sz="quarter" idx="27" hasCustomPrompt="1"/>
          </p:nvPr>
        </p:nvSpPr>
        <p:spPr>
          <a:xfrm>
            <a:off x="233998" y="234000"/>
            <a:ext cx="8676001" cy="4675500"/>
          </a:xfrm>
          <a:solidFill>
            <a:schemeClr val="bg1">
              <a:lumMod val="85000"/>
            </a:schemeClr>
          </a:solidFill>
        </p:spPr>
        <p:txBody>
          <a:bodyPr anchor="ctr"/>
          <a:lstStyle>
            <a:lvl1pPr marL="0" indent="0" algn="ctr">
              <a:buNone/>
              <a:defRPr>
                <a:latin typeface="+mj-lt"/>
              </a:defRPr>
            </a:lvl1pPr>
          </a:lstStyle>
          <a:p>
            <a:r>
              <a:rPr lang="fi-FI"/>
              <a:t>Picture</a:t>
            </a:r>
            <a:endParaRPr lang="en-US"/>
          </a:p>
        </p:txBody>
      </p:sp>
      <p:sp>
        <p:nvSpPr>
          <p:cNvPr id="25" name="Rectangle 24">
            <a:extLst>
              <a:ext uri="{FF2B5EF4-FFF2-40B4-BE49-F238E27FC236}">
                <a16:creationId xmlns:a16="http://schemas.microsoft.com/office/drawing/2014/main" id="{55037C11-E226-4F0E-8E08-61A5D72F5ABC}"/>
              </a:ext>
            </a:extLst>
          </p:cNvPr>
          <p:cNvSpPr/>
          <p:nvPr userDrawn="1"/>
        </p:nvSpPr>
        <p:spPr>
          <a:xfrm>
            <a:off x="233998" y="3033960"/>
            <a:ext cx="4308580" cy="1875540"/>
          </a:xfrm>
          <a:prstGeom prst="rect">
            <a:avLst/>
          </a:prstGeom>
          <a:solidFill>
            <a:srgbClr val="FFFF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4" name="Date Placeholder 3">
            <a:extLst>
              <a:ext uri="{FF2B5EF4-FFF2-40B4-BE49-F238E27FC236}">
                <a16:creationId xmlns:a16="http://schemas.microsoft.com/office/drawing/2014/main" id="{B2F06F9D-11DD-4D58-B292-1AEF59535027}"/>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EFA6BBC4-1CE8-462D-B09C-6A496045F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9657CF-8252-4507-A694-28C2016BDAE1}"/>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7" name="Title 6">
            <a:extLst>
              <a:ext uri="{FF2B5EF4-FFF2-40B4-BE49-F238E27FC236}">
                <a16:creationId xmlns:a16="http://schemas.microsoft.com/office/drawing/2014/main" id="{5661372D-DB0D-411D-A2B3-467248113338}"/>
              </a:ext>
            </a:extLst>
          </p:cNvPr>
          <p:cNvSpPr>
            <a:spLocks noGrp="1"/>
          </p:cNvSpPr>
          <p:nvPr>
            <p:ph type="title"/>
          </p:nvPr>
        </p:nvSpPr>
        <p:spPr>
          <a:xfrm>
            <a:off x="568272" y="3474376"/>
            <a:ext cx="3636000" cy="994172"/>
          </a:xfrm>
        </p:spPr>
        <p:txBody>
          <a:bodyPr/>
          <a:lstStyle>
            <a:lvl1pPr>
              <a:lnSpc>
                <a:spcPct val="100000"/>
              </a:lnSpc>
              <a:defRPr sz="2600">
                <a:solidFill>
                  <a:schemeClr val="tx1">
                    <a:lumMod val="75000"/>
                    <a:lumOff val="25000"/>
                  </a:schemeClr>
                </a:solidFill>
                <a:latin typeface="Raleway ExtraBold" panose="020B0903030101060003" pitchFamily="34" charset="0"/>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0BC14C64-FBBF-458C-A821-9460581954C6}"/>
              </a:ext>
            </a:extLst>
          </p:cNvPr>
          <p:cNvSpPr>
            <a:spLocks noGrp="1"/>
          </p:cNvSpPr>
          <p:nvPr>
            <p:ph type="body" sz="quarter" idx="13"/>
          </p:nvPr>
        </p:nvSpPr>
        <p:spPr>
          <a:xfrm>
            <a:off x="568272" y="2679763"/>
            <a:ext cx="3636000" cy="324036"/>
          </a:xfrm>
        </p:spPr>
        <p:txBody>
          <a:bodyPr/>
          <a:lstStyle>
            <a:lvl1pPr marL="0" indent="0">
              <a:spcBef>
                <a:spcPts val="0"/>
              </a:spcBef>
              <a:buNone/>
              <a:defRPr sz="1600" b="0">
                <a:solidFill>
                  <a:schemeClr val="bg1"/>
                </a:solidFill>
              </a:defRPr>
            </a:lvl1pPr>
            <a:lvl2pPr marL="271463"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5D631BA9-0F2D-41CE-BFCB-9A3D852ECC6C}"/>
              </a:ext>
            </a:extLst>
          </p:cNvPr>
          <p:cNvGrpSpPr/>
          <p:nvPr userDrawn="1"/>
        </p:nvGrpSpPr>
        <p:grpSpPr>
          <a:xfrm>
            <a:off x="8343900" y="4481816"/>
            <a:ext cx="800100" cy="662022"/>
            <a:chOff x="8624888" y="2417763"/>
            <a:chExt cx="3292475" cy="2717800"/>
          </a:xfrm>
        </p:grpSpPr>
        <p:sp>
          <p:nvSpPr>
            <p:cNvPr id="13" name="Rectangle 5">
              <a:extLst>
                <a:ext uri="{FF2B5EF4-FFF2-40B4-BE49-F238E27FC236}">
                  <a16:creationId xmlns:a16="http://schemas.microsoft.com/office/drawing/2014/main" id="{E33B1F25-402B-4ECC-97FD-3EC8E046CF5E}"/>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4" name="Freeform 6">
              <a:extLst>
                <a:ext uri="{FF2B5EF4-FFF2-40B4-BE49-F238E27FC236}">
                  <a16:creationId xmlns:a16="http://schemas.microsoft.com/office/drawing/2014/main" id="{DBBF4145-4F42-4B65-9E94-6F117A67695D}"/>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Rectangle 7">
              <a:extLst>
                <a:ext uri="{FF2B5EF4-FFF2-40B4-BE49-F238E27FC236}">
                  <a16:creationId xmlns:a16="http://schemas.microsoft.com/office/drawing/2014/main" id="{C6F75A4F-D45D-4E91-B9AF-B141A112F760}"/>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Freeform 8">
              <a:extLst>
                <a:ext uri="{FF2B5EF4-FFF2-40B4-BE49-F238E27FC236}">
                  <a16:creationId xmlns:a16="http://schemas.microsoft.com/office/drawing/2014/main" id="{E68A8D7B-2C28-423E-B63F-834D63D55A21}"/>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Rectangle 9">
              <a:extLst>
                <a:ext uri="{FF2B5EF4-FFF2-40B4-BE49-F238E27FC236}">
                  <a16:creationId xmlns:a16="http://schemas.microsoft.com/office/drawing/2014/main" id="{D68B92F0-A0BE-479B-946A-65E1233AB129}"/>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Freeform 10">
              <a:extLst>
                <a:ext uri="{FF2B5EF4-FFF2-40B4-BE49-F238E27FC236}">
                  <a16:creationId xmlns:a16="http://schemas.microsoft.com/office/drawing/2014/main" id="{CACAD860-02F4-4AEE-87B6-32FA58ED5B56}"/>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Rectangle 11">
              <a:extLst>
                <a:ext uri="{FF2B5EF4-FFF2-40B4-BE49-F238E27FC236}">
                  <a16:creationId xmlns:a16="http://schemas.microsoft.com/office/drawing/2014/main" id="{459037A6-5DE6-408B-9469-45E942CDAF24}"/>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0" name="Rectangle 12">
              <a:extLst>
                <a:ext uri="{FF2B5EF4-FFF2-40B4-BE49-F238E27FC236}">
                  <a16:creationId xmlns:a16="http://schemas.microsoft.com/office/drawing/2014/main" id="{152FC8DF-E76F-4CDF-882C-60E0CC3943A1}"/>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17674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6142161-CB4D-4ECD-A7F8-C6CD1E490845}"/>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6" name="Footer Placeholder 5">
            <a:extLst>
              <a:ext uri="{FF2B5EF4-FFF2-40B4-BE49-F238E27FC236}">
                <a16:creationId xmlns:a16="http://schemas.microsoft.com/office/drawing/2014/main" id="{DDCBC458-4456-4DA2-9891-7BFBA99F1E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35451-D317-427E-A09F-A59CEDA7370B}"/>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8" name="Chart Placeholder 7">
            <a:extLst>
              <a:ext uri="{FF2B5EF4-FFF2-40B4-BE49-F238E27FC236}">
                <a16:creationId xmlns:a16="http://schemas.microsoft.com/office/drawing/2014/main" id="{3A7C3D7B-E9EE-4C7A-89F9-D79A48530D99}"/>
              </a:ext>
            </a:extLst>
          </p:cNvPr>
          <p:cNvSpPr>
            <a:spLocks noGrp="1"/>
          </p:cNvSpPr>
          <p:nvPr>
            <p:ph type="chart" sz="quarter" idx="13"/>
          </p:nvPr>
        </p:nvSpPr>
        <p:spPr>
          <a:xfrm>
            <a:off x="4572000" y="234000"/>
            <a:ext cx="4338000" cy="4675500"/>
          </a:xfrm>
        </p:spPr>
        <p:txBody>
          <a:bodyPr anchor="ctr" anchorCtr="0"/>
          <a:lstStyle>
            <a:lvl1pPr marL="0" indent="0" algn="ctr">
              <a:buNone/>
              <a:defRPr sz="1350" b="1" i="1"/>
            </a:lvl1pPr>
          </a:lstStyle>
          <a:p>
            <a:r>
              <a:rPr lang="en-US"/>
              <a:t>Click icon to add chart</a:t>
            </a:r>
            <a:endParaRPr lang="en-GB"/>
          </a:p>
        </p:txBody>
      </p:sp>
      <p:sp>
        <p:nvSpPr>
          <p:cNvPr id="3" name="Title 2">
            <a:extLst>
              <a:ext uri="{FF2B5EF4-FFF2-40B4-BE49-F238E27FC236}">
                <a16:creationId xmlns:a16="http://schemas.microsoft.com/office/drawing/2014/main" id="{50251511-58C0-4DE0-B7DE-D1BF7500E46C}"/>
              </a:ext>
            </a:extLst>
          </p:cNvPr>
          <p:cNvSpPr>
            <a:spLocks noGrp="1"/>
          </p:cNvSpPr>
          <p:nvPr>
            <p:ph type="title"/>
          </p:nvPr>
        </p:nvSpPr>
        <p:spPr>
          <a:xfrm>
            <a:off x="503548" y="411510"/>
            <a:ext cx="3644999" cy="994172"/>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48BA09B6-2C1F-44CF-B583-76DA8B05F70F}"/>
              </a:ext>
            </a:extLst>
          </p:cNvPr>
          <p:cNvSpPr>
            <a:spLocks noGrp="1"/>
          </p:cNvSpPr>
          <p:nvPr>
            <p:ph idx="1"/>
          </p:nvPr>
        </p:nvSpPr>
        <p:spPr>
          <a:xfrm>
            <a:off x="514349" y="1491630"/>
            <a:ext cx="3645000" cy="3218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354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408E-0135-4317-85FA-A0A6F10E1E0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2EC7F5B9-1203-4A05-A988-DA5DD1D8F5E6}"/>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4" name="Footer Placeholder 3">
            <a:extLst>
              <a:ext uri="{FF2B5EF4-FFF2-40B4-BE49-F238E27FC236}">
                <a16:creationId xmlns:a16="http://schemas.microsoft.com/office/drawing/2014/main" id="{0F2A7512-F570-4084-AA0A-80811372C6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DE3F69-0720-47CE-8BA2-C8C2BE813E7B}"/>
              </a:ext>
            </a:extLst>
          </p:cNvPr>
          <p:cNvSpPr>
            <a:spLocks noGrp="1"/>
          </p:cNvSpPr>
          <p:nvPr>
            <p:ph type="sldNum" sz="quarter" idx="12"/>
          </p:nvPr>
        </p:nvSpPr>
        <p:spPr/>
        <p:txBody>
          <a:bodyPr/>
          <a:lstStyle/>
          <a:p>
            <a:fld id="{7563B049-EAB0-4A0E-9EBD-F2F30CA669FB}" type="slidenum">
              <a:rPr lang="en-GB" smtClean="0"/>
              <a:t>‹#›</a:t>
            </a:fld>
            <a:endParaRPr lang="en-GB"/>
          </a:p>
        </p:txBody>
      </p:sp>
    </p:spTree>
    <p:extLst>
      <p:ext uri="{BB962C8B-B14F-4D97-AF65-F5344CB8AC3E}">
        <p14:creationId xmlns:p14="http://schemas.microsoft.com/office/powerpoint/2010/main" val="75912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 portrait image on left">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40BFC84D-5542-4191-B0A1-52BE5B9D54E9}"/>
              </a:ext>
            </a:extLst>
          </p:cNvPr>
          <p:cNvSpPr>
            <a:spLocks noGrp="1"/>
          </p:cNvSpPr>
          <p:nvPr>
            <p:ph type="pic" sz="quarter" idx="27" hasCustomPrompt="1"/>
          </p:nvPr>
        </p:nvSpPr>
        <p:spPr>
          <a:xfrm>
            <a:off x="234000" y="233999"/>
            <a:ext cx="2970606" cy="4675501"/>
          </a:xfrm>
          <a:solidFill>
            <a:schemeClr val="bg1">
              <a:lumMod val="85000"/>
            </a:schemeClr>
          </a:solidFill>
        </p:spPr>
        <p:txBody>
          <a:bodyPr anchor="ctr"/>
          <a:lstStyle>
            <a:lvl1pPr marL="0" indent="0" algn="ctr">
              <a:buNone/>
              <a:defRPr>
                <a:latin typeface="+mj-lt"/>
              </a:defRPr>
            </a:lvl1pPr>
          </a:lstStyle>
          <a:p>
            <a:r>
              <a:rPr lang="fi-FI"/>
              <a:t>Picture</a:t>
            </a:r>
            <a:endParaRPr lang="en-US"/>
          </a:p>
        </p:txBody>
      </p:sp>
      <p:sp>
        <p:nvSpPr>
          <p:cNvPr id="7" name="Title 2">
            <a:extLst>
              <a:ext uri="{FF2B5EF4-FFF2-40B4-BE49-F238E27FC236}">
                <a16:creationId xmlns:a16="http://schemas.microsoft.com/office/drawing/2014/main" id="{59233522-C051-43D9-A406-07368EE3B43F}"/>
              </a:ext>
            </a:extLst>
          </p:cNvPr>
          <p:cNvSpPr>
            <a:spLocks noGrp="1"/>
          </p:cNvSpPr>
          <p:nvPr>
            <p:ph type="title"/>
          </p:nvPr>
        </p:nvSpPr>
        <p:spPr>
          <a:xfrm>
            <a:off x="3455876" y="234000"/>
            <a:ext cx="5454124" cy="994172"/>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2B69D97-C082-4A80-B81F-1E4DCD3A5C50}"/>
              </a:ext>
            </a:extLst>
          </p:cNvPr>
          <p:cNvSpPr>
            <a:spLocks noGrp="1"/>
          </p:cNvSpPr>
          <p:nvPr>
            <p:ph idx="1"/>
          </p:nvPr>
        </p:nvSpPr>
        <p:spPr>
          <a:xfrm>
            <a:off x="3466676" y="1320800"/>
            <a:ext cx="5443324" cy="358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818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55B6A7-139A-4F60-8FFD-5335BD6BD5A1}"/>
              </a:ext>
            </a:extLst>
          </p:cNvPr>
          <p:cNvSpPr/>
          <p:nvPr userDrawn="1"/>
        </p:nvSpPr>
        <p:spPr>
          <a:xfrm>
            <a:off x="233998" y="234000"/>
            <a:ext cx="8676000" cy="46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sp>
        <p:nvSpPr>
          <p:cNvPr id="3" name="Text Placeholder 2">
            <a:extLst>
              <a:ext uri="{FF2B5EF4-FFF2-40B4-BE49-F238E27FC236}">
                <a16:creationId xmlns:a16="http://schemas.microsoft.com/office/drawing/2014/main" id="{3D0671D7-B3A9-4DFD-971D-424A9990A78F}"/>
              </a:ext>
            </a:extLst>
          </p:cNvPr>
          <p:cNvSpPr>
            <a:spLocks noGrp="1"/>
          </p:cNvSpPr>
          <p:nvPr>
            <p:ph type="body" sz="quarter" idx="10" hasCustomPrompt="1"/>
          </p:nvPr>
        </p:nvSpPr>
        <p:spPr>
          <a:xfrm>
            <a:off x="571500" y="2351088"/>
            <a:ext cx="8034338" cy="433387"/>
          </a:xfrm>
        </p:spPr>
        <p:txBody>
          <a:bodyPr/>
          <a:lstStyle>
            <a:lvl1pPr algn="ctr">
              <a:defRPr lang="en-US" sz="2600" kern="1200" dirty="0" smtClean="0">
                <a:solidFill>
                  <a:schemeClr val="bg1"/>
                </a:solidFill>
                <a:latin typeface="Raleway ExtraBold" panose="020B0903030101060003" pitchFamily="34" charset="0"/>
                <a:ea typeface="+mj-ea"/>
                <a:cs typeface="+mj-cs"/>
              </a:defRPr>
            </a:lvl1pPr>
            <a:lvl2pPr algn="ctr">
              <a:defRPr lang="en-US" sz="2600" kern="1200" dirty="0" smtClean="0">
                <a:solidFill>
                  <a:schemeClr val="bg1"/>
                </a:solidFill>
                <a:latin typeface="Raleway ExtraBold" panose="020B0903030101060003" pitchFamily="34" charset="0"/>
                <a:ea typeface="+mj-ea"/>
                <a:cs typeface="+mj-cs"/>
              </a:defRPr>
            </a:lvl2pPr>
            <a:lvl3pPr algn="ctr">
              <a:defRPr lang="en-US" sz="2600" kern="1200" dirty="0" smtClean="0">
                <a:solidFill>
                  <a:schemeClr val="bg1"/>
                </a:solidFill>
                <a:latin typeface="Raleway ExtraBold" panose="020B0903030101060003" pitchFamily="34" charset="0"/>
                <a:ea typeface="+mj-ea"/>
                <a:cs typeface="+mj-cs"/>
              </a:defRPr>
            </a:lvl3pPr>
            <a:lvl4pPr algn="ctr">
              <a:defRPr lang="en-US" sz="2600" kern="1200" dirty="0" smtClean="0">
                <a:solidFill>
                  <a:schemeClr val="bg1"/>
                </a:solidFill>
                <a:latin typeface="Raleway ExtraBold" panose="020B0903030101060003" pitchFamily="34" charset="0"/>
                <a:ea typeface="+mj-ea"/>
                <a:cs typeface="+mj-cs"/>
              </a:defRPr>
            </a:lvl4pPr>
            <a:lvl5pPr algn="ctr">
              <a:defRPr lang="en-US" sz="2600" kern="1200" dirty="0">
                <a:solidFill>
                  <a:schemeClr val="bg1"/>
                </a:solidFill>
                <a:latin typeface="Raleway ExtraBold" panose="020B0903030101060003" pitchFamily="34" charset="0"/>
                <a:ea typeface="+mj-ea"/>
                <a:cs typeface="+mj-cs"/>
              </a:defRPr>
            </a:lvl5pPr>
          </a:lstStyle>
          <a:p>
            <a:pPr lvl="0"/>
            <a:r>
              <a:rPr lang="fi-FI"/>
              <a:t>S</a:t>
            </a:r>
            <a:r>
              <a:rPr lang="en-US" err="1"/>
              <a:t>ection</a:t>
            </a:r>
            <a:r>
              <a:rPr lang="en-US"/>
              <a:t> title</a:t>
            </a:r>
          </a:p>
        </p:txBody>
      </p:sp>
      <p:grpSp>
        <p:nvGrpSpPr>
          <p:cNvPr id="10" name="Group 9">
            <a:extLst>
              <a:ext uri="{FF2B5EF4-FFF2-40B4-BE49-F238E27FC236}">
                <a16:creationId xmlns:a16="http://schemas.microsoft.com/office/drawing/2014/main" id="{B2944B46-F9EB-4496-881F-6DF0B5FB867F}"/>
              </a:ext>
            </a:extLst>
          </p:cNvPr>
          <p:cNvGrpSpPr/>
          <p:nvPr userDrawn="1"/>
        </p:nvGrpSpPr>
        <p:grpSpPr>
          <a:xfrm>
            <a:off x="8343900" y="4481816"/>
            <a:ext cx="800100" cy="662022"/>
            <a:chOff x="8624888" y="2417763"/>
            <a:chExt cx="3292475" cy="2717800"/>
          </a:xfrm>
        </p:grpSpPr>
        <p:sp>
          <p:nvSpPr>
            <p:cNvPr id="11" name="Rectangle 5">
              <a:extLst>
                <a:ext uri="{FF2B5EF4-FFF2-40B4-BE49-F238E27FC236}">
                  <a16:creationId xmlns:a16="http://schemas.microsoft.com/office/drawing/2014/main" id="{F43AEAF5-5F79-4A5A-98BF-9606259849F1}"/>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2" name="Freeform 6">
              <a:extLst>
                <a:ext uri="{FF2B5EF4-FFF2-40B4-BE49-F238E27FC236}">
                  <a16:creationId xmlns:a16="http://schemas.microsoft.com/office/drawing/2014/main" id="{FA4F4AC6-7DB4-4A1C-96AF-AA1C87B9A54B}"/>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3" name="Rectangle 7">
              <a:extLst>
                <a:ext uri="{FF2B5EF4-FFF2-40B4-BE49-F238E27FC236}">
                  <a16:creationId xmlns:a16="http://schemas.microsoft.com/office/drawing/2014/main" id="{B9B4D6A8-5446-4811-9C43-EEA24586E457}"/>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4" name="Freeform 8">
              <a:extLst>
                <a:ext uri="{FF2B5EF4-FFF2-40B4-BE49-F238E27FC236}">
                  <a16:creationId xmlns:a16="http://schemas.microsoft.com/office/drawing/2014/main" id="{9F14AD60-3E00-4728-B984-A580D63345D6}"/>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Rectangle 9">
              <a:extLst>
                <a:ext uri="{FF2B5EF4-FFF2-40B4-BE49-F238E27FC236}">
                  <a16:creationId xmlns:a16="http://schemas.microsoft.com/office/drawing/2014/main" id="{E4B8C0F1-F4E1-4E8D-89CD-8887FCAAE316}"/>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Freeform 10">
              <a:extLst>
                <a:ext uri="{FF2B5EF4-FFF2-40B4-BE49-F238E27FC236}">
                  <a16:creationId xmlns:a16="http://schemas.microsoft.com/office/drawing/2014/main" id="{0DBA29A6-BF5F-4B7D-9031-5C67D2864793}"/>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Rectangle 11">
              <a:extLst>
                <a:ext uri="{FF2B5EF4-FFF2-40B4-BE49-F238E27FC236}">
                  <a16:creationId xmlns:a16="http://schemas.microsoft.com/office/drawing/2014/main" id="{91D40AF3-E5A8-4641-96E1-F6069D616E80}"/>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Rectangle 12">
              <a:extLst>
                <a:ext uri="{FF2B5EF4-FFF2-40B4-BE49-F238E27FC236}">
                  <a16:creationId xmlns:a16="http://schemas.microsoft.com/office/drawing/2014/main" id="{40CCA445-A386-403C-A077-B15F24C1194F}"/>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311734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ain otsikko ">
    <p:spTree>
      <p:nvGrpSpPr>
        <p:cNvPr id="1" name=""/>
        <p:cNvGrpSpPr/>
        <p:nvPr/>
      </p:nvGrpSpPr>
      <p:grpSpPr>
        <a:xfrm>
          <a:off x="0" y="0"/>
          <a:ext cx="0" cy="0"/>
          <a:chOff x="0" y="0"/>
          <a:chExt cx="0" cy="0"/>
        </a:xfrm>
      </p:grpSpPr>
      <p:sp>
        <p:nvSpPr>
          <p:cNvPr id="3" name="Otsikon paikkamerkki 1"/>
          <p:cNvSpPr>
            <a:spLocks noGrp="1"/>
          </p:cNvSpPr>
          <p:nvPr>
            <p:ph type="title"/>
          </p:nvPr>
        </p:nvSpPr>
        <p:spPr>
          <a:xfrm>
            <a:off x="571499" y="345600"/>
            <a:ext cx="7838101" cy="714375"/>
          </a:xfrm>
          <a:prstGeom prst="rect">
            <a:avLst/>
          </a:prstGeom>
        </p:spPr>
        <p:txBody>
          <a:bodyPr vert="horz" lIns="91440" tIns="45720" rIns="91440" bIns="45720" rtlCol="0" anchor="t" anchorCtr="0">
            <a:spAutoFit/>
          </a:bodyPr>
          <a:lstStyle/>
          <a:p>
            <a:pPr marL="0" lvl="0" indent="0">
              <a:buFontTx/>
            </a:pPr>
            <a:r>
              <a:rPr lang="en-US" noProof="0"/>
              <a:t>Click to edit Master title style</a:t>
            </a:r>
            <a:endParaRPr lang="en-GB" noProof="0"/>
          </a:p>
        </p:txBody>
      </p:sp>
    </p:spTree>
    <p:extLst>
      <p:ext uri="{BB962C8B-B14F-4D97-AF65-F5344CB8AC3E}">
        <p14:creationId xmlns:p14="http://schemas.microsoft.com/office/powerpoint/2010/main" val="2407930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5" name="Otsikon paikkamerkki 1"/>
          <p:cNvSpPr>
            <a:spLocks noGrp="1"/>
          </p:cNvSpPr>
          <p:nvPr>
            <p:ph type="title"/>
          </p:nvPr>
        </p:nvSpPr>
        <p:spPr>
          <a:xfrm>
            <a:off x="571499" y="345600"/>
            <a:ext cx="8008975" cy="714375"/>
          </a:xfrm>
          <a:prstGeom prst="rect">
            <a:avLst/>
          </a:prstGeom>
        </p:spPr>
        <p:txBody>
          <a:bodyPr vert="horz" wrap="square" lIns="91440" tIns="45720" rIns="91440" bIns="45720" rtlCol="0" anchor="t" anchorCtr="0">
            <a:spAutoFit/>
          </a:bodyPr>
          <a:lstStyle/>
          <a:p>
            <a:pPr marL="0" lvl="0" indent="0">
              <a:buFontTx/>
            </a:pPr>
            <a:r>
              <a:rPr lang="en-US" noProof="0"/>
              <a:t>Click to edit Master title style</a:t>
            </a:r>
            <a:endParaRPr lang="en-GB" noProof="0"/>
          </a:p>
        </p:txBody>
      </p:sp>
      <p:sp>
        <p:nvSpPr>
          <p:cNvPr id="9" name="Text Placeholder 8"/>
          <p:cNvSpPr>
            <a:spLocks noGrp="1"/>
          </p:cNvSpPr>
          <p:nvPr>
            <p:ph type="body" sz="quarter" idx="10"/>
          </p:nvPr>
        </p:nvSpPr>
        <p:spPr>
          <a:xfrm>
            <a:off x="560867" y="1244600"/>
            <a:ext cx="8008938" cy="3135313"/>
          </a:xfrm>
          <a:prstGeom prst="rect">
            <a:avLst/>
          </a:prstGeom>
        </p:spPr>
        <p:txBody>
          <a:bodyPr>
            <a:normAutofit/>
          </a:bodyPr>
          <a:lstStyle>
            <a:lvl1pPr marL="285750" indent="-285750">
              <a:buClr>
                <a:srgbClr val="C30000"/>
              </a:buClr>
              <a:buFont typeface="Arial" pitchFamily="34" charset="0"/>
              <a:buChar char="•"/>
              <a:defRPr sz="1600"/>
            </a:lvl1pPr>
            <a:lvl2pPr marL="270000" indent="-252000">
              <a:buFont typeface="Arial" pitchFamily="34" charset="0"/>
              <a:buChar char="•"/>
              <a:defRPr/>
            </a:lvl2pPr>
            <a:lvl3pPr marL="540000" indent="-216000">
              <a:buClr>
                <a:srgbClr val="C30000"/>
              </a:buClr>
              <a:buFont typeface="Arial" pitchFamily="34" charset="0"/>
              <a:buChar char="•"/>
              <a:defRPr sz="1400"/>
            </a:lvl3pPr>
            <a:lvl4pPr marL="810000" indent="-216000">
              <a:buClr>
                <a:srgbClr val="C30000"/>
              </a:buClr>
              <a:buFont typeface="Arial" pitchFamily="34" charset="0"/>
              <a:buChar char="•"/>
              <a:defRPr sz="1200"/>
            </a:lvl4pPr>
            <a:lvl5pPr marL="1080000" indent="-216000">
              <a:buClr>
                <a:srgbClr val="C30000"/>
              </a:buClr>
              <a:buFont typeface="Arial"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964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Otsikko ja sisältö">
    <p:spTree>
      <p:nvGrpSpPr>
        <p:cNvPr id="1" name=""/>
        <p:cNvGrpSpPr/>
        <p:nvPr/>
      </p:nvGrpSpPr>
      <p:grpSpPr>
        <a:xfrm>
          <a:off x="0" y="0"/>
          <a:ext cx="0" cy="0"/>
          <a:chOff x="0" y="0"/>
          <a:chExt cx="0" cy="0"/>
        </a:xfrm>
      </p:grpSpPr>
      <p:sp>
        <p:nvSpPr>
          <p:cNvPr id="10" name="Text Placeholder 8"/>
          <p:cNvSpPr>
            <a:spLocks noGrp="1"/>
          </p:cNvSpPr>
          <p:nvPr>
            <p:ph type="body" sz="quarter" idx="12"/>
          </p:nvPr>
        </p:nvSpPr>
        <p:spPr>
          <a:xfrm>
            <a:off x="4724399" y="1226372"/>
            <a:ext cx="4000500" cy="3668712"/>
          </a:xfrm>
        </p:spPr>
        <p:txBody>
          <a:bodyPr>
            <a:normAutofit/>
          </a:bodyPr>
          <a:lstStyle>
            <a:lvl1pPr marL="285750" indent="-285750">
              <a:buClr>
                <a:srgbClr val="C30000"/>
              </a:buClr>
              <a:buFont typeface="Arial" pitchFamily="34" charset="0"/>
              <a:buChar char="•"/>
              <a:defRPr sz="1600"/>
            </a:lvl1pPr>
            <a:lvl2pPr marL="270000" indent="-252000">
              <a:buClr>
                <a:srgbClr val="C30000"/>
              </a:buClr>
              <a:buFont typeface="Arial" pitchFamily="34" charset="0"/>
              <a:buChar char="•"/>
              <a:defRPr sz="1600"/>
            </a:lvl2pPr>
            <a:lvl3pPr marL="540000" indent="-216000">
              <a:buClr>
                <a:srgbClr val="C30000"/>
              </a:buClr>
              <a:buFont typeface="Arial" pitchFamily="34" charset="0"/>
              <a:buChar char="•"/>
              <a:defRPr sz="1400"/>
            </a:lvl3pPr>
            <a:lvl4pPr marL="810000" indent="-216000">
              <a:buClr>
                <a:srgbClr val="C30000"/>
              </a:buClr>
              <a:buFont typeface="Arial" pitchFamily="34" charset="0"/>
              <a:buChar char="•"/>
              <a:defRPr sz="1200"/>
            </a:lvl4pPr>
            <a:lvl5pPr marL="1080000" indent="-216000">
              <a:buClr>
                <a:srgbClr val="C30000"/>
              </a:buClr>
              <a:buFont typeface="Arial"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Otsikon paikkamerkki 1"/>
          <p:cNvSpPr>
            <a:spLocks noGrp="1"/>
          </p:cNvSpPr>
          <p:nvPr>
            <p:ph type="title"/>
          </p:nvPr>
        </p:nvSpPr>
        <p:spPr>
          <a:xfrm>
            <a:off x="571499" y="345600"/>
            <a:ext cx="8140701" cy="714375"/>
          </a:xfrm>
          <a:prstGeom prst="rect">
            <a:avLst/>
          </a:prstGeom>
        </p:spPr>
        <p:txBody>
          <a:bodyPr vert="horz" wrap="square" lIns="91440" tIns="45720" rIns="91440" bIns="45720" rtlCol="0" anchor="t" anchorCtr="0">
            <a:spAutoFit/>
          </a:bodyPr>
          <a:lstStyle/>
          <a:p>
            <a:pPr marL="0" lvl="0" indent="0">
              <a:buFontTx/>
            </a:pPr>
            <a:r>
              <a:rPr lang="en-US" noProof="0"/>
              <a:t>Click to edit Master title style</a:t>
            </a:r>
            <a:endParaRPr lang="en-GB" noProof="0"/>
          </a:p>
        </p:txBody>
      </p:sp>
      <p:sp>
        <p:nvSpPr>
          <p:cNvPr id="9" name="Text Placeholder 8"/>
          <p:cNvSpPr>
            <a:spLocks noGrp="1"/>
          </p:cNvSpPr>
          <p:nvPr>
            <p:ph type="body" sz="quarter" idx="11"/>
          </p:nvPr>
        </p:nvSpPr>
        <p:spPr>
          <a:xfrm>
            <a:off x="571499" y="1201281"/>
            <a:ext cx="4000500" cy="3668712"/>
          </a:xfrm>
        </p:spPr>
        <p:txBody>
          <a:bodyPr>
            <a:normAutofit/>
          </a:bodyPr>
          <a:lstStyle>
            <a:lvl1pPr marL="285750" indent="-285750">
              <a:buClr>
                <a:srgbClr val="C30000"/>
              </a:buClr>
              <a:buFont typeface="Arial" pitchFamily="34" charset="0"/>
              <a:buChar char="•"/>
              <a:defRPr sz="1600"/>
            </a:lvl1pPr>
            <a:lvl2pPr marL="270000" indent="-252000">
              <a:buClr>
                <a:srgbClr val="C30000"/>
              </a:buClr>
              <a:buFont typeface="Arial" pitchFamily="34" charset="0"/>
              <a:buChar char="•"/>
              <a:defRPr sz="1600"/>
            </a:lvl2pPr>
            <a:lvl3pPr marL="540000" indent="-216000">
              <a:buClr>
                <a:srgbClr val="C30000"/>
              </a:buClr>
              <a:buFont typeface="Arial" pitchFamily="34" charset="0"/>
              <a:buChar char="•"/>
              <a:defRPr sz="1400"/>
            </a:lvl3pPr>
            <a:lvl4pPr marL="810000" indent="-216000">
              <a:buClr>
                <a:srgbClr val="C30000"/>
              </a:buClr>
              <a:buFont typeface="Arial" pitchFamily="34" charset="0"/>
              <a:buChar char="•"/>
              <a:defRPr sz="1200"/>
            </a:lvl4pPr>
            <a:lvl5pPr marL="1080000" indent="-216000">
              <a:buClr>
                <a:srgbClr val="C30000"/>
              </a:buClr>
              <a:buFont typeface="Arial"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66474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elkkä otsikko valkoinen">
    <p:spTree>
      <p:nvGrpSpPr>
        <p:cNvPr id="1" name=""/>
        <p:cNvGrpSpPr/>
        <p:nvPr/>
      </p:nvGrpSpPr>
      <p:grpSpPr>
        <a:xfrm>
          <a:off x="0" y="0"/>
          <a:ext cx="0" cy="0"/>
          <a:chOff x="0" y="0"/>
          <a:chExt cx="0" cy="0"/>
        </a:xfrm>
      </p:grpSpPr>
      <p:sp>
        <p:nvSpPr>
          <p:cNvPr id="3" name="Otsikon paikkamerkki 1"/>
          <p:cNvSpPr>
            <a:spLocks noGrp="1"/>
          </p:cNvSpPr>
          <p:nvPr>
            <p:ph type="title"/>
          </p:nvPr>
        </p:nvSpPr>
        <p:spPr>
          <a:xfrm>
            <a:off x="571499" y="345600"/>
            <a:ext cx="7838101" cy="714375"/>
          </a:xfrm>
          <a:prstGeom prst="rect">
            <a:avLst/>
          </a:prstGeom>
        </p:spPr>
        <p:txBody>
          <a:bodyPr vert="horz" lIns="91440" tIns="45720" rIns="91440" bIns="45720" rtlCol="0" anchor="t" anchorCtr="0">
            <a:spAutoFit/>
          </a:bodyPr>
          <a:lstStyle/>
          <a:p>
            <a:pPr marL="0" lvl="0" indent="0">
              <a:buFontTx/>
            </a:pPr>
            <a:r>
              <a:rPr lang="en-US" noProof="0"/>
              <a:t>Click to edit Master title style</a:t>
            </a:r>
            <a:endParaRPr lang="en-GB" noProof="0"/>
          </a:p>
        </p:txBody>
      </p:sp>
    </p:spTree>
    <p:extLst>
      <p:ext uri="{BB962C8B-B14F-4D97-AF65-F5344CB8AC3E}">
        <p14:creationId xmlns:p14="http://schemas.microsoft.com/office/powerpoint/2010/main" val="406389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page image">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4CDD6F7F-7C45-469B-91EE-22AE79A1FF01}"/>
              </a:ext>
            </a:extLst>
          </p:cNvPr>
          <p:cNvSpPr>
            <a:spLocks noGrp="1"/>
          </p:cNvSpPr>
          <p:nvPr>
            <p:ph type="pic" sz="quarter" idx="27" hasCustomPrompt="1"/>
          </p:nvPr>
        </p:nvSpPr>
        <p:spPr>
          <a:xfrm>
            <a:off x="233998" y="234000"/>
            <a:ext cx="8676001" cy="4675500"/>
          </a:xfrm>
          <a:solidFill>
            <a:schemeClr val="bg1">
              <a:lumMod val="85000"/>
            </a:schemeClr>
          </a:solidFill>
        </p:spPr>
        <p:txBody>
          <a:bodyPr anchor="ctr"/>
          <a:lstStyle>
            <a:lvl1pPr marL="0" indent="0" algn="ctr">
              <a:buNone/>
              <a:defRPr>
                <a:latin typeface="+mj-lt"/>
              </a:defRPr>
            </a:lvl1pPr>
          </a:lstStyle>
          <a:p>
            <a:r>
              <a:rPr lang="fi-FI"/>
              <a:t>Picture</a:t>
            </a:r>
            <a:endParaRPr lang="en-US"/>
          </a:p>
        </p:txBody>
      </p:sp>
      <p:sp>
        <p:nvSpPr>
          <p:cNvPr id="2" name="Title 1">
            <a:extLst>
              <a:ext uri="{FF2B5EF4-FFF2-40B4-BE49-F238E27FC236}">
                <a16:creationId xmlns:a16="http://schemas.microsoft.com/office/drawing/2014/main" id="{9B0E9F45-3732-4E0B-ACE6-21A16A444B36}"/>
              </a:ext>
            </a:extLst>
          </p:cNvPr>
          <p:cNvSpPr>
            <a:spLocks noGrp="1"/>
          </p:cNvSpPr>
          <p:nvPr>
            <p:ph type="ctrTitle"/>
          </p:nvPr>
        </p:nvSpPr>
        <p:spPr>
          <a:xfrm>
            <a:off x="1143000" y="1398985"/>
            <a:ext cx="6858000" cy="2030015"/>
          </a:xfrm>
        </p:spPr>
        <p:txBody>
          <a:bodyPr anchor="ctr" anchorCtr="0"/>
          <a:lstStyle>
            <a:lvl1pPr algn="ctr">
              <a:defRPr sz="3200">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BE2C17C-AAA6-4EFF-9168-33C8044BF3E6}"/>
              </a:ext>
            </a:extLst>
          </p:cNvPr>
          <p:cNvSpPr>
            <a:spLocks noGrp="1"/>
          </p:cNvSpPr>
          <p:nvPr>
            <p:ph type="subTitle" idx="1"/>
          </p:nvPr>
        </p:nvSpPr>
        <p:spPr>
          <a:xfrm>
            <a:off x="1143000" y="3492620"/>
            <a:ext cx="6858000" cy="457199"/>
          </a:xfrm>
        </p:spPr>
        <p:txBody>
          <a:bodyPr/>
          <a:lstStyle>
            <a:lvl1pPr marL="0" indent="0" algn="ctr">
              <a:spcBef>
                <a:spcPts val="0"/>
              </a:spcBef>
              <a:buNone/>
              <a:defRPr sz="1600" b="1">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3E8E57-C457-43FF-B8F7-0F0B35B5078D}"/>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25DAB666-B975-4DAF-8224-A93E4AFF9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1D456-4D5B-4F88-8803-FC76293CC0AB}"/>
              </a:ext>
            </a:extLst>
          </p:cNvPr>
          <p:cNvSpPr>
            <a:spLocks noGrp="1"/>
          </p:cNvSpPr>
          <p:nvPr>
            <p:ph type="sldNum" sz="quarter" idx="12"/>
          </p:nvPr>
        </p:nvSpPr>
        <p:spPr/>
        <p:txBody>
          <a:bodyPr/>
          <a:lstStyle/>
          <a:p>
            <a:fld id="{7563B049-EAB0-4A0E-9EBD-F2F30CA669FB}" type="slidenum">
              <a:rPr lang="en-GB" smtClean="0"/>
              <a:t>‹#›</a:t>
            </a:fld>
            <a:endParaRPr lang="en-GB"/>
          </a:p>
        </p:txBody>
      </p:sp>
      <p:grpSp>
        <p:nvGrpSpPr>
          <p:cNvPr id="17" name="Group 16">
            <a:extLst>
              <a:ext uri="{FF2B5EF4-FFF2-40B4-BE49-F238E27FC236}">
                <a16:creationId xmlns:a16="http://schemas.microsoft.com/office/drawing/2014/main" id="{B571B327-0A79-4DFE-9B7D-E008072B3BE6}"/>
              </a:ext>
            </a:extLst>
          </p:cNvPr>
          <p:cNvGrpSpPr/>
          <p:nvPr userDrawn="1"/>
        </p:nvGrpSpPr>
        <p:grpSpPr>
          <a:xfrm>
            <a:off x="8343900" y="4481816"/>
            <a:ext cx="800100" cy="662022"/>
            <a:chOff x="8624888" y="2417763"/>
            <a:chExt cx="3292475" cy="2717800"/>
          </a:xfrm>
        </p:grpSpPr>
        <p:sp>
          <p:nvSpPr>
            <p:cNvPr id="18" name="Rectangle 5">
              <a:extLst>
                <a:ext uri="{FF2B5EF4-FFF2-40B4-BE49-F238E27FC236}">
                  <a16:creationId xmlns:a16="http://schemas.microsoft.com/office/drawing/2014/main" id="{6B3AB497-4BE0-43D5-8793-5E3D822662E2}"/>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Freeform 6">
              <a:extLst>
                <a:ext uri="{FF2B5EF4-FFF2-40B4-BE49-F238E27FC236}">
                  <a16:creationId xmlns:a16="http://schemas.microsoft.com/office/drawing/2014/main" id="{687C6511-2D0A-421F-A4AD-19DD1EF8CFBD}"/>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0" name="Rectangle 7">
              <a:extLst>
                <a:ext uri="{FF2B5EF4-FFF2-40B4-BE49-F238E27FC236}">
                  <a16:creationId xmlns:a16="http://schemas.microsoft.com/office/drawing/2014/main" id="{86F6A26C-C40B-4F7E-A317-E9916A9A2FA1}"/>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1" name="Freeform 8">
              <a:extLst>
                <a:ext uri="{FF2B5EF4-FFF2-40B4-BE49-F238E27FC236}">
                  <a16:creationId xmlns:a16="http://schemas.microsoft.com/office/drawing/2014/main" id="{DC3061D6-BF7F-4835-B208-D54B87E52C54}"/>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2" name="Rectangle 9">
              <a:extLst>
                <a:ext uri="{FF2B5EF4-FFF2-40B4-BE49-F238E27FC236}">
                  <a16:creationId xmlns:a16="http://schemas.microsoft.com/office/drawing/2014/main" id="{C29C2A43-E069-44AC-908C-E91F5D0BF908}"/>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3" name="Freeform 10">
              <a:extLst>
                <a:ext uri="{FF2B5EF4-FFF2-40B4-BE49-F238E27FC236}">
                  <a16:creationId xmlns:a16="http://schemas.microsoft.com/office/drawing/2014/main" id="{DD84AE8C-92CC-4F27-9CF1-7295829BB223}"/>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4" name="Rectangle 11">
              <a:extLst>
                <a:ext uri="{FF2B5EF4-FFF2-40B4-BE49-F238E27FC236}">
                  <a16:creationId xmlns:a16="http://schemas.microsoft.com/office/drawing/2014/main" id="{EE42450E-8F4E-4753-8C21-8F4DEF45629D}"/>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5" name="Rectangle 12">
              <a:extLst>
                <a:ext uri="{FF2B5EF4-FFF2-40B4-BE49-F238E27FC236}">
                  <a16:creationId xmlns:a16="http://schemas.microsoft.com/office/drawing/2014/main" id="{6BBC759B-BB1C-4E3C-B954-E891F0907624}"/>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148545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2DABB-1664-47E7-8CB1-D014FBE81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06F9D-11DD-4D58-B292-1AEF59535027}"/>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EFA6BBC4-1CE8-462D-B09C-6A496045F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9657CF-8252-4507-A694-28C2016BDAE1}"/>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7" name="Title 6">
            <a:extLst>
              <a:ext uri="{FF2B5EF4-FFF2-40B4-BE49-F238E27FC236}">
                <a16:creationId xmlns:a16="http://schemas.microsoft.com/office/drawing/2014/main" id="{5661372D-DB0D-411D-A2B3-467248113338}"/>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GB"/>
          </a:p>
        </p:txBody>
      </p:sp>
    </p:spTree>
    <p:extLst>
      <p:ext uri="{BB962C8B-B14F-4D97-AF65-F5344CB8AC3E}">
        <p14:creationId xmlns:p14="http://schemas.microsoft.com/office/powerpoint/2010/main" val="3334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 Landscap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0E0442-3ACE-4A6E-A26C-DB5F47F87EED}"/>
              </a:ext>
            </a:extLst>
          </p:cNvPr>
          <p:cNvSpPr>
            <a:spLocks noGrp="1"/>
          </p:cNvSpPr>
          <p:nvPr>
            <p:ph type="pic" sz="quarter" idx="10"/>
          </p:nvPr>
        </p:nvSpPr>
        <p:spPr>
          <a:xfrm>
            <a:off x="233999" y="233998"/>
            <a:ext cx="8676002" cy="2337751"/>
          </a:xfrm>
          <a:prstGeom prst="rect">
            <a:avLst/>
          </a:prstGeom>
          <a:solidFill>
            <a:schemeClr val="bg1">
              <a:lumMod val="85000"/>
            </a:schemeClr>
          </a:solidFill>
        </p:spPr>
        <p:txBody>
          <a:bodyPr/>
          <a:lstStyle>
            <a:lvl1pPr marL="0" indent="0">
              <a:buNone/>
              <a:defRPr/>
            </a:lvl1pPr>
          </a:lstStyle>
          <a:p>
            <a:r>
              <a:rPr lang="en-US"/>
              <a:t>Click icon to add picture</a:t>
            </a:r>
            <a:endParaRPr lang="fi-FI"/>
          </a:p>
        </p:txBody>
      </p:sp>
      <p:sp>
        <p:nvSpPr>
          <p:cNvPr id="2" name="Title 1">
            <a:extLst>
              <a:ext uri="{FF2B5EF4-FFF2-40B4-BE49-F238E27FC236}">
                <a16:creationId xmlns:a16="http://schemas.microsoft.com/office/drawing/2014/main" id="{BAEB1A7E-8A16-45A7-B13C-B0568C84BC34}"/>
              </a:ext>
            </a:extLst>
          </p:cNvPr>
          <p:cNvSpPr>
            <a:spLocks noGrp="1"/>
          </p:cNvSpPr>
          <p:nvPr>
            <p:ph type="title"/>
          </p:nvPr>
        </p:nvSpPr>
        <p:spPr>
          <a:xfrm>
            <a:off x="831850" y="2697833"/>
            <a:ext cx="7505700" cy="432426"/>
          </a:xfrm>
          <a:solidFill>
            <a:schemeClr val="bg1"/>
          </a:solidFill>
        </p:spPr>
        <p:txBody>
          <a:bodyPr vert="horz" wrap="square" lIns="108000" tIns="45720" rIns="108000" bIns="45720" rtlCol="0" anchor="ctr" anchorCtr="0">
            <a:spAutoFit/>
          </a:bodyPr>
          <a:lstStyle>
            <a:lvl1pPr>
              <a:defRPr lang="fi-FI" sz="2600" dirty="0">
                <a:solidFill>
                  <a:schemeClr val="tx1">
                    <a:lumMod val="75000"/>
                    <a:lumOff val="25000"/>
                  </a:schemeClr>
                </a:solidFill>
              </a:defRPr>
            </a:lvl1pPr>
          </a:lstStyle>
          <a:p>
            <a:pPr marL="0" lvl="0"/>
            <a:r>
              <a:rPr lang="en-US"/>
              <a:t>Click to edit Master title style</a:t>
            </a:r>
            <a:endParaRPr lang="fi-FI"/>
          </a:p>
        </p:txBody>
      </p:sp>
      <p:sp>
        <p:nvSpPr>
          <p:cNvPr id="9" name="Content Placeholder 2">
            <a:extLst>
              <a:ext uri="{FF2B5EF4-FFF2-40B4-BE49-F238E27FC236}">
                <a16:creationId xmlns:a16="http://schemas.microsoft.com/office/drawing/2014/main" id="{82745B87-90BC-4A99-AB83-9641BAA0AFFE}"/>
              </a:ext>
            </a:extLst>
          </p:cNvPr>
          <p:cNvSpPr>
            <a:spLocks noGrp="1"/>
          </p:cNvSpPr>
          <p:nvPr>
            <p:ph idx="1"/>
          </p:nvPr>
        </p:nvSpPr>
        <p:spPr>
          <a:xfrm>
            <a:off x="831850" y="3295650"/>
            <a:ext cx="7505700" cy="141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72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39C8-7B42-4C31-9FB5-340C69974801}"/>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8B1724-3BB2-4CAC-915D-19F6184464C1}"/>
              </a:ext>
            </a:extLst>
          </p:cNvPr>
          <p:cNvSpPr>
            <a:spLocks noGrp="1"/>
          </p:cNvSpPr>
          <p:nvPr>
            <p:ph sz="half" idx="1"/>
          </p:nvPr>
        </p:nvSpPr>
        <p:spPr>
          <a:xfrm>
            <a:off x="503548" y="1455626"/>
            <a:ext cx="3898352" cy="3253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7CD0B0-3514-4E8D-BFB7-660B0D0426EE}"/>
              </a:ext>
            </a:extLst>
          </p:cNvPr>
          <p:cNvSpPr>
            <a:spLocks noGrp="1"/>
          </p:cNvSpPr>
          <p:nvPr>
            <p:ph sz="half" idx="2"/>
          </p:nvPr>
        </p:nvSpPr>
        <p:spPr>
          <a:xfrm>
            <a:off x="4736306" y="1455626"/>
            <a:ext cx="3886200" cy="3253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B84EEA-F79E-4A25-988A-92CB2D39E21D}"/>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6" name="Footer Placeholder 5">
            <a:extLst>
              <a:ext uri="{FF2B5EF4-FFF2-40B4-BE49-F238E27FC236}">
                <a16:creationId xmlns:a16="http://schemas.microsoft.com/office/drawing/2014/main" id="{07727859-0C01-40AE-A23E-23B0225CB4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4F42F4-FC6D-4E28-A7C7-0BEC1C2BA95B}"/>
              </a:ext>
            </a:extLst>
          </p:cNvPr>
          <p:cNvSpPr>
            <a:spLocks noGrp="1"/>
          </p:cNvSpPr>
          <p:nvPr>
            <p:ph type="sldNum" sz="quarter" idx="12"/>
          </p:nvPr>
        </p:nvSpPr>
        <p:spPr/>
        <p:txBody>
          <a:bodyPr/>
          <a:lstStyle/>
          <a:p>
            <a:fld id="{7563B049-EAB0-4A0E-9EBD-F2F30CA669FB}" type="slidenum">
              <a:rPr lang="en-GB" smtClean="0"/>
              <a:t>‹#›</a:t>
            </a:fld>
            <a:endParaRPr lang="en-GB"/>
          </a:p>
        </p:txBody>
      </p:sp>
    </p:spTree>
    <p:extLst>
      <p:ext uri="{BB962C8B-B14F-4D97-AF65-F5344CB8AC3E}">
        <p14:creationId xmlns:p14="http://schemas.microsoft.com/office/powerpoint/2010/main" val="211537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portrait image on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2DABB-1664-47E7-8CB1-D014FBE812CE}"/>
              </a:ext>
            </a:extLst>
          </p:cNvPr>
          <p:cNvSpPr>
            <a:spLocks noGrp="1"/>
          </p:cNvSpPr>
          <p:nvPr>
            <p:ph idx="1"/>
          </p:nvPr>
        </p:nvSpPr>
        <p:spPr>
          <a:xfrm>
            <a:off x="514349" y="1533525"/>
            <a:ext cx="3857626" cy="3233738"/>
          </a:xfrm>
        </p:spPr>
        <p:txBody>
          <a:bodyPr/>
          <a:lstStyle>
            <a:lvl1pPr>
              <a:buSzPct val="75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06F9D-11DD-4D58-B292-1AEF59535027}"/>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EFA6BBC4-1CE8-462D-B09C-6A496045F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9657CF-8252-4507-A694-28C2016BDAE1}"/>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7" name="Title 6">
            <a:extLst>
              <a:ext uri="{FF2B5EF4-FFF2-40B4-BE49-F238E27FC236}">
                <a16:creationId xmlns:a16="http://schemas.microsoft.com/office/drawing/2014/main" id="{5661372D-DB0D-411D-A2B3-467248113338}"/>
              </a:ext>
            </a:extLst>
          </p:cNvPr>
          <p:cNvSpPr>
            <a:spLocks noGrp="1"/>
          </p:cNvSpPr>
          <p:nvPr>
            <p:ph type="title"/>
          </p:nvPr>
        </p:nvSpPr>
        <p:spPr>
          <a:xfrm>
            <a:off x="514349" y="382213"/>
            <a:ext cx="3857626" cy="994172"/>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10" name="Picture Placeholder 19">
            <a:extLst>
              <a:ext uri="{FF2B5EF4-FFF2-40B4-BE49-F238E27FC236}">
                <a16:creationId xmlns:a16="http://schemas.microsoft.com/office/drawing/2014/main" id="{E6896056-C451-4315-AC22-7FB8340FA562}"/>
              </a:ext>
            </a:extLst>
          </p:cNvPr>
          <p:cNvSpPr>
            <a:spLocks noGrp="1"/>
          </p:cNvSpPr>
          <p:nvPr>
            <p:ph type="pic" sz="quarter" idx="27" hasCustomPrompt="1"/>
          </p:nvPr>
        </p:nvSpPr>
        <p:spPr>
          <a:xfrm>
            <a:off x="4572000" y="234000"/>
            <a:ext cx="4338000" cy="4689036"/>
          </a:xfrm>
          <a:solidFill>
            <a:schemeClr val="bg1">
              <a:lumMod val="85000"/>
            </a:schemeClr>
          </a:solidFill>
        </p:spPr>
        <p:txBody>
          <a:bodyPr anchor="ctr"/>
          <a:lstStyle>
            <a:lvl1pPr marL="0" indent="0" algn="ctr">
              <a:buNone/>
              <a:defRPr>
                <a:latin typeface="+mj-lt"/>
              </a:defRPr>
            </a:lvl1pPr>
          </a:lstStyle>
          <a:p>
            <a:r>
              <a:rPr lang="fi-FI"/>
              <a:t>Picture</a:t>
            </a:r>
            <a:endParaRPr lang="en-US"/>
          </a:p>
        </p:txBody>
      </p:sp>
      <p:grpSp>
        <p:nvGrpSpPr>
          <p:cNvPr id="11" name="Group 10">
            <a:extLst>
              <a:ext uri="{FF2B5EF4-FFF2-40B4-BE49-F238E27FC236}">
                <a16:creationId xmlns:a16="http://schemas.microsoft.com/office/drawing/2014/main" id="{2A7717DE-E94B-4FF2-89ED-BC925A396F6E}"/>
              </a:ext>
            </a:extLst>
          </p:cNvPr>
          <p:cNvGrpSpPr/>
          <p:nvPr userDrawn="1"/>
        </p:nvGrpSpPr>
        <p:grpSpPr>
          <a:xfrm>
            <a:off x="8343900" y="4481816"/>
            <a:ext cx="800100" cy="662022"/>
            <a:chOff x="8624888" y="2417763"/>
            <a:chExt cx="3292475" cy="2717800"/>
          </a:xfrm>
        </p:grpSpPr>
        <p:sp>
          <p:nvSpPr>
            <p:cNvPr id="12" name="Rectangle 5">
              <a:extLst>
                <a:ext uri="{FF2B5EF4-FFF2-40B4-BE49-F238E27FC236}">
                  <a16:creationId xmlns:a16="http://schemas.microsoft.com/office/drawing/2014/main" id="{5D81AC62-3701-42A6-9174-C965B49E68C4}"/>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3" name="Freeform 6">
              <a:extLst>
                <a:ext uri="{FF2B5EF4-FFF2-40B4-BE49-F238E27FC236}">
                  <a16:creationId xmlns:a16="http://schemas.microsoft.com/office/drawing/2014/main" id="{DF84B7E5-7268-4A5D-86B6-D4980F88C4C4}"/>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4" name="Rectangle 7">
              <a:extLst>
                <a:ext uri="{FF2B5EF4-FFF2-40B4-BE49-F238E27FC236}">
                  <a16:creationId xmlns:a16="http://schemas.microsoft.com/office/drawing/2014/main" id="{7544E1F9-B39C-49BA-8715-11BAD7BB229A}"/>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Freeform 8">
              <a:extLst>
                <a:ext uri="{FF2B5EF4-FFF2-40B4-BE49-F238E27FC236}">
                  <a16:creationId xmlns:a16="http://schemas.microsoft.com/office/drawing/2014/main" id="{B5F07AD1-BE4A-460A-88A9-D492344DB1AE}"/>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Rectangle 9">
              <a:extLst>
                <a:ext uri="{FF2B5EF4-FFF2-40B4-BE49-F238E27FC236}">
                  <a16:creationId xmlns:a16="http://schemas.microsoft.com/office/drawing/2014/main" id="{84027F27-99B3-4588-96A3-C92E4171809D}"/>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Freeform 10">
              <a:extLst>
                <a:ext uri="{FF2B5EF4-FFF2-40B4-BE49-F238E27FC236}">
                  <a16:creationId xmlns:a16="http://schemas.microsoft.com/office/drawing/2014/main" id="{5AA1A0EB-A613-44E7-AB85-CA8BCEF10F83}"/>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Rectangle 11">
              <a:extLst>
                <a:ext uri="{FF2B5EF4-FFF2-40B4-BE49-F238E27FC236}">
                  <a16:creationId xmlns:a16="http://schemas.microsoft.com/office/drawing/2014/main" id="{47EDDF8C-618A-48FA-BDCC-3A149E56C3F7}"/>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Rectangle 12">
              <a:extLst>
                <a:ext uri="{FF2B5EF4-FFF2-40B4-BE49-F238E27FC236}">
                  <a16:creationId xmlns:a16="http://schemas.microsoft.com/office/drawing/2014/main" id="{1BE98BD0-4BDB-480A-80D8-BF205061B6F6}"/>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69582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 portrait image on right">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078C662B-67AF-4626-8889-C61685E982BA}"/>
              </a:ext>
            </a:extLst>
          </p:cNvPr>
          <p:cNvSpPr>
            <a:spLocks noGrp="1"/>
          </p:cNvSpPr>
          <p:nvPr>
            <p:ph type="pic" sz="quarter" idx="27" hasCustomPrompt="1"/>
          </p:nvPr>
        </p:nvSpPr>
        <p:spPr>
          <a:xfrm>
            <a:off x="5940151" y="234000"/>
            <a:ext cx="2969849" cy="4675500"/>
          </a:xfrm>
          <a:solidFill>
            <a:schemeClr val="bg1">
              <a:lumMod val="85000"/>
            </a:schemeClr>
          </a:solidFill>
        </p:spPr>
        <p:txBody>
          <a:bodyPr anchor="ctr"/>
          <a:lstStyle>
            <a:lvl1pPr marL="0" indent="0" algn="ctr">
              <a:buNone/>
              <a:defRPr>
                <a:latin typeface="+mj-lt"/>
              </a:defRPr>
            </a:lvl1pPr>
          </a:lstStyle>
          <a:p>
            <a:r>
              <a:rPr lang="fi-FI"/>
              <a:t>Picture</a:t>
            </a:r>
            <a:endParaRPr lang="en-US"/>
          </a:p>
        </p:txBody>
      </p:sp>
      <p:sp>
        <p:nvSpPr>
          <p:cNvPr id="5" name="Date Placeholder 4">
            <a:extLst>
              <a:ext uri="{FF2B5EF4-FFF2-40B4-BE49-F238E27FC236}">
                <a16:creationId xmlns:a16="http://schemas.microsoft.com/office/drawing/2014/main" id="{C6142161-CB4D-4ECD-A7F8-C6CD1E490845}"/>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6" name="Footer Placeholder 5">
            <a:extLst>
              <a:ext uri="{FF2B5EF4-FFF2-40B4-BE49-F238E27FC236}">
                <a16:creationId xmlns:a16="http://schemas.microsoft.com/office/drawing/2014/main" id="{DDCBC458-4456-4DA2-9891-7BFBA99F1E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35451-D317-427E-A09F-A59CEDA7370B}"/>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13" name="Content Placeholder 3">
            <a:extLst>
              <a:ext uri="{FF2B5EF4-FFF2-40B4-BE49-F238E27FC236}">
                <a16:creationId xmlns:a16="http://schemas.microsoft.com/office/drawing/2014/main" id="{67C75215-7290-4807-B9F9-C90C7E5396D0}"/>
              </a:ext>
            </a:extLst>
          </p:cNvPr>
          <p:cNvSpPr>
            <a:spLocks noGrp="1"/>
          </p:cNvSpPr>
          <p:nvPr>
            <p:ph sz="half" idx="26"/>
          </p:nvPr>
        </p:nvSpPr>
        <p:spPr>
          <a:xfrm>
            <a:off x="408385" y="1333500"/>
            <a:ext cx="2520000" cy="3589535"/>
          </a:xfrm>
        </p:spPr>
        <p:txBody>
          <a:bodyPr/>
          <a:lstStyle>
            <a:lvl1pPr>
              <a:buSzPct val="75000"/>
              <a:defRPr sz="938"/>
            </a:lvl1pPr>
            <a:lvl2pPr>
              <a:defRPr sz="938"/>
            </a:lvl2pPr>
            <a:lvl3pPr>
              <a:defRPr sz="938"/>
            </a:lvl3pPr>
            <a:lvl4pPr>
              <a:defRPr sz="938"/>
            </a:lvl4pPr>
            <a:lvl5pPr>
              <a:defRPr sz="9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5">
            <a:extLst>
              <a:ext uri="{FF2B5EF4-FFF2-40B4-BE49-F238E27FC236}">
                <a16:creationId xmlns:a16="http://schemas.microsoft.com/office/drawing/2014/main" id="{215214D5-6394-40EF-8E4C-46E3EF812C37}"/>
              </a:ext>
            </a:extLst>
          </p:cNvPr>
          <p:cNvSpPr>
            <a:spLocks noGrp="1"/>
          </p:cNvSpPr>
          <p:nvPr>
            <p:ph sz="quarter" idx="4"/>
          </p:nvPr>
        </p:nvSpPr>
        <p:spPr>
          <a:xfrm>
            <a:off x="3128963" y="1333500"/>
            <a:ext cx="2520000" cy="3589535"/>
          </a:xfrm>
        </p:spPr>
        <p:txBody>
          <a:bodyPr/>
          <a:lstStyle>
            <a:lvl1pPr>
              <a:buSzPct val="75000"/>
              <a:defRPr sz="938"/>
            </a:lvl1pPr>
            <a:lvl2pPr>
              <a:defRPr sz="938"/>
            </a:lvl2pPr>
            <a:lvl3pPr>
              <a:defRPr sz="938"/>
            </a:lvl3pPr>
            <a:lvl4pPr>
              <a:defRPr sz="938"/>
            </a:lvl4pPr>
            <a:lvl5pPr>
              <a:defRPr sz="9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FAB36C3D-CC90-4FCD-A107-970A5C70B40A}"/>
              </a:ext>
            </a:extLst>
          </p:cNvPr>
          <p:cNvSpPr>
            <a:spLocks noGrp="1"/>
          </p:cNvSpPr>
          <p:nvPr>
            <p:ph type="title"/>
          </p:nvPr>
        </p:nvSpPr>
        <p:spPr>
          <a:xfrm>
            <a:off x="408385" y="234000"/>
            <a:ext cx="5257800" cy="994172"/>
          </a:xfrm>
        </p:spPr>
        <p:txBody>
          <a:bodyPr/>
          <a:lstStyle>
            <a:lvl1pPr>
              <a:defRPr>
                <a:solidFill>
                  <a:schemeClr val="tx1">
                    <a:lumMod val="75000"/>
                    <a:lumOff val="25000"/>
                  </a:schemeClr>
                </a:solidFill>
              </a:defRPr>
            </a:lvl1pPr>
          </a:lstStyle>
          <a:p>
            <a:r>
              <a:rPr lang="en-US"/>
              <a:t>Click to edit Master title style</a:t>
            </a:r>
            <a:endParaRPr lang="en-GB"/>
          </a:p>
        </p:txBody>
      </p:sp>
      <p:grpSp>
        <p:nvGrpSpPr>
          <p:cNvPr id="10" name="Group 9">
            <a:extLst>
              <a:ext uri="{FF2B5EF4-FFF2-40B4-BE49-F238E27FC236}">
                <a16:creationId xmlns:a16="http://schemas.microsoft.com/office/drawing/2014/main" id="{4F5FB33F-14CE-48ED-9FFC-03248C5E3FF0}"/>
              </a:ext>
            </a:extLst>
          </p:cNvPr>
          <p:cNvGrpSpPr/>
          <p:nvPr userDrawn="1"/>
        </p:nvGrpSpPr>
        <p:grpSpPr>
          <a:xfrm>
            <a:off x="8343900" y="4481816"/>
            <a:ext cx="800100" cy="662022"/>
            <a:chOff x="8624888" y="2417763"/>
            <a:chExt cx="3292475" cy="2717800"/>
          </a:xfrm>
        </p:grpSpPr>
        <p:sp>
          <p:nvSpPr>
            <p:cNvPr id="12" name="Rectangle 5">
              <a:extLst>
                <a:ext uri="{FF2B5EF4-FFF2-40B4-BE49-F238E27FC236}">
                  <a16:creationId xmlns:a16="http://schemas.microsoft.com/office/drawing/2014/main" id="{ED7B59CE-879E-43C8-BFCC-FE24ACBC723D}"/>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Freeform 6">
              <a:extLst>
                <a:ext uri="{FF2B5EF4-FFF2-40B4-BE49-F238E27FC236}">
                  <a16:creationId xmlns:a16="http://schemas.microsoft.com/office/drawing/2014/main" id="{1F76E374-C007-468A-84F9-6700A1325822}"/>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Rectangle 7">
              <a:extLst>
                <a:ext uri="{FF2B5EF4-FFF2-40B4-BE49-F238E27FC236}">
                  <a16:creationId xmlns:a16="http://schemas.microsoft.com/office/drawing/2014/main" id="{41B02077-8E76-42F8-8F7C-1213519824EC}"/>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Freeform 8">
              <a:extLst>
                <a:ext uri="{FF2B5EF4-FFF2-40B4-BE49-F238E27FC236}">
                  <a16:creationId xmlns:a16="http://schemas.microsoft.com/office/drawing/2014/main" id="{A42880C2-3D05-46DF-8E40-D70ABE31818A}"/>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Rectangle 9">
              <a:extLst>
                <a:ext uri="{FF2B5EF4-FFF2-40B4-BE49-F238E27FC236}">
                  <a16:creationId xmlns:a16="http://schemas.microsoft.com/office/drawing/2014/main" id="{3CEF1DF0-13E6-4B02-AEA3-B95480BCC497}"/>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Freeform 10">
              <a:extLst>
                <a:ext uri="{FF2B5EF4-FFF2-40B4-BE49-F238E27FC236}">
                  <a16:creationId xmlns:a16="http://schemas.microsoft.com/office/drawing/2014/main" id="{F2D9514D-4877-4A0F-80A1-A916E7AED331}"/>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0" name="Rectangle 11">
              <a:extLst>
                <a:ext uri="{FF2B5EF4-FFF2-40B4-BE49-F238E27FC236}">
                  <a16:creationId xmlns:a16="http://schemas.microsoft.com/office/drawing/2014/main" id="{CA25A8C1-1585-45F0-9BB4-6B057A86F1E2}"/>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1" name="Rectangle 12">
              <a:extLst>
                <a:ext uri="{FF2B5EF4-FFF2-40B4-BE49-F238E27FC236}">
                  <a16:creationId xmlns:a16="http://schemas.microsoft.com/office/drawing/2014/main" id="{95725996-AFA4-42DE-BA6B-D8582E0A3BF5}"/>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3838907840"/>
      </p:ext>
    </p:extLst>
  </p:cSld>
  <p:clrMapOvr>
    <a:masterClrMapping/>
  </p:clrMapOvr>
  <p:extLst>
    <p:ext uri="{DCECCB84-F9BA-43D5-87BE-67443E8EF086}">
      <p15:sldGuideLst xmlns:p15="http://schemas.microsoft.com/office/powerpoint/2012/main">
        <p15:guide id="1" pos="49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portrait image on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2DABB-1664-47E7-8CB1-D014FBE812CE}"/>
              </a:ext>
            </a:extLst>
          </p:cNvPr>
          <p:cNvSpPr>
            <a:spLocks noGrp="1"/>
          </p:cNvSpPr>
          <p:nvPr>
            <p:ph idx="1"/>
          </p:nvPr>
        </p:nvSpPr>
        <p:spPr>
          <a:xfrm>
            <a:off x="4895850" y="1419622"/>
            <a:ext cx="3724275" cy="3330178"/>
          </a:xfrm>
        </p:spPr>
        <p:txBody>
          <a:bodyPr/>
          <a:lstStyle>
            <a:lvl1pPr>
              <a:buSzPct val="75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06F9D-11DD-4D58-B292-1AEF59535027}"/>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EFA6BBC4-1CE8-462D-B09C-6A496045F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9657CF-8252-4507-A694-28C2016BDAE1}"/>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7" name="Title 6">
            <a:extLst>
              <a:ext uri="{FF2B5EF4-FFF2-40B4-BE49-F238E27FC236}">
                <a16:creationId xmlns:a16="http://schemas.microsoft.com/office/drawing/2014/main" id="{5661372D-DB0D-411D-A2B3-467248113338}"/>
              </a:ext>
            </a:extLst>
          </p:cNvPr>
          <p:cNvSpPr>
            <a:spLocks noGrp="1"/>
          </p:cNvSpPr>
          <p:nvPr>
            <p:ph type="title"/>
          </p:nvPr>
        </p:nvSpPr>
        <p:spPr>
          <a:xfrm>
            <a:off x="4895850" y="444500"/>
            <a:ext cx="3724275" cy="790022"/>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11" name="Picture Placeholder 10">
            <a:extLst>
              <a:ext uri="{FF2B5EF4-FFF2-40B4-BE49-F238E27FC236}">
                <a16:creationId xmlns:a16="http://schemas.microsoft.com/office/drawing/2014/main" id="{4647F894-E03A-4821-9270-E42DFAB260B1}"/>
              </a:ext>
            </a:extLst>
          </p:cNvPr>
          <p:cNvSpPr>
            <a:spLocks noGrp="1"/>
          </p:cNvSpPr>
          <p:nvPr>
            <p:ph type="pic" sz="quarter" idx="26"/>
          </p:nvPr>
        </p:nvSpPr>
        <p:spPr>
          <a:xfrm>
            <a:off x="233999" y="234000"/>
            <a:ext cx="4338001" cy="4675500"/>
          </a:xfrm>
          <a:solidFill>
            <a:srgbClr val="D9D9D9"/>
          </a:solidFill>
        </p:spPr>
        <p:txBody>
          <a:bodyPr anchor="ctr" anchorCtr="0"/>
          <a:lstStyle>
            <a:lvl1pPr marL="0" indent="0" algn="ctr">
              <a:buNone/>
              <a:defRPr sz="1350" b="1" i="1"/>
            </a:lvl1pPr>
          </a:lstStyle>
          <a:p>
            <a:r>
              <a:rPr lang="en-US"/>
              <a:t>Click icon to add picture</a:t>
            </a:r>
            <a:endParaRPr lang="en-GB"/>
          </a:p>
        </p:txBody>
      </p:sp>
    </p:spTree>
    <p:extLst>
      <p:ext uri="{BB962C8B-B14F-4D97-AF65-F5344CB8AC3E}">
        <p14:creationId xmlns:p14="http://schemas.microsoft.com/office/powerpoint/2010/main" val="196445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portrait image on lef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48E708-8820-4D66-A269-541CF70CFF22}"/>
              </a:ext>
            </a:extLst>
          </p:cNvPr>
          <p:cNvSpPr/>
          <p:nvPr userDrawn="1"/>
        </p:nvSpPr>
        <p:spPr>
          <a:xfrm>
            <a:off x="4572001" y="234000"/>
            <a:ext cx="4338000" cy="4675500"/>
          </a:xfrm>
          <a:prstGeom prst="rect">
            <a:avLst/>
          </a:prstGeom>
          <a:solidFill>
            <a:srgbClr val="F2EEEE"/>
          </a:solidFill>
          <a:ln w="44450" cmpd="thinThick">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8242DABB-1664-47E7-8CB1-D014FBE812CE}"/>
              </a:ext>
            </a:extLst>
          </p:cNvPr>
          <p:cNvSpPr>
            <a:spLocks noGrp="1"/>
          </p:cNvSpPr>
          <p:nvPr>
            <p:ph idx="1"/>
          </p:nvPr>
        </p:nvSpPr>
        <p:spPr>
          <a:xfrm>
            <a:off x="4876800" y="1419622"/>
            <a:ext cx="3743325" cy="3222228"/>
          </a:xfrm>
        </p:spPr>
        <p:txBody>
          <a:bodyPr/>
          <a:lstStyle>
            <a:lvl1pPr>
              <a:buSzPct val="75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06F9D-11DD-4D58-B292-1AEF59535027}"/>
              </a:ext>
            </a:extLst>
          </p:cNvPr>
          <p:cNvSpPr>
            <a:spLocks noGrp="1"/>
          </p:cNvSpPr>
          <p:nvPr>
            <p:ph type="dt" sz="half" idx="10"/>
          </p:nvPr>
        </p:nvSpPr>
        <p:spPr/>
        <p:txBody>
          <a:bodyPr/>
          <a:lstStyle/>
          <a:p>
            <a:fld id="{16D6B50C-C815-44C0-BB10-13CFC6A7F192}" type="datetimeFigureOut">
              <a:rPr lang="en-GB" smtClean="0"/>
              <a:t>27/05/2019</a:t>
            </a:fld>
            <a:endParaRPr lang="en-GB"/>
          </a:p>
        </p:txBody>
      </p:sp>
      <p:sp>
        <p:nvSpPr>
          <p:cNvPr id="5" name="Footer Placeholder 4">
            <a:extLst>
              <a:ext uri="{FF2B5EF4-FFF2-40B4-BE49-F238E27FC236}">
                <a16:creationId xmlns:a16="http://schemas.microsoft.com/office/drawing/2014/main" id="{EFA6BBC4-1CE8-462D-B09C-6A496045FA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9657CF-8252-4507-A694-28C2016BDAE1}"/>
              </a:ext>
            </a:extLst>
          </p:cNvPr>
          <p:cNvSpPr>
            <a:spLocks noGrp="1"/>
          </p:cNvSpPr>
          <p:nvPr>
            <p:ph type="sldNum" sz="quarter" idx="12"/>
          </p:nvPr>
        </p:nvSpPr>
        <p:spPr/>
        <p:txBody>
          <a:bodyPr/>
          <a:lstStyle/>
          <a:p>
            <a:fld id="{7563B049-EAB0-4A0E-9EBD-F2F30CA669FB}" type="slidenum">
              <a:rPr lang="en-GB" smtClean="0"/>
              <a:t>‹#›</a:t>
            </a:fld>
            <a:endParaRPr lang="en-GB"/>
          </a:p>
        </p:txBody>
      </p:sp>
      <p:sp>
        <p:nvSpPr>
          <p:cNvPr id="7" name="Title 6">
            <a:extLst>
              <a:ext uri="{FF2B5EF4-FFF2-40B4-BE49-F238E27FC236}">
                <a16:creationId xmlns:a16="http://schemas.microsoft.com/office/drawing/2014/main" id="{5661372D-DB0D-411D-A2B3-467248113338}"/>
              </a:ext>
            </a:extLst>
          </p:cNvPr>
          <p:cNvSpPr>
            <a:spLocks noGrp="1"/>
          </p:cNvSpPr>
          <p:nvPr>
            <p:ph type="title"/>
          </p:nvPr>
        </p:nvSpPr>
        <p:spPr>
          <a:xfrm>
            <a:off x="4876800" y="438150"/>
            <a:ext cx="3743325" cy="790022"/>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11" name="Picture Placeholder 10">
            <a:extLst>
              <a:ext uri="{FF2B5EF4-FFF2-40B4-BE49-F238E27FC236}">
                <a16:creationId xmlns:a16="http://schemas.microsoft.com/office/drawing/2014/main" id="{4647F894-E03A-4821-9270-E42DFAB260B1}"/>
              </a:ext>
            </a:extLst>
          </p:cNvPr>
          <p:cNvSpPr>
            <a:spLocks noGrp="1"/>
          </p:cNvSpPr>
          <p:nvPr>
            <p:ph type="pic" sz="quarter" idx="26"/>
          </p:nvPr>
        </p:nvSpPr>
        <p:spPr>
          <a:xfrm>
            <a:off x="233999" y="234000"/>
            <a:ext cx="4338001" cy="4675500"/>
          </a:xfrm>
          <a:solidFill>
            <a:srgbClr val="D9D9D9"/>
          </a:solidFill>
        </p:spPr>
        <p:txBody>
          <a:bodyPr anchor="ctr" anchorCtr="0"/>
          <a:lstStyle>
            <a:lvl1pPr marL="0" indent="0" algn="ctr">
              <a:buNone/>
              <a:defRPr sz="1350" b="1" i="1"/>
            </a:lvl1pPr>
          </a:lstStyle>
          <a:p>
            <a:r>
              <a:rPr lang="en-US"/>
              <a:t>Click icon to add picture</a:t>
            </a:r>
            <a:endParaRPr lang="en-GB"/>
          </a:p>
        </p:txBody>
      </p:sp>
      <p:grpSp>
        <p:nvGrpSpPr>
          <p:cNvPr id="10" name="Group 9">
            <a:extLst>
              <a:ext uri="{FF2B5EF4-FFF2-40B4-BE49-F238E27FC236}">
                <a16:creationId xmlns:a16="http://schemas.microsoft.com/office/drawing/2014/main" id="{E93EB697-2D3E-44B0-9CAA-83D35C1DD060}"/>
              </a:ext>
            </a:extLst>
          </p:cNvPr>
          <p:cNvGrpSpPr/>
          <p:nvPr userDrawn="1"/>
        </p:nvGrpSpPr>
        <p:grpSpPr>
          <a:xfrm>
            <a:off x="8343900" y="4481816"/>
            <a:ext cx="800100" cy="662022"/>
            <a:chOff x="8624888" y="2417763"/>
            <a:chExt cx="3292475" cy="2717800"/>
          </a:xfrm>
        </p:grpSpPr>
        <p:sp>
          <p:nvSpPr>
            <p:cNvPr id="12" name="Rectangle 5">
              <a:extLst>
                <a:ext uri="{FF2B5EF4-FFF2-40B4-BE49-F238E27FC236}">
                  <a16:creationId xmlns:a16="http://schemas.microsoft.com/office/drawing/2014/main" id="{F976582B-91FD-4947-BFF1-E9A3C9ABFCDF}"/>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3" name="Freeform 6">
              <a:extLst>
                <a:ext uri="{FF2B5EF4-FFF2-40B4-BE49-F238E27FC236}">
                  <a16:creationId xmlns:a16="http://schemas.microsoft.com/office/drawing/2014/main" id="{EAE6C9FC-F975-4250-9625-6FB70F34FF7D}"/>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4" name="Rectangle 7">
              <a:extLst>
                <a:ext uri="{FF2B5EF4-FFF2-40B4-BE49-F238E27FC236}">
                  <a16:creationId xmlns:a16="http://schemas.microsoft.com/office/drawing/2014/main" id="{C64A9C9F-60BD-40DC-AE1E-726518122029}"/>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Freeform 8">
              <a:extLst>
                <a:ext uri="{FF2B5EF4-FFF2-40B4-BE49-F238E27FC236}">
                  <a16:creationId xmlns:a16="http://schemas.microsoft.com/office/drawing/2014/main" id="{5BC2551F-2865-4339-84DC-235863252CBA}"/>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Rectangle 9">
              <a:extLst>
                <a:ext uri="{FF2B5EF4-FFF2-40B4-BE49-F238E27FC236}">
                  <a16:creationId xmlns:a16="http://schemas.microsoft.com/office/drawing/2014/main" id="{30742B09-F23F-4A0C-91EF-FE599408DC9A}"/>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Freeform 10">
              <a:extLst>
                <a:ext uri="{FF2B5EF4-FFF2-40B4-BE49-F238E27FC236}">
                  <a16:creationId xmlns:a16="http://schemas.microsoft.com/office/drawing/2014/main" id="{D33414A5-FF5B-4186-B9DA-F2E0A3C050D5}"/>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Rectangle 11">
              <a:extLst>
                <a:ext uri="{FF2B5EF4-FFF2-40B4-BE49-F238E27FC236}">
                  <a16:creationId xmlns:a16="http://schemas.microsoft.com/office/drawing/2014/main" id="{1767CA4D-FD29-42B1-9A47-187C796CF435}"/>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Rectangle 12">
              <a:extLst>
                <a:ext uri="{FF2B5EF4-FFF2-40B4-BE49-F238E27FC236}">
                  <a16:creationId xmlns:a16="http://schemas.microsoft.com/office/drawing/2014/main" id="{647C9525-5FB5-4DD0-B442-BF457ED99B54}"/>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Tree>
    <p:extLst>
      <p:ext uri="{BB962C8B-B14F-4D97-AF65-F5344CB8AC3E}">
        <p14:creationId xmlns:p14="http://schemas.microsoft.com/office/powerpoint/2010/main" val="201351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3F1A801-6912-48A6-BC6D-57AC3086C69E}"/>
              </a:ext>
            </a:extLst>
          </p:cNvPr>
          <p:cNvGrpSpPr/>
          <p:nvPr userDrawn="1"/>
        </p:nvGrpSpPr>
        <p:grpSpPr>
          <a:xfrm>
            <a:off x="8343900" y="4481816"/>
            <a:ext cx="800100" cy="662022"/>
            <a:chOff x="8624888" y="2417763"/>
            <a:chExt cx="3292475" cy="2717800"/>
          </a:xfrm>
        </p:grpSpPr>
        <p:sp>
          <p:nvSpPr>
            <p:cNvPr id="13" name="Rectangle 5">
              <a:extLst>
                <a:ext uri="{FF2B5EF4-FFF2-40B4-BE49-F238E27FC236}">
                  <a16:creationId xmlns:a16="http://schemas.microsoft.com/office/drawing/2014/main" id="{A14110DD-35F6-4925-B2BA-51466DEECAB8}"/>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4" name="Freeform 6">
              <a:extLst>
                <a:ext uri="{FF2B5EF4-FFF2-40B4-BE49-F238E27FC236}">
                  <a16:creationId xmlns:a16="http://schemas.microsoft.com/office/drawing/2014/main" id="{826B98AF-A912-4C75-8C1F-3D16C0B39E91}"/>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5" name="Rectangle 7">
              <a:extLst>
                <a:ext uri="{FF2B5EF4-FFF2-40B4-BE49-F238E27FC236}">
                  <a16:creationId xmlns:a16="http://schemas.microsoft.com/office/drawing/2014/main" id="{0BFB455D-9CB4-4AE7-9146-6D99A2E55A18}"/>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6" name="Freeform 8">
              <a:extLst>
                <a:ext uri="{FF2B5EF4-FFF2-40B4-BE49-F238E27FC236}">
                  <a16:creationId xmlns:a16="http://schemas.microsoft.com/office/drawing/2014/main" id="{0215FC40-5C18-46DD-959F-1EA1592F8A84}"/>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7" name="Rectangle 9">
              <a:extLst>
                <a:ext uri="{FF2B5EF4-FFF2-40B4-BE49-F238E27FC236}">
                  <a16:creationId xmlns:a16="http://schemas.microsoft.com/office/drawing/2014/main" id="{528A1B6E-B46F-4D9F-BDE1-D57B1060BCCA}"/>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8" name="Freeform 10">
              <a:extLst>
                <a:ext uri="{FF2B5EF4-FFF2-40B4-BE49-F238E27FC236}">
                  <a16:creationId xmlns:a16="http://schemas.microsoft.com/office/drawing/2014/main" id="{CDF3ED30-8B67-444B-8737-F82B3608F245}"/>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19" name="Rectangle 11">
              <a:extLst>
                <a:ext uri="{FF2B5EF4-FFF2-40B4-BE49-F238E27FC236}">
                  <a16:creationId xmlns:a16="http://schemas.microsoft.com/office/drawing/2014/main" id="{AF707074-ED5C-4B40-A5E6-99BA8E8B693D}"/>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sp>
          <p:nvSpPr>
            <p:cNvPr id="20" name="Rectangle 12">
              <a:extLst>
                <a:ext uri="{FF2B5EF4-FFF2-40B4-BE49-F238E27FC236}">
                  <a16:creationId xmlns:a16="http://schemas.microsoft.com/office/drawing/2014/main" id="{87B8F54B-9EFF-494A-AB8C-496B0698C241}"/>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a:p>
          </p:txBody>
        </p:sp>
      </p:grpSp>
      <p:sp>
        <p:nvSpPr>
          <p:cNvPr id="2" name="Title Placeholder 1">
            <a:extLst>
              <a:ext uri="{FF2B5EF4-FFF2-40B4-BE49-F238E27FC236}">
                <a16:creationId xmlns:a16="http://schemas.microsoft.com/office/drawing/2014/main" id="{0DA2C1A3-E91B-4291-AFA9-9FB24B19B559}"/>
              </a:ext>
            </a:extLst>
          </p:cNvPr>
          <p:cNvSpPr>
            <a:spLocks noGrp="1"/>
          </p:cNvSpPr>
          <p:nvPr>
            <p:ph type="title"/>
          </p:nvPr>
        </p:nvSpPr>
        <p:spPr>
          <a:xfrm>
            <a:off x="503548" y="303498"/>
            <a:ext cx="8108156" cy="994172"/>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586E39-F936-4D92-8308-4E9467AFF0CA}"/>
              </a:ext>
            </a:extLst>
          </p:cNvPr>
          <p:cNvSpPr>
            <a:spLocks noGrp="1"/>
          </p:cNvSpPr>
          <p:nvPr>
            <p:ph type="body" idx="1"/>
          </p:nvPr>
        </p:nvSpPr>
        <p:spPr>
          <a:xfrm>
            <a:off x="503548" y="1383618"/>
            <a:ext cx="8100900" cy="332674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BAF1CE-5573-4BD2-88EB-653AC1651C67}"/>
              </a:ext>
            </a:extLst>
          </p:cNvPr>
          <p:cNvSpPr>
            <a:spLocks noGrp="1"/>
          </p:cNvSpPr>
          <p:nvPr>
            <p:ph type="dt" sz="half" idx="2"/>
          </p:nvPr>
        </p:nvSpPr>
        <p:spPr>
          <a:xfrm>
            <a:off x="514350" y="4850607"/>
            <a:ext cx="814388" cy="197644"/>
          </a:xfrm>
          <a:prstGeom prst="rect">
            <a:avLst/>
          </a:prstGeom>
        </p:spPr>
        <p:txBody>
          <a:bodyPr vert="horz" lIns="0" tIns="0" rIns="0" bIns="0" rtlCol="0" anchor="ctr">
            <a:noAutofit/>
          </a:bodyPr>
          <a:lstStyle>
            <a:lvl1pPr algn="l">
              <a:defRPr sz="750">
                <a:solidFill>
                  <a:schemeClr val="tx1">
                    <a:tint val="75000"/>
                  </a:schemeClr>
                </a:solidFill>
              </a:defRPr>
            </a:lvl1pPr>
          </a:lstStyle>
          <a:p>
            <a:fld id="{16D6B50C-C815-44C0-BB10-13CFC6A7F192}" type="datetimeFigureOut">
              <a:rPr lang="en-GB" smtClean="0"/>
              <a:pPr/>
              <a:t>27/05/2019</a:t>
            </a:fld>
            <a:endParaRPr lang="en-GB"/>
          </a:p>
        </p:txBody>
      </p:sp>
      <p:sp>
        <p:nvSpPr>
          <p:cNvPr id="5" name="Footer Placeholder 4">
            <a:extLst>
              <a:ext uri="{FF2B5EF4-FFF2-40B4-BE49-F238E27FC236}">
                <a16:creationId xmlns:a16="http://schemas.microsoft.com/office/drawing/2014/main" id="{A15FB11C-9881-421A-A5A8-65CDDB4C1E81}"/>
              </a:ext>
            </a:extLst>
          </p:cNvPr>
          <p:cNvSpPr>
            <a:spLocks noGrp="1"/>
          </p:cNvSpPr>
          <p:nvPr>
            <p:ph type="ftr" sz="quarter" idx="3"/>
          </p:nvPr>
        </p:nvSpPr>
        <p:spPr>
          <a:xfrm>
            <a:off x="3028950" y="4850607"/>
            <a:ext cx="3086100" cy="197644"/>
          </a:xfrm>
          <a:prstGeom prst="rect">
            <a:avLst/>
          </a:prstGeom>
        </p:spPr>
        <p:txBody>
          <a:bodyPr vert="horz" lIns="0" tIns="0" rIns="0" bIns="0" rtlCol="0" anchor="ctr">
            <a:noAutofit/>
          </a:bodyPr>
          <a:lstStyle>
            <a:lvl1pPr algn="ctr">
              <a:defRPr sz="75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F12196-B2E4-4CAC-A28B-36996606E3AC}"/>
              </a:ext>
            </a:extLst>
          </p:cNvPr>
          <p:cNvSpPr>
            <a:spLocks noGrp="1"/>
          </p:cNvSpPr>
          <p:nvPr>
            <p:ph type="sldNum" sz="quarter" idx="4"/>
          </p:nvPr>
        </p:nvSpPr>
        <p:spPr>
          <a:xfrm>
            <a:off x="35719" y="4850607"/>
            <a:ext cx="464344" cy="197644"/>
          </a:xfrm>
          <a:prstGeom prst="rect">
            <a:avLst/>
          </a:prstGeom>
        </p:spPr>
        <p:txBody>
          <a:bodyPr vert="horz" lIns="0" tIns="0" rIns="0" bIns="0" rtlCol="0" anchor="ctr">
            <a:noAutofit/>
          </a:bodyPr>
          <a:lstStyle>
            <a:lvl1pPr algn="ctr">
              <a:defRPr sz="750">
                <a:solidFill>
                  <a:schemeClr val="tx1">
                    <a:tint val="75000"/>
                  </a:schemeClr>
                </a:solidFill>
              </a:defRPr>
            </a:lvl1pPr>
          </a:lstStyle>
          <a:p>
            <a:fld id="{7563B049-EAB0-4A0E-9EBD-F2F30CA669FB}" type="slidenum">
              <a:rPr lang="en-GB" smtClean="0"/>
              <a:pPr/>
              <a:t>‹#›</a:t>
            </a:fld>
            <a:endParaRPr lang="en-GB"/>
          </a:p>
        </p:txBody>
      </p:sp>
    </p:spTree>
    <p:extLst>
      <p:ext uri="{BB962C8B-B14F-4D97-AF65-F5344CB8AC3E}">
        <p14:creationId xmlns:p14="http://schemas.microsoft.com/office/powerpoint/2010/main" val="41761739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1" r:id="rId3"/>
    <p:sldLayoutId id="2147483772" r:id="rId4"/>
    <p:sldLayoutId id="2147483773" r:id="rId5"/>
    <p:sldLayoutId id="2147483775" r:id="rId6"/>
    <p:sldLayoutId id="2147483776" r:id="rId7"/>
    <p:sldLayoutId id="2147483777" r:id="rId8"/>
    <p:sldLayoutId id="2147483778" r:id="rId9"/>
    <p:sldLayoutId id="2147483780" r:id="rId10"/>
    <p:sldLayoutId id="2147483781" r:id="rId11"/>
    <p:sldLayoutId id="2147483784" r:id="rId12"/>
    <p:sldLayoutId id="2147483791" r:id="rId13"/>
    <p:sldLayoutId id="2147483792" r:id="rId14"/>
    <p:sldLayoutId id="2147483793" r:id="rId15"/>
    <p:sldLayoutId id="2147483794" r:id="rId16"/>
    <p:sldLayoutId id="2147483795" r:id="rId17"/>
  </p:sldLayoutIdLst>
  <p:txStyles>
    <p:titleStyle>
      <a:lvl1pPr algn="l" defTabSz="685800" rtl="0" eaLnBrk="1" latinLnBrk="0" hangingPunct="1">
        <a:lnSpc>
          <a:spcPct val="85000"/>
        </a:lnSpc>
        <a:spcBef>
          <a:spcPct val="0"/>
        </a:spcBef>
        <a:buNone/>
        <a:defRPr sz="2600" kern="1200">
          <a:solidFill>
            <a:schemeClr val="tx1">
              <a:lumMod val="75000"/>
              <a:lumOff val="25000"/>
            </a:schemeClr>
          </a:solidFill>
          <a:latin typeface="Raleway SemiBold" panose="020B0703030101060003" pitchFamily="34" charset="0"/>
          <a:ea typeface="+mj-ea"/>
          <a:cs typeface="+mj-cs"/>
        </a:defRPr>
      </a:lvl1pPr>
    </p:titleStyle>
    <p:bodyStyle>
      <a:lvl1pPr marL="200025" indent="-200025" algn="l" defTabSz="685800" rtl="0" eaLnBrk="1" latinLnBrk="0" hangingPunct="1">
        <a:lnSpc>
          <a:spcPct val="105000"/>
        </a:lnSpc>
        <a:spcBef>
          <a:spcPts val="525"/>
        </a:spcBef>
        <a:buClr>
          <a:schemeClr val="bg2"/>
        </a:buClr>
        <a:buSzPct val="75000"/>
        <a:buFont typeface="Wingdings" panose="05000000000000000000" pitchFamily="2" charset="2"/>
        <a:buChar char=""/>
        <a:defRPr sz="1200" kern="1200">
          <a:solidFill>
            <a:schemeClr val="tx1"/>
          </a:solidFill>
          <a:latin typeface="+mn-lt"/>
          <a:ea typeface="+mn-ea"/>
          <a:cs typeface="+mn-cs"/>
        </a:defRPr>
      </a:lvl1pPr>
      <a:lvl2pPr marL="472679" indent="-201216" algn="l" defTabSz="685800" rtl="0" eaLnBrk="1" latinLnBrk="0" hangingPunct="1">
        <a:lnSpc>
          <a:spcPct val="105000"/>
        </a:lnSpc>
        <a:spcBef>
          <a:spcPts val="525"/>
        </a:spcBef>
        <a:buClr>
          <a:schemeClr val="bg2"/>
        </a:buClr>
        <a:buFont typeface="Arial" panose="020B0604020202020204" pitchFamily="34" charset="0"/>
        <a:buChar char="•"/>
        <a:defRPr sz="1200" kern="1200">
          <a:solidFill>
            <a:schemeClr val="tx1"/>
          </a:solidFill>
          <a:latin typeface="+mn-lt"/>
          <a:ea typeface="+mn-ea"/>
          <a:cs typeface="+mn-cs"/>
        </a:defRPr>
      </a:lvl2pPr>
      <a:lvl3pPr marL="736997" indent="-201216" algn="l" defTabSz="685800" rtl="0" eaLnBrk="1" latinLnBrk="0" hangingPunct="1">
        <a:lnSpc>
          <a:spcPct val="105000"/>
        </a:lnSpc>
        <a:spcBef>
          <a:spcPts val="525"/>
        </a:spcBef>
        <a:buClr>
          <a:schemeClr val="bg2"/>
        </a:buClr>
        <a:buFont typeface="Arial" panose="020B0604020202020204" pitchFamily="34" charset="0"/>
        <a:buChar char="•"/>
        <a:defRPr sz="1200" kern="1200">
          <a:solidFill>
            <a:schemeClr val="tx1"/>
          </a:solidFill>
          <a:latin typeface="+mn-lt"/>
          <a:ea typeface="+mn-ea"/>
          <a:cs typeface="+mn-cs"/>
        </a:defRPr>
      </a:lvl3pPr>
      <a:lvl4pPr marL="1009650" indent="-202406" algn="l" defTabSz="685800" rtl="0" eaLnBrk="1" latinLnBrk="0" hangingPunct="1">
        <a:lnSpc>
          <a:spcPct val="105000"/>
        </a:lnSpc>
        <a:spcBef>
          <a:spcPts val="525"/>
        </a:spcBef>
        <a:buClr>
          <a:schemeClr val="bg2"/>
        </a:buClr>
        <a:buFont typeface="Arial" panose="020B0604020202020204" pitchFamily="34" charset="0"/>
        <a:buChar char="•"/>
        <a:defRPr sz="1200" kern="1200">
          <a:solidFill>
            <a:schemeClr val="tx1"/>
          </a:solidFill>
          <a:latin typeface="+mn-lt"/>
          <a:ea typeface="+mn-ea"/>
          <a:cs typeface="+mn-cs"/>
        </a:defRPr>
      </a:lvl4pPr>
      <a:lvl5pPr marL="1273969" indent="-195263" algn="l" defTabSz="685800" rtl="0" eaLnBrk="1" latinLnBrk="0" hangingPunct="1">
        <a:lnSpc>
          <a:spcPct val="105000"/>
        </a:lnSpc>
        <a:spcBef>
          <a:spcPts val="525"/>
        </a:spcBef>
        <a:buClr>
          <a:schemeClr val="bg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346">
          <p15:clr>
            <a:srgbClr val="F26B43"/>
          </p15:clr>
        </p15:guide>
        <p15:guide id="3" orient="horz" pos="3972">
          <p15:clr>
            <a:srgbClr val="F26B43"/>
          </p15:clr>
        </p15:guide>
        <p15:guide id="6" pos="3840">
          <p15:clr>
            <a:srgbClr val="F26B43"/>
          </p15:clr>
        </p15:guide>
        <p15:guide id="12" orient="horz" pos="37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developers.google.com/web/progressive-web-apps/"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962E124-2212-45C3-9151-55E04583FBB7}"/>
              </a:ext>
            </a:extLst>
          </p:cNvPr>
          <p:cNvPicPr>
            <a:picLocks noGrp="1" noChangeAspect="1"/>
          </p:cNvPicPr>
          <p:nvPr>
            <p:ph type="pic" sz="quarter" idx="27"/>
          </p:nvPr>
        </p:nvPicPr>
        <p:blipFill>
          <a:blip r:embed="rId3"/>
          <a:srcRect t="2092" b="2092"/>
          <a:stretch>
            <a:fillRect/>
          </a:stretch>
        </p:blipFill>
        <p:spPr/>
      </p:pic>
      <p:sp>
        <p:nvSpPr>
          <p:cNvPr id="4" name="Title 3">
            <a:extLst>
              <a:ext uri="{FF2B5EF4-FFF2-40B4-BE49-F238E27FC236}">
                <a16:creationId xmlns:a16="http://schemas.microsoft.com/office/drawing/2014/main" id="{512CC7DA-B5E6-4073-8C42-6D7030DF83F2}"/>
              </a:ext>
            </a:extLst>
          </p:cNvPr>
          <p:cNvSpPr>
            <a:spLocks noGrp="1"/>
          </p:cNvSpPr>
          <p:nvPr>
            <p:ph type="title"/>
          </p:nvPr>
        </p:nvSpPr>
        <p:spPr>
          <a:xfrm>
            <a:off x="568272" y="3645826"/>
            <a:ext cx="3636000" cy="994172"/>
          </a:xfrm>
        </p:spPr>
        <p:txBody>
          <a:bodyPr/>
          <a:lstStyle/>
          <a:p>
            <a:endParaRPr lang="en-US"/>
          </a:p>
        </p:txBody>
      </p:sp>
      <p:sp>
        <p:nvSpPr>
          <p:cNvPr id="6" name="Text Placeholder 5">
            <a:extLst>
              <a:ext uri="{FF2B5EF4-FFF2-40B4-BE49-F238E27FC236}">
                <a16:creationId xmlns:a16="http://schemas.microsoft.com/office/drawing/2014/main" id="{C662FB42-BE1D-4B7E-B30F-64D25E835D4B}"/>
              </a:ext>
            </a:extLst>
          </p:cNvPr>
          <p:cNvSpPr>
            <a:spLocks noGrp="1"/>
          </p:cNvSpPr>
          <p:nvPr>
            <p:ph type="body" sz="quarter" idx="13"/>
          </p:nvPr>
        </p:nvSpPr>
        <p:spPr/>
        <p:txBody>
          <a:bodyPr/>
          <a:lstStyle/>
          <a:p>
            <a:pPr marL="0" lvl="1" defTabSz="457200">
              <a:lnSpc>
                <a:spcPct val="100000"/>
              </a:lnSpc>
              <a:spcBef>
                <a:spcPts val="0"/>
              </a:spcBef>
              <a:buClrTx/>
              <a:defRPr/>
            </a:pPr>
            <a:r>
              <a:rPr lang="fi-FI" sz="1400">
                <a:solidFill>
                  <a:schemeClr val="bg1"/>
                </a:solidFill>
                <a:latin typeface="Calibri"/>
              </a:rPr>
              <a:t>Matti Väänänen, Patrik Wikström  |  23.05.2019</a:t>
            </a:r>
          </a:p>
        </p:txBody>
      </p:sp>
      <p:sp>
        <p:nvSpPr>
          <p:cNvPr id="9" name="Rectangle 8">
            <a:extLst>
              <a:ext uri="{FF2B5EF4-FFF2-40B4-BE49-F238E27FC236}">
                <a16:creationId xmlns:a16="http://schemas.microsoft.com/office/drawing/2014/main" id="{47013202-2DFB-4E15-8AFF-AEAB7F1C62CE}"/>
              </a:ext>
            </a:extLst>
          </p:cNvPr>
          <p:cNvSpPr/>
          <p:nvPr/>
        </p:nvSpPr>
        <p:spPr>
          <a:xfrm>
            <a:off x="0" y="3033960"/>
            <a:ext cx="4308580" cy="1875540"/>
          </a:xfrm>
          <a:prstGeom prst="rect">
            <a:avLst/>
          </a:prstGeom>
          <a:solidFill>
            <a:srgbClr val="FFFF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6FD8902-8CC3-4704-B489-973B48941078}"/>
              </a:ext>
            </a:extLst>
          </p:cNvPr>
          <p:cNvSpPr/>
          <p:nvPr/>
        </p:nvSpPr>
        <p:spPr>
          <a:xfrm>
            <a:off x="471267" y="3448578"/>
            <a:ext cx="3708412" cy="947503"/>
          </a:xfrm>
          <a:prstGeom prst="rect">
            <a:avLst/>
          </a:prstGeom>
        </p:spPr>
        <p:txBody>
          <a:bodyPr wrap="square">
            <a:spAutoFit/>
          </a:bodyPr>
          <a:lstStyle/>
          <a:p>
            <a:pPr lvl="0">
              <a:lnSpc>
                <a:spcPct val="120000"/>
              </a:lnSpc>
              <a:defRPr/>
            </a:pPr>
            <a:r>
              <a:rPr lang="fi-FI" sz="2400" b="1" err="1">
                <a:solidFill>
                  <a:srgbClr val="FF0000"/>
                </a:solidFill>
              </a:rPr>
              <a:t>Showcasing</a:t>
            </a:r>
            <a:r>
              <a:rPr lang="fi-FI" sz="2400"/>
              <a:t> </a:t>
            </a:r>
            <a:r>
              <a:rPr lang="fi-FI" sz="2400" err="1"/>
              <a:t>DigiaFramework</a:t>
            </a:r>
            <a:r>
              <a:rPr lang="fi-FI" sz="2400"/>
              <a:t> Web UI</a:t>
            </a:r>
            <a:endParaRPr lang="fi-FI" sz="2400">
              <a:solidFill>
                <a:srgbClr val="3F3F3F"/>
              </a:solidFill>
              <a:latin typeface="Calibri"/>
            </a:endParaRPr>
          </a:p>
        </p:txBody>
      </p:sp>
      <p:cxnSp>
        <p:nvCxnSpPr>
          <p:cNvPr id="16" name="Straight Connector 15">
            <a:extLst>
              <a:ext uri="{FF2B5EF4-FFF2-40B4-BE49-F238E27FC236}">
                <a16:creationId xmlns:a16="http://schemas.microsoft.com/office/drawing/2014/main" id="{650C0363-0B09-486C-B89D-BDBBD06837FB}"/>
              </a:ext>
            </a:extLst>
          </p:cNvPr>
          <p:cNvCxnSpPr>
            <a:cxnSpLocks/>
          </p:cNvCxnSpPr>
          <p:nvPr/>
        </p:nvCxnSpPr>
        <p:spPr>
          <a:xfrm>
            <a:off x="393337" y="3595881"/>
            <a:ext cx="0" cy="2880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573571-5E8D-433D-B6CF-882704F37E6C}"/>
              </a:ext>
            </a:extLst>
          </p:cNvPr>
          <p:cNvGrpSpPr/>
          <p:nvPr/>
        </p:nvGrpSpPr>
        <p:grpSpPr>
          <a:xfrm>
            <a:off x="8343900" y="4481816"/>
            <a:ext cx="800100" cy="662022"/>
            <a:chOff x="8624888" y="2417763"/>
            <a:chExt cx="3292475" cy="2717800"/>
          </a:xfrm>
        </p:grpSpPr>
        <p:sp>
          <p:nvSpPr>
            <p:cNvPr id="15" name="Rectangle 5">
              <a:extLst>
                <a:ext uri="{FF2B5EF4-FFF2-40B4-BE49-F238E27FC236}">
                  <a16:creationId xmlns:a16="http://schemas.microsoft.com/office/drawing/2014/main" id="{CF3CD44A-877A-4A49-9C28-0847900E27AD}"/>
                </a:ext>
              </a:extLst>
            </p:cNvPr>
            <p:cNvSpPr>
              <a:spLocks noChangeArrowheads="1"/>
            </p:cNvSpPr>
            <p:nvPr userDrawn="1"/>
          </p:nvSpPr>
          <p:spPr bwMode="gray">
            <a:xfrm>
              <a:off x="8624888" y="2417763"/>
              <a:ext cx="3292475" cy="2717800"/>
            </a:xfrm>
            <a:prstGeom prst="rect">
              <a:avLst/>
            </a:prstGeom>
            <a:solidFill>
              <a:srgbClr val="C300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17" name="Freeform 6">
              <a:extLst>
                <a:ext uri="{FF2B5EF4-FFF2-40B4-BE49-F238E27FC236}">
                  <a16:creationId xmlns:a16="http://schemas.microsoft.com/office/drawing/2014/main" id="{0F7AEBC9-BAE3-4A50-B680-237EA7BA56E1}"/>
                </a:ext>
              </a:extLst>
            </p:cNvPr>
            <p:cNvSpPr>
              <a:spLocks noEditPoints="1"/>
            </p:cNvSpPr>
            <p:nvPr userDrawn="1"/>
          </p:nvSpPr>
          <p:spPr bwMode="gray">
            <a:xfrm>
              <a:off x="9242425" y="3322638"/>
              <a:ext cx="463550" cy="725488"/>
            </a:xfrm>
            <a:custGeom>
              <a:avLst/>
              <a:gdLst>
                <a:gd name="T0" fmla="*/ 281 w 1284"/>
                <a:gd name="T1" fmla="*/ 841 h 2006"/>
                <a:gd name="T2" fmla="*/ 271 w 1284"/>
                <a:gd name="T3" fmla="*/ 1012 h 2006"/>
                <a:gd name="T4" fmla="*/ 271 w 1284"/>
                <a:gd name="T5" fmla="*/ 1568 h 2006"/>
                <a:gd name="T6" fmla="*/ 281 w 1284"/>
                <a:gd name="T7" fmla="*/ 1738 h 2006"/>
                <a:gd name="T8" fmla="*/ 642 w 1284"/>
                <a:gd name="T9" fmla="*/ 1777 h 2006"/>
                <a:gd name="T10" fmla="*/ 1003 w 1284"/>
                <a:gd name="T11" fmla="*/ 1736 h 2006"/>
                <a:gd name="T12" fmla="*/ 1013 w 1284"/>
                <a:gd name="T13" fmla="*/ 1568 h 2006"/>
                <a:gd name="T14" fmla="*/ 1013 w 1284"/>
                <a:gd name="T15" fmla="*/ 831 h 2006"/>
                <a:gd name="T16" fmla="*/ 639 w 1284"/>
                <a:gd name="T17" fmla="*/ 803 h 2006"/>
                <a:gd name="T18" fmla="*/ 281 w 1284"/>
                <a:gd name="T19" fmla="*/ 841 h 2006"/>
                <a:gd name="T20" fmla="*/ 0 w 1284"/>
                <a:gd name="T21" fmla="*/ 1665 h 2006"/>
                <a:gd name="T22" fmla="*/ 0 w 1284"/>
                <a:gd name="T23" fmla="*/ 911 h 2006"/>
                <a:gd name="T24" fmla="*/ 20 w 1284"/>
                <a:gd name="T25" fmla="*/ 663 h 2006"/>
                <a:gd name="T26" fmla="*/ 642 w 1284"/>
                <a:gd name="T27" fmla="*/ 573 h 2006"/>
                <a:gd name="T28" fmla="*/ 1013 w 1284"/>
                <a:gd name="T29" fmla="*/ 598 h 2006"/>
                <a:gd name="T30" fmla="*/ 1013 w 1284"/>
                <a:gd name="T31" fmla="*/ 0 h 2006"/>
                <a:gd name="T32" fmla="*/ 1284 w 1284"/>
                <a:gd name="T33" fmla="*/ 0 h 2006"/>
                <a:gd name="T34" fmla="*/ 1284 w 1284"/>
                <a:gd name="T35" fmla="*/ 1665 h 2006"/>
                <a:gd name="T36" fmla="*/ 1264 w 1284"/>
                <a:gd name="T37" fmla="*/ 1917 h 2006"/>
                <a:gd name="T38" fmla="*/ 642 w 1284"/>
                <a:gd name="T39" fmla="*/ 2006 h 2006"/>
                <a:gd name="T40" fmla="*/ 25 w 1284"/>
                <a:gd name="T41" fmla="*/ 1919 h 2006"/>
                <a:gd name="T42" fmla="*/ 0 w 1284"/>
                <a:gd name="T43" fmla="*/ 1665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4" h="2006">
                  <a:moveTo>
                    <a:pt x="281" y="841"/>
                  </a:moveTo>
                  <a:cubicBezTo>
                    <a:pt x="274" y="877"/>
                    <a:pt x="271" y="936"/>
                    <a:pt x="271" y="1012"/>
                  </a:cubicBezTo>
                  <a:lnTo>
                    <a:pt x="271" y="1568"/>
                  </a:lnTo>
                  <a:cubicBezTo>
                    <a:pt x="271" y="1658"/>
                    <a:pt x="274" y="1714"/>
                    <a:pt x="281" y="1738"/>
                  </a:cubicBezTo>
                  <a:cubicBezTo>
                    <a:pt x="379" y="1765"/>
                    <a:pt x="525" y="1777"/>
                    <a:pt x="642" y="1777"/>
                  </a:cubicBezTo>
                  <a:cubicBezTo>
                    <a:pt x="774" y="1777"/>
                    <a:pt x="918" y="1761"/>
                    <a:pt x="1003" y="1736"/>
                  </a:cubicBezTo>
                  <a:cubicBezTo>
                    <a:pt x="1011" y="1711"/>
                    <a:pt x="1013" y="1655"/>
                    <a:pt x="1013" y="1568"/>
                  </a:cubicBezTo>
                  <a:lnTo>
                    <a:pt x="1013" y="831"/>
                  </a:lnTo>
                  <a:cubicBezTo>
                    <a:pt x="908" y="814"/>
                    <a:pt x="759" y="803"/>
                    <a:pt x="639" y="803"/>
                  </a:cubicBezTo>
                  <a:cubicBezTo>
                    <a:pt x="525" y="803"/>
                    <a:pt x="387" y="818"/>
                    <a:pt x="281" y="841"/>
                  </a:cubicBezTo>
                  <a:close/>
                  <a:moveTo>
                    <a:pt x="0" y="1665"/>
                  </a:moveTo>
                  <a:lnTo>
                    <a:pt x="0" y="911"/>
                  </a:lnTo>
                  <a:cubicBezTo>
                    <a:pt x="0" y="817"/>
                    <a:pt x="3" y="733"/>
                    <a:pt x="20" y="663"/>
                  </a:cubicBezTo>
                  <a:cubicBezTo>
                    <a:pt x="196" y="606"/>
                    <a:pt x="437" y="573"/>
                    <a:pt x="642" y="573"/>
                  </a:cubicBezTo>
                  <a:cubicBezTo>
                    <a:pt x="759" y="573"/>
                    <a:pt x="905" y="584"/>
                    <a:pt x="1013" y="598"/>
                  </a:cubicBezTo>
                  <a:lnTo>
                    <a:pt x="1013" y="0"/>
                  </a:lnTo>
                  <a:lnTo>
                    <a:pt x="1284" y="0"/>
                  </a:lnTo>
                  <a:lnTo>
                    <a:pt x="1284" y="1665"/>
                  </a:lnTo>
                  <a:cubicBezTo>
                    <a:pt x="1284" y="1756"/>
                    <a:pt x="1282" y="1838"/>
                    <a:pt x="1264" y="1917"/>
                  </a:cubicBezTo>
                  <a:cubicBezTo>
                    <a:pt x="1096" y="1973"/>
                    <a:pt x="840" y="2006"/>
                    <a:pt x="642" y="2006"/>
                  </a:cubicBezTo>
                  <a:cubicBezTo>
                    <a:pt x="435" y="2006"/>
                    <a:pt x="205" y="1975"/>
                    <a:pt x="25" y="1919"/>
                  </a:cubicBezTo>
                  <a:cubicBezTo>
                    <a:pt x="7" y="1838"/>
                    <a:pt x="0" y="1753"/>
                    <a:pt x="0" y="16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18" name="Rectangle 7">
              <a:extLst>
                <a:ext uri="{FF2B5EF4-FFF2-40B4-BE49-F238E27FC236}">
                  <a16:creationId xmlns:a16="http://schemas.microsoft.com/office/drawing/2014/main" id="{8CD18D8F-BA95-4894-B9E4-59B7D89023EC}"/>
                </a:ext>
              </a:extLst>
            </p:cNvPr>
            <p:cNvSpPr>
              <a:spLocks noChangeArrowheads="1"/>
            </p:cNvSpPr>
            <p:nvPr userDrawn="1"/>
          </p:nvSpPr>
          <p:spPr bwMode="gray">
            <a:xfrm>
              <a:off x="9831388" y="3535363"/>
              <a:ext cx="100013"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19" name="Freeform 8">
              <a:extLst>
                <a:ext uri="{FF2B5EF4-FFF2-40B4-BE49-F238E27FC236}">
                  <a16:creationId xmlns:a16="http://schemas.microsoft.com/office/drawing/2014/main" id="{927AD895-AACD-494B-A696-3CD193B77D69}"/>
                </a:ext>
              </a:extLst>
            </p:cNvPr>
            <p:cNvSpPr>
              <a:spLocks noEditPoints="1"/>
            </p:cNvSpPr>
            <p:nvPr userDrawn="1"/>
          </p:nvSpPr>
          <p:spPr bwMode="gray">
            <a:xfrm>
              <a:off x="10056813" y="3530600"/>
              <a:ext cx="452438" cy="698500"/>
            </a:xfrm>
            <a:custGeom>
              <a:avLst/>
              <a:gdLst>
                <a:gd name="T0" fmla="*/ 981 w 1252"/>
                <a:gd name="T1" fmla="*/ 1144 h 1933"/>
                <a:gd name="T2" fmla="*/ 981 w 1252"/>
                <a:gd name="T3" fmla="*/ 439 h 1933"/>
                <a:gd name="T4" fmla="*/ 968 w 1252"/>
                <a:gd name="T5" fmla="*/ 267 h 1933"/>
                <a:gd name="T6" fmla="*/ 627 w 1252"/>
                <a:gd name="T7" fmla="*/ 229 h 1933"/>
                <a:gd name="T8" fmla="*/ 286 w 1252"/>
                <a:gd name="T9" fmla="*/ 267 h 1933"/>
                <a:gd name="T10" fmla="*/ 271 w 1252"/>
                <a:gd name="T11" fmla="*/ 439 h 1933"/>
                <a:gd name="T12" fmla="*/ 271 w 1252"/>
                <a:gd name="T13" fmla="*/ 962 h 1933"/>
                <a:gd name="T14" fmla="*/ 286 w 1252"/>
                <a:gd name="T15" fmla="*/ 1134 h 1933"/>
                <a:gd name="T16" fmla="*/ 624 w 1252"/>
                <a:gd name="T17" fmla="*/ 1172 h 1933"/>
                <a:gd name="T18" fmla="*/ 981 w 1252"/>
                <a:gd name="T19" fmla="*/ 1144 h 1933"/>
                <a:gd name="T20" fmla="*/ 971 w 1252"/>
                <a:gd name="T21" fmla="*/ 1639 h 1933"/>
                <a:gd name="T22" fmla="*/ 981 w 1252"/>
                <a:gd name="T23" fmla="*/ 1517 h 1933"/>
                <a:gd name="T24" fmla="*/ 981 w 1252"/>
                <a:gd name="T25" fmla="*/ 1373 h 1933"/>
                <a:gd name="T26" fmla="*/ 627 w 1252"/>
                <a:gd name="T27" fmla="*/ 1394 h 1933"/>
                <a:gd name="T28" fmla="*/ 22 w 1252"/>
                <a:gd name="T29" fmla="*/ 1307 h 1933"/>
                <a:gd name="T30" fmla="*/ 0 w 1252"/>
                <a:gd name="T31" fmla="*/ 1055 h 1933"/>
                <a:gd name="T32" fmla="*/ 0 w 1252"/>
                <a:gd name="T33" fmla="*/ 338 h 1933"/>
                <a:gd name="T34" fmla="*/ 22 w 1252"/>
                <a:gd name="T35" fmla="*/ 89 h 1933"/>
                <a:gd name="T36" fmla="*/ 627 w 1252"/>
                <a:gd name="T37" fmla="*/ 0 h 1933"/>
                <a:gd name="T38" fmla="*/ 1232 w 1252"/>
                <a:gd name="T39" fmla="*/ 89 h 1933"/>
                <a:gd name="T40" fmla="*/ 1252 w 1252"/>
                <a:gd name="T41" fmla="*/ 338 h 1933"/>
                <a:gd name="T42" fmla="*/ 1252 w 1252"/>
                <a:gd name="T43" fmla="*/ 1668 h 1933"/>
                <a:gd name="T44" fmla="*/ 644 w 1252"/>
                <a:gd name="T45" fmla="*/ 1933 h 1933"/>
                <a:gd name="T46" fmla="*/ 195 w 1252"/>
                <a:gd name="T47" fmla="*/ 1883 h 1933"/>
                <a:gd name="T48" fmla="*/ 195 w 1252"/>
                <a:gd name="T49" fmla="*/ 1669 h 1933"/>
                <a:gd name="T50" fmla="*/ 725 w 1252"/>
                <a:gd name="T51" fmla="*/ 1709 h 1933"/>
                <a:gd name="T52" fmla="*/ 971 w 1252"/>
                <a:gd name="T53" fmla="*/ 1639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2" h="1933">
                  <a:moveTo>
                    <a:pt x="981" y="1144"/>
                  </a:moveTo>
                  <a:lnTo>
                    <a:pt x="981" y="439"/>
                  </a:lnTo>
                  <a:cubicBezTo>
                    <a:pt x="981" y="358"/>
                    <a:pt x="978" y="304"/>
                    <a:pt x="968" y="267"/>
                  </a:cubicBezTo>
                  <a:cubicBezTo>
                    <a:pt x="873" y="246"/>
                    <a:pt x="745" y="229"/>
                    <a:pt x="627" y="229"/>
                  </a:cubicBezTo>
                  <a:cubicBezTo>
                    <a:pt x="512" y="229"/>
                    <a:pt x="381" y="246"/>
                    <a:pt x="286" y="267"/>
                  </a:cubicBezTo>
                  <a:cubicBezTo>
                    <a:pt x="276" y="304"/>
                    <a:pt x="271" y="363"/>
                    <a:pt x="271" y="439"/>
                  </a:cubicBezTo>
                  <a:lnTo>
                    <a:pt x="271" y="962"/>
                  </a:lnTo>
                  <a:cubicBezTo>
                    <a:pt x="271" y="1041"/>
                    <a:pt x="276" y="1097"/>
                    <a:pt x="286" y="1134"/>
                  </a:cubicBezTo>
                  <a:cubicBezTo>
                    <a:pt x="376" y="1160"/>
                    <a:pt x="508" y="1172"/>
                    <a:pt x="624" y="1172"/>
                  </a:cubicBezTo>
                  <a:cubicBezTo>
                    <a:pt x="740" y="1172"/>
                    <a:pt x="873" y="1163"/>
                    <a:pt x="981" y="1144"/>
                  </a:cubicBezTo>
                  <a:close/>
                  <a:moveTo>
                    <a:pt x="971" y="1639"/>
                  </a:moveTo>
                  <a:cubicBezTo>
                    <a:pt x="978" y="1607"/>
                    <a:pt x="981" y="1566"/>
                    <a:pt x="981" y="1517"/>
                  </a:cubicBezTo>
                  <a:lnTo>
                    <a:pt x="981" y="1373"/>
                  </a:lnTo>
                  <a:cubicBezTo>
                    <a:pt x="871" y="1385"/>
                    <a:pt x="735" y="1394"/>
                    <a:pt x="627" y="1394"/>
                  </a:cubicBezTo>
                  <a:cubicBezTo>
                    <a:pt x="422" y="1394"/>
                    <a:pt x="190" y="1363"/>
                    <a:pt x="22" y="1307"/>
                  </a:cubicBezTo>
                  <a:cubicBezTo>
                    <a:pt x="7" y="1224"/>
                    <a:pt x="0" y="1141"/>
                    <a:pt x="0" y="1055"/>
                  </a:cubicBezTo>
                  <a:lnTo>
                    <a:pt x="0" y="338"/>
                  </a:lnTo>
                  <a:cubicBezTo>
                    <a:pt x="0" y="250"/>
                    <a:pt x="7" y="167"/>
                    <a:pt x="22" y="89"/>
                  </a:cubicBezTo>
                  <a:cubicBezTo>
                    <a:pt x="190" y="33"/>
                    <a:pt x="422" y="0"/>
                    <a:pt x="627" y="0"/>
                  </a:cubicBezTo>
                  <a:cubicBezTo>
                    <a:pt x="830" y="0"/>
                    <a:pt x="1054" y="33"/>
                    <a:pt x="1232" y="89"/>
                  </a:cubicBezTo>
                  <a:cubicBezTo>
                    <a:pt x="1250" y="170"/>
                    <a:pt x="1252" y="250"/>
                    <a:pt x="1252" y="338"/>
                  </a:cubicBezTo>
                  <a:lnTo>
                    <a:pt x="1252" y="1668"/>
                  </a:lnTo>
                  <a:cubicBezTo>
                    <a:pt x="1174" y="1896"/>
                    <a:pt x="938" y="1933"/>
                    <a:pt x="644" y="1933"/>
                  </a:cubicBezTo>
                  <a:cubicBezTo>
                    <a:pt x="517" y="1933"/>
                    <a:pt x="339" y="1911"/>
                    <a:pt x="195" y="1883"/>
                  </a:cubicBezTo>
                  <a:lnTo>
                    <a:pt x="195" y="1669"/>
                  </a:lnTo>
                  <a:cubicBezTo>
                    <a:pt x="339" y="1697"/>
                    <a:pt x="552" y="1717"/>
                    <a:pt x="725" y="1709"/>
                  </a:cubicBezTo>
                  <a:cubicBezTo>
                    <a:pt x="820" y="1705"/>
                    <a:pt x="925" y="1681"/>
                    <a:pt x="971" y="16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20" name="Rectangle 9">
              <a:extLst>
                <a:ext uri="{FF2B5EF4-FFF2-40B4-BE49-F238E27FC236}">
                  <a16:creationId xmlns:a16="http://schemas.microsoft.com/office/drawing/2014/main" id="{641D9FA7-A729-4610-B817-50A6F27A1E74}"/>
                </a:ext>
              </a:extLst>
            </p:cNvPr>
            <p:cNvSpPr>
              <a:spLocks noChangeArrowheads="1"/>
            </p:cNvSpPr>
            <p:nvPr userDrawn="1"/>
          </p:nvSpPr>
          <p:spPr bwMode="gray">
            <a:xfrm>
              <a:off x="10634663" y="3535363"/>
              <a:ext cx="98425" cy="50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21" name="Freeform 10">
              <a:extLst>
                <a:ext uri="{FF2B5EF4-FFF2-40B4-BE49-F238E27FC236}">
                  <a16:creationId xmlns:a16="http://schemas.microsoft.com/office/drawing/2014/main" id="{73FC9205-85D3-4B62-8CED-22FCC0A65267}"/>
                </a:ext>
              </a:extLst>
            </p:cNvPr>
            <p:cNvSpPr>
              <a:spLocks noEditPoints="1"/>
            </p:cNvSpPr>
            <p:nvPr userDrawn="1"/>
          </p:nvSpPr>
          <p:spPr bwMode="gray">
            <a:xfrm>
              <a:off x="10848975" y="3530600"/>
              <a:ext cx="452438" cy="517525"/>
            </a:xfrm>
            <a:custGeom>
              <a:avLst/>
              <a:gdLst>
                <a:gd name="T0" fmla="*/ 25 w 1252"/>
                <a:gd name="T1" fmla="*/ 628 h 1433"/>
                <a:gd name="T2" fmla="*/ 0 w 1252"/>
                <a:gd name="T3" fmla="*/ 847 h 1433"/>
                <a:gd name="T4" fmla="*/ 0 w 1252"/>
                <a:gd name="T5" fmla="*/ 1092 h 1433"/>
                <a:gd name="T6" fmla="*/ 442 w 1252"/>
                <a:gd name="T7" fmla="*/ 766 h 1433"/>
                <a:gd name="T8" fmla="*/ 983 w 1252"/>
                <a:gd name="T9" fmla="*/ 766 h 1433"/>
                <a:gd name="T10" fmla="*/ 983 w 1252"/>
                <a:gd name="T11" fmla="*/ 940 h 1433"/>
                <a:gd name="T12" fmla="*/ 973 w 1252"/>
                <a:gd name="T13" fmla="*/ 1166 h 1433"/>
                <a:gd name="T14" fmla="*/ 647 w 1252"/>
                <a:gd name="T15" fmla="*/ 1203 h 1433"/>
                <a:gd name="T16" fmla="*/ 627 w 1252"/>
                <a:gd name="T17" fmla="*/ 1203 h 1433"/>
                <a:gd name="T18" fmla="*/ 278 w 1252"/>
                <a:gd name="T19" fmla="*/ 1166 h 1433"/>
                <a:gd name="T20" fmla="*/ 264 w 1252"/>
                <a:gd name="T21" fmla="*/ 991 h 1433"/>
                <a:gd name="T22" fmla="*/ 264 w 1252"/>
                <a:gd name="T23" fmla="*/ 973 h 1433"/>
                <a:gd name="T24" fmla="*/ 281 w 1252"/>
                <a:gd name="T25" fmla="*/ 783 h 1433"/>
                <a:gd name="T26" fmla="*/ 442 w 1252"/>
                <a:gd name="T27" fmla="*/ 766 h 1433"/>
                <a:gd name="T28" fmla="*/ 1232 w 1252"/>
                <a:gd name="T29" fmla="*/ 92 h 1433"/>
                <a:gd name="T30" fmla="*/ 666 w 1252"/>
                <a:gd name="T31" fmla="*/ 0 h 1433"/>
                <a:gd name="T32" fmla="*/ 61 w 1252"/>
                <a:gd name="T33" fmla="*/ 74 h 1433"/>
                <a:gd name="T34" fmla="*/ 61 w 1252"/>
                <a:gd name="T35" fmla="*/ 326 h 1433"/>
                <a:gd name="T36" fmla="*/ 195 w 1252"/>
                <a:gd name="T37" fmla="*/ 326 h 1433"/>
                <a:gd name="T38" fmla="*/ 254 w 1252"/>
                <a:gd name="T39" fmla="*/ 246 h 1433"/>
                <a:gd name="T40" fmla="*/ 620 w 1252"/>
                <a:gd name="T41" fmla="*/ 222 h 1433"/>
                <a:gd name="T42" fmla="*/ 971 w 1252"/>
                <a:gd name="T43" fmla="*/ 263 h 1433"/>
                <a:gd name="T44" fmla="*/ 983 w 1252"/>
                <a:gd name="T45" fmla="*/ 453 h 1433"/>
                <a:gd name="T46" fmla="*/ 983 w 1252"/>
                <a:gd name="T47" fmla="*/ 565 h 1433"/>
                <a:gd name="T48" fmla="*/ 393 w 1252"/>
                <a:gd name="T49" fmla="*/ 565 h 1433"/>
                <a:gd name="T50" fmla="*/ 25 w 1252"/>
                <a:gd name="T51" fmla="*/ 628 h 1433"/>
                <a:gd name="T52" fmla="*/ 0 w 1252"/>
                <a:gd name="T53" fmla="*/ 847 h 1433"/>
                <a:gd name="T54" fmla="*/ 0 w 1252"/>
                <a:gd name="T55" fmla="*/ 1092 h 1433"/>
                <a:gd name="T56" fmla="*/ 25 w 1252"/>
                <a:gd name="T57" fmla="*/ 1346 h 1433"/>
                <a:gd name="T58" fmla="*/ 644 w 1252"/>
                <a:gd name="T59" fmla="*/ 1433 h 1433"/>
                <a:gd name="T60" fmla="*/ 1232 w 1252"/>
                <a:gd name="T61" fmla="*/ 1347 h 1433"/>
                <a:gd name="T62" fmla="*/ 1252 w 1252"/>
                <a:gd name="T63" fmla="*/ 1096 h 1433"/>
                <a:gd name="T64" fmla="*/ 1252 w 1252"/>
                <a:gd name="T65" fmla="*/ 392 h 1433"/>
                <a:gd name="T66" fmla="*/ 1232 w 1252"/>
                <a:gd name="T67" fmla="*/ 9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433">
                  <a:moveTo>
                    <a:pt x="25" y="628"/>
                  </a:moveTo>
                  <a:cubicBezTo>
                    <a:pt x="7" y="702"/>
                    <a:pt x="0" y="847"/>
                    <a:pt x="0" y="847"/>
                  </a:cubicBezTo>
                  <a:lnTo>
                    <a:pt x="0" y="1092"/>
                  </a:lnTo>
                  <a:moveTo>
                    <a:pt x="442" y="766"/>
                  </a:moveTo>
                  <a:lnTo>
                    <a:pt x="983" y="766"/>
                  </a:lnTo>
                  <a:lnTo>
                    <a:pt x="983" y="940"/>
                  </a:lnTo>
                  <a:cubicBezTo>
                    <a:pt x="983" y="1010"/>
                    <a:pt x="984" y="1109"/>
                    <a:pt x="973" y="1166"/>
                  </a:cubicBezTo>
                  <a:cubicBezTo>
                    <a:pt x="889" y="1190"/>
                    <a:pt x="778" y="1203"/>
                    <a:pt x="647" y="1203"/>
                  </a:cubicBezTo>
                  <a:cubicBezTo>
                    <a:pt x="640" y="1203"/>
                    <a:pt x="633" y="1203"/>
                    <a:pt x="627" y="1203"/>
                  </a:cubicBezTo>
                  <a:cubicBezTo>
                    <a:pt x="514" y="1202"/>
                    <a:pt x="372" y="1191"/>
                    <a:pt x="278" y="1166"/>
                  </a:cubicBezTo>
                  <a:cubicBezTo>
                    <a:pt x="269" y="1113"/>
                    <a:pt x="264" y="1038"/>
                    <a:pt x="264" y="991"/>
                  </a:cubicBezTo>
                  <a:lnTo>
                    <a:pt x="264" y="973"/>
                  </a:lnTo>
                  <a:cubicBezTo>
                    <a:pt x="264" y="933"/>
                    <a:pt x="264" y="841"/>
                    <a:pt x="281" y="783"/>
                  </a:cubicBezTo>
                  <a:cubicBezTo>
                    <a:pt x="323" y="771"/>
                    <a:pt x="376" y="766"/>
                    <a:pt x="442" y="766"/>
                  </a:cubicBezTo>
                  <a:close/>
                  <a:moveTo>
                    <a:pt x="1232" y="92"/>
                  </a:moveTo>
                  <a:cubicBezTo>
                    <a:pt x="1054" y="31"/>
                    <a:pt x="871" y="0"/>
                    <a:pt x="666" y="0"/>
                  </a:cubicBezTo>
                  <a:cubicBezTo>
                    <a:pt x="490" y="0"/>
                    <a:pt x="218" y="28"/>
                    <a:pt x="61" y="74"/>
                  </a:cubicBezTo>
                  <a:lnTo>
                    <a:pt x="61" y="326"/>
                  </a:lnTo>
                  <a:lnTo>
                    <a:pt x="195" y="326"/>
                  </a:lnTo>
                  <a:cubicBezTo>
                    <a:pt x="220" y="304"/>
                    <a:pt x="239" y="277"/>
                    <a:pt x="254" y="246"/>
                  </a:cubicBezTo>
                  <a:cubicBezTo>
                    <a:pt x="305" y="234"/>
                    <a:pt x="415" y="222"/>
                    <a:pt x="620" y="222"/>
                  </a:cubicBezTo>
                  <a:cubicBezTo>
                    <a:pt x="737" y="222"/>
                    <a:pt x="871" y="240"/>
                    <a:pt x="971" y="263"/>
                  </a:cubicBezTo>
                  <a:cubicBezTo>
                    <a:pt x="979" y="329"/>
                    <a:pt x="983" y="392"/>
                    <a:pt x="983" y="453"/>
                  </a:cubicBezTo>
                  <a:lnTo>
                    <a:pt x="983" y="565"/>
                  </a:lnTo>
                  <a:lnTo>
                    <a:pt x="393" y="565"/>
                  </a:lnTo>
                  <a:cubicBezTo>
                    <a:pt x="284" y="565"/>
                    <a:pt x="142" y="581"/>
                    <a:pt x="25" y="628"/>
                  </a:cubicBezTo>
                  <a:cubicBezTo>
                    <a:pt x="7" y="702"/>
                    <a:pt x="1" y="787"/>
                    <a:pt x="0" y="847"/>
                  </a:cubicBezTo>
                  <a:lnTo>
                    <a:pt x="0" y="1092"/>
                  </a:lnTo>
                  <a:cubicBezTo>
                    <a:pt x="0" y="1180"/>
                    <a:pt x="7" y="1265"/>
                    <a:pt x="25" y="1346"/>
                  </a:cubicBezTo>
                  <a:cubicBezTo>
                    <a:pt x="205" y="1402"/>
                    <a:pt x="437" y="1433"/>
                    <a:pt x="644" y="1433"/>
                  </a:cubicBezTo>
                  <a:cubicBezTo>
                    <a:pt x="842" y="1433"/>
                    <a:pt x="1064" y="1403"/>
                    <a:pt x="1232" y="1347"/>
                  </a:cubicBezTo>
                  <a:cubicBezTo>
                    <a:pt x="1249" y="1269"/>
                    <a:pt x="1252" y="1186"/>
                    <a:pt x="1252" y="1096"/>
                  </a:cubicBezTo>
                  <a:lnTo>
                    <a:pt x="1252" y="392"/>
                  </a:lnTo>
                  <a:cubicBezTo>
                    <a:pt x="1252" y="316"/>
                    <a:pt x="1249" y="221"/>
                    <a:pt x="1232"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22" name="Rectangle 11">
              <a:extLst>
                <a:ext uri="{FF2B5EF4-FFF2-40B4-BE49-F238E27FC236}">
                  <a16:creationId xmlns:a16="http://schemas.microsoft.com/office/drawing/2014/main" id="{7D9B16DA-E0E9-4324-A37C-C2DA38F2CDC8}"/>
                </a:ext>
              </a:extLst>
            </p:cNvPr>
            <p:cNvSpPr>
              <a:spLocks noChangeArrowheads="1"/>
            </p:cNvSpPr>
            <p:nvPr userDrawn="1"/>
          </p:nvSpPr>
          <p:spPr bwMode="gray">
            <a:xfrm>
              <a:off x="9829800" y="3330575"/>
              <a:ext cx="100013"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sp>
          <p:nvSpPr>
            <p:cNvPr id="23" name="Rectangle 12">
              <a:extLst>
                <a:ext uri="{FF2B5EF4-FFF2-40B4-BE49-F238E27FC236}">
                  <a16:creationId xmlns:a16="http://schemas.microsoft.com/office/drawing/2014/main" id="{5D38407D-0C70-4D12-AD9B-755D7BF7DA25}"/>
                </a:ext>
              </a:extLst>
            </p:cNvPr>
            <p:cNvSpPr>
              <a:spLocks noChangeArrowheads="1"/>
            </p:cNvSpPr>
            <p:nvPr userDrawn="1"/>
          </p:nvSpPr>
          <p:spPr bwMode="gray">
            <a:xfrm>
              <a:off x="10634663" y="3330575"/>
              <a:ext cx="98425" cy="1047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Raleway"/>
                <a:ea typeface="+mn-ea"/>
                <a:cs typeface="+mn-cs"/>
              </a:endParaRPr>
            </a:p>
          </p:txBody>
        </p:sp>
      </p:grpSp>
    </p:spTree>
    <p:extLst>
      <p:ext uri="{BB962C8B-B14F-4D97-AF65-F5344CB8AC3E}">
        <p14:creationId xmlns:p14="http://schemas.microsoft.com/office/powerpoint/2010/main" val="2759353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99C16-C2D2-4F04-B736-FB589B80CF99}"/>
              </a:ext>
            </a:extLst>
          </p:cNvPr>
          <p:cNvSpPr>
            <a:spLocks noGrp="1"/>
          </p:cNvSpPr>
          <p:nvPr>
            <p:ph type="title"/>
          </p:nvPr>
        </p:nvSpPr>
        <p:spPr>
          <a:xfrm>
            <a:off x="571499" y="345600"/>
            <a:ext cx="8140701" cy="432426"/>
          </a:xfrm>
        </p:spPr>
        <p:txBody>
          <a:bodyPr/>
          <a:lstStyle/>
          <a:p>
            <a:r>
              <a:rPr lang="fi-FI"/>
              <a:t>Mobile </a:t>
            </a:r>
            <a:r>
              <a:rPr lang="fi-FI" err="1"/>
              <a:t>Examples</a:t>
            </a:r>
            <a:endParaRPr lang="fi-FI"/>
          </a:p>
        </p:txBody>
      </p:sp>
      <p:pic>
        <p:nvPicPr>
          <p:cNvPr id="12" name="Picture 11" descr="A screenshot of a cell phone&#10;&#10;Description automatically generated">
            <a:extLst>
              <a:ext uri="{FF2B5EF4-FFF2-40B4-BE49-F238E27FC236}">
                <a16:creationId xmlns:a16="http://schemas.microsoft.com/office/drawing/2014/main" id="{08FC03FB-D7B5-42C4-B205-154A20DBA1E6}"/>
              </a:ext>
            </a:extLst>
          </p:cNvPr>
          <p:cNvPicPr>
            <a:picLocks noChangeAspect="1"/>
          </p:cNvPicPr>
          <p:nvPr/>
        </p:nvPicPr>
        <p:blipFill>
          <a:blip r:embed="rId3"/>
          <a:stretch>
            <a:fillRect/>
          </a:stretch>
        </p:blipFill>
        <p:spPr>
          <a:xfrm>
            <a:off x="6044886" y="1081670"/>
            <a:ext cx="1990897" cy="4061831"/>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4D1F314A-5EAF-4074-AD68-5C7CE4B4F975}"/>
              </a:ext>
            </a:extLst>
          </p:cNvPr>
          <p:cNvPicPr>
            <a:picLocks noChangeAspect="1"/>
          </p:cNvPicPr>
          <p:nvPr/>
        </p:nvPicPr>
        <p:blipFill>
          <a:blip r:embed="rId4"/>
          <a:stretch>
            <a:fillRect/>
          </a:stretch>
        </p:blipFill>
        <p:spPr>
          <a:xfrm>
            <a:off x="3304643" y="1081669"/>
            <a:ext cx="1998386" cy="405702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11D53789-4318-4AB4-B4B1-8274ADDE82B3}"/>
              </a:ext>
            </a:extLst>
          </p:cNvPr>
          <p:cNvPicPr>
            <a:picLocks noChangeAspect="1"/>
          </p:cNvPicPr>
          <p:nvPr/>
        </p:nvPicPr>
        <p:blipFill>
          <a:blip r:embed="rId5"/>
          <a:stretch>
            <a:fillRect/>
          </a:stretch>
        </p:blipFill>
        <p:spPr>
          <a:xfrm>
            <a:off x="571499" y="1081669"/>
            <a:ext cx="1993166" cy="4061831"/>
          </a:xfrm>
          <a:prstGeom prst="rect">
            <a:avLst/>
          </a:prstGeom>
        </p:spPr>
      </p:pic>
    </p:spTree>
    <p:extLst>
      <p:ext uri="{BB962C8B-B14F-4D97-AF65-F5344CB8AC3E}">
        <p14:creationId xmlns:p14="http://schemas.microsoft.com/office/powerpoint/2010/main" val="7801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apon&#10;&#10;Description automatically generated">
            <a:extLst>
              <a:ext uri="{FF2B5EF4-FFF2-40B4-BE49-F238E27FC236}">
                <a16:creationId xmlns:a16="http://schemas.microsoft.com/office/drawing/2014/main" id="{1D983884-C158-40A6-A276-5A006379B04E}"/>
              </a:ext>
            </a:extLst>
          </p:cNvPr>
          <p:cNvPicPr>
            <a:picLocks noChangeAspect="1"/>
          </p:cNvPicPr>
          <p:nvPr/>
        </p:nvPicPr>
        <p:blipFill>
          <a:blip r:embed="rId3"/>
          <a:stretch>
            <a:fillRect/>
          </a:stretch>
        </p:blipFill>
        <p:spPr>
          <a:xfrm>
            <a:off x="3962400" y="1962150"/>
            <a:ext cx="1219200" cy="1219200"/>
          </a:xfrm>
          <a:prstGeom prst="rect">
            <a:avLst/>
          </a:prstGeom>
        </p:spPr>
      </p:pic>
      <p:sp>
        <p:nvSpPr>
          <p:cNvPr id="19" name="Title 1">
            <a:extLst>
              <a:ext uri="{FF2B5EF4-FFF2-40B4-BE49-F238E27FC236}">
                <a16:creationId xmlns:a16="http://schemas.microsoft.com/office/drawing/2014/main" id="{F5ED97D0-EF6C-47EF-A85F-FB55AEFF26BB}"/>
              </a:ext>
            </a:extLst>
          </p:cNvPr>
          <p:cNvSpPr>
            <a:spLocks noGrp="1"/>
          </p:cNvSpPr>
          <p:nvPr>
            <p:ph type="title"/>
          </p:nvPr>
        </p:nvSpPr>
        <p:spPr>
          <a:xfrm>
            <a:off x="571499" y="345600"/>
            <a:ext cx="8008975" cy="586443"/>
          </a:xfrm>
        </p:spPr>
        <p:txBody>
          <a:bodyPr/>
          <a:lstStyle/>
          <a:p>
            <a:r>
              <a:rPr lang="en-US" altLang="en-US"/>
              <a:t>Demo 1</a:t>
            </a:r>
            <a:endParaRPr lang="en-US"/>
          </a:p>
        </p:txBody>
      </p:sp>
    </p:spTree>
    <p:extLst>
      <p:ext uri="{BB962C8B-B14F-4D97-AF65-F5344CB8AC3E}">
        <p14:creationId xmlns:p14="http://schemas.microsoft.com/office/powerpoint/2010/main" val="147987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8500-D93C-4BE0-BF7E-44007F87BB91}"/>
              </a:ext>
            </a:extLst>
          </p:cNvPr>
          <p:cNvSpPr>
            <a:spLocks noGrp="1"/>
          </p:cNvSpPr>
          <p:nvPr>
            <p:ph type="title"/>
          </p:nvPr>
        </p:nvSpPr>
        <p:spPr>
          <a:xfrm>
            <a:off x="571499" y="236740"/>
            <a:ext cx="7838101" cy="579646"/>
          </a:xfrm>
        </p:spPr>
        <p:txBody>
          <a:bodyPr/>
          <a:lstStyle/>
          <a:p>
            <a:r>
              <a:rPr lang="fi-FI"/>
              <a:t>Backend - Architecture</a:t>
            </a:r>
            <a:endParaRPr lang="fi-FI">
              <a:solidFill>
                <a:schemeClr val="tx1"/>
              </a:solidFill>
              <a:ea typeface="+mj-lt"/>
              <a:cs typeface="+mj-lt"/>
            </a:endParaRPr>
          </a:p>
        </p:txBody>
      </p:sp>
      <p:sp>
        <p:nvSpPr>
          <p:cNvPr id="3" name="Rectangle 2">
            <a:extLst>
              <a:ext uri="{FF2B5EF4-FFF2-40B4-BE49-F238E27FC236}">
                <a16:creationId xmlns:a16="http://schemas.microsoft.com/office/drawing/2014/main" id="{37838228-58A8-4185-AC2C-B10363BE0515}"/>
              </a:ext>
            </a:extLst>
          </p:cNvPr>
          <p:cNvSpPr/>
          <p:nvPr/>
        </p:nvSpPr>
        <p:spPr>
          <a:xfrm>
            <a:off x="264192" y="827467"/>
            <a:ext cx="8377347" cy="375455"/>
          </a:xfrm>
          <a:prstGeom prst="rect">
            <a:avLst/>
          </a:prstGeom>
          <a:solidFill>
            <a:srgbClr val="4472C4"/>
          </a:solidFill>
          <a:ln w="12700" cap="flat" cmpd="sng" algn="ctr">
            <a:noFill/>
            <a:prstDash val="solid"/>
            <a:miter lim="800000"/>
          </a:ln>
          <a:effectLst/>
        </p:spPr>
        <p:txBody>
          <a:bodyPr bIns="81600" rtlCol="0" anchor="ct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Customers</a:t>
            </a:r>
            <a:endParaRPr kumimoji="0" lang="fi-FI"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0AF66A8-FA53-4E93-88E6-0B2DE1734CDF}"/>
              </a:ext>
            </a:extLst>
          </p:cNvPr>
          <p:cNvSpPr/>
          <p:nvPr/>
        </p:nvSpPr>
        <p:spPr>
          <a:xfrm>
            <a:off x="263525" y="3010541"/>
            <a:ext cx="7470640" cy="1648772"/>
          </a:xfrm>
          <a:prstGeom prst="rect">
            <a:avLst/>
          </a:prstGeom>
          <a:no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89DEE72-62DC-4C8A-8A40-836FA77BC202}"/>
              </a:ext>
            </a:extLst>
          </p:cNvPr>
          <p:cNvSpPr/>
          <p:nvPr/>
        </p:nvSpPr>
        <p:spPr>
          <a:xfrm>
            <a:off x="1181599" y="3019425"/>
            <a:ext cx="5076326" cy="850900"/>
          </a:xfrm>
          <a:prstGeom prst="rect">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srgbClr val="FFFFFF"/>
                </a:solidFill>
                <a:effectLst/>
                <a:uLnTx/>
                <a:uFillTx/>
                <a:latin typeface="Calibri" panose="020F0502020204030204"/>
                <a:ea typeface="+mn-ea"/>
                <a:cs typeface="+mn-cs"/>
              </a:rPr>
              <a:t>Business </a:t>
            </a: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Entity</a:t>
            </a:r>
            <a:r>
              <a:rPr kumimoji="0" lang="fi-FI" sz="1600" b="0" i="0" u="none" strike="noStrike" kern="0" cap="none" spc="0" normalizeH="0" baseline="0" noProof="0">
                <a:ln>
                  <a:noFill/>
                </a:ln>
                <a:solidFill>
                  <a:srgbClr val="FFFFFF"/>
                </a:solidFill>
                <a:effectLst/>
                <a:uLnTx/>
                <a:uFillTx/>
                <a:latin typeface="Calibri" panose="020F0502020204030204"/>
                <a:ea typeface="+mn-ea"/>
                <a:cs typeface="+mn-cs"/>
              </a:rPr>
              <a:t> (BE) -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srgbClr val="FFFFFF"/>
                </a:solidFill>
                <a:effectLst/>
                <a:uLnTx/>
                <a:uFillTx/>
                <a:latin typeface="Calibri" panose="020F0502020204030204"/>
                <a:ea typeface="+mn-ea"/>
                <a:cs typeface="+mn-cs"/>
              </a:rPr>
              <a:t>Business </a:t>
            </a: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Logic</a:t>
            </a:r>
            <a:endParaRPr kumimoji="0" lang="fi-FI"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186B2F1-89DE-4AE2-BA77-C6C8E9A4CFC7}"/>
              </a:ext>
            </a:extLst>
          </p:cNvPr>
          <p:cNvSpPr/>
          <p:nvPr/>
        </p:nvSpPr>
        <p:spPr>
          <a:xfrm>
            <a:off x="6299178" y="3017888"/>
            <a:ext cx="1428568" cy="1615434"/>
          </a:xfrm>
          <a:prstGeom prst="rect">
            <a:avLst/>
          </a:prstGeom>
          <a:solidFill>
            <a:srgbClr val="70AD47"/>
          </a:solidFill>
          <a:ln w="12700" cap="flat" cmpd="sng" algn="ctr">
            <a:noFill/>
            <a:prstDash val="solid"/>
            <a:miter lim="800000"/>
          </a:ln>
          <a:effectLst/>
        </p:spPr>
        <p:txBody>
          <a:bodyPr rtlCol="0" anchor="ctr"/>
          <a:lstStyle/>
          <a:p>
            <a:pPr algn="ctr" defTabSz="914400">
              <a:defRPr/>
            </a:pPr>
            <a:r>
              <a:rPr lang="fi-FI" sz="1600" kern="0">
                <a:solidFill>
                  <a:srgbClr val="FFFFFF"/>
                </a:solidFill>
                <a:latin typeface="Calibri" panose="020F0502020204030204"/>
              </a:rPr>
              <a:t>Application </a:t>
            </a:r>
            <a:r>
              <a:rPr lang="fi-FI" sz="1600" kern="0" err="1">
                <a:solidFill>
                  <a:srgbClr val="FFFFFF"/>
                </a:solidFill>
                <a:latin typeface="Calibri" panose="020F0502020204030204"/>
              </a:rPr>
              <a:t>Logic</a:t>
            </a:r>
            <a:endParaRPr lang="fi-FI" sz="1600">
              <a:solidFill>
                <a:srgbClr val="FFFFFF"/>
              </a:solidFill>
            </a:endParaRPr>
          </a:p>
        </p:txBody>
      </p:sp>
      <p:sp>
        <p:nvSpPr>
          <p:cNvPr id="8" name="Rectangle 7">
            <a:extLst>
              <a:ext uri="{FF2B5EF4-FFF2-40B4-BE49-F238E27FC236}">
                <a16:creationId xmlns:a16="http://schemas.microsoft.com/office/drawing/2014/main" id="{2B078162-075A-4C75-AC06-4C01CDFEAD66}"/>
              </a:ext>
            </a:extLst>
          </p:cNvPr>
          <p:cNvSpPr/>
          <p:nvPr/>
        </p:nvSpPr>
        <p:spPr>
          <a:xfrm>
            <a:off x="257175" y="4664075"/>
            <a:ext cx="7473043" cy="388938"/>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67" b="0" i="0" u="none" strike="noStrike" kern="0" cap="none" spc="0" normalizeH="0" baseline="0" noProof="0" err="1">
                <a:ln>
                  <a:noFill/>
                </a:ln>
                <a:solidFill>
                  <a:srgbClr val="FFFFFF"/>
                </a:solidFill>
                <a:effectLst/>
                <a:uLnTx/>
                <a:uFillTx/>
                <a:latin typeface="Calibri" panose="020F0502020204030204"/>
                <a:ea typeface="+mn-ea"/>
                <a:cs typeface="+mn-cs"/>
              </a:rPr>
              <a:t>Database</a:t>
            </a: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 –  </a:t>
            </a:r>
            <a:r>
              <a:rPr kumimoji="0" lang="fi-FI" sz="1467" b="0" i="0" u="none" strike="noStrike" kern="0" cap="none" spc="0" normalizeH="0" baseline="0" noProof="0" err="1">
                <a:ln>
                  <a:noFill/>
                </a:ln>
                <a:solidFill>
                  <a:srgbClr val="FFFFFF"/>
                </a:solidFill>
                <a:effectLst/>
                <a:uLnTx/>
                <a:uFillTx/>
                <a:latin typeface="Calibri" panose="020F0502020204030204"/>
                <a:ea typeface="+mn-ea"/>
                <a:cs typeface="+mn-cs"/>
              </a:rPr>
              <a:t>Cloud</a:t>
            </a: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 / MS SQL / OpenEdge / REST </a:t>
            </a:r>
            <a:r>
              <a:rPr kumimoji="0" lang="fi-FI" sz="1467" b="0" i="0" u="none" strike="noStrike" kern="0" cap="none" spc="0" normalizeH="0" baseline="0" noProof="0" err="1">
                <a:ln>
                  <a:noFill/>
                </a:ln>
                <a:solidFill>
                  <a:srgbClr val="FFFFFF"/>
                </a:solidFill>
                <a:effectLst/>
                <a:uLnTx/>
                <a:uFillTx/>
                <a:latin typeface="Calibri" panose="020F0502020204030204"/>
                <a:ea typeface="+mn-ea"/>
                <a:cs typeface="+mn-cs"/>
              </a:rPr>
              <a:t>services</a:t>
            </a: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 / …</a:t>
            </a:r>
          </a:p>
        </p:txBody>
      </p:sp>
      <p:sp>
        <p:nvSpPr>
          <p:cNvPr id="9" name="Rectangle 8">
            <a:extLst>
              <a:ext uri="{FF2B5EF4-FFF2-40B4-BE49-F238E27FC236}">
                <a16:creationId xmlns:a16="http://schemas.microsoft.com/office/drawing/2014/main" id="{C4E25F5B-2ACF-43B1-BFD8-CFC5311258EF}"/>
              </a:ext>
            </a:extLst>
          </p:cNvPr>
          <p:cNvSpPr/>
          <p:nvPr/>
        </p:nvSpPr>
        <p:spPr>
          <a:xfrm>
            <a:off x="1168218" y="3924300"/>
            <a:ext cx="5081770" cy="701675"/>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srgbClr val="FFFFFF"/>
                </a:solidFill>
                <a:effectLst/>
                <a:uLnTx/>
                <a:uFillTx/>
                <a:latin typeface="Calibri" panose="020F0502020204030204"/>
                <a:ea typeface="+mn-ea"/>
                <a:cs typeface="+mn-cs"/>
              </a:rPr>
              <a:t>Data Access (DA) – </a:t>
            </a: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Datasource</a:t>
            </a:r>
            <a:r>
              <a:rPr lang="fi-FI" sz="1600" kern="0">
                <a:solidFill>
                  <a:srgbClr val="FFFFFF"/>
                </a:solidFill>
                <a:latin typeface="Calibri" panose="020F0502020204030204"/>
              </a:rPr>
              <a:t> Interface</a:t>
            </a:r>
            <a:endParaRPr kumimoji="0" lang="fi-FI"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53EE3CA-B03C-4CC8-93E8-EF430E07D8BE}"/>
              </a:ext>
            </a:extLst>
          </p:cNvPr>
          <p:cNvSpPr/>
          <p:nvPr/>
        </p:nvSpPr>
        <p:spPr>
          <a:xfrm>
            <a:off x="266700" y="2581275"/>
            <a:ext cx="868363" cy="2050245"/>
          </a:xfrm>
          <a:prstGeom prst="rect">
            <a:avLst/>
          </a:prstGeom>
          <a:no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Otsikko 1">
            <a:extLst>
              <a:ext uri="{FF2B5EF4-FFF2-40B4-BE49-F238E27FC236}">
                <a16:creationId xmlns:a16="http://schemas.microsoft.com/office/drawing/2014/main" id="{2A689C12-15E1-4908-9DB4-D540102EF0AD}"/>
              </a:ext>
            </a:extLst>
          </p:cNvPr>
          <p:cNvSpPr txBox="1">
            <a:spLocks/>
          </p:cNvSpPr>
          <p:nvPr/>
        </p:nvSpPr>
        <p:spPr>
          <a:xfrm>
            <a:off x="200096" y="2886075"/>
            <a:ext cx="1015493" cy="1415772"/>
          </a:xfrm>
          <a:prstGeom prst="rect">
            <a:avLst/>
          </a:prstGeom>
        </p:spPr>
        <p:txBody>
          <a:bodyPr vert="horz" wrap="square" lIns="121920" tIns="60960" rIns="121920" bIns="60960" rtlCol="0" anchor="t" anchorCtr="0">
            <a:spAutoFit/>
          </a:bodyPr>
          <a:lstStyle>
            <a:lvl1pPr algn="l" defTabSz="457200" rtl="0" eaLnBrk="1" latinLnBrk="0" hangingPunct="1">
              <a:lnSpc>
                <a:spcPts val="3800"/>
              </a:lnSpc>
              <a:spcBef>
                <a:spcPct val="0"/>
              </a:spcBef>
              <a:buNone/>
              <a:defRPr lang="en-GB" sz="3800" b="0" i="0" kern="1200" cap="none" noProof="0" dirty="0">
                <a:solidFill>
                  <a:srgbClr val="C30000"/>
                </a:solidFill>
                <a:latin typeface="+mj-lt"/>
                <a:ea typeface="+mj-ea"/>
                <a:cs typeface="+mj-cs"/>
              </a:defRPr>
            </a:lvl1pPr>
          </a:lstStyle>
          <a:p>
            <a:pPr algn="ctr">
              <a:lnSpc>
                <a:spcPct val="100000"/>
              </a:lnSpc>
            </a:pPr>
            <a:r>
              <a:rPr lang="fi-FI" sz="1200" i="1" err="1">
                <a:solidFill>
                  <a:srgbClr val="F2F2F2">
                    <a:lumMod val="50000"/>
                  </a:srgbClr>
                </a:solidFill>
                <a:latin typeface="Calibri Light" panose="020F0302020204030204"/>
              </a:rPr>
              <a:t>Digia</a:t>
            </a:r>
            <a:r>
              <a:rPr lang="fi-FI" sz="1200" i="1">
                <a:solidFill>
                  <a:srgbClr val="F2F2F2">
                    <a:lumMod val="50000"/>
                  </a:srgbClr>
                </a:solidFill>
                <a:latin typeface="Calibri Light" panose="020F0302020204030204"/>
              </a:rPr>
              <a:t> Framework (</a:t>
            </a:r>
            <a:r>
              <a:rPr lang="fi-FI" sz="1200" i="1" err="1">
                <a:solidFill>
                  <a:srgbClr val="F2F2F2">
                    <a:lumMod val="50000"/>
                  </a:srgbClr>
                </a:solidFill>
                <a:latin typeface="Calibri Light" panose="020F0302020204030204"/>
              </a:rPr>
              <a:t>including</a:t>
            </a:r>
            <a:r>
              <a:rPr lang="fi-FI" sz="1200" i="1">
                <a:solidFill>
                  <a:srgbClr val="F2F2F2">
                    <a:lumMod val="50000"/>
                  </a:srgbClr>
                </a:solidFill>
                <a:latin typeface="Calibri Light" panose="020F0302020204030204"/>
              </a:rPr>
              <a:t> Smart Component Library)</a:t>
            </a:r>
            <a:br>
              <a:rPr lang="fi-FI" sz="1200" i="1">
                <a:solidFill>
                  <a:srgbClr val="F2F2F2">
                    <a:lumMod val="50000"/>
                  </a:srgbClr>
                </a:solidFill>
                <a:latin typeface="Calibri Light" panose="020F0302020204030204"/>
              </a:rPr>
            </a:br>
            <a:endParaRPr lang="fi-FI" sz="1200" i="1">
              <a:solidFill>
                <a:srgbClr val="F2F2F2">
                  <a:lumMod val="50000"/>
                </a:srgbClr>
              </a:solidFill>
              <a:latin typeface="Calibri Light" panose="020F0302020204030204"/>
            </a:endParaRPr>
          </a:p>
        </p:txBody>
      </p:sp>
      <p:sp>
        <p:nvSpPr>
          <p:cNvPr id="12" name="Rectangle 11">
            <a:extLst>
              <a:ext uri="{FF2B5EF4-FFF2-40B4-BE49-F238E27FC236}">
                <a16:creationId xmlns:a16="http://schemas.microsoft.com/office/drawing/2014/main" id="{0F299FC7-7D65-4629-89A0-FDA3D97AB69C}"/>
              </a:ext>
            </a:extLst>
          </p:cNvPr>
          <p:cNvSpPr/>
          <p:nvPr/>
        </p:nvSpPr>
        <p:spPr>
          <a:xfrm>
            <a:off x="1166857" y="2578100"/>
            <a:ext cx="6572206" cy="388938"/>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Service Interface</a:t>
            </a:r>
          </a:p>
        </p:txBody>
      </p:sp>
      <p:grpSp>
        <p:nvGrpSpPr>
          <p:cNvPr id="13" name="Group 12">
            <a:extLst>
              <a:ext uri="{FF2B5EF4-FFF2-40B4-BE49-F238E27FC236}">
                <a16:creationId xmlns:a16="http://schemas.microsoft.com/office/drawing/2014/main" id="{D6DBB907-D850-46C9-AE8F-8AEA0A3F6B4E}"/>
              </a:ext>
            </a:extLst>
          </p:cNvPr>
          <p:cNvGrpSpPr>
            <a:grpSpLocks noChangeAspect="1"/>
          </p:cNvGrpSpPr>
          <p:nvPr/>
        </p:nvGrpSpPr>
        <p:grpSpPr bwMode="auto">
          <a:xfrm>
            <a:off x="1122190" y="1846506"/>
            <a:ext cx="634383" cy="634381"/>
            <a:chOff x="756" y="885"/>
            <a:chExt cx="423" cy="423"/>
          </a:xfrm>
        </p:grpSpPr>
        <p:sp>
          <p:nvSpPr>
            <p:cNvPr id="14" name="AutoShape 11">
              <a:extLst>
                <a:ext uri="{FF2B5EF4-FFF2-40B4-BE49-F238E27FC236}">
                  <a16:creationId xmlns:a16="http://schemas.microsoft.com/office/drawing/2014/main" id="{168A44F9-A800-47D9-9D05-237055DE3E7A}"/>
                </a:ext>
              </a:extLst>
            </p:cNvPr>
            <p:cNvSpPr>
              <a:spLocks noChangeAspect="1" noChangeArrowheads="1" noTextEdit="1"/>
            </p:cNvSpPr>
            <p:nvPr/>
          </p:nvSpPr>
          <p:spPr bwMode="auto">
            <a:xfrm>
              <a:off x="756" y="885"/>
              <a:ext cx="42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15" name="Freeform 13">
              <a:extLst>
                <a:ext uri="{FF2B5EF4-FFF2-40B4-BE49-F238E27FC236}">
                  <a16:creationId xmlns:a16="http://schemas.microsoft.com/office/drawing/2014/main" id="{50C46D6D-C9CA-4F68-B314-987674B59827}"/>
                </a:ext>
              </a:extLst>
            </p:cNvPr>
            <p:cNvSpPr>
              <a:spLocks noEditPoints="1"/>
            </p:cNvSpPr>
            <p:nvPr/>
          </p:nvSpPr>
          <p:spPr bwMode="auto">
            <a:xfrm>
              <a:off x="757" y="901"/>
              <a:ext cx="422" cy="407"/>
            </a:xfrm>
            <a:custGeom>
              <a:avLst/>
              <a:gdLst>
                <a:gd name="T0" fmla="*/ 763 w 845"/>
                <a:gd name="T1" fmla="*/ 24 h 814"/>
                <a:gd name="T2" fmla="*/ 626 w 845"/>
                <a:gd name="T3" fmla="*/ 9 h 814"/>
                <a:gd name="T4" fmla="*/ 422 w 845"/>
                <a:gd name="T5" fmla="*/ 0 h 814"/>
                <a:gd name="T6" fmla="*/ 280 w 845"/>
                <a:gd name="T7" fmla="*/ 4 h 814"/>
                <a:gd name="T8" fmla="*/ 116 w 845"/>
                <a:gd name="T9" fmla="*/ 19 h 814"/>
                <a:gd name="T10" fmla="*/ 46 w 845"/>
                <a:gd name="T11" fmla="*/ 29 h 814"/>
                <a:gd name="T12" fmla="*/ 20 w 845"/>
                <a:gd name="T13" fmla="*/ 41 h 814"/>
                <a:gd name="T14" fmla="*/ 4 w 845"/>
                <a:gd name="T15" fmla="*/ 65 h 814"/>
                <a:gd name="T16" fmla="*/ 0 w 845"/>
                <a:gd name="T17" fmla="*/ 559 h 814"/>
                <a:gd name="T18" fmla="*/ 4 w 845"/>
                <a:gd name="T19" fmla="*/ 579 h 814"/>
                <a:gd name="T20" fmla="*/ 19 w 845"/>
                <a:gd name="T21" fmla="*/ 603 h 814"/>
                <a:gd name="T22" fmla="*/ 46 w 845"/>
                <a:gd name="T23" fmla="*/ 615 h 814"/>
                <a:gd name="T24" fmla="*/ 123 w 845"/>
                <a:gd name="T25" fmla="*/ 626 h 814"/>
                <a:gd name="T26" fmla="*/ 254 w 845"/>
                <a:gd name="T27" fmla="*/ 638 h 814"/>
                <a:gd name="T28" fmla="*/ 133 w 845"/>
                <a:gd name="T29" fmla="*/ 759 h 814"/>
                <a:gd name="T30" fmla="*/ 124 w 845"/>
                <a:gd name="T31" fmla="*/ 763 h 814"/>
                <a:gd name="T32" fmla="*/ 115 w 845"/>
                <a:gd name="T33" fmla="*/ 775 h 814"/>
                <a:gd name="T34" fmla="*/ 113 w 845"/>
                <a:gd name="T35" fmla="*/ 789 h 814"/>
                <a:gd name="T36" fmla="*/ 116 w 845"/>
                <a:gd name="T37" fmla="*/ 799 h 814"/>
                <a:gd name="T38" fmla="*/ 126 w 845"/>
                <a:gd name="T39" fmla="*/ 809 h 814"/>
                <a:gd name="T40" fmla="*/ 141 w 845"/>
                <a:gd name="T41" fmla="*/ 814 h 814"/>
                <a:gd name="T42" fmla="*/ 709 w 845"/>
                <a:gd name="T43" fmla="*/ 813 h 814"/>
                <a:gd name="T44" fmla="*/ 722 w 845"/>
                <a:gd name="T45" fmla="*/ 807 h 814"/>
                <a:gd name="T46" fmla="*/ 730 w 845"/>
                <a:gd name="T47" fmla="*/ 795 h 814"/>
                <a:gd name="T48" fmla="*/ 731 w 845"/>
                <a:gd name="T49" fmla="*/ 785 h 814"/>
                <a:gd name="T50" fmla="*/ 728 w 845"/>
                <a:gd name="T51" fmla="*/ 770 h 814"/>
                <a:gd name="T52" fmla="*/ 717 w 845"/>
                <a:gd name="T53" fmla="*/ 760 h 814"/>
                <a:gd name="T54" fmla="*/ 536 w 845"/>
                <a:gd name="T55" fmla="*/ 641 h 814"/>
                <a:gd name="T56" fmla="*/ 639 w 845"/>
                <a:gd name="T57" fmla="*/ 635 h 814"/>
                <a:gd name="T58" fmla="*/ 776 w 845"/>
                <a:gd name="T59" fmla="*/ 619 h 814"/>
                <a:gd name="T60" fmla="*/ 808 w 845"/>
                <a:gd name="T61" fmla="*/ 612 h 814"/>
                <a:gd name="T62" fmla="*/ 832 w 845"/>
                <a:gd name="T63" fmla="*/ 596 h 814"/>
                <a:gd name="T64" fmla="*/ 844 w 845"/>
                <a:gd name="T65" fmla="*/ 569 h 814"/>
                <a:gd name="T66" fmla="*/ 845 w 845"/>
                <a:gd name="T67" fmla="*/ 85 h 814"/>
                <a:gd name="T68" fmla="*/ 836 w 845"/>
                <a:gd name="T69" fmla="*/ 56 h 814"/>
                <a:gd name="T70" fmla="*/ 815 w 845"/>
                <a:gd name="T71" fmla="*/ 36 h 814"/>
                <a:gd name="T72" fmla="*/ 797 w 845"/>
                <a:gd name="T73" fmla="*/ 29 h 814"/>
                <a:gd name="T74" fmla="*/ 675 w 845"/>
                <a:gd name="T75" fmla="*/ 521 h 814"/>
                <a:gd name="T76" fmla="*/ 519 w 845"/>
                <a:gd name="T77" fmla="*/ 533 h 814"/>
                <a:gd name="T78" fmla="*/ 419 w 845"/>
                <a:gd name="T79" fmla="*/ 535 h 814"/>
                <a:gd name="T80" fmla="*/ 324 w 845"/>
                <a:gd name="T81" fmla="*/ 533 h 814"/>
                <a:gd name="T82" fmla="*/ 167 w 845"/>
                <a:gd name="T83" fmla="*/ 521 h 814"/>
                <a:gd name="T84" fmla="*/ 112 w 845"/>
                <a:gd name="T85" fmla="*/ 127 h 814"/>
                <a:gd name="T86" fmla="*/ 284 w 845"/>
                <a:gd name="T87" fmla="*/ 110 h 814"/>
                <a:gd name="T88" fmla="*/ 422 w 845"/>
                <a:gd name="T89" fmla="*/ 106 h 814"/>
                <a:gd name="T90" fmla="*/ 515 w 845"/>
                <a:gd name="T91" fmla="*/ 108 h 814"/>
                <a:gd name="T92" fmla="*/ 674 w 845"/>
                <a:gd name="T93" fmla="*/ 120 h 814"/>
                <a:gd name="T94" fmla="*/ 730 w 845"/>
                <a:gd name="T95" fmla="*/ 51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5" h="814">
                  <a:moveTo>
                    <a:pt x="797" y="29"/>
                  </a:moveTo>
                  <a:lnTo>
                    <a:pt x="797" y="29"/>
                  </a:lnTo>
                  <a:lnTo>
                    <a:pt x="763" y="24"/>
                  </a:lnTo>
                  <a:lnTo>
                    <a:pt x="727" y="19"/>
                  </a:lnTo>
                  <a:lnTo>
                    <a:pt x="681" y="14"/>
                  </a:lnTo>
                  <a:lnTo>
                    <a:pt x="626" y="9"/>
                  </a:lnTo>
                  <a:lnTo>
                    <a:pt x="564" y="4"/>
                  </a:lnTo>
                  <a:lnTo>
                    <a:pt x="495" y="1"/>
                  </a:lnTo>
                  <a:lnTo>
                    <a:pt x="422" y="0"/>
                  </a:lnTo>
                  <a:lnTo>
                    <a:pt x="422" y="0"/>
                  </a:lnTo>
                  <a:lnTo>
                    <a:pt x="349" y="1"/>
                  </a:lnTo>
                  <a:lnTo>
                    <a:pt x="280" y="4"/>
                  </a:lnTo>
                  <a:lnTo>
                    <a:pt x="217" y="9"/>
                  </a:lnTo>
                  <a:lnTo>
                    <a:pt x="162" y="14"/>
                  </a:lnTo>
                  <a:lnTo>
                    <a:pt x="116" y="19"/>
                  </a:lnTo>
                  <a:lnTo>
                    <a:pt x="80" y="24"/>
                  </a:lnTo>
                  <a:lnTo>
                    <a:pt x="46" y="29"/>
                  </a:lnTo>
                  <a:lnTo>
                    <a:pt x="46" y="29"/>
                  </a:lnTo>
                  <a:lnTo>
                    <a:pt x="37" y="31"/>
                  </a:lnTo>
                  <a:lnTo>
                    <a:pt x="28" y="36"/>
                  </a:lnTo>
                  <a:lnTo>
                    <a:pt x="20" y="41"/>
                  </a:lnTo>
                  <a:lnTo>
                    <a:pt x="14" y="48"/>
                  </a:lnTo>
                  <a:lnTo>
                    <a:pt x="8" y="56"/>
                  </a:lnTo>
                  <a:lnTo>
                    <a:pt x="4" y="65"/>
                  </a:lnTo>
                  <a:lnTo>
                    <a:pt x="0" y="74"/>
                  </a:lnTo>
                  <a:lnTo>
                    <a:pt x="0" y="84"/>
                  </a:lnTo>
                  <a:lnTo>
                    <a:pt x="0" y="559"/>
                  </a:lnTo>
                  <a:lnTo>
                    <a:pt x="0" y="559"/>
                  </a:lnTo>
                  <a:lnTo>
                    <a:pt x="0" y="569"/>
                  </a:lnTo>
                  <a:lnTo>
                    <a:pt x="4" y="579"/>
                  </a:lnTo>
                  <a:lnTo>
                    <a:pt x="7" y="588"/>
                  </a:lnTo>
                  <a:lnTo>
                    <a:pt x="13" y="596"/>
                  </a:lnTo>
                  <a:lnTo>
                    <a:pt x="19" y="603"/>
                  </a:lnTo>
                  <a:lnTo>
                    <a:pt x="27" y="609"/>
                  </a:lnTo>
                  <a:lnTo>
                    <a:pt x="36" y="612"/>
                  </a:lnTo>
                  <a:lnTo>
                    <a:pt x="46" y="615"/>
                  </a:lnTo>
                  <a:lnTo>
                    <a:pt x="46" y="615"/>
                  </a:lnTo>
                  <a:lnTo>
                    <a:pt x="69" y="619"/>
                  </a:lnTo>
                  <a:lnTo>
                    <a:pt x="123" y="626"/>
                  </a:lnTo>
                  <a:lnTo>
                    <a:pt x="161" y="630"/>
                  </a:lnTo>
                  <a:lnTo>
                    <a:pt x="205" y="635"/>
                  </a:lnTo>
                  <a:lnTo>
                    <a:pt x="254" y="638"/>
                  </a:lnTo>
                  <a:lnTo>
                    <a:pt x="310" y="641"/>
                  </a:lnTo>
                  <a:lnTo>
                    <a:pt x="310" y="709"/>
                  </a:lnTo>
                  <a:lnTo>
                    <a:pt x="133" y="759"/>
                  </a:lnTo>
                  <a:lnTo>
                    <a:pt x="133" y="759"/>
                  </a:lnTo>
                  <a:lnTo>
                    <a:pt x="128" y="760"/>
                  </a:lnTo>
                  <a:lnTo>
                    <a:pt x="124" y="763"/>
                  </a:lnTo>
                  <a:lnTo>
                    <a:pt x="121" y="767"/>
                  </a:lnTo>
                  <a:lnTo>
                    <a:pt x="117" y="770"/>
                  </a:lnTo>
                  <a:lnTo>
                    <a:pt x="115" y="775"/>
                  </a:lnTo>
                  <a:lnTo>
                    <a:pt x="114" y="779"/>
                  </a:lnTo>
                  <a:lnTo>
                    <a:pt x="113" y="785"/>
                  </a:lnTo>
                  <a:lnTo>
                    <a:pt x="113" y="789"/>
                  </a:lnTo>
                  <a:lnTo>
                    <a:pt x="113" y="789"/>
                  </a:lnTo>
                  <a:lnTo>
                    <a:pt x="115" y="795"/>
                  </a:lnTo>
                  <a:lnTo>
                    <a:pt x="116" y="799"/>
                  </a:lnTo>
                  <a:lnTo>
                    <a:pt x="119" y="804"/>
                  </a:lnTo>
                  <a:lnTo>
                    <a:pt x="123" y="807"/>
                  </a:lnTo>
                  <a:lnTo>
                    <a:pt x="126" y="809"/>
                  </a:lnTo>
                  <a:lnTo>
                    <a:pt x="131" y="812"/>
                  </a:lnTo>
                  <a:lnTo>
                    <a:pt x="136" y="813"/>
                  </a:lnTo>
                  <a:lnTo>
                    <a:pt x="141" y="814"/>
                  </a:lnTo>
                  <a:lnTo>
                    <a:pt x="703" y="814"/>
                  </a:lnTo>
                  <a:lnTo>
                    <a:pt x="703" y="814"/>
                  </a:lnTo>
                  <a:lnTo>
                    <a:pt x="709" y="813"/>
                  </a:lnTo>
                  <a:lnTo>
                    <a:pt x="713" y="812"/>
                  </a:lnTo>
                  <a:lnTo>
                    <a:pt x="718" y="809"/>
                  </a:lnTo>
                  <a:lnTo>
                    <a:pt x="722" y="807"/>
                  </a:lnTo>
                  <a:lnTo>
                    <a:pt x="726" y="804"/>
                  </a:lnTo>
                  <a:lnTo>
                    <a:pt x="728" y="799"/>
                  </a:lnTo>
                  <a:lnTo>
                    <a:pt x="730" y="795"/>
                  </a:lnTo>
                  <a:lnTo>
                    <a:pt x="731" y="789"/>
                  </a:lnTo>
                  <a:lnTo>
                    <a:pt x="731" y="789"/>
                  </a:lnTo>
                  <a:lnTo>
                    <a:pt x="731" y="785"/>
                  </a:lnTo>
                  <a:lnTo>
                    <a:pt x="731" y="779"/>
                  </a:lnTo>
                  <a:lnTo>
                    <a:pt x="730" y="775"/>
                  </a:lnTo>
                  <a:lnTo>
                    <a:pt x="728" y="770"/>
                  </a:lnTo>
                  <a:lnTo>
                    <a:pt x="725" y="767"/>
                  </a:lnTo>
                  <a:lnTo>
                    <a:pt x="721" y="763"/>
                  </a:lnTo>
                  <a:lnTo>
                    <a:pt x="717" y="760"/>
                  </a:lnTo>
                  <a:lnTo>
                    <a:pt x="712" y="759"/>
                  </a:lnTo>
                  <a:lnTo>
                    <a:pt x="536" y="709"/>
                  </a:lnTo>
                  <a:lnTo>
                    <a:pt x="536" y="641"/>
                  </a:lnTo>
                  <a:lnTo>
                    <a:pt x="536" y="641"/>
                  </a:lnTo>
                  <a:lnTo>
                    <a:pt x="590" y="638"/>
                  </a:lnTo>
                  <a:lnTo>
                    <a:pt x="639" y="635"/>
                  </a:lnTo>
                  <a:lnTo>
                    <a:pt x="683" y="630"/>
                  </a:lnTo>
                  <a:lnTo>
                    <a:pt x="721" y="626"/>
                  </a:lnTo>
                  <a:lnTo>
                    <a:pt x="776" y="619"/>
                  </a:lnTo>
                  <a:lnTo>
                    <a:pt x="799" y="615"/>
                  </a:lnTo>
                  <a:lnTo>
                    <a:pt x="799" y="615"/>
                  </a:lnTo>
                  <a:lnTo>
                    <a:pt x="808" y="612"/>
                  </a:lnTo>
                  <a:lnTo>
                    <a:pt x="817" y="609"/>
                  </a:lnTo>
                  <a:lnTo>
                    <a:pt x="825" y="603"/>
                  </a:lnTo>
                  <a:lnTo>
                    <a:pt x="832" y="596"/>
                  </a:lnTo>
                  <a:lnTo>
                    <a:pt x="837" y="588"/>
                  </a:lnTo>
                  <a:lnTo>
                    <a:pt x="842" y="579"/>
                  </a:lnTo>
                  <a:lnTo>
                    <a:pt x="844" y="569"/>
                  </a:lnTo>
                  <a:lnTo>
                    <a:pt x="845" y="559"/>
                  </a:lnTo>
                  <a:lnTo>
                    <a:pt x="845" y="85"/>
                  </a:lnTo>
                  <a:lnTo>
                    <a:pt x="845" y="85"/>
                  </a:lnTo>
                  <a:lnTo>
                    <a:pt x="844" y="75"/>
                  </a:lnTo>
                  <a:lnTo>
                    <a:pt x="841" y="65"/>
                  </a:lnTo>
                  <a:lnTo>
                    <a:pt x="836" y="56"/>
                  </a:lnTo>
                  <a:lnTo>
                    <a:pt x="830" y="48"/>
                  </a:lnTo>
                  <a:lnTo>
                    <a:pt x="824" y="41"/>
                  </a:lnTo>
                  <a:lnTo>
                    <a:pt x="815" y="36"/>
                  </a:lnTo>
                  <a:lnTo>
                    <a:pt x="806" y="31"/>
                  </a:lnTo>
                  <a:lnTo>
                    <a:pt x="797" y="29"/>
                  </a:lnTo>
                  <a:lnTo>
                    <a:pt x="797" y="29"/>
                  </a:lnTo>
                  <a:close/>
                  <a:moveTo>
                    <a:pt x="730" y="515"/>
                  </a:moveTo>
                  <a:lnTo>
                    <a:pt x="730" y="515"/>
                  </a:lnTo>
                  <a:lnTo>
                    <a:pt x="675" y="521"/>
                  </a:lnTo>
                  <a:lnTo>
                    <a:pt x="604" y="527"/>
                  </a:lnTo>
                  <a:lnTo>
                    <a:pt x="563" y="531"/>
                  </a:lnTo>
                  <a:lnTo>
                    <a:pt x="519" y="533"/>
                  </a:lnTo>
                  <a:lnTo>
                    <a:pt x="473" y="534"/>
                  </a:lnTo>
                  <a:lnTo>
                    <a:pt x="423" y="535"/>
                  </a:lnTo>
                  <a:lnTo>
                    <a:pt x="419" y="535"/>
                  </a:lnTo>
                  <a:lnTo>
                    <a:pt x="419" y="535"/>
                  </a:lnTo>
                  <a:lnTo>
                    <a:pt x="370" y="534"/>
                  </a:lnTo>
                  <a:lnTo>
                    <a:pt x="324" y="533"/>
                  </a:lnTo>
                  <a:lnTo>
                    <a:pt x="279" y="531"/>
                  </a:lnTo>
                  <a:lnTo>
                    <a:pt x="239" y="527"/>
                  </a:lnTo>
                  <a:lnTo>
                    <a:pt x="167" y="521"/>
                  </a:lnTo>
                  <a:lnTo>
                    <a:pt x="112" y="515"/>
                  </a:lnTo>
                  <a:lnTo>
                    <a:pt x="112" y="127"/>
                  </a:lnTo>
                  <a:lnTo>
                    <a:pt x="112" y="127"/>
                  </a:lnTo>
                  <a:lnTo>
                    <a:pt x="169" y="120"/>
                  </a:lnTo>
                  <a:lnTo>
                    <a:pt x="242" y="114"/>
                  </a:lnTo>
                  <a:lnTo>
                    <a:pt x="284" y="110"/>
                  </a:lnTo>
                  <a:lnTo>
                    <a:pt x="328" y="108"/>
                  </a:lnTo>
                  <a:lnTo>
                    <a:pt x="374" y="107"/>
                  </a:lnTo>
                  <a:lnTo>
                    <a:pt x="422" y="106"/>
                  </a:lnTo>
                  <a:lnTo>
                    <a:pt x="422" y="106"/>
                  </a:lnTo>
                  <a:lnTo>
                    <a:pt x="469" y="107"/>
                  </a:lnTo>
                  <a:lnTo>
                    <a:pt x="515" y="108"/>
                  </a:lnTo>
                  <a:lnTo>
                    <a:pt x="559" y="110"/>
                  </a:lnTo>
                  <a:lnTo>
                    <a:pt x="601" y="114"/>
                  </a:lnTo>
                  <a:lnTo>
                    <a:pt x="674" y="120"/>
                  </a:lnTo>
                  <a:lnTo>
                    <a:pt x="731" y="127"/>
                  </a:lnTo>
                  <a:lnTo>
                    <a:pt x="731" y="515"/>
                  </a:lnTo>
                  <a:lnTo>
                    <a:pt x="730" y="515"/>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16" name="Freeform 14">
              <a:extLst>
                <a:ext uri="{FF2B5EF4-FFF2-40B4-BE49-F238E27FC236}">
                  <a16:creationId xmlns:a16="http://schemas.microsoft.com/office/drawing/2014/main" id="{581D3BF4-6A71-45E7-93AB-5F2DC99E819A}"/>
                </a:ext>
              </a:extLst>
            </p:cNvPr>
            <p:cNvSpPr>
              <a:spLocks/>
            </p:cNvSpPr>
            <p:nvPr/>
          </p:nvSpPr>
          <p:spPr bwMode="auto">
            <a:xfrm>
              <a:off x="869" y="998"/>
              <a:ext cx="126" cy="127"/>
            </a:xfrm>
            <a:custGeom>
              <a:avLst/>
              <a:gdLst>
                <a:gd name="T0" fmla="*/ 5 w 252"/>
                <a:gd name="T1" fmla="*/ 4 h 253"/>
                <a:gd name="T2" fmla="*/ 0 w 252"/>
                <a:gd name="T3" fmla="*/ 11 h 253"/>
                <a:gd name="T4" fmla="*/ 0 w 252"/>
                <a:gd name="T5" fmla="*/ 19 h 253"/>
                <a:gd name="T6" fmla="*/ 2 w 252"/>
                <a:gd name="T7" fmla="*/ 38 h 253"/>
                <a:gd name="T8" fmla="*/ 10 w 252"/>
                <a:gd name="T9" fmla="*/ 77 h 253"/>
                <a:gd name="T10" fmla="*/ 27 w 252"/>
                <a:gd name="T11" fmla="*/ 134 h 253"/>
                <a:gd name="T12" fmla="*/ 52 w 252"/>
                <a:gd name="T13" fmla="*/ 198 h 253"/>
                <a:gd name="T14" fmla="*/ 73 w 252"/>
                <a:gd name="T15" fmla="*/ 244 h 253"/>
                <a:gd name="T16" fmla="*/ 77 w 252"/>
                <a:gd name="T17" fmla="*/ 248 h 253"/>
                <a:gd name="T18" fmla="*/ 85 w 252"/>
                <a:gd name="T19" fmla="*/ 252 h 253"/>
                <a:gd name="T20" fmla="*/ 89 w 252"/>
                <a:gd name="T21" fmla="*/ 253 h 253"/>
                <a:gd name="T22" fmla="*/ 94 w 252"/>
                <a:gd name="T23" fmla="*/ 252 h 253"/>
                <a:gd name="T24" fmla="*/ 101 w 252"/>
                <a:gd name="T25" fmla="*/ 247 h 253"/>
                <a:gd name="T26" fmla="*/ 126 w 252"/>
                <a:gd name="T27" fmla="*/ 188 h 253"/>
                <a:gd name="T28" fmla="*/ 157 w 252"/>
                <a:gd name="T29" fmla="*/ 212 h 253"/>
                <a:gd name="T30" fmla="*/ 204 w 252"/>
                <a:gd name="T31" fmla="*/ 244 h 253"/>
                <a:gd name="T32" fmla="*/ 215 w 252"/>
                <a:gd name="T33" fmla="*/ 251 h 253"/>
                <a:gd name="T34" fmla="*/ 224 w 252"/>
                <a:gd name="T35" fmla="*/ 253 h 253"/>
                <a:gd name="T36" fmla="*/ 238 w 252"/>
                <a:gd name="T37" fmla="*/ 250 h 253"/>
                <a:gd name="T38" fmla="*/ 243 w 252"/>
                <a:gd name="T39" fmla="*/ 246 h 253"/>
                <a:gd name="T40" fmla="*/ 252 w 252"/>
                <a:gd name="T41" fmla="*/ 232 h 253"/>
                <a:gd name="T42" fmla="*/ 250 w 252"/>
                <a:gd name="T43" fmla="*/ 217 h 253"/>
                <a:gd name="T44" fmla="*/ 243 w 252"/>
                <a:gd name="T45" fmla="*/ 206 h 253"/>
                <a:gd name="T46" fmla="*/ 208 w 252"/>
                <a:gd name="T47" fmla="*/ 158 h 253"/>
                <a:gd name="T48" fmla="*/ 242 w 252"/>
                <a:gd name="T49" fmla="*/ 105 h 253"/>
                <a:gd name="T50" fmla="*/ 247 w 252"/>
                <a:gd name="T51" fmla="*/ 102 h 253"/>
                <a:gd name="T52" fmla="*/ 251 w 252"/>
                <a:gd name="T53" fmla="*/ 94 h 253"/>
                <a:gd name="T54" fmla="*/ 252 w 252"/>
                <a:gd name="T55" fmla="*/ 90 h 253"/>
                <a:gd name="T56" fmla="*/ 250 w 252"/>
                <a:gd name="T57" fmla="*/ 81 h 253"/>
                <a:gd name="T58" fmla="*/ 243 w 252"/>
                <a:gd name="T59" fmla="*/ 74 h 253"/>
                <a:gd name="T60" fmla="*/ 222 w 252"/>
                <a:gd name="T61" fmla="*/ 63 h 253"/>
                <a:gd name="T62" fmla="*/ 170 w 252"/>
                <a:gd name="T63" fmla="*/ 41 h 253"/>
                <a:gd name="T64" fmla="*/ 98 w 252"/>
                <a:gd name="T65" fmla="*/ 17 h 253"/>
                <a:gd name="T66" fmla="*/ 59 w 252"/>
                <a:gd name="T67" fmla="*/ 6 h 253"/>
                <a:gd name="T68" fmla="*/ 18 w 252"/>
                <a:gd name="T69" fmla="*/ 0 h 253"/>
                <a:gd name="T70" fmla="*/ 15 w 252"/>
                <a:gd name="T71" fmla="*/ 0 h 253"/>
                <a:gd name="T72" fmla="*/ 8 w 252"/>
                <a:gd name="T73" fmla="*/ 2 h 253"/>
                <a:gd name="T74" fmla="*/ 5 w 252"/>
                <a:gd name="T75" fmla="*/ 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2" h="253">
                  <a:moveTo>
                    <a:pt x="5" y="4"/>
                  </a:moveTo>
                  <a:lnTo>
                    <a:pt x="5" y="4"/>
                  </a:lnTo>
                  <a:lnTo>
                    <a:pt x="2" y="7"/>
                  </a:lnTo>
                  <a:lnTo>
                    <a:pt x="0" y="11"/>
                  </a:lnTo>
                  <a:lnTo>
                    <a:pt x="0" y="14"/>
                  </a:lnTo>
                  <a:lnTo>
                    <a:pt x="0" y="19"/>
                  </a:lnTo>
                  <a:lnTo>
                    <a:pt x="0" y="19"/>
                  </a:lnTo>
                  <a:lnTo>
                    <a:pt x="2" y="38"/>
                  </a:lnTo>
                  <a:lnTo>
                    <a:pt x="6" y="58"/>
                  </a:lnTo>
                  <a:lnTo>
                    <a:pt x="10" y="77"/>
                  </a:lnTo>
                  <a:lnTo>
                    <a:pt x="16" y="97"/>
                  </a:lnTo>
                  <a:lnTo>
                    <a:pt x="27" y="134"/>
                  </a:lnTo>
                  <a:lnTo>
                    <a:pt x="41" y="169"/>
                  </a:lnTo>
                  <a:lnTo>
                    <a:pt x="52" y="198"/>
                  </a:lnTo>
                  <a:lnTo>
                    <a:pt x="63" y="222"/>
                  </a:lnTo>
                  <a:lnTo>
                    <a:pt x="73" y="244"/>
                  </a:lnTo>
                  <a:lnTo>
                    <a:pt x="73" y="244"/>
                  </a:lnTo>
                  <a:lnTo>
                    <a:pt x="77" y="248"/>
                  </a:lnTo>
                  <a:lnTo>
                    <a:pt x="80" y="251"/>
                  </a:lnTo>
                  <a:lnTo>
                    <a:pt x="85" y="252"/>
                  </a:lnTo>
                  <a:lnTo>
                    <a:pt x="89" y="253"/>
                  </a:lnTo>
                  <a:lnTo>
                    <a:pt x="89" y="253"/>
                  </a:lnTo>
                  <a:lnTo>
                    <a:pt x="89" y="253"/>
                  </a:lnTo>
                  <a:lnTo>
                    <a:pt x="94" y="252"/>
                  </a:lnTo>
                  <a:lnTo>
                    <a:pt x="98" y="250"/>
                  </a:lnTo>
                  <a:lnTo>
                    <a:pt x="101" y="247"/>
                  </a:lnTo>
                  <a:lnTo>
                    <a:pt x="104" y="242"/>
                  </a:lnTo>
                  <a:lnTo>
                    <a:pt x="126" y="188"/>
                  </a:lnTo>
                  <a:lnTo>
                    <a:pt x="126" y="188"/>
                  </a:lnTo>
                  <a:lnTo>
                    <a:pt x="157" y="212"/>
                  </a:lnTo>
                  <a:lnTo>
                    <a:pt x="182" y="231"/>
                  </a:lnTo>
                  <a:lnTo>
                    <a:pt x="204" y="244"/>
                  </a:lnTo>
                  <a:lnTo>
                    <a:pt x="211" y="249"/>
                  </a:lnTo>
                  <a:lnTo>
                    <a:pt x="215" y="251"/>
                  </a:lnTo>
                  <a:lnTo>
                    <a:pt x="215" y="251"/>
                  </a:lnTo>
                  <a:lnTo>
                    <a:pt x="224" y="253"/>
                  </a:lnTo>
                  <a:lnTo>
                    <a:pt x="231" y="252"/>
                  </a:lnTo>
                  <a:lnTo>
                    <a:pt x="238" y="250"/>
                  </a:lnTo>
                  <a:lnTo>
                    <a:pt x="243" y="246"/>
                  </a:lnTo>
                  <a:lnTo>
                    <a:pt x="243" y="246"/>
                  </a:lnTo>
                  <a:lnTo>
                    <a:pt x="249" y="239"/>
                  </a:lnTo>
                  <a:lnTo>
                    <a:pt x="252" y="232"/>
                  </a:lnTo>
                  <a:lnTo>
                    <a:pt x="252" y="225"/>
                  </a:lnTo>
                  <a:lnTo>
                    <a:pt x="250" y="217"/>
                  </a:lnTo>
                  <a:lnTo>
                    <a:pt x="250" y="217"/>
                  </a:lnTo>
                  <a:lnTo>
                    <a:pt x="243" y="206"/>
                  </a:lnTo>
                  <a:lnTo>
                    <a:pt x="229" y="185"/>
                  </a:lnTo>
                  <a:lnTo>
                    <a:pt x="208" y="158"/>
                  </a:lnTo>
                  <a:lnTo>
                    <a:pt x="186" y="128"/>
                  </a:lnTo>
                  <a:lnTo>
                    <a:pt x="242" y="105"/>
                  </a:lnTo>
                  <a:lnTo>
                    <a:pt x="242" y="105"/>
                  </a:lnTo>
                  <a:lnTo>
                    <a:pt x="247" y="102"/>
                  </a:lnTo>
                  <a:lnTo>
                    <a:pt x="250" y="99"/>
                  </a:lnTo>
                  <a:lnTo>
                    <a:pt x="251" y="94"/>
                  </a:lnTo>
                  <a:lnTo>
                    <a:pt x="252" y="90"/>
                  </a:lnTo>
                  <a:lnTo>
                    <a:pt x="252" y="90"/>
                  </a:lnTo>
                  <a:lnTo>
                    <a:pt x="252" y="84"/>
                  </a:lnTo>
                  <a:lnTo>
                    <a:pt x="250" y="81"/>
                  </a:lnTo>
                  <a:lnTo>
                    <a:pt x="248" y="76"/>
                  </a:lnTo>
                  <a:lnTo>
                    <a:pt x="243" y="74"/>
                  </a:lnTo>
                  <a:lnTo>
                    <a:pt x="243" y="74"/>
                  </a:lnTo>
                  <a:lnTo>
                    <a:pt x="222" y="63"/>
                  </a:lnTo>
                  <a:lnTo>
                    <a:pt x="198" y="53"/>
                  </a:lnTo>
                  <a:lnTo>
                    <a:pt x="170" y="41"/>
                  </a:lnTo>
                  <a:lnTo>
                    <a:pt x="135" y="29"/>
                  </a:lnTo>
                  <a:lnTo>
                    <a:pt x="98" y="17"/>
                  </a:lnTo>
                  <a:lnTo>
                    <a:pt x="79" y="12"/>
                  </a:lnTo>
                  <a:lnTo>
                    <a:pt x="59" y="6"/>
                  </a:lnTo>
                  <a:lnTo>
                    <a:pt x="38" y="3"/>
                  </a:lnTo>
                  <a:lnTo>
                    <a:pt x="18" y="0"/>
                  </a:lnTo>
                  <a:lnTo>
                    <a:pt x="18" y="0"/>
                  </a:lnTo>
                  <a:lnTo>
                    <a:pt x="15" y="0"/>
                  </a:lnTo>
                  <a:lnTo>
                    <a:pt x="11" y="1"/>
                  </a:lnTo>
                  <a:lnTo>
                    <a:pt x="8" y="2"/>
                  </a:lnTo>
                  <a:lnTo>
                    <a:pt x="5" y="4"/>
                  </a:lnTo>
                  <a:lnTo>
                    <a:pt x="5"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grpSp>
        <p:nvGrpSpPr>
          <p:cNvPr id="17" name="Group 8">
            <a:extLst>
              <a:ext uri="{FF2B5EF4-FFF2-40B4-BE49-F238E27FC236}">
                <a16:creationId xmlns:a16="http://schemas.microsoft.com/office/drawing/2014/main" id="{5AE3DD85-4C54-489D-887A-BCB585C0CB02}"/>
              </a:ext>
            </a:extLst>
          </p:cNvPr>
          <p:cNvGrpSpPr>
            <a:grpSpLocks noChangeAspect="1"/>
          </p:cNvGrpSpPr>
          <p:nvPr/>
        </p:nvGrpSpPr>
        <p:grpSpPr bwMode="auto">
          <a:xfrm>
            <a:off x="2962344" y="1863814"/>
            <a:ext cx="632883" cy="634381"/>
            <a:chOff x="149" y="885"/>
            <a:chExt cx="422" cy="423"/>
          </a:xfrm>
        </p:grpSpPr>
        <p:sp>
          <p:nvSpPr>
            <p:cNvPr id="18" name="AutoShape 7">
              <a:extLst>
                <a:ext uri="{FF2B5EF4-FFF2-40B4-BE49-F238E27FC236}">
                  <a16:creationId xmlns:a16="http://schemas.microsoft.com/office/drawing/2014/main" id="{CEEF500B-FE07-4D12-8CD6-1A0D5763EB66}"/>
                </a:ext>
              </a:extLst>
            </p:cNvPr>
            <p:cNvSpPr>
              <a:spLocks noChangeAspect="1" noChangeArrowheads="1" noTextEdit="1"/>
            </p:cNvSpPr>
            <p:nvPr/>
          </p:nvSpPr>
          <p:spPr bwMode="auto">
            <a:xfrm>
              <a:off x="149" y="885"/>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19" name="Freeform 9">
              <a:extLst>
                <a:ext uri="{FF2B5EF4-FFF2-40B4-BE49-F238E27FC236}">
                  <a16:creationId xmlns:a16="http://schemas.microsoft.com/office/drawing/2014/main" id="{C44524C7-00F0-46F3-ADA9-F7D2675854A4}"/>
                </a:ext>
              </a:extLst>
            </p:cNvPr>
            <p:cNvSpPr>
              <a:spLocks noEditPoints="1"/>
            </p:cNvSpPr>
            <p:nvPr/>
          </p:nvSpPr>
          <p:spPr bwMode="auto">
            <a:xfrm>
              <a:off x="206" y="885"/>
              <a:ext cx="309" cy="423"/>
            </a:xfrm>
            <a:custGeom>
              <a:avLst/>
              <a:gdLst>
                <a:gd name="T0" fmla="*/ 605 w 617"/>
                <a:gd name="T1" fmla="*/ 80 h 846"/>
                <a:gd name="T2" fmla="*/ 585 w 617"/>
                <a:gd name="T3" fmla="*/ 42 h 846"/>
                <a:gd name="T4" fmla="*/ 549 w 617"/>
                <a:gd name="T5" fmla="*/ 19 h 846"/>
                <a:gd name="T6" fmla="*/ 478 w 617"/>
                <a:gd name="T7" fmla="*/ 9 h 846"/>
                <a:gd name="T8" fmla="*/ 308 w 617"/>
                <a:gd name="T9" fmla="*/ 0 h 846"/>
                <a:gd name="T10" fmla="*/ 137 w 617"/>
                <a:gd name="T11" fmla="*/ 9 h 846"/>
                <a:gd name="T12" fmla="*/ 66 w 617"/>
                <a:gd name="T13" fmla="*/ 19 h 846"/>
                <a:gd name="T14" fmla="*/ 30 w 617"/>
                <a:gd name="T15" fmla="*/ 42 h 846"/>
                <a:gd name="T16" fmla="*/ 11 w 617"/>
                <a:gd name="T17" fmla="*/ 80 h 846"/>
                <a:gd name="T18" fmla="*/ 4 w 617"/>
                <a:gd name="T19" fmla="*/ 177 h 846"/>
                <a:gd name="T20" fmla="*/ 0 w 617"/>
                <a:gd name="T21" fmla="*/ 429 h 846"/>
                <a:gd name="T22" fmla="*/ 4 w 617"/>
                <a:gd name="T23" fmla="*/ 676 h 846"/>
                <a:gd name="T24" fmla="*/ 11 w 617"/>
                <a:gd name="T25" fmla="*/ 769 h 846"/>
                <a:gd name="T26" fmla="*/ 31 w 617"/>
                <a:gd name="T27" fmla="*/ 808 h 846"/>
                <a:gd name="T28" fmla="*/ 66 w 617"/>
                <a:gd name="T29" fmla="*/ 830 h 846"/>
                <a:gd name="T30" fmla="*/ 137 w 617"/>
                <a:gd name="T31" fmla="*/ 839 h 846"/>
                <a:gd name="T32" fmla="*/ 308 w 617"/>
                <a:gd name="T33" fmla="*/ 846 h 846"/>
                <a:gd name="T34" fmla="*/ 422 w 617"/>
                <a:gd name="T35" fmla="*/ 844 h 846"/>
                <a:gd name="T36" fmla="*/ 535 w 617"/>
                <a:gd name="T37" fmla="*/ 834 h 846"/>
                <a:gd name="T38" fmla="*/ 563 w 617"/>
                <a:gd name="T39" fmla="*/ 825 h 846"/>
                <a:gd name="T40" fmla="*/ 595 w 617"/>
                <a:gd name="T41" fmla="*/ 796 h 846"/>
                <a:gd name="T42" fmla="*/ 608 w 617"/>
                <a:gd name="T43" fmla="*/ 755 h 846"/>
                <a:gd name="T44" fmla="*/ 615 w 617"/>
                <a:gd name="T45" fmla="*/ 593 h 846"/>
                <a:gd name="T46" fmla="*/ 617 w 617"/>
                <a:gd name="T47" fmla="*/ 345 h 846"/>
                <a:gd name="T48" fmla="*/ 607 w 617"/>
                <a:gd name="T49" fmla="*/ 95 h 846"/>
                <a:gd name="T50" fmla="*/ 309 w 617"/>
                <a:gd name="T51" fmla="*/ 792 h 846"/>
                <a:gd name="T52" fmla="*/ 276 w 617"/>
                <a:gd name="T53" fmla="*/ 783 h 846"/>
                <a:gd name="T54" fmla="*/ 255 w 617"/>
                <a:gd name="T55" fmla="*/ 757 h 846"/>
                <a:gd name="T56" fmla="*/ 251 w 617"/>
                <a:gd name="T57" fmla="*/ 734 h 846"/>
                <a:gd name="T58" fmla="*/ 261 w 617"/>
                <a:gd name="T59" fmla="*/ 702 h 846"/>
                <a:gd name="T60" fmla="*/ 287 w 617"/>
                <a:gd name="T61" fmla="*/ 680 h 846"/>
                <a:gd name="T62" fmla="*/ 309 w 617"/>
                <a:gd name="T63" fmla="*/ 676 h 846"/>
                <a:gd name="T64" fmla="*/ 342 w 617"/>
                <a:gd name="T65" fmla="*/ 686 h 846"/>
                <a:gd name="T66" fmla="*/ 362 w 617"/>
                <a:gd name="T67" fmla="*/ 712 h 846"/>
                <a:gd name="T68" fmla="*/ 367 w 617"/>
                <a:gd name="T69" fmla="*/ 734 h 846"/>
                <a:gd name="T70" fmla="*/ 358 w 617"/>
                <a:gd name="T71" fmla="*/ 767 h 846"/>
                <a:gd name="T72" fmla="*/ 332 w 617"/>
                <a:gd name="T73" fmla="*/ 787 h 846"/>
                <a:gd name="T74" fmla="*/ 309 w 617"/>
                <a:gd name="T75" fmla="*/ 792 h 846"/>
                <a:gd name="T76" fmla="*/ 499 w 617"/>
                <a:gd name="T77" fmla="*/ 614 h 846"/>
                <a:gd name="T78" fmla="*/ 488 w 617"/>
                <a:gd name="T79" fmla="*/ 622 h 846"/>
                <a:gd name="T80" fmla="*/ 128 w 617"/>
                <a:gd name="T81" fmla="*/ 622 h 846"/>
                <a:gd name="T82" fmla="*/ 117 w 617"/>
                <a:gd name="T83" fmla="*/ 614 h 846"/>
                <a:gd name="T84" fmla="*/ 111 w 617"/>
                <a:gd name="T85" fmla="*/ 546 h 846"/>
                <a:gd name="T86" fmla="*/ 109 w 617"/>
                <a:gd name="T87" fmla="*/ 368 h 846"/>
                <a:gd name="T88" fmla="*/ 114 w 617"/>
                <a:gd name="T89" fmla="*/ 193 h 846"/>
                <a:gd name="T90" fmla="*/ 120 w 617"/>
                <a:gd name="T91" fmla="*/ 127 h 846"/>
                <a:gd name="T92" fmla="*/ 131 w 617"/>
                <a:gd name="T93" fmla="*/ 120 h 846"/>
                <a:gd name="T94" fmla="*/ 221 w 617"/>
                <a:gd name="T95" fmla="*/ 112 h 846"/>
                <a:gd name="T96" fmla="*/ 352 w 617"/>
                <a:gd name="T97" fmla="*/ 109 h 846"/>
                <a:gd name="T98" fmla="*/ 485 w 617"/>
                <a:gd name="T99" fmla="*/ 120 h 846"/>
                <a:gd name="T100" fmla="*/ 494 w 617"/>
                <a:gd name="T101" fmla="*/ 124 h 846"/>
                <a:gd name="T102" fmla="*/ 498 w 617"/>
                <a:gd name="T103" fmla="*/ 132 h 846"/>
                <a:gd name="T104" fmla="*/ 507 w 617"/>
                <a:gd name="T105" fmla="*/ 316 h 846"/>
                <a:gd name="T106" fmla="*/ 507 w 617"/>
                <a:gd name="T107" fmla="*/ 484 h 846"/>
                <a:gd name="T108" fmla="*/ 502 w 617"/>
                <a:gd name="T109" fmla="*/ 608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7" h="846">
                  <a:moveTo>
                    <a:pt x="607" y="95"/>
                  </a:moveTo>
                  <a:lnTo>
                    <a:pt x="607" y="95"/>
                  </a:lnTo>
                  <a:lnTo>
                    <a:pt x="605" y="80"/>
                  </a:lnTo>
                  <a:lnTo>
                    <a:pt x="601" y="65"/>
                  </a:lnTo>
                  <a:lnTo>
                    <a:pt x="594" y="53"/>
                  </a:lnTo>
                  <a:lnTo>
                    <a:pt x="585" y="42"/>
                  </a:lnTo>
                  <a:lnTo>
                    <a:pt x="575" y="33"/>
                  </a:lnTo>
                  <a:lnTo>
                    <a:pt x="562" y="25"/>
                  </a:lnTo>
                  <a:lnTo>
                    <a:pt x="549" y="19"/>
                  </a:lnTo>
                  <a:lnTo>
                    <a:pt x="534" y="16"/>
                  </a:lnTo>
                  <a:lnTo>
                    <a:pt x="534" y="16"/>
                  </a:lnTo>
                  <a:lnTo>
                    <a:pt x="478" y="9"/>
                  </a:lnTo>
                  <a:lnTo>
                    <a:pt x="422" y="5"/>
                  </a:lnTo>
                  <a:lnTo>
                    <a:pt x="364" y="1"/>
                  </a:lnTo>
                  <a:lnTo>
                    <a:pt x="308" y="0"/>
                  </a:lnTo>
                  <a:lnTo>
                    <a:pt x="251" y="1"/>
                  </a:lnTo>
                  <a:lnTo>
                    <a:pt x="194" y="5"/>
                  </a:lnTo>
                  <a:lnTo>
                    <a:pt x="137" y="9"/>
                  </a:lnTo>
                  <a:lnTo>
                    <a:pt x="81" y="16"/>
                  </a:lnTo>
                  <a:lnTo>
                    <a:pt x="81" y="16"/>
                  </a:lnTo>
                  <a:lnTo>
                    <a:pt x="66" y="19"/>
                  </a:lnTo>
                  <a:lnTo>
                    <a:pt x="53" y="25"/>
                  </a:lnTo>
                  <a:lnTo>
                    <a:pt x="41" y="33"/>
                  </a:lnTo>
                  <a:lnTo>
                    <a:pt x="30" y="42"/>
                  </a:lnTo>
                  <a:lnTo>
                    <a:pt x="22" y="53"/>
                  </a:lnTo>
                  <a:lnTo>
                    <a:pt x="15" y="65"/>
                  </a:lnTo>
                  <a:lnTo>
                    <a:pt x="11" y="80"/>
                  </a:lnTo>
                  <a:lnTo>
                    <a:pt x="9" y="95"/>
                  </a:lnTo>
                  <a:lnTo>
                    <a:pt x="9" y="95"/>
                  </a:lnTo>
                  <a:lnTo>
                    <a:pt x="4" y="177"/>
                  </a:lnTo>
                  <a:lnTo>
                    <a:pt x="2" y="261"/>
                  </a:lnTo>
                  <a:lnTo>
                    <a:pt x="0" y="344"/>
                  </a:lnTo>
                  <a:lnTo>
                    <a:pt x="0" y="429"/>
                  </a:lnTo>
                  <a:lnTo>
                    <a:pt x="0" y="512"/>
                  </a:lnTo>
                  <a:lnTo>
                    <a:pt x="2" y="596"/>
                  </a:lnTo>
                  <a:lnTo>
                    <a:pt x="4" y="676"/>
                  </a:lnTo>
                  <a:lnTo>
                    <a:pt x="9" y="755"/>
                  </a:lnTo>
                  <a:lnTo>
                    <a:pt x="9" y="755"/>
                  </a:lnTo>
                  <a:lnTo>
                    <a:pt x="11" y="769"/>
                  </a:lnTo>
                  <a:lnTo>
                    <a:pt x="15" y="783"/>
                  </a:lnTo>
                  <a:lnTo>
                    <a:pt x="22" y="796"/>
                  </a:lnTo>
                  <a:lnTo>
                    <a:pt x="31" y="808"/>
                  </a:lnTo>
                  <a:lnTo>
                    <a:pt x="41" y="817"/>
                  </a:lnTo>
                  <a:lnTo>
                    <a:pt x="53" y="825"/>
                  </a:lnTo>
                  <a:lnTo>
                    <a:pt x="66" y="830"/>
                  </a:lnTo>
                  <a:lnTo>
                    <a:pt x="81" y="834"/>
                  </a:lnTo>
                  <a:lnTo>
                    <a:pt x="81" y="834"/>
                  </a:lnTo>
                  <a:lnTo>
                    <a:pt x="137" y="839"/>
                  </a:lnTo>
                  <a:lnTo>
                    <a:pt x="194" y="844"/>
                  </a:lnTo>
                  <a:lnTo>
                    <a:pt x="252" y="846"/>
                  </a:lnTo>
                  <a:lnTo>
                    <a:pt x="308" y="846"/>
                  </a:lnTo>
                  <a:lnTo>
                    <a:pt x="308" y="846"/>
                  </a:lnTo>
                  <a:lnTo>
                    <a:pt x="364" y="846"/>
                  </a:lnTo>
                  <a:lnTo>
                    <a:pt x="422" y="844"/>
                  </a:lnTo>
                  <a:lnTo>
                    <a:pt x="479" y="840"/>
                  </a:lnTo>
                  <a:lnTo>
                    <a:pt x="507" y="837"/>
                  </a:lnTo>
                  <a:lnTo>
                    <a:pt x="535" y="834"/>
                  </a:lnTo>
                  <a:lnTo>
                    <a:pt x="535" y="834"/>
                  </a:lnTo>
                  <a:lnTo>
                    <a:pt x="550" y="830"/>
                  </a:lnTo>
                  <a:lnTo>
                    <a:pt x="563" y="825"/>
                  </a:lnTo>
                  <a:lnTo>
                    <a:pt x="575" y="817"/>
                  </a:lnTo>
                  <a:lnTo>
                    <a:pt x="586" y="808"/>
                  </a:lnTo>
                  <a:lnTo>
                    <a:pt x="595" y="796"/>
                  </a:lnTo>
                  <a:lnTo>
                    <a:pt x="602" y="783"/>
                  </a:lnTo>
                  <a:lnTo>
                    <a:pt x="606" y="769"/>
                  </a:lnTo>
                  <a:lnTo>
                    <a:pt x="608" y="755"/>
                  </a:lnTo>
                  <a:lnTo>
                    <a:pt x="608" y="755"/>
                  </a:lnTo>
                  <a:lnTo>
                    <a:pt x="612" y="675"/>
                  </a:lnTo>
                  <a:lnTo>
                    <a:pt x="615" y="593"/>
                  </a:lnTo>
                  <a:lnTo>
                    <a:pt x="616" y="511"/>
                  </a:lnTo>
                  <a:lnTo>
                    <a:pt x="617" y="429"/>
                  </a:lnTo>
                  <a:lnTo>
                    <a:pt x="617" y="345"/>
                  </a:lnTo>
                  <a:lnTo>
                    <a:pt x="615" y="262"/>
                  </a:lnTo>
                  <a:lnTo>
                    <a:pt x="612" y="178"/>
                  </a:lnTo>
                  <a:lnTo>
                    <a:pt x="607" y="95"/>
                  </a:lnTo>
                  <a:lnTo>
                    <a:pt x="607" y="95"/>
                  </a:lnTo>
                  <a:close/>
                  <a:moveTo>
                    <a:pt x="309" y="792"/>
                  </a:moveTo>
                  <a:lnTo>
                    <a:pt x="309" y="792"/>
                  </a:lnTo>
                  <a:lnTo>
                    <a:pt x="297" y="791"/>
                  </a:lnTo>
                  <a:lnTo>
                    <a:pt x="287" y="787"/>
                  </a:lnTo>
                  <a:lnTo>
                    <a:pt x="276" y="783"/>
                  </a:lnTo>
                  <a:lnTo>
                    <a:pt x="267" y="775"/>
                  </a:lnTo>
                  <a:lnTo>
                    <a:pt x="261" y="767"/>
                  </a:lnTo>
                  <a:lnTo>
                    <a:pt x="255" y="757"/>
                  </a:lnTo>
                  <a:lnTo>
                    <a:pt x="252" y="746"/>
                  </a:lnTo>
                  <a:lnTo>
                    <a:pt x="251" y="734"/>
                  </a:lnTo>
                  <a:lnTo>
                    <a:pt x="251" y="734"/>
                  </a:lnTo>
                  <a:lnTo>
                    <a:pt x="252" y="722"/>
                  </a:lnTo>
                  <a:lnTo>
                    <a:pt x="255" y="712"/>
                  </a:lnTo>
                  <a:lnTo>
                    <a:pt x="261" y="702"/>
                  </a:lnTo>
                  <a:lnTo>
                    <a:pt x="267" y="693"/>
                  </a:lnTo>
                  <a:lnTo>
                    <a:pt x="276" y="686"/>
                  </a:lnTo>
                  <a:lnTo>
                    <a:pt x="287" y="680"/>
                  </a:lnTo>
                  <a:lnTo>
                    <a:pt x="297" y="677"/>
                  </a:lnTo>
                  <a:lnTo>
                    <a:pt x="309" y="676"/>
                  </a:lnTo>
                  <a:lnTo>
                    <a:pt x="309" y="676"/>
                  </a:lnTo>
                  <a:lnTo>
                    <a:pt x="320" y="677"/>
                  </a:lnTo>
                  <a:lnTo>
                    <a:pt x="332" y="680"/>
                  </a:lnTo>
                  <a:lnTo>
                    <a:pt x="342" y="686"/>
                  </a:lnTo>
                  <a:lnTo>
                    <a:pt x="350" y="693"/>
                  </a:lnTo>
                  <a:lnTo>
                    <a:pt x="358" y="702"/>
                  </a:lnTo>
                  <a:lnTo>
                    <a:pt x="362" y="712"/>
                  </a:lnTo>
                  <a:lnTo>
                    <a:pt x="365" y="722"/>
                  </a:lnTo>
                  <a:lnTo>
                    <a:pt x="367" y="734"/>
                  </a:lnTo>
                  <a:lnTo>
                    <a:pt x="367" y="734"/>
                  </a:lnTo>
                  <a:lnTo>
                    <a:pt x="365" y="746"/>
                  </a:lnTo>
                  <a:lnTo>
                    <a:pt x="362" y="757"/>
                  </a:lnTo>
                  <a:lnTo>
                    <a:pt x="358" y="767"/>
                  </a:lnTo>
                  <a:lnTo>
                    <a:pt x="350" y="775"/>
                  </a:lnTo>
                  <a:lnTo>
                    <a:pt x="342" y="783"/>
                  </a:lnTo>
                  <a:lnTo>
                    <a:pt x="332" y="787"/>
                  </a:lnTo>
                  <a:lnTo>
                    <a:pt x="320" y="791"/>
                  </a:lnTo>
                  <a:lnTo>
                    <a:pt x="309" y="792"/>
                  </a:lnTo>
                  <a:lnTo>
                    <a:pt x="309" y="792"/>
                  </a:lnTo>
                  <a:close/>
                  <a:moveTo>
                    <a:pt x="502" y="608"/>
                  </a:moveTo>
                  <a:lnTo>
                    <a:pt x="502" y="608"/>
                  </a:lnTo>
                  <a:lnTo>
                    <a:pt x="499" y="614"/>
                  </a:lnTo>
                  <a:lnTo>
                    <a:pt x="497" y="617"/>
                  </a:lnTo>
                  <a:lnTo>
                    <a:pt x="494" y="620"/>
                  </a:lnTo>
                  <a:lnTo>
                    <a:pt x="488" y="622"/>
                  </a:lnTo>
                  <a:lnTo>
                    <a:pt x="488" y="622"/>
                  </a:lnTo>
                  <a:lnTo>
                    <a:pt x="128" y="622"/>
                  </a:lnTo>
                  <a:lnTo>
                    <a:pt x="128" y="622"/>
                  </a:lnTo>
                  <a:lnTo>
                    <a:pt x="122" y="620"/>
                  </a:lnTo>
                  <a:lnTo>
                    <a:pt x="119" y="617"/>
                  </a:lnTo>
                  <a:lnTo>
                    <a:pt x="117" y="614"/>
                  </a:lnTo>
                  <a:lnTo>
                    <a:pt x="114" y="608"/>
                  </a:lnTo>
                  <a:lnTo>
                    <a:pt x="114" y="608"/>
                  </a:lnTo>
                  <a:lnTo>
                    <a:pt x="111" y="546"/>
                  </a:lnTo>
                  <a:lnTo>
                    <a:pt x="109" y="485"/>
                  </a:lnTo>
                  <a:lnTo>
                    <a:pt x="109" y="426"/>
                  </a:lnTo>
                  <a:lnTo>
                    <a:pt x="109" y="368"/>
                  </a:lnTo>
                  <a:lnTo>
                    <a:pt x="109" y="309"/>
                  </a:lnTo>
                  <a:lnTo>
                    <a:pt x="111" y="252"/>
                  </a:lnTo>
                  <a:lnTo>
                    <a:pt x="114" y="193"/>
                  </a:lnTo>
                  <a:lnTo>
                    <a:pt x="119" y="132"/>
                  </a:lnTo>
                  <a:lnTo>
                    <a:pt x="119" y="132"/>
                  </a:lnTo>
                  <a:lnTo>
                    <a:pt x="120" y="127"/>
                  </a:lnTo>
                  <a:lnTo>
                    <a:pt x="122" y="124"/>
                  </a:lnTo>
                  <a:lnTo>
                    <a:pt x="127" y="121"/>
                  </a:lnTo>
                  <a:lnTo>
                    <a:pt x="131" y="120"/>
                  </a:lnTo>
                  <a:lnTo>
                    <a:pt x="131" y="120"/>
                  </a:lnTo>
                  <a:lnTo>
                    <a:pt x="176" y="115"/>
                  </a:lnTo>
                  <a:lnTo>
                    <a:pt x="221" y="112"/>
                  </a:lnTo>
                  <a:lnTo>
                    <a:pt x="265" y="109"/>
                  </a:lnTo>
                  <a:lnTo>
                    <a:pt x="308" y="108"/>
                  </a:lnTo>
                  <a:lnTo>
                    <a:pt x="352" y="109"/>
                  </a:lnTo>
                  <a:lnTo>
                    <a:pt x="396" y="112"/>
                  </a:lnTo>
                  <a:lnTo>
                    <a:pt x="440" y="115"/>
                  </a:lnTo>
                  <a:lnTo>
                    <a:pt x="485" y="120"/>
                  </a:lnTo>
                  <a:lnTo>
                    <a:pt x="485" y="120"/>
                  </a:lnTo>
                  <a:lnTo>
                    <a:pt x="490" y="121"/>
                  </a:lnTo>
                  <a:lnTo>
                    <a:pt x="494" y="124"/>
                  </a:lnTo>
                  <a:lnTo>
                    <a:pt x="497" y="127"/>
                  </a:lnTo>
                  <a:lnTo>
                    <a:pt x="498" y="132"/>
                  </a:lnTo>
                  <a:lnTo>
                    <a:pt x="498" y="132"/>
                  </a:lnTo>
                  <a:lnTo>
                    <a:pt x="503" y="197"/>
                  </a:lnTo>
                  <a:lnTo>
                    <a:pt x="505" y="258"/>
                  </a:lnTo>
                  <a:lnTo>
                    <a:pt x="507" y="316"/>
                  </a:lnTo>
                  <a:lnTo>
                    <a:pt x="508" y="371"/>
                  </a:lnTo>
                  <a:lnTo>
                    <a:pt x="508" y="426"/>
                  </a:lnTo>
                  <a:lnTo>
                    <a:pt x="507" y="484"/>
                  </a:lnTo>
                  <a:lnTo>
                    <a:pt x="505" y="544"/>
                  </a:lnTo>
                  <a:lnTo>
                    <a:pt x="502" y="608"/>
                  </a:lnTo>
                  <a:lnTo>
                    <a:pt x="502" y="608"/>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grpSp>
        <p:nvGrpSpPr>
          <p:cNvPr id="20" name="Group 159">
            <a:extLst>
              <a:ext uri="{FF2B5EF4-FFF2-40B4-BE49-F238E27FC236}">
                <a16:creationId xmlns:a16="http://schemas.microsoft.com/office/drawing/2014/main" id="{6CBDEA6D-BA7B-4C27-B42D-3574F869AA24}"/>
              </a:ext>
            </a:extLst>
          </p:cNvPr>
          <p:cNvGrpSpPr>
            <a:grpSpLocks noChangeAspect="1"/>
          </p:cNvGrpSpPr>
          <p:nvPr/>
        </p:nvGrpSpPr>
        <p:grpSpPr bwMode="auto">
          <a:xfrm>
            <a:off x="4787619" y="1822089"/>
            <a:ext cx="639233" cy="641351"/>
            <a:chOff x="1097" y="2624"/>
            <a:chExt cx="302" cy="303"/>
          </a:xfrm>
        </p:grpSpPr>
        <p:sp>
          <p:nvSpPr>
            <p:cNvPr id="21" name="AutoShape 158">
              <a:extLst>
                <a:ext uri="{FF2B5EF4-FFF2-40B4-BE49-F238E27FC236}">
                  <a16:creationId xmlns:a16="http://schemas.microsoft.com/office/drawing/2014/main" id="{10902D69-3BF7-4DB9-96C0-B28D6D1D34ED}"/>
                </a:ext>
              </a:extLst>
            </p:cNvPr>
            <p:cNvSpPr>
              <a:spLocks noChangeAspect="1" noChangeArrowheads="1" noTextEdit="1"/>
            </p:cNvSpPr>
            <p:nvPr/>
          </p:nvSpPr>
          <p:spPr bwMode="auto">
            <a:xfrm>
              <a:off x="1097" y="2624"/>
              <a:ext cx="30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2" name="Freeform 160">
              <a:extLst>
                <a:ext uri="{FF2B5EF4-FFF2-40B4-BE49-F238E27FC236}">
                  <a16:creationId xmlns:a16="http://schemas.microsoft.com/office/drawing/2014/main" id="{A0994DE6-78AA-4411-A877-9EDE19D044DA}"/>
                </a:ext>
              </a:extLst>
            </p:cNvPr>
            <p:cNvSpPr>
              <a:spLocks/>
            </p:cNvSpPr>
            <p:nvPr/>
          </p:nvSpPr>
          <p:spPr bwMode="auto">
            <a:xfrm>
              <a:off x="1208" y="2796"/>
              <a:ext cx="70" cy="131"/>
            </a:xfrm>
            <a:custGeom>
              <a:avLst/>
              <a:gdLst>
                <a:gd name="T0" fmla="*/ 175 w 212"/>
                <a:gd name="T1" fmla="*/ 4 h 394"/>
                <a:gd name="T2" fmla="*/ 175 w 212"/>
                <a:gd name="T3" fmla="*/ 4 h 394"/>
                <a:gd name="T4" fmla="*/ 142 w 212"/>
                <a:gd name="T5" fmla="*/ 1 h 394"/>
                <a:gd name="T6" fmla="*/ 107 w 212"/>
                <a:gd name="T7" fmla="*/ 0 h 394"/>
                <a:gd name="T8" fmla="*/ 71 w 212"/>
                <a:gd name="T9" fmla="*/ 1 h 394"/>
                <a:gd name="T10" fmla="*/ 36 w 212"/>
                <a:gd name="T11" fmla="*/ 4 h 394"/>
                <a:gd name="T12" fmla="*/ 36 w 212"/>
                <a:gd name="T13" fmla="*/ 4 h 394"/>
                <a:gd name="T14" fmla="*/ 29 w 212"/>
                <a:gd name="T15" fmla="*/ 6 h 394"/>
                <a:gd name="T16" fmla="*/ 22 w 212"/>
                <a:gd name="T17" fmla="*/ 9 h 394"/>
                <a:gd name="T18" fmla="*/ 16 w 212"/>
                <a:gd name="T19" fmla="*/ 13 h 394"/>
                <a:gd name="T20" fmla="*/ 11 w 212"/>
                <a:gd name="T21" fmla="*/ 18 h 394"/>
                <a:gd name="T22" fmla="*/ 6 w 212"/>
                <a:gd name="T23" fmla="*/ 26 h 394"/>
                <a:gd name="T24" fmla="*/ 3 w 212"/>
                <a:gd name="T25" fmla="*/ 33 h 394"/>
                <a:gd name="T26" fmla="*/ 1 w 212"/>
                <a:gd name="T27" fmla="*/ 40 h 394"/>
                <a:gd name="T28" fmla="*/ 0 w 212"/>
                <a:gd name="T29" fmla="*/ 50 h 394"/>
                <a:gd name="T30" fmla="*/ 0 w 212"/>
                <a:gd name="T31" fmla="*/ 349 h 394"/>
                <a:gd name="T32" fmla="*/ 0 w 212"/>
                <a:gd name="T33" fmla="*/ 349 h 394"/>
                <a:gd name="T34" fmla="*/ 1 w 212"/>
                <a:gd name="T35" fmla="*/ 358 h 394"/>
                <a:gd name="T36" fmla="*/ 4 w 212"/>
                <a:gd name="T37" fmla="*/ 366 h 394"/>
                <a:gd name="T38" fmla="*/ 7 w 212"/>
                <a:gd name="T39" fmla="*/ 375 h 394"/>
                <a:gd name="T40" fmla="*/ 12 w 212"/>
                <a:gd name="T41" fmla="*/ 381 h 394"/>
                <a:gd name="T42" fmla="*/ 18 w 212"/>
                <a:gd name="T43" fmla="*/ 387 h 394"/>
                <a:gd name="T44" fmla="*/ 24 w 212"/>
                <a:gd name="T45" fmla="*/ 390 h 394"/>
                <a:gd name="T46" fmla="*/ 32 w 212"/>
                <a:gd name="T47" fmla="*/ 393 h 394"/>
                <a:gd name="T48" fmla="*/ 40 w 212"/>
                <a:gd name="T49" fmla="*/ 394 h 394"/>
                <a:gd name="T50" fmla="*/ 172 w 212"/>
                <a:gd name="T51" fmla="*/ 394 h 394"/>
                <a:gd name="T52" fmla="*/ 172 w 212"/>
                <a:gd name="T53" fmla="*/ 394 h 394"/>
                <a:gd name="T54" fmla="*/ 180 w 212"/>
                <a:gd name="T55" fmla="*/ 393 h 394"/>
                <a:gd name="T56" fmla="*/ 187 w 212"/>
                <a:gd name="T57" fmla="*/ 390 h 394"/>
                <a:gd name="T58" fmla="*/ 195 w 212"/>
                <a:gd name="T59" fmla="*/ 387 h 394"/>
                <a:gd name="T60" fmla="*/ 200 w 212"/>
                <a:gd name="T61" fmla="*/ 381 h 394"/>
                <a:gd name="T62" fmla="*/ 204 w 212"/>
                <a:gd name="T63" fmla="*/ 375 h 394"/>
                <a:gd name="T64" fmla="*/ 208 w 212"/>
                <a:gd name="T65" fmla="*/ 366 h 394"/>
                <a:gd name="T66" fmla="*/ 210 w 212"/>
                <a:gd name="T67" fmla="*/ 358 h 394"/>
                <a:gd name="T68" fmla="*/ 212 w 212"/>
                <a:gd name="T69" fmla="*/ 349 h 394"/>
                <a:gd name="T70" fmla="*/ 212 w 212"/>
                <a:gd name="T71" fmla="*/ 50 h 394"/>
                <a:gd name="T72" fmla="*/ 212 w 212"/>
                <a:gd name="T73" fmla="*/ 50 h 394"/>
                <a:gd name="T74" fmla="*/ 212 w 212"/>
                <a:gd name="T75" fmla="*/ 41 h 394"/>
                <a:gd name="T76" fmla="*/ 209 w 212"/>
                <a:gd name="T77" fmla="*/ 33 h 394"/>
                <a:gd name="T78" fmla="*/ 206 w 212"/>
                <a:gd name="T79" fmla="*/ 26 h 394"/>
                <a:gd name="T80" fmla="*/ 202 w 212"/>
                <a:gd name="T81" fmla="*/ 18 h 394"/>
                <a:gd name="T82" fmla="*/ 196 w 212"/>
                <a:gd name="T83" fmla="*/ 13 h 394"/>
                <a:gd name="T84" fmla="*/ 190 w 212"/>
                <a:gd name="T85" fmla="*/ 9 h 394"/>
                <a:gd name="T86" fmla="*/ 184 w 212"/>
                <a:gd name="T87" fmla="*/ 6 h 394"/>
                <a:gd name="T88" fmla="*/ 175 w 212"/>
                <a:gd name="T89" fmla="*/ 4 h 394"/>
                <a:gd name="T90" fmla="*/ 175 w 212"/>
                <a:gd name="T91" fmla="*/ 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394">
                  <a:moveTo>
                    <a:pt x="175" y="4"/>
                  </a:moveTo>
                  <a:lnTo>
                    <a:pt x="175" y="4"/>
                  </a:lnTo>
                  <a:lnTo>
                    <a:pt x="142" y="1"/>
                  </a:lnTo>
                  <a:lnTo>
                    <a:pt x="107" y="0"/>
                  </a:lnTo>
                  <a:lnTo>
                    <a:pt x="71" y="1"/>
                  </a:lnTo>
                  <a:lnTo>
                    <a:pt x="36" y="4"/>
                  </a:lnTo>
                  <a:lnTo>
                    <a:pt x="36" y="4"/>
                  </a:lnTo>
                  <a:lnTo>
                    <a:pt x="29" y="6"/>
                  </a:lnTo>
                  <a:lnTo>
                    <a:pt x="22" y="9"/>
                  </a:lnTo>
                  <a:lnTo>
                    <a:pt x="16" y="13"/>
                  </a:lnTo>
                  <a:lnTo>
                    <a:pt x="11" y="18"/>
                  </a:lnTo>
                  <a:lnTo>
                    <a:pt x="6" y="26"/>
                  </a:lnTo>
                  <a:lnTo>
                    <a:pt x="3" y="33"/>
                  </a:lnTo>
                  <a:lnTo>
                    <a:pt x="1" y="40"/>
                  </a:lnTo>
                  <a:lnTo>
                    <a:pt x="0" y="50"/>
                  </a:lnTo>
                  <a:lnTo>
                    <a:pt x="0" y="349"/>
                  </a:lnTo>
                  <a:lnTo>
                    <a:pt x="0" y="349"/>
                  </a:lnTo>
                  <a:lnTo>
                    <a:pt x="1" y="358"/>
                  </a:lnTo>
                  <a:lnTo>
                    <a:pt x="4" y="366"/>
                  </a:lnTo>
                  <a:lnTo>
                    <a:pt x="7" y="375"/>
                  </a:lnTo>
                  <a:lnTo>
                    <a:pt x="12" y="381"/>
                  </a:lnTo>
                  <a:lnTo>
                    <a:pt x="18" y="387"/>
                  </a:lnTo>
                  <a:lnTo>
                    <a:pt x="24" y="390"/>
                  </a:lnTo>
                  <a:lnTo>
                    <a:pt x="32" y="393"/>
                  </a:lnTo>
                  <a:lnTo>
                    <a:pt x="40" y="394"/>
                  </a:lnTo>
                  <a:lnTo>
                    <a:pt x="172" y="394"/>
                  </a:lnTo>
                  <a:lnTo>
                    <a:pt x="172" y="394"/>
                  </a:lnTo>
                  <a:lnTo>
                    <a:pt x="180" y="393"/>
                  </a:lnTo>
                  <a:lnTo>
                    <a:pt x="187" y="390"/>
                  </a:lnTo>
                  <a:lnTo>
                    <a:pt x="195" y="387"/>
                  </a:lnTo>
                  <a:lnTo>
                    <a:pt x="200" y="381"/>
                  </a:lnTo>
                  <a:lnTo>
                    <a:pt x="204" y="375"/>
                  </a:lnTo>
                  <a:lnTo>
                    <a:pt x="208" y="366"/>
                  </a:lnTo>
                  <a:lnTo>
                    <a:pt x="210" y="358"/>
                  </a:lnTo>
                  <a:lnTo>
                    <a:pt x="212" y="349"/>
                  </a:lnTo>
                  <a:lnTo>
                    <a:pt x="212" y="50"/>
                  </a:lnTo>
                  <a:lnTo>
                    <a:pt x="212" y="50"/>
                  </a:lnTo>
                  <a:lnTo>
                    <a:pt x="212" y="41"/>
                  </a:lnTo>
                  <a:lnTo>
                    <a:pt x="209" y="33"/>
                  </a:lnTo>
                  <a:lnTo>
                    <a:pt x="206" y="26"/>
                  </a:lnTo>
                  <a:lnTo>
                    <a:pt x="202" y="18"/>
                  </a:lnTo>
                  <a:lnTo>
                    <a:pt x="196" y="13"/>
                  </a:lnTo>
                  <a:lnTo>
                    <a:pt x="190" y="9"/>
                  </a:lnTo>
                  <a:lnTo>
                    <a:pt x="184" y="6"/>
                  </a:lnTo>
                  <a:lnTo>
                    <a:pt x="175" y="4"/>
                  </a:lnTo>
                  <a:lnTo>
                    <a:pt x="175"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3" name="Freeform 161">
              <a:extLst>
                <a:ext uri="{FF2B5EF4-FFF2-40B4-BE49-F238E27FC236}">
                  <a16:creationId xmlns:a16="http://schemas.microsoft.com/office/drawing/2014/main" id="{5E6582D5-14CC-434C-BD47-5BB00AC12ADA}"/>
                </a:ext>
              </a:extLst>
            </p:cNvPr>
            <p:cNvSpPr>
              <a:spLocks/>
            </p:cNvSpPr>
            <p:nvPr/>
          </p:nvSpPr>
          <p:spPr bwMode="auto">
            <a:xfrm>
              <a:off x="1308" y="2745"/>
              <a:ext cx="71" cy="182"/>
            </a:xfrm>
            <a:custGeom>
              <a:avLst/>
              <a:gdLst>
                <a:gd name="T0" fmla="*/ 177 w 212"/>
                <a:gd name="T1" fmla="*/ 4 h 545"/>
                <a:gd name="T2" fmla="*/ 177 w 212"/>
                <a:gd name="T3" fmla="*/ 4 h 545"/>
                <a:gd name="T4" fmla="*/ 142 w 212"/>
                <a:gd name="T5" fmla="*/ 1 h 545"/>
                <a:gd name="T6" fmla="*/ 107 w 212"/>
                <a:gd name="T7" fmla="*/ 0 h 545"/>
                <a:gd name="T8" fmla="*/ 71 w 212"/>
                <a:gd name="T9" fmla="*/ 1 h 545"/>
                <a:gd name="T10" fmla="*/ 36 w 212"/>
                <a:gd name="T11" fmla="*/ 4 h 545"/>
                <a:gd name="T12" fmla="*/ 36 w 212"/>
                <a:gd name="T13" fmla="*/ 4 h 545"/>
                <a:gd name="T14" fmla="*/ 29 w 212"/>
                <a:gd name="T15" fmla="*/ 6 h 545"/>
                <a:gd name="T16" fmla="*/ 22 w 212"/>
                <a:gd name="T17" fmla="*/ 8 h 545"/>
                <a:gd name="T18" fmla="*/ 16 w 212"/>
                <a:gd name="T19" fmla="*/ 13 h 545"/>
                <a:gd name="T20" fmla="*/ 11 w 212"/>
                <a:gd name="T21" fmla="*/ 19 h 545"/>
                <a:gd name="T22" fmla="*/ 6 w 212"/>
                <a:gd name="T23" fmla="*/ 25 h 545"/>
                <a:gd name="T24" fmla="*/ 4 w 212"/>
                <a:gd name="T25" fmla="*/ 32 h 545"/>
                <a:gd name="T26" fmla="*/ 1 w 212"/>
                <a:gd name="T27" fmla="*/ 41 h 545"/>
                <a:gd name="T28" fmla="*/ 0 w 212"/>
                <a:gd name="T29" fmla="*/ 49 h 545"/>
                <a:gd name="T30" fmla="*/ 0 w 212"/>
                <a:gd name="T31" fmla="*/ 500 h 545"/>
                <a:gd name="T32" fmla="*/ 0 w 212"/>
                <a:gd name="T33" fmla="*/ 500 h 545"/>
                <a:gd name="T34" fmla="*/ 1 w 212"/>
                <a:gd name="T35" fmla="*/ 509 h 545"/>
                <a:gd name="T36" fmla="*/ 4 w 212"/>
                <a:gd name="T37" fmla="*/ 517 h 545"/>
                <a:gd name="T38" fmla="*/ 7 w 212"/>
                <a:gd name="T39" fmla="*/ 526 h 545"/>
                <a:gd name="T40" fmla="*/ 12 w 212"/>
                <a:gd name="T41" fmla="*/ 532 h 545"/>
                <a:gd name="T42" fmla="*/ 18 w 212"/>
                <a:gd name="T43" fmla="*/ 538 h 545"/>
                <a:gd name="T44" fmla="*/ 24 w 212"/>
                <a:gd name="T45" fmla="*/ 541 h 545"/>
                <a:gd name="T46" fmla="*/ 33 w 212"/>
                <a:gd name="T47" fmla="*/ 544 h 545"/>
                <a:gd name="T48" fmla="*/ 40 w 212"/>
                <a:gd name="T49" fmla="*/ 545 h 545"/>
                <a:gd name="T50" fmla="*/ 172 w 212"/>
                <a:gd name="T51" fmla="*/ 545 h 545"/>
                <a:gd name="T52" fmla="*/ 172 w 212"/>
                <a:gd name="T53" fmla="*/ 545 h 545"/>
                <a:gd name="T54" fmla="*/ 180 w 212"/>
                <a:gd name="T55" fmla="*/ 544 h 545"/>
                <a:gd name="T56" fmla="*/ 187 w 212"/>
                <a:gd name="T57" fmla="*/ 541 h 545"/>
                <a:gd name="T58" fmla="*/ 195 w 212"/>
                <a:gd name="T59" fmla="*/ 538 h 545"/>
                <a:gd name="T60" fmla="*/ 201 w 212"/>
                <a:gd name="T61" fmla="*/ 532 h 545"/>
                <a:gd name="T62" fmla="*/ 206 w 212"/>
                <a:gd name="T63" fmla="*/ 526 h 545"/>
                <a:gd name="T64" fmla="*/ 209 w 212"/>
                <a:gd name="T65" fmla="*/ 517 h 545"/>
                <a:gd name="T66" fmla="*/ 212 w 212"/>
                <a:gd name="T67" fmla="*/ 509 h 545"/>
                <a:gd name="T68" fmla="*/ 212 w 212"/>
                <a:gd name="T69" fmla="*/ 500 h 545"/>
                <a:gd name="T70" fmla="*/ 212 w 212"/>
                <a:gd name="T71" fmla="*/ 49 h 545"/>
                <a:gd name="T72" fmla="*/ 212 w 212"/>
                <a:gd name="T73" fmla="*/ 49 h 545"/>
                <a:gd name="T74" fmla="*/ 212 w 212"/>
                <a:gd name="T75" fmla="*/ 41 h 545"/>
                <a:gd name="T76" fmla="*/ 209 w 212"/>
                <a:gd name="T77" fmla="*/ 32 h 545"/>
                <a:gd name="T78" fmla="*/ 206 w 212"/>
                <a:gd name="T79" fmla="*/ 25 h 545"/>
                <a:gd name="T80" fmla="*/ 202 w 212"/>
                <a:gd name="T81" fmla="*/ 19 h 545"/>
                <a:gd name="T82" fmla="*/ 196 w 212"/>
                <a:gd name="T83" fmla="*/ 13 h 545"/>
                <a:gd name="T84" fmla="*/ 190 w 212"/>
                <a:gd name="T85" fmla="*/ 8 h 545"/>
                <a:gd name="T86" fmla="*/ 184 w 212"/>
                <a:gd name="T87" fmla="*/ 6 h 545"/>
                <a:gd name="T88" fmla="*/ 177 w 212"/>
                <a:gd name="T89" fmla="*/ 4 h 545"/>
                <a:gd name="T90" fmla="*/ 177 w 212"/>
                <a:gd name="T91" fmla="*/ 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545">
                  <a:moveTo>
                    <a:pt x="177" y="4"/>
                  </a:moveTo>
                  <a:lnTo>
                    <a:pt x="177" y="4"/>
                  </a:lnTo>
                  <a:lnTo>
                    <a:pt x="142" y="1"/>
                  </a:lnTo>
                  <a:lnTo>
                    <a:pt x="107" y="0"/>
                  </a:lnTo>
                  <a:lnTo>
                    <a:pt x="71" y="1"/>
                  </a:lnTo>
                  <a:lnTo>
                    <a:pt x="36" y="4"/>
                  </a:lnTo>
                  <a:lnTo>
                    <a:pt x="36" y="4"/>
                  </a:lnTo>
                  <a:lnTo>
                    <a:pt x="29" y="6"/>
                  </a:lnTo>
                  <a:lnTo>
                    <a:pt x="22" y="8"/>
                  </a:lnTo>
                  <a:lnTo>
                    <a:pt x="16" y="13"/>
                  </a:lnTo>
                  <a:lnTo>
                    <a:pt x="11" y="19"/>
                  </a:lnTo>
                  <a:lnTo>
                    <a:pt x="6" y="25"/>
                  </a:lnTo>
                  <a:lnTo>
                    <a:pt x="4" y="32"/>
                  </a:lnTo>
                  <a:lnTo>
                    <a:pt x="1" y="41"/>
                  </a:lnTo>
                  <a:lnTo>
                    <a:pt x="0" y="49"/>
                  </a:lnTo>
                  <a:lnTo>
                    <a:pt x="0" y="500"/>
                  </a:lnTo>
                  <a:lnTo>
                    <a:pt x="0" y="500"/>
                  </a:lnTo>
                  <a:lnTo>
                    <a:pt x="1" y="509"/>
                  </a:lnTo>
                  <a:lnTo>
                    <a:pt x="4" y="517"/>
                  </a:lnTo>
                  <a:lnTo>
                    <a:pt x="7" y="526"/>
                  </a:lnTo>
                  <a:lnTo>
                    <a:pt x="12" y="532"/>
                  </a:lnTo>
                  <a:lnTo>
                    <a:pt x="18" y="538"/>
                  </a:lnTo>
                  <a:lnTo>
                    <a:pt x="24" y="541"/>
                  </a:lnTo>
                  <a:lnTo>
                    <a:pt x="33" y="544"/>
                  </a:lnTo>
                  <a:lnTo>
                    <a:pt x="40" y="545"/>
                  </a:lnTo>
                  <a:lnTo>
                    <a:pt x="172" y="545"/>
                  </a:lnTo>
                  <a:lnTo>
                    <a:pt x="172" y="545"/>
                  </a:lnTo>
                  <a:lnTo>
                    <a:pt x="180" y="544"/>
                  </a:lnTo>
                  <a:lnTo>
                    <a:pt x="187" y="541"/>
                  </a:lnTo>
                  <a:lnTo>
                    <a:pt x="195" y="538"/>
                  </a:lnTo>
                  <a:lnTo>
                    <a:pt x="201" y="532"/>
                  </a:lnTo>
                  <a:lnTo>
                    <a:pt x="206" y="526"/>
                  </a:lnTo>
                  <a:lnTo>
                    <a:pt x="209" y="517"/>
                  </a:lnTo>
                  <a:lnTo>
                    <a:pt x="212" y="509"/>
                  </a:lnTo>
                  <a:lnTo>
                    <a:pt x="212" y="500"/>
                  </a:lnTo>
                  <a:lnTo>
                    <a:pt x="212" y="49"/>
                  </a:lnTo>
                  <a:lnTo>
                    <a:pt x="212" y="49"/>
                  </a:lnTo>
                  <a:lnTo>
                    <a:pt x="212" y="41"/>
                  </a:lnTo>
                  <a:lnTo>
                    <a:pt x="209" y="32"/>
                  </a:lnTo>
                  <a:lnTo>
                    <a:pt x="206" y="25"/>
                  </a:lnTo>
                  <a:lnTo>
                    <a:pt x="202" y="19"/>
                  </a:lnTo>
                  <a:lnTo>
                    <a:pt x="196" y="13"/>
                  </a:lnTo>
                  <a:lnTo>
                    <a:pt x="190" y="8"/>
                  </a:lnTo>
                  <a:lnTo>
                    <a:pt x="184" y="6"/>
                  </a:lnTo>
                  <a:lnTo>
                    <a:pt x="177" y="4"/>
                  </a:lnTo>
                  <a:lnTo>
                    <a:pt x="177"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4" name="Freeform 162">
              <a:extLst>
                <a:ext uri="{FF2B5EF4-FFF2-40B4-BE49-F238E27FC236}">
                  <a16:creationId xmlns:a16="http://schemas.microsoft.com/office/drawing/2014/main" id="{3E5FB203-A543-4AAD-94E9-94FDE28F66BC}"/>
                </a:ext>
              </a:extLst>
            </p:cNvPr>
            <p:cNvSpPr>
              <a:spLocks/>
            </p:cNvSpPr>
            <p:nvPr/>
          </p:nvSpPr>
          <p:spPr bwMode="auto">
            <a:xfrm>
              <a:off x="1107" y="2826"/>
              <a:ext cx="71" cy="101"/>
            </a:xfrm>
            <a:custGeom>
              <a:avLst/>
              <a:gdLst>
                <a:gd name="T0" fmla="*/ 177 w 212"/>
                <a:gd name="T1" fmla="*/ 4 h 303"/>
                <a:gd name="T2" fmla="*/ 177 w 212"/>
                <a:gd name="T3" fmla="*/ 4 h 303"/>
                <a:gd name="T4" fmla="*/ 142 w 212"/>
                <a:gd name="T5" fmla="*/ 1 h 303"/>
                <a:gd name="T6" fmla="*/ 107 w 212"/>
                <a:gd name="T7" fmla="*/ 0 h 303"/>
                <a:gd name="T8" fmla="*/ 71 w 212"/>
                <a:gd name="T9" fmla="*/ 1 h 303"/>
                <a:gd name="T10" fmla="*/ 36 w 212"/>
                <a:gd name="T11" fmla="*/ 4 h 303"/>
                <a:gd name="T12" fmla="*/ 36 w 212"/>
                <a:gd name="T13" fmla="*/ 4 h 303"/>
                <a:gd name="T14" fmla="*/ 29 w 212"/>
                <a:gd name="T15" fmla="*/ 6 h 303"/>
                <a:gd name="T16" fmla="*/ 22 w 212"/>
                <a:gd name="T17" fmla="*/ 8 h 303"/>
                <a:gd name="T18" fmla="*/ 16 w 212"/>
                <a:gd name="T19" fmla="*/ 13 h 303"/>
                <a:gd name="T20" fmla="*/ 11 w 212"/>
                <a:gd name="T21" fmla="*/ 18 h 303"/>
                <a:gd name="T22" fmla="*/ 6 w 212"/>
                <a:gd name="T23" fmla="*/ 25 h 303"/>
                <a:gd name="T24" fmla="*/ 4 w 212"/>
                <a:gd name="T25" fmla="*/ 33 h 303"/>
                <a:gd name="T26" fmla="*/ 1 w 212"/>
                <a:gd name="T27" fmla="*/ 40 h 303"/>
                <a:gd name="T28" fmla="*/ 0 w 212"/>
                <a:gd name="T29" fmla="*/ 50 h 303"/>
                <a:gd name="T30" fmla="*/ 0 w 212"/>
                <a:gd name="T31" fmla="*/ 258 h 303"/>
                <a:gd name="T32" fmla="*/ 0 w 212"/>
                <a:gd name="T33" fmla="*/ 258 h 303"/>
                <a:gd name="T34" fmla="*/ 1 w 212"/>
                <a:gd name="T35" fmla="*/ 267 h 303"/>
                <a:gd name="T36" fmla="*/ 4 w 212"/>
                <a:gd name="T37" fmla="*/ 275 h 303"/>
                <a:gd name="T38" fmla="*/ 7 w 212"/>
                <a:gd name="T39" fmla="*/ 284 h 303"/>
                <a:gd name="T40" fmla="*/ 12 w 212"/>
                <a:gd name="T41" fmla="*/ 290 h 303"/>
                <a:gd name="T42" fmla="*/ 18 w 212"/>
                <a:gd name="T43" fmla="*/ 296 h 303"/>
                <a:gd name="T44" fmla="*/ 24 w 212"/>
                <a:gd name="T45" fmla="*/ 299 h 303"/>
                <a:gd name="T46" fmla="*/ 33 w 212"/>
                <a:gd name="T47" fmla="*/ 302 h 303"/>
                <a:gd name="T48" fmla="*/ 40 w 212"/>
                <a:gd name="T49" fmla="*/ 303 h 303"/>
                <a:gd name="T50" fmla="*/ 172 w 212"/>
                <a:gd name="T51" fmla="*/ 303 h 303"/>
                <a:gd name="T52" fmla="*/ 172 w 212"/>
                <a:gd name="T53" fmla="*/ 303 h 303"/>
                <a:gd name="T54" fmla="*/ 180 w 212"/>
                <a:gd name="T55" fmla="*/ 302 h 303"/>
                <a:gd name="T56" fmla="*/ 187 w 212"/>
                <a:gd name="T57" fmla="*/ 299 h 303"/>
                <a:gd name="T58" fmla="*/ 195 w 212"/>
                <a:gd name="T59" fmla="*/ 296 h 303"/>
                <a:gd name="T60" fmla="*/ 201 w 212"/>
                <a:gd name="T61" fmla="*/ 290 h 303"/>
                <a:gd name="T62" fmla="*/ 206 w 212"/>
                <a:gd name="T63" fmla="*/ 284 h 303"/>
                <a:gd name="T64" fmla="*/ 209 w 212"/>
                <a:gd name="T65" fmla="*/ 275 h 303"/>
                <a:gd name="T66" fmla="*/ 212 w 212"/>
                <a:gd name="T67" fmla="*/ 267 h 303"/>
                <a:gd name="T68" fmla="*/ 212 w 212"/>
                <a:gd name="T69" fmla="*/ 258 h 303"/>
                <a:gd name="T70" fmla="*/ 212 w 212"/>
                <a:gd name="T71" fmla="*/ 50 h 303"/>
                <a:gd name="T72" fmla="*/ 212 w 212"/>
                <a:gd name="T73" fmla="*/ 50 h 303"/>
                <a:gd name="T74" fmla="*/ 212 w 212"/>
                <a:gd name="T75" fmla="*/ 40 h 303"/>
                <a:gd name="T76" fmla="*/ 209 w 212"/>
                <a:gd name="T77" fmla="*/ 33 h 303"/>
                <a:gd name="T78" fmla="*/ 206 w 212"/>
                <a:gd name="T79" fmla="*/ 25 h 303"/>
                <a:gd name="T80" fmla="*/ 202 w 212"/>
                <a:gd name="T81" fmla="*/ 18 h 303"/>
                <a:gd name="T82" fmla="*/ 196 w 212"/>
                <a:gd name="T83" fmla="*/ 13 h 303"/>
                <a:gd name="T84" fmla="*/ 190 w 212"/>
                <a:gd name="T85" fmla="*/ 8 h 303"/>
                <a:gd name="T86" fmla="*/ 184 w 212"/>
                <a:gd name="T87" fmla="*/ 6 h 303"/>
                <a:gd name="T88" fmla="*/ 177 w 212"/>
                <a:gd name="T89" fmla="*/ 4 h 303"/>
                <a:gd name="T90" fmla="*/ 177 w 212"/>
                <a:gd name="T91" fmla="*/ 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303">
                  <a:moveTo>
                    <a:pt x="177" y="4"/>
                  </a:moveTo>
                  <a:lnTo>
                    <a:pt x="177" y="4"/>
                  </a:lnTo>
                  <a:lnTo>
                    <a:pt x="142" y="1"/>
                  </a:lnTo>
                  <a:lnTo>
                    <a:pt x="107" y="0"/>
                  </a:lnTo>
                  <a:lnTo>
                    <a:pt x="71" y="1"/>
                  </a:lnTo>
                  <a:lnTo>
                    <a:pt x="36" y="4"/>
                  </a:lnTo>
                  <a:lnTo>
                    <a:pt x="36" y="4"/>
                  </a:lnTo>
                  <a:lnTo>
                    <a:pt x="29" y="6"/>
                  </a:lnTo>
                  <a:lnTo>
                    <a:pt x="22" y="8"/>
                  </a:lnTo>
                  <a:lnTo>
                    <a:pt x="16" y="13"/>
                  </a:lnTo>
                  <a:lnTo>
                    <a:pt x="11" y="18"/>
                  </a:lnTo>
                  <a:lnTo>
                    <a:pt x="6" y="25"/>
                  </a:lnTo>
                  <a:lnTo>
                    <a:pt x="4" y="33"/>
                  </a:lnTo>
                  <a:lnTo>
                    <a:pt x="1" y="40"/>
                  </a:lnTo>
                  <a:lnTo>
                    <a:pt x="0" y="50"/>
                  </a:lnTo>
                  <a:lnTo>
                    <a:pt x="0" y="258"/>
                  </a:lnTo>
                  <a:lnTo>
                    <a:pt x="0" y="258"/>
                  </a:lnTo>
                  <a:lnTo>
                    <a:pt x="1" y="267"/>
                  </a:lnTo>
                  <a:lnTo>
                    <a:pt x="4" y="275"/>
                  </a:lnTo>
                  <a:lnTo>
                    <a:pt x="7" y="284"/>
                  </a:lnTo>
                  <a:lnTo>
                    <a:pt x="12" y="290"/>
                  </a:lnTo>
                  <a:lnTo>
                    <a:pt x="18" y="296"/>
                  </a:lnTo>
                  <a:lnTo>
                    <a:pt x="24" y="299"/>
                  </a:lnTo>
                  <a:lnTo>
                    <a:pt x="33" y="302"/>
                  </a:lnTo>
                  <a:lnTo>
                    <a:pt x="40" y="303"/>
                  </a:lnTo>
                  <a:lnTo>
                    <a:pt x="172" y="303"/>
                  </a:lnTo>
                  <a:lnTo>
                    <a:pt x="172" y="303"/>
                  </a:lnTo>
                  <a:lnTo>
                    <a:pt x="180" y="302"/>
                  </a:lnTo>
                  <a:lnTo>
                    <a:pt x="187" y="299"/>
                  </a:lnTo>
                  <a:lnTo>
                    <a:pt x="195" y="296"/>
                  </a:lnTo>
                  <a:lnTo>
                    <a:pt x="201" y="290"/>
                  </a:lnTo>
                  <a:lnTo>
                    <a:pt x="206" y="284"/>
                  </a:lnTo>
                  <a:lnTo>
                    <a:pt x="209" y="275"/>
                  </a:lnTo>
                  <a:lnTo>
                    <a:pt x="212" y="267"/>
                  </a:lnTo>
                  <a:lnTo>
                    <a:pt x="212" y="258"/>
                  </a:lnTo>
                  <a:lnTo>
                    <a:pt x="212" y="50"/>
                  </a:lnTo>
                  <a:lnTo>
                    <a:pt x="212" y="50"/>
                  </a:lnTo>
                  <a:lnTo>
                    <a:pt x="212" y="40"/>
                  </a:lnTo>
                  <a:lnTo>
                    <a:pt x="209" y="33"/>
                  </a:lnTo>
                  <a:lnTo>
                    <a:pt x="206" y="25"/>
                  </a:lnTo>
                  <a:lnTo>
                    <a:pt x="202" y="18"/>
                  </a:lnTo>
                  <a:lnTo>
                    <a:pt x="196" y="13"/>
                  </a:lnTo>
                  <a:lnTo>
                    <a:pt x="190" y="8"/>
                  </a:lnTo>
                  <a:lnTo>
                    <a:pt x="184" y="6"/>
                  </a:lnTo>
                  <a:lnTo>
                    <a:pt x="177" y="4"/>
                  </a:lnTo>
                  <a:lnTo>
                    <a:pt x="177"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5" name="Freeform 163">
              <a:extLst>
                <a:ext uri="{FF2B5EF4-FFF2-40B4-BE49-F238E27FC236}">
                  <a16:creationId xmlns:a16="http://schemas.microsoft.com/office/drawing/2014/main" id="{79CE7225-3B62-4F77-AC87-9227A088F93C}"/>
                </a:ext>
              </a:extLst>
            </p:cNvPr>
            <p:cNvSpPr>
              <a:spLocks/>
            </p:cNvSpPr>
            <p:nvPr/>
          </p:nvSpPr>
          <p:spPr bwMode="auto">
            <a:xfrm>
              <a:off x="1097" y="2624"/>
              <a:ext cx="292" cy="162"/>
            </a:xfrm>
            <a:custGeom>
              <a:avLst/>
              <a:gdLst>
                <a:gd name="T0" fmla="*/ 738 w 876"/>
                <a:gd name="T1" fmla="*/ 206 h 485"/>
                <a:gd name="T2" fmla="*/ 769 w 876"/>
                <a:gd name="T3" fmla="*/ 212 h 485"/>
                <a:gd name="T4" fmla="*/ 791 w 876"/>
                <a:gd name="T5" fmla="*/ 210 h 485"/>
                <a:gd name="T6" fmla="*/ 820 w 876"/>
                <a:gd name="T7" fmla="*/ 200 h 485"/>
                <a:gd name="T8" fmla="*/ 844 w 876"/>
                <a:gd name="T9" fmla="*/ 181 h 485"/>
                <a:gd name="T10" fmla="*/ 863 w 876"/>
                <a:gd name="T11" fmla="*/ 156 h 485"/>
                <a:gd name="T12" fmla="*/ 873 w 876"/>
                <a:gd name="T13" fmla="*/ 127 h 485"/>
                <a:gd name="T14" fmla="*/ 876 w 876"/>
                <a:gd name="T15" fmla="*/ 105 h 485"/>
                <a:gd name="T16" fmla="*/ 871 w 876"/>
                <a:gd name="T17" fmla="*/ 74 h 485"/>
                <a:gd name="T18" fmla="*/ 858 w 876"/>
                <a:gd name="T19" fmla="*/ 47 h 485"/>
                <a:gd name="T20" fmla="*/ 837 w 876"/>
                <a:gd name="T21" fmla="*/ 24 h 485"/>
                <a:gd name="T22" fmla="*/ 811 w 876"/>
                <a:gd name="T23" fmla="*/ 8 h 485"/>
                <a:gd name="T24" fmla="*/ 780 w 876"/>
                <a:gd name="T25" fmla="*/ 0 h 485"/>
                <a:gd name="T26" fmla="*/ 759 w 876"/>
                <a:gd name="T27" fmla="*/ 0 h 485"/>
                <a:gd name="T28" fmla="*/ 728 w 876"/>
                <a:gd name="T29" fmla="*/ 8 h 485"/>
                <a:gd name="T30" fmla="*/ 703 w 876"/>
                <a:gd name="T31" fmla="*/ 24 h 485"/>
                <a:gd name="T32" fmla="*/ 683 w 876"/>
                <a:gd name="T33" fmla="*/ 47 h 485"/>
                <a:gd name="T34" fmla="*/ 669 w 876"/>
                <a:gd name="T35" fmla="*/ 74 h 485"/>
                <a:gd name="T36" fmla="*/ 664 w 876"/>
                <a:gd name="T37" fmla="*/ 105 h 485"/>
                <a:gd name="T38" fmla="*/ 461 w 876"/>
                <a:gd name="T39" fmla="*/ 264 h 485"/>
                <a:gd name="T40" fmla="*/ 338 w 876"/>
                <a:gd name="T41" fmla="*/ 133 h 485"/>
                <a:gd name="T42" fmla="*/ 303 w 876"/>
                <a:gd name="T43" fmla="*/ 121 h 485"/>
                <a:gd name="T44" fmla="*/ 279 w 876"/>
                <a:gd name="T45" fmla="*/ 126 h 485"/>
                <a:gd name="T46" fmla="*/ 123 w 876"/>
                <a:gd name="T47" fmla="*/ 275 h 485"/>
                <a:gd name="T48" fmla="*/ 106 w 876"/>
                <a:gd name="T49" fmla="*/ 273 h 485"/>
                <a:gd name="T50" fmla="*/ 85 w 876"/>
                <a:gd name="T51" fmla="*/ 275 h 485"/>
                <a:gd name="T52" fmla="*/ 56 w 876"/>
                <a:gd name="T53" fmla="*/ 286 h 485"/>
                <a:gd name="T54" fmla="*/ 31 w 876"/>
                <a:gd name="T55" fmla="*/ 304 h 485"/>
                <a:gd name="T56" fmla="*/ 13 w 876"/>
                <a:gd name="T57" fmla="*/ 328 h 485"/>
                <a:gd name="T58" fmla="*/ 2 w 876"/>
                <a:gd name="T59" fmla="*/ 358 h 485"/>
                <a:gd name="T60" fmla="*/ 0 w 876"/>
                <a:gd name="T61" fmla="*/ 378 h 485"/>
                <a:gd name="T62" fmla="*/ 5 w 876"/>
                <a:gd name="T63" fmla="*/ 410 h 485"/>
                <a:gd name="T64" fmla="*/ 18 w 876"/>
                <a:gd name="T65" fmla="*/ 438 h 485"/>
                <a:gd name="T66" fmla="*/ 39 w 876"/>
                <a:gd name="T67" fmla="*/ 461 h 485"/>
                <a:gd name="T68" fmla="*/ 65 w 876"/>
                <a:gd name="T69" fmla="*/ 476 h 485"/>
                <a:gd name="T70" fmla="*/ 95 w 876"/>
                <a:gd name="T71" fmla="*/ 485 h 485"/>
                <a:gd name="T72" fmla="*/ 117 w 876"/>
                <a:gd name="T73" fmla="*/ 485 h 485"/>
                <a:gd name="T74" fmla="*/ 147 w 876"/>
                <a:gd name="T75" fmla="*/ 476 h 485"/>
                <a:gd name="T76" fmla="*/ 173 w 876"/>
                <a:gd name="T77" fmla="*/ 461 h 485"/>
                <a:gd name="T78" fmla="*/ 193 w 876"/>
                <a:gd name="T79" fmla="*/ 438 h 485"/>
                <a:gd name="T80" fmla="*/ 207 w 876"/>
                <a:gd name="T81" fmla="*/ 410 h 485"/>
                <a:gd name="T82" fmla="*/ 211 w 876"/>
                <a:gd name="T83" fmla="*/ 378 h 485"/>
                <a:gd name="T84" fmla="*/ 210 w 876"/>
                <a:gd name="T85" fmla="*/ 359 h 485"/>
                <a:gd name="T86" fmla="*/ 408 w 876"/>
                <a:gd name="T87" fmla="*/ 387 h 485"/>
                <a:gd name="T88" fmla="*/ 437 w 876"/>
                <a:gd name="T89" fmla="*/ 404 h 485"/>
                <a:gd name="T90" fmla="*/ 470 w 876"/>
                <a:gd name="T91" fmla="*/ 404 h 485"/>
                <a:gd name="T92" fmla="*/ 489 w 876"/>
                <a:gd name="T93" fmla="*/ 39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6" h="485">
                  <a:moveTo>
                    <a:pt x="489" y="394"/>
                  </a:moveTo>
                  <a:lnTo>
                    <a:pt x="738" y="206"/>
                  </a:lnTo>
                  <a:lnTo>
                    <a:pt x="738" y="206"/>
                  </a:lnTo>
                  <a:lnTo>
                    <a:pt x="754" y="211"/>
                  </a:lnTo>
                  <a:lnTo>
                    <a:pt x="761" y="212"/>
                  </a:lnTo>
                  <a:lnTo>
                    <a:pt x="769" y="212"/>
                  </a:lnTo>
                  <a:lnTo>
                    <a:pt x="769" y="212"/>
                  </a:lnTo>
                  <a:lnTo>
                    <a:pt x="780" y="212"/>
                  </a:lnTo>
                  <a:lnTo>
                    <a:pt x="791" y="210"/>
                  </a:lnTo>
                  <a:lnTo>
                    <a:pt x="801" y="207"/>
                  </a:lnTo>
                  <a:lnTo>
                    <a:pt x="811" y="204"/>
                  </a:lnTo>
                  <a:lnTo>
                    <a:pt x="820" y="200"/>
                  </a:lnTo>
                  <a:lnTo>
                    <a:pt x="829" y="194"/>
                  </a:lnTo>
                  <a:lnTo>
                    <a:pt x="837" y="188"/>
                  </a:lnTo>
                  <a:lnTo>
                    <a:pt x="844" y="181"/>
                  </a:lnTo>
                  <a:lnTo>
                    <a:pt x="852" y="173"/>
                  </a:lnTo>
                  <a:lnTo>
                    <a:pt x="858" y="165"/>
                  </a:lnTo>
                  <a:lnTo>
                    <a:pt x="863" y="156"/>
                  </a:lnTo>
                  <a:lnTo>
                    <a:pt x="867" y="148"/>
                  </a:lnTo>
                  <a:lnTo>
                    <a:pt x="871" y="137"/>
                  </a:lnTo>
                  <a:lnTo>
                    <a:pt x="873" y="127"/>
                  </a:lnTo>
                  <a:lnTo>
                    <a:pt x="876" y="116"/>
                  </a:lnTo>
                  <a:lnTo>
                    <a:pt x="876" y="105"/>
                  </a:lnTo>
                  <a:lnTo>
                    <a:pt x="876" y="105"/>
                  </a:lnTo>
                  <a:lnTo>
                    <a:pt x="876" y="96"/>
                  </a:lnTo>
                  <a:lnTo>
                    <a:pt x="873" y="85"/>
                  </a:lnTo>
                  <a:lnTo>
                    <a:pt x="871" y="74"/>
                  </a:lnTo>
                  <a:lnTo>
                    <a:pt x="867" y="64"/>
                  </a:lnTo>
                  <a:lnTo>
                    <a:pt x="863" y="56"/>
                  </a:lnTo>
                  <a:lnTo>
                    <a:pt x="858" y="47"/>
                  </a:lnTo>
                  <a:lnTo>
                    <a:pt x="852" y="39"/>
                  </a:lnTo>
                  <a:lnTo>
                    <a:pt x="844" y="32"/>
                  </a:lnTo>
                  <a:lnTo>
                    <a:pt x="837" y="24"/>
                  </a:lnTo>
                  <a:lnTo>
                    <a:pt x="829" y="18"/>
                  </a:lnTo>
                  <a:lnTo>
                    <a:pt x="820" y="12"/>
                  </a:lnTo>
                  <a:lnTo>
                    <a:pt x="811" y="8"/>
                  </a:lnTo>
                  <a:lnTo>
                    <a:pt x="801" y="5"/>
                  </a:lnTo>
                  <a:lnTo>
                    <a:pt x="791" y="2"/>
                  </a:lnTo>
                  <a:lnTo>
                    <a:pt x="780" y="0"/>
                  </a:lnTo>
                  <a:lnTo>
                    <a:pt x="769" y="0"/>
                  </a:lnTo>
                  <a:lnTo>
                    <a:pt x="769" y="0"/>
                  </a:lnTo>
                  <a:lnTo>
                    <a:pt x="759" y="0"/>
                  </a:lnTo>
                  <a:lnTo>
                    <a:pt x="749" y="2"/>
                  </a:lnTo>
                  <a:lnTo>
                    <a:pt x="738" y="5"/>
                  </a:lnTo>
                  <a:lnTo>
                    <a:pt x="728" y="8"/>
                  </a:lnTo>
                  <a:lnTo>
                    <a:pt x="720" y="12"/>
                  </a:lnTo>
                  <a:lnTo>
                    <a:pt x="710" y="18"/>
                  </a:lnTo>
                  <a:lnTo>
                    <a:pt x="703" y="24"/>
                  </a:lnTo>
                  <a:lnTo>
                    <a:pt x="696" y="32"/>
                  </a:lnTo>
                  <a:lnTo>
                    <a:pt x="689" y="39"/>
                  </a:lnTo>
                  <a:lnTo>
                    <a:pt x="683" y="47"/>
                  </a:lnTo>
                  <a:lnTo>
                    <a:pt x="676" y="56"/>
                  </a:lnTo>
                  <a:lnTo>
                    <a:pt x="673" y="64"/>
                  </a:lnTo>
                  <a:lnTo>
                    <a:pt x="669" y="74"/>
                  </a:lnTo>
                  <a:lnTo>
                    <a:pt x="667" y="85"/>
                  </a:lnTo>
                  <a:lnTo>
                    <a:pt x="664" y="96"/>
                  </a:lnTo>
                  <a:lnTo>
                    <a:pt x="664" y="105"/>
                  </a:lnTo>
                  <a:lnTo>
                    <a:pt x="664" y="105"/>
                  </a:lnTo>
                  <a:lnTo>
                    <a:pt x="664" y="110"/>
                  </a:lnTo>
                  <a:lnTo>
                    <a:pt x="461" y="264"/>
                  </a:lnTo>
                  <a:lnTo>
                    <a:pt x="347" y="142"/>
                  </a:lnTo>
                  <a:lnTo>
                    <a:pt x="347" y="142"/>
                  </a:lnTo>
                  <a:lnTo>
                    <a:pt x="338" y="133"/>
                  </a:lnTo>
                  <a:lnTo>
                    <a:pt x="327" y="127"/>
                  </a:lnTo>
                  <a:lnTo>
                    <a:pt x="315" y="122"/>
                  </a:lnTo>
                  <a:lnTo>
                    <a:pt x="303" y="121"/>
                  </a:lnTo>
                  <a:lnTo>
                    <a:pt x="303" y="121"/>
                  </a:lnTo>
                  <a:lnTo>
                    <a:pt x="291" y="122"/>
                  </a:lnTo>
                  <a:lnTo>
                    <a:pt x="279" y="126"/>
                  </a:lnTo>
                  <a:lnTo>
                    <a:pt x="268" y="132"/>
                  </a:lnTo>
                  <a:lnTo>
                    <a:pt x="260" y="139"/>
                  </a:lnTo>
                  <a:lnTo>
                    <a:pt x="123" y="275"/>
                  </a:lnTo>
                  <a:lnTo>
                    <a:pt x="123" y="275"/>
                  </a:lnTo>
                  <a:lnTo>
                    <a:pt x="115" y="274"/>
                  </a:lnTo>
                  <a:lnTo>
                    <a:pt x="106" y="273"/>
                  </a:lnTo>
                  <a:lnTo>
                    <a:pt x="106" y="273"/>
                  </a:lnTo>
                  <a:lnTo>
                    <a:pt x="95" y="274"/>
                  </a:lnTo>
                  <a:lnTo>
                    <a:pt x="85" y="275"/>
                  </a:lnTo>
                  <a:lnTo>
                    <a:pt x="75" y="278"/>
                  </a:lnTo>
                  <a:lnTo>
                    <a:pt x="65" y="281"/>
                  </a:lnTo>
                  <a:lnTo>
                    <a:pt x="56" y="286"/>
                  </a:lnTo>
                  <a:lnTo>
                    <a:pt x="47" y="291"/>
                  </a:lnTo>
                  <a:lnTo>
                    <a:pt x="39" y="297"/>
                  </a:lnTo>
                  <a:lnTo>
                    <a:pt x="31" y="304"/>
                  </a:lnTo>
                  <a:lnTo>
                    <a:pt x="24" y="311"/>
                  </a:lnTo>
                  <a:lnTo>
                    <a:pt x="18" y="320"/>
                  </a:lnTo>
                  <a:lnTo>
                    <a:pt x="13" y="328"/>
                  </a:lnTo>
                  <a:lnTo>
                    <a:pt x="8" y="337"/>
                  </a:lnTo>
                  <a:lnTo>
                    <a:pt x="5" y="347"/>
                  </a:lnTo>
                  <a:lnTo>
                    <a:pt x="2" y="358"/>
                  </a:lnTo>
                  <a:lnTo>
                    <a:pt x="1" y="367"/>
                  </a:lnTo>
                  <a:lnTo>
                    <a:pt x="0" y="378"/>
                  </a:lnTo>
                  <a:lnTo>
                    <a:pt x="0" y="378"/>
                  </a:lnTo>
                  <a:lnTo>
                    <a:pt x="1" y="389"/>
                  </a:lnTo>
                  <a:lnTo>
                    <a:pt x="2" y="400"/>
                  </a:lnTo>
                  <a:lnTo>
                    <a:pt x="5" y="410"/>
                  </a:lnTo>
                  <a:lnTo>
                    <a:pt x="8" y="419"/>
                  </a:lnTo>
                  <a:lnTo>
                    <a:pt x="13" y="429"/>
                  </a:lnTo>
                  <a:lnTo>
                    <a:pt x="18" y="438"/>
                  </a:lnTo>
                  <a:lnTo>
                    <a:pt x="24" y="446"/>
                  </a:lnTo>
                  <a:lnTo>
                    <a:pt x="31" y="453"/>
                  </a:lnTo>
                  <a:lnTo>
                    <a:pt x="39" y="461"/>
                  </a:lnTo>
                  <a:lnTo>
                    <a:pt x="47" y="467"/>
                  </a:lnTo>
                  <a:lnTo>
                    <a:pt x="56" y="471"/>
                  </a:lnTo>
                  <a:lnTo>
                    <a:pt x="65" y="476"/>
                  </a:lnTo>
                  <a:lnTo>
                    <a:pt x="75" y="480"/>
                  </a:lnTo>
                  <a:lnTo>
                    <a:pt x="85" y="482"/>
                  </a:lnTo>
                  <a:lnTo>
                    <a:pt x="95" y="485"/>
                  </a:lnTo>
                  <a:lnTo>
                    <a:pt x="106" y="485"/>
                  </a:lnTo>
                  <a:lnTo>
                    <a:pt x="106" y="485"/>
                  </a:lnTo>
                  <a:lnTo>
                    <a:pt x="117" y="485"/>
                  </a:lnTo>
                  <a:lnTo>
                    <a:pt x="127" y="482"/>
                  </a:lnTo>
                  <a:lnTo>
                    <a:pt x="138" y="480"/>
                  </a:lnTo>
                  <a:lnTo>
                    <a:pt x="147" y="476"/>
                  </a:lnTo>
                  <a:lnTo>
                    <a:pt x="156" y="471"/>
                  </a:lnTo>
                  <a:lnTo>
                    <a:pt x="165" y="467"/>
                  </a:lnTo>
                  <a:lnTo>
                    <a:pt x="173" y="461"/>
                  </a:lnTo>
                  <a:lnTo>
                    <a:pt x="181" y="453"/>
                  </a:lnTo>
                  <a:lnTo>
                    <a:pt x="187" y="446"/>
                  </a:lnTo>
                  <a:lnTo>
                    <a:pt x="193" y="438"/>
                  </a:lnTo>
                  <a:lnTo>
                    <a:pt x="199" y="429"/>
                  </a:lnTo>
                  <a:lnTo>
                    <a:pt x="203" y="419"/>
                  </a:lnTo>
                  <a:lnTo>
                    <a:pt x="207" y="410"/>
                  </a:lnTo>
                  <a:lnTo>
                    <a:pt x="210" y="400"/>
                  </a:lnTo>
                  <a:lnTo>
                    <a:pt x="211" y="389"/>
                  </a:lnTo>
                  <a:lnTo>
                    <a:pt x="211" y="378"/>
                  </a:lnTo>
                  <a:lnTo>
                    <a:pt x="211" y="378"/>
                  </a:lnTo>
                  <a:lnTo>
                    <a:pt x="211" y="368"/>
                  </a:lnTo>
                  <a:lnTo>
                    <a:pt x="210" y="359"/>
                  </a:lnTo>
                  <a:lnTo>
                    <a:pt x="301" y="267"/>
                  </a:lnTo>
                  <a:lnTo>
                    <a:pt x="408" y="387"/>
                  </a:lnTo>
                  <a:lnTo>
                    <a:pt x="408" y="387"/>
                  </a:lnTo>
                  <a:lnTo>
                    <a:pt x="417" y="394"/>
                  </a:lnTo>
                  <a:lnTo>
                    <a:pt x="426" y="400"/>
                  </a:lnTo>
                  <a:lnTo>
                    <a:pt x="437" y="404"/>
                  </a:lnTo>
                  <a:lnTo>
                    <a:pt x="448" y="406"/>
                  </a:lnTo>
                  <a:lnTo>
                    <a:pt x="459" y="406"/>
                  </a:lnTo>
                  <a:lnTo>
                    <a:pt x="470" y="404"/>
                  </a:lnTo>
                  <a:lnTo>
                    <a:pt x="480" y="400"/>
                  </a:lnTo>
                  <a:lnTo>
                    <a:pt x="489" y="394"/>
                  </a:lnTo>
                  <a:lnTo>
                    <a:pt x="489" y="39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sp>
        <p:nvSpPr>
          <p:cNvPr id="26" name="Rectangle 54">
            <a:extLst>
              <a:ext uri="{FF2B5EF4-FFF2-40B4-BE49-F238E27FC236}">
                <a16:creationId xmlns:a16="http://schemas.microsoft.com/office/drawing/2014/main" id="{28C8A255-1670-4550-A22C-1790CD2AE092}"/>
              </a:ext>
            </a:extLst>
          </p:cNvPr>
          <p:cNvSpPr/>
          <p:nvPr/>
        </p:nvSpPr>
        <p:spPr>
          <a:xfrm>
            <a:off x="736282" y="1351917"/>
            <a:ext cx="1406197" cy="413149"/>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Browser</a:t>
            </a:r>
          </a:p>
        </p:txBody>
      </p:sp>
      <p:sp>
        <p:nvSpPr>
          <p:cNvPr id="27" name="Rectangle 54">
            <a:extLst>
              <a:ext uri="{FF2B5EF4-FFF2-40B4-BE49-F238E27FC236}">
                <a16:creationId xmlns:a16="http://schemas.microsoft.com/office/drawing/2014/main" id="{4B03C67A-B03F-4F8C-BB33-DD5872C231FC}"/>
              </a:ext>
            </a:extLst>
          </p:cNvPr>
          <p:cNvSpPr/>
          <p:nvPr/>
        </p:nvSpPr>
        <p:spPr>
          <a:xfrm>
            <a:off x="2535158" y="1344116"/>
            <a:ext cx="1469220" cy="414113"/>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Mobile</a:t>
            </a:r>
          </a:p>
        </p:txBody>
      </p:sp>
      <p:sp>
        <p:nvSpPr>
          <p:cNvPr id="28" name="Rectangle 54">
            <a:extLst>
              <a:ext uri="{FF2B5EF4-FFF2-40B4-BE49-F238E27FC236}">
                <a16:creationId xmlns:a16="http://schemas.microsoft.com/office/drawing/2014/main" id="{809C1439-22AC-4159-8081-A00DFD598594}"/>
              </a:ext>
            </a:extLst>
          </p:cNvPr>
          <p:cNvSpPr/>
          <p:nvPr/>
        </p:nvSpPr>
        <p:spPr>
          <a:xfrm>
            <a:off x="4447106" y="1344116"/>
            <a:ext cx="1299091" cy="423575"/>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Analytics</a:t>
            </a:r>
          </a:p>
        </p:txBody>
      </p:sp>
      <p:grpSp>
        <p:nvGrpSpPr>
          <p:cNvPr id="29" name="Group 12">
            <a:extLst>
              <a:ext uri="{FF2B5EF4-FFF2-40B4-BE49-F238E27FC236}">
                <a16:creationId xmlns:a16="http://schemas.microsoft.com/office/drawing/2014/main" id="{E6E38099-4124-4215-960E-1E81200217C6}"/>
              </a:ext>
            </a:extLst>
          </p:cNvPr>
          <p:cNvGrpSpPr>
            <a:grpSpLocks noChangeAspect="1"/>
          </p:cNvGrpSpPr>
          <p:nvPr/>
        </p:nvGrpSpPr>
        <p:grpSpPr bwMode="auto">
          <a:xfrm>
            <a:off x="6703790" y="1838085"/>
            <a:ext cx="634383" cy="634381"/>
            <a:chOff x="756" y="885"/>
            <a:chExt cx="423" cy="423"/>
          </a:xfrm>
        </p:grpSpPr>
        <p:sp>
          <p:nvSpPr>
            <p:cNvPr id="30" name="AutoShape 11">
              <a:extLst>
                <a:ext uri="{FF2B5EF4-FFF2-40B4-BE49-F238E27FC236}">
                  <a16:creationId xmlns:a16="http://schemas.microsoft.com/office/drawing/2014/main" id="{B73CC0F8-8AD1-4A9B-A5F3-A2B0BA289EAE}"/>
                </a:ext>
              </a:extLst>
            </p:cNvPr>
            <p:cNvSpPr>
              <a:spLocks noChangeAspect="1" noChangeArrowheads="1" noTextEdit="1"/>
            </p:cNvSpPr>
            <p:nvPr/>
          </p:nvSpPr>
          <p:spPr bwMode="auto">
            <a:xfrm>
              <a:off x="756" y="885"/>
              <a:ext cx="42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31" name="Freeform 13">
              <a:extLst>
                <a:ext uri="{FF2B5EF4-FFF2-40B4-BE49-F238E27FC236}">
                  <a16:creationId xmlns:a16="http://schemas.microsoft.com/office/drawing/2014/main" id="{BD599E1A-7E63-41C0-A9DF-64EF648ABD4A}"/>
                </a:ext>
              </a:extLst>
            </p:cNvPr>
            <p:cNvSpPr>
              <a:spLocks noEditPoints="1"/>
            </p:cNvSpPr>
            <p:nvPr/>
          </p:nvSpPr>
          <p:spPr bwMode="auto">
            <a:xfrm>
              <a:off x="757" y="901"/>
              <a:ext cx="422" cy="407"/>
            </a:xfrm>
            <a:custGeom>
              <a:avLst/>
              <a:gdLst>
                <a:gd name="T0" fmla="*/ 763 w 845"/>
                <a:gd name="T1" fmla="*/ 24 h 814"/>
                <a:gd name="T2" fmla="*/ 626 w 845"/>
                <a:gd name="T3" fmla="*/ 9 h 814"/>
                <a:gd name="T4" fmla="*/ 422 w 845"/>
                <a:gd name="T5" fmla="*/ 0 h 814"/>
                <a:gd name="T6" fmla="*/ 280 w 845"/>
                <a:gd name="T7" fmla="*/ 4 h 814"/>
                <a:gd name="T8" fmla="*/ 116 w 845"/>
                <a:gd name="T9" fmla="*/ 19 h 814"/>
                <a:gd name="T10" fmla="*/ 46 w 845"/>
                <a:gd name="T11" fmla="*/ 29 h 814"/>
                <a:gd name="T12" fmla="*/ 20 w 845"/>
                <a:gd name="T13" fmla="*/ 41 h 814"/>
                <a:gd name="T14" fmla="*/ 4 w 845"/>
                <a:gd name="T15" fmla="*/ 65 h 814"/>
                <a:gd name="T16" fmla="*/ 0 w 845"/>
                <a:gd name="T17" fmla="*/ 559 h 814"/>
                <a:gd name="T18" fmla="*/ 4 w 845"/>
                <a:gd name="T19" fmla="*/ 579 h 814"/>
                <a:gd name="T20" fmla="*/ 19 w 845"/>
                <a:gd name="T21" fmla="*/ 603 h 814"/>
                <a:gd name="T22" fmla="*/ 46 w 845"/>
                <a:gd name="T23" fmla="*/ 615 h 814"/>
                <a:gd name="T24" fmla="*/ 123 w 845"/>
                <a:gd name="T25" fmla="*/ 626 h 814"/>
                <a:gd name="T26" fmla="*/ 254 w 845"/>
                <a:gd name="T27" fmla="*/ 638 h 814"/>
                <a:gd name="T28" fmla="*/ 133 w 845"/>
                <a:gd name="T29" fmla="*/ 759 h 814"/>
                <a:gd name="T30" fmla="*/ 124 w 845"/>
                <a:gd name="T31" fmla="*/ 763 h 814"/>
                <a:gd name="T32" fmla="*/ 115 w 845"/>
                <a:gd name="T33" fmla="*/ 775 h 814"/>
                <a:gd name="T34" fmla="*/ 113 w 845"/>
                <a:gd name="T35" fmla="*/ 789 h 814"/>
                <a:gd name="T36" fmla="*/ 116 w 845"/>
                <a:gd name="T37" fmla="*/ 799 h 814"/>
                <a:gd name="T38" fmla="*/ 126 w 845"/>
                <a:gd name="T39" fmla="*/ 809 h 814"/>
                <a:gd name="T40" fmla="*/ 141 w 845"/>
                <a:gd name="T41" fmla="*/ 814 h 814"/>
                <a:gd name="T42" fmla="*/ 709 w 845"/>
                <a:gd name="T43" fmla="*/ 813 h 814"/>
                <a:gd name="T44" fmla="*/ 722 w 845"/>
                <a:gd name="T45" fmla="*/ 807 h 814"/>
                <a:gd name="T46" fmla="*/ 730 w 845"/>
                <a:gd name="T47" fmla="*/ 795 h 814"/>
                <a:gd name="T48" fmla="*/ 731 w 845"/>
                <a:gd name="T49" fmla="*/ 785 h 814"/>
                <a:gd name="T50" fmla="*/ 728 w 845"/>
                <a:gd name="T51" fmla="*/ 770 h 814"/>
                <a:gd name="T52" fmla="*/ 717 w 845"/>
                <a:gd name="T53" fmla="*/ 760 h 814"/>
                <a:gd name="T54" fmla="*/ 536 w 845"/>
                <a:gd name="T55" fmla="*/ 641 h 814"/>
                <a:gd name="T56" fmla="*/ 639 w 845"/>
                <a:gd name="T57" fmla="*/ 635 h 814"/>
                <a:gd name="T58" fmla="*/ 776 w 845"/>
                <a:gd name="T59" fmla="*/ 619 h 814"/>
                <a:gd name="T60" fmla="*/ 808 w 845"/>
                <a:gd name="T61" fmla="*/ 612 h 814"/>
                <a:gd name="T62" fmla="*/ 832 w 845"/>
                <a:gd name="T63" fmla="*/ 596 h 814"/>
                <a:gd name="T64" fmla="*/ 844 w 845"/>
                <a:gd name="T65" fmla="*/ 569 h 814"/>
                <a:gd name="T66" fmla="*/ 845 w 845"/>
                <a:gd name="T67" fmla="*/ 85 h 814"/>
                <a:gd name="T68" fmla="*/ 836 w 845"/>
                <a:gd name="T69" fmla="*/ 56 h 814"/>
                <a:gd name="T70" fmla="*/ 815 w 845"/>
                <a:gd name="T71" fmla="*/ 36 h 814"/>
                <a:gd name="T72" fmla="*/ 797 w 845"/>
                <a:gd name="T73" fmla="*/ 29 h 814"/>
                <a:gd name="T74" fmla="*/ 675 w 845"/>
                <a:gd name="T75" fmla="*/ 521 h 814"/>
                <a:gd name="T76" fmla="*/ 519 w 845"/>
                <a:gd name="T77" fmla="*/ 533 h 814"/>
                <a:gd name="T78" fmla="*/ 419 w 845"/>
                <a:gd name="T79" fmla="*/ 535 h 814"/>
                <a:gd name="T80" fmla="*/ 324 w 845"/>
                <a:gd name="T81" fmla="*/ 533 h 814"/>
                <a:gd name="T82" fmla="*/ 167 w 845"/>
                <a:gd name="T83" fmla="*/ 521 h 814"/>
                <a:gd name="T84" fmla="*/ 112 w 845"/>
                <a:gd name="T85" fmla="*/ 127 h 814"/>
                <a:gd name="T86" fmla="*/ 284 w 845"/>
                <a:gd name="T87" fmla="*/ 110 h 814"/>
                <a:gd name="T88" fmla="*/ 422 w 845"/>
                <a:gd name="T89" fmla="*/ 106 h 814"/>
                <a:gd name="T90" fmla="*/ 515 w 845"/>
                <a:gd name="T91" fmla="*/ 108 h 814"/>
                <a:gd name="T92" fmla="*/ 674 w 845"/>
                <a:gd name="T93" fmla="*/ 120 h 814"/>
                <a:gd name="T94" fmla="*/ 730 w 845"/>
                <a:gd name="T95" fmla="*/ 51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5" h="814">
                  <a:moveTo>
                    <a:pt x="797" y="29"/>
                  </a:moveTo>
                  <a:lnTo>
                    <a:pt x="797" y="29"/>
                  </a:lnTo>
                  <a:lnTo>
                    <a:pt x="763" y="24"/>
                  </a:lnTo>
                  <a:lnTo>
                    <a:pt x="727" y="19"/>
                  </a:lnTo>
                  <a:lnTo>
                    <a:pt x="681" y="14"/>
                  </a:lnTo>
                  <a:lnTo>
                    <a:pt x="626" y="9"/>
                  </a:lnTo>
                  <a:lnTo>
                    <a:pt x="564" y="4"/>
                  </a:lnTo>
                  <a:lnTo>
                    <a:pt x="495" y="1"/>
                  </a:lnTo>
                  <a:lnTo>
                    <a:pt x="422" y="0"/>
                  </a:lnTo>
                  <a:lnTo>
                    <a:pt x="422" y="0"/>
                  </a:lnTo>
                  <a:lnTo>
                    <a:pt x="349" y="1"/>
                  </a:lnTo>
                  <a:lnTo>
                    <a:pt x="280" y="4"/>
                  </a:lnTo>
                  <a:lnTo>
                    <a:pt x="217" y="9"/>
                  </a:lnTo>
                  <a:lnTo>
                    <a:pt x="162" y="14"/>
                  </a:lnTo>
                  <a:lnTo>
                    <a:pt x="116" y="19"/>
                  </a:lnTo>
                  <a:lnTo>
                    <a:pt x="80" y="24"/>
                  </a:lnTo>
                  <a:lnTo>
                    <a:pt x="46" y="29"/>
                  </a:lnTo>
                  <a:lnTo>
                    <a:pt x="46" y="29"/>
                  </a:lnTo>
                  <a:lnTo>
                    <a:pt x="37" y="31"/>
                  </a:lnTo>
                  <a:lnTo>
                    <a:pt x="28" y="36"/>
                  </a:lnTo>
                  <a:lnTo>
                    <a:pt x="20" y="41"/>
                  </a:lnTo>
                  <a:lnTo>
                    <a:pt x="14" y="48"/>
                  </a:lnTo>
                  <a:lnTo>
                    <a:pt x="8" y="56"/>
                  </a:lnTo>
                  <a:lnTo>
                    <a:pt x="4" y="65"/>
                  </a:lnTo>
                  <a:lnTo>
                    <a:pt x="0" y="74"/>
                  </a:lnTo>
                  <a:lnTo>
                    <a:pt x="0" y="84"/>
                  </a:lnTo>
                  <a:lnTo>
                    <a:pt x="0" y="559"/>
                  </a:lnTo>
                  <a:lnTo>
                    <a:pt x="0" y="559"/>
                  </a:lnTo>
                  <a:lnTo>
                    <a:pt x="0" y="569"/>
                  </a:lnTo>
                  <a:lnTo>
                    <a:pt x="4" y="579"/>
                  </a:lnTo>
                  <a:lnTo>
                    <a:pt x="7" y="588"/>
                  </a:lnTo>
                  <a:lnTo>
                    <a:pt x="13" y="596"/>
                  </a:lnTo>
                  <a:lnTo>
                    <a:pt x="19" y="603"/>
                  </a:lnTo>
                  <a:lnTo>
                    <a:pt x="27" y="609"/>
                  </a:lnTo>
                  <a:lnTo>
                    <a:pt x="36" y="612"/>
                  </a:lnTo>
                  <a:lnTo>
                    <a:pt x="46" y="615"/>
                  </a:lnTo>
                  <a:lnTo>
                    <a:pt x="46" y="615"/>
                  </a:lnTo>
                  <a:lnTo>
                    <a:pt x="69" y="619"/>
                  </a:lnTo>
                  <a:lnTo>
                    <a:pt x="123" y="626"/>
                  </a:lnTo>
                  <a:lnTo>
                    <a:pt x="161" y="630"/>
                  </a:lnTo>
                  <a:lnTo>
                    <a:pt x="205" y="635"/>
                  </a:lnTo>
                  <a:lnTo>
                    <a:pt x="254" y="638"/>
                  </a:lnTo>
                  <a:lnTo>
                    <a:pt x="310" y="641"/>
                  </a:lnTo>
                  <a:lnTo>
                    <a:pt x="310" y="709"/>
                  </a:lnTo>
                  <a:lnTo>
                    <a:pt x="133" y="759"/>
                  </a:lnTo>
                  <a:lnTo>
                    <a:pt x="133" y="759"/>
                  </a:lnTo>
                  <a:lnTo>
                    <a:pt x="128" y="760"/>
                  </a:lnTo>
                  <a:lnTo>
                    <a:pt x="124" y="763"/>
                  </a:lnTo>
                  <a:lnTo>
                    <a:pt x="121" y="767"/>
                  </a:lnTo>
                  <a:lnTo>
                    <a:pt x="117" y="770"/>
                  </a:lnTo>
                  <a:lnTo>
                    <a:pt x="115" y="775"/>
                  </a:lnTo>
                  <a:lnTo>
                    <a:pt x="114" y="779"/>
                  </a:lnTo>
                  <a:lnTo>
                    <a:pt x="113" y="785"/>
                  </a:lnTo>
                  <a:lnTo>
                    <a:pt x="113" y="789"/>
                  </a:lnTo>
                  <a:lnTo>
                    <a:pt x="113" y="789"/>
                  </a:lnTo>
                  <a:lnTo>
                    <a:pt x="115" y="795"/>
                  </a:lnTo>
                  <a:lnTo>
                    <a:pt x="116" y="799"/>
                  </a:lnTo>
                  <a:lnTo>
                    <a:pt x="119" y="804"/>
                  </a:lnTo>
                  <a:lnTo>
                    <a:pt x="123" y="807"/>
                  </a:lnTo>
                  <a:lnTo>
                    <a:pt x="126" y="809"/>
                  </a:lnTo>
                  <a:lnTo>
                    <a:pt x="131" y="812"/>
                  </a:lnTo>
                  <a:lnTo>
                    <a:pt x="136" y="813"/>
                  </a:lnTo>
                  <a:lnTo>
                    <a:pt x="141" y="814"/>
                  </a:lnTo>
                  <a:lnTo>
                    <a:pt x="703" y="814"/>
                  </a:lnTo>
                  <a:lnTo>
                    <a:pt x="703" y="814"/>
                  </a:lnTo>
                  <a:lnTo>
                    <a:pt x="709" y="813"/>
                  </a:lnTo>
                  <a:lnTo>
                    <a:pt x="713" y="812"/>
                  </a:lnTo>
                  <a:lnTo>
                    <a:pt x="718" y="809"/>
                  </a:lnTo>
                  <a:lnTo>
                    <a:pt x="722" y="807"/>
                  </a:lnTo>
                  <a:lnTo>
                    <a:pt x="726" y="804"/>
                  </a:lnTo>
                  <a:lnTo>
                    <a:pt x="728" y="799"/>
                  </a:lnTo>
                  <a:lnTo>
                    <a:pt x="730" y="795"/>
                  </a:lnTo>
                  <a:lnTo>
                    <a:pt x="731" y="789"/>
                  </a:lnTo>
                  <a:lnTo>
                    <a:pt x="731" y="789"/>
                  </a:lnTo>
                  <a:lnTo>
                    <a:pt x="731" y="785"/>
                  </a:lnTo>
                  <a:lnTo>
                    <a:pt x="731" y="779"/>
                  </a:lnTo>
                  <a:lnTo>
                    <a:pt x="730" y="775"/>
                  </a:lnTo>
                  <a:lnTo>
                    <a:pt x="728" y="770"/>
                  </a:lnTo>
                  <a:lnTo>
                    <a:pt x="725" y="767"/>
                  </a:lnTo>
                  <a:lnTo>
                    <a:pt x="721" y="763"/>
                  </a:lnTo>
                  <a:lnTo>
                    <a:pt x="717" y="760"/>
                  </a:lnTo>
                  <a:lnTo>
                    <a:pt x="712" y="759"/>
                  </a:lnTo>
                  <a:lnTo>
                    <a:pt x="536" y="709"/>
                  </a:lnTo>
                  <a:lnTo>
                    <a:pt x="536" y="641"/>
                  </a:lnTo>
                  <a:lnTo>
                    <a:pt x="536" y="641"/>
                  </a:lnTo>
                  <a:lnTo>
                    <a:pt x="590" y="638"/>
                  </a:lnTo>
                  <a:lnTo>
                    <a:pt x="639" y="635"/>
                  </a:lnTo>
                  <a:lnTo>
                    <a:pt x="683" y="630"/>
                  </a:lnTo>
                  <a:lnTo>
                    <a:pt x="721" y="626"/>
                  </a:lnTo>
                  <a:lnTo>
                    <a:pt x="776" y="619"/>
                  </a:lnTo>
                  <a:lnTo>
                    <a:pt x="799" y="615"/>
                  </a:lnTo>
                  <a:lnTo>
                    <a:pt x="799" y="615"/>
                  </a:lnTo>
                  <a:lnTo>
                    <a:pt x="808" y="612"/>
                  </a:lnTo>
                  <a:lnTo>
                    <a:pt x="817" y="609"/>
                  </a:lnTo>
                  <a:lnTo>
                    <a:pt x="825" y="603"/>
                  </a:lnTo>
                  <a:lnTo>
                    <a:pt x="832" y="596"/>
                  </a:lnTo>
                  <a:lnTo>
                    <a:pt x="837" y="588"/>
                  </a:lnTo>
                  <a:lnTo>
                    <a:pt x="842" y="579"/>
                  </a:lnTo>
                  <a:lnTo>
                    <a:pt x="844" y="569"/>
                  </a:lnTo>
                  <a:lnTo>
                    <a:pt x="845" y="559"/>
                  </a:lnTo>
                  <a:lnTo>
                    <a:pt x="845" y="85"/>
                  </a:lnTo>
                  <a:lnTo>
                    <a:pt x="845" y="85"/>
                  </a:lnTo>
                  <a:lnTo>
                    <a:pt x="844" y="75"/>
                  </a:lnTo>
                  <a:lnTo>
                    <a:pt x="841" y="65"/>
                  </a:lnTo>
                  <a:lnTo>
                    <a:pt x="836" y="56"/>
                  </a:lnTo>
                  <a:lnTo>
                    <a:pt x="830" y="48"/>
                  </a:lnTo>
                  <a:lnTo>
                    <a:pt x="824" y="41"/>
                  </a:lnTo>
                  <a:lnTo>
                    <a:pt x="815" y="36"/>
                  </a:lnTo>
                  <a:lnTo>
                    <a:pt x="806" y="31"/>
                  </a:lnTo>
                  <a:lnTo>
                    <a:pt x="797" y="29"/>
                  </a:lnTo>
                  <a:lnTo>
                    <a:pt x="797" y="29"/>
                  </a:lnTo>
                  <a:close/>
                  <a:moveTo>
                    <a:pt x="730" y="515"/>
                  </a:moveTo>
                  <a:lnTo>
                    <a:pt x="730" y="515"/>
                  </a:lnTo>
                  <a:lnTo>
                    <a:pt x="675" y="521"/>
                  </a:lnTo>
                  <a:lnTo>
                    <a:pt x="604" y="527"/>
                  </a:lnTo>
                  <a:lnTo>
                    <a:pt x="563" y="531"/>
                  </a:lnTo>
                  <a:lnTo>
                    <a:pt x="519" y="533"/>
                  </a:lnTo>
                  <a:lnTo>
                    <a:pt x="473" y="534"/>
                  </a:lnTo>
                  <a:lnTo>
                    <a:pt x="423" y="535"/>
                  </a:lnTo>
                  <a:lnTo>
                    <a:pt x="419" y="535"/>
                  </a:lnTo>
                  <a:lnTo>
                    <a:pt x="419" y="535"/>
                  </a:lnTo>
                  <a:lnTo>
                    <a:pt x="370" y="534"/>
                  </a:lnTo>
                  <a:lnTo>
                    <a:pt x="324" y="533"/>
                  </a:lnTo>
                  <a:lnTo>
                    <a:pt x="279" y="531"/>
                  </a:lnTo>
                  <a:lnTo>
                    <a:pt x="239" y="527"/>
                  </a:lnTo>
                  <a:lnTo>
                    <a:pt x="167" y="521"/>
                  </a:lnTo>
                  <a:lnTo>
                    <a:pt x="112" y="515"/>
                  </a:lnTo>
                  <a:lnTo>
                    <a:pt x="112" y="127"/>
                  </a:lnTo>
                  <a:lnTo>
                    <a:pt x="112" y="127"/>
                  </a:lnTo>
                  <a:lnTo>
                    <a:pt x="169" y="120"/>
                  </a:lnTo>
                  <a:lnTo>
                    <a:pt x="242" y="114"/>
                  </a:lnTo>
                  <a:lnTo>
                    <a:pt x="284" y="110"/>
                  </a:lnTo>
                  <a:lnTo>
                    <a:pt x="328" y="108"/>
                  </a:lnTo>
                  <a:lnTo>
                    <a:pt x="374" y="107"/>
                  </a:lnTo>
                  <a:lnTo>
                    <a:pt x="422" y="106"/>
                  </a:lnTo>
                  <a:lnTo>
                    <a:pt x="422" y="106"/>
                  </a:lnTo>
                  <a:lnTo>
                    <a:pt x="469" y="107"/>
                  </a:lnTo>
                  <a:lnTo>
                    <a:pt x="515" y="108"/>
                  </a:lnTo>
                  <a:lnTo>
                    <a:pt x="559" y="110"/>
                  </a:lnTo>
                  <a:lnTo>
                    <a:pt x="601" y="114"/>
                  </a:lnTo>
                  <a:lnTo>
                    <a:pt x="674" y="120"/>
                  </a:lnTo>
                  <a:lnTo>
                    <a:pt x="731" y="127"/>
                  </a:lnTo>
                  <a:lnTo>
                    <a:pt x="731" y="515"/>
                  </a:lnTo>
                  <a:lnTo>
                    <a:pt x="730" y="515"/>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32" name="Freeform 14">
              <a:extLst>
                <a:ext uri="{FF2B5EF4-FFF2-40B4-BE49-F238E27FC236}">
                  <a16:creationId xmlns:a16="http://schemas.microsoft.com/office/drawing/2014/main" id="{5D8166AA-3971-4C90-BA8F-6F17FA954520}"/>
                </a:ext>
              </a:extLst>
            </p:cNvPr>
            <p:cNvSpPr>
              <a:spLocks/>
            </p:cNvSpPr>
            <p:nvPr/>
          </p:nvSpPr>
          <p:spPr bwMode="auto">
            <a:xfrm>
              <a:off x="869" y="998"/>
              <a:ext cx="126" cy="127"/>
            </a:xfrm>
            <a:custGeom>
              <a:avLst/>
              <a:gdLst>
                <a:gd name="T0" fmla="*/ 5 w 252"/>
                <a:gd name="T1" fmla="*/ 4 h 253"/>
                <a:gd name="T2" fmla="*/ 0 w 252"/>
                <a:gd name="T3" fmla="*/ 11 h 253"/>
                <a:gd name="T4" fmla="*/ 0 w 252"/>
                <a:gd name="T5" fmla="*/ 19 h 253"/>
                <a:gd name="T6" fmla="*/ 2 w 252"/>
                <a:gd name="T7" fmla="*/ 38 h 253"/>
                <a:gd name="T8" fmla="*/ 10 w 252"/>
                <a:gd name="T9" fmla="*/ 77 h 253"/>
                <a:gd name="T10" fmla="*/ 27 w 252"/>
                <a:gd name="T11" fmla="*/ 134 h 253"/>
                <a:gd name="T12" fmla="*/ 52 w 252"/>
                <a:gd name="T13" fmla="*/ 198 h 253"/>
                <a:gd name="T14" fmla="*/ 73 w 252"/>
                <a:gd name="T15" fmla="*/ 244 h 253"/>
                <a:gd name="T16" fmla="*/ 77 w 252"/>
                <a:gd name="T17" fmla="*/ 248 h 253"/>
                <a:gd name="T18" fmla="*/ 85 w 252"/>
                <a:gd name="T19" fmla="*/ 252 h 253"/>
                <a:gd name="T20" fmla="*/ 89 w 252"/>
                <a:gd name="T21" fmla="*/ 253 h 253"/>
                <a:gd name="T22" fmla="*/ 94 w 252"/>
                <a:gd name="T23" fmla="*/ 252 h 253"/>
                <a:gd name="T24" fmla="*/ 101 w 252"/>
                <a:gd name="T25" fmla="*/ 247 h 253"/>
                <a:gd name="T26" fmla="*/ 126 w 252"/>
                <a:gd name="T27" fmla="*/ 188 h 253"/>
                <a:gd name="T28" fmla="*/ 157 w 252"/>
                <a:gd name="T29" fmla="*/ 212 h 253"/>
                <a:gd name="T30" fmla="*/ 204 w 252"/>
                <a:gd name="T31" fmla="*/ 244 h 253"/>
                <a:gd name="T32" fmla="*/ 215 w 252"/>
                <a:gd name="T33" fmla="*/ 251 h 253"/>
                <a:gd name="T34" fmla="*/ 224 w 252"/>
                <a:gd name="T35" fmla="*/ 253 h 253"/>
                <a:gd name="T36" fmla="*/ 238 w 252"/>
                <a:gd name="T37" fmla="*/ 250 h 253"/>
                <a:gd name="T38" fmla="*/ 243 w 252"/>
                <a:gd name="T39" fmla="*/ 246 h 253"/>
                <a:gd name="T40" fmla="*/ 252 w 252"/>
                <a:gd name="T41" fmla="*/ 232 h 253"/>
                <a:gd name="T42" fmla="*/ 250 w 252"/>
                <a:gd name="T43" fmla="*/ 217 h 253"/>
                <a:gd name="T44" fmla="*/ 243 w 252"/>
                <a:gd name="T45" fmla="*/ 206 h 253"/>
                <a:gd name="T46" fmla="*/ 208 w 252"/>
                <a:gd name="T47" fmla="*/ 158 h 253"/>
                <a:gd name="T48" fmla="*/ 242 w 252"/>
                <a:gd name="T49" fmla="*/ 105 h 253"/>
                <a:gd name="T50" fmla="*/ 247 w 252"/>
                <a:gd name="T51" fmla="*/ 102 h 253"/>
                <a:gd name="T52" fmla="*/ 251 w 252"/>
                <a:gd name="T53" fmla="*/ 94 h 253"/>
                <a:gd name="T54" fmla="*/ 252 w 252"/>
                <a:gd name="T55" fmla="*/ 90 h 253"/>
                <a:gd name="T56" fmla="*/ 250 w 252"/>
                <a:gd name="T57" fmla="*/ 81 h 253"/>
                <a:gd name="T58" fmla="*/ 243 w 252"/>
                <a:gd name="T59" fmla="*/ 74 h 253"/>
                <a:gd name="T60" fmla="*/ 222 w 252"/>
                <a:gd name="T61" fmla="*/ 63 h 253"/>
                <a:gd name="T62" fmla="*/ 170 w 252"/>
                <a:gd name="T63" fmla="*/ 41 h 253"/>
                <a:gd name="T64" fmla="*/ 98 w 252"/>
                <a:gd name="T65" fmla="*/ 17 h 253"/>
                <a:gd name="T66" fmla="*/ 59 w 252"/>
                <a:gd name="T67" fmla="*/ 6 h 253"/>
                <a:gd name="T68" fmla="*/ 18 w 252"/>
                <a:gd name="T69" fmla="*/ 0 h 253"/>
                <a:gd name="T70" fmla="*/ 15 w 252"/>
                <a:gd name="T71" fmla="*/ 0 h 253"/>
                <a:gd name="T72" fmla="*/ 8 w 252"/>
                <a:gd name="T73" fmla="*/ 2 h 253"/>
                <a:gd name="T74" fmla="*/ 5 w 252"/>
                <a:gd name="T75" fmla="*/ 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2" h="253">
                  <a:moveTo>
                    <a:pt x="5" y="4"/>
                  </a:moveTo>
                  <a:lnTo>
                    <a:pt x="5" y="4"/>
                  </a:lnTo>
                  <a:lnTo>
                    <a:pt x="2" y="7"/>
                  </a:lnTo>
                  <a:lnTo>
                    <a:pt x="0" y="11"/>
                  </a:lnTo>
                  <a:lnTo>
                    <a:pt x="0" y="14"/>
                  </a:lnTo>
                  <a:lnTo>
                    <a:pt x="0" y="19"/>
                  </a:lnTo>
                  <a:lnTo>
                    <a:pt x="0" y="19"/>
                  </a:lnTo>
                  <a:lnTo>
                    <a:pt x="2" y="38"/>
                  </a:lnTo>
                  <a:lnTo>
                    <a:pt x="6" y="58"/>
                  </a:lnTo>
                  <a:lnTo>
                    <a:pt x="10" y="77"/>
                  </a:lnTo>
                  <a:lnTo>
                    <a:pt x="16" y="97"/>
                  </a:lnTo>
                  <a:lnTo>
                    <a:pt x="27" y="134"/>
                  </a:lnTo>
                  <a:lnTo>
                    <a:pt x="41" y="169"/>
                  </a:lnTo>
                  <a:lnTo>
                    <a:pt x="52" y="198"/>
                  </a:lnTo>
                  <a:lnTo>
                    <a:pt x="63" y="222"/>
                  </a:lnTo>
                  <a:lnTo>
                    <a:pt x="73" y="244"/>
                  </a:lnTo>
                  <a:lnTo>
                    <a:pt x="73" y="244"/>
                  </a:lnTo>
                  <a:lnTo>
                    <a:pt x="77" y="248"/>
                  </a:lnTo>
                  <a:lnTo>
                    <a:pt x="80" y="251"/>
                  </a:lnTo>
                  <a:lnTo>
                    <a:pt x="85" y="252"/>
                  </a:lnTo>
                  <a:lnTo>
                    <a:pt x="89" y="253"/>
                  </a:lnTo>
                  <a:lnTo>
                    <a:pt x="89" y="253"/>
                  </a:lnTo>
                  <a:lnTo>
                    <a:pt x="89" y="253"/>
                  </a:lnTo>
                  <a:lnTo>
                    <a:pt x="94" y="252"/>
                  </a:lnTo>
                  <a:lnTo>
                    <a:pt x="98" y="250"/>
                  </a:lnTo>
                  <a:lnTo>
                    <a:pt x="101" y="247"/>
                  </a:lnTo>
                  <a:lnTo>
                    <a:pt x="104" y="242"/>
                  </a:lnTo>
                  <a:lnTo>
                    <a:pt x="126" y="188"/>
                  </a:lnTo>
                  <a:lnTo>
                    <a:pt x="126" y="188"/>
                  </a:lnTo>
                  <a:lnTo>
                    <a:pt x="157" y="212"/>
                  </a:lnTo>
                  <a:lnTo>
                    <a:pt x="182" y="231"/>
                  </a:lnTo>
                  <a:lnTo>
                    <a:pt x="204" y="244"/>
                  </a:lnTo>
                  <a:lnTo>
                    <a:pt x="211" y="249"/>
                  </a:lnTo>
                  <a:lnTo>
                    <a:pt x="215" y="251"/>
                  </a:lnTo>
                  <a:lnTo>
                    <a:pt x="215" y="251"/>
                  </a:lnTo>
                  <a:lnTo>
                    <a:pt x="224" y="253"/>
                  </a:lnTo>
                  <a:lnTo>
                    <a:pt x="231" y="252"/>
                  </a:lnTo>
                  <a:lnTo>
                    <a:pt x="238" y="250"/>
                  </a:lnTo>
                  <a:lnTo>
                    <a:pt x="243" y="246"/>
                  </a:lnTo>
                  <a:lnTo>
                    <a:pt x="243" y="246"/>
                  </a:lnTo>
                  <a:lnTo>
                    <a:pt x="249" y="239"/>
                  </a:lnTo>
                  <a:lnTo>
                    <a:pt x="252" y="232"/>
                  </a:lnTo>
                  <a:lnTo>
                    <a:pt x="252" y="225"/>
                  </a:lnTo>
                  <a:lnTo>
                    <a:pt x="250" y="217"/>
                  </a:lnTo>
                  <a:lnTo>
                    <a:pt x="250" y="217"/>
                  </a:lnTo>
                  <a:lnTo>
                    <a:pt x="243" y="206"/>
                  </a:lnTo>
                  <a:lnTo>
                    <a:pt x="229" y="185"/>
                  </a:lnTo>
                  <a:lnTo>
                    <a:pt x="208" y="158"/>
                  </a:lnTo>
                  <a:lnTo>
                    <a:pt x="186" y="128"/>
                  </a:lnTo>
                  <a:lnTo>
                    <a:pt x="242" y="105"/>
                  </a:lnTo>
                  <a:lnTo>
                    <a:pt x="242" y="105"/>
                  </a:lnTo>
                  <a:lnTo>
                    <a:pt x="247" y="102"/>
                  </a:lnTo>
                  <a:lnTo>
                    <a:pt x="250" y="99"/>
                  </a:lnTo>
                  <a:lnTo>
                    <a:pt x="251" y="94"/>
                  </a:lnTo>
                  <a:lnTo>
                    <a:pt x="252" y="90"/>
                  </a:lnTo>
                  <a:lnTo>
                    <a:pt x="252" y="90"/>
                  </a:lnTo>
                  <a:lnTo>
                    <a:pt x="252" y="84"/>
                  </a:lnTo>
                  <a:lnTo>
                    <a:pt x="250" y="81"/>
                  </a:lnTo>
                  <a:lnTo>
                    <a:pt x="248" y="76"/>
                  </a:lnTo>
                  <a:lnTo>
                    <a:pt x="243" y="74"/>
                  </a:lnTo>
                  <a:lnTo>
                    <a:pt x="243" y="74"/>
                  </a:lnTo>
                  <a:lnTo>
                    <a:pt x="222" y="63"/>
                  </a:lnTo>
                  <a:lnTo>
                    <a:pt x="198" y="53"/>
                  </a:lnTo>
                  <a:lnTo>
                    <a:pt x="170" y="41"/>
                  </a:lnTo>
                  <a:lnTo>
                    <a:pt x="135" y="29"/>
                  </a:lnTo>
                  <a:lnTo>
                    <a:pt x="98" y="17"/>
                  </a:lnTo>
                  <a:lnTo>
                    <a:pt x="79" y="12"/>
                  </a:lnTo>
                  <a:lnTo>
                    <a:pt x="59" y="6"/>
                  </a:lnTo>
                  <a:lnTo>
                    <a:pt x="38" y="3"/>
                  </a:lnTo>
                  <a:lnTo>
                    <a:pt x="18" y="0"/>
                  </a:lnTo>
                  <a:lnTo>
                    <a:pt x="18" y="0"/>
                  </a:lnTo>
                  <a:lnTo>
                    <a:pt x="15" y="0"/>
                  </a:lnTo>
                  <a:lnTo>
                    <a:pt x="11" y="1"/>
                  </a:lnTo>
                  <a:lnTo>
                    <a:pt x="8" y="2"/>
                  </a:lnTo>
                  <a:lnTo>
                    <a:pt x="5" y="4"/>
                  </a:lnTo>
                  <a:lnTo>
                    <a:pt x="5"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sp>
        <p:nvSpPr>
          <p:cNvPr id="33" name="Rectangle 54">
            <a:extLst>
              <a:ext uri="{FF2B5EF4-FFF2-40B4-BE49-F238E27FC236}">
                <a16:creationId xmlns:a16="http://schemas.microsoft.com/office/drawing/2014/main" id="{3185BBE4-841C-4F84-8F66-05F5894394AA}"/>
              </a:ext>
            </a:extLst>
          </p:cNvPr>
          <p:cNvSpPr/>
          <p:nvPr/>
        </p:nvSpPr>
        <p:spPr>
          <a:xfrm>
            <a:off x="6317882" y="1309281"/>
            <a:ext cx="1406197" cy="487400"/>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3. Party system</a:t>
            </a:r>
          </a:p>
        </p:txBody>
      </p:sp>
    </p:spTree>
    <p:extLst>
      <p:ext uri="{BB962C8B-B14F-4D97-AF65-F5344CB8AC3E}">
        <p14:creationId xmlns:p14="http://schemas.microsoft.com/office/powerpoint/2010/main" val="1389246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5424-BE95-41CC-98E8-2A1FFBAC0423}"/>
              </a:ext>
            </a:extLst>
          </p:cNvPr>
          <p:cNvSpPr>
            <a:spLocks noGrp="1"/>
          </p:cNvSpPr>
          <p:nvPr>
            <p:ph type="title"/>
          </p:nvPr>
        </p:nvSpPr>
        <p:spPr>
          <a:xfrm>
            <a:off x="571499" y="345600"/>
            <a:ext cx="8257541" cy="772519"/>
          </a:xfrm>
        </p:spPr>
        <p:txBody>
          <a:bodyPr/>
          <a:lstStyle/>
          <a:p>
            <a:r>
              <a:rPr lang="fi-FI"/>
              <a:t>Frontend – backend communication (JSDO &amp; REST)</a:t>
            </a:r>
          </a:p>
        </p:txBody>
      </p:sp>
      <p:grpSp>
        <p:nvGrpSpPr>
          <p:cNvPr id="3" name="Group 2">
            <a:extLst>
              <a:ext uri="{FF2B5EF4-FFF2-40B4-BE49-F238E27FC236}">
                <a16:creationId xmlns:a16="http://schemas.microsoft.com/office/drawing/2014/main" id="{ADC4B637-9D95-4C6B-9FCC-011130167DE4}"/>
              </a:ext>
            </a:extLst>
          </p:cNvPr>
          <p:cNvGrpSpPr>
            <a:grpSpLocks noChangeAspect="1"/>
          </p:cNvGrpSpPr>
          <p:nvPr/>
        </p:nvGrpSpPr>
        <p:grpSpPr bwMode="auto">
          <a:xfrm>
            <a:off x="1092491" y="2055681"/>
            <a:ext cx="634383" cy="634381"/>
            <a:chOff x="756" y="885"/>
            <a:chExt cx="423" cy="423"/>
          </a:xfrm>
        </p:grpSpPr>
        <p:sp>
          <p:nvSpPr>
            <p:cNvPr id="4" name="AutoShape 11">
              <a:extLst>
                <a:ext uri="{FF2B5EF4-FFF2-40B4-BE49-F238E27FC236}">
                  <a16:creationId xmlns:a16="http://schemas.microsoft.com/office/drawing/2014/main" id="{539E6B6F-EBE6-4EE5-9F20-1C627D0EDFD2}"/>
                </a:ext>
              </a:extLst>
            </p:cNvPr>
            <p:cNvSpPr>
              <a:spLocks noChangeAspect="1" noChangeArrowheads="1" noTextEdit="1"/>
            </p:cNvSpPr>
            <p:nvPr/>
          </p:nvSpPr>
          <p:spPr bwMode="auto">
            <a:xfrm>
              <a:off x="756" y="885"/>
              <a:ext cx="42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5" name="Freeform 13">
              <a:extLst>
                <a:ext uri="{FF2B5EF4-FFF2-40B4-BE49-F238E27FC236}">
                  <a16:creationId xmlns:a16="http://schemas.microsoft.com/office/drawing/2014/main" id="{DD84B690-8DCB-4B53-80E2-72BBA899958F}"/>
                </a:ext>
              </a:extLst>
            </p:cNvPr>
            <p:cNvSpPr>
              <a:spLocks noEditPoints="1"/>
            </p:cNvSpPr>
            <p:nvPr/>
          </p:nvSpPr>
          <p:spPr bwMode="auto">
            <a:xfrm>
              <a:off x="757" y="901"/>
              <a:ext cx="422" cy="407"/>
            </a:xfrm>
            <a:custGeom>
              <a:avLst/>
              <a:gdLst>
                <a:gd name="T0" fmla="*/ 763 w 845"/>
                <a:gd name="T1" fmla="*/ 24 h 814"/>
                <a:gd name="T2" fmla="*/ 626 w 845"/>
                <a:gd name="T3" fmla="*/ 9 h 814"/>
                <a:gd name="T4" fmla="*/ 422 w 845"/>
                <a:gd name="T5" fmla="*/ 0 h 814"/>
                <a:gd name="T6" fmla="*/ 280 w 845"/>
                <a:gd name="T7" fmla="*/ 4 h 814"/>
                <a:gd name="T8" fmla="*/ 116 w 845"/>
                <a:gd name="T9" fmla="*/ 19 h 814"/>
                <a:gd name="T10" fmla="*/ 46 w 845"/>
                <a:gd name="T11" fmla="*/ 29 h 814"/>
                <a:gd name="T12" fmla="*/ 20 w 845"/>
                <a:gd name="T13" fmla="*/ 41 h 814"/>
                <a:gd name="T14" fmla="*/ 4 w 845"/>
                <a:gd name="T15" fmla="*/ 65 h 814"/>
                <a:gd name="T16" fmla="*/ 0 w 845"/>
                <a:gd name="T17" fmla="*/ 559 h 814"/>
                <a:gd name="T18" fmla="*/ 4 w 845"/>
                <a:gd name="T19" fmla="*/ 579 h 814"/>
                <a:gd name="T20" fmla="*/ 19 w 845"/>
                <a:gd name="T21" fmla="*/ 603 h 814"/>
                <a:gd name="T22" fmla="*/ 46 w 845"/>
                <a:gd name="T23" fmla="*/ 615 h 814"/>
                <a:gd name="T24" fmla="*/ 123 w 845"/>
                <a:gd name="T25" fmla="*/ 626 h 814"/>
                <a:gd name="T26" fmla="*/ 254 w 845"/>
                <a:gd name="T27" fmla="*/ 638 h 814"/>
                <a:gd name="T28" fmla="*/ 133 w 845"/>
                <a:gd name="T29" fmla="*/ 759 h 814"/>
                <a:gd name="T30" fmla="*/ 124 w 845"/>
                <a:gd name="T31" fmla="*/ 763 h 814"/>
                <a:gd name="T32" fmla="*/ 115 w 845"/>
                <a:gd name="T33" fmla="*/ 775 h 814"/>
                <a:gd name="T34" fmla="*/ 113 w 845"/>
                <a:gd name="T35" fmla="*/ 789 h 814"/>
                <a:gd name="T36" fmla="*/ 116 w 845"/>
                <a:gd name="T37" fmla="*/ 799 h 814"/>
                <a:gd name="T38" fmla="*/ 126 w 845"/>
                <a:gd name="T39" fmla="*/ 809 h 814"/>
                <a:gd name="T40" fmla="*/ 141 w 845"/>
                <a:gd name="T41" fmla="*/ 814 h 814"/>
                <a:gd name="T42" fmla="*/ 709 w 845"/>
                <a:gd name="T43" fmla="*/ 813 h 814"/>
                <a:gd name="T44" fmla="*/ 722 w 845"/>
                <a:gd name="T45" fmla="*/ 807 h 814"/>
                <a:gd name="T46" fmla="*/ 730 w 845"/>
                <a:gd name="T47" fmla="*/ 795 h 814"/>
                <a:gd name="T48" fmla="*/ 731 w 845"/>
                <a:gd name="T49" fmla="*/ 785 h 814"/>
                <a:gd name="T50" fmla="*/ 728 w 845"/>
                <a:gd name="T51" fmla="*/ 770 h 814"/>
                <a:gd name="T52" fmla="*/ 717 w 845"/>
                <a:gd name="T53" fmla="*/ 760 h 814"/>
                <a:gd name="T54" fmla="*/ 536 w 845"/>
                <a:gd name="T55" fmla="*/ 641 h 814"/>
                <a:gd name="T56" fmla="*/ 639 w 845"/>
                <a:gd name="T57" fmla="*/ 635 h 814"/>
                <a:gd name="T58" fmla="*/ 776 w 845"/>
                <a:gd name="T59" fmla="*/ 619 h 814"/>
                <a:gd name="T60" fmla="*/ 808 w 845"/>
                <a:gd name="T61" fmla="*/ 612 h 814"/>
                <a:gd name="T62" fmla="*/ 832 w 845"/>
                <a:gd name="T63" fmla="*/ 596 h 814"/>
                <a:gd name="T64" fmla="*/ 844 w 845"/>
                <a:gd name="T65" fmla="*/ 569 h 814"/>
                <a:gd name="T66" fmla="*/ 845 w 845"/>
                <a:gd name="T67" fmla="*/ 85 h 814"/>
                <a:gd name="T68" fmla="*/ 836 w 845"/>
                <a:gd name="T69" fmla="*/ 56 h 814"/>
                <a:gd name="T70" fmla="*/ 815 w 845"/>
                <a:gd name="T71" fmla="*/ 36 h 814"/>
                <a:gd name="T72" fmla="*/ 797 w 845"/>
                <a:gd name="T73" fmla="*/ 29 h 814"/>
                <a:gd name="T74" fmla="*/ 675 w 845"/>
                <a:gd name="T75" fmla="*/ 521 h 814"/>
                <a:gd name="T76" fmla="*/ 519 w 845"/>
                <a:gd name="T77" fmla="*/ 533 h 814"/>
                <a:gd name="T78" fmla="*/ 419 w 845"/>
                <a:gd name="T79" fmla="*/ 535 h 814"/>
                <a:gd name="T80" fmla="*/ 324 w 845"/>
                <a:gd name="T81" fmla="*/ 533 h 814"/>
                <a:gd name="T82" fmla="*/ 167 w 845"/>
                <a:gd name="T83" fmla="*/ 521 h 814"/>
                <a:gd name="T84" fmla="*/ 112 w 845"/>
                <a:gd name="T85" fmla="*/ 127 h 814"/>
                <a:gd name="T86" fmla="*/ 284 w 845"/>
                <a:gd name="T87" fmla="*/ 110 h 814"/>
                <a:gd name="T88" fmla="*/ 422 w 845"/>
                <a:gd name="T89" fmla="*/ 106 h 814"/>
                <a:gd name="T90" fmla="*/ 515 w 845"/>
                <a:gd name="T91" fmla="*/ 108 h 814"/>
                <a:gd name="T92" fmla="*/ 674 w 845"/>
                <a:gd name="T93" fmla="*/ 120 h 814"/>
                <a:gd name="T94" fmla="*/ 730 w 845"/>
                <a:gd name="T95" fmla="*/ 51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5" h="814">
                  <a:moveTo>
                    <a:pt x="797" y="29"/>
                  </a:moveTo>
                  <a:lnTo>
                    <a:pt x="797" y="29"/>
                  </a:lnTo>
                  <a:lnTo>
                    <a:pt x="763" y="24"/>
                  </a:lnTo>
                  <a:lnTo>
                    <a:pt x="727" y="19"/>
                  </a:lnTo>
                  <a:lnTo>
                    <a:pt x="681" y="14"/>
                  </a:lnTo>
                  <a:lnTo>
                    <a:pt x="626" y="9"/>
                  </a:lnTo>
                  <a:lnTo>
                    <a:pt x="564" y="4"/>
                  </a:lnTo>
                  <a:lnTo>
                    <a:pt x="495" y="1"/>
                  </a:lnTo>
                  <a:lnTo>
                    <a:pt x="422" y="0"/>
                  </a:lnTo>
                  <a:lnTo>
                    <a:pt x="422" y="0"/>
                  </a:lnTo>
                  <a:lnTo>
                    <a:pt x="349" y="1"/>
                  </a:lnTo>
                  <a:lnTo>
                    <a:pt x="280" y="4"/>
                  </a:lnTo>
                  <a:lnTo>
                    <a:pt x="217" y="9"/>
                  </a:lnTo>
                  <a:lnTo>
                    <a:pt x="162" y="14"/>
                  </a:lnTo>
                  <a:lnTo>
                    <a:pt x="116" y="19"/>
                  </a:lnTo>
                  <a:lnTo>
                    <a:pt x="80" y="24"/>
                  </a:lnTo>
                  <a:lnTo>
                    <a:pt x="46" y="29"/>
                  </a:lnTo>
                  <a:lnTo>
                    <a:pt x="46" y="29"/>
                  </a:lnTo>
                  <a:lnTo>
                    <a:pt x="37" y="31"/>
                  </a:lnTo>
                  <a:lnTo>
                    <a:pt x="28" y="36"/>
                  </a:lnTo>
                  <a:lnTo>
                    <a:pt x="20" y="41"/>
                  </a:lnTo>
                  <a:lnTo>
                    <a:pt x="14" y="48"/>
                  </a:lnTo>
                  <a:lnTo>
                    <a:pt x="8" y="56"/>
                  </a:lnTo>
                  <a:lnTo>
                    <a:pt x="4" y="65"/>
                  </a:lnTo>
                  <a:lnTo>
                    <a:pt x="0" y="74"/>
                  </a:lnTo>
                  <a:lnTo>
                    <a:pt x="0" y="84"/>
                  </a:lnTo>
                  <a:lnTo>
                    <a:pt x="0" y="559"/>
                  </a:lnTo>
                  <a:lnTo>
                    <a:pt x="0" y="559"/>
                  </a:lnTo>
                  <a:lnTo>
                    <a:pt x="0" y="569"/>
                  </a:lnTo>
                  <a:lnTo>
                    <a:pt x="4" y="579"/>
                  </a:lnTo>
                  <a:lnTo>
                    <a:pt x="7" y="588"/>
                  </a:lnTo>
                  <a:lnTo>
                    <a:pt x="13" y="596"/>
                  </a:lnTo>
                  <a:lnTo>
                    <a:pt x="19" y="603"/>
                  </a:lnTo>
                  <a:lnTo>
                    <a:pt x="27" y="609"/>
                  </a:lnTo>
                  <a:lnTo>
                    <a:pt x="36" y="612"/>
                  </a:lnTo>
                  <a:lnTo>
                    <a:pt x="46" y="615"/>
                  </a:lnTo>
                  <a:lnTo>
                    <a:pt x="46" y="615"/>
                  </a:lnTo>
                  <a:lnTo>
                    <a:pt x="69" y="619"/>
                  </a:lnTo>
                  <a:lnTo>
                    <a:pt x="123" y="626"/>
                  </a:lnTo>
                  <a:lnTo>
                    <a:pt x="161" y="630"/>
                  </a:lnTo>
                  <a:lnTo>
                    <a:pt x="205" y="635"/>
                  </a:lnTo>
                  <a:lnTo>
                    <a:pt x="254" y="638"/>
                  </a:lnTo>
                  <a:lnTo>
                    <a:pt x="310" y="641"/>
                  </a:lnTo>
                  <a:lnTo>
                    <a:pt x="310" y="709"/>
                  </a:lnTo>
                  <a:lnTo>
                    <a:pt x="133" y="759"/>
                  </a:lnTo>
                  <a:lnTo>
                    <a:pt x="133" y="759"/>
                  </a:lnTo>
                  <a:lnTo>
                    <a:pt x="128" y="760"/>
                  </a:lnTo>
                  <a:lnTo>
                    <a:pt x="124" y="763"/>
                  </a:lnTo>
                  <a:lnTo>
                    <a:pt x="121" y="767"/>
                  </a:lnTo>
                  <a:lnTo>
                    <a:pt x="117" y="770"/>
                  </a:lnTo>
                  <a:lnTo>
                    <a:pt x="115" y="775"/>
                  </a:lnTo>
                  <a:lnTo>
                    <a:pt x="114" y="779"/>
                  </a:lnTo>
                  <a:lnTo>
                    <a:pt x="113" y="785"/>
                  </a:lnTo>
                  <a:lnTo>
                    <a:pt x="113" y="789"/>
                  </a:lnTo>
                  <a:lnTo>
                    <a:pt x="113" y="789"/>
                  </a:lnTo>
                  <a:lnTo>
                    <a:pt x="115" y="795"/>
                  </a:lnTo>
                  <a:lnTo>
                    <a:pt x="116" y="799"/>
                  </a:lnTo>
                  <a:lnTo>
                    <a:pt x="119" y="804"/>
                  </a:lnTo>
                  <a:lnTo>
                    <a:pt x="123" y="807"/>
                  </a:lnTo>
                  <a:lnTo>
                    <a:pt x="126" y="809"/>
                  </a:lnTo>
                  <a:lnTo>
                    <a:pt x="131" y="812"/>
                  </a:lnTo>
                  <a:lnTo>
                    <a:pt x="136" y="813"/>
                  </a:lnTo>
                  <a:lnTo>
                    <a:pt x="141" y="814"/>
                  </a:lnTo>
                  <a:lnTo>
                    <a:pt x="703" y="814"/>
                  </a:lnTo>
                  <a:lnTo>
                    <a:pt x="703" y="814"/>
                  </a:lnTo>
                  <a:lnTo>
                    <a:pt x="709" y="813"/>
                  </a:lnTo>
                  <a:lnTo>
                    <a:pt x="713" y="812"/>
                  </a:lnTo>
                  <a:lnTo>
                    <a:pt x="718" y="809"/>
                  </a:lnTo>
                  <a:lnTo>
                    <a:pt x="722" y="807"/>
                  </a:lnTo>
                  <a:lnTo>
                    <a:pt x="726" y="804"/>
                  </a:lnTo>
                  <a:lnTo>
                    <a:pt x="728" y="799"/>
                  </a:lnTo>
                  <a:lnTo>
                    <a:pt x="730" y="795"/>
                  </a:lnTo>
                  <a:lnTo>
                    <a:pt x="731" y="789"/>
                  </a:lnTo>
                  <a:lnTo>
                    <a:pt x="731" y="789"/>
                  </a:lnTo>
                  <a:lnTo>
                    <a:pt x="731" y="785"/>
                  </a:lnTo>
                  <a:lnTo>
                    <a:pt x="731" y="779"/>
                  </a:lnTo>
                  <a:lnTo>
                    <a:pt x="730" y="775"/>
                  </a:lnTo>
                  <a:lnTo>
                    <a:pt x="728" y="770"/>
                  </a:lnTo>
                  <a:lnTo>
                    <a:pt x="725" y="767"/>
                  </a:lnTo>
                  <a:lnTo>
                    <a:pt x="721" y="763"/>
                  </a:lnTo>
                  <a:lnTo>
                    <a:pt x="717" y="760"/>
                  </a:lnTo>
                  <a:lnTo>
                    <a:pt x="712" y="759"/>
                  </a:lnTo>
                  <a:lnTo>
                    <a:pt x="536" y="709"/>
                  </a:lnTo>
                  <a:lnTo>
                    <a:pt x="536" y="641"/>
                  </a:lnTo>
                  <a:lnTo>
                    <a:pt x="536" y="641"/>
                  </a:lnTo>
                  <a:lnTo>
                    <a:pt x="590" y="638"/>
                  </a:lnTo>
                  <a:lnTo>
                    <a:pt x="639" y="635"/>
                  </a:lnTo>
                  <a:lnTo>
                    <a:pt x="683" y="630"/>
                  </a:lnTo>
                  <a:lnTo>
                    <a:pt x="721" y="626"/>
                  </a:lnTo>
                  <a:lnTo>
                    <a:pt x="776" y="619"/>
                  </a:lnTo>
                  <a:lnTo>
                    <a:pt x="799" y="615"/>
                  </a:lnTo>
                  <a:lnTo>
                    <a:pt x="799" y="615"/>
                  </a:lnTo>
                  <a:lnTo>
                    <a:pt x="808" y="612"/>
                  </a:lnTo>
                  <a:lnTo>
                    <a:pt x="817" y="609"/>
                  </a:lnTo>
                  <a:lnTo>
                    <a:pt x="825" y="603"/>
                  </a:lnTo>
                  <a:lnTo>
                    <a:pt x="832" y="596"/>
                  </a:lnTo>
                  <a:lnTo>
                    <a:pt x="837" y="588"/>
                  </a:lnTo>
                  <a:lnTo>
                    <a:pt x="842" y="579"/>
                  </a:lnTo>
                  <a:lnTo>
                    <a:pt x="844" y="569"/>
                  </a:lnTo>
                  <a:lnTo>
                    <a:pt x="845" y="559"/>
                  </a:lnTo>
                  <a:lnTo>
                    <a:pt x="845" y="85"/>
                  </a:lnTo>
                  <a:lnTo>
                    <a:pt x="845" y="85"/>
                  </a:lnTo>
                  <a:lnTo>
                    <a:pt x="844" y="75"/>
                  </a:lnTo>
                  <a:lnTo>
                    <a:pt x="841" y="65"/>
                  </a:lnTo>
                  <a:lnTo>
                    <a:pt x="836" y="56"/>
                  </a:lnTo>
                  <a:lnTo>
                    <a:pt x="830" y="48"/>
                  </a:lnTo>
                  <a:lnTo>
                    <a:pt x="824" y="41"/>
                  </a:lnTo>
                  <a:lnTo>
                    <a:pt x="815" y="36"/>
                  </a:lnTo>
                  <a:lnTo>
                    <a:pt x="806" y="31"/>
                  </a:lnTo>
                  <a:lnTo>
                    <a:pt x="797" y="29"/>
                  </a:lnTo>
                  <a:lnTo>
                    <a:pt x="797" y="29"/>
                  </a:lnTo>
                  <a:close/>
                  <a:moveTo>
                    <a:pt x="730" y="515"/>
                  </a:moveTo>
                  <a:lnTo>
                    <a:pt x="730" y="515"/>
                  </a:lnTo>
                  <a:lnTo>
                    <a:pt x="675" y="521"/>
                  </a:lnTo>
                  <a:lnTo>
                    <a:pt x="604" y="527"/>
                  </a:lnTo>
                  <a:lnTo>
                    <a:pt x="563" y="531"/>
                  </a:lnTo>
                  <a:lnTo>
                    <a:pt x="519" y="533"/>
                  </a:lnTo>
                  <a:lnTo>
                    <a:pt x="473" y="534"/>
                  </a:lnTo>
                  <a:lnTo>
                    <a:pt x="423" y="535"/>
                  </a:lnTo>
                  <a:lnTo>
                    <a:pt x="419" y="535"/>
                  </a:lnTo>
                  <a:lnTo>
                    <a:pt x="419" y="535"/>
                  </a:lnTo>
                  <a:lnTo>
                    <a:pt x="370" y="534"/>
                  </a:lnTo>
                  <a:lnTo>
                    <a:pt x="324" y="533"/>
                  </a:lnTo>
                  <a:lnTo>
                    <a:pt x="279" y="531"/>
                  </a:lnTo>
                  <a:lnTo>
                    <a:pt x="239" y="527"/>
                  </a:lnTo>
                  <a:lnTo>
                    <a:pt x="167" y="521"/>
                  </a:lnTo>
                  <a:lnTo>
                    <a:pt x="112" y="515"/>
                  </a:lnTo>
                  <a:lnTo>
                    <a:pt x="112" y="127"/>
                  </a:lnTo>
                  <a:lnTo>
                    <a:pt x="112" y="127"/>
                  </a:lnTo>
                  <a:lnTo>
                    <a:pt x="169" y="120"/>
                  </a:lnTo>
                  <a:lnTo>
                    <a:pt x="242" y="114"/>
                  </a:lnTo>
                  <a:lnTo>
                    <a:pt x="284" y="110"/>
                  </a:lnTo>
                  <a:lnTo>
                    <a:pt x="328" y="108"/>
                  </a:lnTo>
                  <a:lnTo>
                    <a:pt x="374" y="107"/>
                  </a:lnTo>
                  <a:lnTo>
                    <a:pt x="422" y="106"/>
                  </a:lnTo>
                  <a:lnTo>
                    <a:pt x="422" y="106"/>
                  </a:lnTo>
                  <a:lnTo>
                    <a:pt x="469" y="107"/>
                  </a:lnTo>
                  <a:lnTo>
                    <a:pt x="515" y="108"/>
                  </a:lnTo>
                  <a:lnTo>
                    <a:pt x="559" y="110"/>
                  </a:lnTo>
                  <a:lnTo>
                    <a:pt x="601" y="114"/>
                  </a:lnTo>
                  <a:lnTo>
                    <a:pt x="674" y="120"/>
                  </a:lnTo>
                  <a:lnTo>
                    <a:pt x="731" y="127"/>
                  </a:lnTo>
                  <a:lnTo>
                    <a:pt x="731" y="515"/>
                  </a:lnTo>
                  <a:lnTo>
                    <a:pt x="730" y="515"/>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6" name="Freeform 14">
              <a:extLst>
                <a:ext uri="{FF2B5EF4-FFF2-40B4-BE49-F238E27FC236}">
                  <a16:creationId xmlns:a16="http://schemas.microsoft.com/office/drawing/2014/main" id="{4BC644D2-F9FB-4BAA-8593-75F638AD1340}"/>
                </a:ext>
              </a:extLst>
            </p:cNvPr>
            <p:cNvSpPr>
              <a:spLocks/>
            </p:cNvSpPr>
            <p:nvPr/>
          </p:nvSpPr>
          <p:spPr bwMode="auto">
            <a:xfrm>
              <a:off x="869" y="998"/>
              <a:ext cx="126" cy="127"/>
            </a:xfrm>
            <a:custGeom>
              <a:avLst/>
              <a:gdLst>
                <a:gd name="T0" fmla="*/ 5 w 252"/>
                <a:gd name="T1" fmla="*/ 4 h 253"/>
                <a:gd name="T2" fmla="*/ 0 w 252"/>
                <a:gd name="T3" fmla="*/ 11 h 253"/>
                <a:gd name="T4" fmla="*/ 0 w 252"/>
                <a:gd name="T5" fmla="*/ 19 h 253"/>
                <a:gd name="T6" fmla="*/ 2 w 252"/>
                <a:gd name="T7" fmla="*/ 38 h 253"/>
                <a:gd name="T8" fmla="*/ 10 w 252"/>
                <a:gd name="T9" fmla="*/ 77 h 253"/>
                <a:gd name="T10" fmla="*/ 27 w 252"/>
                <a:gd name="T11" fmla="*/ 134 h 253"/>
                <a:gd name="T12" fmla="*/ 52 w 252"/>
                <a:gd name="T13" fmla="*/ 198 h 253"/>
                <a:gd name="T14" fmla="*/ 73 w 252"/>
                <a:gd name="T15" fmla="*/ 244 h 253"/>
                <a:gd name="T16" fmla="*/ 77 w 252"/>
                <a:gd name="T17" fmla="*/ 248 h 253"/>
                <a:gd name="T18" fmla="*/ 85 w 252"/>
                <a:gd name="T19" fmla="*/ 252 h 253"/>
                <a:gd name="T20" fmla="*/ 89 w 252"/>
                <a:gd name="T21" fmla="*/ 253 h 253"/>
                <a:gd name="T22" fmla="*/ 94 w 252"/>
                <a:gd name="T23" fmla="*/ 252 h 253"/>
                <a:gd name="T24" fmla="*/ 101 w 252"/>
                <a:gd name="T25" fmla="*/ 247 h 253"/>
                <a:gd name="T26" fmla="*/ 126 w 252"/>
                <a:gd name="T27" fmla="*/ 188 h 253"/>
                <a:gd name="T28" fmla="*/ 157 w 252"/>
                <a:gd name="T29" fmla="*/ 212 h 253"/>
                <a:gd name="T30" fmla="*/ 204 w 252"/>
                <a:gd name="T31" fmla="*/ 244 h 253"/>
                <a:gd name="T32" fmla="*/ 215 w 252"/>
                <a:gd name="T33" fmla="*/ 251 h 253"/>
                <a:gd name="T34" fmla="*/ 224 w 252"/>
                <a:gd name="T35" fmla="*/ 253 h 253"/>
                <a:gd name="T36" fmla="*/ 238 w 252"/>
                <a:gd name="T37" fmla="*/ 250 h 253"/>
                <a:gd name="T38" fmla="*/ 243 w 252"/>
                <a:gd name="T39" fmla="*/ 246 h 253"/>
                <a:gd name="T40" fmla="*/ 252 w 252"/>
                <a:gd name="T41" fmla="*/ 232 h 253"/>
                <a:gd name="T42" fmla="*/ 250 w 252"/>
                <a:gd name="T43" fmla="*/ 217 h 253"/>
                <a:gd name="T44" fmla="*/ 243 w 252"/>
                <a:gd name="T45" fmla="*/ 206 h 253"/>
                <a:gd name="T46" fmla="*/ 208 w 252"/>
                <a:gd name="T47" fmla="*/ 158 h 253"/>
                <a:gd name="T48" fmla="*/ 242 w 252"/>
                <a:gd name="T49" fmla="*/ 105 h 253"/>
                <a:gd name="T50" fmla="*/ 247 w 252"/>
                <a:gd name="T51" fmla="*/ 102 h 253"/>
                <a:gd name="T52" fmla="*/ 251 w 252"/>
                <a:gd name="T53" fmla="*/ 94 h 253"/>
                <a:gd name="T54" fmla="*/ 252 w 252"/>
                <a:gd name="T55" fmla="*/ 90 h 253"/>
                <a:gd name="T56" fmla="*/ 250 w 252"/>
                <a:gd name="T57" fmla="*/ 81 h 253"/>
                <a:gd name="T58" fmla="*/ 243 w 252"/>
                <a:gd name="T59" fmla="*/ 74 h 253"/>
                <a:gd name="T60" fmla="*/ 222 w 252"/>
                <a:gd name="T61" fmla="*/ 63 h 253"/>
                <a:gd name="T62" fmla="*/ 170 w 252"/>
                <a:gd name="T63" fmla="*/ 41 h 253"/>
                <a:gd name="T64" fmla="*/ 98 w 252"/>
                <a:gd name="T65" fmla="*/ 17 h 253"/>
                <a:gd name="T66" fmla="*/ 59 w 252"/>
                <a:gd name="T67" fmla="*/ 6 h 253"/>
                <a:gd name="T68" fmla="*/ 18 w 252"/>
                <a:gd name="T69" fmla="*/ 0 h 253"/>
                <a:gd name="T70" fmla="*/ 15 w 252"/>
                <a:gd name="T71" fmla="*/ 0 h 253"/>
                <a:gd name="T72" fmla="*/ 8 w 252"/>
                <a:gd name="T73" fmla="*/ 2 h 253"/>
                <a:gd name="T74" fmla="*/ 5 w 252"/>
                <a:gd name="T75" fmla="*/ 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2" h="253">
                  <a:moveTo>
                    <a:pt x="5" y="4"/>
                  </a:moveTo>
                  <a:lnTo>
                    <a:pt x="5" y="4"/>
                  </a:lnTo>
                  <a:lnTo>
                    <a:pt x="2" y="7"/>
                  </a:lnTo>
                  <a:lnTo>
                    <a:pt x="0" y="11"/>
                  </a:lnTo>
                  <a:lnTo>
                    <a:pt x="0" y="14"/>
                  </a:lnTo>
                  <a:lnTo>
                    <a:pt x="0" y="19"/>
                  </a:lnTo>
                  <a:lnTo>
                    <a:pt x="0" y="19"/>
                  </a:lnTo>
                  <a:lnTo>
                    <a:pt x="2" y="38"/>
                  </a:lnTo>
                  <a:lnTo>
                    <a:pt x="6" y="58"/>
                  </a:lnTo>
                  <a:lnTo>
                    <a:pt x="10" y="77"/>
                  </a:lnTo>
                  <a:lnTo>
                    <a:pt x="16" y="97"/>
                  </a:lnTo>
                  <a:lnTo>
                    <a:pt x="27" y="134"/>
                  </a:lnTo>
                  <a:lnTo>
                    <a:pt x="41" y="169"/>
                  </a:lnTo>
                  <a:lnTo>
                    <a:pt x="52" y="198"/>
                  </a:lnTo>
                  <a:lnTo>
                    <a:pt x="63" y="222"/>
                  </a:lnTo>
                  <a:lnTo>
                    <a:pt x="73" y="244"/>
                  </a:lnTo>
                  <a:lnTo>
                    <a:pt x="73" y="244"/>
                  </a:lnTo>
                  <a:lnTo>
                    <a:pt x="77" y="248"/>
                  </a:lnTo>
                  <a:lnTo>
                    <a:pt x="80" y="251"/>
                  </a:lnTo>
                  <a:lnTo>
                    <a:pt x="85" y="252"/>
                  </a:lnTo>
                  <a:lnTo>
                    <a:pt x="89" y="253"/>
                  </a:lnTo>
                  <a:lnTo>
                    <a:pt x="89" y="253"/>
                  </a:lnTo>
                  <a:lnTo>
                    <a:pt x="89" y="253"/>
                  </a:lnTo>
                  <a:lnTo>
                    <a:pt x="94" y="252"/>
                  </a:lnTo>
                  <a:lnTo>
                    <a:pt x="98" y="250"/>
                  </a:lnTo>
                  <a:lnTo>
                    <a:pt x="101" y="247"/>
                  </a:lnTo>
                  <a:lnTo>
                    <a:pt x="104" y="242"/>
                  </a:lnTo>
                  <a:lnTo>
                    <a:pt x="126" y="188"/>
                  </a:lnTo>
                  <a:lnTo>
                    <a:pt x="126" y="188"/>
                  </a:lnTo>
                  <a:lnTo>
                    <a:pt x="157" y="212"/>
                  </a:lnTo>
                  <a:lnTo>
                    <a:pt x="182" y="231"/>
                  </a:lnTo>
                  <a:lnTo>
                    <a:pt x="204" y="244"/>
                  </a:lnTo>
                  <a:lnTo>
                    <a:pt x="211" y="249"/>
                  </a:lnTo>
                  <a:lnTo>
                    <a:pt x="215" y="251"/>
                  </a:lnTo>
                  <a:lnTo>
                    <a:pt x="215" y="251"/>
                  </a:lnTo>
                  <a:lnTo>
                    <a:pt x="224" y="253"/>
                  </a:lnTo>
                  <a:lnTo>
                    <a:pt x="231" y="252"/>
                  </a:lnTo>
                  <a:lnTo>
                    <a:pt x="238" y="250"/>
                  </a:lnTo>
                  <a:lnTo>
                    <a:pt x="243" y="246"/>
                  </a:lnTo>
                  <a:lnTo>
                    <a:pt x="243" y="246"/>
                  </a:lnTo>
                  <a:lnTo>
                    <a:pt x="249" y="239"/>
                  </a:lnTo>
                  <a:lnTo>
                    <a:pt x="252" y="232"/>
                  </a:lnTo>
                  <a:lnTo>
                    <a:pt x="252" y="225"/>
                  </a:lnTo>
                  <a:lnTo>
                    <a:pt x="250" y="217"/>
                  </a:lnTo>
                  <a:lnTo>
                    <a:pt x="250" y="217"/>
                  </a:lnTo>
                  <a:lnTo>
                    <a:pt x="243" y="206"/>
                  </a:lnTo>
                  <a:lnTo>
                    <a:pt x="229" y="185"/>
                  </a:lnTo>
                  <a:lnTo>
                    <a:pt x="208" y="158"/>
                  </a:lnTo>
                  <a:lnTo>
                    <a:pt x="186" y="128"/>
                  </a:lnTo>
                  <a:lnTo>
                    <a:pt x="242" y="105"/>
                  </a:lnTo>
                  <a:lnTo>
                    <a:pt x="242" y="105"/>
                  </a:lnTo>
                  <a:lnTo>
                    <a:pt x="247" y="102"/>
                  </a:lnTo>
                  <a:lnTo>
                    <a:pt x="250" y="99"/>
                  </a:lnTo>
                  <a:lnTo>
                    <a:pt x="251" y="94"/>
                  </a:lnTo>
                  <a:lnTo>
                    <a:pt x="252" y="90"/>
                  </a:lnTo>
                  <a:lnTo>
                    <a:pt x="252" y="90"/>
                  </a:lnTo>
                  <a:lnTo>
                    <a:pt x="252" y="84"/>
                  </a:lnTo>
                  <a:lnTo>
                    <a:pt x="250" y="81"/>
                  </a:lnTo>
                  <a:lnTo>
                    <a:pt x="248" y="76"/>
                  </a:lnTo>
                  <a:lnTo>
                    <a:pt x="243" y="74"/>
                  </a:lnTo>
                  <a:lnTo>
                    <a:pt x="243" y="74"/>
                  </a:lnTo>
                  <a:lnTo>
                    <a:pt x="222" y="63"/>
                  </a:lnTo>
                  <a:lnTo>
                    <a:pt x="198" y="53"/>
                  </a:lnTo>
                  <a:lnTo>
                    <a:pt x="170" y="41"/>
                  </a:lnTo>
                  <a:lnTo>
                    <a:pt x="135" y="29"/>
                  </a:lnTo>
                  <a:lnTo>
                    <a:pt x="98" y="17"/>
                  </a:lnTo>
                  <a:lnTo>
                    <a:pt x="79" y="12"/>
                  </a:lnTo>
                  <a:lnTo>
                    <a:pt x="59" y="6"/>
                  </a:lnTo>
                  <a:lnTo>
                    <a:pt x="38" y="3"/>
                  </a:lnTo>
                  <a:lnTo>
                    <a:pt x="18" y="0"/>
                  </a:lnTo>
                  <a:lnTo>
                    <a:pt x="18" y="0"/>
                  </a:lnTo>
                  <a:lnTo>
                    <a:pt x="15" y="0"/>
                  </a:lnTo>
                  <a:lnTo>
                    <a:pt x="11" y="1"/>
                  </a:lnTo>
                  <a:lnTo>
                    <a:pt x="8" y="2"/>
                  </a:lnTo>
                  <a:lnTo>
                    <a:pt x="5" y="4"/>
                  </a:lnTo>
                  <a:lnTo>
                    <a:pt x="5"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grpSp>
        <p:nvGrpSpPr>
          <p:cNvPr id="7" name="Group 8">
            <a:extLst>
              <a:ext uri="{FF2B5EF4-FFF2-40B4-BE49-F238E27FC236}">
                <a16:creationId xmlns:a16="http://schemas.microsoft.com/office/drawing/2014/main" id="{9D474E6A-BB8F-4558-BC60-9BDB484F5893}"/>
              </a:ext>
            </a:extLst>
          </p:cNvPr>
          <p:cNvGrpSpPr>
            <a:grpSpLocks noChangeAspect="1"/>
          </p:cNvGrpSpPr>
          <p:nvPr/>
        </p:nvGrpSpPr>
        <p:grpSpPr bwMode="auto">
          <a:xfrm>
            <a:off x="1134483" y="3291745"/>
            <a:ext cx="632883" cy="634381"/>
            <a:chOff x="149" y="885"/>
            <a:chExt cx="422" cy="423"/>
          </a:xfrm>
        </p:grpSpPr>
        <p:sp>
          <p:nvSpPr>
            <p:cNvPr id="8" name="AutoShape 7">
              <a:extLst>
                <a:ext uri="{FF2B5EF4-FFF2-40B4-BE49-F238E27FC236}">
                  <a16:creationId xmlns:a16="http://schemas.microsoft.com/office/drawing/2014/main" id="{64556CB1-0819-48B8-B40E-656CB0D5293B}"/>
                </a:ext>
              </a:extLst>
            </p:cNvPr>
            <p:cNvSpPr>
              <a:spLocks noChangeAspect="1" noChangeArrowheads="1" noTextEdit="1"/>
            </p:cNvSpPr>
            <p:nvPr/>
          </p:nvSpPr>
          <p:spPr bwMode="auto">
            <a:xfrm>
              <a:off x="149" y="885"/>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9" name="Freeform 9">
              <a:extLst>
                <a:ext uri="{FF2B5EF4-FFF2-40B4-BE49-F238E27FC236}">
                  <a16:creationId xmlns:a16="http://schemas.microsoft.com/office/drawing/2014/main" id="{6806A4D9-E7A6-4D0E-A2F4-DA33F22638D5}"/>
                </a:ext>
              </a:extLst>
            </p:cNvPr>
            <p:cNvSpPr>
              <a:spLocks noEditPoints="1"/>
            </p:cNvSpPr>
            <p:nvPr/>
          </p:nvSpPr>
          <p:spPr bwMode="auto">
            <a:xfrm>
              <a:off x="206" y="885"/>
              <a:ext cx="309" cy="423"/>
            </a:xfrm>
            <a:custGeom>
              <a:avLst/>
              <a:gdLst>
                <a:gd name="T0" fmla="*/ 605 w 617"/>
                <a:gd name="T1" fmla="*/ 80 h 846"/>
                <a:gd name="T2" fmla="*/ 585 w 617"/>
                <a:gd name="T3" fmla="*/ 42 h 846"/>
                <a:gd name="T4" fmla="*/ 549 w 617"/>
                <a:gd name="T5" fmla="*/ 19 h 846"/>
                <a:gd name="T6" fmla="*/ 478 w 617"/>
                <a:gd name="T7" fmla="*/ 9 h 846"/>
                <a:gd name="T8" fmla="*/ 308 w 617"/>
                <a:gd name="T9" fmla="*/ 0 h 846"/>
                <a:gd name="T10" fmla="*/ 137 w 617"/>
                <a:gd name="T11" fmla="*/ 9 h 846"/>
                <a:gd name="T12" fmla="*/ 66 w 617"/>
                <a:gd name="T13" fmla="*/ 19 h 846"/>
                <a:gd name="T14" fmla="*/ 30 w 617"/>
                <a:gd name="T15" fmla="*/ 42 h 846"/>
                <a:gd name="T16" fmla="*/ 11 w 617"/>
                <a:gd name="T17" fmla="*/ 80 h 846"/>
                <a:gd name="T18" fmla="*/ 4 w 617"/>
                <a:gd name="T19" fmla="*/ 177 h 846"/>
                <a:gd name="T20" fmla="*/ 0 w 617"/>
                <a:gd name="T21" fmla="*/ 429 h 846"/>
                <a:gd name="T22" fmla="*/ 4 w 617"/>
                <a:gd name="T23" fmla="*/ 676 h 846"/>
                <a:gd name="T24" fmla="*/ 11 w 617"/>
                <a:gd name="T25" fmla="*/ 769 h 846"/>
                <a:gd name="T26" fmla="*/ 31 w 617"/>
                <a:gd name="T27" fmla="*/ 808 h 846"/>
                <a:gd name="T28" fmla="*/ 66 w 617"/>
                <a:gd name="T29" fmla="*/ 830 h 846"/>
                <a:gd name="T30" fmla="*/ 137 w 617"/>
                <a:gd name="T31" fmla="*/ 839 h 846"/>
                <a:gd name="T32" fmla="*/ 308 w 617"/>
                <a:gd name="T33" fmla="*/ 846 h 846"/>
                <a:gd name="T34" fmla="*/ 422 w 617"/>
                <a:gd name="T35" fmla="*/ 844 h 846"/>
                <a:gd name="T36" fmla="*/ 535 w 617"/>
                <a:gd name="T37" fmla="*/ 834 h 846"/>
                <a:gd name="T38" fmla="*/ 563 w 617"/>
                <a:gd name="T39" fmla="*/ 825 h 846"/>
                <a:gd name="T40" fmla="*/ 595 w 617"/>
                <a:gd name="T41" fmla="*/ 796 h 846"/>
                <a:gd name="T42" fmla="*/ 608 w 617"/>
                <a:gd name="T43" fmla="*/ 755 h 846"/>
                <a:gd name="T44" fmla="*/ 615 w 617"/>
                <a:gd name="T45" fmla="*/ 593 h 846"/>
                <a:gd name="T46" fmla="*/ 617 w 617"/>
                <a:gd name="T47" fmla="*/ 345 h 846"/>
                <a:gd name="T48" fmla="*/ 607 w 617"/>
                <a:gd name="T49" fmla="*/ 95 h 846"/>
                <a:gd name="T50" fmla="*/ 309 w 617"/>
                <a:gd name="T51" fmla="*/ 792 h 846"/>
                <a:gd name="T52" fmla="*/ 276 w 617"/>
                <a:gd name="T53" fmla="*/ 783 h 846"/>
                <a:gd name="T54" fmla="*/ 255 w 617"/>
                <a:gd name="T55" fmla="*/ 757 h 846"/>
                <a:gd name="T56" fmla="*/ 251 w 617"/>
                <a:gd name="T57" fmla="*/ 734 h 846"/>
                <a:gd name="T58" fmla="*/ 261 w 617"/>
                <a:gd name="T59" fmla="*/ 702 h 846"/>
                <a:gd name="T60" fmla="*/ 287 w 617"/>
                <a:gd name="T61" fmla="*/ 680 h 846"/>
                <a:gd name="T62" fmla="*/ 309 w 617"/>
                <a:gd name="T63" fmla="*/ 676 h 846"/>
                <a:gd name="T64" fmla="*/ 342 w 617"/>
                <a:gd name="T65" fmla="*/ 686 h 846"/>
                <a:gd name="T66" fmla="*/ 362 w 617"/>
                <a:gd name="T67" fmla="*/ 712 h 846"/>
                <a:gd name="T68" fmla="*/ 367 w 617"/>
                <a:gd name="T69" fmla="*/ 734 h 846"/>
                <a:gd name="T70" fmla="*/ 358 w 617"/>
                <a:gd name="T71" fmla="*/ 767 h 846"/>
                <a:gd name="T72" fmla="*/ 332 w 617"/>
                <a:gd name="T73" fmla="*/ 787 h 846"/>
                <a:gd name="T74" fmla="*/ 309 w 617"/>
                <a:gd name="T75" fmla="*/ 792 h 846"/>
                <a:gd name="T76" fmla="*/ 499 w 617"/>
                <a:gd name="T77" fmla="*/ 614 h 846"/>
                <a:gd name="T78" fmla="*/ 488 w 617"/>
                <a:gd name="T79" fmla="*/ 622 h 846"/>
                <a:gd name="T80" fmla="*/ 128 w 617"/>
                <a:gd name="T81" fmla="*/ 622 h 846"/>
                <a:gd name="T82" fmla="*/ 117 w 617"/>
                <a:gd name="T83" fmla="*/ 614 h 846"/>
                <a:gd name="T84" fmla="*/ 111 w 617"/>
                <a:gd name="T85" fmla="*/ 546 h 846"/>
                <a:gd name="T86" fmla="*/ 109 w 617"/>
                <a:gd name="T87" fmla="*/ 368 h 846"/>
                <a:gd name="T88" fmla="*/ 114 w 617"/>
                <a:gd name="T89" fmla="*/ 193 h 846"/>
                <a:gd name="T90" fmla="*/ 120 w 617"/>
                <a:gd name="T91" fmla="*/ 127 h 846"/>
                <a:gd name="T92" fmla="*/ 131 w 617"/>
                <a:gd name="T93" fmla="*/ 120 h 846"/>
                <a:gd name="T94" fmla="*/ 221 w 617"/>
                <a:gd name="T95" fmla="*/ 112 h 846"/>
                <a:gd name="T96" fmla="*/ 352 w 617"/>
                <a:gd name="T97" fmla="*/ 109 h 846"/>
                <a:gd name="T98" fmla="*/ 485 w 617"/>
                <a:gd name="T99" fmla="*/ 120 h 846"/>
                <a:gd name="T100" fmla="*/ 494 w 617"/>
                <a:gd name="T101" fmla="*/ 124 h 846"/>
                <a:gd name="T102" fmla="*/ 498 w 617"/>
                <a:gd name="T103" fmla="*/ 132 h 846"/>
                <a:gd name="T104" fmla="*/ 507 w 617"/>
                <a:gd name="T105" fmla="*/ 316 h 846"/>
                <a:gd name="T106" fmla="*/ 507 w 617"/>
                <a:gd name="T107" fmla="*/ 484 h 846"/>
                <a:gd name="T108" fmla="*/ 502 w 617"/>
                <a:gd name="T109" fmla="*/ 608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7" h="846">
                  <a:moveTo>
                    <a:pt x="607" y="95"/>
                  </a:moveTo>
                  <a:lnTo>
                    <a:pt x="607" y="95"/>
                  </a:lnTo>
                  <a:lnTo>
                    <a:pt x="605" y="80"/>
                  </a:lnTo>
                  <a:lnTo>
                    <a:pt x="601" y="65"/>
                  </a:lnTo>
                  <a:lnTo>
                    <a:pt x="594" y="53"/>
                  </a:lnTo>
                  <a:lnTo>
                    <a:pt x="585" y="42"/>
                  </a:lnTo>
                  <a:lnTo>
                    <a:pt x="575" y="33"/>
                  </a:lnTo>
                  <a:lnTo>
                    <a:pt x="562" y="25"/>
                  </a:lnTo>
                  <a:lnTo>
                    <a:pt x="549" y="19"/>
                  </a:lnTo>
                  <a:lnTo>
                    <a:pt x="534" y="16"/>
                  </a:lnTo>
                  <a:lnTo>
                    <a:pt x="534" y="16"/>
                  </a:lnTo>
                  <a:lnTo>
                    <a:pt x="478" y="9"/>
                  </a:lnTo>
                  <a:lnTo>
                    <a:pt x="422" y="5"/>
                  </a:lnTo>
                  <a:lnTo>
                    <a:pt x="364" y="1"/>
                  </a:lnTo>
                  <a:lnTo>
                    <a:pt x="308" y="0"/>
                  </a:lnTo>
                  <a:lnTo>
                    <a:pt x="251" y="1"/>
                  </a:lnTo>
                  <a:lnTo>
                    <a:pt x="194" y="5"/>
                  </a:lnTo>
                  <a:lnTo>
                    <a:pt x="137" y="9"/>
                  </a:lnTo>
                  <a:lnTo>
                    <a:pt x="81" y="16"/>
                  </a:lnTo>
                  <a:lnTo>
                    <a:pt x="81" y="16"/>
                  </a:lnTo>
                  <a:lnTo>
                    <a:pt x="66" y="19"/>
                  </a:lnTo>
                  <a:lnTo>
                    <a:pt x="53" y="25"/>
                  </a:lnTo>
                  <a:lnTo>
                    <a:pt x="41" y="33"/>
                  </a:lnTo>
                  <a:lnTo>
                    <a:pt x="30" y="42"/>
                  </a:lnTo>
                  <a:lnTo>
                    <a:pt x="22" y="53"/>
                  </a:lnTo>
                  <a:lnTo>
                    <a:pt x="15" y="65"/>
                  </a:lnTo>
                  <a:lnTo>
                    <a:pt x="11" y="80"/>
                  </a:lnTo>
                  <a:lnTo>
                    <a:pt x="9" y="95"/>
                  </a:lnTo>
                  <a:lnTo>
                    <a:pt x="9" y="95"/>
                  </a:lnTo>
                  <a:lnTo>
                    <a:pt x="4" y="177"/>
                  </a:lnTo>
                  <a:lnTo>
                    <a:pt x="2" y="261"/>
                  </a:lnTo>
                  <a:lnTo>
                    <a:pt x="0" y="344"/>
                  </a:lnTo>
                  <a:lnTo>
                    <a:pt x="0" y="429"/>
                  </a:lnTo>
                  <a:lnTo>
                    <a:pt x="0" y="512"/>
                  </a:lnTo>
                  <a:lnTo>
                    <a:pt x="2" y="596"/>
                  </a:lnTo>
                  <a:lnTo>
                    <a:pt x="4" y="676"/>
                  </a:lnTo>
                  <a:lnTo>
                    <a:pt x="9" y="755"/>
                  </a:lnTo>
                  <a:lnTo>
                    <a:pt x="9" y="755"/>
                  </a:lnTo>
                  <a:lnTo>
                    <a:pt x="11" y="769"/>
                  </a:lnTo>
                  <a:lnTo>
                    <a:pt x="15" y="783"/>
                  </a:lnTo>
                  <a:lnTo>
                    <a:pt x="22" y="796"/>
                  </a:lnTo>
                  <a:lnTo>
                    <a:pt x="31" y="808"/>
                  </a:lnTo>
                  <a:lnTo>
                    <a:pt x="41" y="817"/>
                  </a:lnTo>
                  <a:lnTo>
                    <a:pt x="53" y="825"/>
                  </a:lnTo>
                  <a:lnTo>
                    <a:pt x="66" y="830"/>
                  </a:lnTo>
                  <a:lnTo>
                    <a:pt x="81" y="834"/>
                  </a:lnTo>
                  <a:lnTo>
                    <a:pt x="81" y="834"/>
                  </a:lnTo>
                  <a:lnTo>
                    <a:pt x="137" y="839"/>
                  </a:lnTo>
                  <a:lnTo>
                    <a:pt x="194" y="844"/>
                  </a:lnTo>
                  <a:lnTo>
                    <a:pt x="252" y="846"/>
                  </a:lnTo>
                  <a:lnTo>
                    <a:pt x="308" y="846"/>
                  </a:lnTo>
                  <a:lnTo>
                    <a:pt x="308" y="846"/>
                  </a:lnTo>
                  <a:lnTo>
                    <a:pt x="364" y="846"/>
                  </a:lnTo>
                  <a:lnTo>
                    <a:pt x="422" y="844"/>
                  </a:lnTo>
                  <a:lnTo>
                    <a:pt x="479" y="840"/>
                  </a:lnTo>
                  <a:lnTo>
                    <a:pt x="507" y="837"/>
                  </a:lnTo>
                  <a:lnTo>
                    <a:pt x="535" y="834"/>
                  </a:lnTo>
                  <a:lnTo>
                    <a:pt x="535" y="834"/>
                  </a:lnTo>
                  <a:lnTo>
                    <a:pt x="550" y="830"/>
                  </a:lnTo>
                  <a:lnTo>
                    <a:pt x="563" y="825"/>
                  </a:lnTo>
                  <a:lnTo>
                    <a:pt x="575" y="817"/>
                  </a:lnTo>
                  <a:lnTo>
                    <a:pt x="586" y="808"/>
                  </a:lnTo>
                  <a:lnTo>
                    <a:pt x="595" y="796"/>
                  </a:lnTo>
                  <a:lnTo>
                    <a:pt x="602" y="783"/>
                  </a:lnTo>
                  <a:lnTo>
                    <a:pt x="606" y="769"/>
                  </a:lnTo>
                  <a:lnTo>
                    <a:pt x="608" y="755"/>
                  </a:lnTo>
                  <a:lnTo>
                    <a:pt x="608" y="755"/>
                  </a:lnTo>
                  <a:lnTo>
                    <a:pt x="612" y="675"/>
                  </a:lnTo>
                  <a:lnTo>
                    <a:pt x="615" y="593"/>
                  </a:lnTo>
                  <a:lnTo>
                    <a:pt x="616" y="511"/>
                  </a:lnTo>
                  <a:lnTo>
                    <a:pt x="617" y="429"/>
                  </a:lnTo>
                  <a:lnTo>
                    <a:pt x="617" y="345"/>
                  </a:lnTo>
                  <a:lnTo>
                    <a:pt x="615" y="262"/>
                  </a:lnTo>
                  <a:lnTo>
                    <a:pt x="612" y="178"/>
                  </a:lnTo>
                  <a:lnTo>
                    <a:pt x="607" y="95"/>
                  </a:lnTo>
                  <a:lnTo>
                    <a:pt x="607" y="95"/>
                  </a:lnTo>
                  <a:close/>
                  <a:moveTo>
                    <a:pt x="309" y="792"/>
                  </a:moveTo>
                  <a:lnTo>
                    <a:pt x="309" y="792"/>
                  </a:lnTo>
                  <a:lnTo>
                    <a:pt x="297" y="791"/>
                  </a:lnTo>
                  <a:lnTo>
                    <a:pt x="287" y="787"/>
                  </a:lnTo>
                  <a:lnTo>
                    <a:pt x="276" y="783"/>
                  </a:lnTo>
                  <a:lnTo>
                    <a:pt x="267" y="775"/>
                  </a:lnTo>
                  <a:lnTo>
                    <a:pt x="261" y="767"/>
                  </a:lnTo>
                  <a:lnTo>
                    <a:pt x="255" y="757"/>
                  </a:lnTo>
                  <a:lnTo>
                    <a:pt x="252" y="746"/>
                  </a:lnTo>
                  <a:lnTo>
                    <a:pt x="251" y="734"/>
                  </a:lnTo>
                  <a:lnTo>
                    <a:pt x="251" y="734"/>
                  </a:lnTo>
                  <a:lnTo>
                    <a:pt x="252" y="722"/>
                  </a:lnTo>
                  <a:lnTo>
                    <a:pt x="255" y="712"/>
                  </a:lnTo>
                  <a:lnTo>
                    <a:pt x="261" y="702"/>
                  </a:lnTo>
                  <a:lnTo>
                    <a:pt x="267" y="693"/>
                  </a:lnTo>
                  <a:lnTo>
                    <a:pt x="276" y="686"/>
                  </a:lnTo>
                  <a:lnTo>
                    <a:pt x="287" y="680"/>
                  </a:lnTo>
                  <a:lnTo>
                    <a:pt x="297" y="677"/>
                  </a:lnTo>
                  <a:lnTo>
                    <a:pt x="309" y="676"/>
                  </a:lnTo>
                  <a:lnTo>
                    <a:pt x="309" y="676"/>
                  </a:lnTo>
                  <a:lnTo>
                    <a:pt x="320" y="677"/>
                  </a:lnTo>
                  <a:lnTo>
                    <a:pt x="332" y="680"/>
                  </a:lnTo>
                  <a:lnTo>
                    <a:pt x="342" y="686"/>
                  </a:lnTo>
                  <a:lnTo>
                    <a:pt x="350" y="693"/>
                  </a:lnTo>
                  <a:lnTo>
                    <a:pt x="358" y="702"/>
                  </a:lnTo>
                  <a:lnTo>
                    <a:pt x="362" y="712"/>
                  </a:lnTo>
                  <a:lnTo>
                    <a:pt x="365" y="722"/>
                  </a:lnTo>
                  <a:lnTo>
                    <a:pt x="367" y="734"/>
                  </a:lnTo>
                  <a:lnTo>
                    <a:pt x="367" y="734"/>
                  </a:lnTo>
                  <a:lnTo>
                    <a:pt x="365" y="746"/>
                  </a:lnTo>
                  <a:lnTo>
                    <a:pt x="362" y="757"/>
                  </a:lnTo>
                  <a:lnTo>
                    <a:pt x="358" y="767"/>
                  </a:lnTo>
                  <a:lnTo>
                    <a:pt x="350" y="775"/>
                  </a:lnTo>
                  <a:lnTo>
                    <a:pt x="342" y="783"/>
                  </a:lnTo>
                  <a:lnTo>
                    <a:pt x="332" y="787"/>
                  </a:lnTo>
                  <a:lnTo>
                    <a:pt x="320" y="791"/>
                  </a:lnTo>
                  <a:lnTo>
                    <a:pt x="309" y="792"/>
                  </a:lnTo>
                  <a:lnTo>
                    <a:pt x="309" y="792"/>
                  </a:lnTo>
                  <a:close/>
                  <a:moveTo>
                    <a:pt x="502" y="608"/>
                  </a:moveTo>
                  <a:lnTo>
                    <a:pt x="502" y="608"/>
                  </a:lnTo>
                  <a:lnTo>
                    <a:pt x="499" y="614"/>
                  </a:lnTo>
                  <a:lnTo>
                    <a:pt x="497" y="617"/>
                  </a:lnTo>
                  <a:lnTo>
                    <a:pt x="494" y="620"/>
                  </a:lnTo>
                  <a:lnTo>
                    <a:pt x="488" y="622"/>
                  </a:lnTo>
                  <a:lnTo>
                    <a:pt x="488" y="622"/>
                  </a:lnTo>
                  <a:lnTo>
                    <a:pt x="128" y="622"/>
                  </a:lnTo>
                  <a:lnTo>
                    <a:pt x="128" y="622"/>
                  </a:lnTo>
                  <a:lnTo>
                    <a:pt x="122" y="620"/>
                  </a:lnTo>
                  <a:lnTo>
                    <a:pt x="119" y="617"/>
                  </a:lnTo>
                  <a:lnTo>
                    <a:pt x="117" y="614"/>
                  </a:lnTo>
                  <a:lnTo>
                    <a:pt x="114" y="608"/>
                  </a:lnTo>
                  <a:lnTo>
                    <a:pt x="114" y="608"/>
                  </a:lnTo>
                  <a:lnTo>
                    <a:pt x="111" y="546"/>
                  </a:lnTo>
                  <a:lnTo>
                    <a:pt x="109" y="485"/>
                  </a:lnTo>
                  <a:lnTo>
                    <a:pt x="109" y="426"/>
                  </a:lnTo>
                  <a:lnTo>
                    <a:pt x="109" y="368"/>
                  </a:lnTo>
                  <a:lnTo>
                    <a:pt x="109" y="309"/>
                  </a:lnTo>
                  <a:lnTo>
                    <a:pt x="111" y="252"/>
                  </a:lnTo>
                  <a:lnTo>
                    <a:pt x="114" y="193"/>
                  </a:lnTo>
                  <a:lnTo>
                    <a:pt x="119" y="132"/>
                  </a:lnTo>
                  <a:lnTo>
                    <a:pt x="119" y="132"/>
                  </a:lnTo>
                  <a:lnTo>
                    <a:pt x="120" y="127"/>
                  </a:lnTo>
                  <a:lnTo>
                    <a:pt x="122" y="124"/>
                  </a:lnTo>
                  <a:lnTo>
                    <a:pt x="127" y="121"/>
                  </a:lnTo>
                  <a:lnTo>
                    <a:pt x="131" y="120"/>
                  </a:lnTo>
                  <a:lnTo>
                    <a:pt x="131" y="120"/>
                  </a:lnTo>
                  <a:lnTo>
                    <a:pt x="176" y="115"/>
                  </a:lnTo>
                  <a:lnTo>
                    <a:pt x="221" y="112"/>
                  </a:lnTo>
                  <a:lnTo>
                    <a:pt x="265" y="109"/>
                  </a:lnTo>
                  <a:lnTo>
                    <a:pt x="308" y="108"/>
                  </a:lnTo>
                  <a:lnTo>
                    <a:pt x="352" y="109"/>
                  </a:lnTo>
                  <a:lnTo>
                    <a:pt x="396" y="112"/>
                  </a:lnTo>
                  <a:lnTo>
                    <a:pt x="440" y="115"/>
                  </a:lnTo>
                  <a:lnTo>
                    <a:pt x="485" y="120"/>
                  </a:lnTo>
                  <a:lnTo>
                    <a:pt x="485" y="120"/>
                  </a:lnTo>
                  <a:lnTo>
                    <a:pt x="490" y="121"/>
                  </a:lnTo>
                  <a:lnTo>
                    <a:pt x="494" y="124"/>
                  </a:lnTo>
                  <a:lnTo>
                    <a:pt x="497" y="127"/>
                  </a:lnTo>
                  <a:lnTo>
                    <a:pt x="498" y="132"/>
                  </a:lnTo>
                  <a:lnTo>
                    <a:pt x="498" y="132"/>
                  </a:lnTo>
                  <a:lnTo>
                    <a:pt x="503" y="197"/>
                  </a:lnTo>
                  <a:lnTo>
                    <a:pt x="505" y="258"/>
                  </a:lnTo>
                  <a:lnTo>
                    <a:pt x="507" y="316"/>
                  </a:lnTo>
                  <a:lnTo>
                    <a:pt x="508" y="371"/>
                  </a:lnTo>
                  <a:lnTo>
                    <a:pt x="508" y="426"/>
                  </a:lnTo>
                  <a:lnTo>
                    <a:pt x="507" y="484"/>
                  </a:lnTo>
                  <a:lnTo>
                    <a:pt x="505" y="544"/>
                  </a:lnTo>
                  <a:lnTo>
                    <a:pt x="502" y="608"/>
                  </a:lnTo>
                  <a:lnTo>
                    <a:pt x="502" y="608"/>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sp>
        <p:nvSpPr>
          <p:cNvPr id="10" name="Rectangle 54">
            <a:extLst>
              <a:ext uri="{FF2B5EF4-FFF2-40B4-BE49-F238E27FC236}">
                <a16:creationId xmlns:a16="http://schemas.microsoft.com/office/drawing/2014/main" id="{728A0FFF-3BE0-49D5-A757-733DDF5FD8E2}"/>
              </a:ext>
            </a:extLst>
          </p:cNvPr>
          <p:cNvSpPr/>
          <p:nvPr/>
        </p:nvSpPr>
        <p:spPr>
          <a:xfrm>
            <a:off x="789176" y="1564991"/>
            <a:ext cx="1222710" cy="413149"/>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Browser</a:t>
            </a:r>
          </a:p>
        </p:txBody>
      </p:sp>
      <p:sp>
        <p:nvSpPr>
          <p:cNvPr id="11" name="Rectangle 54">
            <a:extLst>
              <a:ext uri="{FF2B5EF4-FFF2-40B4-BE49-F238E27FC236}">
                <a16:creationId xmlns:a16="http://schemas.microsoft.com/office/drawing/2014/main" id="{71E57F5A-F22E-425C-9F84-6D290F314C25}"/>
              </a:ext>
            </a:extLst>
          </p:cNvPr>
          <p:cNvSpPr/>
          <p:nvPr/>
        </p:nvSpPr>
        <p:spPr>
          <a:xfrm>
            <a:off x="798907" y="2775401"/>
            <a:ext cx="1222710" cy="414113"/>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Mobile</a:t>
            </a:r>
          </a:p>
        </p:txBody>
      </p:sp>
      <p:sp>
        <p:nvSpPr>
          <p:cNvPr id="14" name="Rectangle: Rounded Corners 13">
            <a:extLst>
              <a:ext uri="{FF2B5EF4-FFF2-40B4-BE49-F238E27FC236}">
                <a16:creationId xmlns:a16="http://schemas.microsoft.com/office/drawing/2014/main" id="{0B022B8D-2C22-4874-B656-6E78382450A8}"/>
              </a:ext>
            </a:extLst>
          </p:cNvPr>
          <p:cNvSpPr/>
          <p:nvPr/>
        </p:nvSpPr>
        <p:spPr>
          <a:xfrm>
            <a:off x="659636" y="1352705"/>
            <a:ext cx="1471445" cy="26751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Rounded Corners 14">
            <a:extLst>
              <a:ext uri="{FF2B5EF4-FFF2-40B4-BE49-F238E27FC236}">
                <a16:creationId xmlns:a16="http://schemas.microsoft.com/office/drawing/2014/main" id="{E89C6B34-A023-48A3-9E7C-A3CE28EEDA1C}"/>
              </a:ext>
            </a:extLst>
          </p:cNvPr>
          <p:cNvSpPr/>
          <p:nvPr/>
        </p:nvSpPr>
        <p:spPr>
          <a:xfrm>
            <a:off x="2260621" y="1643191"/>
            <a:ext cx="1034413" cy="850304"/>
          </a:xfrm>
          <a:prstGeom prst="round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a:t>JSDO</a:t>
            </a:r>
          </a:p>
          <a:p>
            <a:pPr algn="ctr"/>
            <a:r>
              <a:rPr lang="fi-FI" sz="1000"/>
              <a:t>Service Adapter</a:t>
            </a:r>
          </a:p>
        </p:txBody>
      </p:sp>
      <p:sp>
        <p:nvSpPr>
          <p:cNvPr id="16" name="Rectangle: Rounded Corners 15">
            <a:extLst>
              <a:ext uri="{FF2B5EF4-FFF2-40B4-BE49-F238E27FC236}">
                <a16:creationId xmlns:a16="http://schemas.microsoft.com/office/drawing/2014/main" id="{9760157E-AEA8-43ED-AA54-607D63F00904}"/>
              </a:ext>
            </a:extLst>
          </p:cNvPr>
          <p:cNvSpPr/>
          <p:nvPr/>
        </p:nvSpPr>
        <p:spPr>
          <a:xfrm>
            <a:off x="4905297" y="1359607"/>
            <a:ext cx="1765667" cy="2668285"/>
          </a:xfrm>
          <a:prstGeom prst="roundRect">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Service interface</a:t>
            </a:r>
          </a:p>
          <a:p>
            <a:pPr algn="ctr"/>
            <a:endParaRPr lang="fi-FI"/>
          </a:p>
          <a:p>
            <a:pPr algn="ctr"/>
            <a:r>
              <a:rPr lang="fi-FI" sz="1600" i="1"/>
              <a:t>Data transformation</a:t>
            </a:r>
          </a:p>
          <a:p>
            <a:pPr algn="ctr"/>
            <a:endParaRPr lang="fi-FI"/>
          </a:p>
          <a:p>
            <a:pPr algn="ctr"/>
            <a:endParaRPr lang="fi-FI"/>
          </a:p>
          <a:p>
            <a:pPr algn="ctr"/>
            <a:endParaRPr lang="fi-FI"/>
          </a:p>
          <a:p>
            <a:pPr algn="ctr"/>
            <a:endParaRPr lang="fi-FI"/>
          </a:p>
        </p:txBody>
      </p:sp>
      <p:cxnSp>
        <p:nvCxnSpPr>
          <p:cNvPr id="26" name="Straight Arrow Connector 25">
            <a:extLst>
              <a:ext uri="{FF2B5EF4-FFF2-40B4-BE49-F238E27FC236}">
                <a16:creationId xmlns:a16="http://schemas.microsoft.com/office/drawing/2014/main" id="{89282674-65D9-4DEB-BB10-856C9FAC1FFA}"/>
              </a:ext>
            </a:extLst>
          </p:cNvPr>
          <p:cNvCxnSpPr>
            <a:cxnSpLocks/>
            <a:stCxn id="15" idx="3"/>
            <a:endCxn id="16" idx="1"/>
          </p:cNvCxnSpPr>
          <p:nvPr/>
        </p:nvCxnSpPr>
        <p:spPr>
          <a:xfrm>
            <a:off x="3295034" y="2068343"/>
            <a:ext cx="1610263" cy="625407"/>
          </a:xfrm>
          <a:prstGeom prst="straightConnector1">
            <a:avLst/>
          </a:prstGeom>
          <a:ln w="19050">
            <a:solidFill>
              <a:schemeClr val="tx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E33C214-5659-44E3-AEBE-1938592B7757}"/>
              </a:ext>
            </a:extLst>
          </p:cNvPr>
          <p:cNvSpPr txBox="1"/>
          <p:nvPr/>
        </p:nvSpPr>
        <p:spPr>
          <a:xfrm rot="1354479">
            <a:off x="3692084" y="2013788"/>
            <a:ext cx="785930" cy="359610"/>
          </a:xfrm>
          <a:prstGeom prst="rect">
            <a:avLst/>
          </a:prstGeom>
        </p:spPr>
        <p:txBody>
          <a:bodyPr vert="horz" wrap="square" lIns="91440" tIns="45720" rIns="91440" bIns="45720" rtlCol="0">
            <a:normAutofit/>
          </a:bodyPr>
          <a:lstStyle/>
          <a:p>
            <a:pPr marR="0" algn="l" defTabSz="457200" rtl="0" eaLnBrk="1" fontAlgn="auto" latinLnBrk="0" hangingPunct="1">
              <a:lnSpc>
                <a:spcPct val="100000"/>
              </a:lnSpc>
              <a:spcAft>
                <a:spcPts val="0"/>
              </a:spcAft>
              <a:buClrTx/>
              <a:buSzTx/>
              <a:buFontTx/>
              <a:buNone/>
              <a:tabLst/>
            </a:pPr>
            <a:r>
              <a:rPr kumimoji="0" lang="fi-FI" sz="1600" i="0" u="none" strike="noStrike" kern="1200" spc="0" normalizeH="0" baseline="0" noProof="0">
                <a:ln>
                  <a:noFill/>
                </a:ln>
                <a:effectLst/>
                <a:uLnTx/>
                <a:uFillTx/>
                <a:latin typeface="+mn-lt"/>
                <a:ea typeface="+mn-ea"/>
                <a:cs typeface="+mn-cs"/>
              </a:rPr>
              <a:t>JSON</a:t>
            </a:r>
          </a:p>
        </p:txBody>
      </p:sp>
      <p:cxnSp>
        <p:nvCxnSpPr>
          <p:cNvPr id="30" name="Straight Arrow Connector 29">
            <a:extLst>
              <a:ext uri="{FF2B5EF4-FFF2-40B4-BE49-F238E27FC236}">
                <a16:creationId xmlns:a16="http://schemas.microsoft.com/office/drawing/2014/main" id="{FFA4A7F6-F306-491B-A2B1-B323E107CE1E}"/>
              </a:ext>
            </a:extLst>
          </p:cNvPr>
          <p:cNvCxnSpPr>
            <a:cxnSpLocks/>
            <a:stCxn id="16" idx="3"/>
          </p:cNvCxnSpPr>
          <p:nvPr/>
        </p:nvCxnSpPr>
        <p:spPr>
          <a:xfrm>
            <a:off x="6670964" y="2693750"/>
            <a:ext cx="1664434" cy="3451"/>
          </a:xfrm>
          <a:prstGeom prst="straightConnector1">
            <a:avLst/>
          </a:prstGeom>
          <a:ln w="19050">
            <a:solidFill>
              <a:schemeClr val="tx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EDF5098-E62A-46B6-B56B-3C22E3EB2E94}"/>
              </a:ext>
            </a:extLst>
          </p:cNvPr>
          <p:cNvSpPr txBox="1"/>
          <p:nvPr/>
        </p:nvSpPr>
        <p:spPr>
          <a:xfrm>
            <a:off x="6933176" y="2306669"/>
            <a:ext cx="1134342" cy="359610"/>
          </a:xfrm>
          <a:prstGeom prst="rect">
            <a:avLst/>
          </a:prstGeom>
        </p:spPr>
        <p:txBody>
          <a:bodyPr vert="horz" wrap="square" lIns="91440" tIns="45720" rIns="91440" bIns="45720" rtlCol="0">
            <a:normAutofit fontScale="85000" lnSpcReduction="10000"/>
          </a:bodyPr>
          <a:lstStyle/>
          <a:p>
            <a:pPr marR="0" algn="l" defTabSz="457200" rtl="0" eaLnBrk="1" fontAlgn="auto" latinLnBrk="0" hangingPunct="1">
              <a:lnSpc>
                <a:spcPct val="100000"/>
              </a:lnSpc>
              <a:spcAft>
                <a:spcPts val="0"/>
              </a:spcAft>
              <a:buClrTx/>
              <a:buSzTx/>
              <a:buFontTx/>
              <a:buNone/>
              <a:tabLst/>
            </a:pPr>
            <a:r>
              <a:rPr kumimoji="0" lang="fi-FI" sz="1600" i="0" u="none" strike="noStrike" kern="1200" spc="0" normalizeH="0" baseline="0" noProof="0">
                <a:ln>
                  <a:noFill/>
                </a:ln>
                <a:effectLst/>
                <a:uLnTx/>
                <a:uFillTx/>
                <a:latin typeface="+mn-lt"/>
                <a:ea typeface="+mn-ea"/>
                <a:cs typeface="+mn-cs"/>
              </a:rPr>
              <a:t>ProDataSet</a:t>
            </a:r>
          </a:p>
        </p:txBody>
      </p:sp>
      <p:sp>
        <p:nvSpPr>
          <p:cNvPr id="43" name="Rectangle: Rounded Corners 42">
            <a:extLst>
              <a:ext uri="{FF2B5EF4-FFF2-40B4-BE49-F238E27FC236}">
                <a16:creationId xmlns:a16="http://schemas.microsoft.com/office/drawing/2014/main" id="{07A72F5E-082D-4EBA-8EAB-4ED335A865FA}"/>
              </a:ext>
            </a:extLst>
          </p:cNvPr>
          <p:cNvSpPr/>
          <p:nvPr/>
        </p:nvSpPr>
        <p:spPr>
          <a:xfrm>
            <a:off x="2270352" y="2825441"/>
            <a:ext cx="1024682" cy="801133"/>
          </a:xfrm>
          <a:prstGeom prst="round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err="1"/>
              <a:t>RESTful</a:t>
            </a:r>
            <a:endParaRPr lang="fi-FI" sz="1600"/>
          </a:p>
          <a:p>
            <a:pPr algn="ctr"/>
            <a:r>
              <a:rPr lang="fi-FI" sz="1000"/>
              <a:t>Service Adapter</a:t>
            </a:r>
          </a:p>
        </p:txBody>
      </p:sp>
      <p:cxnSp>
        <p:nvCxnSpPr>
          <p:cNvPr id="44" name="Straight Arrow Connector 43">
            <a:extLst>
              <a:ext uri="{FF2B5EF4-FFF2-40B4-BE49-F238E27FC236}">
                <a16:creationId xmlns:a16="http://schemas.microsoft.com/office/drawing/2014/main" id="{1D26C444-F303-433B-B487-EA47726A491D}"/>
              </a:ext>
            </a:extLst>
          </p:cNvPr>
          <p:cNvCxnSpPr>
            <a:cxnSpLocks/>
            <a:stCxn id="43" idx="3"/>
          </p:cNvCxnSpPr>
          <p:nvPr/>
        </p:nvCxnSpPr>
        <p:spPr>
          <a:xfrm flipV="1">
            <a:off x="3295034" y="2849197"/>
            <a:ext cx="1610263" cy="376811"/>
          </a:xfrm>
          <a:prstGeom prst="straightConnector1">
            <a:avLst/>
          </a:prstGeom>
          <a:ln w="19050">
            <a:solidFill>
              <a:schemeClr val="tx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5B7A8124-C672-4996-B3C6-3DE920DBD673}"/>
              </a:ext>
            </a:extLst>
          </p:cNvPr>
          <p:cNvSpPr txBox="1"/>
          <p:nvPr/>
        </p:nvSpPr>
        <p:spPr>
          <a:xfrm rot="20840782">
            <a:off x="3718829" y="2981370"/>
            <a:ext cx="785930" cy="359610"/>
          </a:xfrm>
          <a:prstGeom prst="rect">
            <a:avLst/>
          </a:prstGeom>
        </p:spPr>
        <p:txBody>
          <a:bodyPr vert="horz" wrap="square" lIns="91440" tIns="45720" rIns="91440" bIns="45720" rtlCol="0">
            <a:normAutofit/>
          </a:bodyPr>
          <a:lstStyle/>
          <a:p>
            <a:pPr marR="0" algn="l" defTabSz="457200" rtl="0" eaLnBrk="1" fontAlgn="auto" latinLnBrk="0" hangingPunct="1">
              <a:lnSpc>
                <a:spcPct val="100000"/>
              </a:lnSpc>
              <a:spcAft>
                <a:spcPts val="0"/>
              </a:spcAft>
              <a:buClrTx/>
              <a:buSzTx/>
              <a:buFontTx/>
              <a:buNone/>
              <a:tabLst/>
            </a:pPr>
            <a:r>
              <a:rPr kumimoji="0" lang="fi-FI" sz="1600" i="0" u="none" strike="noStrike" kern="1200" spc="0" normalizeH="0" baseline="0" noProof="0">
                <a:ln>
                  <a:noFill/>
                </a:ln>
                <a:effectLst/>
                <a:uLnTx/>
                <a:uFillTx/>
                <a:latin typeface="+mn-lt"/>
                <a:ea typeface="+mn-ea"/>
                <a:cs typeface="+mn-cs"/>
              </a:rPr>
              <a:t>JSON</a:t>
            </a:r>
          </a:p>
        </p:txBody>
      </p:sp>
    </p:spTree>
    <p:extLst>
      <p:ext uri="{BB962C8B-B14F-4D97-AF65-F5344CB8AC3E}">
        <p14:creationId xmlns:p14="http://schemas.microsoft.com/office/powerpoint/2010/main" val="570408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1649-BCCB-415C-8286-7CB6A8EB578F}"/>
              </a:ext>
            </a:extLst>
          </p:cNvPr>
          <p:cNvSpPr>
            <a:spLocks noGrp="1"/>
          </p:cNvSpPr>
          <p:nvPr>
            <p:ph type="title"/>
          </p:nvPr>
        </p:nvSpPr>
        <p:spPr>
          <a:xfrm>
            <a:off x="571499" y="345600"/>
            <a:ext cx="7838101" cy="432426"/>
          </a:xfrm>
        </p:spPr>
        <p:txBody>
          <a:bodyPr/>
          <a:lstStyle/>
          <a:p>
            <a:r>
              <a:rPr lang="fi-FI"/>
              <a:t>Backend </a:t>
            </a:r>
            <a:r>
              <a:rPr lang="fi-FI" err="1"/>
              <a:t>implementation</a:t>
            </a:r>
            <a:endParaRPr lang="fi-FI"/>
          </a:p>
        </p:txBody>
      </p:sp>
      <p:pic>
        <p:nvPicPr>
          <p:cNvPr id="4" name="Picture 3" descr="A close up of a mountain&#10;&#10;Description automatically generated">
            <a:extLst>
              <a:ext uri="{FF2B5EF4-FFF2-40B4-BE49-F238E27FC236}">
                <a16:creationId xmlns:a16="http://schemas.microsoft.com/office/drawing/2014/main" id="{FAC030F6-2471-4307-ACA7-C66AC2DFE233}"/>
              </a:ext>
            </a:extLst>
          </p:cNvPr>
          <p:cNvPicPr>
            <a:picLocks noChangeAspect="1"/>
          </p:cNvPicPr>
          <p:nvPr/>
        </p:nvPicPr>
        <p:blipFill>
          <a:blip r:embed="rId3"/>
          <a:stretch>
            <a:fillRect/>
          </a:stretch>
        </p:blipFill>
        <p:spPr>
          <a:xfrm>
            <a:off x="2679405" y="778378"/>
            <a:ext cx="3785503" cy="4258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87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586443"/>
          </a:xfrm>
        </p:spPr>
        <p:txBody>
          <a:bodyPr/>
          <a:lstStyle/>
          <a:p>
            <a:r>
              <a:rPr lang="en-US" altLang="en-US"/>
              <a:t>Backend implementation</a:t>
            </a:r>
            <a:endParaRPr lang="en-US"/>
          </a:p>
        </p:txBody>
      </p:sp>
      <p:sp>
        <p:nvSpPr>
          <p:cNvPr id="3" name="Text Placeholder 2"/>
          <p:cNvSpPr>
            <a:spLocks noGrp="1"/>
          </p:cNvSpPr>
          <p:nvPr>
            <p:ph type="body" sz="quarter" idx="10"/>
          </p:nvPr>
        </p:nvSpPr>
        <p:spPr>
          <a:xfrm>
            <a:off x="560867" y="1244600"/>
            <a:ext cx="8008938" cy="3135313"/>
          </a:xfrm>
        </p:spPr>
        <p:txBody>
          <a:bodyPr vert="horz" lIns="91440" tIns="45720" rIns="91440" bIns="45720" rtlCol="0" anchor="t">
            <a:normAutofit/>
          </a:bodyPr>
          <a:lstStyle/>
          <a:p>
            <a:r>
              <a:rPr lang="en-US" dirty="0"/>
              <a:t>The </a:t>
            </a:r>
            <a:r>
              <a:rPr lang="en-US" dirty="0" err="1"/>
              <a:t>Digia</a:t>
            </a:r>
            <a:r>
              <a:rPr lang="en-US" dirty="0"/>
              <a:t> backend service platform is called </a:t>
            </a:r>
            <a:r>
              <a:rPr lang="en-US" dirty="0" err="1"/>
              <a:t>DigiaFramework</a:t>
            </a:r>
            <a:endParaRPr lang="en-US" dirty="0"/>
          </a:p>
          <a:p>
            <a:r>
              <a:rPr lang="en-US" dirty="0" err="1"/>
              <a:t>DigiaFramework</a:t>
            </a:r>
            <a:r>
              <a:rPr lang="en-US" dirty="0"/>
              <a:t> conforms to OERA and builds on top of the </a:t>
            </a:r>
            <a:r>
              <a:rPr lang="en-US" dirty="0" err="1"/>
              <a:t>SmartComponentLibrary</a:t>
            </a:r>
            <a:r>
              <a:rPr lang="en-US" dirty="0"/>
              <a:t> and Enterprise Tools</a:t>
            </a:r>
          </a:p>
          <a:p>
            <a:r>
              <a:rPr lang="en-US" dirty="0"/>
              <a:t>The framework can be separately delivered when building/modernizing any Progress application</a:t>
            </a:r>
          </a:p>
          <a:p>
            <a:r>
              <a:rPr lang="en-US" dirty="0"/>
              <a:t>The services are exposed through </a:t>
            </a:r>
            <a:r>
              <a:rPr lang="en-US" dirty="0" err="1"/>
              <a:t>Webhandler</a:t>
            </a:r>
            <a:r>
              <a:rPr lang="en-US" dirty="0"/>
              <a:t> implementations (the Service Interface layer)</a:t>
            </a:r>
          </a:p>
          <a:p>
            <a:r>
              <a:rPr lang="en-US" dirty="0"/>
              <a:t>Common infrastructure services are serving all the applications layers</a:t>
            </a:r>
          </a:p>
        </p:txBody>
      </p:sp>
    </p:spTree>
    <p:extLst>
      <p:ext uri="{BB962C8B-B14F-4D97-AF65-F5344CB8AC3E}">
        <p14:creationId xmlns:p14="http://schemas.microsoft.com/office/powerpoint/2010/main" val="279941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t>Business entity – general info</a:t>
            </a:r>
          </a:p>
        </p:txBody>
      </p:sp>
      <p:sp>
        <p:nvSpPr>
          <p:cNvPr id="3" name="Text Placeholder 2"/>
          <p:cNvSpPr>
            <a:spLocks noGrp="1"/>
          </p:cNvSpPr>
          <p:nvPr>
            <p:ph type="body" sz="quarter" idx="10"/>
          </p:nvPr>
        </p:nvSpPr>
        <p:spPr>
          <a:xfrm>
            <a:off x="560867" y="1244600"/>
            <a:ext cx="8008938" cy="3135313"/>
          </a:xfrm>
        </p:spPr>
        <p:txBody>
          <a:bodyPr vert="horz" lIns="91440" tIns="45720" rIns="91440" bIns="45720" rtlCol="0" anchor="t">
            <a:normAutofit/>
          </a:bodyPr>
          <a:lstStyle/>
          <a:p>
            <a:r>
              <a:rPr lang="en-US" dirty="0"/>
              <a:t>Business data object defining the data using a logical schema</a:t>
            </a:r>
          </a:p>
          <a:p>
            <a:r>
              <a:rPr lang="en-US" dirty="0"/>
              <a:t>Represents the data in the way best suited for the service consumer needs</a:t>
            </a:r>
          </a:p>
          <a:p>
            <a:r>
              <a:rPr lang="en-US" dirty="0"/>
              <a:t>Stateless – performs every call in a single transaction</a:t>
            </a:r>
          </a:p>
          <a:p>
            <a:r>
              <a:rPr lang="en-US" dirty="0"/>
              <a:t>Mainly includes CRUD (create, read, update, delete) operations</a:t>
            </a:r>
          </a:p>
          <a:p>
            <a:r>
              <a:rPr lang="en-US" dirty="0" err="1"/>
              <a:t>DigiaFramework</a:t>
            </a:r>
            <a:r>
              <a:rPr lang="en-US" dirty="0"/>
              <a:t> features</a:t>
            </a:r>
          </a:p>
          <a:p>
            <a:pPr lvl="2"/>
            <a:r>
              <a:rPr lang="en-US" dirty="0"/>
              <a:t>New record initialization routine</a:t>
            </a:r>
          </a:p>
          <a:p>
            <a:pPr lvl="2"/>
            <a:r>
              <a:rPr lang="en-US" dirty="0"/>
              <a:t>Data inheritance support</a:t>
            </a:r>
          </a:p>
          <a:p>
            <a:pPr lvl="2"/>
            <a:r>
              <a:rPr lang="en-US" dirty="0"/>
              <a:t>Automation chain operations support</a:t>
            </a:r>
          </a:p>
          <a:p>
            <a:pPr lvl="2"/>
            <a:r>
              <a:rPr lang="en-US" dirty="0"/>
              <a:t>Query language enhancements (find some father records filtering by child field values)</a:t>
            </a:r>
          </a:p>
          <a:p>
            <a:pPr lvl="2"/>
            <a:endParaRPr lang="en-US" dirty="0"/>
          </a:p>
          <a:p>
            <a:endParaRPr lang="en-US" dirty="0"/>
          </a:p>
          <a:p>
            <a:endParaRPr lang="en-US" dirty="0"/>
          </a:p>
        </p:txBody>
      </p:sp>
    </p:spTree>
    <p:extLst>
      <p:ext uri="{BB962C8B-B14F-4D97-AF65-F5344CB8AC3E}">
        <p14:creationId xmlns:p14="http://schemas.microsoft.com/office/powerpoint/2010/main" val="32608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t>Business entity – best practices</a:t>
            </a:r>
          </a:p>
        </p:txBody>
      </p:sp>
      <p:sp>
        <p:nvSpPr>
          <p:cNvPr id="3" name="Text Placeholder 2"/>
          <p:cNvSpPr>
            <a:spLocks noGrp="1"/>
          </p:cNvSpPr>
          <p:nvPr>
            <p:ph type="body" sz="quarter" idx="10"/>
          </p:nvPr>
        </p:nvSpPr>
        <p:spPr>
          <a:xfrm>
            <a:off x="560867" y="1244600"/>
            <a:ext cx="8008938" cy="3135313"/>
          </a:xfrm>
        </p:spPr>
        <p:txBody>
          <a:bodyPr vert="horz" lIns="91440" tIns="45720" rIns="91440" bIns="45720" rtlCol="0" anchor="t">
            <a:normAutofit/>
          </a:bodyPr>
          <a:lstStyle/>
          <a:p>
            <a:r>
              <a:rPr lang="en-US"/>
              <a:t>Small enough business entities. Less tables is probably a better choice</a:t>
            </a:r>
          </a:p>
          <a:p>
            <a:r>
              <a:rPr lang="en-US"/>
              <a:t>Focus on the data that the business entity manages. Don’t create dependencies</a:t>
            </a:r>
          </a:p>
          <a:p>
            <a:r>
              <a:rPr lang="en-US"/>
              <a:t>Add additional tables needed by the consumer (read-only!) or call other business entities to fetch data into calculated fields</a:t>
            </a:r>
          </a:p>
          <a:p>
            <a:r>
              <a:rPr lang="en-US"/>
              <a:t>Do not update data through other business entities. Use business tasks to separate the concerns (SOLID)</a:t>
            </a:r>
          </a:p>
          <a:p>
            <a:r>
              <a:rPr lang="en-US"/>
              <a:t>Be aware of possible performance issues when calling into other business entities</a:t>
            </a:r>
          </a:p>
          <a:p>
            <a:endParaRPr lang="en-US"/>
          </a:p>
          <a:p>
            <a:endParaRPr lang="en-US"/>
          </a:p>
        </p:txBody>
      </p:sp>
    </p:spTree>
    <p:extLst>
      <p:ext uri="{BB962C8B-B14F-4D97-AF65-F5344CB8AC3E}">
        <p14:creationId xmlns:p14="http://schemas.microsoft.com/office/powerpoint/2010/main" val="12064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t>Business task</a:t>
            </a:r>
          </a:p>
        </p:txBody>
      </p:sp>
      <p:sp>
        <p:nvSpPr>
          <p:cNvPr id="3" name="Text Placeholder 2"/>
          <p:cNvSpPr>
            <a:spLocks noGrp="1"/>
          </p:cNvSpPr>
          <p:nvPr>
            <p:ph type="body" sz="quarter" idx="10"/>
          </p:nvPr>
        </p:nvSpPr>
        <p:spPr>
          <a:xfrm>
            <a:off x="560867" y="1244600"/>
            <a:ext cx="8008938" cy="3135313"/>
          </a:xfrm>
        </p:spPr>
        <p:txBody>
          <a:bodyPr vert="horz" lIns="91440" tIns="45720" rIns="91440" bIns="45720" rtlCol="0" anchor="t">
            <a:normAutofit lnSpcReduction="10000"/>
          </a:bodyPr>
          <a:lstStyle/>
          <a:p>
            <a:r>
              <a:rPr lang="en-US" dirty="0"/>
              <a:t>Handles complex business logic concerning several business entities. Serves the special needs of the service consumer (UI/some other)</a:t>
            </a:r>
          </a:p>
          <a:p>
            <a:r>
              <a:rPr lang="en-US" dirty="0"/>
              <a:t>The “use case” object</a:t>
            </a:r>
          </a:p>
          <a:p>
            <a:r>
              <a:rPr lang="en-US" dirty="0"/>
              <a:t>Represents the data in the way best suited for the service consumer needs</a:t>
            </a:r>
          </a:p>
          <a:p>
            <a:r>
              <a:rPr lang="en-US" dirty="0"/>
              <a:t>Stateless – performs every call in a single transaction</a:t>
            </a:r>
          </a:p>
          <a:p>
            <a:r>
              <a:rPr lang="en-US" dirty="0"/>
              <a:t>Should probably only contain a few methods to call</a:t>
            </a:r>
          </a:p>
          <a:p>
            <a:r>
              <a:rPr lang="en-US" dirty="0"/>
              <a:t>Best practices</a:t>
            </a:r>
          </a:p>
          <a:p>
            <a:pPr lvl="2"/>
            <a:r>
              <a:rPr lang="en-US" dirty="0"/>
              <a:t>Keep it simple and small, extract code to child classes to keep the program logically structured and easy to maintain</a:t>
            </a:r>
          </a:p>
          <a:p>
            <a:pPr lvl="2"/>
            <a:r>
              <a:rPr lang="en-US" dirty="0"/>
              <a:t>Don’t try to replicate all CRUD methods using a business task</a:t>
            </a:r>
          </a:p>
          <a:p>
            <a:pPr lvl="2"/>
            <a:r>
              <a:rPr lang="en-US" dirty="0"/>
              <a:t>Only one reason to change (by a person from financial, production, DBA etc.)</a:t>
            </a:r>
          </a:p>
          <a:p>
            <a:endParaRPr lang="en-US" dirty="0"/>
          </a:p>
          <a:p>
            <a:endParaRPr lang="en-US" dirty="0"/>
          </a:p>
          <a:p>
            <a:endParaRPr lang="en-US" dirty="0"/>
          </a:p>
        </p:txBody>
      </p:sp>
    </p:spTree>
    <p:extLst>
      <p:ext uri="{BB962C8B-B14F-4D97-AF65-F5344CB8AC3E}">
        <p14:creationId xmlns:p14="http://schemas.microsoft.com/office/powerpoint/2010/main" val="269885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t>Business workflow</a:t>
            </a:r>
          </a:p>
        </p:txBody>
      </p:sp>
      <p:sp>
        <p:nvSpPr>
          <p:cNvPr id="3" name="Text Placeholder 2"/>
          <p:cNvSpPr>
            <a:spLocks noGrp="1"/>
          </p:cNvSpPr>
          <p:nvPr>
            <p:ph type="body" sz="quarter" idx="10"/>
          </p:nvPr>
        </p:nvSpPr>
        <p:spPr>
          <a:xfrm>
            <a:off x="560867" y="1244600"/>
            <a:ext cx="8008938" cy="3135313"/>
          </a:xfrm>
        </p:spPr>
        <p:txBody>
          <a:bodyPr vert="horz" lIns="91440" tIns="45720" rIns="91440" bIns="45720" rtlCol="0" anchor="t">
            <a:normAutofit/>
          </a:bodyPr>
          <a:lstStyle/>
          <a:p>
            <a:r>
              <a:rPr lang="en-US"/>
              <a:t>Handles long-running business processes</a:t>
            </a:r>
          </a:p>
          <a:p>
            <a:r>
              <a:rPr lang="en-US"/>
              <a:t>Stateful. A workflow doesn’t have the same requirement as the BE and BT to complete in one single transaction</a:t>
            </a:r>
          </a:p>
          <a:p>
            <a:r>
              <a:rPr lang="en-US"/>
              <a:t>Could be implemented like a business task (technically)</a:t>
            </a:r>
          </a:p>
          <a:p>
            <a:endParaRPr lang="en-US"/>
          </a:p>
          <a:p>
            <a:endParaRPr lang="en-US"/>
          </a:p>
        </p:txBody>
      </p:sp>
    </p:spTree>
    <p:extLst>
      <p:ext uri="{BB962C8B-B14F-4D97-AF65-F5344CB8AC3E}">
        <p14:creationId xmlns:p14="http://schemas.microsoft.com/office/powerpoint/2010/main" val="32410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586443"/>
          </a:xfrm>
        </p:spPr>
        <p:txBody>
          <a:bodyPr/>
          <a:lstStyle/>
          <a:p>
            <a:r>
              <a:rPr lang="en-US" altLang="en-US"/>
              <a:t>Content of the presentation</a:t>
            </a:r>
            <a:endParaRPr lang="fi-FI"/>
          </a:p>
        </p:txBody>
      </p:sp>
      <p:sp>
        <p:nvSpPr>
          <p:cNvPr id="5" name="Text Placeholder 4">
            <a:extLst>
              <a:ext uri="{FF2B5EF4-FFF2-40B4-BE49-F238E27FC236}">
                <a16:creationId xmlns:a16="http://schemas.microsoft.com/office/drawing/2014/main" id="{09B97B24-6797-40C5-9D0B-96611530DA35}"/>
              </a:ext>
            </a:extLst>
          </p:cNvPr>
          <p:cNvSpPr>
            <a:spLocks noGrp="1"/>
          </p:cNvSpPr>
          <p:nvPr>
            <p:ph type="body" sz="quarter" idx="10"/>
          </p:nvPr>
        </p:nvSpPr>
        <p:spPr>
          <a:xfrm>
            <a:off x="560867" y="1244600"/>
            <a:ext cx="8008938" cy="3784600"/>
          </a:xfrm>
        </p:spPr>
        <p:txBody>
          <a:bodyPr vert="horz" lIns="91440" tIns="45720" rIns="91440" bIns="45720" rtlCol="0" anchor="t">
            <a:normAutofit fontScale="92500" lnSpcReduction="20000"/>
          </a:bodyPr>
          <a:lstStyle/>
          <a:p>
            <a:r>
              <a:rPr lang="en-US"/>
              <a:t>DevOps Culture in Digia</a:t>
            </a:r>
          </a:p>
          <a:p>
            <a:r>
              <a:rPr lang="en-US"/>
              <a:t>DigiaFramework Web UI</a:t>
            </a:r>
          </a:p>
          <a:p>
            <a:r>
              <a:rPr lang="en-US"/>
              <a:t>Web UI Features</a:t>
            </a:r>
          </a:p>
          <a:p>
            <a:r>
              <a:rPr lang="en-US"/>
              <a:t>Web UI Components</a:t>
            </a:r>
          </a:p>
          <a:p>
            <a:r>
              <a:rPr lang="en-US"/>
              <a:t>Frontend Architecture</a:t>
            </a:r>
          </a:p>
          <a:p>
            <a:r>
              <a:rPr lang="en-US"/>
              <a:t>Mobile Support</a:t>
            </a:r>
          </a:p>
          <a:p>
            <a:r>
              <a:rPr lang="en-US" b="1"/>
              <a:t>Demo 1</a:t>
            </a:r>
          </a:p>
          <a:p>
            <a:r>
              <a:rPr lang="en-US"/>
              <a:t>Backend Architecture</a:t>
            </a:r>
          </a:p>
          <a:p>
            <a:r>
              <a:rPr lang="en-US">
                <a:solidFill>
                  <a:srgbClr val="404040"/>
                </a:solidFill>
              </a:rPr>
              <a:t>Backend I</a:t>
            </a:r>
            <a:r>
              <a:rPr lang="en-US"/>
              <a:t>mplementation</a:t>
            </a:r>
          </a:p>
          <a:p>
            <a:r>
              <a:rPr lang="en-US"/>
              <a:t>DatasetModel</a:t>
            </a:r>
          </a:p>
          <a:p>
            <a:r>
              <a:rPr lang="en-US"/>
              <a:t>DevOps Tools</a:t>
            </a:r>
          </a:p>
          <a:p>
            <a:r>
              <a:rPr lang="en-US"/>
              <a:t>Infrastructure as Code</a:t>
            </a:r>
          </a:p>
          <a:p>
            <a:r>
              <a:rPr lang="en-US"/>
              <a:t>Cloud Delivery</a:t>
            </a:r>
          </a:p>
          <a:p>
            <a:r>
              <a:rPr lang="en-US" b="1">
                <a:solidFill>
                  <a:srgbClr val="404040"/>
                </a:solidFill>
              </a:rPr>
              <a:t>Demo 2</a:t>
            </a:r>
          </a:p>
        </p:txBody>
      </p:sp>
      <p:pic>
        <p:nvPicPr>
          <p:cNvPr id="4" name="Picture 3" descr="A side view mirror of a car&#10;&#10;Description automatically generated">
            <a:extLst>
              <a:ext uri="{FF2B5EF4-FFF2-40B4-BE49-F238E27FC236}">
                <a16:creationId xmlns:a16="http://schemas.microsoft.com/office/drawing/2014/main" id="{B22B911E-9F6E-45FE-AFDB-7613CCC6D600}"/>
              </a:ext>
            </a:extLst>
          </p:cNvPr>
          <p:cNvPicPr>
            <a:picLocks noChangeAspect="1"/>
          </p:cNvPicPr>
          <p:nvPr/>
        </p:nvPicPr>
        <p:blipFill>
          <a:blip r:embed="rId3"/>
          <a:stretch>
            <a:fillRect/>
          </a:stretch>
        </p:blipFill>
        <p:spPr>
          <a:xfrm>
            <a:off x="5316279" y="113917"/>
            <a:ext cx="2912761" cy="4915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20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BBE2-752C-4D5D-89CE-A4C26C805B77}"/>
              </a:ext>
            </a:extLst>
          </p:cNvPr>
          <p:cNvSpPr>
            <a:spLocks noGrp="1"/>
          </p:cNvSpPr>
          <p:nvPr>
            <p:ph type="title"/>
          </p:nvPr>
        </p:nvSpPr>
        <p:spPr>
          <a:xfrm>
            <a:off x="571499" y="345600"/>
            <a:ext cx="7838101" cy="432426"/>
          </a:xfrm>
        </p:spPr>
        <p:txBody>
          <a:bodyPr/>
          <a:lstStyle/>
          <a:p>
            <a:r>
              <a:rPr lang="fi-FI"/>
              <a:t>DatasetModel </a:t>
            </a:r>
            <a:r>
              <a:rPr lang="fi-FI" err="1"/>
              <a:t>coding</a:t>
            </a:r>
            <a:r>
              <a:rPr lang="fi-FI"/>
              <a:t> interface</a:t>
            </a:r>
          </a:p>
        </p:txBody>
      </p:sp>
      <p:pic>
        <p:nvPicPr>
          <p:cNvPr id="3" name="Picture 2">
            <a:extLst>
              <a:ext uri="{FF2B5EF4-FFF2-40B4-BE49-F238E27FC236}">
                <a16:creationId xmlns:a16="http://schemas.microsoft.com/office/drawing/2014/main" id="{F4C635B5-7F07-49B0-A148-F672F00B526D}"/>
              </a:ext>
            </a:extLst>
          </p:cNvPr>
          <p:cNvPicPr>
            <a:picLocks noChangeAspect="1"/>
          </p:cNvPicPr>
          <p:nvPr/>
        </p:nvPicPr>
        <p:blipFill>
          <a:blip r:embed="rId3"/>
          <a:stretch>
            <a:fillRect/>
          </a:stretch>
        </p:blipFill>
        <p:spPr>
          <a:xfrm>
            <a:off x="85386" y="1072310"/>
            <a:ext cx="9019903" cy="2203766"/>
          </a:xfrm>
          <a:prstGeom prst="rect">
            <a:avLst/>
          </a:prstGeom>
          <a:ln w="3175">
            <a:solidFill>
              <a:schemeClr val="tx1"/>
            </a:solidFill>
          </a:ln>
        </p:spPr>
      </p:pic>
      <p:pic>
        <p:nvPicPr>
          <p:cNvPr id="5" name="Picture 4">
            <a:extLst>
              <a:ext uri="{FF2B5EF4-FFF2-40B4-BE49-F238E27FC236}">
                <a16:creationId xmlns:a16="http://schemas.microsoft.com/office/drawing/2014/main" id="{70E5732A-677F-4EEB-9ACB-8B45D65DFF8A}"/>
              </a:ext>
            </a:extLst>
          </p:cNvPr>
          <p:cNvPicPr>
            <a:picLocks noChangeAspect="1"/>
          </p:cNvPicPr>
          <p:nvPr/>
        </p:nvPicPr>
        <p:blipFill>
          <a:blip r:embed="rId4"/>
          <a:stretch>
            <a:fillRect/>
          </a:stretch>
        </p:blipFill>
        <p:spPr>
          <a:xfrm>
            <a:off x="85386" y="3585235"/>
            <a:ext cx="6885080" cy="1102538"/>
          </a:xfrm>
          <a:prstGeom prst="rect">
            <a:avLst/>
          </a:prstGeom>
          <a:ln w="3175">
            <a:solidFill>
              <a:schemeClr val="tx1"/>
            </a:solidFill>
          </a:ln>
        </p:spPr>
      </p:pic>
    </p:spTree>
    <p:extLst>
      <p:ext uri="{BB962C8B-B14F-4D97-AF65-F5344CB8AC3E}">
        <p14:creationId xmlns:p14="http://schemas.microsoft.com/office/powerpoint/2010/main" val="10638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BBE2-752C-4D5D-89CE-A4C26C805B77}"/>
              </a:ext>
            </a:extLst>
          </p:cNvPr>
          <p:cNvSpPr>
            <a:spLocks noGrp="1"/>
          </p:cNvSpPr>
          <p:nvPr>
            <p:ph type="title"/>
          </p:nvPr>
        </p:nvSpPr>
        <p:spPr>
          <a:xfrm>
            <a:off x="571499" y="345600"/>
            <a:ext cx="7838101" cy="432426"/>
          </a:xfrm>
        </p:spPr>
        <p:txBody>
          <a:bodyPr/>
          <a:lstStyle/>
          <a:p>
            <a:r>
              <a:rPr lang="fi-FI" err="1"/>
              <a:t>DatasetModel</a:t>
            </a:r>
            <a:r>
              <a:rPr lang="fi-FI"/>
              <a:t> - </a:t>
            </a:r>
            <a:r>
              <a:rPr lang="fi-FI" err="1"/>
              <a:t>continued</a:t>
            </a:r>
            <a:endParaRPr lang="fi-FI"/>
          </a:p>
        </p:txBody>
      </p:sp>
      <p:pic>
        <p:nvPicPr>
          <p:cNvPr id="4" name="Picture 3" descr="A screenshot of a social media post&#10;&#10;Description automatically generated">
            <a:extLst>
              <a:ext uri="{FF2B5EF4-FFF2-40B4-BE49-F238E27FC236}">
                <a16:creationId xmlns:a16="http://schemas.microsoft.com/office/drawing/2014/main" id="{4F78A481-61D1-4AB6-8E54-261E193F8521}"/>
              </a:ext>
            </a:extLst>
          </p:cNvPr>
          <p:cNvPicPr>
            <a:picLocks noChangeAspect="1"/>
          </p:cNvPicPr>
          <p:nvPr/>
        </p:nvPicPr>
        <p:blipFill>
          <a:blip r:embed="rId3"/>
          <a:stretch>
            <a:fillRect/>
          </a:stretch>
        </p:blipFill>
        <p:spPr>
          <a:xfrm>
            <a:off x="158400" y="151514"/>
            <a:ext cx="6268004" cy="4938886"/>
          </a:xfrm>
          <a:prstGeom prst="rect">
            <a:avLst/>
          </a:prstGeom>
        </p:spPr>
      </p:pic>
    </p:spTree>
    <p:extLst>
      <p:ext uri="{BB962C8B-B14F-4D97-AF65-F5344CB8AC3E}">
        <p14:creationId xmlns:p14="http://schemas.microsoft.com/office/powerpoint/2010/main" val="109288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4AC4-951B-4BF7-808D-FD913A5DDD25}"/>
              </a:ext>
            </a:extLst>
          </p:cNvPr>
          <p:cNvSpPr>
            <a:spLocks noGrp="1"/>
          </p:cNvSpPr>
          <p:nvPr>
            <p:ph type="title"/>
          </p:nvPr>
        </p:nvSpPr>
        <p:spPr>
          <a:xfrm>
            <a:off x="571499" y="345600"/>
            <a:ext cx="7838101" cy="432426"/>
          </a:xfrm>
        </p:spPr>
        <p:txBody>
          <a:bodyPr/>
          <a:lstStyle/>
          <a:p>
            <a:r>
              <a:rPr lang="fi-FI" err="1"/>
              <a:t>DatasetModel</a:t>
            </a:r>
            <a:r>
              <a:rPr lang="fi-FI"/>
              <a:t> - </a:t>
            </a:r>
            <a:r>
              <a:rPr lang="fi-FI" err="1"/>
              <a:t>continued</a:t>
            </a:r>
            <a:endParaRPr lang="fi-FI"/>
          </a:p>
        </p:txBody>
      </p:sp>
      <p:pic>
        <p:nvPicPr>
          <p:cNvPr id="4" name="Picture 3" descr="A screenshot of a cell phone&#10;&#10;Description automatically generated">
            <a:extLst>
              <a:ext uri="{FF2B5EF4-FFF2-40B4-BE49-F238E27FC236}">
                <a16:creationId xmlns:a16="http://schemas.microsoft.com/office/drawing/2014/main" id="{8314CF9F-3F5E-4DA3-BE03-091DAA9B2ABC}"/>
              </a:ext>
            </a:extLst>
          </p:cNvPr>
          <p:cNvPicPr>
            <a:picLocks noChangeAspect="1"/>
          </p:cNvPicPr>
          <p:nvPr/>
        </p:nvPicPr>
        <p:blipFill>
          <a:blip r:embed="rId3"/>
          <a:stretch>
            <a:fillRect/>
          </a:stretch>
        </p:blipFill>
        <p:spPr>
          <a:xfrm>
            <a:off x="666812" y="925246"/>
            <a:ext cx="3734321" cy="2372056"/>
          </a:xfrm>
          <a:prstGeom prst="rect">
            <a:avLst/>
          </a:prstGeom>
          <a:ln>
            <a:solidFill>
              <a:schemeClr val="tx1"/>
            </a:solidFill>
          </a:ln>
        </p:spPr>
      </p:pic>
      <p:pic>
        <p:nvPicPr>
          <p:cNvPr id="6" name="Picture 5" descr="A screenshot of a cell phone&#10;&#10;Description automatically generated">
            <a:extLst>
              <a:ext uri="{FF2B5EF4-FFF2-40B4-BE49-F238E27FC236}">
                <a16:creationId xmlns:a16="http://schemas.microsoft.com/office/drawing/2014/main" id="{724665E4-1349-469E-9547-356EA9CE2FF7}"/>
              </a:ext>
            </a:extLst>
          </p:cNvPr>
          <p:cNvPicPr>
            <a:picLocks noChangeAspect="1"/>
          </p:cNvPicPr>
          <p:nvPr/>
        </p:nvPicPr>
        <p:blipFill>
          <a:blip r:embed="rId4"/>
          <a:stretch>
            <a:fillRect/>
          </a:stretch>
        </p:blipFill>
        <p:spPr>
          <a:xfrm>
            <a:off x="666812" y="3465232"/>
            <a:ext cx="3248478" cy="1390844"/>
          </a:xfrm>
          <a:prstGeom prst="rect">
            <a:avLst/>
          </a:prstGeom>
          <a:ln>
            <a:solidFill>
              <a:schemeClr val="tx1"/>
            </a:solidFill>
          </a:ln>
        </p:spPr>
      </p:pic>
      <p:pic>
        <p:nvPicPr>
          <p:cNvPr id="5" name="Picture 4" descr="A keyboard and a cup of coffee&#10;&#10;Description automatically generated">
            <a:extLst>
              <a:ext uri="{FF2B5EF4-FFF2-40B4-BE49-F238E27FC236}">
                <a16:creationId xmlns:a16="http://schemas.microsoft.com/office/drawing/2014/main" id="{E5451EFA-8FE1-4AE9-9BCD-18516AB6854D}"/>
              </a:ext>
            </a:extLst>
          </p:cNvPr>
          <p:cNvPicPr>
            <a:picLocks noChangeAspect="1"/>
          </p:cNvPicPr>
          <p:nvPr/>
        </p:nvPicPr>
        <p:blipFill>
          <a:blip r:embed="rId5"/>
          <a:stretch>
            <a:fillRect/>
          </a:stretch>
        </p:blipFill>
        <p:spPr>
          <a:xfrm>
            <a:off x="5302102" y="81144"/>
            <a:ext cx="2951829" cy="4981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15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BBE2-752C-4D5D-89CE-A4C26C805B77}"/>
              </a:ext>
            </a:extLst>
          </p:cNvPr>
          <p:cNvSpPr>
            <a:spLocks noGrp="1"/>
          </p:cNvSpPr>
          <p:nvPr>
            <p:ph type="title"/>
          </p:nvPr>
        </p:nvSpPr>
        <p:spPr>
          <a:xfrm>
            <a:off x="571499" y="345600"/>
            <a:ext cx="7838101" cy="432426"/>
          </a:xfrm>
        </p:spPr>
        <p:txBody>
          <a:bodyPr/>
          <a:lstStyle/>
          <a:p>
            <a:r>
              <a:rPr lang="fi-FI" err="1"/>
              <a:t>DatasetModel</a:t>
            </a:r>
            <a:r>
              <a:rPr lang="fi-FI"/>
              <a:t> - </a:t>
            </a:r>
            <a:r>
              <a:rPr lang="fi-FI" err="1"/>
              <a:t>continued</a:t>
            </a:r>
            <a:endParaRPr lang="fi-FI"/>
          </a:p>
        </p:txBody>
      </p:sp>
      <p:pic>
        <p:nvPicPr>
          <p:cNvPr id="6" name="Picture 5" descr="A screenshot of a social media post&#10;&#10;Description automatically generated">
            <a:extLst>
              <a:ext uri="{FF2B5EF4-FFF2-40B4-BE49-F238E27FC236}">
                <a16:creationId xmlns:a16="http://schemas.microsoft.com/office/drawing/2014/main" id="{0FA43ADD-1DC8-43E2-AF26-EED4A95285CB}"/>
              </a:ext>
            </a:extLst>
          </p:cNvPr>
          <p:cNvPicPr>
            <a:picLocks noChangeAspect="1"/>
          </p:cNvPicPr>
          <p:nvPr/>
        </p:nvPicPr>
        <p:blipFill>
          <a:blip r:embed="rId3"/>
          <a:stretch>
            <a:fillRect/>
          </a:stretch>
        </p:blipFill>
        <p:spPr>
          <a:xfrm>
            <a:off x="118088" y="111756"/>
            <a:ext cx="6830726" cy="4762533"/>
          </a:xfrm>
          <a:prstGeom prst="rect">
            <a:avLst/>
          </a:prstGeom>
        </p:spPr>
      </p:pic>
      <p:pic>
        <p:nvPicPr>
          <p:cNvPr id="3" name="Picture 2">
            <a:extLst>
              <a:ext uri="{FF2B5EF4-FFF2-40B4-BE49-F238E27FC236}">
                <a16:creationId xmlns:a16="http://schemas.microsoft.com/office/drawing/2014/main" id="{DC368E13-E13F-417D-B09C-9BBF7CB18FB6}"/>
              </a:ext>
            </a:extLst>
          </p:cNvPr>
          <p:cNvPicPr>
            <a:picLocks noChangeAspect="1"/>
          </p:cNvPicPr>
          <p:nvPr/>
        </p:nvPicPr>
        <p:blipFill>
          <a:blip r:embed="rId4"/>
          <a:stretch>
            <a:fillRect/>
          </a:stretch>
        </p:blipFill>
        <p:spPr>
          <a:xfrm>
            <a:off x="6481912" y="111756"/>
            <a:ext cx="2598244" cy="2334422"/>
          </a:xfrm>
          <a:prstGeom prst="rect">
            <a:avLst/>
          </a:prstGeom>
          <a:ln>
            <a:solidFill>
              <a:schemeClr val="tx1"/>
            </a:solidFill>
          </a:ln>
        </p:spPr>
      </p:pic>
    </p:spTree>
    <p:extLst>
      <p:ext uri="{BB962C8B-B14F-4D97-AF65-F5344CB8AC3E}">
        <p14:creationId xmlns:p14="http://schemas.microsoft.com/office/powerpoint/2010/main" val="13242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D49E-B394-49F6-9F1A-653FA9E19415}"/>
              </a:ext>
            </a:extLst>
          </p:cNvPr>
          <p:cNvSpPr>
            <a:spLocks noGrp="1"/>
          </p:cNvSpPr>
          <p:nvPr>
            <p:ph type="title"/>
          </p:nvPr>
        </p:nvSpPr>
        <p:spPr>
          <a:xfrm>
            <a:off x="571499" y="345600"/>
            <a:ext cx="7838101" cy="432426"/>
          </a:xfrm>
        </p:spPr>
        <p:txBody>
          <a:bodyPr/>
          <a:lstStyle/>
          <a:p>
            <a:r>
              <a:rPr lang="fi-FI"/>
              <a:t>JSDO Read </a:t>
            </a:r>
            <a:r>
              <a:rPr lang="fi-FI" err="1"/>
              <a:t>Code</a:t>
            </a:r>
            <a:r>
              <a:rPr lang="fi-FI"/>
              <a:t> </a:t>
            </a:r>
            <a:r>
              <a:rPr lang="fi-FI" err="1"/>
              <a:t>Example</a:t>
            </a:r>
            <a:r>
              <a:rPr lang="fi-FI"/>
              <a:t> 1/2</a:t>
            </a:r>
          </a:p>
        </p:txBody>
      </p:sp>
      <p:pic>
        <p:nvPicPr>
          <p:cNvPr id="3" name="Picture 2">
            <a:extLst>
              <a:ext uri="{FF2B5EF4-FFF2-40B4-BE49-F238E27FC236}">
                <a16:creationId xmlns:a16="http://schemas.microsoft.com/office/drawing/2014/main" id="{5B834088-5474-479E-AA4B-3707EA71C052}"/>
              </a:ext>
            </a:extLst>
          </p:cNvPr>
          <p:cNvPicPr>
            <a:picLocks noChangeAspect="1"/>
          </p:cNvPicPr>
          <p:nvPr/>
        </p:nvPicPr>
        <p:blipFill>
          <a:blip r:embed="rId3"/>
          <a:stretch>
            <a:fillRect/>
          </a:stretch>
        </p:blipFill>
        <p:spPr>
          <a:xfrm>
            <a:off x="571499" y="920266"/>
            <a:ext cx="7079593" cy="2728196"/>
          </a:xfrm>
          <a:prstGeom prst="rect">
            <a:avLst/>
          </a:prstGeom>
        </p:spPr>
      </p:pic>
    </p:spTree>
    <p:extLst>
      <p:ext uri="{BB962C8B-B14F-4D97-AF65-F5344CB8AC3E}">
        <p14:creationId xmlns:p14="http://schemas.microsoft.com/office/powerpoint/2010/main" val="80189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D49E-B394-49F6-9F1A-653FA9E19415}"/>
              </a:ext>
            </a:extLst>
          </p:cNvPr>
          <p:cNvSpPr>
            <a:spLocks noGrp="1"/>
          </p:cNvSpPr>
          <p:nvPr>
            <p:ph type="title"/>
          </p:nvPr>
        </p:nvSpPr>
        <p:spPr>
          <a:xfrm>
            <a:off x="571499" y="345600"/>
            <a:ext cx="7838101" cy="432426"/>
          </a:xfrm>
        </p:spPr>
        <p:txBody>
          <a:bodyPr/>
          <a:lstStyle/>
          <a:p>
            <a:r>
              <a:rPr lang="fi-FI"/>
              <a:t>JSDO Read </a:t>
            </a:r>
            <a:r>
              <a:rPr lang="fi-FI" err="1"/>
              <a:t>Code</a:t>
            </a:r>
            <a:r>
              <a:rPr lang="fi-FI"/>
              <a:t> </a:t>
            </a:r>
            <a:r>
              <a:rPr lang="fi-FI" err="1"/>
              <a:t>Example</a:t>
            </a:r>
            <a:r>
              <a:rPr lang="fi-FI"/>
              <a:t> 2/2</a:t>
            </a:r>
          </a:p>
        </p:txBody>
      </p:sp>
      <p:pic>
        <p:nvPicPr>
          <p:cNvPr id="4" name="Picture 3">
            <a:extLst>
              <a:ext uri="{FF2B5EF4-FFF2-40B4-BE49-F238E27FC236}">
                <a16:creationId xmlns:a16="http://schemas.microsoft.com/office/drawing/2014/main" id="{3F48481C-26C8-4AF0-A00B-8588189145C5}"/>
              </a:ext>
            </a:extLst>
          </p:cNvPr>
          <p:cNvPicPr>
            <a:picLocks noChangeAspect="1"/>
          </p:cNvPicPr>
          <p:nvPr/>
        </p:nvPicPr>
        <p:blipFill>
          <a:blip r:embed="rId3"/>
          <a:stretch>
            <a:fillRect/>
          </a:stretch>
        </p:blipFill>
        <p:spPr>
          <a:xfrm>
            <a:off x="571499" y="950746"/>
            <a:ext cx="7079593" cy="1935648"/>
          </a:xfrm>
          <a:prstGeom prst="rect">
            <a:avLst/>
          </a:prstGeom>
        </p:spPr>
      </p:pic>
    </p:spTree>
    <p:extLst>
      <p:ext uri="{BB962C8B-B14F-4D97-AF65-F5344CB8AC3E}">
        <p14:creationId xmlns:p14="http://schemas.microsoft.com/office/powerpoint/2010/main" val="2137387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586443"/>
          </a:xfrm>
        </p:spPr>
        <p:txBody>
          <a:bodyPr/>
          <a:lstStyle/>
          <a:p>
            <a:r>
              <a:rPr lang="en-US" altLang="en-US"/>
              <a:t>DevOps Tools</a:t>
            </a:r>
            <a:endParaRPr lang="en-US"/>
          </a:p>
        </p:txBody>
      </p:sp>
      <p:sp>
        <p:nvSpPr>
          <p:cNvPr id="3" name="Text Placeholder 2"/>
          <p:cNvSpPr>
            <a:spLocks noGrp="1"/>
          </p:cNvSpPr>
          <p:nvPr>
            <p:ph type="body" sz="quarter" idx="10"/>
          </p:nvPr>
        </p:nvSpPr>
        <p:spPr/>
        <p:txBody>
          <a:bodyPr vert="horz" lIns="91440" tIns="45720" rIns="91440" bIns="45720" rtlCol="0" anchor="t">
            <a:normAutofit/>
          </a:bodyPr>
          <a:lstStyle/>
          <a:p>
            <a:r>
              <a:rPr lang="en-US"/>
              <a:t>Git &amp; GitLab &amp; Jenkins</a:t>
            </a:r>
          </a:p>
          <a:p>
            <a:r>
              <a:rPr lang="en-US"/>
              <a:t>Developer Studio &amp; OEDT-plugin &amp; </a:t>
            </a:r>
            <a:r>
              <a:rPr lang="en-US" err="1"/>
              <a:t>SonarLint</a:t>
            </a:r>
            <a:r>
              <a:rPr lang="en-US"/>
              <a:t>-plugin &amp; Business Entity designer, PASOE Application Server</a:t>
            </a:r>
          </a:p>
          <a:p>
            <a:r>
              <a:rPr lang="en-US"/>
              <a:t>Ant</a:t>
            </a:r>
          </a:p>
          <a:p>
            <a:r>
              <a:rPr lang="fi-FI" err="1"/>
              <a:t>SonarQube</a:t>
            </a:r>
            <a:r>
              <a:rPr lang="fi-FI"/>
              <a:t>, Robot Framework</a:t>
            </a:r>
          </a:p>
          <a:p>
            <a:r>
              <a:rPr lang="en-US"/>
              <a:t>Docker</a:t>
            </a:r>
          </a:p>
          <a:p>
            <a:r>
              <a:rPr lang="en-US"/>
              <a:t>Angular 7+</a:t>
            </a:r>
          </a:p>
          <a:p>
            <a:r>
              <a:rPr lang="en-US"/>
              <a:t>JSDO</a:t>
            </a:r>
          </a:p>
          <a:p>
            <a:endParaRPr lang="fi-FI"/>
          </a:p>
        </p:txBody>
      </p:sp>
      <p:pic>
        <p:nvPicPr>
          <p:cNvPr id="5" name="Picture 4" descr="A picture containing indoor, object&#10;&#10;Description automatically generated">
            <a:extLst>
              <a:ext uri="{FF2B5EF4-FFF2-40B4-BE49-F238E27FC236}">
                <a16:creationId xmlns:a16="http://schemas.microsoft.com/office/drawing/2014/main" id="{CA6EFDBC-4767-4036-AC01-8953083CA7E0}"/>
              </a:ext>
            </a:extLst>
          </p:cNvPr>
          <p:cNvPicPr>
            <a:picLocks noChangeAspect="1"/>
          </p:cNvPicPr>
          <p:nvPr/>
        </p:nvPicPr>
        <p:blipFill>
          <a:blip r:embed="rId3"/>
          <a:stretch>
            <a:fillRect/>
          </a:stretch>
        </p:blipFill>
        <p:spPr>
          <a:xfrm>
            <a:off x="6418557" y="1987683"/>
            <a:ext cx="2161917" cy="1911217"/>
          </a:xfrm>
          <a:prstGeom prst="ellipse">
            <a:avLst/>
          </a:prstGeom>
          <a:ln>
            <a:noFill/>
          </a:ln>
          <a:effectLst>
            <a:softEdge rad="112500"/>
          </a:effectLst>
        </p:spPr>
      </p:pic>
    </p:spTree>
    <p:extLst>
      <p:ext uri="{BB962C8B-B14F-4D97-AF65-F5344CB8AC3E}">
        <p14:creationId xmlns:p14="http://schemas.microsoft.com/office/powerpoint/2010/main" val="25564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586443"/>
          </a:xfrm>
        </p:spPr>
        <p:txBody>
          <a:bodyPr/>
          <a:lstStyle/>
          <a:p>
            <a:r>
              <a:rPr lang="en-US" altLang="en-US"/>
              <a:t>Infrastructure as Code</a:t>
            </a:r>
            <a:endParaRPr lang="en-US"/>
          </a:p>
        </p:txBody>
      </p:sp>
      <p:sp>
        <p:nvSpPr>
          <p:cNvPr id="3" name="Text Placeholder 2"/>
          <p:cNvSpPr>
            <a:spLocks noGrp="1"/>
          </p:cNvSpPr>
          <p:nvPr>
            <p:ph type="body" sz="quarter" idx="10"/>
          </p:nvPr>
        </p:nvSpPr>
        <p:spPr>
          <a:xfrm>
            <a:off x="560867" y="1244600"/>
            <a:ext cx="8008938" cy="3553300"/>
          </a:xfrm>
        </p:spPr>
        <p:txBody>
          <a:bodyPr vert="horz" lIns="91440" tIns="45720" rIns="91440" bIns="45720" rtlCol="0" anchor="t">
            <a:normAutofit fontScale="92500" lnSpcReduction="10000"/>
          </a:bodyPr>
          <a:lstStyle/>
          <a:p>
            <a:r>
              <a:rPr lang="en-US"/>
              <a:t>Jenkins and GitLab pipelines</a:t>
            </a:r>
          </a:p>
          <a:p>
            <a:r>
              <a:rPr lang="en-US"/>
              <a:t>Installation and maintenance scripts</a:t>
            </a:r>
          </a:p>
          <a:p>
            <a:r>
              <a:rPr lang="en-US"/>
              <a:t>Frontend Docker container installation</a:t>
            </a:r>
          </a:p>
          <a:p>
            <a:pPr lvl="2"/>
            <a:r>
              <a:rPr lang="en-US"/>
              <a:t>On-premise</a:t>
            </a:r>
          </a:p>
          <a:p>
            <a:pPr lvl="4"/>
            <a:r>
              <a:rPr lang="en-US"/>
              <a:t>Installation scripts (SSH)</a:t>
            </a:r>
          </a:p>
          <a:p>
            <a:pPr lvl="4"/>
            <a:r>
              <a:rPr lang="en-US"/>
              <a:t>Ansible</a:t>
            </a:r>
          </a:p>
          <a:p>
            <a:pPr lvl="4"/>
            <a:r>
              <a:rPr lang="en-US"/>
              <a:t>Docker Swarm</a:t>
            </a:r>
          </a:p>
          <a:p>
            <a:pPr lvl="2"/>
            <a:r>
              <a:rPr lang="en-US"/>
              <a:t>Cloud</a:t>
            </a:r>
          </a:p>
          <a:p>
            <a:pPr lvl="4"/>
            <a:r>
              <a:rPr lang="en-US"/>
              <a:t>Terraform</a:t>
            </a:r>
          </a:p>
          <a:p>
            <a:pPr lvl="5"/>
            <a:r>
              <a:rPr lang="en-US"/>
              <a:t>Configuration tool for cloud environments (”infrastructure”)</a:t>
            </a:r>
          </a:p>
          <a:p>
            <a:pPr lvl="5"/>
            <a:r>
              <a:rPr lang="en-US"/>
              <a:t>Supports multiple cloud providers</a:t>
            </a:r>
          </a:p>
          <a:p>
            <a:pPr lvl="4"/>
            <a:r>
              <a:rPr lang="en-US"/>
              <a:t>Kubernetes</a:t>
            </a:r>
          </a:p>
          <a:p>
            <a:pPr lvl="5"/>
            <a:r>
              <a:rPr lang="en-US"/>
              <a:t>Container orchestration platform</a:t>
            </a:r>
          </a:p>
          <a:p>
            <a:pPr lvl="5"/>
            <a:r>
              <a:rPr lang="en-US"/>
              <a:t>Google Kubernetes Engine</a:t>
            </a:r>
          </a:p>
          <a:p>
            <a:pPr lvl="5"/>
            <a:r>
              <a:rPr lang="en-US"/>
              <a:t>Azure Kubernetes Service</a:t>
            </a:r>
          </a:p>
          <a:p>
            <a:endParaRPr lang="en-US" altLang="en-US"/>
          </a:p>
          <a:p>
            <a:endParaRPr lang="en-US"/>
          </a:p>
        </p:txBody>
      </p:sp>
      <p:pic>
        <p:nvPicPr>
          <p:cNvPr id="5" name="Picture 4">
            <a:extLst>
              <a:ext uri="{FF2B5EF4-FFF2-40B4-BE49-F238E27FC236}">
                <a16:creationId xmlns:a16="http://schemas.microsoft.com/office/drawing/2014/main" id="{756D8A74-CCD9-4C92-8AE5-C56F0E57806B}"/>
              </a:ext>
            </a:extLst>
          </p:cNvPr>
          <p:cNvPicPr>
            <a:picLocks noChangeAspect="1"/>
          </p:cNvPicPr>
          <p:nvPr/>
        </p:nvPicPr>
        <p:blipFill>
          <a:blip r:embed="rId3"/>
          <a:stretch>
            <a:fillRect/>
          </a:stretch>
        </p:blipFill>
        <p:spPr>
          <a:xfrm>
            <a:off x="5137482" y="932043"/>
            <a:ext cx="3432323" cy="22882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235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10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10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10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1000"/>
                                        <p:tgtEl>
                                          <p:spTgt spid="3">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fade">
                                      <p:cBhvr>
                                        <p:cTn id="53"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1A618C9-ADD8-4850-8C17-C143D2427DA9}"/>
              </a:ext>
            </a:extLst>
          </p:cNvPr>
          <p:cNvSpPr txBox="1">
            <a:spLocks/>
          </p:cNvSpPr>
          <p:nvPr/>
        </p:nvSpPr>
        <p:spPr>
          <a:xfrm>
            <a:off x="571499" y="345600"/>
            <a:ext cx="8008975" cy="586443"/>
          </a:xfrm>
          <a:prstGeom prst="rect">
            <a:avLst/>
          </a:prstGeom>
        </p:spPr>
        <p:txBody>
          <a:bodyPr vert="horz" lIns="0" tIns="0" rIns="0" bIns="0" rtlCol="0" anchor="ctr" anchorCtr="0">
            <a:noAutofit/>
          </a:bodyPr>
          <a:lstStyle>
            <a:lvl1pPr algn="ctr" defTabSz="685800" rtl="0" eaLnBrk="1" latinLnBrk="0" hangingPunct="1">
              <a:lnSpc>
                <a:spcPct val="85000"/>
              </a:lnSpc>
              <a:spcBef>
                <a:spcPct val="0"/>
              </a:spcBef>
              <a:buNone/>
              <a:defRPr sz="3200" kern="1200">
                <a:solidFill>
                  <a:schemeClr val="bg1"/>
                </a:solidFill>
                <a:latin typeface="+mj-lt"/>
                <a:ea typeface="+mj-ea"/>
                <a:cs typeface="+mj-cs"/>
              </a:defRPr>
            </a:lvl1pPr>
          </a:lstStyle>
          <a:p>
            <a:pPr algn="l"/>
            <a:r>
              <a:rPr lang="en-US" altLang="en-US" sz="2600">
                <a:solidFill>
                  <a:schemeClr val="tx1"/>
                </a:solidFill>
                <a:latin typeface="Raleway SemiBold" panose="020B0703030101060003" pitchFamily="34" charset="0"/>
              </a:rPr>
              <a:t>Demo 2</a:t>
            </a:r>
            <a:endParaRPr lang="en-US" sz="2600">
              <a:solidFill>
                <a:schemeClr val="tx1"/>
              </a:solidFill>
              <a:latin typeface="Raleway SemiBold" panose="020B0703030101060003" pitchFamily="34" charset="0"/>
            </a:endParaRPr>
          </a:p>
        </p:txBody>
      </p:sp>
      <p:pic>
        <p:nvPicPr>
          <p:cNvPr id="17" name="Picture 16" descr="A picture containing weapon&#10;&#10;Description automatically generated">
            <a:extLst>
              <a:ext uri="{FF2B5EF4-FFF2-40B4-BE49-F238E27FC236}">
                <a16:creationId xmlns:a16="http://schemas.microsoft.com/office/drawing/2014/main" id="{12713CD0-9814-45A9-8128-3DEF3B410A30}"/>
              </a:ext>
            </a:extLst>
          </p:cNvPr>
          <p:cNvPicPr>
            <a:picLocks noChangeAspect="1"/>
          </p:cNvPicPr>
          <p:nvPr/>
        </p:nvPicPr>
        <p:blipFill>
          <a:blip r:embed="rId3"/>
          <a:stretch>
            <a:fillRect/>
          </a:stretch>
        </p:blipFill>
        <p:spPr>
          <a:xfrm>
            <a:off x="1811866" y="1440044"/>
            <a:ext cx="2506133" cy="2506133"/>
          </a:xfrm>
          <a:prstGeom prst="rect">
            <a:avLst/>
          </a:prstGeom>
        </p:spPr>
      </p:pic>
      <p:pic>
        <p:nvPicPr>
          <p:cNvPr id="20" name="Picture 19" descr="A picture containing weapon&#10;&#10;Description automatically generated">
            <a:extLst>
              <a:ext uri="{FF2B5EF4-FFF2-40B4-BE49-F238E27FC236}">
                <a16:creationId xmlns:a16="http://schemas.microsoft.com/office/drawing/2014/main" id="{D8CB4280-823D-4BD7-ACAD-C1A628347F0B}"/>
              </a:ext>
            </a:extLst>
          </p:cNvPr>
          <p:cNvPicPr>
            <a:picLocks noChangeAspect="1"/>
          </p:cNvPicPr>
          <p:nvPr/>
        </p:nvPicPr>
        <p:blipFill>
          <a:blip r:embed="rId3"/>
          <a:stretch>
            <a:fillRect/>
          </a:stretch>
        </p:blipFill>
        <p:spPr>
          <a:xfrm>
            <a:off x="4216399" y="1440043"/>
            <a:ext cx="2506133" cy="2506133"/>
          </a:xfrm>
          <a:prstGeom prst="rect">
            <a:avLst/>
          </a:prstGeom>
        </p:spPr>
      </p:pic>
    </p:spTree>
    <p:extLst>
      <p:ext uri="{BB962C8B-B14F-4D97-AF65-F5344CB8AC3E}">
        <p14:creationId xmlns:p14="http://schemas.microsoft.com/office/powerpoint/2010/main" val="2499654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4675B-A112-43CC-ACB8-DDED905DBC11}"/>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p:cNvSpPr txBox="1"/>
          <p:nvPr/>
        </p:nvSpPr>
        <p:spPr>
          <a:xfrm>
            <a:off x="9719497" y="3968410"/>
            <a:ext cx="914400" cy="914400"/>
          </a:xfrm>
          <a:prstGeom prst="rect">
            <a:avLst/>
          </a:prstGeom>
        </p:spPr>
        <p:txBody>
          <a:bodyPr vert="horz" wrap="none" lIns="91440" tIns="45720" rIns="91440" bIns="45720" rtlCol="0">
            <a:norm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a:ea typeface="+mn-ea"/>
              <a:cs typeface="+mn-cs"/>
            </a:endParaRPr>
          </a:p>
        </p:txBody>
      </p:sp>
      <p:pic>
        <p:nvPicPr>
          <p:cNvPr id="10" name="Kuva 4">
            <a:extLst>
              <a:ext uri="{FF2B5EF4-FFF2-40B4-BE49-F238E27FC236}">
                <a16:creationId xmlns:a16="http://schemas.microsoft.com/office/drawing/2014/main" id="{247E3CCD-6ECE-4C7D-BC1A-923DFDBCDE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03" y="1204087"/>
            <a:ext cx="791018" cy="673829"/>
          </a:xfrm>
          <a:prstGeom prst="rect">
            <a:avLst/>
          </a:prstGeom>
        </p:spPr>
      </p:pic>
      <p:sp>
        <p:nvSpPr>
          <p:cNvPr id="7" name="Rectangle 6">
            <a:extLst>
              <a:ext uri="{FF2B5EF4-FFF2-40B4-BE49-F238E27FC236}">
                <a16:creationId xmlns:a16="http://schemas.microsoft.com/office/drawing/2014/main" id="{CF4A2C97-01CC-4F33-B5AC-D90A977925CC}"/>
              </a:ext>
            </a:extLst>
          </p:cNvPr>
          <p:cNvSpPr/>
          <p:nvPr/>
        </p:nvSpPr>
        <p:spPr>
          <a:xfrm>
            <a:off x="1224087" y="2024487"/>
            <a:ext cx="2780646" cy="526041"/>
          </a:xfrm>
          <a:prstGeom prst="rect">
            <a:avLst/>
          </a:prstGeom>
          <a:effectLst>
            <a:outerShdw blurRad="203200" dist="457200" sx="102000" sy="102000" algn="ctr" rotWithShape="0">
              <a:schemeClr val="bg1">
                <a:alpha val="40000"/>
              </a:schemeClr>
            </a:outerShdw>
          </a:effectLst>
        </p:spPr>
        <p:txBody>
          <a:bodyPr wrap="square">
            <a:spAutoFit/>
          </a:bodyPr>
          <a:lstStyle/>
          <a:p>
            <a:pPr defTabSz="457189">
              <a:lnSpc>
                <a:spcPct val="130000"/>
              </a:lnSpc>
            </a:pPr>
            <a:r>
              <a:rPr lang="fi-FI" sz="2400" err="1">
                <a:solidFill>
                  <a:srgbClr val="FFFFFF"/>
                </a:solidFill>
                <a:latin typeface="Raleway ExtraBold" panose="020B0903030101060003" pitchFamily="34" charset="0"/>
              </a:rPr>
              <a:t>Questions</a:t>
            </a:r>
            <a:r>
              <a:rPr lang="fi-FI" sz="2400">
                <a:solidFill>
                  <a:srgbClr val="FFFFFF"/>
                </a:solidFill>
                <a:latin typeface="Raleway ExtraBold" panose="020B0903030101060003" pitchFamily="34" charset="0"/>
              </a:rPr>
              <a:t>?</a:t>
            </a:r>
          </a:p>
        </p:txBody>
      </p:sp>
      <p:sp>
        <p:nvSpPr>
          <p:cNvPr id="6" name="Rectangle 5">
            <a:extLst>
              <a:ext uri="{FF2B5EF4-FFF2-40B4-BE49-F238E27FC236}">
                <a16:creationId xmlns:a16="http://schemas.microsoft.com/office/drawing/2014/main" id="{08AA9252-005F-445B-B2E3-A105CE6EEEE0}"/>
              </a:ext>
            </a:extLst>
          </p:cNvPr>
          <p:cNvSpPr/>
          <p:nvPr/>
        </p:nvSpPr>
        <p:spPr>
          <a:xfrm>
            <a:off x="1224087" y="2592973"/>
            <a:ext cx="2780646" cy="742896"/>
          </a:xfrm>
          <a:prstGeom prst="rect">
            <a:avLst/>
          </a:prstGeom>
          <a:effectLst>
            <a:outerShdw blurRad="203200" dist="457200" sx="102000" sy="102000" algn="ctr" rotWithShape="0">
              <a:schemeClr val="bg1">
                <a:alpha val="40000"/>
              </a:schemeClr>
            </a:outerShdw>
          </a:effectLst>
        </p:spPr>
        <p:txBody>
          <a:bodyPr wrap="square">
            <a:spAutoFit/>
          </a:bodyPr>
          <a:lstStyle/>
          <a:p>
            <a:pPr defTabSz="457189">
              <a:lnSpc>
                <a:spcPct val="130000"/>
              </a:lnSpc>
            </a:pPr>
            <a:r>
              <a:rPr lang="fi-FI" sz="3600" err="1">
                <a:solidFill>
                  <a:srgbClr val="FFFFFF"/>
                </a:solidFill>
                <a:latin typeface="Raleway ExtraBold" panose="020B0903030101060003" pitchFamily="34" charset="0"/>
              </a:rPr>
              <a:t>Thank</a:t>
            </a:r>
            <a:r>
              <a:rPr lang="fi-FI" sz="3600">
                <a:solidFill>
                  <a:srgbClr val="FFFFFF"/>
                </a:solidFill>
                <a:latin typeface="Raleway ExtraBold" panose="020B0903030101060003" pitchFamily="34" charset="0"/>
              </a:rPr>
              <a:t> </a:t>
            </a:r>
            <a:r>
              <a:rPr lang="fi-FI" sz="3600" err="1">
                <a:solidFill>
                  <a:srgbClr val="FFFFFF"/>
                </a:solidFill>
                <a:latin typeface="Raleway ExtraBold" panose="020B0903030101060003" pitchFamily="34" charset="0"/>
              </a:rPr>
              <a:t>you</a:t>
            </a:r>
            <a:r>
              <a:rPr lang="fi-FI" sz="3600">
                <a:solidFill>
                  <a:srgbClr val="FFFFFF"/>
                </a:solidFill>
                <a:latin typeface="Raleway ExtraBold" panose="020B0903030101060003" pitchFamily="34" charset="0"/>
              </a:rPr>
              <a:t>.</a:t>
            </a:r>
          </a:p>
        </p:txBody>
      </p:sp>
    </p:spTree>
    <p:extLst>
      <p:ext uri="{BB962C8B-B14F-4D97-AF65-F5344CB8AC3E}">
        <p14:creationId xmlns:p14="http://schemas.microsoft.com/office/powerpoint/2010/main" val="27720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fi-FI" altLang="en-US" err="1"/>
              <a:t>DevOps</a:t>
            </a:r>
            <a:r>
              <a:rPr lang="fi-FI" altLang="en-US"/>
              <a:t> Culture in Digia</a:t>
            </a:r>
            <a:endParaRPr lang="fi-FI"/>
          </a:p>
        </p:txBody>
      </p:sp>
      <p:sp>
        <p:nvSpPr>
          <p:cNvPr id="3" name="Text Placeholder 2"/>
          <p:cNvSpPr>
            <a:spLocks noGrp="1"/>
          </p:cNvSpPr>
          <p:nvPr>
            <p:ph type="body" sz="quarter" idx="10"/>
          </p:nvPr>
        </p:nvSpPr>
        <p:spPr>
          <a:xfrm>
            <a:off x="560867" y="1244600"/>
            <a:ext cx="4593937" cy="3135313"/>
          </a:xfrm>
        </p:spPr>
        <p:txBody>
          <a:bodyPr vert="horz" lIns="91440" tIns="45720" rIns="91440" bIns="45720" rtlCol="0" anchor="t">
            <a:normAutofit fontScale="77500" lnSpcReduction="20000"/>
          </a:bodyPr>
          <a:lstStyle/>
          <a:p>
            <a:r>
              <a:rPr lang="en-US" dirty="0"/>
              <a:t>Previously</a:t>
            </a:r>
          </a:p>
          <a:p>
            <a:pPr lvl="2"/>
            <a:r>
              <a:rPr lang="en-US" dirty="0"/>
              <a:t>Development</a:t>
            </a:r>
          </a:p>
          <a:p>
            <a:pPr lvl="4"/>
            <a:r>
              <a:rPr lang="en-US" dirty="0"/>
              <a:t>Large teams, big releases, bug fixing, manual deployment and manual testing</a:t>
            </a:r>
          </a:p>
          <a:p>
            <a:pPr lvl="2"/>
            <a:r>
              <a:rPr lang="en-US" dirty="0"/>
              <a:t>Operations</a:t>
            </a:r>
          </a:p>
          <a:p>
            <a:pPr lvl="4"/>
            <a:r>
              <a:rPr lang="en-US" dirty="0"/>
              <a:t>Manual installations, maintenance, react to problems after they occur</a:t>
            </a:r>
          </a:p>
          <a:p>
            <a:r>
              <a:rPr lang="en-US" dirty="0"/>
              <a:t>Today - DevOps in </a:t>
            </a:r>
            <a:r>
              <a:rPr lang="en-US" dirty="0" err="1"/>
              <a:t>Digia</a:t>
            </a:r>
            <a:endParaRPr lang="en-US" dirty="0"/>
          </a:p>
          <a:p>
            <a:pPr lvl="2"/>
            <a:r>
              <a:rPr lang="en-US" dirty="0"/>
              <a:t>DASA DevOps Fundamentals certifications</a:t>
            </a:r>
          </a:p>
          <a:p>
            <a:pPr lvl="2"/>
            <a:r>
              <a:rPr lang="en-US" dirty="0"/>
              <a:t>Smaller teams. Work as autonomous teams</a:t>
            </a:r>
          </a:p>
          <a:p>
            <a:pPr lvl="2"/>
            <a:r>
              <a:rPr lang="en-US" dirty="0"/>
              <a:t>Many smaller releases. Can release anytime</a:t>
            </a:r>
          </a:p>
          <a:p>
            <a:pPr lvl="2"/>
            <a:r>
              <a:rPr lang="en-US" dirty="0"/>
              <a:t>Emphasize on testing features. Test early</a:t>
            </a:r>
          </a:p>
          <a:p>
            <a:pPr lvl="2"/>
            <a:r>
              <a:rPr lang="en-US" dirty="0"/>
              <a:t>Build and deployment automation</a:t>
            </a:r>
          </a:p>
          <a:p>
            <a:pPr lvl="2"/>
            <a:r>
              <a:rPr lang="en-US" dirty="0"/>
              <a:t>Unit &amp; robot tests</a:t>
            </a:r>
          </a:p>
          <a:p>
            <a:pPr lvl="2"/>
            <a:r>
              <a:rPr lang="en-US" dirty="0"/>
              <a:t>Infrastructure as code</a:t>
            </a:r>
          </a:p>
          <a:p>
            <a:pPr lvl="2"/>
            <a:r>
              <a:rPr lang="en-US" dirty="0"/>
              <a:t>Aim for continuous improvement. Monitor everything</a:t>
            </a:r>
          </a:p>
          <a:p>
            <a:pPr lvl="2"/>
            <a:endParaRPr lang="en-US" dirty="0"/>
          </a:p>
          <a:p>
            <a:pPr lvl="2"/>
            <a:endParaRPr lang="en-US" dirty="0"/>
          </a:p>
        </p:txBody>
      </p:sp>
      <p:pic>
        <p:nvPicPr>
          <p:cNvPr id="6" name="Picture 5" descr="A close up of a card&#10;&#10;Description automatically generated">
            <a:extLst>
              <a:ext uri="{FF2B5EF4-FFF2-40B4-BE49-F238E27FC236}">
                <a16:creationId xmlns:a16="http://schemas.microsoft.com/office/drawing/2014/main" id="{E3AEA556-4B0C-48CD-A978-541E25C71D2E}"/>
              </a:ext>
            </a:extLst>
          </p:cNvPr>
          <p:cNvPicPr>
            <a:picLocks noChangeAspect="1"/>
          </p:cNvPicPr>
          <p:nvPr/>
        </p:nvPicPr>
        <p:blipFill>
          <a:blip r:embed="rId3"/>
          <a:stretch>
            <a:fillRect/>
          </a:stretch>
        </p:blipFill>
        <p:spPr>
          <a:xfrm>
            <a:off x="5154802" y="1244600"/>
            <a:ext cx="3358680" cy="25526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83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1000"/>
                                        <p:tgtEl>
                                          <p:spTgt spid="3">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10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1000"/>
                                        <p:tgtEl>
                                          <p:spTgt spid="3">
                                            <p:txEl>
                                              <p:pRg st="12" end="1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ltLang="en-US"/>
              <a:t>DigiaFramework Web UI</a:t>
            </a:r>
            <a:endParaRPr lang="en-US"/>
          </a:p>
        </p:txBody>
      </p:sp>
      <p:sp>
        <p:nvSpPr>
          <p:cNvPr id="8" name="Title 1">
            <a:extLst>
              <a:ext uri="{FF2B5EF4-FFF2-40B4-BE49-F238E27FC236}">
                <a16:creationId xmlns:a16="http://schemas.microsoft.com/office/drawing/2014/main" id="{3D3CA33A-556D-4707-93B0-2E448D26DB19}"/>
              </a:ext>
            </a:extLst>
          </p:cNvPr>
          <p:cNvSpPr txBox="1">
            <a:spLocks/>
          </p:cNvSpPr>
          <p:nvPr/>
        </p:nvSpPr>
        <p:spPr>
          <a:xfrm>
            <a:off x="571498" y="959272"/>
            <a:ext cx="3804559" cy="525528"/>
          </a:xfrm>
          <a:prstGeom prst="rect">
            <a:avLst/>
          </a:prstGeom>
        </p:spPr>
        <p:txBody>
          <a:bodyPr vert="horz" wrap="square" lIns="91440" tIns="45720" rIns="91440" bIns="45720" rtlCol="0" anchor="t" anchorCtr="0">
            <a:spAutoFit/>
          </a:bodyPr>
          <a:lstStyle>
            <a:lvl1pPr algn="l" defTabSz="457200" rtl="0" eaLnBrk="1" latinLnBrk="0" hangingPunct="1">
              <a:lnSpc>
                <a:spcPts val="3800"/>
              </a:lnSpc>
              <a:spcBef>
                <a:spcPct val="0"/>
              </a:spcBef>
              <a:buNone/>
              <a:defRPr lang="en-GB" sz="3200" b="0" i="0" kern="1200" cap="none" noProof="0" dirty="0">
                <a:solidFill>
                  <a:srgbClr val="C30000"/>
                </a:solidFill>
                <a:latin typeface="+mj-lt"/>
                <a:ea typeface="+mj-ea"/>
                <a:cs typeface="+mj-cs"/>
              </a:defRPr>
            </a:lvl1pPr>
          </a:lstStyle>
          <a:p>
            <a:r>
              <a:rPr lang="en-US" sz="2000">
                <a:solidFill>
                  <a:schemeClr val="tx1"/>
                </a:solidFill>
                <a:latin typeface="+mn-lt"/>
              </a:rPr>
              <a:t>DigiaFramework</a:t>
            </a:r>
          </a:p>
        </p:txBody>
      </p:sp>
      <p:sp>
        <p:nvSpPr>
          <p:cNvPr id="11" name="Text Placeholder 2">
            <a:extLst>
              <a:ext uri="{FF2B5EF4-FFF2-40B4-BE49-F238E27FC236}">
                <a16:creationId xmlns:a16="http://schemas.microsoft.com/office/drawing/2014/main" id="{25E58AA2-8F37-4550-860B-84924640C3B4}"/>
              </a:ext>
            </a:extLst>
          </p:cNvPr>
          <p:cNvSpPr txBox="1">
            <a:spLocks/>
          </p:cNvSpPr>
          <p:nvPr/>
        </p:nvSpPr>
        <p:spPr>
          <a:xfrm>
            <a:off x="571498" y="1621969"/>
            <a:ext cx="3957796" cy="309070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buClr>
                <a:srgbClr val="C30000"/>
              </a:buClr>
              <a:buFont typeface="Arial" pitchFamily="34" charset="0"/>
              <a:buChar char="•"/>
              <a:defRPr lang="en-GB" sz="1600" b="0" i="0" kern="1200" noProof="0">
                <a:solidFill>
                  <a:srgbClr val="404040"/>
                </a:solidFill>
                <a:latin typeface="Calibri"/>
                <a:ea typeface="+mn-ea"/>
                <a:cs typeface="Calibri"/>
              </a:defRPr>
            </a:lvl1pPr>
            <a:lvl2pPr marL="270000" indent="-252000" algn="l" defTabSz="457200" rtl="0" eaLnBrk="1" latinLnBrk="0" hangingPunct="1">
              <a:lnSpc>
                <a:spcPct val="125000"/>
              </a:lnSpc>
              <a:spcBef>
                <a:spcPts val="0"/>
              </a:spcBef>
              <a:buClr>
                <a:srgbClr val="C30000"/>
              </a:buClr>
              <a:buSzPct val="100000"/>
              <a:buFont typeface="Arial" pitchFamily="34" charset="0"/>
              <a:buChar char="•"/>
              <a:defRPr lang="en-GB" sz="1600" i="0" kern="1200" noProof="0">
                <a:solidFill>
                  <a:schemeClr val="bg2">
                    <a:lumMod val="25000"/>
                  </a:schemeClr>
                </a:solidFill>
                <a:latin typeface="Calibri"/>
                <a:ea typeface="+mn-ea"/>
                <a:cs typeface="Calibri"/>
              </a:defRPr>
            </a:lvl2pPr>
            <a:lvl3pPr marL="540000" indent="-216000" algn="l" defTabSz="457200" rtl="0" eaLnBrk="1" latinLnBrk="0" hangingPunct="1">
              <a:lnSpc>
                <a:spcPct val="125000"/>
              </a:lnSpc>
              <a:spcBef>
                <a:spcPts val="0"/>
              </a:spcBef>
              <a:buClr>
                <a:srgbClr val="C30000"/>
              </a:buClr>
              <a:buSzPct val="100000"/>
              <a:buFont typeface="Arial" pitchFamily="34" charset="0"/>
              <a:buChar char="•"/>
              <a:defRPr lang="en-GB" sz="1400" i="0" kern="1200" noProof="0">
                <a:solidFill>
                  <a:schemeClr val="bg2">
                    <a:lumMod val="25000"/>
                  </a:schemeClr>
                </a:solidFill>
                <a:latin typeface="Calibri"/>
                <a:ea typeface="+mn-ea"/>
                <a:cs typeface="Calibri"/>
              </a:defRPr>
            </a:lvl3pPr>
            <a:lvl4pPr marL="81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4pPr>
            <a:lvl5pPr marL="108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US">
                <a:solidFill>
                  <a:schemeClr val="tx1"/>
                </a:solidFill>
              </a:rPr>
              <a:t>Provides a platform for implementing application business services</a:t>
            </a:r>
          </a:p>
          <a:p>
            <a:pPr fontAlgn="base"/>
            <a:r>
              <a:rPr lang="en-US">
                <a:solidFill>
                  <a:schemeClr val="tx1"/>
                </a:solidFill>
              </a:rPr>
              <a:t>Serves Menus, Views, Users/Roles/Security and session data for any frontend</a:t>
            </a:r>
          </a:p>
          <a:p>
            <a:pPr fontAlgn="base"/>
            <a:r>
              <a:rPr lang="en-US">
                <a:solidFill>
                  <a:schemeClr val="tx1"/>
                </a:solidFill>
              </a:rPr>
              <a:t>Serves files of any type to any frontend</a:t>
            </a:r>
          </a:p>
          <a:p>
            <a:pPr fontAlgn="base"/>
            <a:r>
              <a:rPr lang="en-US">
                <a:solidFill>
                  <a:schemeClr val="tx1"/>
                </a:solidFill>
              </a:rPr>
              <a:t>Reuse of existing functionality</a:t>
            </a:r>
          </a:p>
          <a:p>
            <a:pPr fontAlgn="base"/>
            <a:endParaRPr lang="en-US">
              <a:solidFill>
                <a:schemeClr val="tx1"/>
              </a:solidFill>
            </a:endParaRPr>
          </a:p>
        </p:txBody>
      </p:sp>
      <p:sp>
        <p:nvSpPr>
          <p:cNvPr id="13" name="Title 1">
            <a:extLst>
              <a:ext uri="{FF2B5EF4-FFF2-40B4-BE49-F238E27FC236}">
                <a16:creationId xmlns:a16="http://schemas.microsoft.com/office/drawing/2014/main" id="{85A291E6-0A4C-4BA4-870B-7B32507D7AE5}"/>
              </a:ext>
            </a:extLst>
          </p:cNvPr>
          <p:cNvSpPr txBox="1">
            <a:spLocks/>
          </p:cNvSpPr>
          <p:nvPr/>
        </p:nvSpPr>
        <p:spPr>
          <a:xfrm>
            <a:off x="4528457" y="925246"/>
            <a:ext cx="3804559" cy="525528"/>
          </a:xfrm>
          <a:prstGeom prst="rect">
            <a:avLst/>
          </a:prstGeom>
        </p:spPr>
        <p:txBody>
          <a:bodyPr vert="horz" wrap="square" lIns="91440" tIns="45720" rIns="91440" bIns="45720" rtlCol="0" anchor="t" anchorCtr="0">
            <a:spAutoFit/>
          </a:bodyPr>
          <a:lstStyle>
            <a:lvl1pPr algn="l" defTabSz="457200" rtl="0" eaLnBrk="1" latinLnBrk="0" hangingPunct="1">
              <a:lnSpc>
                <a:spcPts val="3800"/>
              </a:lnSpc>
              <a:spcBef>
                <a:spcPct val="0"/>
              </a:spcBef>
              <a:buNone/>
              <a:defRPr lang="en-GB" sz="3200" b="0" i="0" kern="1200" cap="none" noProof="0" dirty="0">
                <a:solidFill>
                  <a:srgbClr val="C30000"/>
                </a:solidFill>
                <a:latin typeface="+mj-lt"/>
                <a:ea typeface="+mj-ea"/>
                <a:cs typeface="+mj-cs"/>
              </a:defRPr>
            </a:lvl1pPr>
          </a:lstStyle>
          <a:p>
            <a:r>
              <a:rPr lang="en-US" sz="2000">
                <a:solidFill>
                  <a:schemeClr val="tx1"/>
                </a:solidFill>
                <a:latin typeface="+mn-lt"/>
              </a:rPr>
              <a:t>Web UI</a:t>
            </a:r>
          </a:p>
        </p:txBody>
      </p:sp>
      <p:sp>
        <p:nvSpPr>
          <p:cNvPr id="14" name="Text Placeholder 2">
            <a:extLst>
              <a:ext uri="{FF2B5EF4-FFF2-40B4-BE49-F238E27FC236}">
                <a16:creationId xmlns:a16="http://schemas.microsoft.com/office/drawing/2014/main" id="{27CAE0E9-C0A8-4223-BBD3-97C7965EB1E5}"/>
              </a:ext>
            </a:extLst>
          </p:cNvPr>
          <p:cNvSpPr txBox="1">
            <a:spLocks/>
          </p:cNvSpPr>
          <p:nvPr/>
        </p:nvSpPr>
        <p:spPr>
          <a:xfrm>
            <a:off x="4528457" y="1587943"/>
            <a:ext cx="3957796" cy="309070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buClr>
                <a:srgbClr val="C30000"/>
              </a:buClr>
              <a:buFont typeface="Arial" pitchFamily="34" charset="0"/>
              <a:buChar char="•"/>
              <a:defRPr lang="en-GB" sz="1600" b="0" i="0" kern="1200" noProof="0">
                <a:solidFill>
                  <a:srgbClr val="404040"/>
                </a:solidFill>
                <a:latin typeface="Calibri"/>
                <a:ea typeface="+mn-ea"/>
                <a:cs typeface="Calibri"/>
              </a:defRPr>
            </a:lvl1pPr>
            <a:lvl2pPr marL="270000" indent="-252000" algn="l" defTabSz="457200" rtl="0" eaLnBrk="1" latinLnBrk="0" hangingPunct="1">
              <a:lnSpc>
                <a:spcPct val="125000"/>
              </a:lnSpc>
              <a:spcBef>
                <a:spcPts val="0"/>
              </a:spcBef>
              <a:buClr>
                <a:srgbClr val="C30000"/>
              </a:buClr>
              <a:buSzPct val="100000"/>
              <a:buFont typeface="Arial" pitchFamily="34" charset="0"/>
              <a:buChar char="•"/>
              <a:defRPr lang="en-GB" sz="1600" i="0" kern="1200" noProof="0">
                <a:solidFill>
                  <a:schemeClr val="bg2">
                    <a:lumMod val="25000"/>
                  </a:schemeClr>
                </a:solidFill>
                <a:latin typeface="Calibri"/>
                <a:ea typeface="+mn-ea"/>
                <a:cs typeface="Calibri"/>
              </a:defRPr>
            </a:lvl2pPr>
            <a:lvl3pPr marL="540000" indent="-216000" algn="l" defTabSz="457200" rtl="0" eaLnBrk="1" latinLnBrk="0" hangingPunct="1">
              <a:lnSpc>
                <a:spcPct val="125000"/>
              </a:lnSpc>
              <a:spcBef>
                <a:spcPts val="0"/>
              </a:spcBef>
              <a:buClr>
                <a:srgbClr val="C30000"/>
              </a:buClr>
              <a:buSzPct val="100000"/>
              <a:buFont typeface="Arial" pitchFamily="34" charset="0"/>
              <a:buChar char="•"/>
              <a:defRPr lang="en-GB" sz="1400" i="0" kern="1200" noProof="0">
                <a:solidFill>
                  <a:schemeClr val="bg2">
                    <a:lumMod val="25000"/>
                  </a:schemeClr>
                </a:solidFill>
                <a:latin typeface="Calibri"/>
                <a:ea typeface="+mn-ea"/>
                <a:cs typeface="Calibri"/>
              </a:defRPr>
            </a:lvl3pPr>
            <a:lvl4pPr marL="81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4pPr>
            <a:lvl5pPr marL="108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r>
              <a:rPr lang="en-US">
                <a:solidFill>
                  <a:schemeClr val="tx1"/>
                </a:solidFill>
              </a:rPr>
              <a:t>Provides User Interface which automatically reflects to changes</a:t>
            </a:r>
          </a:p>
          <a:p>
            <a:pPr fontAlgn="base"/>
            <a:r>
              <a:rPr lang="en-US"/>
              <a:t>Connects to backend via APIs</a:t>
            </a:r>
          </a:p>
          <a:p>
            <a:r>
              <a:rPr lang="en-US"/>
              <a:t>Set of reusable Components which can be used in any View via parameterization</a:t>
            </a:r>
          </a:p>
          <a:p>
            <a:r>
              <a:rPr lang="en-US"/>
              <a:t>Views are described in JSON format</a:t>
            </a:r>
          </a:p>
          <a:p>
            <a:r>
              <a:rPr lang="en-US"/>
              <a:t>Components get data from Data Sources</a:t>
            </a:r>
          </a:p>
          <a:p>
            <a:endParaRPr lang="en-US">
              <a:solidFill>
                <a:schemeClr val="tx1"/>
              </a:solidFill>
            </a:endParaRPr>
          </a:p>
          <a:p>
            <a:pPr fontAlgn="base"/>
            <a:endParaRPr lang="en-US">
              <a:solidFill>
                <a:schemeClr val="tx1"/>
              </a:solidFill>
            </a:endParaRPr>
          </a:p>
        </p:txBody>
      </p:sp>
    </p:spTree>
    <p:extLst>
      <p:ext uri="{BB962C8B-B14F-4D97-AF65-F5344CB8AC3E}">
        <p14:creationId xmlns:p14="http://schemas.microsoft.com/office/powerpoint/2010/main" val="6944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2090C07-002D-4A16-BD57-8BE2A66230A1}"/>
              </a:ext>
            </a:extLst>
          </p:cNvPr>
          <p:cNvPicPr>
            <a:picLocks noChangeAspect="1"/>
          </p:cNvPicPr>
          <p:nvPr/>
        </p:nvPicPr>
        <p:blipFill>
          <a:blip r:embed="rId3"/>
          <a:stretch>
            <a:fillRect/>
          </a:stretch>
        </p:blipFill>
        <p:spPr>
          <a:xfrm>
            <a:off x="563526" y="778026"/>
            <a:ext cx="7396480" cy="420125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7F3A74CF-2BE0-4503-8B1D-E3CEAA8178C6}"/>
              </a:ext>
            </a:extLst>
          </p:cNvPr>
          <p:cNvSpPr>
            <a:spLocks noGrp="1"/>
          </p:cNvSpPr>
          <p:nvPr>
            <p:ph type="title"/>
          </p:nvPr>
        </p:nvSpPr>
        <p:spPr>
          <a:xfrm>
            <a:off x="571499" y="345600"/>
            <a:ext cx="8008975" cy="432426"/>
          </a:xfrm>
        </p:spPr>
        <p:txBody>
          <a:bodyPr/>
          <a:lstStyle/>
          <a:p>
            <a:r>
              <a:rPr lang="en-US" altLang="en-US"/>
              <a:t>DigiaFramework Web UI</a:t>
            </a:r>
            <a:endParaRPr lang="en-US"/>
          </a:p>
        </p:txBody>
      </p:sp>
    </p:spTree>
    <p:extLst>
      <p:ext uri="{BB962C8B-B14F-4D97-AF65-F5344CB8AC3E}">
        <p14:creationId xmlns:p14="http://schemas.microsoft.com/office/powerpoint/2010/main" val="256828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en-US" altLang="en-US"/>
              <a:t>Web UI Features</a:t>
            </a:r>
            <a:endParaRPr lang="en-US"/>
          </a:p>
        </p:txBody>
      </p:sp>
      <p:sp>
        <p:nvSpPr>
          <p:cNvPr id="3" name="Text Placeholder 2"/>
          <p:cNvSpPr>
            <a:spLocks noGrp="1"/>
          </p:cNvSpPr>
          <p:nvPr>
            <p:ph type="body" sz="quarter" idx="10"/>
          </p:nvPr>
        </p:nvSpPr>
        <p:spPr>
          <a:xfrm>
            <a:off x="560867" y="1238468"/>
            <a:ext cx="4011133" cy="3335283"/>
          </a:xfrm>
        </p:spPr>
        <p:txBody>
          <a:bodyPr vert="horz" lIns="91440" tIns="45720" rIns="91440" bIns="45720" rtlCol="0" anchor="t">
            <a:normAutofit fontScale="77500" lnSpcReduction="20000"/>
          </a:bodyPr>
          <a:lstStyle/>
          <a:p>
            <a:r>
              <a:rPr lang="en-US"/>
              <a:t>Customer specific themes and styles</a:t>
            </a:r>
          </a:p>
          <a:p>
            <a:r>
              <a:rPr lang="en-US"/>
              <a:t>Localization</a:t>
            </a:r>
          </a:p>
          <a:p>
            <a:r>
              <a:rPr lang="en-US"/>
              <a:t>Views</a:t>
            </a:r>
          </a:p>
          <a:p>
            <a:r>
              <a:rPr lang="en-US"/>
              <a:t>Menus</a:t>
            </a:r>
          </a:p>
          <a:p>
            <a:r>
              <a:rPr lang="en-US"/>
              <a:t>Micro components</a:t>
            </a:r>
          </a:p>
          <a:p>
            <a:r>
              <a:rPr lang="en-US"/>
              <a:t>CRUD functionality</a:t>
            </a:r>
          </a:p>
          <a:p>
            <a:r>
              <a:rPr lang="en-US"/>
              <a:t>Custom (invokable) methods</a:t>
            </a:r>
          </a:p>
          <a:p>
            <a:r>
              <a:rPr lang="en-US"/>
              <a:t>Lookups and modals</a:t>
            </a:r>
          </a:p>
          <a:p>
            <a:r>
              <a:rPr lang="en-US"/>
              <a:t>Data Sources</a:t>
            </a:r>
          </a:p>
          <a:p>
            <a:pPr lvl="2"/>
            <a:r>
              <a:rPr lang="en-US"/>
              <a:t>JSDO</a:t>
            </a:r>
          </a:p>
          <a:p>
            <a:pPr lvl="4"/>
            <a:r>
              <a:rPr lang="en-US"/>
              <a:t>Business Entities</a:t>
            </a:r>
          </a:p>
          <a:p>
            <a:pPr lvl="4"/>
            <a:r>
              <a:rPr lang="en-US"/>
              <a:t>Business Tasks</a:t>
            </a:r>
          </a:p>
          <a:p>
            <a:pPr lvl="2"/>
            <a:r>
              <a:rPr lang="en-US"/>
              <a:t>REST support</a:t>
            </a:r>
          </a:p>
          <a:p>
            <a:pPr lvl="4"/>
            <a:r>
              <a:rPr lang="en-US"/>
              <a:t>Custom endpoints</a:t>
            </a:r>
          </a:p>
          <a:p>
            <a:pPr lvl="4"/>
            <a:r>
              <a:rPr lang="en-US"/>
              <a:t>JSON Web Token</a:t>
            </a:r>
          </a:p>
          <a:p>
            <a:endParaRPr lang="en-US"/>
          </a:p>
        </p:txBody>
      </p:sp>
      <p:sp>
        <p:nvSpPr>
          <p:cNvPr id="6" name="Text Placeholder 2">
            <a:extLst>
              <a:ext uri="{FF2B5EF4-FFF2-40B4-BE49-F238E27FC236}">
                <a16:creationId xmlns:a16="http://schemas.microsoft.com/office/drawing/2014/main" id="{686A75A9-7914-48AF-A8F1-4D5ED22A0BF9}"/>
              </a:ext>
            </a:extLst>
          </p:cNvPr>
          <p:cNvSpPr txBox="1">
            <a:spLocks/>
          </p:cNvSpPr>
          <p:nvPr/>
        </p:nvSpPr>
        <p:spPr>
          <a:xfrm>
            <a:off x="4572000" y="1238469"/>
            <a:ext cx="4011133" cy="3335283"/>
          </a:xfrm>
          <a:prstGeom prst="rect">
            <a:avLst/>
          </a:prstGeom>
        </p:spPr>
        <p:txBody>
          <a:bodyPr vert="horz" lIns="91440" tIns="45720" rIns="91440" bIns="45720" rtlCol="0" anchor="t">
            <a:normAutofit/>
          </a:bodyPr>
          <a:lstStyle>
            <a:lvl1pPr marL="285750" indent="-285750" algn="l" defTabSz="457200" rtl="0" eaLnBrk="1" latinLnBrk="0" hangingPunct="1">
              <a:lnSpc>
                <a:spcPct val="100000"/>
              </a:lnSpc>
              <a:spcBef>
                <a:spcPts val="0"/>
              </a:spcBef>
              <a:buClr>
                <a:srgbClr val="C30000"/>
              </a:buClr>
              <a:buFont typeface="Arial" pitchFamily="34" charset="0"/>
              <a:buChar char="•"/>
              <a:defRPr lang="en-GB" sz="1600" b="0" i="0" kern="1200" noProof="0">
                <a:solidFill>
                  <a:srgbClr val="404040"/>
                </a:solidFill>
                <a:latin typeface="Calibri"/>
                <a:ea typeface="+mn-ea"/>
                <a:cs typeface="Calibri"/>
              </a:defRPr>
            </a:lvl1pPr>
            <a:lvl2pPr marL="270000" indent="-252000" algn="l" defTabSz="457200" rtl="0" eaLnBrk="1" latinLnBrk="0" hangingPunct="1">
              <a:lnSpc>
                <a:spcPct val="100000"/>
              </a:lnSpc>
              <a:spcBef>
                <a:spcPts val="0"/>
              </a:spcBef>
              <a:buSzPct val="100000"/>
              <a:buFont typeface="Arial" pitchFamily="34" charset="0"/>
              <a:buChar char="•"/>
              <a:defRPr lang="en-GB" sz="1400" i="0" kern="1200" noProof="0">
                <a:solidFill>
                  <a:schemeClr val="bg2">
                    <a:lumMod val="25000"/>
                  </a:schemeClr>
                </a:solidFill>
                <a:latin typeface="Calibri"/>
                <a:ea typeface="+mn-ea"/>
                <a:cs typeface="Calibri"/>
              </a:defRPr>
            </a:lvl2pPr>
            <a:lvl3pPr marL="540000" indent="-216000" algn="l" defTabSz="457200" rtl="0" eaLnBrk="1" latinLnBrk="0" hangingPunct="1">
              <a:lnSpc>
                <a:spcPct val="100000"/>
              </a:lnSpc>
              <a:spcBef>
                <a:spcPts val="0"/>
              </a:spcBef>
              <a:buClr>
                <a:srgbClr val="C30000"/>
              </a:buClr>
              <a:buSzPct val="100000"/>
              <a:buFont typeface="Arial" pitchFamily="34" charset="0"/>
              <a:buChar char="•"/>
              <a:defRPr lang="en-GB" sz="1400" i="0" kern="1200" noProof="0">
                <a:solidFill>
                  <a:schemeClr val="bg2">
                    <a:lumMod val="25000"/>
                  </a:schemeClr>
                </a:solidFill>
                <a:latin typeface="Calibri"/>
                <a:ea typeface="+mn-ea"/>
                <a:cs typeface="Calibri"/>
              </a:defRPr>
            </a:lvl3pPr>
            <a:lvl4pPr marL="810000" indent="-216000" algn="l" defTabSz="457200" rtl="0" eaLnBrk="1" latinLnBrk="0" hangingPunct="1">
              <a:lnSpc>
                <a:spcPct val="100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4pPr>
            <a:lvl5pPr marL="1080000" indent="-216000" algn="l" defTabSz="457200" rtl="0" eaLnBrk="1" latinLnBrk="0" hangingPunct="1">
              <a:lnSpc>
                <a:spcPct val="100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a:latin typeface="+mn-lt"/>
              </a:rPr>
              <a:t>Attachments</a:t>
            </a:r>
          </a:p>
          <a:p>
            <a:r>
              <a:rPr lang="en-US" sz="1200">
                <a:latin typeface="+mn-lt"/>
              </a:rPr>
              <a:t>Automatically tested web browsers</a:t>
            </a:r>
          </a:p>
          <a:p>
            <a:r>
              <a:rPr lang="en-US" sz="1200">
                <a:latin typeface="+mn-lt"/>
              </a:rPr>
              <a:t>UI Debugger</a:t>
            </a:r>
          </a:p>
          <a:p>
            <a:r>
              <a:rPr lang="en-US" sz="1200">
                <a:latin typeface="+mn-lt"/>
              </a:rPr>
              <a:t>View Designer</a:t>
            </a:r>
          </a:p>
          <a:p>
            <a:r>
              <a:rPr lang="en-US" sz="1200">
                <a:latin typeface="+mn-lt"/>
              </a:rPr>
              <a:t>View Maintenance</a:t>
            </a:r>
          </a:p>
          <a:p>
            <a:r>
              <a:rPr lang="en-US" sz="1200">
                <a:latin typeface="+mn-lt"/>
              </a:rPr>
              <a:t>Responsive web design</a:t>
            </a:r>
          </a:p>
          <a:p>
            <a:r>
              <a:rPr lang="en-US" sz="1200">
                <a:latin typeface="+mn-lt"/>
              </a:rPr>
              <a:t>OWASP mapping done in 2018</a:t>
            </a:r>
          </a:p>
          <a:p>
            <a:endParaRPr lang="en-US" sz="1200">
              <a:latin typeface="+mn-lt"/>
            </a:endParaRPr>
          </a:p>
        </p:txBody>
      </p:sp>
    </p:spTree>
    <p:extLst>
      <p:ext uri="{BB962C8B-B14F-4D97-AF65-F5344CB8AC3E}">
        <p14:creationId xmlns:p14="http://schemas.microsoft.com/office/powerpoint/2010/main" val="41534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345600"/>
            <a:ext cx="8008975" cy="432426"/>
          </a:xfrm>
        </p:spPr>
        <p:txBody>
          <a:bodyPr/>
          <a:lstStyle/>
          <a:p>
            <a:r>
              <a:rPr lang="fi-FI"/>
              <a:t>Web UI Components</a:t>
            </a:r>
          </a:p>
        </p:txBody>
      </p:sp>
      <p:sp>
        <p:nvSpPr>
          <p:cNvPr id="3" name="Text Placeholder 2"/>
          <p:cNvSpPr>
            <a:spLocks noGrp="1"/>
          </p:cNvSpPr>
          <p:nvPr>
            <p:ph type="body" sz="quarter" idx="10"/>
          </p:nvPr>
        </p:nvSpPr>
        <p:spPr>
          <a:xfrm>
            <a:off x="941866" y="2446309"/>
            <a:ext cx="3141761" cy="2510155"/>
          </a:xfrm>
        </p:spPr>
        <p:txBody>
          <a:bodyPr>
            <a:normAutofit fontScale="92500" lnSpcReduction="20000"/>
          </a:bodyPr>
          <a:lstStyle/>
          <a:p>
            <a:pPr marL="0" indent="0">
              <a:buNone/>
            </a:pPr>
            <a:r>
              <a:rPr lang="fi-FI" sz="1200" b="1"/>
              <a:t>Input</a:t>
            </a:r>
          </a:p>
          <a:p>
            <a:r>
              <a:rPr lang="fi-FI" sz="1200"/>
              <a:t>Micro Component - Action Button</a:t>
            </a:r>
          </a:p>
          <a:p>
            <a:r>
              <a:rPr lang="fi-FI" sz="1200"/>
              <a:t>Micro Component - </a:t>
            </a:r>
            <a:r>
              <a:rPr lang="fi-FI" sz="1200" err="1"/>
              <a:t>Checkbox</a:t>
            </a:r>
            <a:r>
              <a:rPr lang="fi-FI" sz="1200"/>
              <a:t> Group</a:t>
            </a:r>
          </a:p>
          <a:p>
            <a:r>
              <a:rPr lang="fi-FI" sz="1200"/>
              <a:t>Micro Component - </a:t>
            </a:r>
            <a:r>
              <a:rPr lang="fi-FI" sz="1200" err="1"/>
              <a:t>Datepicker</a:t>
            </a:r>
            <a:endParaRPr lang="fi-FI" sz="1200"/>
          </a:p>
          <a:p>
            <a:r>
              <a:rPr lang="fi-FI" sz="1200"/>
              <a:t>Micro Component - </a:t>
            </a:r>
            <a:r>
              <a:rPr lang="fi-FI" sz="1200" err="1"/>
              <a:t>Dropdown</a:t>
            </a:r>
            <a:endParaRPr lang="fi-FI" sz="1200"/>
          </a:p>
          <a:p>
            <a:r>
              <a:rPr lang="fi-FI" sz="1200"/>
              <a:t>Micro Component - Multi-</a:t>
            </a:r>
            <a:r>
              <a:rPr lang="fi-FI" sz="1200" err="1"/>
              <a:t>select</a:t>
            </a:r>
            <a:endParaRPr lang="fi-FI" sz="1200"/>
          </a:p>
          <a:p>
            <a:r>
              <a:rPr lang="fi-FI" sz="1200"/>
              <a:t>Micro Component - </a:t>
            </a:r>
            <a:r>
              <a:rPr lang="fi-FI" sz="1200" err="1"/>
              <a:t>Number</a:t>
            </a:r>
            <a:r>
              <a:rPr lang="fi-FI" sz="1200"/>
              <a:t> Input</a:t>
            </a:r>
          </a:p>
          <a:p>
            <a:r>
              <a:rPr lang="fi-FI" sz="1200"/>
              <a:t>Micro Component - </a:t>
            </a:r>
            <a:r>
              <a:rPr lang="fi-FI" sz="1200" err="1"/>
              <a:t>Radiobutton</a:t>
            </a:r>
            <a:r>
              <a:rPr lang="fi-FI" sz="1200"/>
              <a:t> Group</a:t>
            </a:r>
          </a:p>
          <a:p>
            <a:r>
              <a:rPr lang="fi-FI" sz="1200"/>
              <a:t>Micro Component - </a:t>
            </a:r>
            <a:r>
              <a:rPr lang="fi-FI" sz="1200" err="1"/>
              <a:t>Text</a:t>
            </a:r>
            <a:r>
              <a:rPr lang="fi-FI" sz="1200"/>
              <a:t> Area</a:t>
            </a:r>
          </a:p>
          <a:p>
            <a:r>
              <a:rPr lang="fi-FI" sz="1200"/>
              <a:t>Micro Component - </a:t>
            </a:r>
            <a:r>
              <a:rPr lang="fi-FI" sz="1200" err="1"/>
              <a:t>Text</a:t>
            </a:r>
            <a:r>
              <a:rPr lang="fi-FI" sz="1200"/>
              <a:t> Input</a:t>
            </a:r>
          </a:p>
          <a:p>
            <a:r>
              <a:rPr lang="fi-FI" sz="1200"/>
              <a:t>Micro Component - </a:t>
            </a:r>
            <a:r>
              <a:rPr lang="fi-FI" sz="1200" err="1"/>
              <a:t>Text</a:t>
            </a:r>
            <a:r>
              <a:rPr lang="fi-FI" sz="1200"/>
              <a:t> </a:t>
            </a:r>
            <a:r>
              <a:rPr lang="fi-FI" sz="1200" err="1"/>
              <a:t>Label</a:t>
            </a:r>
            <a:endParaRPr lang="fi-FI" sz="1200"/>
          </a:p>
          <a:p>
            <a:r>
              <a:rPr lang="fi-FI" sz="1200"/>
              <a:t>Micro Component - </a:t>
            </a:r>
            <a:r>
              <a:rPr lang="fi-FI" sz="1200" err="1"/>
              <a:t>Typeahead</a:t>
            </a:r>
            <a:endParaRPr lang="fi-FI" sz="1200"/>
          </a:p>
          <a:p>
            <a:endParaRPr lang="fi-FI" sz="1200"/>
          </a:p>
        </p:txBody>
      </p:sp>
      <p:sp>
        <p:nvSpPr>
          <p:cNvPr id="4" name="Text Placeholder 2"/>
          <p:cNvSpPr txBox="1">
            <a:spLocks/>
          </p:cNvSpPr>
          <p:nvPr/>
        </p:nvSpPr>
        <p:spPr>
          <a:xfrm>
            <a:off x="4828067" y="1244600"/>
            <a:ext cx="3853971" cy="3634581"/>
          </a:xfrm>
          <a:prstGeom prst="rect">
            <a:avLst/>
          </a:prstGeom>
        </p:spPr>
        <p:txBody>
          <a:bodyPr vert="horz" lIns="91440" tIns="45720" rIns="91440" bIns="45720" rtlCol="0">
            <a:noAutofit/>
          </a:bodyPr>
          <a:lstStyle>
            <a:lvl1pPr marL="285750" indent="-285750" algn="l" defTabSz="457200" rtl="0" eaLnBrk="1" latinLnBrk="0" hangingPunct="1">
              <a:spcBef>
                <a:spcPct val="20000"/>
              </a:spcBef>
              <a:buClr>
                <a:srgbClr val="C30000"/>
              </a:buClr>
              <a:buFont typeface="Arial" pitchFamily="34" charset="0"/>
              <a:buChar char="•"/>
              <a:defRPr lang="en-GB" sz="1600" b="0" i="0" kern="1200" noProof="0">
                <a:solidFill>
                  <a:srgbClr val="404040"/>
                </a:solidFill>
                <a:latin typeface="Calibri"/>
                <a:ea typeface="+mn-ea"/>
                <a:cs typeface="Calibri"/>
              </a:defRPr>
            </a:lvl1pPr>
            <a:lvl2pPr marL="270000" indent="-252000" algn="l" defTabSz="457200" rtl="0" eaLnBrk="1" latinLnBrk="0" hangingPunct="1">
              <a:lnSpc>
                <a:spcPct val="125000"/>
              </a:lnSpc>
              <a:spcBef>
                <a:spcPts val="0"/>
              </a:spcBef>
              <a:buSzPct val="100000"/>
              <a:buFont typeface="Arial" pitchFamily="34" charset="0"/>
              <a:buChar char="•"/>
              <a:defRPr lang="en-GB" sz="1500" i="0" kern="1200" noProof="0">
                <a:solidFill>
                  <a:schemeClr val="bg2">
                    <a:lumMod val="25000"/>
                  </a:schemeClr>
                </a:solidFill>
                <a:latin typeface="Calibri"/>
                <a:ea typeface="+mn-ea"/>
                <a:cs typeface="Calibri"/>
              </a:defRPr>
            </a:lvl2pPr>
            <a:lvl3pPr marL="540000" indent="-216000" algn="l" defTabSz="457200" rtl="0" eaLnBrk="1" latinLnBrk="0" hangingPunct="1">
              <a:lnSpc>
                <a:spcPct val="125000"/>
              </a:lnSpc>
              <a:spcBef>
                <a:spcPts val="0"/>
              </a:spcBef>
              <a:buClr>
                <a:srgbClr val="C30000"/>
              </a:buClr>
              <a:buSzPct val="100000"/>
              <a:buFont typeface="Arial" pitchFamily="34" charset="0"/>
              <a:buChar char="•"/>
              <a:defRPr lang="en-GB" sz="1400" i="0" kern="1200" noProof="0">
                <a:solidFill>
                  <a:schemeClr val="bg2">
                    <a:lumMod val="25000"/>
                  </a:schemeClr>
                </a:solidFill>
                <a:latin typeface="Calibri"/>
                <a:ea typeface="+mn-ea"/>
                <a:cs typeface="Calibri"/>
              </a:defRPr>
            </a:lvl3pPr>
            <a:lvl4pPr marL="81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4pPr>
            <a:lvl5pPr marL="1080000" indent="-216000" algn="l" defTabSz="457200" rtl="0" eaLnBrk="1" latinLnBrk="0" hangingPunct="1">
              <a:lnSpc>
                <a:spcPct val="125000"/>
              </a:lnSpc>
              <a:spcBef>
                <a:spcPts val="0"/>
              </a:spcBef>
              <a:buClr>
                <a:srgbClr val="C30000"/>
              </a:buClr>
              <a:buSzPct val="100000"/>
              <a:buFont typeface="Arial" pitchFamily="34" charset="0"/>
              <a:buChar char="•"/>
              <a:defRPr lang="en-GB" sz="1200" i="0" kern="1200" noProof="0">
                <a:solidFill>
                  <a:schemeClr val="bg2">
                    <a:lumMod val="2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fi-FI" sz="1200" b="1" err="1"/>
              <a:t>Complex</a:t>
            </a:r>
            <a:endParaRPr lang="fi-FI" sz="1200" b="1"/>
          </a:p>
          <a:p>
            <a:r>
              <a:rPr lang="fi-FI" sz="1200"/>
              <a:t>Micro Component - </a:t>
            </a:r>
            <a:r>
              <a:rPr lang="fi-FI" sz="1200" err="1"/>
              <a:t>Barcode</a:t>
            </a:r>
            <a:r>
              <a:rPr lang="fi-FI" sz="1200"/>
              <a:t> Reader</a:t>
            </a:r>
          </a:p>
          <a:p>
            <a:r>
              <a:rPr lang="fi-FI" sz="1200"/>
              <a:t>Micro Component - </a:t>
            </a:r>
            <a:r>
              <a:rPr lang="fi-FI" sz="1200" err="1"/>
              <a:t>Dynamic</a:t>
            </a:r>
            <a:r>
              <a:rPr lang="fi-FI" sz="1200"/>
              <a:t> </a:t>
            </a:r>
            <a:r>
              <a:rPr lang="fi-FI" sz="1200" err="1"/>
              <a:t>Frame</a:t>
            </a:r>
            <a:endParaRPr lang="fi-FI" sz="1200"/>
          </a:p>
          <a:p>
            <a:r>
              <a:rPr lang="fi-FI" sz="1200"/>
              <a:t>Micro Component - Grid</a:t>
            </a:r>
          </a:p>
          <a:p>
            <a:r>
              <a:rPr lang="fi-FI" sz="1200"/>
              <a:t>Micro Component - Grid Group</a:t>
            </a:r>
          </a:p>
          <a:p>
            <a:r>
              <a:rPr lang="fi-FI" sz="1200"/>
              <a:t>Micro Component - </a:t>
            </a:r>
            <a:r>
              <a:rPr lang="fi-FI" sz="1200" err="1"/>
              <a:t>Link</a:t>
            </a:r>
            <a:endParaRPr lang="fi-FI" sz="1200"/>
          </a:p>
          <a:p>
            <a:r>
              <a:rPr lang="fi-FI" sz="1200"/>
              <a:t>Micro Component - </a:t>
            </a:r>
            <a:r>
              <a:rPr lang="fi-FI" sz="1200" err="1"/>
              <a:t>List</a:t>
            </a:r>
            <a:r>
              <a:rPr lang="fi-FI" sz="1200"/>
              <a:t> </a:t>
            </a:r>
            <a:r>
              <a:rPr lang="fi-FI" sz="1200" err="1"/>
              <a:t>View</a:t>
            </a:r>
            <a:endParaRPr lang="fi-FI" sz="1200"/>
          </a:p>
          <a:p>
            <a:r>
              <a:rPr lang="fi-FI" sz="1200"/>
              <a:t>Micro Component - </a:t>
            </a:r>
            <a:r>
              <a:rPr lang="fi-FI" sz="1200" err="1"/>
              <a:t>Scheduler</a:t>
            </a:r>
            <a:endParaRPr lang="fi-FI" sz="1200"/>
          </a:p>
          <a:p>
            <a:r>
              <a:rPr lang="fi-FI" sz="1200"/>
              <a:t>Micro Component - </a:t>
            </a:r>
            <a:r>
              <a:rPr lang="fi-FI" sz="1200" err="1"/>
              <a:t>Tree</a:t>
            </a:r>
            <a:r>
              <a:rPr lang="fi-FI" sz="1200"/>
              <a:t> </a:t>
            </a:r>
            <a:r>
              <a:rPr lang="fi-FI" sz="1200" err="1"/>
              <a:t>View</a:t>
            </a:r>
            <a:endParaRPr lang="fi-FI" sz="1200"/>
          </a:p>
          <a:p>
            <a:r>
              <a:rPr lang="fi-FI" sz="1200"/>
              <a:t>Micro Component - </a:t>
            </a:r>
            <a:r>
              <a:rPr lang="fi-FI" sz="1200" err="1"/>
              <a:t>Upload</a:t>
            </a:r>
            <a:endParaRPr lang="fi-FI" sz="1200"/>
          </a:p>
          <a:p>
            <a:endParaRPr lang="fi-FI" sz="1200"/>
          </a:p>
        </p:txBody>
      </p:sp>
      <p:sp>
        <p:nvSpPr>
          <p:cNvPr id="5" name="Text Placeholder 2">
            <a:extLst>
              <a:ext uri="{FF2B5EF4-FFF2-40B4-BE49-F238E27FC236}">
                <a16:creationId xmlns:a16="http://schemas.microsoft.com/office/drawing/2014/main" id="{A64F3831-0209-45D3-B914-9E1FDDED9822}"/>
              </a:ext>
            </a:extLst>
          </p:cNvPr>
          <p:cNvSpPr txBox="1">
            <a:spLocks/>
          </p:cNvSpPr>
          <p:nvPr/>
        </p:nvSpPr>
        <p:spPr>
          <a:xfrm>
            <a:off x="941867" y="1244600"/>
            <a:ext cx="3141760" cy="1041400"/>
          </a:xfrm>
          <a:prstGeom prst="rect">
            <a:avLst/>
          </a:prstGeom>
        </p:spPr>
        <p:txBody>
          <a:bodyPr vert="horz" lIns="0" tIns="0" rIns="0" bIns="0" rtlCol="0">
            <a:normAutofit fontScale="92500" lnSpcReduction="20000"/>
          </a:bodyPr>
          <a:lstStyle>
            <a:lvl1pPr marL="285750" indent="-285750" algn="l" defTabSz="685800" rtl="0" eaLnBrk="1" latinLnBrk="0" hangingPunct="1">
              <a:lnSpc>
                <a:spcPct val="105000"/>
              </a:lnSpc>
              <a:spcBef>
                <a:spcPts val="525"/>
              </a:spcBef>
              <a:buClr>
                <a:srgbClr val="C30000"/>
              </a:buClr>
              <a:buSzPct val="75000"/>
              <a:buFont typeface="Arial" pitchFamily="34" charset="0"/>
              <a:buChar char="•"/>
              <a:defRPr sz="1600" kern="1200">
                <a:solidFill>
                  <a:schemeClr val="tx1"/>
                </a:solidFill>
                <a:latin typeface="+mn-lt"/>
                <a:ea typeface="+mn-ea"/>
                <a:cs typeface="+mn-cs"/>
              </a:defRPr>
            </a:lvl1pPr>
            <a:lvl2pPr marL="270000" indent="-252000" algn="l" defTabSz="685800" rtl="0" eaLnBrk="1" latinLnBrk="0" hangingPunct="1">
              <a:lnSpc>
                <a:spcPct val="105000"/>
              </a:lnSpc>
              <a:spcBef>
                <a:spcPts val="525"/>
              </a:spcBef>
              <a:buClr>
                <a:schemeClr val="bg2"/>
              </a:buClr>
              <a:buFont typeface="Arial" pitchFamily="34" charset="0"/>
              <a:buChar char="•"/>
              <a:defRPr sz="1200" kern="1200">
                <a:solidFill>
                  <a:schemeClr val="tx1"/>
                </a:solidFill>
                <a:latin typeface="+mn-lt"/>
                <a:ea typeface="+mn-ea"/>
                <a:cs typeface="+mn-cs"/>
              </a:defRPr>
            </a:lvl2pPr>
            <a:lvl3pPr marL="540000" indent="-216000" algn="l" defTabSz="685800" rtl="0" eaLnBrk="1" latinLnBrk="0" hangingPunct="1">
              <a:lnSpc>
                <a:spcPct val="105000"/>
              </a:lnSpc>
              <a:spcBef>
                <a:spcPts val="525"/>
              </a:spcBef>
              <a:buClr>
                <a:srgbClr val="C30000"/>
              </a:buClr>
              <a:buFont typeface="Arial" pitchFamily="34" charset="0"/>
              <a:buChar char="•"/>
              <a:defRPr sz="1400" kern="1200">
                <a:solidFill>
                  <a:schemeClr val="tx1"/>
                </a:solidFill>
                <a:latin typeface="+mn-lt"/>
                <a:ea typeface="+mn-ea"/>
                <a:cs typeface="+mn-cs"/>
              </a:defRPr>
            </a:lvl3pPr>
            <a:lvl4pPr marL="810000" indent="-216000" algn="l" defTabSz="685800" rtl="0" eaLnBrk="1" latinLnBrk="0" hangingPunct="1">
              <a:lnSpc>
                <a:spcPct val="105000"/>
              </a:lnSpc>
              <a:spcBef>
                <a:spcPts val="525"/>
              </a:spcBef>
              <a:buClr>
                <a:srgbClr val="C30000"/>
              </a:buClr>
              <a:buFont typeface="Arial" pitchFamily="34" charset="0"/>
              <a:buChar char="•"/>
              <a:defRPr sz="1200" kern="1200">
                <a:solidFill>
                  <a:schemeClr val="tx1"/>
                </a:solidFill>
                <a:latin typeface="+mn-lt"/>
                <a:ea typeface="+mn-ea"/>
                <a:cs typeface="+mn-cs"/>
              </a:defRPr>
            </a:lvl4pPr>
            <a:lvl5pPr marL="1080000" indent="-216000" algn="l" defTabSz="685800" rtl="0" eaLnBrk="1" latinLnBrk="0" hangingPunct="1">
              <a:lnSpc>
                <a:spcPct val="105000"/>
              </a:lnSpc>
              <a:spcBef>
                <a:spcPts val="525"/>
              </a:spcBef>
              <a:buClr>
                <a:srgbClr val="C30000"/>
              </a:buClr>
              <a:buFont typeface="Arial"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itchFamily="34" charset="0"/>
              <a:buNone/>
            </a:pPr>
            <a:r>
              <a:rPr lang="fi-FI" sz="1200" b="1"/>
              <a:t>Layout</a:t>
            </a:r>
          </a:p>
          <a:p>
            <a:r>
              <a:rPr lang="fi-FI" sz="1200"/>
              <a:t>Micro Component - Button Group</a:t>
            </a:r>
          </a:p>
          <a:p>
            <a:r>
              <a:rPr lang="fi-FI" sz="1200"/>
              <a:t>Micro Component - </a:t>
            </a:r>
            <a:r>
              <a:rPr lang="fi-FI" sz="1200" err="1"/>
              <a:t>Stack</a:t>
            </a:r>
            <a:r>
              <a:rPr lang="fi-FI" sz="1200"/>
              <a:t> Layout</a:t>
            </a:r>
          </a:p>
          <a:p>
            <a:r>
              <a:rPr lang="fi-FI" sz="1200"/>
              <a:t>Micro Component - </a:t>
            </a:r>
            <a:r>
              <a:rPr lang="fi-FI" sz="1200" err="1"/>
              <a:t>Tab</a:t>
            </a:r>
            <a:endParaRPr lang="fi-FI" sz="1200"/>
          </a:p>
          <a:p>
            <a:r>
              <a:rPr lang="fi-FI" sz="1200"/>
              <a:t>Micro Component - </a:t>
            </a:r>
            <a:r>
              <a:rPr lang="fi-FI" sz="1200" err="1"/>
              <a:t>Tab</a:t>
            </a:r>
            <a:r>
              <a:rPr lang="fi-FI" sz="1200"/>
              <a:t> Group</a:t>
            </a:r>
          </a:p>
        </p:txBody>
      </p:sp>
    </p:spTree>
    <p:extLst>
      <p:ext uri="{BB962C8B-B14F-4D97-AF65-F5344CB8AC3E}">
        <p14:creationId xmlns:p14="http://schemas.microsoft.com/office/powerpoint/2010/main" val="412756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1000"/>
                                        <p:tgtEl>
                                          <p:spTgt spid="3">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9341-6F43-494E-9135-4452C86AE50B}"/>
              </a:ext>
            </a:extLst>
          </p:cNvPr>
          <p:cNvSpPr>
            <a:spLocks noGrp="1"/>
          </p:cNvSpPr>
          <p:nvPr>
            <p:ph type="title"/>
          </p:nvPr>
        </p:nvSpPr>
        <p:spPr>
          <a:xfrm>
            <a:off x="571499" y="345600"/>
            <a:ext cx="8140701" cy="579646"/>
          </a:xfrm>
        </p:spPr>
        <p:txBody>
          <a:bodyPr/>
          <a:lstStyle/>
          <a:p>
            <a:r>
              <a:rPr lang="fi-FI"/>
              <a:t>Frontend - Architecture</a:t>
            </a:r>
          </a:p>
        </p:txBody>
      </p:sp>
      <p:sp>
        <p:nvSpPr>
          <p:cNvPr id="9" name="Rectangle 8">
            <a:extLst>
              <a:ext uri="{FF2B5EF4-FFF2-40B4-BE49-F238E27FC236}">
                <a16:creationId xmlns:a16="http://schemas.microsoft.com/office/drawing/2014/main" id="{48AC5B97-B959-4AD5-9F54-997D056F2588}"/>
              </a:ext>
            </a:extLst>
          </p:cNvPr>
          <p:cNvSpPr/>
          <p:nvPr/>
        </p:nvSpPr>
        <p:spPr>
          <a:xfrm>
            <a:off x="681659" y="1156037"/>
            <a:ext cx="3268097" cy="415122"/>
          </a:xfrm>
          <a:prstGeom prst="rect">
            <a:avLst/>
          </a:prstGeom>
          <a:solidFill>
            <a:srgbClr val="4472C4"/>
          </a:solidFill>
          <a:ln w="12700" cap="flat" cmpd="sng" algn="ctr">
            <a:noFill/>
            <a:prstDash val="solid"/>
            <a:miter lim="800000"/>
          </a:ln>
          <a:effectLst/>
        </p:spPr>
        <p:txBody>
          <a:bodyPr bIns="81600" rtlCol="0" anchor="ct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Customers</a:t>
            </a:r>
            <a:endParaRPr kumimoji="0" lang="fi-FI"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BEB918-2FB0-4F81-8810-238694B49FF6}"/>
              </a:ext>
            </a:extLst>
          </p:cNvPr>
          <p:cNvSpPr/>
          <p:nvPr/>
        </p:nvSpPr>
        <p:spPr>
          <a:xfrm>
            <a:off x="2601530" y="3447108"/>
            <a:ext cx="1911944" cy="415164"/>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Angular</a:t>
            </a:r>
            <a:endParaRPr kumimoji="0" lang="fi-FI" sz="1600" b="0" i="1"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16E08D-CC27-4D1D-8B3A-5564D79800AC}"/>
              </a:ext>
            </a:extLst>
          </p:cNvPr>
          <p:cNvSpPr/>
          <p:nvPr/>
        </p:nvSpPr>
        <p:spPr>
          <a:xfrm>
            <a:off x="755673" y="3447975"/>
            <a:ext cx="1724863" cy="414297"/>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srgbClr val="FFFFFF"/>
                </a:solidFill>
                <a:effectLst/>
                <a:uLnTx/>
                <a:uFillTx/>
                <a:latin typeface="Calibri" panose="020F0502020204030204"/>
                <a:ea typeface="+mn-ea"/>
                <a:cs typeface="+mn-cs"/>
              </a:rPr>
              <a:t>JSDO / REST</a:t>
            </a:r>
          </a:p>
        </p:txBody>
      </p:sp>
      <p:sp>
        <p:nvSpPr>
          <p:cNvPr id="12" name="Rectangle 11">
            <a:extLst>
              <a:ext uri="{FF2B5EF4-FFF2-40B4-BE49-F238E27FC236}">
                <a16:creationId xmlns:a16="http://schemas.microsoft.com/office/drawing/2014/main" id="{9F4EFFE1-FF4B-423D-B8F7-54D86B31F921}"/>
              </a:ext>
            </a:extLst>
          </p:cNvPr>
          <p:cNvSpPr/>
          <p:nvPr/>
        </p:nvSpPr>
        <p:spPr>
          <a:xfrm>
            <a:off x="755672" y="4468290"/>
            <a:ext cx="1724863" cy="388928"/>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Backend </a:t>
            </a:r>
            <a:r>
              <a:rPr kumimoji="0" lang="fi-FI" sz="1467" b="0" i="0" u="none" strike="noStrike" kern="0" cap="none" spc="0" normalizeH="0" baseline="0" noProof="0" err="1">
                <a:ln>
                  <a:noFill/>
                </a:ln>
                <a:solidFill>
                  <a:srgbClr val="FFFFFF"/>
                </a:solidFill>
                <a:effectLst/>
                <a:uLnTx/>
                <a:uFillTx/>
                <a:latin typeface="Calibri" panose="020F0502020204030204"/>
                <a:ea typeface="+mn-ea"/>
                <a:cs typeface="+mn-cs"/>
              </a:rPr>
              <a:t>services</a:t>
            </a:r>
            <a:endParaRPr kumimoji="0" lang="fi-FI" sz="1467"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B91145-3D77-40D1-8EFB-BD3F81F50C97}"/>
              </a:ext>
            </a:extLst>
          </p:cNvPr>
          <p:cNvSpPr/>
          <p:nvPr/>
        </p:nvSpPr>
        <p:spPr>
          <a:xfrm>
            <a:off x="1645051" y="3970817"/>
            <a:ext cx="3796776" cy="388928"/>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err="1">
                <a:ln>
                  <a:noFill/>
                </a:ln>
                <a:solidFill>
                  <a:srgbClr val="FFFFFF"/>
                </a:solidFill>
                <a:effectLst/>
                <a:uLnTx/>
                <a:uFillTx/>
                <a:latin typeface="Calibri" panose="020F0502020204030204"/>
                <a:ea typeface="+mn-ea"/>
                <a:cs typeface="+mn-cs"/>
              </a:rPr>
              <a:t>Docker</a:t>
            </a:r>
          </a:p>
        </p:txBody>
      </p:sp>
      <p:sp>
        <p:nvSpPr>
          <p:cNvPr id="14" name="Rectangle 13">
            <a:extLst>
              <a:ext uri="{FF2B5EF4-FFF2-40B4-BE49-F238E27FC236}">
                <a16:creationId xmlns:a16="http://schemas.microsoft.com/office/drawing/2014/main" id="{20B0326F-5294-4E5D-A034-C49ECC49F861}"/>
              </a:ext>
            </a:extLst>
          </p:cNvPr>
          <p:cNvSpPr/>
          <p:nvPr/>
        </p:nvSpPr>
        <p:spPr>
          <a:xfrm>
            <a:off x="6519300" y="2922301"/>
            <a:ext cx="867497" cy="1437444"/>
          </a:xfrm>
          <a:prstGeom prst="rect">
            <a:avLst/>
          </a:prstGeom>
          <a:noFill/>
          <a:ln w="12700" cap="flat" cmpd="sng" algn="ctr">
            <a:solidFill>
              <a:srgbClr val="44546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Otsikko 1">
            <a:extLst>
              <a:ext uri="{FF2B5EF4-FFF2-40B4-BE49-F238E27FC236}">
                <a16:creationId xmlns:a16="http://schemas.microsoft.com/office/drawing/2014/main" id="{B12E7F47-812A-4DD3-9D24-CF290627AA40}"/>
              </a:ext>
            </a:extLst>
          </p:cNvPr>
          <p:cNvSpPr txBox="1">
            <a:spLocks/>
          </p:cNvSpPr>
          <p:nvPr/>
        </p:nvSpPr>
        <p:spPr>
          <a:xfrm>
            <a:off x="6445301" y="3230077"/>
            <a:ext cx="1015493" cy="1046440"/>
          </a:xfrm>
          <a:prstGeom prst="rect">
            <a:avLst/>
          </a:prstGeom>
        </p:spPr>
        <p:txBody>
          <a:bodyPr vert="horz" wrap="square" lIns="121920" tIns="60960" rIns="121920" bIns="60960" rtlCol="0" anchor="t" anchorCtr="0">
            <a:spAutoFit/>
          </a:bodyPr>
          <a:lstStyle>
            <a:lvl1pPr algn="l" defTabSz="457200" rtl="0" eaLnBrk="1" latinLnBrk="0" hangingPunct="1">
              <a:lnSpc>
                <a:spcPts val="3800"/>
              </a:lnSpc>
              <a:spcBef>
                <a:spcPct val="0"/>
              </a:spcBef>
              <a:buNone/>
              <a:defRPr lang="en-GB" sz="3800" b="0" i="0" kern="1200" cap="none" noProof="0" dirty="0">
                <a:solidFill>
                  <a:srgbClr val="C30000"/>
                </a:solidFill>
                <a:latin typeface="+mj-lt"/>
                <a:ea typeface="+mj-ea"/>
                <a:cs typeface="+mj-cs"/>
              </a:defRPr>
            </a:lvl1pPr>
          </a:lstStyle>
          <a:p>
            <a:pPr algn="ctr">
              <a:lnSpc>
                <a:spcPct val="100000"/>
              </a:lnSpc>
            </a:pPr>
            <a:r>
              <a:rPr lang="fi-FI" sz="1200" i="1">
                <a:solidFill>
                  <a:srgbClr val="F2F2F2">
                    <a:lumMod val="50000"/>
                  </a:srgbClr>
                </a:solidFill>
                <a:latin typeface="Calibri Light" panose="020F0302020204030204"/>
              </a:rPr>
              <a:t>Git, Gitlab, CI/CD pipeline, TsLint, Typescript</a:t>
            </a:r>
          </a:p>
        </p:txBody>
      </p:sp>
      <p:sp>
        <p:nvSpPr>
          <p:cNvPr id="16" name="Rectangle 15">
            <a:extLst>
              <a:ext uri="{FF2B5EF4-FFF2-40B4-BE49-F238E27FC236}">
                <a16:creationId xmlns:a16="http://schemas.microsoft.com/office/drawing/2014/main" id="{76630189-AD0A-40BF-80F6-5815967B7DB5}"/>
              </a:ext>
            </a:extLst>
          </p:cNvPr>
          <p:cNvSpPr/>
          <p:nvPr/>
        </p:nvSpPr>
        <p:spPr>
          <a:xfrm>
            <a:off x="764272" y="2958425"/>
            <a:ext cx="5634034" cy="388928"/>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467" b="0" i="0" u="none" strike="noStrike" kern="0" cap="none" spc="0" normalizeH="0" baseline="0" noProof="0">
                <a:ln>
                  <a:noFill/>
                </a:ln>
                <a:solidFill>
                  <a:srgbClr val="FFFFFF"/>
                </a:solidFill>
                <a:effectLst/>
                <a:uLnTx/>
                <a:uFillTx/>
                <a:latin typeface="Calibri" panose="020F0502020204030204"/>
                <a:ea typeface="+mn-ea"/>
                <a:cs typeface="+mn-cs"/>
              </a:rPr>
              <a:t>User Interface</a:t>
            </a:r>
          </a:p>
        </p:txBody>
      </p:sp>
      <p:grpSp>
        <p:nvGrpSpPr>
          <p:cNvPr id="17" name="Group 16">
            <a:extLst>
              <a:ext uri="{FF2B5EF4-FFF2-40B4-BE49-F238E27FC236}">
                <a16:creationId xmlns:a16="http://schemas.microsoft.com/office/drawing/2014/main" id="{8EA27E29-7CFB-4EF4-B147-1EDA2859B8B4}"/>
              </a:ext>
            </a:extLst>
          </p:cNvPr>
          <p:cNvGrpSpPr>
            <a:grpSpLocks noChangeAspect="1"/>
          </p:cNvGrpSpPr>
          <p:nvPr/>
        </p:nvGrpSpPr>
        <p:grpSpPr bwMode="auto">
          <a:xfrm>
            <a:off x="1067568" y="2175076"/>
            <a:ext cx="634383" cy="634381"/>
            <a:chOff x="756" y="885"/>
            <a:chExt cx="423" cy="423"/>
          </a:xfrm>
        </p:grpSpPr>
        <p:sp>
          <p:nvSpPr>
            <p:cNvPr id="18" name="AutoShape 11">
              <a:extLst>
                <a:ext uri="{FF2B5EF4-FFF2-40B4-BE49-F238E27FC236}">
                  <a16:creationId xmlns:a16="http://schemas.microsoft.com/office/drawing/2014/main" id="{57D7D17A-0037-4B03-9020-9FA5B3D842EF}"/>
                </a:ext>
              </a:extLst>
            </p:cNvPr>
            <p:cNvSpPr>
              <a:spLocks noChangeAspect="1" noChangeArrowheads="1" noTextEdit="1"/>
            </p:cNvSpPr>
            <p:nvPr/>
          </p:nvSpPr>
          <p:spPr bwMode="auto">
            <a:xfrm>
              <a:off x="756" y="885"/>
              <a:ext cx="42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19" name="Freeform 13">
              <a:extLst>
                <a:ext uri="{FF2B5EF4-FFF2-40B4-BE49-F238E27FC236}">
                  <a16:creationId xmlns:a16="http://schemas.microsoft.com/office/drawing/2014/main" id="{CFF83FEE-2289-4C42-B65C-DF9E82880575}"/>
                </a:ext>
              </a:extLst>
            </p:cNvPr>
            <p:cNvSpPr>
              <a:spLocks noEditPoints="1"/>
            </p:cNvSpPr>
            <p:nvPr/>
          </p:nvSpPr>
          <p:spPr bwMode="auto">
            <a:xfrm>
              <a:off x="757" y="901"/>
              <a:ext cx="422" cy="407"/>
            </a:xfrm>
            <a:custGeom>
              <a:avLst/>
              <a:gdLst>
                <a:gd name="T0" fmla="*/ 763 w 845"/>
                <a:gd name="T1" fmla="*/ 24 h 814"/>
                <a:gd name="T2" fmla="*/ 626 w 845"/>
                <a:gd name="T3" fmla="*/ 9 h 814"/>
                <a:gd name="T4" fmla="*/ 422 w 845"/>
                <a:gd name="T5" fmla="*/ 0 h 814"/>
                <a:gd name="T6" fmla="*/ 280 w 845"/>
                <a:gd name="T7" fmla="*/ 4 h 814"/>
                <a:gd name="T8" fmla="*/ 116 w 845"/>
                <a:gd name="T9" fmla="*/ 19 h 814"/>
                <a:gd name="T10" fmla="*/ 46 w 845"/>
                <a:gd name="T11" fmla="*/ 29 h 814"/>
                <a:gd name="T12" fmla="*/ 20 w 845"/>
                <a:gd name="T13" fmla="*/ 41 h 814"/>
                <a:gd name="T14" fmla="*/ 4 w 845"/>
                <a:gd name="T15" fmla="*/ 65 h 814"/>
                <a:gd name="T16" fmla="*/ 0 w 845"/>
                <a:gd name="T17" fmla="*/ 559 h 814"/>
                <a:gd name="T18" fmla="*/ 4 w 845"/>
                <a:gd name="T19" fmla="*/ 579 h 814"/>
                <a:gd name="T20" fmla="*/ 19 w 845"/>
                <a:gd name="T21" fmla="*/ 603 h 814"/>
                <a:gd name="T22" fmla="*/ 46 w 845"/>
                <a:gd name="T23" fmla="*/ 615 h 814"/>
                <a:gd name="T24" fmla="*/ 123 w 845"/>
                <a:gd name="T25" fmla="*/ 626 h 814"/>
                <a:gd name="T26" fmla="*/ 254 w 845"/>
                <a:gd name="T27" fmla="*/ 638 h 814"/>
                <a:gd name="T28" fmla="*/ 133 w 845"/>
                <a:gd name="T29" fmla="*/ 759 h 814"/>
                <a:gd name="T30" fmla="*/ 124 w 845"/>
                <a:gd name="T31" fmla="*/ 763 h 814"/>
                <a:gd name="T32" fmla="*/ 115 w 845"/>
                <a:gd name="T33" fmla="*/ 775 h 814"/>
                <a:gd name="T34" fmla="*/ 113 w 845"/>
                <a:gd name="T35" fmla="*/ 789 h 814"/>
                <a:gd name="T36" fmla="*/ 116 w 845"/>
                <a:gd name="T37" fmla="*/ 799 h 814"/>
                <a:gd name="T38" fmla="*/ 126 w 845"/>
                <a:gd name="T39" fmla="*/ 809 h 814"/>
                <a:gd name="T40" fmla="*/ 141 w 845"/>
                <a:gd name="T41" fmla="*/ 814 h 814"/>
                <a:gd name="T42" fmla="*/ 709 w 845"/>
                <a:gd name="T43" fmla="*/ 813 h 814"/>
                <a:gd name="T44" fmla="*/ 722 w 845"/>
                <a:gd name="T45" fmla="*/ 807 h 814"/>
                <a:gd name="T46" fmla="*/ 730 w 845"/>
                <a:gd name="T47" fmla="*/ 795 h 814"/>
                <a:gd name="T48" fmla="*/ 731 w 845"/>
                <a:gd name="T49" fmla="*/ 785 h 814"/>
                <a:gd name="T50" fmla="*/ 728 w 845"/>
                <a:gd name="T51" fmla="*/ 770 h 814"/>
                <a:gd name="T52" fmla="*/ 717 w 845"/>
                <a:gd name="T53" fmla="*/ 760 h 814"/>
                <a:gd name="T54" fmla="*/ 536 w 845"/>
                <a:gd name="T55" fmla="*/ 641 h 814"/>
                <a:gd name="T56" fmla="*/ 639 w 845"/>
                <a:gd name="T57" fmla="*/ 635 h 814"/>
                <a:gd name="T58" fmla="*/ 776 w 845"/>
                <a:gd name="T59" fmla="*/ 619 h 814"/>
                <a:gd name="T60" fmla="*/ 808 w 845"/>
                <a:gd name="T61" fmla="*/ 612 h 814"/>
                <a:gd name="T62" fmla="*/ 832 w 845"/>
                <a:gd name="T63" fmla="*/ 596 h 814"/>
                <a:gd name="T64" fmla="*/ 844 w 845"/>
                <a:gd name="T65" fmla="*/ 569 h 814"/>
                <a:gd name="T66" fmla="*/ 845 w 845"/>
                <a:gd name="T67" fmla="*/ 85 h 814"/>
                <a:gd name="T68" fmla="*/ 836 w 845"/>
                <a:gd name="T69" fmla="*/ 56 h 814"/>
                <a:gd name="T70" fmla="*/ 815 w 845"/>
                <a:gd name="T71" fmla="*/ 36 h 814"/>
                <a:gd name="T72" fmla="*/ 797 w 845"/>
                <a:gd name="T73" fmla="*/ 29 h 814"/>
                <a:gd name="T74" fmla="*/ 675 w 845"/>
                <a:gd name="T75" fmla="*/ 521 h 814"/>
                <a:gd name="T76" fmla="*/ 519 w 845"/>
                <a:gd name="T77" fmla="*/ 533 h 814"/>
                <a:gd name="T78" fmla="*/ 419 w 845"/>
                <a:gd name="T79" fmla="*/ 535 h 814"/>
                <a:gd name="T80" fmla="*/ 324 w 845"/>
                <a:gd name="T81" fmla="*/ 533 h 814"/>
                <a:gd name="T82" fmla="*/ 167 w 845"/>
                <a:gd name="T83" fmla="*/ 521 h 814"/>
                <a:gd name="T84" fmla="*/ 112 w 845"/>
                <a:gd name="T85" fmla="*/ 127 h 814"/>
                <a:gd name="T86" fmla="*/ 284 w 845"/>
                <a:gd name="T87" fmla="*/ 110 h 814"/>
                <a:gd name="T88" fmla="*/ 422 w 845"/>
                <a:gd name="T89" fmla="*/ 106 h 814"/>
                <a:gd name="T90" fmla="*/ 515 w 845"/>
                <a:gd name="T91" fmla="*/ 108 h 814"/>
                <a:gd name="T92" fmla="*/ 674 w 845"/>
                <a:gd name="T93" fmla="*/ 120 h 814"/>
                <a:gd name="T94" fmla="*/ 730 w 845"/>
                <a:gd name="T95" fmla="*/ 515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5" h="814">
                  <a:moveTo>
                    <a:pt x="797" y="29"/>
                  </a:moveTo>
                  <a:lnTo>
                    <a:pt x="797" y="29"/>
                  </a:lnTo>
                  <a:lnTo>
                    <a:pt x="763" y="24"/>
                  </a:lnTo>
                  <a:lnTo>
                    <a:pt x="727" y="19"/>
                  </a:lnTo>
                  <a:lnTo>
                    <a:pt x="681" y="14"/>
                  </a:lnTo>
                  <a:lnTo>
                    <a:pt x="626" y="9"/>
                  </a:lnTo>
                  <a:lnTo>
                    <a:pt x="564" y="4"/>
                  </a:lnTo>
                  <a:lnTo>
                    <a:pt x="495" y="1"/>
                  </a:lnTo>
                  <a:lnTo>
                    <a:pt x="422" y="0"/>
                  </a:lnTo>
                  <a:lnTo>
                    <a:pt x="422" y="0"/>
                  </a:lnTo>
                  <a:lnTo>
                    <a:pt x="349" y="1"/>
                  </a:lnTo>
                  <a:lnTo>
                    <a:pt x="280" y="4"/>
                  </a:lnTo>
                  <a:lnTo>
                    <a:pt x="217" y="9"/>
                  </a:lnTo>
                  <a:lnTo>
                    <a:pt x="162" y="14"/>
                  </a:lnTo>
                  <a:lnTo>
                    <a:pt x="116" y="19"/>
                  </a:lnTo>
                  <a:lnTo>
                    <a:pt x="80" y="24"/>
                  </a:lnTo>
                  <a:lnTo>
                    <a:pt x="46" y="29"/>
                  </a:lnTo>
                  <a:lnTo>
                    <a:pt x="46" y="29"/>
                  </a:lnTo>
                  <a:lnTo>
                    <a:pt x="37" y="31"/>
                  </a:lnTo>
                  <a:lnTo>
                    <a:pt x="28" y="36"/>
                  </a:lnTo>
                  <a:lnTo>
                    <a:pt x="20" y="41"/>
                  </a:lnTo>
                  <a:lnTo>
                    <a:pt x="14" y="48"/>
                  </a:lnTo>
                  <a:lnTo>
                    <a:pt x="8" y="56"/>
                  </a:lnTo>
                  <a:lnTo>
                    <a:pt x="4" y="65"/>
                  </a:lnTo>
                  <a:lnTo>
                    <a:pt x="0" y="74"/>
                  </a:lnTo>
                  <a:lnTo>
                    <a:pt x="0" y="84"/>
                  </a:lnTo>
                  <a:lnTo>
                    <a:pt x="0" y="559"/>
                  </a:lnTo>
                  <a:lnTo>
                    <a:pt x="0" y="559"/>
                  </a:lnTo>
                  <a:lnTo>
                    <a:pt x="0" y="569"/>
                  </a:lnTo>
                  <a:lnTo>
                    <a:pt x="4" y="579"/>
                  </a:lnTo>
                  <a:lnTo>
                    <a:pt x="7" y="588"/>
                  </a:lnTo>
                  <a:lnTo>
                    <a:pt x="13" y="596"/>
                  </a:lnTo>
                  <a:lnTo>
                    <a:pt x="19" y="603"/>
                  </a:lnTo>
                  <a:lnTo>
                    <a:pt x="27" y="609"/>
                  </a:lnTo>
                  <a:lnTo>
                    <a:pt x="36" y="612"/>
                  </a:lnTo>
                  <a:lnTo>
                    <a:pt x="46" y="615"/>
                  </a:lnTo>
                  <a:lnTo>
                    <a:pt x="46" y="615"/>
                  </a:lnTo>
                  <a:lnTo>
                    <a:pt x="69" y="619"/>
                  </a:lnTo>
                  <a:lnTo>
                    <a:pt x="123" y="626"/>
                  </a:lnTo>
                  <a:lnTo>
                    <a:pt x="161" y="630"/>
                  </a:lnTo>
                  <a:lnTo>
                    <a:pt x="205" y="635"/>
                  </a:lnTo>
                  <a:lnTo>
                    <a:pt x="254" y="638"/>
                  </a:lnTo>
                  <a:lnTo>
                    <a:pt x="310" y="641"/>
                  </a:lnTo>
                  <a:lnTo>
                    <a:pt x="310" y="709"/>
                  </a:lnTo>
                  <a:lnTo>
                    <a:pt x="133" y="759"/>
                  </a:lnTo>
                  <a:lnTo>
                    <a:pt x="133" y="759"/>
                  </a:lnTo>
                  <a:lnTo>
                    <a:pt x="128" y="760"/>
                  </a:lnTo>
                  <a:lnTo>
                    <a:pt x="124" y="763"/>
                  </a:lnTo>
                  <a:lnTo>
                    <a:pt x="121" y="767"/>
                  </a:lnTo>
                  <a:lnTo>
                    <a:pt x="117" y="770"/>
                  </a:lnTo>
                  <a:lnTo>
                    <a:pt x="115" y="775"/>
                  </a:lnTo>
                  <a:lnTo>
                    <a:pt x="114" y="779"/>
                  </a:lnTo>
                  <a:lnTo>
                    <a:pt x="113" y="785"/>
                  </a:lnTo>
                  <a:lnTo>
                    <a:pt x="113" y="789"/>
                  </a:lnTo>
                  <a:lnTo>
                    <a:pt x="113" y="789"/>
                  </a:lnTo>
                  <a:lnTo>
                    <a:pt x="115" y="795"/>
                  </a:lnTo>
                  <a:lnTo>
                    <a:pt x="116" y="799"/>
                  </a:lnTo>
                  <a:lnTo>
                    <a:pt x="119" y="804"/>
                  </a:lnTo>
                  <a:lnTo>
                    <a:pt x="123" y="807"/>
                  </a:lnTo>
                  <a:lnTo>
                    <a:pt x="126" y="809"/>
                  </a:lnTo>
                  <a:lnTo>
                    <a:pt x="131" y="812"/>
                  </a:lnTo>
                  <a:lnTo>
                    <a:pt x="136" y="813"/>
                  </a:lnTo>
                  <a:lnTo>
                    <a:pt x="141" y="814"/>
                  </a:lnTo>
                  <a:lnTo>
                    <a:pt x="703" y="814"/>
                  </a:lnTo>
                  <a:lnTo>
                    <a:pt x="703" y="814"/>
                  </a:lnTo>
                  <a:lnTo>
                    <a:pt x="709" y="813"/>
                  </a:lnTo>
                  <a:lnTo>
                    <a:pt x="713" y="812"/>
                  </a:lnTo>
                  <a:lnTo>
                    <a:pt x="718" y="809"/>
                  </a:lnTo>
                  <a:lnTo>
                    <a:pt x="722" y="807"/>
                  </a:lnTo>
                  <a:lnTo>
                    <a:pt x="726" y="804"/>
                  </a:lnTo>
                  <a:lnTo>
                    <a:pt x="728" y="799"/>
                  </a:lnTo>
                  <a:lnTo>
                    <a:pt x="730" y="795"/>
                  </a:lnTo>
                  <a:lnTo>
                    <a:pt x="731" y="789"/>
                  </a:lnTo>
                  <a:lnTo>
                    <a:pt x="731" y="789"/>
                  </a:lnTo>
                  <a:lnTo>
                    <a:pt x="731" y="785"/>
                  </a:lnTo>
                  <a:lnTo>
                    <a:pt x="731" y="779"/>
                  </a:lnTo>
                  <a:lnTo>
                    <a:pt x="730" y="775"/>
                  </a:lnTo>
                  <a:lnTo>
                    <a:pt x="728" y="770"/>
                  </a:lnTo>
                  <a:lnTo>
                    <a:pt x="725" y="767"/>
                  </a:lnTo>
                  <a:lnTo>
                    <a:pt x="721" y="763"/>
                  </a:lnTo>
                  <a:lnTo>
                    <a:pt x="717" y="760"/>
                  </a:lnTo>
                  <a:lnTo>
                    <a:pt x="712" y="759"/>
                  </a:lnTo>
                  <a:lnTo>
                    <a:pt x="536" y="709"/>
                  </a:lnTo>
                  <a:lnTo>
                    <a:pt x="536" y="641"/>
                  </a:lnTo>
                  <a:lnTo>
                    <a:pt x="536" y="641"/>
                  </a:lnTo>
                  <a:lnTo>
                    <a:pt x="590" y="638"/>
                  </a:lnTo>
                  <a:lnTo>
                    <a:pt x="639" y="635"/>
                  </a:lnTo>
                  <a:lnTo>
                    <a:pt x="683" y="630"/>
                  </a:lnTo>
                  <a:lnTo>
                    <a:pt x="721" y="626"/>
                  </a:lnTo>
                  <a:lnTo>
                    <a:pt x="776" y="619"/>
                  </a:lnTo>
                  <a:lnTo>
                    <a:pt x="799" y="615"/>
                  </a:lnTo>
                  <a:lnTo>
                    <a:pt x="799" y="615"/>
                  </a:lnTo>
                  <a:lnTo>
                    <a:pt x="808" y="612"/>
                  </a:lnTo>
                  <a:lnTo>
                    <a:pt x="817" y="609"/>
                  </a:lnTo>
                  <a:lnTo>
                    <a:pt x="825" y="603"/>
                  </a:lnTo>
                  <a:lnTo>
                    <a:pt x="832" y="596"/>
                  </a:lnTo>
                  <a:lnTo>
                    <a:pt x="837" y="588"/>
                  </a:lnTo>
                  <a:lnTo>
                    <a:pt x="842" y="579"/>
                  </a:lnTo>
                  <a:lnTo>
                    <a:pt x="844" y="569"/>
                  </a:lnTo>
                  <a:lnTo>
                    <a:pt x="845" y="559"/>
                  </a:lnTo>
                  <a:lnTo>
                    <a:pt x="845" y="85"/>
                  </a:lnTo>
                  <a:lnTo>
                    <a:pt x="845" y="85"/>
                  </a:lnTo>
                  <a:lnTo>
                    <a:pt x="844" y="75"/>
                  </a:lnTo>
                  <a:lnTo>
                    <a:pt x="841" y="65"/>
                  </a:lnTo>
                  <a:lnTo>
                    <a:pt x="836" y="56"/>
                  </a:lnTo>
                  <a:lnTo>
                    <a:pt x="830" y="48"/>
                  </a:lnTo>
                  <a:lnTo>
                    <a:pt x="824" y="41"/>
                  </a:lnTo>
                  <a:lnTo>
                    <a:pt x="815" y="36"/>
                  </a:lnTo>
                  <a:lnTo>
                    <a:pt x="806" y="31"/>
                  </a:lnTo>
                  <a:lnTo>
                    <a:pt x="797" y="29"/>
                  </a:lnTo>
                  <a:lnTo>
                    <a:pt x="797" y="29"/>
                  </a:lnTo>
                  <a:close/>
                  <a:moveTo>
                    <a:pt x="730" y="515"/>
                  </a:moveTo>
                  <a:lnTo>
                    <a:pt x="730" y="515"/>
                  </a:lnTo>
                  <a:lnTo>
                    <a:pt x="675" y="521"/>
                  </a:lnTo>
                  <a:lnTo>
                    <a:pt x="604" y="527"/>
                  </a:lnTo>
                  <a:lnTo>
                    <a:pt x="563" y="531"/>
                  </a:lnTo>
                  <a:lnTo>
                    <a:pt x="519" y="533"/>
                  </a:lnTo>
                  <a:lnTo>
                    <a:pt x="473" y="534"/>
                  </a:lnTo>
                  <a:lnTo>
                    <a:pt x="423" y="535"/>
                  </a:lnTo>
                  <a:lnTo>
                    <a:pt x="419" y="535"/>
                  </a:lnTo>
                  <a:lnTo>
                    <a:pt x="419" y="535"/>
                  </a:lnTo>
                  <a:lnTo>
                    <a:pt x="370" y="534"/>
                  </a:lnTo>
                  <a:lnTo>
                    <a:pt x="324" y="533"/>
                  </a:lnTo>
                  <a:lnTo>
                    <a:pt x="279" y="531"/>
                  </a:lnTo>
                  <a:lnTo>
                    <a:pt x="239" y="527"/>
                  </a:lnTo>
                  <a:lnTo>
                    <a:pt x="167" y="521"/>
                  </a:lnTo>
                  <a:lnTo>
                    <a:pt x="112" y="515"/>
                  </a:lnTo>
                  <a:lnTo>
                    <a:pt x="112" y="127"/>
                  </a:lnTo>
                  <a:lnTo>
                    <a:pt x="112" y="127"/>
                  </a:lnTo>
                  <a:lnTo>
                    <a:pt x="169" y="120"/>
                  </a:lnTo>
                  <a:lnTo>
                    <a:pt x="242" y="114"/>
                  </a:lnTo>
                  <a:lnTo>
                    <a:pt x="284" y="110"/>
                  </a:lnTo>
                  <a:lnTo>
                    <a:pt x="328" y="108"/>
                  </a:lnTo>
                  <a:lnTo>
                    <a:pt x="374" y="107"/>
                  </a:lnTo>
                  <a:lnTo>
                    <a:pt x="422" y="106"/>
                  </a:lnTo>
                  <a:lnTo>
                    <a:pt x="422" y="106"/>
                  </a:lnTo>
                  <a:lnTo>
                    <a:pt x="469" y="107"/>
                  </a:lnTo>
                  <a:lnTo>
                    <a:pt x="515" y="108"/>
                  </a:lnTo>
                  <a:lnTo>
                    <a:pt x="559" y="110"/>
                  </a:lnTo>
                  <a:lnTo>
                    <a:pt x="601" y="114"/>
                  </a:lnTo>
                  <a:lnTo>
                    <a:pt x="674" y="120"/>
                  </a:lnTo>
                  <a:lnTo>
                    <a:pt x="731" y="127"/>
                  </a:lnTo>
                  <a:lnTo>
                    <a:pt x="731" y="515"/>
                  </a:lnTo>
                  <a:lnTo>
                    <a:pt x="730" y="515"/>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0" name="Freeform 14">
              <a:extLst>
                <a:ext uri="{FF2B5EF4-FFF2-40B4-BE49-F238E27FC236}">
                  <a16:creationId xmlns:a16="http://schemas.microsoft.com/office/drawing/2014/main" id="{B190E00C-0A1B-4D59-B25B-B629D981AE77}"/>
                </a:ext>
              </a:extLst>
            </p:cNvPr>
            <p:cNvSpPr>
              <a:spLocks/>
            </p:cNvSpPr>
            <p:nvPr/>
          </p:nvSpPr>
          <p:spPr bwMode="auto">
            <a:xfrm>
              <a:off x="869" y="998"/>
              <a:ext cx="126" cy="127"/>
            </a:xfrm>
            <a:custGeom>
              <a:avLst/>
              <a:gdLst>
                <a:gd name="T0" fmla="*/ 5 w 252"/>
                <a:gd name="T1" fmla="*/ 4 h 253"/>
                <a:gd name="T2" fmla="*/ 0 w 252"/>
                <a:gd name="T3" fmla="*/ 11 h 253"/>
                <a:gd name="T4" fmla="*/ 0 w 252"/>
                <a:gd name="T5" fmla="*/ 19 h 253"/>
                <a:gd name="T6" fmla="*/ 2 w 252"/>
                <a:gd name="T7" fmla="*/ 38 h 253"/>
                <a:gd name="T8" fmla="*/ 10 w 252"/>
                <a:gd name="T9" fmla="*/ 77 h 253"/>
                <a:gd name="T10" fmla="*/ 27 w 252"/>
                <a:gd name="T11" fmla="*/ 134 h 253"/>
                <a:gd name="T12" fmla="*/ 52 w 252"/>
                <a:gd name="T13" fmla="*/ 198 h 253"/>
                <a:gd name="T14" fmla="*/ 73 w 252"/>
                <a:gd name="T15" fmla="*/ 244 h 253"/>
                <a:gd name="T16" fmla="*/ 77 w 252"/>
                <a:gd name="T17" fmla="*/ 248 h 253"/>
                <a:gd name="T18" fmla="*/ 85 w 252"/>
                <a:gd name="T19" fmla="*/ 252 h 253"/>
                <a:gd name="T20" fmla="*/ 89 w 252"/>
                <a:gd name="T21" fmla="*/ 253 h 253"/>
                <a:gd name="T22" fmla="*/ 94 w 252"/>
                <a:gd name="T23" fmla="*/ 252 h 253"/>
                <a:gd name="T24" fmla="*/ 101 w 252"/>
                <a:gd name="T25" fmla="*/ 247 h 253"/>
                <a:gd name="T26" fmla="*/ 126 w 252"/>
                <a:gd name="T27" fmla="*/ 188 h 253"/>
                <a:gd name="T28" fmla="*/ 157 w 252"/>
                <a:gd name="T29" fmla="*/ 212 h 253"/>
                <a:gd name="T30" fmla="*/ 204 w 252"/>
                <a:gd name="T31" fmla="*/ 244 h 253"/>
                <a:gd name="T32" fmla="*/ 215 w 252"/>
                <a:gd name="T33" fmla="*/ 251 h 253"/>
                <a:gd name="T34" fmla="*/ 224 w 252"/>
                <a:gd name="T35" fmla="*/ 253 h 253"/>
                <a:gd name="T36" fmla="*/ 238 w 252"/>
                <a:gd name="T37" fmla="*/ 250 h 253"/>
                <a:gd name="T38" fmla="*/ 243 w 252"/>
                <a:gd name="T39" fmla="*/ 246 h 253"/>
                <a:gd name="T40" fmla="*/ 252 w 252"/>
                <a:gd name="T41" fmla="*/ 232 h 253"/>
                <a:gd name="T42" fmla="*/ 250 w 252"/>
                <a:gd name="T43" fmla="*/ 217 h 253"/>
                <a:gd name="T44" fmla="*/ 243 w 252"/>
                <a:gd name="T45" fmla="*/ 206 h 253"/>
                <a:gd name="T46" fmla="*/ 208 w 252"/>
                <a:gd name="T47" fmla="*/ 158 h 253"/>
                <a:gd name="T48" fmla="*/ 242 w 252"/>
                <a:gd name="T49" fmla="*/ 105 h 253"/>
                <a:gd name="T50" fmla="*/ 247 w 252"/>
                <a:gd name="T51" fmla="*/ 102 h 253"/>
                <a:gd name="T52" fmla="*/ 251 w 252"/>
                <a:gd name="T53" fmla="*/ 94 h 253"/>
                <a:gd name="T54" fmla="*/ 252 w 252"/>
                <a:gd name="T55" fmla="*/ 90 h 253"/>
                <a:gd name="T56" fmla="*/ 250 w 252"/>
                <a:gd name="T57" fmla="*/ 81 h 253"/>
                <a:gd name="T58" fmla="*/ 243 w 252"/>
                <a:gd name="T59" fmla="*/ 74 h 253"/>
                <a:gd name="T60" fmla="*/ 222 w 252"/>
                <a:gd name="T61" fmla="*/ 63 h 253"/>
                <a:gd name="T62" fmla="*/ 170 w 252"/>
                <a:gd name="T63" fmla="*/ 41 h 253"/>
                <a:gd name="T64" fmla="*/ 98 w 252"/>
                <a:gd name="T65" fmla="*/ 17 h 253"/>
                <a:gd name="T66" fmla="*/ 59 w 252"/>
                <a:gd name="T67" fmla="*/ 6 h 253"/>
                <a:gd name="T68" fmla="*/ 18 w 252"/>
                <a:gd name="T69" fmla="*/ 0 h 253"/>
                <a:gd name="T70" fmla="*/ 15 w 252"/>
                <a:gd name="T71" fmla="*/ 0 h 253"/>
                <a:gd name="T72" fmla="*/ 8 w 252"/>
                <a:gd name="T73" fmla="*/ 2 h 253"/>
                <a:gd name="T74" fmla="*/ 5 w 252"/>
                <a:gd name="T75" fmla="*/ 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2" h="253">
                  <a:moveTo>
                    <a:pt x="5" y="4"/>
                  </a:moveTo>
                  <a:lnTo>
                    <a:pt x="5" y="4"/>
                  </a:lnTo>
                  <a:lnTo>
                    <a:pt x="2" y="7"/>
                  </a:lnTo>
                  <a:lnTo>
                    <a:pt x="0" y="11"/>
                  </a:lnTo>
                  <a:lnTo>
                    <a:pt x="0" y="14"/>
                  </a:lnTo>
                  <a:lnTo>
                    <a:pt x="0" y="19"/>
                  </a:lnTo>
                  <a:lnTo>
                    <a:pt x="0" y="19"/>
                  </a:lnTo>
                  <a:lnTo>
                    <a:pt x="2" y="38"/>
                  </a:lnTo>
                  <a:lnTo>
                    <a:pt x="6" y="58"/>
                  </a:lnTo>
                  <a:lnTo>
                    <a:pt x="10" y="77"/>
                  </a:lnTo>
                  <a:lnTo>
                    <a:pt x="16" y="97"/>
                  </a:lnTo>
                  <a:lnTo>
                    <a:pt x="27" y="134"/>
                  </a:lnTo>
                  <a:lnTo>
                    <a:pt x="41" y="169"/>
                  </a:lnTo>
                  <a:lnTo>
                    <a:pt x="52" y="198"/>
                  </a:lnTo>
                  <a:lnTo>
                    <a:pt x="63" y="222"/>
                  </a:lnTo>
                  <a:lnTo>
                    <a:pt x="73" y="244"/>
                  </a:lnTo>
                  <a:lnTo>
                    <a:pt x="73" y="244"/>
                  </a:lnTo>
                  <a:lnTo>
                    <a:pt x="77" y="248"/>
                  </a:lnTo>
                  <a:lnTo>
                    <a:pt x="80" y="251"/>
                  </a:lnTo>
                  <a:lnTo>
                    <a:pt x="85" y="252"/>
                  </a:lnTo>
                  <a:lnTo>
                    <a:pt x="89" y="253"/>
                  </a:lnTo>
                  <a:lnTo>
                    <a:pt x="89" y="253"/>
                  </a:lnTo>
                  <a:lnTo>
                    <a:pt x="89" y="253"/>
                  </a:lnTo>
                  <a:lnTo>
                    <a:pt x="94" y="252"/>
                  </a:lnTo>
                  <a:lnTo>
                    <a:pt x="98" y="250"/>
                  </a:lnTo>
                  <a:lnTo>
                    <a:pt x="101" y="247"/>
                  </a:lnTo>
                  <a:lnTo>
                    <a:pt x="104" y="242"/>
                  </a:lnTo>
                  <a:lnTo>
                    <a:pt x="126" y="188"/>
                  </a:lnTo>
                  <a:lnTo>
                    <a:pt x="126" y="188"/>
                  </a:lnTo>
                  <a:lnTo>
                    <a:pt x="157" y="212"/>
                  </a:lnTo>
                  <a:lnTo>
                    <a:pt x="182" y="231"/>
                  </a:lnTo>
                  <a:lnTo>
                    <a:pt x="204" y="244"/>
                  </a:lnTo>
                  <a:lnTo>
                    <a:pt x="211" y="249"/>
                  </a:lnTo>
                  <a:lnTo>
                    <a:pt x="215" y="251"/>
                  </a:lnTo>
                  <a:lnTo>
                    <a:pt x="215" y="251"/>
                  </a:lnTo>
                  <a:lnTo>
                    <a:pt x="224" y="253"/>
                  </a:lnTo>
                  <a:lnTo>
                    <a:pt x="231" y="252"/>
                  </a:lnTo>
                  <a:lnTo>
                    <a:pt x="238" y="250"/>
                  </a:lnTo>
                  <a:lnTo>
                    <a:pt x="243" y="246"/>
                  </a:lnTo>
                  <a:lnTo>
                    <a:pt x="243" y="246"/>
                  </a:lnTo>
                  <a:lnTo>
                    <a:pt x="249" y="239"/>
                  </a:lnTo>
                  <a:lnTo>
                    <a:pt x="252" y="232"/>
                  </a:lnTo>
                  <a:lnTo>
                    <a:pt x="252" y="225"/>
                  </a:lnTo>
                  <a:lnTo>
                    <a:pt x="250" y="217"/>
                  </a:lnTo>
                  <a:lnTo>
                    <a:pt x="250" y="217"/>
                  </a:lnTo>
                  <a:lnTo>
                    <a:pt x="243" y="206"/>
                  </a:lnTo>
                  <a:lnTo>
                    <a:pt x="229" y="185"/>
                  </a:lnTo>
                  <a:lnTo>
                    <a:pt x="208" y="158"/>
                  </a:lnTo>
                  <a:lnTo>
                    <a:pt x="186" y="128"/>
                  </a:lnTo>
                  <a:lnTo>
                    <a:pt x="242" y="105"/>
                  </a:lnTo>
                  <a:lnTo>
                    <a:pt x="242" y="105"/>
                  </a:lnTo>
                  <a:lnTo>
                    <a:pt x="247" y="102"/>
                  </a:lnTo>
                  <a:lnTo>
                    <a:pt x="250" y="99"/>
                  </a:lnTo>
                  <a:lnTo>
                    <a:pt x="251" y="94"/>
                  </a:lnTo>
                  <a:lnTo>
                    <a:pt x="252" y="90"/>
                  </a:lnTo>
                  <a:lnTo>
                    <a:pt x="252" y="90"/>
                  </a:lnTo>
                  <a:lnTo>
                    <a:pt x="252" y="84"/>
                  </a:lnTo>
                  <a:lnTo>
                    <a:pt x="250" y="81"/>
                  </a:lnTo>
                  <a:lnTo>
                    <a:pt x="248" y="76"/>
                  </a:lnTo>
                  <a:lnTo>
                    <a:pt x="243" y="74"/>
                  </a:lnTo>
                  <a:lnTo>
                    <a:pt x="243" y="74"/>
                  </a:lnTo>
                  <a:lnTo>
                    <a:pt x="222" y="63"/>
                  </a:lnTo>
                  <a:lnTo>
                    <a:pt x="198" y="53"/>
                  </a:lnTo>
                  <a:lnTo>
                    <a:pt x="170" y="41"/>
                  </a:lnTo>
                  <a:lnTo>
                    <a:pt x="135" y="29"/>
                  </a:lnTo>
                  <a:lnTo>
                    <a:pt x="98" y="17"/>
                  </a:lnTo>
                  <a:lnTo>
                    <a:pt x="79" y="12"/>
                  </a:lnTo>
                  <a:lnTo>
                    <a:pt x="59" y="6"/>
                  </a:lnTo>
                  <a:lnTo>
                    <a:pt x="38" y="3"/>
                  </a:lnTo>
                  <a:lnTo>
                    <a:pt x="18" y="0"/>
                  </a:lnTo>
                  <a:lnTo>
                    <a:pt x="18" y="0"/>
                  </a:lnTo>
                  <a:lnTo>
                    <a:pt x="15" y="0"/>
                  </a:lnTo>
                  <a:lnTo>
                    <a:pt x="11" y="1"/>
                  </a:lnTo>
                  <a:lnTo>
                    <a:pt x="8" y="2"/>
                  </a:lnTo>
                  <a:lnTo>
                    <a:pt x="5" y="4"/>
                  </a:lnTo>
                  <a:lnTo>
                    <a:pt x="5" y="4"/>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grpSp>
        <p:nvGrpSpPr>
          <p:cNvPr id="21" name="Group 8">
            <a:extLst>
              <a:ext uri="{FF2B5EF4-FFF2-40B4-BE49-F238E27FC236}">
                <a16:creationId xmlns:a16="http://schemas.microsoft.com/office/drawing/2014/main" id="{6BE14E8D-52A7-4F84-B8CD-DB88238C76EC}"/>
              </a:ext>
            </a:extLst>
          </p:cNvPr>
          <p:cNvGrpSpPr>
            <a:grpSpLocks noChangeAspect="1"/>
          </p:cNvGrpSpPr>
          <p:nvPr/>
        </p:nvGrpSpPr>
        <p:grpSpPr bwMode="auto">
          <a:xfrm>
            <a:off x="2907722" y="2192384"/>
            <a:ext cx="632883" cy="634381"/>
            <a:chOff x="149" y="885"/>
            <a:chExt cx="422" cy="423"/>
          </a:xfrm>
        </p:grpSpPr>
        <p:sp>
          <p:nvSpPr>
            <p:cNvPr id="22" name="AutoShape 7">
              <a:extLst>
                <a:ext uri="{FF2B5EF4-FFF2-40B4-BE49-F238E27FC236}">
                  <a16:creationId xmlns:a16="http://schemas.microsoft.com/office/drawing/2014/main" id="{DEC9C5C9-ED5B-4F29-A8CE-525A859576E0}"/>
                </a:ext>
              </a:extLst>
            </p:cNvPr>
            <p:cNvSpPr>
              <a:spLocks noChangeAspect="1" noChangeArrowheads="1" noTextEdit="1"/>
            </p:cNvSpPr>
            <p:nvPr/>
          </p:nvSpPr>
          <p:spPr bwMode="auto">
            <a:xfrm>
              <a:off x="149" y="885"/>
              <a:ext cx="422"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sp>
          <p:nvSpPr>
            <p:cNvPr id="23" name="Freeform 9">
              <a:extLst>
                <a:ext uri="{FF2B5EF4-FFF2-40B4-BE49-F238E27FC236}">
                  <a16:creationId xmlns:a16="http://schemas.microsoft.com/office/drawing/2014/main" id="{BFC6BD22-B769-42FC-9CDB-38CD31391E35}"/>
                </a:ext>
              </a:extLst>
            </p:cNvPr>
            <p:cNvSpPr>
              <a:spLocks noEditPoints="1"/>
            </p:cNvSpPr>
            <p:nvPr/>
          </p:nvSpPr>
          <p:spPr bwMode="auto">
            <a:xfrm>
              <a:off x="206" y="885"/>
              <a:ext cx="309" cy="423"/>
            </a:xfrm>
            <a:custGeom>
              <a:avLst/>
              <a:gdLst>
                <a:gd name="T0" fmla="*/ 605 w 617"/>
                <a:gd name="T1" fmla="*/ 80 h 846"/>
                <a:gd name="T2" fmla="*/ 585 w 617"/>
                <a:gd name="T3" fmla="*/ 42 h 846"/>
                <a:gd name="T4" fmla="*/ 549 w 617"/>
                <a:gd name="T5" fmla="*/ 19 h 846"/>
                <a:gd name="T6" fmla="*/ 478 w 617"/>
                <a:gd name="T7" fmla="*/ 9 h 846"/>
                <a:gd name="T8" fmla="*/ 308 w 617"/>
                <a:gd name="T9" fmla="*/ 0 h 846"/>
                <a:gd name="T10" fmla="*/ 137 w 617"/>
                <a:gd name="T11" fmla="*/ 9 h 846"/>
                <a:gd name="T12" fmla="*/ 66 w 617"/>
                <a:gd name="T13" fmla="*/ 19 h 846"/>
                <a:gd name="T14" fmla="*/ 30 w 617"/>
                <a:gd name="T15" fmla="*/ 42 h 846"/>
                <a:gd name="T16" fmla="*/ 11 w 617"/>
                <a:gd name="T17" fmla="*/ 80 h 846"/>
                <a:gd name="T18" fmla="*/ 4 w 617"/>
                <a:gd name="T19" fmla="*/ 177 h 846"/>
                <a:gd name="T20" fmla="*/ 0 w 617"/>
                <a:gd name="T21" fmla="*/ 429 h 846"/>
                <a:gd name="T22" fmla="*/ 4 w 617"/>
                <a:gd name="T23" fmla="*/ 676 h 846"/>
                <a:gd name="T24" fmla="*/ 11 w 617"/>
                <a:gd name="T25" fmla="*/ 769 h 846"/>
                <a:gd name="T26" fmla="*/ 31 w 617"/>
                <a:gd name="T27" fmla="*/ 808 h 846"/>
                <a:gd name="T28" fmla="*/ 66 w 617"/>
                <a:gd name="T29" fmla="*/ 830 h 846"/>
                <a:gd name="T30" fmla="*/ 137 w 617"/>
                <a:gd name="T31" fmla="*/ 839 h 846"/>
                <a:gd name="T32" fmla="*/ 308 w 617"/>
                <a:gd name="T33" fmla="*/ 846 h 846"/>
                <a:gd name="T34" fmla="*/ 422 w 617"/>
                <a:gd name="T35" fmla="*/ 844 h 846"/>
                <a:gd name="T36" fmla="*/ 535 w 617"/>
                <a:gd name="T37" fmla="*/ 834 h 846"/>
                <a:gd name="T38" fmla="*/ 563 w 617"/>
                <a:gd name="T39" fmla="*/ 825 h 846"/>
                <a:gd name="T40" fmla="*/ 595 w 617"/>
                <a:gd name="T41" fmla="*/ 796 h 846"/>
                <a:gd name="T42" fmla="*/ 608 w 617"/>
                <a:gd name="T43" fmla="*/ 755 h 846"/>
                <a:gd name="T44" fmla="*/ 615 w 617"/>
                <a:gd name="T45" fmla="*/ 593 h 846"/>
                <a:gd name="T46" fmla="*/ 617 w 617"/>
                <a:gd name="T47" fmla="*/ 345 h 846"/>
                <a:gd name="T48" fmla="*/ 607 w 617"/>
                <a:gd name="T49" fmla="*/ 95 h 846"/>
                <a:gd name="T50" fmla="*/ 309 w 617"/>
                <a:gd name="T51" fmla="*/ 792 h 846"/>
                <a:gd name="T52" fmla="*/ 276 w 617"/>
                <a:gd name="T53" fmla="*/ 783 h 846"/>
                <a:gd name="T54" fmla="*/ 255 w 617"/>
                <a:gd name="T55" fmla="*/ 757 h 846"/>
                <a:gd name="T56" fmla="*/ 251 w 617"/>
                <a:gd name="T57" fmla="*/ 734 h 846"/>
                <a:gd name="T58" fmla="*/ 261 w 617"/>
                <a:gd name="T59" fmla="*/ 702 h 846"/>
                <a:gd name="T60" fmla="*/ 287 w 617"/>
                <a:gd name="T61" fmla="*/ 680 h 846"/>
                <a:gd name="T62" fmla="*/ 309 w 617"/>
                <a:gd name="T63" fmla="*/ 676 h 846"/>
                <a:gd name="T64" fmla="*/ 342 w 617"/>
                <a:gd name="T65" fmla="*/ 686 h 846"/>
                <a:gd name="T66" fmla="*/ 362 w 617"/>
                <a:gd name="T67" fmla="*/ 712 h 846"/>
                <a:gd name="T68" fmla="*/ 367 w 617"/>
                <a:gd name="T69" fmla="*/ 734 h 846"/>
                <a:gd name="T70" fmla="*/ 358 w 617"/>
                <a:gd name="T71" fmla="*/ 767 h 846"/>
                <a:gd name="T72" fmla="*/ 332 w 617"/>
                <a:gd name="T73" fmla="*/ 787 h 846"/>
                <a:gd name="T74" fmla="*/ 309 w 617"/>
                <a:gd name="T75" fmla="*/ 792 h 846"/>
                <a:gd name="T76" fmla="*/ 499 w 617"/>
                <a:gd name="T77" fmla="*/ 614 h 846"/>
                <a:gd name="T78" fmla="*/ 488 w 617"/>
                <a:gd name="T79" fmla="*/ 622 h 846"/>
                <a:gd name="T80" fmla="*/ 128 w 617"/>
                <a:gd name="T81" fmla="*/ 622 h 846"/>
                <a:gd name="T82" fmla="*/ 117 w 617"/>
                <a:gd name="T83" fmla="*/ 614 h 846"/>
                <a:gd name="T84" fmla="*/ 111 w 617"/>
                <a:gd name="T85" fmla="*/ 546 h 846"/>
                <a:gd name="T86" fmla="*/ 109 w 617"/>
                <a:gd name="T87" fmla="*/ 368 h 846"/>
                <a:gd name="T88" fmla="*/ 114 w 617"/>
                <a:gd name="T89" fmla="*/ 193 h 846"/>
                <a:gd name="T90" fmla="*/ 120 w 617"/>
                <a:gd name="T91" fmla="*/ 127 h 846"/>
                <a:gd name="T92" fmla="*/ 131 w 617"/>
                <a:gd name="T93" fmla="*/ 120 h 846"/>
                <a:gd name="T94" fmla="*/ 221 w 617"/>
                <a:gd name="T95" fmla="*/ 112 h 846"/>
                <a:gd name="T96" fmla="*/ 352 w 617"/>
                <a:gd name="T97" fmla="*/ 109 h 846"/>
                <a:gd name="T98" fmla="*/ 485 w 617"/>
                <a:gd name="T99" fmla="*/ 120 h 846"/>
                <a:gd name="T100" fmla="*/ 494 w 617"/>
                <a:gd name="T101" fmla="*/ 124 h 846"/>
                <a:gd name="T102" fmla="*/ 498 w 617"/>
                <a:gd name="T103" fmla="*/ 132 h 846"/>
                <a:gd name="T104" fmla="*/ 507 w 617"/>
                <a:gd name="T105" fmla="*/ 316 h 846"/>
                <a:gd name="T106" fmla="*/ 507 w 617"/>
                <a:gd name="T107" fmla="*/ 484 h 846"/>
                <a:gd name="T108" fmla="*/ 502 w 617"/>
                <a:gd name="T109" fmla="*/ 608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7" h="846">
                  <a:moveTo>
                    <a:pt x="607" y="95"/>
                  </a:moveTo>
                  <a:lnTo>
                    <a:pt x="607" y="95"/>
                  </a:lnTo>
                  <a:lnTo>
                    <a:pt x="605" y="80"/>
                  </a:lnTo>
                  <a:lnTo>
                    <a:pt x="601" y="65"/>
                  </a:lnTo>
                  <a:lnTo>
                    <a:pt x="594" y="53"/>
                  </a:lnTo>
                  <a:lnTo>
                    <a:pt x="585" y="42"/>
                  </a:lnTo>
                  <a:lnTo>
                    <a:pt x="575" y="33"/>
                  </a:lnTo>
                  <a:lnTo>
                    <a:pt x="562" y="25"/>
                  </a:lnTo>
                  <a:lnTo>
                    <a:pt x="549" y="19"/>
                  </a:lnTo>
                  <a:lnTo>
                    <a:pt x="534" y="16"/>
                  </a:lnTo>
                  <a:lnTo>
                    <a:pt x="534" y="16"/>
                  </a:lnTo>
                  <a:lnTo>
                    <a:pt x="478" y="9"/>
                  </a:lnTo>
                  <a:lnTo>
                    <a:pt x="422" y="5"/>
                  </a:lnTo>
                  <a:lnTo>
                    <a:pt x="364" y="1"/>
                  </a:lnTo>
                  <a:lnTo>
                    <a:pt x="308" y="0"/>
                  </a:lnTo>
                  <a:lnTo>
                    <a:pt x="251" y="1"/>
                  </a:lnTo>
                  <a:lnTo>
                    <a:pt x="194" y="5"/>
                  </a:lnTo>
                  <a:lnTo>
                    <a:pt x="137" y="9"/>
                  </a:lnTo>
                  <a:lnTo>
                    <a:pt x="81" y="16"/>
                  </a:lnTo>
                  <a:lnTo>
                    <a:pt x="81" y="16"/>
                  </a:lnTo>
                  <a:lnTo>
                    <a:pt x="66" y="19"/>
                  </a:lnTo>
                  <a:lnTo>
                    <a:pt x="53" y="25"/>
                  </a:lnTo>
                  <a:lnTo>
                    <a:pt x="41" y="33"/>
                  </a:lnTo>
                  <a:lnTo>
                    <a:pt x="30" y="42"/>
                  </a:lnTo>
                  <a:lnTo>
                    <a:pt x="22" y="53"/>
                  </a:lnTo>
                  <a:lnTo>
                    <a:pt x="15" y="65"/>
                  </a:lnTo>
                  <a:lnTo>
                    <a:pt x="11" y="80"/>
                  </a:lnTo>
                  <a:lnTo>
                    <a:pt x="9" y="95"/>
                  </a:lnTo>
                  <a:lnTo>
                    <a:pt x="9" y="95"/>
                  </a:lnTo>
                  <a:lnTo>
                    <a:pt x="4" y="177"/>
                  </a:lnTo>
                  <a:lnTo>
                    <a:pt x="2" y="261"/>
                  </a:lnTo>
                  <a:lnTo>
                    <a:pt x="0" y="344"/>
                  </a:lnTo>
                  <a:lnTo>
                    <a:pt x="0" y="429"/>
                  </a:lnTo>
                  <a:lnTo>
                    <a:pt x="0" y="512"/>
                  </a:lnTo>
                  <a:lnTo>
                    <a:pt x="2" y="596"/>
                  </a:lnTo>
                  <a:lnTo>
                    <a:pt x="4" y="676"/>
                  </a:lnTo>
                  <a:lnTo>
                    <a:pt x="9" y="755"/>
                  </a:lnTo>
                  <a:lnTo>
                    <a:pt x="9" y="755"/>
                  </a:lnTo>
                  <a:lnTo>
                    <a:pt x="11" y="769"/>
                  </a:lnTo>
                  <a:lnTo>
                    <a:pt x="15" y="783"/>
                  </a:lnTo>
                  <a:lnTo>
                    <a:pt x="22" y="796"/>
                  </a:lnTo>
                  <a:lnTo>
                    <a:pt x="31" y="808"/>
                  </a:lnTo>
                  <a:lnTo>
                    <a:pt x="41" y="817"/>
                  </a:lnTo>
                  <a:lnTo>
                    <a:pt x="53" y="825"/>
                  </a:lnTo>
                  <a:lnTo>
                    <a:pt x="66" y="830"/>
                  </a:lnTo>
                  <a:lnTo>
                    <a:pt x="81" y="834"/>
                  </a:lnTo>
                  <a:lnTo>
                    <a:pt x="81" y="834"/>
                  </a:lnTo>
                  <a:lnTo>
                    <a:pt x="137" y="839"/>
                  </a:lnTo>
                  <a:lnTo>
                    <a:pt x="194" y="844"/>
                  </a:lnTo>
                  <a:lnTo>
                    <a:pt x="252" y="846"/>
                  </a:lnTo>
                  <a:lnTo>
                    <a:pt x="308" y="846"/>
                  </a:lnTo>
                  <a:lnTo>
                    <a:pt x="308" y="846"/>
                  </a:lnTo>
                  <a:lnTo>
                    <a:pt x="364" y="846"/>
                  </a:lnTo>
                  <a:lnTo>
                    <a:pt x="422" y="844"/>
                  </a:lnTo>
                  <a:lnTo>
                    <a:pt x="479" y="840"/>
                  </a:lnTo>
                  <a:lnTo>
                    <a:pt x="507" y="837"/>
                  </a:lnTo>
                  <a:lnTo>
                    <a:pt x="535" y="834"/>
                  </a:lnTo>
                  <a:lnTo>
                    <a:pt x="535" y="834"/>
                  </a:lnTo>
                  <a:lnTo>
                    <a:pt x="550" y="830"/>
                  </a:lnTo>
                  <a:lnTo>
                    <a:pt x="563" y="825"/>
                  </a:lnTo>
                  <a:lnTo>
                    <a:pt x="575" y="817"/>
                  </a:lnTo>
                  <a:lnTo>
                    <a:pt x="586" y="808"/>
                  </a:lnTo>
                  <a:lnTo>
                    <a:pt x="595" y="796"/>
                  </a:lnTo>
                  <a:lnTo>
                    <a:pt x="602" y="783"/>
                  </a:lnTo>
                  <a:lnTo>
                    <a:pt x="606" y="769"/>
                  </a:lnTo>
                  <a:lnTo>
                    <a:pt x="608" y="755"/>
                  </a:lnTo>
                  <a:lnTo>
                    <a:pt x="608" y="755"/>
                  </a:lnTo>
                  <a:lnTo>
                    <a:pt x="612" y="675"/>
                  </a:lnTo>
                  <a:lnTo>
                    <a:pt x="615" y="593"/>
                  </a:lnTo>
                  <a:lnTo>
                    <a:pt x="616" y="511"/>
                  </a:lnTo>
                  <a:lnTo>
                    <a:pt x="617" y="429"/>
                  </a:lnTo>
                  <a:lnTo>
                    <a:pt x="617" y="345"/>
                  </a:lnTo>
                  <a:lnTo>
                    <a:pt x="615" y="262"/>
                  </a:lnTo>
                  <a:lnTo>
                    <a:pt x="612" y="178"/>
                  </a:lnTo>
                  <a:lnTo>
                    <a:pt x="607" y="95"/>
                  </a:lnTo>
                  <a:lnTo>
                    <a:pt x="607" y="95"/>
                  </a:lnTo>
                  <a:close/>
                  <a:moveTo>
                    <a:pt x="309" y="792"/>
                  </a:moveTo>
                  <a:lnTo>
                    <a:pt x="309" y="792"/>
                  </a:lnTo>
                  <a:lnTo>
                    <a:pt x="297" y="791"/>
                  </a:lnTo>
                  <a:lnTo>
                    <a:pt x="287" y="787"/>
                  </a:lnTo>
                  <a:lnTo>
                    <a:pt x="276" y="783"/>
                  </a:lnTo>
                  <a:lnTo>
                    <a:pt x="267" y="775"/>
                  </a:lnTo>
                  <a:lnTo>
                    <a:pt x="261" y="767"/>
                  </a:lnTo>
                  <a:lnTo>
                    <a:pt x="255" y="757"/>
                  </a:lnTo>
                  <a:lnTo>
                    <a:pt x="252" y="746"/>
                  </a:lnTo>
                  <a:lnTo>
                    <a:pt x="251" y="734"/>
                  </a:lnTo>
                  <a:lnTo>
                    <a:pt x="251" y="734"/>
                  </a:lnTo>
                  <a:lnTo>
                    <a:pt x="252" y="722"/>
                  </a:lnTo>
                  <a:lnTo>
                    <a:pt x="255" y="712"/>
                  </a:lnTo>
                  <a:lnTo>
                    <a:pt x="261" y="702"/>
                  </a:lnTo>
                  <a:lnTo>
                    <a:pt x="267" y="693"/>
                  </a:lnTo>
                  <a:lnTo>
                    <a:pt x="276" y="686"/>
                  </a:lnTo>
                  <a:lnTo>
                    <a:pt x="287" y="680"/>
                  </a:lnTo>
                  <a:lnTo>
                    <a:pt x="297" y="677"/>
                  </a:lnTo>
                  <a:lnTo>
                    <a:pt x="309" y="676"/>
                  </a:lnTo>
                  <a:lnTo>
                    <a:pt x="309" y="676"/>
                  </a:lnTo>
                  <a:lnTo>
                    <a:pt x="320" y="677"/>
                  </a:lnTo>
                  <a:lnTo>
                    <a:pt x="332" y="680"/>
                  </a:lnTo>
                  <a:lnTo>
                    <a:pt x="342" y="686"/>
                  </a:lnTo>
                  <a:lnTo>
                    <a:pt x="350" y="693"/>
                  </a:lnTo>
                  <a:lnTo>
                    <a:pt x="358" y="702"/>
                  </a:lnTo>
                  <a:lnTo>
                    <a:pt x="362" y="712"/>
                  </a:lnTo>
                  <a:lnTo>
                    <a:pt x="365" y="722"/>
                  </a:lnTo>
                  <a:lnTo>
                    <a:pt x="367" y="734"/>
                  </a:lnTo>
                  <a:lnTo>
                    <a:pt x="367" y="734"/>
                  </a:lnTo>
                  <a:lnTo>
                    <a:pt x="365" y="746"/>
                  </a:lnTo>
                  <a:lnTo>
                    <a:pt x="362" y="757"/>
                  </a:lnTo>
                  <a:lnTo>
                    <a:pt x="358" y="767"/>
                  </a:lnTo>
                  <a:lnTo>
                    <a:pt x="350" y="775"/>
                  </a:lnTo>
                  <a:lnTo>
                    <a:pt x="342" y="783"/>
                  </a:lnTo>
                  <a:lnTo>
                    <a:pt x="332" y="787"/>
                  </a:lnTo>
                  <a:lnTo>
                    <a:pt x="320" y="791"/>
                  </a:lnTo>
                  <a:lnTo>
                    <a:pt x="309" y="792"/>
                  </a:lnTo>
                  <a:lnTo>
                    <a:pt x="309" y="792"/>
                  </a:lnTo>
                  <a:close/>
                  <a:moveTo>
                    <a:pt x="502" y="608"/>
                  </a:moveTo>
                  <a:lnTo>
                    <a:pt x="502" y="608"/>
                  </a:lnTo>
                  <a:lnTo>
                    <a:pt x="499" y="614"/>
                  </a:lnTo>
                  <a:lnTo>
                    <a:pt x="497" y="617"/>
                  </a:lnTo>
                  <a:lnTo>
                    <a:pt x="494" y="620"/>
                  </a:lnTo>
                  <a:lnTo>
                    <a:pt x="488" y="622"/>
                  </a:lnTo>
                  <a:lnTo>
                    <a:pt x="488" y="622"/>
                  </a:lnTo>
                  <a:lnTo>
                    <a:pt x="128" y="622"/>
                  </a:lnTo>
                  <a:lnTo>
                    <a:pt x="128" y="622"/>
                  </a:lnTo>
                  <a:lnTo>
                    <a:pt x="122" y="620"/>
                  </a:lnTo>
                  <a:lnTo>
                    <a:pt x="119" y="617"/>
                  </a:lnTo>
                  <a:lnTo>
                    <a:pt x="117" y="614"/>
                  </a:lnTo>
                  <a:lnTo>
                    <a:pt x="114" y="608"/>
                  </a:lnTo>
                  <a:lnTo>
                    <a:pt x="114" y="608"/>
                  </a:lnTo>
                  <a:lnTo>
                    <a:pt x="111" y="546"/>
                  </a:lnTo>
                  <a:lnTo>
                    <a:pt x="109" y="485"/>
                  </a:lnTo>
                  <a:lnTo>
                    <a:pt x="109" y="426"/>
                  </a:lnTo>
                  <a:lnTo>
                    <a:pt x="109" y="368"/>
                  </a:lnTo>
                  <a:lnTo>
                    <a:pt x="109" y="309"/>
                  </a:lnTo>
                  <a:lnTo>
                    <a:pt x="111" y="252"/>
                  </a:lnTo>
                  <a:lnTo>
                    <a:pt x="114" y="193"/>
                  </a:lnTo>
                  <a:lnTo>
                    <a:pt x="119" y="132"/>
                  </a:lnTo>
                  <a:lnTo>
                    <a:pt x="119" y="132"/>
                  </a:lnTo>
                  <a:lnTo>
                    <a:pt x="120" y="127"/>
                  </a:lnTo>
                  <a:lnTo>
                    <a:pt x="122" y="124"/>
                  </a:lnTo>
                  <a:lnTo>
                    <a:pt x="127" y="121"/>
                  </a:lnTo>
                  <a:lnTo>
                    <a:pt x="131" y="120"/>
                  </a:lnTo>
                  <a:lnTo>
                    <a:pt x="131" y="120"/>
                  </a:lnTo>
                  <a:lnTo>
                    <a:pt x="176" y="115"/>
                  </a:lnTo>
                  <a:lnTo>
                    <a:pt x="221" y="112"/>
                  </a:lnTo>
                  <a:lnTo>
                    <a:pt x="265" y="109"/>
                  </a:lnTo>
                  <a:lnTo>
                    <a:pt x="308" y="108"/>
                  </a:lnTo>
                  <a:lnTo>
                    <a:pt x="352" y="109"/>
                  </a:lnTo>
                  <a:lnTo>
                    <a:pt x="396" y="112"/>
                  </a:lnTo>
                  <a:lnTo>
                    <a:pt x="440" y="115"/>
                  </a:lnTo>
                  <a:lnTo>
                    <a:pt x="485" y="120"/>
                  </a:lnTo>
                  <a:lnTo>
                    <a:pt x="485" y="120"/>
                  </a:lnTo>
                  <a:lnTo>
                    <a:pt x="490" y="121"/>
                  </a:lnTo>
                  <a:lnTo>
                    <a:pt x="494" y="124"/>
                  </a:lnTo>
                  <a:lnTo>
                    <a:pt x="497" y="127"/>
                  </a:lnTo>
                  <a:lnTo>
                    <a:pt x="498" y="132"/>
                  </a:lnTo>
                  <a:lnTo>
                    <a:pt x="498" y="132"/>
                  </a:lnTo>
                  <a:lnTo>
                    <a:pt x="503" y="197"/>
                  </a:lnTo>
                  <a:lnTo>
                    <a:pt x="505" y="258"/>
                  </a:lnTo>
                  <a:lnTo>
                    <a:pt x="507" y="316"/>
                  </a:lnTo>
                  <a:lnTo>
                    <a:pt x="508" y="371"/>
                  </a:lnTo>
                  <a:lnTo>
                    <a:pt x="508" y="426"/>
                  </a:lnTo>
                  <a:lnTo>
                    <a:pt x="507" y="484"/>
                  </a:lnTo>
                  <a:lnTo>
                    <a:pt x="505" y="544"/>
                  </a:lnTo>
                  <a:lnTo>
                    <a:pt x="502" y="608"/>
                  </a:lnTo>
                  <a:lnTo>
                    <a:pt x="502" y="608"/>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2400" b="0" i="0" u="none" strike="noStrike" kern="0" cap="none" spc="0" normalizeH="0" baseline="0" noProof="0">
                <a:ln>
                  <a:noFill/>
                </a:ln>
                <a:solidFill>
                  <a:srgbClr val="3F3F3F"/>
                </a:solidFill>
                <a:effectLst/>
                <a:uLnTx/>
                <a:uFillTx/>
              </a:endParaRPr>
            </a:p>
          </p:txBody>
        </p:sp>
      </p:grpSp>
      <p:sp>
        <p:nvSpPr>
          <p:cNvPr id="24" name="Rectangle 54">
            <a:extLst>
              <a:ext uri="{FF2B5EF4-FFF2-40B4-BE49-F238E27FC236}">
                <a16:creationId xmlns:a16="http://schemas.microsoft.com/office/drawing/2014/main" id="{7D399909-FE0C-4E60-9129-D65B806A603D}"/>
              </a:ext>
            </a:extLst>
          </p:cNvPr>
          <p:cNvSpPr/>
          <p:nvPr/>
        </p:nvSpPr>
        <p:spPr>
          <a:xfrm>
            <a:off x="681660" y="1680487"/>
            <a:ext cx="1406197" cy="413149"/>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Browser</a:t>
            </a:r>
          </a:p>
        </p:txBody>
      </p:sp>
      <p:sp>
        <p:nvSpPr>
          <p:cNvPr id="25" name="Rectangle 54">
            <a:extLst>
              <a:ext uri="{FF2B5EF4-FFF2-40B4-BE49-F238E27FC236}">
                <a16:creationId xmlns:a16="http://schemas.microsoft.com/office/drawing/2014/main" id="{4790F032-47C2-4181-BABA-2914778E7CC2}"/>
              </a:ext>
            </a:extLst>
          </p:cNvPr>
          <p:cNvSpPr/>
          <p:nvPr/>
        </p:nvSpPr>
        <p:spPr>
          <a:xfrm>
            <a:off x="2480536" y="1672686"/>
            <a:ext cx="1469220" cy="414113"/>
          </a:xfrm>
          <a:prstGeom prst="rect">
            <a:avLst/>
          </a:prstGeom>
          <a:solidFill>
            <a:srgbClr val="A5A5A5"/>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rPr>
              <a:t>Mobile</a:t>
            </a:r>
          </a:p>
        </p:txBody>
      </p:sp>
      <p:sp>
        <p:nvSpPr>
          <p:cNvPr id="26" name="Rectangle 25">
            <a:extLst>
              <a:ext uri="{FF2B5EF4-FFF2-40B4-BE49-F238E27FC236}">
                <a16:creationId xmlns:a16="http://schemas.microsoft.com/office/drawing/2014/main" id="{A5B26FF2-28D2-4145-A89B-8936B0ECDCEB}"/>
              </a:ext>
            </a:extLst>
          </p:cNvPr>
          <p:cNvSpPr/>
          <p:nvPr/>
        </p:nvSpPr>
        <p:spPr>
          <a:xfrm>
            <a:off x="4673443" y="3439743"/>
            <a:ext cx="1724863" cy="414297"/>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srgbClr val="FFFFFF"/>
                </a:solidFill>
                <a:latin typeface="Calibri" panose="020F0502020204030204"/>
              </a:rPr>
              <a:t>Kendo</a:t>
            </a:r>
            <a:endParaRPr kumimoji="0" lang="fi-FI" sz="16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944B6E7D-2445-4BE7-8F0A-1AFB2298A105}"/>
              </a:ext>
            </a:extLst>
          </p:cNvPr>
          <p:cNvCxnSpPr/>
          <p:nvPr/>
        </p:nvCxnSpPr>
        <p:spPr>
          <a:xfrm flipV="1">
            <a:off x="1237037" y="3862272"/>
            <a:ext cx="0" cy="606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8532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499" y="345600"/>
            <a:ext cx="8140701" cy="432426"/>
          </a:xfrm>
        </p:spPr>
        <p:txBody>
          <a:bodyPr/>
          <a:lstStyle/>
          <a:p>
            <a:r>
              <a:rPr lang="en-US"/>
              <a:t>Mobile Support</a:t>
            </a:r>
          </a:p>
        </p:txBody>
      </p:sp>
      <p:sp>
        <p:nvSpPr>
          <p:cNvPr id="4" name="Text Placeholder 3"/>
          <p:cNvSpPr>
            <a:spLocks noGrp="1"/>
          </p:cNvSpPr>
          <p:nvPr>
            <p:ph type="body" sz="quarter" idx="11"/>
          </p:nvPr>
        </p:nvSpPr>
        <p:spPr>
          <a:xfrm>
            <a:off x="571498" y="1201281"/>
            <a:ext cx="7613651" cy="3668712"/>
          </a:xfrm>
        </p:spPr>
        <p:txBody>
          <a:bodyPr>
            <a:normAutofit/>
          </a:bodyPr>
          <a:lstStyle/>
          <a:p>
            <a:r>
              <a:rPr lang="en-US"/>
              <a:t>Progressive Web App (PWA)</a:t>
            </a:r>
          </a:p>
          <a:p>
            <a:pPr lvl="2"/>
            <a:r>
              <a:rPr lang="en-US">
                <a:hlinkClick r:id="rId3"/>
              </a:rPr>
              <a:t>https://developers.google.com/web/progressive-web-apps/</a:t>
            </a:r>
            <a:endParaRPr lang="en-US"/>
          </a:p>
          <a:p>
            <a:pPr lvl="2"/>
            <a:r>
              <a:rPr lang="en-US"/>
              <a:t>Web application which imitates native app</a:t>
            </a:r>
          </a:p>
          <a:p>
            <a:pPr lvl="2"/>
            <a:r>
              <a:rPr lang="en-US"/>
              <a:t>Installed to Home screen</a:t>
            </a:r>
          </a:p>
          <a:p>
            <a:pPr lvl="2"/>
            <a:r>
              <a:rPr lang="en-US"/>
              <a:t>Enables limited hardware support and functionality like offline support</a:t>
            </a:r>
          </a:p>
          <a:p>
            <a:pPr lvl="2"/>
            <a:r>
              <a:rPr lang="en-US"/>
              <a:t>Uses Service Workers</a:t>
            </a:r>
          </a:p>
          <a:p>
            <a:pPr lvl="1"/>
            <a:r>
              <a:rPr lang="en-US"/>
              <a:t>Uses same codebase</a:t>
            </a:r>
          </a:p>
          <a:p>
            <a:pPr lvl="1"/>
            <a:r>
              <a:rPr lang="en-US"/>
              <a:t>Designed for touch screen</a:t>
            </a:r>
          </a:p>
          <a:p>
            <a:pPr lvl="1"/>
            <a:r>
              <a:rPr lang="en-US"/>
              <a:t>Scalability</a:t>
            </a:r>
          </a:p>
          <a:p>
            <a:pPr lvl="2"/>
            <a:endParaRPr lang="en-US"/>
          </a:p>
          <a:p>
            <a:pPr marL="0" indent="0">
              <a:buNone/>
            </a:pPr>
            <a:endParaRPr lang="en-US"/>
          </a:p>
        </p:txBody>
      </p:sp>
      <p:pic>
        <p:nvPicPr>
          <p:cNvPr id="5" name="Picture 4" descr="A screenshot of a cell phone&#10;&#10;Description automatically generated">
            <a:extLst>
              <a:ext uri="{FF2B5EF4-FFF2-40B4-BE49-F238E27FC236}">
                <a16:creationId xmlns:a16="http://schemas.microsoft.com/office/drawing/2014/main" id="{6423F9AE-1D63-4BFD-8D1D-5050542A750D}"/>
              </a:ext>
            </a:extLst>
          </p:cNvPr>
          <p:cNvPicPr>
            <a:picLocks noChangeAspect="1"/>
          </p:cNvPicPr>
          <p:nvPr/>
        </p:nvPicPr>
        <p:blipFill>
          <a:blip r:embed="rId4"/>
          <a:stretch>
            <a:fillRect/>
          </a:stretch>
        </p:blipFill>
        <p:spPr>
          <a:xfrm>
            <a:off x="7783434" y="508461"/>
            <a:ext cx="674980" cy="1375526"/>
          </a:xfrm>
          <a:prstGeom prst="rect">
            <a:avLst/>
          </a:prstGeom>
        </p:spPr>
      </p:pic>
    </p:spTree>
    <p:extLst>
      <p:ext uri="{BB962C8B-B14F-4D97-AF65-F5344CB8AC3E}">
        <p14:creationId xmlns:p14="http://schemas.microsoft.com/office/powerpoint/2010/main" val="9773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1000"/>
                                        <p:tgtEl>
                                          <p:spTgt spid="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1_Digia Theme">
  <a:themeElements>
    <a:clrScheme name="Digia">
      <a:dk1>
        <a:sysClr val="windowText" lastClr="000000"/>
      </a:dk1>
      <a:lt1>
        <a:sysClr val="window" lastClr="FFFFFF"/>
      </a:lt1>
      <a:dk2>
        <a:srgbClr val="C30000"/>
      </a:dk2>
      <a:lt2>
        <a:srgbClr val="002D46"/>
      </a:lt2>
      <a:accent1>
        <a:srgbClr val="002D46"/>
      </a:accent1>
      <a:accent2>
        <a:srgbClr val="006987"/>
      </a:accent2>
      <a:accent3>
        <a:srgbClr val="004B64"/>
      </a:accent3>
      <a:accent4>
        <a:srgbClr val="00AFBE"/>
      </a:accent4>
      <a:accent5>
        <a:srgbClr val="50C3CD"/>
      </a:accent5>
      <a:accent6>
        <a:srgbClr val="96DBE1"/>
      </a:accent6>
      <a:hlink>
        <a:srgbClr val="0563C1"/>
      </a:hlink>
      <a:folHlink>
        <a:srgbClr val="B43296"/>
      </a:folHlink>
    </a:clrScheme>
    <a:fontScheme name="Raleway">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85000"/>
          </a:lnSpc>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Bef>
            <a:spcPts val="0"/>
          </a:spcBef>
          <a:defRPr sz="1600" dirty="0" err="1" smtClean="0"/>
        </a:defPPr>
      </a:lstStyle>
    </a:txDef>
  </a:objectDefaults>
  <a:extraClrSchemeLst/>
  <a:extLst>
    <a:ext uri="{05A4C25C-085E-4340-85A3-A5531E510DB2}">
      <thm15:themeFamily xmlns:thm15="http://schemas.microsoft.com/office/thememl/2012/main" name="Presentation1" id="{48F130D1-8806-4C85-B846-920C37D512B4}" vid="{AFF37D94-7AD7-4A93-8929-165791908AE6}"/>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7CD8ACE1091C458D96987362EDC198" ma:contentTypeVersion="" ma:contentTypeDescription="Create a new document." ma:contentTypeScope="" ma:versionID="0d82044e57e1667b9417482fac7a39ed">
  <xsd:schema xmlns:xsd="http://www.w3.org/2001/XMLSchema" xmlns:xs="http://www.w3.org/2001/XMLSchema" xmlns:p="http://schemas.microsoft.com/office/2006/metadata/properties" xmlns:ns1="http://schemas.microsoft.com/sharepoint/v3" xmlns:ns2="5e4b83c3-d4fb-4b39-9c1e-5815f37e8a83" xmlns:ns3="6ee09f85-34b1-4cbd-9d85-a311d4a6561d" targetNamespace="http://schemas.microsoft.com/office/2006/metadata/properties" ma:root="true" ma:fieldsID="c004cd861f6d87be56461668e566e3c0" ns1:_="" ns2:_="" ns3:_="">
    <xsd:import namespace="http://schemas.microsoft.com/sharepoint/v3"/>
    <xsd:import namespace="5e4b83c3-d4fb-4b39-9c1e-5815f37e8a83"/>
    <xsd:import namespace="6ee09f85-34b1-4cbd-9d85-a311d4a6561d"/>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4b83c3-d4fb-4b39-9c1e-5815f37e8a8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e09f85-34b1-4cbd-9d85-a311d4a656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D0C9EF-83A6-4ADA-9775-FDC434B79523}">
  <ds:schemaRefs>
    <ds:schemaRef ds:uri="http://schemas.microsoft.com/sharepoint/v3/contenttype/forms"/>
  </ds:schemaRefs>
</ds:datastoreItem>
</file>

<file path=customXml/itemProps2.xml><?xml version="1.0" encoding="utf-8"?>
<ds:datastoreItem xmlns:ds="http://schemas.openxmlformats.org/officeDocument/2006/customXml" ds:itemID="{F4A0769F-9CB1-442C-93BE-BE82A929C3A4}">
  <ds:schemaRefs>
    <ds:schemaRef ds:uri="http://schemas.microsoft.com/office/2006/documentManagement/types"/>
    <ds:schemaRef ds:uri="6ee09f85-34b1-4cbd-9d85-a311d4a6561d"/>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5e4b83c3-d4fb-4b39-9c1e-5815f37e8a83"/>
    <ds:schemaRef ds:uri="http://www.w3.org/XML/1998/namespace"/>
    <ds:schemaRef ds:uri="http://purl.org/dc/dcmitype/"/>
  </ds:schemaRefs>
</ds:datastoreItem>
</file>

<file path=customXml/itemProps3.xml><?xml version="1.0" encoding="utf-8"?>
<ds:datastoreItem xmlns:ds="http://schemas.openxmlformats.org/officeDocument/2006/customXml" ds:itemID="{3B702035-6E69-4E75-9BDD-C4355A529427}">
  <ds:schemaRefs>
    <ds:schemaRef ds:uri="5e4b83c3-d4fb-4b39-9c1e-5815f37e8a83"/>
    <ds:schemaRef ds:uri="6ee09f85-34b1-4cbd-9d85-a311d4a656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Digia-ppt-master-2019</Template>
  <TotalTime>2879</TotalTime>
  <Words>2923</Words>
  <Application>Microsoft Office PowerPoint</Application>
  <PresentationFormat>On-screen Show (16:9)</PresentationFormat>
  <Paragraphs>414</Paragraphs>
  <Slides>29</Slides>
  <Notes>29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Wingdings</vt:lpstr>
      <vt:lpstr>Arial</vt:lpstr>
      <vt:lpstr>Raleway SemiBold</vt:lpstr>
      <vt:lpstr>Calibri Light</vt:lpstr>
      <vt:lpstr>Raleway ExtraBold</vt:lpstr>
      <vt:lpstr>Calibri</vt:lpstr>
      <vt:lpstr>Raleway</vt:lpstr>
      <vt:lpstr>1_Digia Theme</vt:lpstr>
      <vt:lpstr>PowerPoint Presentation</vt:lpstr>
      <vt:lpstr>Content of the presentation</vt:lpstr>
      <vt:lpstr>DevOps Culture in Digia</vt:lpstr>
      <vt:lpstr>DigiaFramework Web UI</vt:lpstr>
      <vt:lpstr>DigiaFramework Web UI</vt:lpstr>
      <vt:lpstr>Web UI Features</vt:lpstr>
      <vt:lpstr>Web UI Components</vt:lpstr>
      <vt:lpstr>Frontend - Architecture</vt:lpstr>
      <vt:lpstr>Mobile Support</vt:lpstr>
      <vt:lpstr>Mobile Examples</vt:lpstr>
      <vt:lpstr>Demo 1</vt:lpstr>
      <vt:lpstr>Backend - Architecture</vt:lpstr>
      <vt:lpstr>Frontend – backend communication (JSDO &amp; REST)</vt:lpstr>
      <vt:lpstr>Backend implementation</vt:lpstr>
      <vt:lpstr>Backend implementation</vt:lpstr>
      <vt:lpstr>Business entity – general info</vt:lpstr>
      <vt:lpstr>Business entity – best practices</vt:lpstr>
      <vt:lpstr>Business task</vt:lpstr>
      <vt:lpstr>Business workflow</vt:lpstr>
      <vt:lpstr>DatasetModel coding interface</vt:lpstr>
      <vt:lpstr>DatasetModel - continued</vt:lpstr>
      <vt:lpstr>DatasetModel - continued</vt:lpstr>
      <vt:lpstr>DatasetModel - continued</vt:lpstr>
      <vt:lpstr>JSDO Read Code Example 1/2</vt:lpstr>
      <vt:lpstr>JSDO Read Code Example 2/2</vt:lpstr>
      <vt:lpstr>DevOps Tools</vt:lpstr>
      <vt:lpstr>Infrastructure as Code</vt:lpstr>
      <vt:lpstr>PowerPoint Presentation</vt:lpstr>
      <vt:lpstr>PowerPoint Presentation</vt:lpstr>
    </vt:vector>
  </TitlesOfParts>
  <Company>Digia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Wikström Patrik</dc:creator>
  <cp:lastModifiedBy>Väänänen Matti</cp:lastModifiedBy>
  <cp:revision>4</cp:revision>
  <cp:lastPrinted>2019-05-22T06:32:24Z</cp:lastPrinted>
  <dcterms:created xsi:type="dcterms:W3CDTF">2019-05-20T10:20:31Z</dcterms:created>
  <dcterms:modified xsi:type="dcterms:W3CDTF">2019-05-27T04:52:28Z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0x010100CF7CD8ACE1091C458D96987362EDC198</vt:lpwstr>
  </property>
</Properties>
</file>