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70" r:id="rId8"/>
    <p:sldId id="271" r:id="rId9"/>
    <p:sldId id="272" r:id="rId10"/>
    <p:sldId id="258" r:id="rId11"/>
    <p:sldId id="259" r:id="rId12"/>
    <p:sldId id="273" r:id="rId13"/>
    <p:sldId id="274" r:id="rId14"/>
    <p:sldId id="275" r:id="rId15"/>
    <p:sldId id="260" r:id="rId16"/>
    <p:sldId id="276" r:id="rId17"/>
    <p:sldId id="277" r:id="rId18"/>
    <p:sldId id="261" r:id="rId19"/>
    <p:sldId id="278" r:id="rId20"/>
    <p:sldId id="279" r:id="rId21"/>
    <p:sldId id="280" r:id="rId22"/>
    <p:sldId id="262" r:id="rId23"/>
    <p:sldId id="281" r:id="rId24"/>
    <p:sldId id="282" r:id="rId2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>
      <p:cViewPr varScale="1">
        <p:scale>
          <a:sx n="104" d="100"/>
          <a:sy n="104" d="100"/>
        </p:scale>
        <p:origin x="188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9BA5-6126-4D94-82A1-9F09FBE9B127}" type="datetimeFigureOut">
              <a:rPr lang="fi-FI" smtClean="0"/>
              <a:t>18.4.2023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7AE6-DBC2-4EC2-ABE0-07E421CF5E7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9BA5-6126-4D94-82A1-9F09FBE9B127}" type="datetimeFigureOut">
              <a:rPr lang="fi-FI" smtClean="0"/>
              <a:t>18.4.2023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7AE6-DBC2-4EC2-ABE0-07E421CF5E7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9BA5-6126-4D94-82A1-9F09FBE9B127}" type="datetimeFigureOut">
              <a:rPr lang="fi-FI" smtClean="0"/>
              <a:t>18.4.2023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7AE6-DBC2-4EC2-ABE0-07E421CF5E75}" type="slidenum">
              <a:rPr lang="fi-FI" smtClean="0"/>
              <a:t>‹#›</a:t>
            </a:fld>
            <a:endParaRPr lang="fi-FI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9BA5-6126-4D94-82A1-9F09FBE9B127}" type="datetimeFigureOut">
              <a:rPr lang="fi-FI" smtClean="0"/>
              <a:t>18.4.2023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7AE6-DBC2-4EC2-ABE0-07E421CF5E7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9BA5-6126-4D94-82A1-9F09FBE9B127}" type="datetimeFigureOut">
              <a:rPr lang="fi-FI" smtClean="0"/>
              <a:t>18.4.2023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7AE6-DBC2-4EC2-ABE0-07E421CF5E7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9BA5-6126-4D94-82A1-9F09FBE9B127}" type="datetimeFigureOut">
              <a:rPr lang="fi-FI" smtClean="0"/>
              <a:t>18.4.2023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7AE6-DBC2-4EC2-ABE0-07E421CF5E7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9BA5-6126-4D94-82A1-9F09FBE9B127}" type="datetimeFigureOut">
              <a:rPr lang="fi-FI" smtClean="0"/>
              <a:t>18.4.2023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7AE6-DBC2-4EC2-ABE0-07E421CF5E7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9BA5-6126-4D94-82A1-9F09FBE9B127}" type="datetimeFigureOut">
              <a:rPr lang="fi-FI" smtClean="0"/>
              <a:t>18.4.2023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7AE6-DBC2-4EC2-ABE0-07E421CF5E7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9BA5-6126-4D94-82A1-9F09FBE9B127}" type="datetimeFigureOut">
              <a:rPr lang="fi-FI" smtClean="0"/>
              <a:t>18.4.2023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7AE6-DBC2-4EC2-ABE0-07E421CF5E7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9BA5-6126-4D94-82A1-9F09FBE9B127}" type="datetimeFigureOut">
              <a:rPr lang="fi-FI" smtClean="0"/>
              <a:t>18.4.2023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7AE6-DBC2-4EC2-ABE0-07E421CF5E75}" type="slidenum">
              <a:rPr lang="fi-FI" smtClean="0"/>
              <a:t>‹#›</a:t>
            </a:fld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9BA5-6126-4D94-82A1-9F09FBE9B127}" type="datetimeFigureOut">
              <a:rPr lang="fi-FI" smtClean="0"/>
              <a:t>18.4.2023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7AE6-DBC2-4EC2-ABE0-07E421CF5E75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4079BA5-6126-4D94-82A1-9F09FBE9B127}" type="datetimeFigureOut">
              <a:rPr lang="fi-FI" smtClean="0"/>
              <a:t>18.4.2023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0417AE6-DBC2-4EC2-ABE0-07E421CF5E75}" type="slidenum">
              <a:rPr lang="fi-FI" smtClean="0"/>
              <a:t>‹#›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istiliitto.fi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istiliitto.fi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630616" cy="1800200"/>
          </a:xfrm>
        </p:spPr>
        <p:txBody>
          <a:bodyPr>
            <a:normAutofit/>
          </a:bodyPr>
          <a:lstStyle/>
          <a:p>
            <a:r>
              <a:rPr lang="fi-FI" sz="5400" dirty="0"/>
              <a:t>OIKEUDELLINEN ENNAKOINTI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40760" cy="3456383"/>
          </a:xfrm>
        </p:spPr>
        <p:txBody>
          <a:bodyPr>
            <a:normAutofit/>
          </a:bodyPr>
          <a:lstStyle/>
          <a:p>
            <a:r>
              <a:rPr lang="fi-FI" dirty="0"/>
              <a:t>Jari Jokiluhta, muistineuvoja</a:t>
            </a:r>
          </a:p>
          <a:p>
            <a:r>
              <a:rPr lang="fi-FI" dirty="0"/>
              <a:t>Helsingin muistiyhdistys ry</a:t>
            </a:r>
          </a:p>
          <a:p>
            <a:r>
              <a:rPr lang="fi-FI" dirty="0" err="1"/>
              <a:t>Tenholantie</a:t>
            </a:r>
            <a:r>
              <a:rPr lang="fi-FI" dirty="0"/>
              <a:t> 10</a:t>
            </a:r>
          </a:p>
          <a:p>
            <a:r>
              <a:rPr lang="fi-FI" dirty="0"/>
              <a:t>00280 Helsinki</a:t>
            </a:r>
          </a:p>
          <a:p>
            <a:r>
              <a:rPr lang="fi-FI" dirty="0"/>
              <a:t>p. 040-90 222 50</a:t>
            </a:r>
          </a:p>
          <a:p>
            <a:r>
              <a:rPr lang="fi-FI" dirty="0" err="1"/>
              <a:t>jari.jokiluhta@muistihelsinki.fi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1922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Malli: </a:t>
            </a:r>
            <a:r>
              <a:rPr lang="fi-FI" dirty="0" err="1">
                <a:hlinkClick r:id="rId2"/>
              </a:rPr>
              <a:t>www.muistiliitto.fi</a:t>
            </a:r>
            <a:endParaRPr lang="fi-FI" dirty="0"/>
          </a:p>
          <a:p>
            <a:r>
              <a:rPr lang="fi-FI" dirty="0"/>
              <a:t>Mallilomake sisältää kaksi pääosiota:</a:t>
            </a:r>
          </a:p>
          <a:p>
            <a:pPr marL="457200" indent="-457200">
              <a:buAutoNum type="arabicPeriod"/>
            </a:pPr>
            <a:r>
              <a:rPr lang="fi-FI" dirty="0"/>
              <a:t>Sitovat tahdonilmaisut ja</a:t>
            </a:r>
          </a:p>
          <a:p>
            <a:pPr marL="457200" indent="-457200">
              <a:buAutoNum type="arabicPeriod"/>
            </a:pPr>
            <a:r>
              <a:rPr lang="fi-FI" dirty="0"/>
              <a:t>Hoitoa ja hoivaa koskevat toiveet</a:t>
            </a:r>
          </a:p>
          <a:p>
            <a:r>
              <a:rPr lang="fi-FI" dirty="0"/>
              <a:t>Voidaan tallentaa kanta.fi  (Kela)</a:t>
            </a:r>
          </a:p>
          <a:p>
            <a:r>
              <a:rPr lang="fi-FI" dirty="0"/>
              <a:t>Suomen muistiasiantuntijat ry:n elämänlaatutestamentti hoivaa koskevista toiveista löytyy </a:t>
            </a:r>
            <a:r>
              <a:rPr lang="fi-FI" dirty="0" err="1"/>
              <a:t>www.muistiasiantuntijat.fi</a:t>
            </a:r>
            <a:endParaRPr lang="fi-FI" dirty="0"/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HOITOTAHTO</a:t>
            </a:r>
          </a:p>
        </p:txBody>
      </p:sp>
    </p:spTree>
    <p:extLst>
      <p:ext uri="{BB962C8B-B14F-4D97-AF65-F5344CB8AC3E}">
        <p14:creationId xmlns:p14="http://schemas.microsoft.com/office/powerpoint/2010/main" val="1874264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Tehdään yleensä pankissa henkilökohtaisesti</a:t>
            </a:r>
          </a:p>
          <a:p>
            <a:r>
              <a:rPr lang="fi-FI" dirty="0"/>
              <a:t>Voidaan avata  eläketilin rinnalle toinen tili, jolle siirretään sopiva summa rahaa vapaasti nostettavaksi</a:t>
            </a:r>
          </a:p>
          <a:p>
            <a:r>
              <a:rPr lang="fi-FI" dirty="0"/>
              <a:t>Kirjaa ei tarvitse välttämättä pitää, kannattaa olla huolellinen (näin voidaan välttää Edunvalvojan määrääminen)</a:t>
            </a:r>
          </a:p>
          <a:p>
            <a:r>
              <a:rPr lang="fi-FI" dirty="0"/>
              <a:t>Mappi, johon tallennetaan tiliotteet, laskut ja kuitit</a:t>
            </a:r>
          </a:p>
          <a:p>
            <a:r>
              <a:rPr lang="fi-FI" dirty="0"/>
              <a:t>Käteisnostoja vähän, maksut hyvä hoitaa laskua vastaan verkkopankissa tai pankkikortilla, e-laskut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TILINKÄYTTÖOIKEUS</a:t>
            </a:r>
          </a:p>
        </p:txBody>
      </p:sp>
    </p:spTree>
    <p:extLst>
      <p:ext uri="{BB962C8B-B14F-4D97-AF65-F5344CB8AC3E}">
        <p14:creationId xmlns:p14="http://schemas.microsoft.com/office/powerpoint/2010/main" val="3172212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27585" y="1700808"/>
            <a:ext cx="7452816" cy="4425355"/>
          </a:xfrm>
        </p:spPr>
        <p:txBody>
          <a:bodyPr/>
          <a:lstStyle/>
          <a:p>
            <a:r>
              <a:rPr lang="fi-FI" dirty="0"/>
              <a:t>Voi olla yhteinen tili, tilinomistajat saavat käyttää tilillä olevia varoja myös yksin: tällöin tili on ns. tai-tili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Käyttöoikeuden antaminen edellyttää sitä, että päätöksentekijä kykenee ymmärtämään ratkaisunsa merkityksen riittävän hyvin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Esim. tilinomistajan tavanomaisesta poikkeavat toimeksiannot tai omaisten kyselyt hänen raha-asioistaan voivat aiheuttaa epäilyksiä oikeudellisesta toimintakyvystä</a:t>
            </a:r>
          </a:p>
        </p:txBody>
      </p:sp>
    </p:spTree>
    <p:extLst>
      <p:ext uri="{BB962C8B-B14F-4D97-AF65-F5344CB8AC3E}">
        <p14:creationId xmlns:p14="http://schemas.microsoft.com/office/powerpoint/2010/main" val="254602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99591" y="2564904"/>
            <a:ext cx="7380809" cy="3561259"/>
          </a:xfrm>
        </p:spPr>
        <p:txBody>
          <a:bodyPr/>
          <a:lstStyle/>
          <a:p>
            <a:r>
              <a:rPr lang="fi-FI" dirty="0"/>
              <a:t>Tilinomistajan oikeudellisen toimintakyvyn puuttuminen hankaloittaa hänen raha-asioidensa hoitamista olennaisesti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Jos toimintakyvyttömyyteen ei ole varauduttu voidaan tilinomistajalle määrätä edunvalvonta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5223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99592" y="1988840"/>
            <a:ext cx="7560840" cy="4752528"/>
          </a:xfrm>
        </p:spPr>
        <p:txBody>
          <a:bodyPr>
            <a:normAutofit lnSpcReduction="10000"/>
          </a:bodyPr>
          <a:lstStyle/>
          <a:p>
            <a:r>
              <a:rPr lang="fi-FI" dirty="0"/>
              <a:t>Ne muodostavat kirjautumisen lukuisiin sähköisiin palveluihin, jotka voivat liittyä työhön, etuisuuksien hakemiseen, ajan varauksiin, ostosten tekemiseen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Tunnusten tarkoituksena on asiakkaan luotettava tunnistaminen, mikä ei ole mahdollista, jos ne ovat ulkopuolisten käytössä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Jos toinen </a:t>
            </a:r>
            <a:r>
              <a:rPr lang="fi-FI" dirty="0" err="1"/>
              <a:t>hlö</a:t>
            </a:r>
            <a:r>
              <a:rPr lang="fi-FI" dirty="0"/>
              <a:t> käyttää tiliä verkkopankin välityksellä, tulee sopia pankin kanssa niin, että käyttöoikeuden haltija voi käyttää tiliä omissa nimissään olevilla tunnuksilla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Verkkopankkitunnukset ovat aina henkilökohtaisia</a:t>
            </a:r>
          </a:p>
        </p:txBody>
      </p:sp>
    </p:spTree>
    <p:extLst>
      <p:ext uri="{BB962C8B-B14F-4D97-AF65-F5344CB8AC3E}">
        <p14:creationId xmlns:p14="http://schemas.microsoft.com/office/powerpoint/2010/main" val="1560846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27585" y="2675466"/>
            <a:ext cx="7452816" cy="4065901"/>
          </a:xfrm>
        </p:spPr>
        <p:txBody>
          <a:bodyPr>
            <a:normAutofit/>
          </a:bodyPr>
          <a:lstStyle/>
          <a:p>
            <a:r>
              <a:rPr lang="fi-FI" dirty="0"/>
              <a:t>Valtuuttaja antaa valtuutetulle valtakirjan, jossa määritellään valtuutetun kelpoisuus</a:t>
            </a:r>
          </a:p>
          <a:p>
            <a:r>
              <a:rPr lang="fi-FI" dirty="0"/>
              <a:t>On päämiehestä itsestään kiinni, kuinka yksityiskohtaisen valtakirjan hän tekee</a:t>
            </a:r>
          </a:p>
          <a:p>
            <a:r>
              <a:rPr lang="fi-FI" dirty="0"/>
              <a:t>Pätevä valtuutus edellyttää, että valtuuttaja  ymmärtää antamansa valtuutuksen merkityksen ja sisällön</a:t>
            </a:r>
          </a:p>
          <a:p>
            <a:r>
              <a:rPr lang="fi-FI" dirty="0"/>
              <a:t>Yksinkertaisin avoin asianajovaltakirja </a:t>
            </a:r>
            <a:r>
              <a:rPr lang="fi-FI" dirty="0">
                <a:sym typeface="Wingdings" panose="05000000000000000000" pitchFamily="2" charset="2"/>
              </a:rPr>
              <a:t> valtuutetulla kelpoisuus edustaa päämiestä tuomioistuimissa ja viranomaisissa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VALTAKIRJAVALTUUTUS</a:t>
            </a:r>
          </a:p>
        </p:txBody>
      </p:sp>
    </p:spTree>
    <p:extLst>
      <p:ext uri="{BB962C8B-B14F-4D97-AF65-F5344CB8AC3E}">
        <p14:creationId xmlns:p14="http://schemas.microsoft.com/office/powerpoint/2010/main" val="2558278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755576" y="2132856"/>
            <a:ext cx="8136904" cy="4608512"/>
          </a:xfrm>
        </p:spPr>
        <p:txBody>
          <a:bodyPr/>
          <a:lstStyle/>
          <a:p>
            <a:r>
              <a:rPr lang="fi-FI" dirty="0"/>
              <a:t>Valtakirjalla asiointia ei viranomainen valvo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Voi olla myös suullinen, käytännössä kannatta aina laatia kirjallisena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Lainsäädäntö ei vaadi todistajia, mutta niitä suositellaan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Tahon, johon valtakirjalla toimiminen kohdistuu (esim. pankin), ei ole pakko hyväksyä valtakirjaa, jollei se voi varmistua sen oikeellisuudesta</a:t>
            </a:r>
          </a:p>
        </p:txBody>
      </p:sp>
    </p:spTree>
    <p:extLst>
      <p:ext uri="{BB962C8B-B14F-4D97-AF65-F5344CB8AC3E}">
        <p14:creationId xmlns:p14="http://schemas.microsoft.com/office/powerpoint/2010/main" val="669185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618398" y="2348881"/>
            <a:ext cx="8229600" cy="4377192"/>
          </a:xfrm>
        </p:spPr>
        <p:txBody>
          <a:bodyPr>
            <a:normAutofit lnSpcReduction="10000"/>
          </a:bodyPr>
          <a:lstStyle/>
          <a:p>
            <a:r>
              <a:rPr lang="fi-FI" dirty="0"/>
              <a:t>Tulee voimaan heti sen tekemisestä ja on voimassa toistaiseksi, ellei ole kirjattu alkamista ja päättymistä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Lähtökohtaisesti valtuutus pysyy voimassa, vaikka valtuuttaja myöhemmin menettäisi kykynsä ymmärtää aiemmin antamansa valtuutuksen merkitystä tai valvoa valtuuttamansa tahon toimintaa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Kannattaa  laatia myös edunvalvontavaltuutus, joka tulee voimaan vasta silloin, jos asiat eivät enää valtakirjavaltuutuksella hoidu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Valtakirjan voimassaolo</a:t>
            </a:r>
          </a:p>
        </p:txBody>
      </p:sp>
    </p:spTree>
    <p:extLst>
      <p:ext uri="{BB962C8B-B14F-4D97-AF65-F5344CB8AC3E}">
        <p14:creationId xmlns:p14="http://schemas.microsoft.com/office/powerpoint/2010/main" val="4101984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Täytettävä muotovaatimukset: oltava kirjallinen, kahden esteettömän todistajan  todistama ja täytettävä vähimmäissisältöä koskevat vaatimukset</a:t>
            </a:r>
          </a:p>
          <a:p>
            <a:r>
              <a:rPr lang="fi-FI" dirty="0"/>
              <a:t>Laatiako itse vai käyttääkö lakimiestä                             (malleja: </a:t>
            </a:r>
            <a:r>
              <a:rPr lang="fi-FI" dirty="0" err="1">
                <a:hlinkClick r:id="rId2"/>
              </a:rPr>
              <a:t>www.muistiliitto.fi</a:t>
            </a:r>
            <a:r>
              <a:rPr lang="fi-FI" dirty="0"/>
              <a:t>)</a:t>
            </a:r>
          </a:p>
          <a:p>
            <a:r>
              <a:rPr lang="fi-FI" dirty="0"/>
              <a:t>Valtuuttajan  kyettävä ymmärtämään valtakirjan merkitys, suositeltavaa laatia mahdollisimman pian</a:t>
            </a:r>
          </a:p>
          <a:p>
            <a:r>
              <a:rPr lang="fi-FI" dirty="0"/>
              <a:t>Pidettävä kirjaa tuloista ja menoista (alkutili </a:t>
            </a:r>
            <a:r>
              <a:rPr lang="fi-FI" dirty="0" err="1"/>
              <a:t>DVV:lle</a:t>
            </a:r>
            <a:r>
              <a:rPr lang="fi-FI" dirty="0"/>
              <a:t>, päätöstili perillisille)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EDUNVALVONTAVALTUUTUS</a:t>
            </a:r>
            <a:br>
              <a:rPr lang="fi-FI" dirty="0"/>
            </a:br>
            <a:r>
              <a:rPr lang="fi-FI" dirty="0"/>
              <a:t>(Edunvalvontavaltakirja)</a:t>
            </a:r>
          </a:p>
        </p:txBody>
      </p:sp>
    </p:spTree>
    <p:extLst>
      <p:ext uri="{BB962C8B-B14F-4D97-AF65-F5344CB8AC3E}">
        <p14:creationId xmlns:p14="http://schemas.microsoft.com/office/powerpoint/2010/main" val="728707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107504" y="2276872"/>
            <a:ext cx="8928992" cy="4555258"/>
          </a:xfrm>
        </p:spPr>
        <p:txBody>
          <a:bodyPr>
            <a:normAutofit/>
          </a:bodyPr>
          <a:lstStyle/>
          <a:p>
            <a:r>
              <a:rPr lang="fi-FI" dirty="0"/>
              <a:t>Nimetään, kuka/ketkä hoitaa tulevaisuudessa omia asioita, jos niitä ei kykene enää itse hoitamaan (1 vai useampi valtuutettu)</a:t>
            </a:r>
          </a:p>
          <a:p>
            <a:r>
              <a:rPr lang="fi-FI" dirty="0"/>
              <a:t>Suositellaan kaikille, joilla on lähipiirissä luotettu henkilö</a:t>
            </a:r>
          </a:p>
          <a:p>
            <a:r>
              <a:rPr lang="fi-FI" dirty="0"/>
              <a:t>Valtuutettu saa valtuudet hoitaa yleensä talouteen ja omaisuuteen sekä terveyden- ja sairaanhoitoon liittyviä asioita helposti ja joustavasti</a:t>
            </a:r>
          </a:p>
          <a:p>
            <a:r>
              <a:rPr lang="fi-FI" dirty="0"/>
              <a:t>Tulee voimaan vasta kun hlö itse tulee kyvyttömäksi hoitamaan asioitaan </a:t>
            </a:r>
            <a:r>
              <a:rPr lang="fi-FI" dirty="0">
                <a:sym typeface="Wingdings"/>
              </a:rPr>
              <a:t> lääkärintodistus  DVV</a:t>
            </a:r>
          </a:p>
          <a:p>
            <a:r>
              <a:rPr lang="fi-FI" dirty="0">
                <a:sym typeface="Wingdings"/>
              </a:rPr>
              <a:t>Ei menetä itse omia oikeuksiaan kenellekään</a:t>
            </a:r>
          </a:p>
          <a:p>
            <a:r>
              <a:rPr lang="fi-FI" dirty="0">
                <a:sym typeface="Wingdings"/>
              </a:rPr>
              <a:t>Valtuutetun palkkion määrittely (veronalaista tuloa saajalle)</a:t>
            </a:r>
          </a:p>
          <a:p>
            <a:r>
              <a:rPr lang="fi-FI" dirty="0">
                <a:sym typeface="Wingdings"/>
              </a:rPr>
              <a:t>Osittain vahvistaminen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9185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Mitä on hoitotahto?</a:t>
            </a:r>
          </a:p>
          <a:p>
            <a:r>
              <a:rPr lang="fi-FI" dirty="0"/>
              <a:t>Henkilön oma ilmaus tulevaisuuden varalle siitä, miten toivoo itseään hoidettavan tilanteessa, jossa ei pysty osallistumaan hoitoaan koskevaan päätöksentekoon</a:t>
            </a:r>
          </a:p>
          <a:p>
            <a:r>
              <a:rPr lang="fi-FI" dirty="0"/>
              <a:t>Oikeus päättää minkälaista hoitoa ottaa vastaan, on myös oikeus kieltäytyä hoidosta (parantavastakin), poikkeus muutamat mielenterveyslain ja tartuntalain pykälät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HOITOTAHTO</a:t>
            </a:r>
          </a:p>
        </p:txBody>
      </p:sp>
    </p:spTree>
    <p:extLst>
      <p:ext uri="{BB962C8B-B14F-4D97-AF65-F5344CB8AC3E}">
        <p14:creationId xmlns:p14="http://schemas.microsoft.com/office/powerpoint/2010/main" val="333269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395536" y="2132856"/>
            <a:ext cx="7884864" cy="4608512"/>
          </a:xfrm>
        </p:spPr>
        <p:txBody>
          <a:bodyPr>
            <a:normAutofit/>
          </a:bodyPr>
          <a:lstStyle/>
          <a:p>
            <a:r>
              <a:rPr lang="fi-FI" dirty="0"/>
              <a:t>Ei maistraatin säännöllistä valvontaa ja byrokratiaa</a:t>
            </a:r>
          </a:p>
          <a:p>
            <a:r>
              <a:rPr lang="fi-FI" dirty="0"/>
              <a:t>Helpompaa ja edullisempaa kuin edunvalvonta</a:t>
            </a:r>
          </a:p>
          <a:p>
            <a:r>
              <a:rPr lang="fi-FI" dirty="0"/>
              <a:t>Edunvalvontavaltuutuksella mahdollista välttää edunvalvojan määrääminen</a:t>
            </a:r>
          </a:p>
          <a:p>
            <a:r>
              <a:rPr lang="fi-FI" dirty="0"/>
              <a:t>Tarvittaessa lääkärinlausunto vakuudeksi</a:t>
            </a:r>
          </a:p>
          <a:p>
            <a:r>
              <a:rPr lang="fi-FI" dirty="0"/>
              <a:t>Perustuu valtuutetun ja valtuuttajan ehdottoman luottamuksen varaan</a:t>
            </a:r>
          </a:p>
          <a:p>
            <a:r>
              <a:rPr lang="fi-FI" dirty="0"/>
              <a:t>Valtuutettu tulee olla ihminen, ei yhdistys tai yritys</a:t>
            </a:r>
          </a:p>
          <a:p>
            <a:r>
              <a:rPr lang="fi-FI" dirty="0"/>
              <a:t>Valtuutettu ei saa lahjoittaa omaisuutta, ilman erillistä kirjausta valtuutukseen, samoin kiinteistöt (muista esteellisyys)</a:t>
            </a:r>
          </a:p>
        </p:txBody>
      </p:sp>
    </p:spTree>
    <p:extLst>
      <p:ext uri="{BB962C8B-B14F-4D97-AF65-F5344CB8AC3E}">
        <p14:creationId xmlns:p14="http://schemas.microsoft.com/office/powerpoint/2010/main" val="2158928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971600" y="2132856"/>
            <a:ext cx="7920880" cy="4608512"/>
          </a:xfrm>
        </p:spPr>
        <p:txBody>
          <a:bodyPr>
            <a:normAutofit lnSpcReduction="10000"/>
          </a:bodyPr>
          <a:lstStyle/>
          <a:p>
            <a:r>
              <a:rPr lang="fi-FI" dirty="0"/>
              <a:t>Mahdollistaa myös omaisuuden lahjoittamisen ja jopa perintöverosuunnittelun, tällöin asiasta tulee olla selkeät määräykset edunvalvontavaltuutuksessa</a:t>
            </a:r>
          </a:p>
          <a:p>
            <a:r>
              <a:rPr lang="fi-FI" dirty="0"/>
              <a:t>Terveyden- ja sairaanhoitoon liittyvät tiedot salassa pidettäviä</a:t>
            </a:r>
          </a:p>
          <a:p>
            <a:r>
              <a:rPr lang="fi-FI" dirty="0"/>
              <a:t>Voidaan kirjata, että tieto itseä koskevissa asioissa voi kulkea perhepiirin sisällä salassapitovelvollisuuden estämättä</a:t>
            </a:r>
          </a:p>
          <a:p>
            <a:r>
              <a:rPr lang="fi-FI" dirty="0"/>
              <a:t>Jos hoitotahto tehty, hyvä kirjata valtuutukseen</a:t>
            </a:r>
          </a:p>
          <a:p>
            <a:r>
              <a:rPr lang="fi-FI" dirty="0"/>
              <a:t>Toimiohjeet erillisenä liitteenä tai hoitotahtoon  		(tyypillisimpiä omaisuuden myymiseen liittyvät,       	edunvalvontavaltuutetun palkkion määrittely)</a:t>
            </a:r>
          </a:p>
        </p:txBody>
      </p:sp>
    </p:spTree>
    <p:extLst>
      <p:ext uri="{BB962C8B-B14F-4D97-AF65-F5344CB8AC3E}">
        <p14:creationId xmlns:p14="http://schemas.microsoft.com/office/powerpoint/2010/main" val="1151462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27584" y="2132856"/>
            <a:ext cx="7452817" cy="4725143"/>
          </a:xfrm>
        </p:spPr>
        <p:txBody>
          <a:bodyPr>
            <a:normAutofit lnSpcReduction="10000"/>
          </a:bodyPr>
          <a:lstStyle/>
          <a:p>
            <a:r>
              <a:rPr lang="fi-FI" dirty="0"/>
              <a:t>Säädetään holhoustoimilaissa</a:t>
            </a:r>
          </a:p>
          <a:p>
            <a:r>
              <a:rPr lang="fi-FI" dirty="0"/>
              <a:t>Jos asioita ei saada mitenkään muuten hoidettua          </a:t>
            </a:r>
          </a:p>
          <a:p>
            <a:r>
              <a:rPr lang="fi-FI" dirty="0"/>
              <a:t>Yksinäiset vajaakykyiset henkilöt, joilla ei ole ketään huolehtimassa asioistaan</a:t>
            </a:r>
          </a:p>
          <a:p>
            <a:r>
              <a:rPr lang="fi-FI" dirty="0"/>
              <a:t>Toimintakyvyltään heikentyvän omaisuutta on tarpeen käyttää sellaisen oikeustoimien tekemiseen, joihin hän ei enää itse kykene</a:t>
            </a:r>
          </a:p>
          <a:p>
            <a:r>
              <a:rPr lang="fi-FI" dirty="0" err="1"/>
              <a:t>Hlö</a:t>
            </a:r>
            <a:r>
              <a:rPr lang="fi-FI" dirty="0"/>
              <a:t>, joka hoitaa vajaakykyisen </a:t>
            </a:r>
            <a:r>
              <a:rPr lang="fi-FI" dirty="0" err="1"/>
              <a:t>hlön</a:t>
            </a:r>
            <a:r>
              <a:rPr lang="fi-FI" dirty="0"/>
              <a:t> asioita, haluaa huolehtia niistä virallisen määräyksen nojalla asioiden selkiyttämiseksi</a:t>
            </a:r>
          </a:p>
          <a:p>
            <a:r>
              <a:rPr lang="fi-FI" dirty="0"/>
              <a:t>Vajaakykyinen </a:t>
            </a:r>
            <a:r>
              <a:rPr lang="fi-FI" dirty="0" err="1"/>
              <a:t>hlö</a:t>
            </a:r>
            <a:r>
              <a:rPr lang="fi-FI" dirty="0"/>
              <a:t> toimii jatkuvasti ja ymmärtämättään taloudellisten etujensa vastaisesti</a:t>
            </a:r>
          </a:p>
          <a:p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EDUNVALVOJA</a:t>
            </a:r>
          </a:p>
        </p:txBody>
      </p:sp>
    </p:spTree>
    <p:extLst>
      <p:ext uri="{BB962C8B-B14F-4D97-AF65-F5344CB8AC3E}">
        <p14:creationId xmlns:p14="http://schemas.microsoft.com/office/powerpoint/2010/main" val="3857506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323528" y="2276872"/>
            <a:ext cx="8136904" cy="4581128"/>
          </a:xfrm>
        </p:spPr>
        <p:txBody>
          <a:bodyPr>
            <a:normAutofit/>
          </a:bodyPr>
          <a:lstStyle/>
          <a:p>
            <a:r>
              <a:rPr lang="fi-FI" dirty="0"/>
              <a:t>Useimmiten  edunvalvoja määrätään huolehtimaan päämiehensä taloudellisista asioista</a:t>
            </a:r>
          </a:p>
          <a:p>
            <a:r>
              <a:rPr lang="fi-FI" dirty="0"/>
              <a:t>Voidaan määrätä koskemaan vain tiettyä oikeustoimea</a:t>
            </a:r>
          </a:p>
          <a:p>
            <a:r>
              <a:rPr lang="fi-FI" dirty="0"/>
              <a:t>Edunvalvojan tehtäviin ei kuulu päämiehen fyysinen hoitaminen, voidaan myös erikseen määrätä hoitamaan sairaan- tai terveydenhoitoon liittyviä asioita</a:t>
            </a:r>
          </a:p>
          <a:p>
            <a:r>
              <a:rPr lang="fi-FI" dirty="0"/>
              <a:t>Edunvalvojan lähtökohtana on salassapitovelvollisuus eikä edunvalvoja saa paljastaa tietoja päämiehen omaisille</a:t>
            </a:r>
          </a:p>
          <a:p>
            <a:r>
              <a:rPr lang="fi-FI" dirty="0"/>
              <a:t>Toisaalta päämiehen etu voi olla toimiva yhteistyö läheisten ja omaisten kanssa</a:t>
            </a:r>
          </a:p>
        </p:txBody>
      </p:sp>
    </p:spTree>
    <p:extLst>
      <p:ext uri="{BB962C8B-B14F-4D97-AF65-F5344CB8AC3E}">
        <p14:creationId xmlns:p14="http://schemas.microsoft.com/office/powerpoint/2010/main" val="18153798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Pidettävä kirjaa tuloista ja menoista ja niistä tehtävä vuosittain tili </a:t>
            </a:r>
            <a:r>
              <a:rPr lang="fi-FI" dirty="0" err="1"/>
              <a:t>DVV:lle</a:t>
            </a:r>
            <a:r>
              <a:rPr lang="fi-FI" dirty="0"/>
              <a:t> sekä päätöstili</a:t>
            </a:r>
          </a:p>
          <a:p>
            <a:r>
              <a:rPr lang="fi-FI" dirty="0"/>
              <a:t>Edunvalvojalla oikeus saada korvaus kuluistaan ja kohtuullinen palkkio</a:t>
            </a:r>
          </a:p>
          <a:p>
            <a:r>
              <a:rPr lang="fi-FI" dirty="0"/>
              <a:t>Ilmoitus edunvalvojan tarpeesta maistraattiin perusteluineen </a:t>
            </a:r>
          </a:p>
          <a:p>
            <a:r>
              <a:rPr lang="fi-FI" dirty="0"/>
              <a:t>Digi- ja väestötietovirasto selvittää tarpeen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2379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Laillisen edustajan nimeäminen:</a:t>
            </a:r>
          </a:p>
          <a:p>
            <a:r>
              <a:rPr lang="fi-FI" dirty="0"/>
              <a:t>Henkilö voi ennakoida mahdollista tulevaa vajaakykyisyyttään valtuuttamalla jonkun läheisensä hoitosuostumusten antamiseen</a:t>
            </a:r>
          </a:p>
          <a:p>
            <a:r>
              <a:rPr lang="fi-FI" dirty="0"/>
              <a:t>Voi sisältää selkeitä valtuuttajan antamia tahdonilmaisuja siitä, miten hän haluaa asioitaan hoidettavan, kenelle saa antaa mitäkin tietoja</a:t>
            </a:r>
          </a:p>
        </p:txBody>
      </p:sp>
    </p:spTree>
    <p:extLst>
      <p:ext uri="{BB962C8B-B14F-4D97-AF65-F5344CB8AC3E}">
        <p14:creationId xmlns:p14="http://schemas.microsoft.com/office/powerpoint/2010/main" val="995587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539552" y="2204864"/>
            <a:ext cx="7776864" cy="4517080"/>
          </a:xfrm>
        </p:spPr>
        <p:txBody>
          <a:bodyPr>
            <a:normAutofit/>
          </a:bodyPr>
          <a:lstStyle/>
          <a:p>
            <a:r>
              <a:rPr lang="fi-FI" b="1" dirty="0"/>
              <a:t>Elämän loppuvaiheen tahdonilmaukset:</a:t>
            </a:r>
          </a:p>
          <a:p>
            <a:r>
              <a:rPr lang="fi-FI" dirty="0"/>
              <a:t>Hoitotahdolla ymmärretään tavallisesti tahdonilmaisua, jossa henkilö antaa määräyksiä kuolemaansa edeltävästä hoidosta</a:t>
            </a:r>
          </a:p>
          <a:p>
            <a:r>
              <a:rPr lang="fi-FI" dirty="0"/>
              <a:t>Esim. saako käyttää keinotekoisesti elintoimintoja ylläpitäviä hoitomuotoja esim. keinoruokinta, nesteytys, elvytyksen kieltäminen, elinluovutustahto, osallistuminen tutkimuksiin</a:t>
            </a:r>
          </a:p>
          <a:p>
            <a:r>
              <a:rPr lang="fi-FI" dirty="0"/>
              <a:t>Potilaslain mukaan potilaalle ei saa antaa sellaista hoitoa, joka on vastoin hänen aikaisemmin vakaasti ja pätevästi ilmaisemaa tahtoa</a:t>
            </a:r>
          </a:p>
        </p:txBody>
      </p:sp>
      <p:sp>
        <p:nvSpPr>
          <p:cNvPr id="4" name="Nuoli oikealle 3"/>
          <p:cNvSpPr/>
          <p:nvPr/>
        </p:nvSpPr>
        <p:spPr>
          <a:xfrm>
            <a:off x="7308304" y="62373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3990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Tahdonilmaisu voi olla myös ns. positiivinen tahdonilmaisu, </a:t>
            </a:r>
            <a:r>
              <a:rPr lang="fi-FI" dirty="0" err="1"/>
              <a:t>esim</a:t>
            </a:r>
            <a:r>
              <a:rPr lang="fi-FI" dirty="0"/>
              <a:t>:</a:t>
            </a:r>
          </a:p>
          <a:p>
            <a:pPr marL="0" indent="0">
              <a:buNone/>
            </a:pPr>
            <a:r>
              <a:rPr lang="fi-FI" dirty="0"/>
              <a:t>”Päätettäessä  hoidostani pidän tärkeämpänä elämäni laadun varmistamista kuin pitkittämistä. Minulle on tämän vuoksi annettava riittävä oireenmukainen hoito (esim. kipulääkitys) riippumatta sen vaikutuksesta elinaikani pituuteen.”</a:t>
            </a:r>
          </a:p>
        </p:txBody>
      </p:sp>
    </p:spTree>
    <p:extLst>
      <p:ext uri="{BB962C8B-B14F-4D97-AF65-F5344CB8AC3E}">
        <p14:creationId xmlns:p14="http://schemas.microsoft.com/office/powerpoint/2010/main" val="2703764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99591" y="2276872"/>
            <a:ext cx="7380809" cy="4581127"/>
          </a:xfrm>
        </p:spPr>
        <p:txBody>
          <a:bodyPr>
            <a:normAutofit/>
          </a:bodyPr>
          <a:lstStyle/>
          <a:p>
            <a:r>
              <a:rPr lang="fi-FI" dirty="0"/>
              <a:t>Hoivaa koskevista ohjeista voidaan käyttää nimitystä hoivatahto</a:t>
            </a:r>
          </a:p>
          <a:p>
            <a:r>
              <a:rPr lang="fi-FI" dirty="0"/>
              <a:t>Muistisairaiden kohdalla jopa enemmän mielenkiinnon kohteena kuin perinteinen hoitotahto</a:t>
            </a:r>
          </a:p>
          <a:p>
            <a:r>
              <a:rPr lang="fi-FI" dirty="0"/>
              <a:t>Ohjeilla ja toiveilla ei juridisesti yhtä sitovaa asemaa kuin varsinaisella hoitotahdolla</a:t>
            </a:r>
          </a:p>
          <a:p>
            <a:r>
              <a:rPr lang="fi-FI" dirty="0"/>
              <a:t>Toimivat apuna hoitotahdon tulkinnassa</a:t>
            </a:r>
          </a:p>
          <a:p>
            <a:r>
              <a:rPr lang="fi-FI" dirty="0"/>
              <a:t>Voivat sisältää ilmauksia elämänarvoista, toiveita hoivaan ja hoitopaikkaan liittyvissä kysymyksissä, voi sisältää toiveen mahdollisen edunvalvojan henkilöstä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Hoivaa koskevat toiveet</a:t>
            </a:r>
          </a:p>
        </p:txBody>
      </p:sp>
    </p:spTree>
    <p:extLst>
      <p:ext uri="{BB962C8B-B14F-4D97-AF65-F5344CB8AC3E}">
        <p14:creationId xmlns:p14="http://schemas.microsoft.com/office/powerpoint/2010/main" val="977652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Kirjallisesti, jolloin siinä on tekijän allekirjoitus ja päiväys</a:t>
            </a:r>
          </a:p>
          <a:p>
            <a:r>
              <a:rPr lang="fi-FI" dirty="0"/>
              <a:t>Kelan (</a:t>
            </a:r>
            <a:r>
              <a:rPr lang="fi-FI" dirty="0" err="1"/>
              <a:t>KanTa</a:t>
            </a:r>
            <a:r>
              <a:rPr lang="fi-FI" dirty="0"/>
              <a:t>) sivuilla jokainen voi itse  ylläpitää hoitotahtonsa ajanmukaisuutta</a:t>
            </a:r>
          </a:p>
          <a:p>
            <a:r>
              <a:rPr lang="fi-FI" dirty="0"/>
              <a:t>Terveydenhuollossa annetuista ja säilytetyistä hoitotahdoista menee tieto </a:t>
            </a:r>
            <a:r>
              <a:rPr lang="fi-FI" dirty="0" err="1"/>
              <a:t>KanTaan</a:t>
            </a:r>
            <a:endParaRPr lang="fi-FI" dirty="0"/>
          </a:p>
          <a:p>
            <a:r>
              <a:rPr lang="fi-FI" dirty="0"/>
              <a:t>Sisällön saa kirjoittaja vapaasti valita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hoitotahto tehdään</a:t>
            </a:r>
          </a:p>
        </p:txBody>
      </p:sp>
    </p:spTree>
    <p:extLst>
      <p:ext uri="{BB962C8B-B14F-4D97-AF65-F5344CB8AC3E}">
        <p14:creationId xmlns:p14="http://schemas.microsoft.com/office/powerpoint/2010/main" val="3857772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Vasta kun ei itse pysty tekemään päätöksiä ja ilmaisemaan toiveitaan tai kun henkilön kuvaama tilanne toteutuu</a:t>
            </a:r>
          </a:p>
          <a:p>
            <a:r>
              <a:rPr lang="fi-FI" dirty="0"/>
              <a:t>Tarkoitettu hoito-ohjeeksi kroonisissa sairauksissa, joissa paranemisen toive on mennyt, ennuste on huono ja /tai lyhyt</a:t>
            </a:r>
          </a:p>
          <a:p>
            <a:r>
              <a:rPr lang="fi-FI" dirty="0"/>
              <a:t>Suositellaan, että hoitotahdon tekijä tarkistaa sen ajoittain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Milloin tulee voimaan?</a:t>
            </a:r>
          </a:p>
        </p:txBody>
      </p:sp>
    </p:spTree>
    <p:extLst>
      <p:ext uri="{BB962C8B-B14F-4D97-AF65-F5344CB8AC3E}">
        <p14:creationId xmlns:p14="http://schemas.microsoft.com/office/powerpoint/2010/main" val="777328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Hoitotahto on liian ylimalkainen</a:t>
            </a:r>
          </a:p>
          <a:p>
            <a:r>
              <a:rPr lang="fi-FI" dirty="0"/>
              <a:t>Hoitotahto on liian seikkaperäinen</a:t>
            </a:r>
          </a:p>
          <a:p>
            <a:r>
              <a:rPr lang="fi-FI" dirty="0"/>
              <a:t>Hoitotahto on hukassa</a:t>
            </a:r>
          </a:p>
          <a:p>
            <a:r>
              <a:rPr lang="fi-FI" dirty="0"/>
              <a:t>Olemassaolosta ei ole tietoa</a:t>
            </a:r>
          </a:p>
          <a:p>
            <a:r>
              <a:rPr lang="fi-FI" dirty="0"/>
              <a:t>Mahdoton ennakoida kaikkia eteen tulevia tilanteita</a:t>
            </a:r>
          </a:p>
          <a:p>
            <a:r>
              <a:rPr lang="fi-FI" dirty="0"/>
              <a:t>Hoitotahto on tehty liian myöhään, esim. muistisairaan ymmärryksestä ristiriita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Käytännön ongelmatilanteita</a:t>
            </a:r>
          </a:p>
        </p:txBody>
      </p:sp>
    </p:spTree>
    <p:extLst>
      <p:ext uri="{BB962C8B-B14F-4D97-AF65-F5344CB8AC3E}">
        <p14:creationId xmlns:p14="http://schemas.microsoft.com/office/powerpoint/2010/main" val="18167034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ltomuoto">
  <a:themeElements>
    <a:clrScheme name="Aaltomuoto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altomuoto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altomuoto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585</TotalTime>
  <Words>1143</Words>
  <Application>Microsoft Macintosh PowerPoint</Application>
  <PresentationFormat>Näytössä katseltava diaesitys (4:3)</PresentationFormat>
  <Paragraphs>127</Paragraphs>
  <Slides>24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24</vt:i4>
      </vt:variant>
    </vt:vector>
  </HeadingPairs>
  <TitlesOfParts>
    <vt:vector size="27" baseType="lpstr">
      <vt:lpstr>Candara</vt:lpstr>
      <vt:lpstr>Symbol</vt:lpstr>
      <vt:lpstr>Aaltomuoto</vt:lpstr>
      <vt:lpstr>OIKEUDELLINEN ENNAKOINTI</vt:lpstr>
      <vt:lpstr>HOITOTAHTO</vt:lpstr>
      <vt:lpstr>PowerPoint-esitys</vt:lpstr>
      <vt:lpstr>PowerPoint-esitys</vt:lpstr>
      <vt:lpstr>PowerPoint-esitys</vt:lpstr>
      <vt:lpstr>Hoivaa koskevat toiveet</vt:lpstr>
      <vt:lpstr>Miten hoitotahto tehdään</vt:lpstr>
      <vt:lpstr>Milloin tulee voimaan?</vt:lpstr>
      <vt:lpstr>Käytännön ongelmatilanteita</vt:lpstr>
      <vt:lpstr>HOITOTAHTO</vt:lpstr>
      <vt:lpstr>TILINKÄYTTÖOIKEUS</vt:lpstr>
      <vt:lpstr>PowerPoint-esitys</vt:lpstr>
      <vt:lpstr>PowerPoint-esitys</vt:lpstr>
      <vt:lpstr>Verkkopankkitunnukset ovat aina henkilökohtaisia</vt:lpstr>
      <vt:lpstr>VALTAKIRJAVALTUUTUS</vt:lpstr>
      <vt:lpstr>PowerPoint-esitys</vt:lpstr>
      <vt:lpstr>Valtakirjan voimassaolo</vt:lpstr>
      <vt:lpstr>EDUNVALVONTAVALTUUTUS (Edunvalvontavaltakirja)</vt:lpstr>
      <vt:lpstr>PowerPoint-esitys</vt:lpstr>
      <vt:lpstr>PowerPoint-esitys</vt:lpstr>
      <vt:lpstr>PowerPoint-esitys</vt:lpstr>
      <vt:lpstr>EDUNVALVOJA</vt:lpstr>
      <vt:lpstr>PowerPoint-esitys</vt:lpstr>
      <vt:lpstr>PowerPoint-esitys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HYVÄT KÄYTÄNNÖT MUISTISAIRAAN EDUNVALVONNASSA</dc:title>
  <dc:creator>Jari</dc:creator>
  <cp:lastModifiedBy>Jari Jokiluhta</cp:lastModifiedBy>
  <cp:revision>51</cp:revision>
  <dcterms:created xsi:type="dcterms:W3CDTF">2014-08-30T07:09:17Z</dcterms:created>
  <dcterms:modified xsi:type="dcterms:W3CDTF">2023-04-18T06:01:48Z</dcterms:modified>
</cp:coreProperties>
</file>