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4"/>
  </p:notesMasterIdLst>
  <p:sldIdLst>
    <p:sldId id="284" r:id="rId5"/>
    <p:sldId id="257" r:id="rId6"/>
    <p:sldId id="258" r:id="rId7"/>
    <p:sldId id="259" r:id="rId8"/>
    <p:sldId id="260" r:id="rId9"/>
    <p:sldId id="270" r:id="rId10"/>
    <p:sldId id="261" r:id="rId11"/>
    <p:sldId id="263" r:id="rId12"/>
    <p:sldId id="282" r:id="rId13"/>
    <p:sldId id="265" r:id="rId14"/>
    <p:sldId id="288" r:id="rId15"/>
    <p:sldId id="262" r:id="rId16"/>
    <p:sldId id="277" r:id="rId17"/>
    <p:sldId id="266" r:id="rId18"/>
    <p:sldId id="274" r:id="rId19"/>
    <p:sldId id="281" r:id="rId20"/>
    <p:sldId id="286" r:id="rId21"/>
    <p:sldId id="285" r:id="rId22"/>
    <p:sldId id="269" r:id="rId23"/>
  </p:sldIdLst>
  <p:sldSz cx="9144000" cy="5143500" type="screen16x9"/>
  <p:notesSz cx="6858000" cy="9144000"/>
  <p:embeddedFontLst>
    <p:embeddedFont>
      <p:font typeface="Libre Franklin" pitchFamily="2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Medium" panose="00000600000000000000" pitchFamily="2" charset="0"/>
      <p:regular r:id="rId33"/>
      <p:bold r:id="rId34"/>
      <p:italic r:id="rId35"/>
      <p:boldItalic r:id="rId36"/>
    </p:embeddedFont>
    <p:embeddedFont>
      <p:font typeface="Montserrat SemiBold" panose="00000700000000000000" pitchFamily="2" charset="0"/>
      <p:regular r:id="rId37"/>
      <p:bold r:id="rId38"/>
      <p:italic r:id="rId39"/>
      <p:bold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16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693887d2e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693887d2e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693887d2e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693887d2e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2318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693887d2e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693887d2e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544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693887d2e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693887d2eb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003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102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915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415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693887d2eb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693887d2eb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693887d2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693887d2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693887d2e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693887d2e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693887d2e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693887d2e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693887d2e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693887d2e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715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693887d2e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693887d2e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693887d2e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693887d2e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40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876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opintopolku.fi/konfo/fi/koulutus/1.2.246.562.13.00000000000000000028" TargetMode="Externa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/>
          <p:nvPr/>
        </p:nvSpPr>
        <p:spPr>
          <a:xfrm>
            <a:off x="-9525" y="0"/>
            <a:ext cx="9144000" cy="5143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2"/>
          <p:cNvPicPr preferRelativeResize="0"/>
          <p:nvPr/>
        </p:nvPicPr>
        <p:blipFill rotWithShape="1">
          <a:blip r:embed="rId3">
            <a:alphaModFix/>
          </a:blip>
          <a:srcRect l="44446" r="13093"/>
          <a:stretch/>
        </p:blipFill>
        <p:spPr>
          <a:xfrm>
            <a:off x="5867400" y="0"/>
            <a:ext cx="3276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"/>
          <p:cNvSpPr txBox="1"/>
          <p:nvPr/>
        </p:nvSpPr>
        <p:spPr>
          <a:xfrm>
            <a:off x="304800" y="400050"/>
            <a:ext cx="4505400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sz="3100" dirty="0">
                <a:solidFill>
                  <a:schemeClr val="lt1"/>
                </a:solidFill>
                <a:latin typeface="Montserrat"/>
                <a:sym typeface="Montserrat"/>
              </a:rPr>
              <a:t>3 KAMPUKSEN URHEILUOPISTO</a:t>
            </a:r>
            <a:endParaRPr lang="fi" sz="3100" dirty="0">
              <a:solidFill>
                <a:schemeClr val="lt1"/>
              </a:solidFill>
              <a:latin typeface="Montserrat"/>
            </a:endParaRPr>
          </a:p>
        </p:txBody>
      </p:sp>
      <p:pic>
        <p:nvPicPr>
          <p:cNvPr id="65" name="Google Shape;6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75" y="4267201"/>
            <a:ext cx="1818301" cy="74844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 txBox="1"/>
          <p:nvPr/>
        </p:nvSpPr>
        <p:spPr>
          <a:xfrm>
            <a:off x="342891" y="1845621"/>
            <a:ext cx="4505400" cy="1492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i" sz="1700" dirty="0">
                <a:solidFill>
                  <a:schemeClr val="lt1"/>
                </a:solidFill>
                <a:latin typeface="Montserrat"/>
                <a:sym typeface="Montserrat"/>
              </a:rPr>
              <a:t>Liikunnanohjauksen perustutkinto</a:t>
            </a:r>
          </a:p>
          <a:p>
            <a:endParaRPr lang="fi" sz="1700" dirty="0">
              <a:solidFill>
                <a:schemeClr val="lt1"/>
              </a:solidFill>
              <a:latin typeface="Montserrat"/>
              <a:sym typeface="Montserrat"/>
            </a:endParaRPr>
          </a:p>
          <a:p>
            <a:r>
              <a:rPr lang="fi" sz="1700" dirty="0">
                <a:solidFill>
                  <a:schemeClr val="lt1"/>
                </a:solidFill>
                <a:latin typeface="Montserrat"/>
                <a:sym typeface="Montserrat"/>
              </a:rPr>
              <a:t>Pajulahti</a:t>
            </a:r>
          </a:p>
          <a:p>
            <a:endParaRPr lang="fi" sz="1700" dirty="0">
              <a:solidFill>
                <a:schemeClr val="lt1"/>
              </a:solidFill>
              <a:latin typeface="Montserrat"/>
              <a:sym typeface="Montserrat"/>
            </a:endParaRPr>
          </a:p>
          <a:p>
            <a:endParaRPr lang="fi" sz="1700" dirty="0">
              <a:solidFill>
                <a:schemeClr val="lt1"/>
              </a:solidFill>
              <a:latin typeface="Montserrat"/>
            </a:endParaRPr>
          </a:p>
        </p:txBody>
      </p:sp>
      <p:pic>
        <p:nvPicPr>
          <p:cNvPr id="67" name="Google Shape;6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0080" y="-1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title"/>
          </p:nvPr>
        </p:nvSpPr>
        <p:spPr>
          <a:xfrm>
            <a:off x="311575" y="14065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YHTEISHAKU</a:t>
            </a:r>
            <a:endParaRPr b="1" dirty="0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2"/>
          <p:cNvSpPr txBox="1">
            <a:spLocks noGrp="1"/>
          </p:cNvSpPr>
          <p:nvPr>
            <p:ph type="body" idx="1"/>
          </p:nvPr>
        </p:nvSpPr>
        <p:spPr>
          <a:xfrm>
            <a:off x="311575" y="675244"/>
            <a:ext cx="8520600" cy="40827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2000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Hakuaikataulu</a:t>
            </a:r>
            <a:endParaRPr lang="fi-FI" sz="2000" b="1" dirty="0">
              <a:solidFill>
                <a:srgbClr val="35476A"/>
              </a:solidFill>
              <a:latin typeface="Montserrat"/>
              <a:ea typeface="Montserrat"/>
              <a:cs typeface="Montserrat"/>
            </a:endParaRPr>
          </a:p>
          <a:p>
            <a:pPr marL="0" indent="0">
              <a:lnSpc>
                <a:spcPct val="114999"/>
              </a:lnSpc>
              <a:buSzPts val="1100"/>
              <a:buNone/>
            </a:pPr>
            <a:endParaRPr lang="fi" sz="2000" b="1" dirty="0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Hakuaika on 20.2.-19.3.2024</a:t>
            </a:r>
            <a:endParaRPr lang="fi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Soveltuvuuskoe 6.5.2024 Pajulahden kampuksella </a:t>
            </a:r>
            <a:endParaRPr lang="fi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342900">
              <a:lnSpc>
                <a:spcPct val="114999"/>
              </a:lnSpc>
              <a:buSzPts val="1100"/>
              <a:buFont typeface="Courier New" panose="02070309020205020404" pitchFamily="49" charset="0"/>
              <a:buChar char="o"/>
            </a:pPr>
            <a:r>
              <a:rPr lang="fi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Hakija saa kutsun ylimmän hakukohteensa pääsy- ja soveltuvuuskokeeseen ja samat pisteet siirtyvät hänen mahdollisiin muihin liikunnanohjauksen perustutkinnon hakukohteisiin. </a:t>
            </a:r>
          </a:p>
          <a:p>
            <a:pPr marL="342900">
              <a:lnSpc>
                <a:spcPct val="114999"/>
              </a:lnSpc>
              <a:buSzPts val="1100"/>
              <a:buFont typeface="Courier New" panose="02070309020205020404" pitchFamily="49" charset="0"/>
              <a:buChar char="o"/>
            </a:pPr>
            <a:r>
              <a:rPr lang="fi-FI" dirty="0">
                <a:solidFill>
                  <a:schemeClr val="dk1"/>
                </a:solidFill>
                <a:latin typeface="Montserrat" panose="00000500000000000000" pitchFamily="2" charset="0"/>
              </a:rPr>
              <a:t>Jos hakija ei osallistu pääsykokeeseen tai saa pääsykokeesta 0 pistettä, hän ei voi tulla valituksi koulutukseen.</a:t>
            </a: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Saat tiedon yhteishaun tuloksista aikaisintaan 13.6.2024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Ota vastaan opiskelupaikkasi viimeistään 27.6.2024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114999"/>
              </a:lnSpc>
              <a:buNone/>
            </a:pPr>
            <a:endParaRPr lang="fi" sz="1200" b="1" dirty="0">
              <a:solidFill>
                <a:srgbClr val="35476A"/>
              </a:solidFill>
              <a:latin typeface="Segoe UI"/>
              <a:ea typeface="Montserrat"/>
              <a:cs typeface="Segoe UI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200" dirty="0">
              <a:latin typeface="Montserrat"/>
              <a:ea typeface="Montserrat"/>
              <a:cs typeface="Montserrat"/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title"/>
          </p:nvPr>
        </p:nvSpPr>
        <p:spPr>
          <a:xfrm>
            <a:off x="311575" y="14065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YHTEISHAKU</a:t>
            </a:r>
            <a:endParaRPr b="1" dirty="0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2"/>
          <p:cNvSpPr txBox="1">
            <a:spLocks noGrp="1"/>
          </p:cNvSpPr>
          <p:nvPr>
            <p:ph type="body" idx="1"/>
          </p:nvPr>
        </p:nvSpPr>
        <p:spPr>
          <a:xfrm>
            <a:off x="311575" y="675244"/>
            <a:ext cx="8639213" cy="4201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  <a:buNone/>
            </a:pPr>
            <a:r>
              <a:rPr lang="fi" sz="1600" b="1" dirty="0">
                <a:solidFill>
                  <a:srgbClr val="35476A"/>
                </a:solidFill>
                <a:latin typeface="Segoe UI"/>
                <a:ea typeface="Montserrat"/>
                <a:cs typeface="Segoe UI"/>
              </a:rPr>
              <a:t>Pistevalinta</a:t>
            </a:r>
            <a:endParaRPr lang="en-US" sz="1600">
              <a:solidFill>
                <a:srgbClr val="35476A"/>
              </a:solidFill>
              <a:latin typeface="Segoe UI"/>
              <a:ea typeface="Montserrat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fi" sz="1600" dirty="0">
                <a:solidFill>
                  <a:schemeClr val="dk1"/>
                </a:solidFill>
                <a:latin typeface="Segoe UI"/>
                <a:ea typeface="Montserrat"/>
                <a:cs typeface="Segoe UI"/>
              </a:rPr>
              <a:t>Hakiessasi ammatilliseen perustutkintoon peruskoulun jälkeen saat:</a:t>
            </a:r>
            <a:endParaRPr lang="en-US" sz="1600">
              <a:solidFill>
                <a:schemeClr val="dk1"/>
              </a:solidFill>
              <a:latin typeface="Segoe UI"/>
              <a:ea typeface="Montserrat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fi" sz="1600" dirty="0">
                <a:solidFill>
                  <a:schemeClr val="dk1"/>
                </a:solidFill>
                <a:latin typeface="Segoe UI"/>
                <a:ea typeface="Montserrat"/>
                <a:cs typeface="Segoe UI"/>
              </a:rPr>
              <a:t>6 pistettä siitä, että olet suorittanut peruskoulun samana tai edellisenä vuonna kuin haet, TAI:</a:t>
            </a:r>
            <a:endParaRPr lang="en-US" sz="1600">
              <a:solidFill>
                <a:schemeClr val="dk1"/>
              </a:solidFill>
              <a:latin typeface="Segoe UI"/>
              <a:ea typeface="Montserrat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fi" sz="1600" dirty="0">
                <a:solidFill>
                  <a:schemeClr val="dk1"/>
                </a:solidFill>
                <a:latin typeface="Segoe UI"/>
                <a:ea typeface="Montserrat"/>
                <a:cs typeface="Segoe UI"/>
              </a:rPr>
              <a:t>6 pistettä tietyistä peruskoulun jälkeen suoritetuista opinnoista: vapaan sivistystyön koulutus (vähintään 17 viikkoa), </a:t>
            </a:r>
            <a:r>
              <a:rPr lang="fi-FI" sz="1600" dirty="0">
                <a:solidFill>
                  <a:schemeClr val="dk1"/>
                </a:solidFill>
                <a:latin typeface="Segoe UI"/>
                <a:ea typeface="Montserrat"/>
                <a:cs typeface="Segoe UI"/>
              </a:rPr>
              <a:t>tutkintokoulutukseen valmentava koulutus TUVA (vähintään 19 viikkoa), </a:t>
            </a:r>
            <a:r>
              <a:rPr lang="fi" sz="1600" dirty="0">
                <a:solidFill>
                  <a:schemeClr val="dk1"/>
                </a:solidFill>
                <a:latin typeface="Segoe UI"/>
                <a:ea typeface="Montserrat"/>
                <a:cs typeface="Segoe UI"/>
              </a:rPr>
              <a:t>kansanopiston vähintään lukuvuoden mittainen linja (vähintään 28 viikkoa)</a:t>
            </a:r>
            <a:endParaRPr lang="en-US" sz="1600">
              <a:solidFill>
                <a:schemeClr val="dk1"/>
              </a:solidFill>
              <a:latin typeface="Segoe UI"/>
              <a:ea typeface="Montserrat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endParaRPr lang="en-US" sz="1600" dirty="0">
              <a:solidFill>
                <a:srgbClr val="000000"/>
              </a:solidFill>
              <a:latin typeface="Segoe UI"/>
              <a:ea typeface="Montserrat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fi" sz="1600" dirty="0">
                <a:solidFill>
                  <a:schemeClr val="dk1"/>
                </a:solidFill>
                <a:latin typeface="Segoe UI"/>
                <a:ea typeface="Montserrat"/>
                <a:cs typeface="Segoe UI"/>
              </a:rPr>
              <a:t>Lisäksi saat</a:t>
            </a:r>
            <a:endParaRPr lang="en-US" sz="1600">
              <a:solidFill>
                <a:schemeClr val="dk1"/>
              </a:solidFill>
              <a:latin typeface="Segoe UI"/>
              <a:ea typeface="Montserrat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fi" sz="1600" dirty="0">
                <a:solidFill>
                  <a:schemeClr val="dk1"/>
                </a:solidFill>
                <a:latin typeface="Segoe UI"/>
                <a:ea typeface="Montserrat"/>
                <a:cs typeface="Segoe UI"/>
              </a:rPr>
              <a:t>1–16 pistettä yleisestä koulumenestyksestä,</a:t>
            </a:r>
            <a:endParaRPr lang="en-US" sz="1600">
              <a:solidFill>
                <a:schemeClr val="dk1"/>
              </a:solidFill>
              <a:latin typeface="Segoe UI"/>
              <a:ea typeface="Montserrat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fi" sz="1600" dirty="0">
                <a:solidFill>
                  <a:schemeClr val="dk1"/>
                </a:solidFill>
                <a:latin typeface="Segoe UI"/>
                <a:ea typeface="Montserrat"/>
                <a:cs typeface="Segoe UI"/>
              </a:rPr>
              <a:t>1–8 pistettä painotettavista arvosanoista: liikunta, kuvataide, musiikki, käsityö, kotitalous (3 parasta)</a:t>
            </a:r>
            <a:endParaRPr lang="en-US" sz="1600">
              <a:solidFill>
                <a:schemeClr val="dk1"/>
              </a:solidFill>
              <a:latin typeface="Segoe UI"/>
              <a:ea typeface="Montserrat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fi" sz="1600" dirty="0">
                <a:solidFill>
                  <a:schemeClr val="dk1"/>
                </a:solidFill>
                <a:latin typeface="Segoe UI"/>
                <a:ea typeface="Montserrat"/>
                <a:cs typeface="Segoe UI"/>
              </a:rPr>
              <a:t>2 pistettä ammatillista koulutusta koskevasta ensimmäisestä hakutoiveesta</a:t>
            </a:r>
            <a:endParaRPr lang="en-US" sz="1600">
              <a:solidFill>
                <a:schemeClr val="dk1"/>
              </a:solidFill>
              <a:latin typeface="Segoe UI"/>
              <a:ea typeface="Montserrat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fi" sz="1600" dirty="0">
                <a:solidFill>
                  <a:schemeClr val="dk1"/>
                </a:solidFill>
                <a:latin typeface="Segoe UI"/>
                <a:ea typeface="Montserrat"/>
                <a:cs typeface="Segoe UI"/>
              </a:rPr>
              <a:t>0–10 pistettä pääsy- ja soveltuvuuskokeesta</a:t>
            </a:r>
            <a:endParaRPr lang="en-US" sz="1600">
              <a:solidFill>
                <a:schemeClr val="dk1"/>
              </a:solidFill>
              <a:latin typeface="Segoe UI"/>
              <a:ea typeface="Montserrat"/>
              <a:cs typeface="Segoe UI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600" dirty="0">
              <a:latin typeface="Montserrat"/>
              <a:ea typeface="Montserrat"/>
              <a:cs typeface="Montserrat"/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95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9525" y="0"/>
            <a:ext cx="9153600" cy="5143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/>
          <p:cNvSpPr/>
          <p:nvPr/>
        </p:nvSpPr>
        <p:spPr>
          <a:xfrm>
            <a:off x="2149625" y="743625"/>
            <a:ext cx="1858800" cy="660000"/>
          </a:xfrm>
          <a:prstGeom prst="chevron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/>
          <p:cNvSpPr/>
          <p:nvPr/>
        </p:nvSpPr>
        <p:spPr>
          <a:xfrm>
            <a:off x="158500" y="3902225"/>
            <a:ext cx="1545300" cy="7386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9"/>
          <p:cNvSpPr/>
          <p:nvPr/>
        </p:nvSpPr>
        <p:spPr>
          <a:xfrm>
            <a:off x="175175" y="2798900"/>
            <a:ext cx="1545300" cy="738600"/>
          </a:xfrm>
          <a:prstGeom prst="homePlate">
            <a:avLst>
              <a:gd name="adj" fmla="val 50000"/>
            </a:avLst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175600" y="1799350"/>
            <a:ext cx="1545300" cy="738600"/>
          </a:xfrm>
          <a:prstGeom prst="homePlate">
            <a:avLst>
              <a:gd name="adj" fmla="val 50000"/>
            </a:avLst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75600" y="723600"/>
            <a:ext cx="1545300" cy="7386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-9475" y="4839050"/>
            <a:ext cx="9153600" cy="30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t="59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/>
          <p:nvPr/>
        </p:nvSpPr>
        <p:spPr>
          <a:xfrm>
            <a:off x="2177700" y="840075"/>
            <a:ext cx="19146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>
                <a:solidFill>
                  <a:srgbClr val="35476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LIIKUNNAN OHJAAMINEN </a:t>
            </a:r>
            <a:endParaRPr sz="1000">
              <a:solidFill>
                <a:srgbClr val="35476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>
                <a:solidFill>
                  <a:srgbClr val="35476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25 osp </a:t>
            </a:r>
            <a:endParaRPr sz="1000">
              <a:solidFill>
                <a:srgbClr val="35476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202475" y="2888150"/>
            <a:ext cx="14418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VALINNAISET TUTKINNON OSAT 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45 osp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2146575" y="1700850"/>
            <a:ext cx="2089200" cy="4647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Valmentajana toimiminen seurassa 30 osp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251800" y="828152"/>
            <a:ext cx="17391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PAKOLLISET TUTKINNON OSAT</a:t>
            </a:r>
            <a:endParaRPr sz="1000" b="1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50 osp</a:t>
            </a:r>
            <a:endParaRPr sz="1000" b="1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196438" y="1820496"/>
            <a:ext cx="14001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OSAAMISALAN PAKOLLISET TUTKINNON OSAT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50 osp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2062125" y="1515800"/>
            <a:ext cx="22581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VALMENTAMINEN JA SEURATOIMINTA</a:t>
            </a: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6507863" y="1515789"/>
            <a:ext cx="20892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LIIKUNNAN PALVELUTUOTANTO</a:t>
            </a: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4235769" y="1515790"/>
            <a:ext cx="26745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TERVEYTTÄ EDISTÄVÄ LIIKUNTANEUVONTA</a:t>
            </a:r>
            <a:endParaRPr sz="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19"/>
          <p:cNvSpPr/>
          <p:nvPr/>
        </p:nvSpPr>
        <p:spPr>
          <a:xfrm>
            <a:off x="2146575" y="2216900"/>
            <a:ext cx="2089200" cy="4083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Kilpailutapahtuman järjestäminen 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 osp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" name="Google Shape;126;p19"/>
          <p:cNvSpPr/>
          <p:nvPr/>
        </p:nvSpPr>
        <p:spPr>
          <a:xfrm>
            <a:off x="4306275" y="1700838"/>
            <a:ext cx="1858800" cy="4647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Terveyttä edistävän liikunnan ohjaajana toimiminen 30 osp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4306275" y="2211188"/>
            <a:ext cx="4397100" cy="4083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Liikuntatapahtuman järjestäminen 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 osp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2149625" y="4069775"/>
            <a:ext cx="4636200" cy="464700"/>
          </a:xfrm>
          <a:prstGeom prst="chevron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6547925" y="1700838"/>
            <a:ext cx="1055400" cy="4647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Yritystoiminnan suunnittelu 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15 osp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196450" y="4015025"/>
            <a:ext cx="14001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YHTEISET TUTKINNON OSAT 35 osp</a:t>
            </a:r>
            <a:endParaRPr sz="1000" b="1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2252413" y="4121838"/>
            <a:ext cx="48666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900">
                <a:solidFill>
                  <a:srgbClr val="35476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Viestintä – ja vuorovaikutusosaaminen, Matemaattis-luonnontieteellinen osaaminen, Yhteiskunta – ja työelämäosaaminen</a:t>
            </a:r>
            <a:endParaRPr sz="900">
              <a:solidFill>
                <a:srgbClr val="35476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7648000" y="1700838"/>
            <a:ext cx="1055400" cy="4647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Palvelumuotoilu 15 osp</a:t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 flipH="1">
            <a:off x="175600" y="180800"/>
            <a:ext cx="68013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LIIKUNNANOHJAUKSEN PERUSTUTKINTO 180 OSP</a:t>
            </a:r>
            <a:endParaRPr sz="1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2143013" y="2757488"/>
            <a:ext cx="2674500" cy="9234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Testaaminen ja harjoittelun ohjelmointi 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Soveltavan liikunnan ohjaaminen 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Uinnin opettaminen 15 osp 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Uimavalvojana toimiminen 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Ryhmäliikunnan ohjaaminen 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Elämysliikunnan ohjaaminen 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4092375" y="743625"/>
            <a:ext cx="2554800" cy="660000"/>
          </a:xfrm>
          <a:prstGeom prst="chevron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4902475" y="2757500"/>
            <a:ext cx="3900300" cy="11601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Yritystoiminnan suunnittelu 15 osp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Yrityksessä toimiminen 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Huippuosaajana toimiminen 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Työpaikkaohjaajaksi valmentautuminen 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Yhteiset tutkinnon osat, lukio-opinnot 1-25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Korkeakouluopinnot 5-15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Tutkinnon osa ammatillisesta tutkinnosta 5-15 osp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Paikallisiin ammattitaitovaatimuksiin perustuva tutkinnon osa 5-15 osp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4145250" y="821937"/>
            <a:ext cx="30543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>
                <a:solidFill>
                  <a:srgbClr val="35476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LIIKUNTANEUVOJANA TOIMIMINEN </a:t>
            </a:r>
            <a:endParaRPr sz="1000">
              <a:solidFill>
                <a:srgbClr val="35476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>
                <a:solidFill>
                  <a:srgbClr val="35476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25 osp</a:t>
            </a:r>
            <a:endParaRPr sz="1000">
              <a:solidFill>
                <a:srgbClr val="35476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>
            <a:off x="125" y="4868787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3">
            <a:alphaModFix/>
          </a:blip>
          <a:srcRect t="58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"/>
          <p:cNvSpPr txBox="1"/>
          <p:nvPr/>
        </p:nvSpPr>
        <p:spPr>
          <a:xfrm>
            <a:off x="133564" y="150552"/>
            <a:ext cx="747875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800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JATKUVA HAKU</a:t>
            </a:r>
            <a:endParaRPr lang="fi-FI" sz="2800" b="0" i="0" u="none" strike="noStrike" cap="none" dirty="0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D69362-1F30-2B3B-C274-E1EA90CDD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08" y="766075"/>
            <a:ext cx="5463473" cy="4102712"/>
          </a:xfrm>
        </p:spPr>
        <p:txBody>
          <a:bodyPr>
            <a:normAutofit fontScale="2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6400" b="1" dirty="0">
                <a:solidFill>
                  <a:srgbClr val="35476A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Hakuaikataulu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6400" dirty="0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Hakuaika on 20.2.-19.3.2024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6400" dirty="0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Saat tiedon haun tuloksista aikaisintaan 13.6.2024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6400" dirty="0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Ota vastaan opiskelupaikkasi viimeistään 27.6.2024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i-FI" sz="6400" dirty="0">
              <a:solidFill>
                <a:schemeClr val="dk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i-FI" sz="6400" b="1" dirty="0">
                <a:solidFill>
                  <a:srgbClr val="35476A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Pistevalinta</a:t>
            </a:r>
            <a:endParaRPr lang="fi-FI" sz="6400" b="1" dirty="0">
              <a:solidFill>
                <a:schemeClr val="dk1"/>
              </a:solidFill>
              <a:latin typeface="Montserrat" panose="000005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6400" dirty="0">
                <a:solidFill>
                  <a:schemeClr val="dk1"/>
                </a:solidFill>
                <a:latin typeface="Montserrat" panose="00000500000000000000" pitchFamily="2" charset="0"/>
              </a:rPr>
              <a:t>Jatkuvan haussa ei jaeta pisteitä aiemmista todistuksesta.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6400" dirty="0">
                <a:solidFill>
                  <a:schemeClr val="dk1"/>
                </a:solidFill>
                <a:latin typeface="Montserrat" panose="00000500000000000000" pitchFamily="2" charset="0"/>
              </a:rPr>
              <a:t>Hakijan pisteet muodostuvat ainoastaan pääsy- ja soveltuvuuskokeen pisteistä.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i-FI" sz="6400" dirty="0">
              <a:solidFill>
                <a:schemeClr val="dk1"/>
              </a:solidFill>
              <a:latin typeface="Montserrat" panose="000005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6400" dirty="0">
                <a:solidFill>
                  <a:schemeClr val="dk1"/>
                </a:solidFill>
                <a:latin typeface="Montserrat" panose="00000500000000000000" pitchFamily="2" charset="0"/>
              </a:rPr>
              <a:t>Hakijalle lähetetään kutsu, jossa on tarkemmat ohjeet pääsykokeeseen liittyen.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i-FI" sz="6400" dirty="0">
              <a:solidFill>
                <a:schemeClr val="dk1"/>
              </a:solidFill>
              <a:latin typeface="Montserrat" panose="000005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6400" dirty="0">
                <a:solidFill>
                  <a:schemeClr val="dk1"/>
                </a:solidFill>
                <a:latin typeface="Montserrat" panose="00000500000000000000" pitchFamily="2" charset="0"/>
              </a:rPr>
              <a:t>Pääsy- ja soveltuvuuskokeen pisteytys, 0-10 pistettä: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i-FI" sz="6400" dirty="0">
                <a:solidFill>
                  <a:schemeClr val="dk1"/>
                </a:solidFill>
                <a:latin typeface="Montserrat" panose="00000500000000000000" pitchFamily="2" charset="0"/>
              </a:rPr>
              <a:t>Liikunnallisuus &amp; Sosiaalisuus ja itsensä ilmaiseminen</a:t>
            </a: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fi-FI" dirty="0">
              <a:solidFill>
                <a:schemeClr val="dk1"/>
              </a:solidFill>
            </a:endParaRPr>
          </a:p>
        </p:txBody>
      </p:sp>
      <p:pic>
        <p:nvPicPr>
          <p:cNvPr id="6" name="Kuva 5" descr="Kuva, joka sisältää kohteen piha-, pilvi, taivas, liikenne&#10;&#10;Kuvaus luotu automaattisesti">
            <a:extLst>
              <a:ext uri="{FF2B5EF4-FFF2-40B4-BE49-F238E27FC236}">
                <a16:creationId xmlns:a16="http://schemas.microsoft.com/office/drawing/2014/main" id="{090E4FAC-D510-A7A6-2BC6-D240A0B75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07" t="1082" r="32684"/>
          <a:stretch/>
        </p:blipFill>
        <p:spPr>
          <a:xfrm>
            <a:off x="5527881" y="1"/>
            <a:ext cx="3635508" cy="5173286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AC11BBAA-334B-F0C6-FB2A-7CD25E9C0704}"/>
              </a:ext>
            </a:extLst>
          </p:cNvPr>
          <p:cNvSpPr txBox="1"/>
          <p:nvPr/>
        </p:nvSpPr>
        <p:spPr>
          <a:xfrm>
            <a:off x="133815" y="4868787"/>
            <a:ext cx="4291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fi-FI" sz="1400" b="1" dirty="0">
                <a:solidFill>
                  <a:schemeClr val="dk1"/>
                </a:solidFill>
              </a:rPr>
              <a:t>Opintopolku: </a:t>
            </a:r>
            <a:r>
              <a:rPr lang="fi-FI" sz="1400" dirty="0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Linkki opintopolkuun: LPT</a:t>
            </a:r>
            <a:endParaRPr lang="fi-FI" sz="1400" dirty="0">
              <a:solidFill>
                <a:schemeClr val="dk1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1531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body" idx="1"/>
          </p:nvPr>
        </p:nvSpPr>
        <p:spPr>
          <a:xfrm>
            <a:off x="301713" y="917507"/>
            <a:ext cx="3854400" cy="1407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Pajulahti, 40 aloituspaikkaa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Kisakallio, 40 aloituspaikkaa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Helsinki, 20 aloituspaikkaa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614763" y="41669"/>
            <a:ext cx="3228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HAKUKOHTEET YHTEISHAUSSA</a:t>
            </a:r>
            <a:endParaRPr sz="2400" b="1" dirty="0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Google Shape;171;p23"/>
          <p:cNvPicPr preferRelativeResize="0"/>
          <p:nvPr/>
        </p:nvPicPr>
        <p:blipFill rotWithShape="1">
          <a:blip r:embed="rId3">
            <a:alphaModFix/>
          </a:blip>
          <a:srcRect t="59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 rotWithShape="1">
          <a:blip r:embed="rId4">
            <a:alphaModFix/>
          </a:blip>
          <a:srcRect l="5252" r="33889"/>
          <a:stretch/>
        </p:blipFill>
        <p:spPr>
          <a:xfrm>
            <a:off x="4714093" y="1"/>
            <a:ext cx="4424929" cy="483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 rotWithShape="1">
          <a:blip r:embed="rId3">
            <a:alphaModFix/>
          </a:blip>
          <a:srcRect t="59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8;p23">
            <a:extLst>
              <a:ext uri="{FF2B5EF4-FFF2-40B4-BE49-F238E27FC236}">
                <a16:creationId xmlns:a16="http://schemas.microsoft.com/office/drawing/2014/main" id="{D9817F48-3CEE-B6E7-7F79-17AD456693B3}"/>
              </a:ext>
            </a:extLst>
          </p:cNvPr>
          <p:cNvSpPr txBox="1">
            <a:spLocks/>
          </p:cNvSpPr>
          <p:nvPr/>
        </p:nvSpPr>
        <p:spPr>
          <a:xfrm>
            <a:off x="301712" y="3135086"/>
            <a:ext cx="4539229" cy="1890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>
                <a:srgbClr val="377FC1"/>
              </a:buClr>
              <a:buFont typeface="Montserrat"/>
              <a:buChar char="●"/>
            </a:pPr>
            <a:r>
              <a:rPr lang="fi-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Pajulahti &amp; Kisakallio, 20 aloituspaikkaa (monimuotona)</a:t>
            </a:r>
          </a:p>
          <a:p>
            <a:pPr>
              <a:lnSpc>
                <a:spcPct val="150000"/>
              </a:lnSpc>
              <a:buClr>
                <a:srgbClr val="377FC1"/>
              </a:buClr>
              <a:buFont typeface="Montserrat"/>
              <a:buChar char="●"/>
            </a:pPr>
            <a:r>
              <a:rPr lang="fi-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Helsinki, 25 aloituspaikkaa (monimuotokoulutus: aloitus 01/24)</a:t>
            </a:r>
          </a:p>
        </p:txBody>
      </p:sp>
      <p:sp>
        <p:nvSpPr>
          <p:cNvPr id="3" name="Google Shape;169;p23">
            <a:extLst>
              <a:ext uri="{FF2B5EF4-FFF2-40B4-BE49-F238E27FC236}">
                <a16:creationId xmlns:a16="http://schemas.microsoft.com/office/drawing/2014/main" id="{A7E4EB0F-DC5D-9F2E-C1DA-8556E4554AAC}"/>
              </a:ext>
            </a:extLst>
          </p:cNvPr>
          <p:cNvSpPr txBox="1"/>
          <p:nvPr/>
        </p:nvSpPr>
        <p:spPr>
          <a:xfrm>
            <a:off x="152798" y="2356485"/>
            <a:ext cx="424824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HAKUKOHTEET JATKUVASSA HAUSSA</a:t>
            </a:r>
            <a:endParaRPr sz="2400" b="1" dirty="0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3">
            <a:alphaModFix/>
          </a:blip>
          <a:srcRect t="58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D69362-1F30-2B3B-C274-E1EA90CDD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118" y="979754"/>
            <a:ext cx="5312069" cy="3859246"/>
          </a:xfrm>
        </p:spPr>
        <p:txBody>
          <a:bodyPr>
            <a:normAutofit/>
          </a:bodyPr>
          <a:lstStyle/>
          <a:p>
            <a:pPr marL="0" indent="0">
              <a:lnSpc>
                <a:spcPct val="114999"/>
              </a:lnSpc>
              <a:spcBef>
                <a:spcPts val="1200"/>
              </a:spcBef>
              <a:buSzPts val="1100"/>
              <a:buNone/>
            </a:pPr>
            <a:r>
              <a:rPr lang="fi-FI" sz="1800" b="1" dirty="0">
                <a:solidFill>
                  <a:schemeClr val="tx1"/>
                </a:solidFill>
                <a:latin typeface="Montserrat" panose="00000500000000000000" pitchFamily="2" charset="0"/>
              </a:rPr>
              <a:t>KRITEERIT</a:t>
            </a:r>
          </a:p>
          <a:p>
            <a:pPr marL="342900" indent="-342900">
              <a:lnSpc>
                <a:spcPct val="114999"/>
              </a:lnSpc>
              <a:spcBef>
                <a:spcPts val="1200"/>
              </a:spcBef>
              <a:buSzPts val="1100"/>
              <a:buAutoNum type="arabicParenR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Urheilija on valittu opiskelijaksi 3 kampuksen urheiluopistoon.</a:t>
            </a:r>
          </a:p>
          <a:p>
            <a:pPr marL="342900" indent="-342900">
              <a:lnSpc>
                <a:spcPct val="114999"/>
              </a:lnSpc>
              <a:spcBef>
                <a:spcPts val="1200"/>
              </a:spcBef>
              <a:buSzPts val="1100"/>
              <a:buAutoNum type="arabicParenR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Lajiliitto on pisteyttänyt urheilijan ja hän on saanut pistemääräksi vähintään 2,1.</a:t>
            </a:r>
          </a:p>
          <a:p>
            <a:pPr marL="342900" indent="-342900">
              <a:lnSpc>
                <a:spcPct val="114999"/>
              </a:lnSpc>
              <a:spcBef>
                <a:spcPts val="1200"/>
              </a:spcBef>
              <a:buSzPts val="1100"/>
              <a:buAutoNum type="arabicParenR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Urheilijaopiskelija on motivoitunut opiskelemaan itselleen kaksoisuraa: Liikuntaneuvoja &amp; Urheilija</a:t>
            </a:r>
            <a:endParaRPr lang="fi-FI" sz="18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endParaRPr lang="fi-FI" sz="1400" dirty="0"/>
          </a:p>
          <a:p>
            <a:pPr marL="0" indent="0">
              <a:lnSpc>
                <a:spcPct val="95000"/>
              </a:lnSpc>
              <a:buSzPts val="770"/>
              <a:buNone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7730247-395E-7804-7DCD-415FF524DAAE}"/>
              </a:ext>
            </a:extLst>
          </p:cNvPr>
          <p:cNvSpPr txBox="1"/>
          <p:nvPr/>
        </p:nvSpPr>
        <p:spPr>
          <a:xfrm>
            <a:off x="228119" y="232072"/>
            <a:ext cx="5650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URHEILEVA LPT-OPISKELIJA</a:t>
            </a:r>
          </a:p>
        </p:txBody>
      </p:sp>
      <p:pic>
        <p:nvPicPr>
          <p:cNvPr id="10" name="Kuva 9" descr="Kuva, joka sisältää kohteen henkilö, T-paita, vaate, Urheilupaita&#10;&#10;Kuvaus luotu automaattisesti">
            <a:extLst>
              <a:ext uri="{FF2B5EF4-FFF2-40B4-BE49-F238E27FC236}">
                <a16:creationId xmlns:a16="http://schemas.microsoft.com/office/drawing/2014/main" id="{D92DDA16-12DE-134F-B2D5-7BCE209C8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998" y="0"/>
            <a:ext cx="41202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3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D69362-1F30-2B3B-C274-E1EA90CDD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60" y="1012171"/>
            <a:ext cx="5299281" cy="4285009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lnSpc>
                <a:spcPct val="114999"/>
              </a:lnSpc>
            </a:pPr>
            <a:r>
              <a:rPr lang="fi-FI" sz="2400" dirty="0">
                <a:solidFill>
                  <a:schemeClr val="tx1"/>
                </a:solidFill>
                <a:latin typeface="Montserrat" panose="00000500000000000000" pitchFamily="2" charset="0"/>
              </a:rPr>
              <a:t>Urheilijaopiskelijoille on varattu mahdollisuus aamupäiväharjoitteluun kolmena arkipäivänä: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tx1"/>
                </a:solidFill>
                <a:latin typeface="Montserrat" panose="00000500000000000000" pitchFamily="2" charset="0"/>
              </a:rPr>
              <a:t>Ti, ke ja to klo 10-11.30</a:t>
            </a:r>
          </a:p>
          <a:p>
            <a:pPr marL="609600" lvl="1" indent="0">
              <a:lnSpc>
                <a:spcPct val="114999"/>
              </a:lnSpc>
              <a:buNone/>
            </a:pPr>
            <a:endParaRPr lang="fi-FI" sz="24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14999"/>
              </a:lnSpc>
            </a:pPr>
            <a:r>
              <a:rPr lang="fi-FI" sz="2400" dirty="0">
                <a:solidFill>
                  <a:schemeClr val="tx1"/>
                </a:solidFill>
                <a:latin typeface="Montserrat" panose="00000500000000000000" pitchFamily="2" charset="0"/>
              </a:rPr>
              <a:t>Harjoittelun vastuuvalmentajana toimii Nikke Vilmi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tx1"/>
                </a:solidFill>
                <a:latin typeface="Montserrat" panose="00000500000000000000" pitchFamily="2" charset="0"/>
              </a:rPr>
              <a:t>Yhteistyö urheilijoiden &amp; valmentajien kanssa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tx1"/>
                </a:solidFill>
                <a:latin typeface="Montserrat" panose="00000500000000000000" pitchFamily="2" charset="0"/>
              </a:rPr>
              <a:t>Ominaisuusharjoitusvalmennusta 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tx1"/>
                </a:solidFill>
                <a:latin typeface="Montserrat" panose="00000500000000000000" pitchFamily="2" charset="0"/>
              </a:rPr>
              <a:t>Räätälöinnit, jos urheilija toteuttaa oman ohjelman mukaista harjoittelua aamupäivisin</a:t>
            </a:r>
          </a:p>
          <a:p>
            <a:pPr marL="609600" lvl="1" indent="0">
              <a:lnSpc>
                <a:spcPct val="114999"/>
              </a:lnSpc>
              <a:buNone/>
            </a:pP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14999"/>
              </a:lnSpc>
            </a:pPr>
            <a:r>
              <a:rPr lang="fi-FI" sz="2400" dirty="0">
                <a:solidFill>
                  <a:schemeClr val="tx1"/>
                </a:solidFill>
                <a:latin typeface="Montserrat" panose="00000500000000000000" pitchFamily="2" charset="0"/>
              </a:rPr>
              <a:t>Harjoitteluolosuhteiden käyttäminen ilmaiseksi (jos tila ei ole varattu asiakasryhmälle)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tx1"/>
                </a:solidFill>
                <a:latin typeface="Montserrat" panose="00000500000000000000" pitchFamily="2" charset="0"/>
              </a:rPr>
              <a:t>Myös uinti &amp; päärakennuksen kuntosali</a:t>
            </a:r>
          </a:p>
          <a:p>
            <a:pPr marL="285750" indent="-285750">
              <a:lnSpc>
                <a:spcPct val="114999"/>
              </a:lnSpc>
            </a:pPr>
            <a:endParaRPr lang="fi-FI" sz="23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14999"/>
              </a:lnSpc>
            </a:pPr>
            <a:r>
              <a:rPr lang="fi-FI" sz="2400" dirty="0">
                <a:solidFill>
                  <a:schemeClr val="tx1"/>
                </a:solidFill>
                <a:latin typeface="Montserrat" panose="00000500000000000000" pitchFamily="2" charset="0"/>
              </a:rPr>
              <a:t>3K Urheilukoordinaattorina on aloittanut 09/23 Jukka Hokka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7730247-395E-7804-7DCD-415FF524DAAE}"/>
              </a:ext>
            </a:extLst>
          </p:cNvPr>
          <p:cNvSpPr txBox="1"/>
          <p:nvPr/>
        </p:nvSpPr>
        <p:spPr>
          <a:xfrm>
            <a:off x="212751" y="58064"/>
            <a:ext cx="5596378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600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OPISKELUN JA URHEILUN YHDISTÄMINEN</a:t>
            </a:r>
          </a:p>
        </p:txBody>
      </p:sp>
      <p:pic>
        <p:nvPicPr>
          <p:cNvPr id="8" name="Kuva 7" descr="Kuva, joka sisältää kohteen henkilö, vaate, teksti, Ihmisen kasvot&#10;&#10;Kuvaus luotu automaattisesti">
            <a:extLst>
              <a:ext uri="{FF2B5EF4-FFF2-40B4-BE49-F238E27FC236}">
                <a16:creationId xmlns:a16="http://schemas.microsoft.com/office/drawing/2014/main" id="{61084BFD-16D5-824B-4CEA-AF6677C06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6" r="6774" b="14648"/>
          <a:stretch/>
        </p:blipFill>
        <p:spPr>
          <a:xfrm>
            <a:off x="5486275" y="0"/>
            <a:ext cx="3657600" cy="48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97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3">
            <a:alphaModFix/>
          </a:blip>
          <a:srcRect t="58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D69362-1F30-2B3B-C274-E1EA90CDD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54441"/>
            <a:ext cx="5908361" cy="4236392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14999"/>
              </a:lnSpc>
            </a:pPr>
            <a:r>
              <a:rPr lang="fi-FI" sz="2000" dirty="0">
                <a:solidFill>
                  <a:schemeClr val="tx1"/>
                </a:solidFill>
                <a:latin typeface="Montserrat" panose="00000500000000000000" pitchFamily="2" charset="0"/>
              </a:rPr>
              <a:t>Ruokailut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Aamupala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Lounas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Päivällinen </a:t>
            </a: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jos et ehdi, pyydä rasiaan lounaalta</a:t>
            </a: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Iltapala –mahdollisuus omakustanteisesti</a:t>
            </a:r>
          </a:p>
          <a:p>
            <a:pPr marL="457200" lvl="1" indent="0">
              <a:lnSpc>
                <a:spcPct val="114999"/>
              </a:lnSpc>
              <a:buNone/>
            </a:pP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14999"/>
              </a:lnSpc>
            </a:pPr>
            <a:r>
              <a:rPr lang="fi-FI" sz="2000" dirty="0">
                <a:solidFill>
                  <a:schemeClr val="tx1"/>
                </a:solidFill>
                <a:latin typeface="Montserrat" panose="00000500000000000000" pitchFamily="2" charset="0"/>
              </a:rPr>
              <a:t>Iltaharjoitukset</a:t>
            </a:r>
          </a:p>
          <a:p>
            <a:pPr marL="742950" lvl="1" indent="-28575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Pajulahden harjoitteluolosuhteet</a:t>
            </a:r>
          </a:p>
          <a:p>
            <a:pPr marL="742950" lvl="1" indent="-28575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Oman joukkueen kanssa muualla</a:t>
            </a:r>
          </a:p>
          <a:p>
            <a:pPr marL="742950" lvl="1" indent="-285750">
              <a:lnSpc>
                <a:spcPct val="114999"/>
              </a:lnSpc>
              <a:buFont typeface="Wingdings" panose="05000000000000000000" pitchFamily="2" charset="2"/>
              <a:buChar char="à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Kulkeminen julkisilla tai omalla kyydillä</a:t>
            </a:r>
          </a:p>
          <a:p>
            <a:pPr marL="742950" lvl="1" indent="-285750">
              <a:lnSpc>
                <a:spcPct val="114999"/>
              </a:lnSpc>
              <a:buFont typeface="Wingdings" panose="05000000000000000000" pitchFamily="2" charset="2"/>
              <a:buChar char="à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Bussiyhteys Lahti-Pajulahti-Lahti</a:t>
            </a:r>
          </a:p>
          <a:p>
            <a:pPr marL="285750" indent="-285750">
              <a:lnSpc>
                <a:spcPct val="114999"/>
              </a:lnSpc>
            </a:pPr>
            <a:endParaRPr lang="fi-FI" sz="20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14999"/>
              </a:lnSpc>
            </a:pPr>
            <a:r>
              <a:rPr lang="fi-FI" sz="2000" dirty="0">
                <a:solidFill>
                  <a:schemeClr val="tx1"/>
                </a:solidFill>
                <a:latin typeface="Montserrat" panose="00000500000000000000" pitchFamily="2" charset="0"/>
              </a:rPr>
              <a:t>Kokonaiskuormituksen seuraaminen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Harjoittelu, kilpaileminen, palautuminen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Liikkuminen myös oppitunneilla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Opiskelutehtävien tekeminen iltaisin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Ajankäyttö: opiskelu-lepo-ravinto-urheilu</a:t>
            </a:r>
          </a:p>
          <a:p>
            <a:pPr marL="457200" lvl="1" indent="0">
              <a:lnSpc>
                <a:spcPct val="114999"/>
              </a:lnSpc>
              <a:buNone/>
            </a:pPr>
            <a:endParaRPr lang="fi-FI" sz="18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7730247-395E-7804-7DCD-415FF524DAAE}"/>
              </a:ext>
            </a:extLst>
          </p:cNvPr>
          <p:cNvSpPr txBox="1"/>
          <p:nvPr/>
        </p:nvSpPr>
        <p:spPr>
          <a:xfrm>
            <a:off x="228119" y="76061"/>
            <a:ext cx="511914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OPISKELUN JA URHEILUN YHDISTÄMINEN</a:t>
            </a:r>
          </a:p>
        </p:txBody>
      </p:sp>
      <p:pic>
        <p:nvPicPr>
          <p:cNvPr id="2" name="Kuva 1" descr="Kuva, joka sisältää kohteen henkilö, vaate, Ihmisen kasvot, pyörä&#10;&#10;Kuvaus luotu automaattisesti">
            <a:extLst>
              <a:ext uri="{FF2B5EF4-FFF2-40B4-BE49-F238E27FC236}">
                <a16:creationId xmlns:a16="http://schemas.microsoft.com/office/drawing/2014/main" id="{B8A8F889-163A-A174-26D1-15F764832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4" r="9603"/>
          <a:stretch/>
        </p:blipFill>
        <p:spPr>
          <a:xfrm>
            <a:off x="5417244" y="0"/>
            <a:ext cx="3726631" cy="483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9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3">
            <a:alphaModFix/>
          </a:blip>
          <a:srcRect t="58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D69362-1F30-2B3B-C274-E1EA90CDD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66" y="1257956"/>
            <a:ext cx="5710312" cy="4043903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14999"/>
              </a:lnSpc>
            </a:pPr>
            <a:r>
              <a:rPr lang="fi-FI" sz="2000" dirty="0">
                <a:solidFill>
                  <a:schemeClr val="tx1"/>
                </a:solidFill>
                <a:latin typeface="Montserrat" panose="00000500000000000000" pitchFamily="2" charset="0"/>
              </a:rPr>
              <a:t>Yhteisten tutkinnonosien valinnaisia tutkinnonosia</a:t>
            </a: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Urheilijana toimiminen 3osp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Urheiluvalmentautujana kehittyminen 3osp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Urheiluvalmentautumisen merkitys 3osp</a:t>
            </a:r>
          </a:p>
          <a:p>
            <a:pPr marL="457200" lvl="1" indent="0">
              <a:lnSpc>
                <a:spcPct val="114999"/>
              </a:lnSpc>
              <a:buNone/>
            </a:pPr>
            <a:endParaRPr lang="fi-FI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14999"/>
              </a:lnSpc>
            </a:pPr>
            <a:r>
              <a:rPr lang="fi-FI" sz="2000" dirty="0">
                <a:solidFill>
                  <a:schemeClr val="tx1"/>
                </a:solidFill>
                <a:latin typeface="Montserrat" panose="00000500000000000000" pitchFamily="2" charset="0"/>
              </a:rPr>
              <a:t>Yksi ammatillinen valinnainen tutkinnonosa (15osp)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fi-FI" sz="2000" dirty="0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Mahdollisuus valita 3 alla olevista kokonaisuuksista: </a:t>
            </a:r>
            <a:endParaRPr lang="fi-FI" sz="20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742950" lvl="1" indent="-28575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Aktiivinen kilpaurheilija 1 (5osp)</a:t>
            </a:r>
          </a:p>
          <a:p>
            <a:pPr marL="742950" lvl="1" indent="-28575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Aktiivinen kilpaurheilija 2 (5osp)</a:t>
            </a:r>
          </a:p>
          <a:p>
            <a:pPr marL="742950" lvl="1" indent="-28575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Kilpaurheilijaksi kehittyminen (5osp)</a:t>
            </a:r>
          </a:p>
          <a:p>
            <a:pPr marL="742950" lvl="1" indent="-28575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Ammattimaiseksi urheilijaksi kehittyminen (5osp)</a:t>
            </a:r>
          </a:p>
          <a:p>
            <a:pPr marL="742950" lvl="1" indent="-28575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Ammattimainen urheilija (5osp)</a:t>
            </a:r>
          </a:p>
          <a:p>
            <a:pPr marL="285750" indent="-285750">
              <a:lnSpc>
                <a:spcPct val="114999"/>
              </a:lnSpc>
            </a:pPr>
            <a:endParaRPr lang="fi-FI" sz="20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14999"/>
              </a:lnSpc>
            </a:pPr>
            <a:r>
              <a:rPr lang="fi-FI" sz="2000" dirty="0">
                <a:solidFill>
                  <a:schemeClr val="tx1"/>
                </a:solidFill>
                <a:latin typeface="Montserrat" panose="00000500000000000000" pitchFamily="2" charset="0"/>
              </a:rPr>
              <a:t>Omassa toimintaympäristössä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Työelämässä oppimista &amp; työelämäjaksoja</a:t>
            </a:r>
          </a:p>
          <a:p>
            <a:pPr marL="800100" lvl="1" indent="-342900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fi-FI" sz="1800" dirty="0">
                <a:solidFill>
                  <a:schemeClr val="tx1"/>
                </a:solidFill>
                <a:latin typeface="Montserrat" panose="00000500000000000000" pitchFamily="2" charset="0"/>
              </a:rPr>
              <a:t>Eri tutkinnonosien näyttöjen suoritukset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7730247-395E-7804-7DCD-415FF524DAAE}"/>
              </a:ext>
            </a:extLst>
          </p:cNvPr>
          <p:cNvSpPr txBox="1"/>
          <p:nvPr/>
        </p:nvSpPr>
        <p:spPr>
          <a:xfrm>
            <a:off x="114185" y="-15391"/>
            <a:ext cx="5494359" cy="1292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i-FI" sz="2600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OPISKELUN JA URHEILUN YHDISTÄMINEN: OPINNOT URHEILLEN </a:t>
            </a:r>
            <a:endParaRPr lang="fi-FI" sz="2600" dirty="0"/>
          </a:p>
        </p:txBody>
      </p:sp>
      <p:pic>
        <p:nvPicPr>
          <p:cNvPr id="14" name="Kuva 13" descr="Kuva, joka sisältää kohteen yleisurheilu, henkilö, piha-, urheilu&#10;&#10;Kuvaus luotu automaattisesti">
            <a:extLst>
              <a:ext uri="{FF2B5EF4-FFF2-40B4-BE49-F238E27FC236}">
                <a16:creationId xmlns:a16="http://schemas.microsoft.com/office/drawing/2014/main" id="{9647B671-A28E-D127-2FAB-9798DB633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9" b="3043"/>
          <a:stretch/>
        </p:blipFill>
        <p:spPr>
          <a:xfrm>
            <a:off x="5722603" y="-9576"/>
            <a:ext cx="3421397" cy="484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11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/>
          <p:nvPr/>
        </p:nvSpPr>
        <p:spPr>
          <a:xfrm>
            <a:off x="304800" y="239825"/>
            <a:ext cx="32283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MUUT KOULUTUKSET</a:t>
            </a:r>
            <a:endParaRPr sz="2400" b="1" dirty="0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6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 rotWithShape="1">
          <a:blip r:embed="rId3">
            <a:alphaModFix/>
          </a:blip>
          <a:srcRect t="59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 rotWithShape="1">
          <a:blip r:embed="rId4">
            <a:alphaModFix/>
          </a:blip>
          <a:srcRect l="14755" r="27542"/>
          <a:stretch/>
        </p:blipFill>
        <p:spPr>
          <a:xfrm>
            <a:off x="4954367" y="0"/>
            <a:ext cx="4189508" cy="483905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 txBox="1">
            <a:spLocks noGrp="1"/>
          </p:cNvSpPr>
          <p:nvPr>
            <p:ph type="body" idx="1"/>
          </p:nvPr>
        </p:nvSpPr>
        <p:spPr>
          <a:xfrm>
            <a:off x="148834" y="1241574"/>
            <a:ext cx="4691357" cy="32364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14999"/>
              </a:lnSpc>
              <a:buClr>
                <a:srgbClr val="000000"/>
              </a:buClr>
              <a:buSzPts val="1100"/>
              <a:buNone/>
            </a:pPr>
            <a:r>
              <a:rPr lang="fi-FI" sz="1800" dirty="0">
                <a:solidFill>
                  <a:schemeClr val="dk1"/>
                </a:solidFill>
                <a:latin typeface="Montserrat" panose="00000500000000000000" pitchFamily="2" charset="0"/>
              </a:rPr>
              <a:t>Jatkuva haku koko auki koko vuoden 3K kotisivujen kautta:</a:t>
            </a:r>
          </a:p>
          <a:p>
            <a:pPr marL="0" indent="0">
              <a:lnSpc>
                <a:spcPct val="114999"/>
              </a:lnSpc>
              <a:buClr>
                <a:srgbClr val="595959"/>
              </a:buClr>
              <a:buSzPts val="1100"/>
              <a:buNone/>
            </a:pPr>
            <a:endParaRPr lang="fi-FI" sz="1800" dirty="0">
              <a:solidFill>
                <a:schemeClr val="dk1"/>
              </a:solidFill>
              <a:latin typeface="Montserrat" panose="00000500000000000000" pitchFamily="2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dk1"/>
                </a:solidFill>
                <a:latin typeface="Montserrat" panose="00000500000000000000" pitchFamily="2" charset="0"/>
              </a:rPr>
              <a:t>Liikunnan, valmennuksen ja hierojan AT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dk1"/>
                </a:solidFill>
                <a:latin typeface="Montserrat" panose="00000500000000000000" pitchFamily="2" charset="0"/>
              </a:rPr>
              <a:t>Oppisopimus (LPT: Pajulahti &amp; Helsinki)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fi-FI" sz="1800" dirty="0" err="1">
                <a:solidFill>
                  <a:schemeClr val="dk1"/>
                </a:solidFill>
                <a:latin typeface="Montserrat" panose="00000500000000000000" pitchFamily="2" charset="0"/>
              </a:rPr>
              <a:t>Averett</a:t>
            </a:r>
            <a:r>
              <a:rPr lang="fi-FI" sz="1800" dirty="0">
                <a:solidFill>
                  <a:schemeClr val="dk1"/>
                </a:solidFill>
                <a:latin typeface="Montserrat" panose="00000500000000000000" pitchFamily="2" charset="0"/>
              </a:rPr>
              <a:t> </a:t>
            </a:r>
            <a:r>
              <a:rPr lang="fi-FI" sz="1800" dirty="0" err="1">
                <a:solidFill>
                  <a:schemeClr val="dk1"/>
                </a:solidFill>
                <a:latin typeface="Montserrat" panose="00000500000000000000" pitchFamily="2" charset="0"/>
              </a:rPr>
              <a:t>University</a:t>
            </a:r>
            <a:r>
              <a:rPr lang="fi-FI" sz="1800" dirty="0">
                <a:solidFill>
                  <a:schemeClr val="dk1"/>
                </a:solidFill>
                <a:latin typeface="Montserrat" panose="00000500000000000000" pitchFamily="2" charset="0"/>
              </a:rPr>
              <a:t> (Pajulahti)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fi-FI" dirty="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3">
            <a:alphaModFix/>
          </a:blip>
          <a:srcRect t="59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04800" y="239825"/>
            <a:ext cx="4505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2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KOLMEN KAMPUKSEN URHEILUOPISTO</a:t>
            </a:r>
            <a:endParaRPr sz="2200" b="1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t="15291" b="22596"/>
          <a:stretch/>
        </p:blipFill>
        <p:spPr>
          <a:xfrm>
            <a:off x="4457700" y="0"/>
            <a:ext cx="4686300" cy="16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t="59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304800" y="1101725"/>
            <a:ext cx="36480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Kisakallion Urheiluopiston ja Liikuntakeskus Pajulahden ammatilliset koulutukset yhdistyvät 1.1.2023 Kolmen kampuksen urheiluopistoksi. 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Kolmen kampuksen urheiluopisto järjestää koulutusta Kisakalliossa (Lohjalla), Pajulahdessa (Lahdessa) ja Helsingissä. 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Kolmen kampuksen urheiluopisto on opiskelijamäärältään Suomen suurin liikunta-alan ammatillinen kouluttaja.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t="32287" b="15347"/>
          <a:stretch/>
        </p:blipFill>
        <p:spPr>
          <a:xfrm>
            <a:off x="4457700" y="1634400"/>
            <a:ext cx="4686300" cy="163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6">
            <a:alphaModFix/>
          </a:blip>
          <a:srcRect l="3771" t="22090" r="981" b="10746"/>
          <a:stretch/>
        </p:blipFill>
        <p:spPr>
          <a:xfrm>
            <a:off x="4457700" y="3236725"/>
            <a:ext cx="4686300" cy="160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311700" y="1400325"/>
            <a:ext cx="8520600" cy="31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400"/>
              <a:buFont typeface="Montserrat"/>
              <a:buChar char="●"/>
            </a:pPr>
            <a:r>
              <a:rPr lang="fi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Ohjaa liikuntaa </a:t>
            </a: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turvallisesti erilaisille asiakkaille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400"/>
              <a:buFont typeface="Montserrat"/>
              <a:buChar char="●"/>
            </a:pP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Hyödyntää liikunnanohjauksessa erilaisia liikuntamuotoja, liikuntalajeja ja toimintaympäristöjä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400"/>
              <a:buFont typeface="Montserrat"/>
              <a:buChar char="●"/>
            </a:pPr>
            <a:r>
              <a:rPr lang="fi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Antaa liikuntaneuvontaa </a:t>
            </a: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 toimii erilaisissa vuorovaikutustilanteissa liikunta-alan ammattilaisena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400"/>
              <a:buFont typeface="Montserrat"/>
              <a:buChar char="●"/>
            </a:pPr>
            <a:r>
              <a:rPr lang="fi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Laatii</a:t>
            </a: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asiakkaille terveyttä ja fyysistä toimintakykyä edistäviä </a:t>
            </a:r>
            <a:r>
              <a:rPr lang="fi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liikuntaohjelmia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400"/>
              <a:buFont typeface="Montserrat"/>
              <a:buChar char="●"/>
            </a:pPr>
            <a:r>
              <a:rPr lang="fi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Järjestää</a:t>
            </a: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liikunta- tai kilpailu</a:t>
            </a:r>
            <a:r>
              <a:rPr lang="fi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tapahtumia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400"/>
              <a:buFont typeface="Montserrat"/>
              <a:buChar char="●"/>
            </a:pP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Liikuntaneuvoja voi erikoistua </a:t>
            </a:r>
            <a:r>
              <a:rPr lang="fi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terveyttä edistävään liikuntaneuvontaan, valmentamiseen ja seuratoimintaan tai liikunnan palvelutuotantoon.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311825" y="368000"/>
            <a:ext cx="8520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LIIKUNNANOHJAUKSEN PERUSTUTKINTO, </a:t>
            </a:r>
            <a:endParaRPr sz="2400" b="1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180 OSP, LIIKUNTANEUVOJA</a:t>
            </a:r>
            <a:endParaRPr sz="2400" b="1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>
            <a:off x="-9525" y="0"/>
            <a:ext cx="9153600" cy="5143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l="8841" t="930" r="30430" b="-929"/>
          <a:stretch/>
        </p:blipFill>
        <p:spPr>
          <a:xfrm>
            <a:off x="4457700" y="0"/>
            <a:ext cx="4686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320850" y="359975"/>
            <a:ext cx="3925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MISSÄ LIIKUNTANEUVOJAT TYÖSKENTELEVÄT?</a:t>
            </a: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-9475" y="4839050"/>
            <a:ext cx="9153600" cy="30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t="59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320850" y="1790712"/>
            <a:ext cx="3925500" cy="28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fi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Kunnan liikuntatoimi</a:t>
            </a:r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fi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Kuntokeskus</a:t>
            </a:r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fi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Uimahalli</a:t>
            </a:r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fi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Urheiluseura tai -järjestö</a:t>
            </a:r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fi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Lasten iltapäivätoiminta</a:t>
            </a:r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fi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Yrityksen työpaikkaliikuttaja</a:t>
            </a:r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fi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Itsenäinen ammatinharjoittaja</a:t>
            </a:r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/>
        </p:nvSpPr>
        <p:spPr>
          <a:xfrm>
            <a:off x="311825" y="127325"/>
            <a:ext cx="883217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LIIKUNNANOHJAUKSEN PERUSTUTKINNON OPINNOT</a:t>
            </a:r>
            <a:endParaRPr sz="2400" b="1" dirty="0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824" y="687693"/>
            <a:ext cx="8371133" cy="44558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5476A"/>
              </a:buClr>
              <a:buSzPts val="1600"/>
              <a:buFont typeface="Montserrat"/>
              <a:buChar char="●"/>
            </a:pP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HOKS = henkilökohtainen osaamisen kehittämissuunnitelma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5476A"/>
              </a:buClr>
              <a:buSzPts val="1600"/>
              <a:buFont typeface="Montserrat"/>
              <a:buChar char="●"/>
            </a:pP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Opintojen kesto</a:t>
            </a:r>
          </a:p>
          <a:p>
            <a:pPr marL="9144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600"/>
              <a:buFont typeface="Montserrat"/>
              <a:buChar char="●"/>
            </a:pP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vuotta (pk), 2 vuotta (jatkuva haku)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5476A"/>
              </a:buClr>
              <a:buSzPts val="1600"/>
              <a:buFont typeface="Montserrat"/>
              <a:buChar char="●"/>
            </a:pP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Opiskelumuodot: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600"/>
              <a:buFont typeface="Montserrat"/>
              <a:buChar char="●"/>
            </a:pP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lähiopinnot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600"/>
              <a:buFont typeface="Montserrat"/>
              <a:buChar char="●"/>
            </a:pP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työpaikalla oppiminen koulutus-</a:t>
            </a:r>
          </a:p>
          <a:p>
            <a:pPr marL="584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600"/>
              <a:buNone/>
            </a:pP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sopimuksella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1600"/>
              <a:buFont typeface="Montserrat"/>
              <a:buChar char="●"/>
            </a:pP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oppisopimusopiskelu 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lang="fi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Näytöt työelämässä.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lang="fi-FI" sz="16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Liikunnanohjauksen perustutkinto antaa yleisen jatko-opintokelpoisuuden.</a:t>
            </a: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endParaRPr lang="fi" sz="16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1467" y="3895833"/>
            <a:ext cx="1362074" cy="55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3DBCE80E-1624-79EA-8799-4DDD2BE77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387" y="1314522"/>
            <a:ext cx="3736154" cy="24876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283" y="159571"/>
            <a:ext cx="1362074" cy="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/>
          <p:nvPr/>
        </p:nvSpPr>
        <p:spPr>
          <a:xfrm>
            <a:off x="334565" y="178039"/>
            <a:ext cx="847486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fi-FI" sz="2400" b="1" i="0" u="none" strike="noStrike" cap="none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OPISKELU PAJULAHDESSA/ 3K</a:t>
            </a:r>
            <a:endParaRPr sz="2400" b="1" i="0" u="none" strike="noStrike" cap="none" dirty="0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-175775" y="579675"/>
            <a:ext cx="8589792" cy="4385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1800" b="1" dirty="0">
                <a:latin typeface="Montserrat" panose="00000500000000000000" pitchFamily="2" charset="0"/>
              </a:rPr>
              <a:t>        </a:t>
            </a:r>
            <a:r>
              <a:rPr lang="fi-FI" sz="1600" b="1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Teoriaopetusta</a:t>
            </a:r>
            <a:endParaRPr lang="fi-FI" sz="1600" b="0" i="0" u="none" strike="noStrike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742950" lvl="1" indent="-285750" rtl="0" fontAlgn="base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Luennot ja ryhmätyöt</a:t>
            </a:r>
            <a:endParaRPr lang="fi-FI" sz="1600" i="0" u="none" strike="noStrike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57200" lvl="1" rtl="0" fontAlgn="base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</a:pPr>
            <a:r>
              <a:rPr lang="fi-FI" sz="1600" b="1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Käytännön tunteja</a:t>
            </a:r>
            <a:endParaRPr lang="fi-FI" sz="1600" b="0" i="0" u="none" strike="noStrike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742950" lvl="1" indent="-285750" rtl="0" fontAlgn="base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Omien liikuntataitojen harjoittelu</a:t>
            </a:r>
          </a:p>
          <a:p>
            <a:pPr marL="742950" lvl="1" indent="-285750" rtl="0" fontAlgn="base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Liikunnanohjaustaitojen harjoittelu</a:t>
            </a:r>
          </a:p>
          <a:p>
            <a:pPr marL="457200" fontAlgn="base">
              <a:lnSpc>
                <a:spcPct val="150000"/>
              </a:lnSpc>
              <a:spcBef>
                <a:spcPts val="400"/>
              </a:spcBef>
            </a:pPr>
            <a:r>
              <a:rPr lang="fi-FI" sz="1600" b="1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Työelämäjaksoja </a:t>
            </a:r>
          </a:p>
          <a:p>
            <a:pPr marL="457200" lvl="1" rtl="0" fontAlgn="base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</a:pPr>
            <a:r>
              <a:rPr lang="fi-FI" sz="16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Toteutetaan työpaikoissa, joihin opiskelija </a:t>
            </a:r>
          </a:p>
          <a:p>
            <a:pPr marL="457200" lvl="1" rtl="0" fontAlgn="base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</a:pPr>
            <a:r>
              <a:rPr lang="fi-FI" sz="16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voi työllistyä</a:t>
            </a:r>
          </a:p>
          <a:p>
            <a:pPr marL="742950" lvl="1" indent="-285750" rtl="0" fontAlgn="base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Käytännön oppia myös erilaisissa yhteisprojekteissa</a:t>
            </a:r>
          </a:p>
          <a:p>
            <a:pPr marL="1143000" lvl="2" indent="-228600" rtl="0" fontAlgn="base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Mm. kouluilla, päiväkodeissa, järjestöissä ja Pajulahden tapahtumissa</a:t>
            </a:r>
            <a:endParaRPr sz="1600" b="0" i="0" u="none" strike="noStrike" cap="none" dirty="0">
              <a:solidFill>
                <a:schemeClr val="dk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1A493F6-229B-CB71-052B-FB5A3EE7E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26" y="1172568"/>
            <a:ext cx="3855753" cy="25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435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520600" cy="3527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Maksuton majoitus ja ruokailu lähiopetuspäivinä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Opiskelu liikunta-alan oppimis- ja toimintaympäristössä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Mahdollisuus liikkua urheiluopiston tiloissa</a:t>
            </a:r>
          </a:p>
          <a:p>
            <a:pPr>
              <a:lnSpc>
                <a:spcPct val="150000"/>
              </a:lnSpc>
              <a:buClr>
                <a:srgbClr val="377FC1"/>
              </a:buClr>
              <a:buFont typeface="Montserrat"/>
              <a:buChar char="●"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Opetus, opintotoimisto</a:t>
            </a:r>
          </a:p>
          <a:p>
            <a:pPr>
              <a:lnSpc>
                <a:spcPct val="150000"/>
              </a:lnSpc>
              <a:buClr>
                <a:srgbClr val="377FC1"/>
              </a:buClr>
              <a:buFont typeface="Montserrat"/>
              <a:buChar char="●"/>
            </a:pPr>
            <a:r>
              <a:rPr lang="fi-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Opiskelijakuntatoiminta</a:t>
            </a:r>
            <a:endParaRPr lang="fi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Vastaanotto, päivystäjä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Asuntolan valvonta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Kulkeminen opistolle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625" y="4198054"/>
            <a:ext cx="1362074" cy="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311825" y="368000"/>
            <a:ext cx="852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OPISKELU SISÄOPPILAITOKSESSA</a:t>
            </a:r>
            <a:endParaRPr sz="2400" b="1" dirty="0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/>
          <p:nvPr/>
        </p:nvSpPr>
        <p:spPr>
          <a:xfrm>
            <a:off x="0" y="-49"/>
            <a:ext cx="9153600" cy="5143500"/>
          </a:xfrm>
          <a:prstGeom prst="rect">
            <a:avLst/>
          </a:prstGeom>
          <a:solidFill>
            <a:srgbClr val="354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3">
            <a:alphaModFix/>
          </a:blip>
          <a:srcRect l="22315" r="22819"/>
          <a:stretch/>
        </p:blipFill>
        <p:spPr>
          <a:xfrm>
            <a:off x="4941373" y="0"/>
            <a:ext cx="423386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/>
        </p:nvSpPr>
        <p:spPr>
          <a:xfrm>
            <a:off x="369373" y="235279"/>
            <a:ext cx="3925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MAHDOLLISUUKSIA OPINNOISSA</a:t>
            </a:r>
            <a:endParaRPr sz="24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20"/>
          <p:cNvSpPr/>
          <p:nvPr/>
        </p:nvSpPr>
        <p:spPr>
          <a:xfrm>
            <a:off x="-9475" y="4839050"/>
            <a:ext cx="9153600" cy="30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 t="59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>
            <a:spLocks noGrp="1"/>
          </p:cNvSpPr>
          <p:nvPr>
            <p:ph type="body" idx="1"/>
          </p:nvPr>
        </p:nvSpPr>
        <p:spPr>
          <a:xfrm>
            <a:off x="169122" y="1239701"/>
            <a:ext cx="4750613" cy="3518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fi" sz="29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Kansainväliset vaihtomahdollisuudet</a:t>
            </a:r>
            <a:endParaRPr sz="29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fi" sz="29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Väyläopinnot ammattikorkeakouluun</a:t>
            </a:r>
            <a:endParaRPr sz="29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Montserrat"/>
              <a:buChar char="●"/>
            </a:pPr>
            <a:r>
              <a:rPr lang="fi-FI" sz="2900" dirty="0">
                <a:solidFill>
                  <a:schemeClr val="bg1"/>
                </a:solidFill>
                <a:latin typeface="Libre Franklin" pitchFamily="2" charset="0"/>
                <a:ea typeface="Montserrat"/>
                <a:cs typeface="Montserrat"/>
                <a:sym typeface="Montserrat"/>
              </a:rPr>
              <a:t>Yhdistelmätutkinto= </a:t>
            </a:r>
          </a:p>
          <a:p>
            <a:pPr marL="1270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None/>
            </a:pPr>
            <a:r>
              <a:rPr lang="fi-FI" sz="2900" dirty="0">
                <a:solidFill>
                  <a:schemeClr val="bg1"/>
                </a:solidFill>
                <a:latin typeface="Libre Franklin" pitchFamily="2" charset="0"/>
                <a:ea typeface="Montserrat"/>
                <a:cs typeface="Montserrat"/>
                <a:sym typeface="Montserrat"/>
              </a:rPr>
              <a:t>        liikuntaneuvoja &amp; ylioppilas (Kisakallio)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Montserrat"/>
              <a:buChar char="●"/>
            </a:pPr>
            <a:r>
              <a:rPr lang="fi-FI" sz="2900" dirty="0">
                <a:solidFill>
                  <a:schemeClr val="bg1"/>
                </a:solidFill>
                <a:latin typeface="Libre Franklin" pitchFamily="2" charset="0"/>
                <a:ea typeface="Montserrat"/>
                <a:cs typeface="Montserrat"/>
                <a:sym typeface="Montserrat"/>
              </a:rPr>
              <a:t>Kaksoisuraopiskelu= </a:t>
            </a:r>
          </a:p>
          <a:p>
            <a:pPr marL="1270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None/>
            </a:pPr>
            <a:r>
              <a:rPr lang="fi-FI" sz="2900" dirty="0">
                <a:solidFill>
                  <a:schemeClr val="bg1"/>
                </a:solidFill>
                <a:latin typeface="Libre Franklin" pitchFamily="2" charset="0"/>
                <a:ea typeface="Montserrat"/>
                <a:cs typeface="Montserrat"/>
                <a:sym typeface="Montserrat"/>
              </a:rPr>
              <a:t>        urheilija &amp; liikuntaneuvoja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Montserrat"/>
              <a:buChar char="●"/>
            </a:pPr>
            <a:r>
              <a:rPr lang="fi-FI" sz="2900" dirty="0">
                <a:solidFill>
                  <a:schemeClr val="bg1"/>
                </a:solidFill>
                <a:latin typeface="Libre Franklin" pitchFamily="2" charset="0"/>
                <a:ea typeface="Montserrat"/>
                <a:cs typeface="Montserrat"/>
                <a:sym typeface="Montserrat"/>
              </a:rPr>
              <a:t>Kolmoisuraopiskelu = </a:t>
            </a:r>
          </a:p>
          <a:p>
            <a:pPr marL="1270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None/>
            </a:pPr>
            <a:r>
              <a:rPr lang="fi-FI" sz="2900" dirty="0">
                <a:solidFill>
                  <a:schemeClr val="bg1"/>
                </a:solidFill>
                <a:latin typeface="Libre Franklin" pitchFamily="2" charset="0"/>
                <a:ea typeface="Montserrat"/>
                <a:cs typeface="Montserrat"/>
                <a:sym typeface="Montserrat"/>
              </a:rPr>
              <a:t>        urheilija &amp; liikuntaneuvoja &amp; ylioppilas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Montserrat"/>
              <a:buChar char="●"/>
            </a:pPr>
            <a:r>
              <a:rPr lang="fi-FI" sz="2900" dirty="0">
                <a:solidFill>
                  <a:schemeClr val="bg1"/>
                </a:solidFill>
                <a:latin typeface="Libre Franklin" pitchFamily="2" charset="0"/>
                <a:ea typeface="Montserrat"/>
                <a:cs typeface="Montserrat"/>
                <a:sym typeface="Montserrat"/>
              </a:rPr>
              <a:t>Erityisopettajan ohjaus </a:t>
            </a:r>
            <a:r>
              <a:rPr lang="fi-FI" sz="2900">
                <a:solidFill>
                  <a:schemeClr val="bg1"/>
                </a:solidFill>
                <a:latin typeface="Libre Franklin" pitchFamily="2" charset="0"/>
                <a:ea typeface="Montserrat"/>
                <a:cs typeface="Montserrat"/>
                <a:sym typeface="Montserrat"/>
              </a:rPr>
              <a:t>ja tuki</a:t>
            </a:r>
            <a:endParaRPr lang="fi-FI" sz="29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None/>
            </a:pPr>
            <a:endParaRPr lang="fi-FI" sz="29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None/>
            </a:pPr>
            <a:endParaRPr lang="fi-FI" sz="2900" dirty="0">
              <a:solidFill>
                <a:schemeClr val="bg1"/>
              </a:solidFill>
              <a:latin typeface="Libre Franklin" pitchFamily="2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>
            <a:off x="125" y="4839050"/>
            <a:ext cx="9144000" cy="304500"/>
          </a:xfrm>
          <a:prstGeom prst="rect">
            <a:avLst/>
          </a:prstGeom>
          <a:solidFill>
            <a:srgbClr val="377F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3">
            <a:alphaModFix/>
          </a:blip>
          <a:srcRect t="58" b="59"/>
          <a:stretch/>
        </p:blipFill>
        <p:spPr>
          <a:xfrm>
            <a:off x="7667625" y="4198054"/>
            <a:ext cx="1362074" cy="5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1;p18">
            <a:extLst>
              <a:ext uri="{FF2B5EF4-FFF2-40B4-BE49-F238E27FC236}">
                <a16:creationId xmlns:a16="http://schemas.microsoft.com/office/drawing/2014/main" id="{7EF05DD7-06D1-3B00-36A9-AFEFC6CCB412}"/>
              </a:ext>
            </a:extLst>
          </p:cNvPr>
          <p:cNvSpPr txBox="1">
            <a:spLocks/>
          </p:cNvSpPr>
          <p:nvPr/>
        </p:nvSpPr>
        <p:spPr>
          <a:xfrm>
            <a:off x="311700" y="1146576"/>
            <a:ext cx="8520600" cy="318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342900">
              <a:lnSpc>
                <a:spcPct val="150000"/>
              </a:lnSpc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-FI" sz="2000" dirty="0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YHTEISHAKU </a:t>
            </a:r>
            <a:r>
              <a:rPr lang="fi-FI" sz="2000" dirty="0">
                <a:solidFill>
                  <a:schemeClr val="tx1"/>
                </a:solidFill>
                <a:latin typeface="Montserrat" panose="00000500000000000000" pitchFamily="2" charset="0"/>
              </a:rPr>
              <a:t>- peruskoulupohjaiset hakijat</a:t>
            </a:r>
          </a:p>
          <a:p>
            <a:pPr indent="-342900">
              <a:lnSpc>
                <a:spcPct val="150000"/>
              </a:lnSpc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-FI" sz="2000" dirty="0">
                <a:solidFill>
                  <a:schemeClr val="tx1"/>
                </a:solidFill>
                <a:latin typeface="Montserrat" panose="00000500000000000000" pitchFamily="2" charset="0"/>
              </a:rPr>
              <a:t>JATKUVA HAKU - lukion oppimäärän tai ammatillisen tutkinnon suorittaneet hakijat (muut kuin peruskoulun päättävät nuoret</a:t>
            </a:r>
          </a:p>
          <a:p>
            <a:pPr indent="-342900">
              <a:lnSpc>
                <a:spcPct val="150000"/>
              </a:lnSpc>
              <a:buClr>
                <a:srgbClr val="377FC1"/>
              </a:buClr>
              <a:buSzPts val="1800"/>
              <a:buFont typeface="Montserrat"/>
              <a:buChar char="●"/>
            </a:pPr>
            <a:r>
              <a:rPr lang="fi-FI" sz="2000" dirty="0">
                <a:solidFill>
                  <a:schemeClr val="tx1"/>
                </a:solidFill>
                <a:latin typeface="Montserrat" panose="00000500000000000000" pitchFamily="2" charset="0"/>
              </a:rPr>
              <a:t>OPPISOPIMUSKOULUTUS - hakijat, joilla on valmiudet työelämässä toimimiseen ja itsenäiseen vastuunottoon opinnoista</a:t>
            </a:r>
          </a:p>
          <a:p>
            <a:pPr indent="-342900">
              <a:lnSpc>
                <a:spcPct val="150000"/>
              </a:lnSpc>
              <a:buClr>
                <a:srgbClr val="377FC1"/>
              </a:buClr>
              <a:buSzPts val="1800"/>
              <a:buFont typeface="Montserrat"/>
              <a:buChar char="●"/>
            </a:pPr>
            <a:endParaRPr lang="fi-FI" dirty="0">
              <a:solidFill>
                <a:schemeClr val="tx1"/>
              </a:solidFill>
            </a:endParaRPr>
          </a:p>
          <a:p>
            <a:pPr indent="-342900">
              <a:lnSpc>
                <a:spcPct val="150000"/>
              </a:lnSpc>
              <a:buClr>
                <a:srgbClr val="377FC1"/>
              </a:buClr>
              <a:buSzPts val="1800"/>
              <a:buFont typeface="Montserrat"/>
              <a:buChar char="●"/>
            </a:pPr>
            <a:endParaRPr lang="fi-FI" sz="1400" dirty="0">
              <a:solidFill>
                <a:schemeClr val="tx1"/>
              </a:solidFill>
            </a:endParaRPr>
          </a:p>
        </p:txBody>
      </p:sp>
      <p:sp>
        <p:nvSpPr>
          <p:cNvPr id="7" name="Google Shape;93;p17">
            <a:extLst>
              <a:ext uri="{FF2B5EF4-FFF2-40B4-BE49-F238E27FC236}">
                <a16:creationId xmlns:a16="http://schemas.microsoft.com/office/drawing/2014/main" id="{E22E4C19-CFB4-B80D-909B-73A21D088DA0}"/>
              </a:ext>
            </a:extLst>
          </p:cNvPr>
          <p:cNvSpPr txBox="1"/>
          <p:nvPr/>
        </p:nvSpPr>
        <p:spPr>
          <a:xfrm>
            <a:off x="354895" y="447591"/>
            <a:ext cx="7643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b="1" dirty="0">
                <a:solidFill>
                  <a:srgbClr val="35476A"/>
                </a:solidFill>
                <a:latin typeface="Montserrat"/>
                <a:ea typeface="Montserrat"/>
                <a:cs typeface="Montserrat"/>
                <a:sym typeface="Montserrat"/>
              </a:rPr>
              <a:t>HAKEUTUMINEN OPISKELEMAAN</a:t>
            </a:r>
            <a:endParaRPr sz="2400" b="1" dirty="0">
              <a:solidFill>
                <a:srgbClr val="3547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8823581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67BE93804037649A620076D60A7D45D" ma:contentTypeVersion="15" ma:contentTypeDescription="Luo uusi asiakirja." ma:contentTypeScope="" ma:versionID="0e21aba2fdcb1d2ed6fc639471915bca">
  <xsd:schema xmlns:xsd="http://www.w3.org/2001/XMLSchema" xmlns:xs="http://www.w3.org/2001/XMLSchema" xmlns:p="http://schemas.microsoft.com/office/2006/metadata/properties" xmlns:ns2="a748fab1-5f79-4a97-844b-3ff91bda958e" xmlns:ns3="bcb90c6c-6ccb-4dab-a629-cc9a22b09554" targetNamespace="http://schemas.microsoft.com/office/2006/metadata/properties" ma:root="true" ma:fieldsID="c0d338cf4c67af952a8dc8263708acf2" ns2:_="" ns3:_="">
    <xsd:import namespace="a748fab1-5f79-4a97-844b-3ff91bda958e"/>
    <xsd:import namespace="bcb90c6c-6ccb-4dab-a629-cc9a22b095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8fab1-5f79-4a97-844b-3ff91bda95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Kuvien tunnisteet" ma:readOnly="false" ma:fieldId="{5cf76f15-5ced-4ddc-b409-7134ff3c332f}" ma:taxonomyMulti="true" ma:sspId="7fdc86b8-15da-440f-9d6f-909013fbaa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b90c6c-6ccb-4dab-a629-cc9a22b0955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53e10e6-5c60-45aa-954d-41b4897d2ee5}" ma:internalName="TaxCatchAll" ma:showField="CatchAllData" ma:web="bcb90c6c-6ccb-4dab-a629-cc9a22b095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b90c6c-6ccb-4dab-a629-cc9a22b09554" xsi:nil="true"/>
    <lcf76f155ced4ddcb4097134ff3c332f xmlns="a748fab1-5f79-4a97-844b-3ff91bda958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A7D898-6318-4F04-A168-7B7EDFF1D7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8fab1-5f79-4a97-844b-3ff91bda958e"/>
    <ds:schemaRef ds:uri="bcb90c6c-6ccb-4dab-a629-cc9a22b095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700DA14-7790-41D5-BD40-C4CD31120534}">
  <ds:schemaRefs>
    <ds:schemaRef ds:uri="http://schemas.microsoft.com/office/2006/metadata/properties"/>
    <ds:schemaRef ds:uri="http://schemas.microsoft.com/office/infopath/2007/PartnerControls"/>
    <ds:schemaRef ds:uri="bcb90c6c-6ccb-4dab-a629-cc9a22b09554"/>
    <ds:schemaRef ds:uri="a748fab1-5f79-4a97-844b-3ff91bda958e"/>
  </ds:schemaRefs>
</ds:datastoreItem>
</file>

<file path=customXml/itemProps3.xml><?xml version="1.0" encoding="utf-8"?>
<ds:datastoreItem xmlns:ds="http://schemas.openxmlformats.org/officeDocument/2006/customXml" ds:itemID="{6A6B158A-1A4B-41C1-AA39-E555F0A544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2004</TotalTime>
  <Words>952</Words>
  <Application>Microsoft Office PowerPoint</Application>
  <PresentationFormat>Näytössä katseltava esitys (16:9)</PresentationFormat>
  <Paragraphs>210</Paragraphs>
  <Slides>19</Slides>
  <Notes>19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8" baseType="lpstr">
      <vt:lpstr>Montserrat SemiBold</vt:lpstr>
      <vt:lpstr>Wingdings</vt:lpstr>
      <vt:lpstr>Segoe UI</vt:lpstr>
      <vt:lpstr>Montserrat</vt:lpstr>
      <vt:lpstr>Montserrat Medium</vt:lpstr>
      <vt:lpstr>Courier New</vt:lpstr>
      <vt:lpstr>Arial</vt:lpstr>
      <vt:lpstr>Libre Franklin</vt:lpstr>
      <vt:lpstr>Simple Light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YHTEISHAKU</vt:lpstr>
      <vt:lpstr>YHTEISHAKU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Petri Sallinen</dc:creator>
  <cp:lastModifiedBy>Matti Hannikainen</cp:lastModifiedBy>
  <cp:revision>27</cp:revision>
  <dcterms:modified xsi:type="dcterms:W3CDTF">2024-02-12T07:13:50Z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0x010100B67BE93804037649A620076D60A7D45D</vt:lpwstr>
  </property>
  <property fmtid="{D5CDD505-2E9C-101B-9397-08002B2CF9AE}" pid="3" name="MediaServiceImageTags">
    <vt:lpwstr/>
  </property>
</Properties>
</file>