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80" r:id="rId5"/>
    <p:sldId id="268" r:id="rId6"/>
    <p:sldId id="265" r:id="rId7"/>
    <p:sldId id="678" r:id="rId8"/>
    <p:sldId id="302" r:id="rId9"/>
    <p:sldId id="295" r:id="rId10"/>
    <p:sldId id="659" r:id="rId11"/>
    <p:sldId id="610" r:id="rId12"/>
    <p:sldId id="688" r:id="rId13"/>
    <p:sldId id="669" r:id="rId14"/>
    <p:sldId id="670" r:id="rId15"/>
    <p:sldId id="671" r:id="rId16"/>
    <p:sldId id="672" r:id="rId17"/>
    <p:sldId id="673" r:id="rId18"/>
    <p:sldId id="690" r:id="rId19"/>
    <p:sldId id="274" r:id="rId20"/>
    <p:sldId id="692" r:id="rId21"/>
    <p:sldId id="694" r:id="rId22"/>
    <p:sldId id="696" r:id="rId23"/>
    <p:sldId id="691" r:id="rId24"/>
    <p:sldId id="693" r:id="rId25"/>
    <p:sldId id="275" r:id="rId26"/>
    <p:sldId id="284" r:id="rId27"/>
    <p:sldId id="689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na Mielonen-Jumisko" initials="JM" lastIdx="2" clrIdx="0">
    <p:extLst>
      <p:ext uri="{19B8F6BF-5375-455C-9EA6-DF929625EA0E}">
        <p15:presenceInfo xmlns:p15="http://schemas.microsoft.com/office/powerpoint/2012/main" userId="S::Jonna.Mielonen-Jumisko@lut.fi::9cadcd6f-e8f6-4515-a803-ae508005aa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DFB"/>
    <a:srgbClr val="FDEAE0"/>
    <a:srgbClr val="B3EDC4"/>
    <a:srgbClr val="FCFAFC"/>
    <a:srgbClr val="F2F4F4"/>
    <a:srgbClr val="052FC2"/>
    <a:srgbClr val="F6F6F6"/>
    <a:srgbClr val="00BD80"/>
    <a:srgbClr val="00C2E5"/>
    <a:srgbClr val="FA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Normaali tyyl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6114" autoAdjust="0"/>
  </p:normalViewPr>
  <p:slideViewPr>
    <p:cSldViewPr snapToGrid="0">
      <p:cViewPr varScale="1">
        <p:scale>
          <a:sx n="109" d="100"/>
          <a:sy n="109" d="100"/>
        </p:scale>
        <p:origin x="6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i Hannikainen" userId="3f94e999-9e8f-45ef-b409-433081de3085" providerId="ADAL" clId="{881B0DD4-2B76-4B13-9283-53B0DCC0F4C1}"/>
    <pc:docChg chg="modSld">
      <pc:chgData name="Matti Hannikainen" userId="3f94e999-9e8f-45ef-b409-433081de3085" providerId="ADAL" clId="{881B0DD4-2B76-4B13-9283-53B0DCC0F4C1}" dt="2024-02-12T07:10:46.408" v="10" actId="20577"/>
      <pc:docMkLst>
        <pc:docMk/>
      </pc:docMkLst>
      <pc:sldChg chg="modNotesTx">
        <pc:chgData name="Matti Hannikainen" userId="3f94e999-9e8f-45ef-b409-433081de3085" providerId="ADAL" clId="{881B0DD4-2B76-4B13-9283-53B0DCC0F4C1}" dt="2024-02-12T07:10:46.408" v="10" actId="20577"/>
        <pc:sldMkLst>
          <pc:docMk/>
          <pc:sldMk cId="1896392106" sldId="28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2B2ABEE-1AED-444D-A268-E884A14847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1C0287B-0C37-7046-AC3C-9B7EF186B1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EB5EA-E5A0-0D46-8534-4CBB32327278}" type="datetimeFigureOut">
              <a:rPr lang="fi-FI" smtClean="0"/>
              <a:t>12.2.2024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1026EC7-EA5C-3C47-9677-AFCAE7278B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BAB90F9-C632-7948-8DD2-42A1D87BD7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0A0F9-21F0-D242-BF75-47017D8D47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8985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3A119-780C-CB40-A53A-89E2C1695925}" type="datetimeFigureOut">
              <a:rPr lang="fi-FI" smtClean="0"/>
              <a:t>12.2.2024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D24A6-494F-1748-B021-0F3928509B6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278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D24A6-494F-1748-B021-0F3928509B6E}" type="slidenum">
              <a:rPr lang="fi-FI" smtClean="0"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660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C99D-333F-B240-A51E-891282D6CC08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1935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D24A6-494F-1748-B021-0F3928509B6E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959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D24A6-494F-1748-B021-0F3928509B6E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6868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D24A6-494F-1748-B021-0F3928509B6E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9026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D24A6-494F-1748-B021-0F3928509B6E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009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31A627B-3531-FF40-9DE2-9148B4588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943" y="2834029"/>
            <a:ext cx="5902113" cy="11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5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B28960-F7DD-B043-96DF-DDB6755EE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5FD3BBCF-B497-D044-A027-56C0BD59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Tekstin paikkamerkki 6">
            <a:extLst>
              <a:ext uri="{FF2B5EF4-FFF2-40B4-BE49-F238E27FC236}">
                <a16:creationId xmlns:a16="http://schemas.microsoft.com/office/drawing/2014/main" id="{4E2E2EB1-FDB5-F643-91BC-8FD8EA019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15">
            <a:extLst>
              <a:ext uri="{FF2B5EF4-FFF2-40B4-BE49-F238E27FC236}">
                <a16:creationId xmlns:a16="http://schemas.microsoft.com/office/drawing/2014/main" id="{923424DC-4A9B-E746-8542-91F5A96B78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0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F94FC-049A-EA48-A3FF-226C0509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5FD3BBCF-B497-D044-A027-56C0BD59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Tekstin paikkamerkki 6">
            <a:extLst>
              <a:ext uri="{FF2B5EF4-FFF2-40B4-BE49-F238E27FC236}">
                <a16:creationId xmlns:a16="http://schemas.microsoft.com/office/drawing/2014/main" id="{4E2E2EB1-FDB5-F643-91BC-8FD8EA019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15">
            <a:extLst>
              <a:ext uri="{FF2B5EF4-FFF2-40B4-BE49-F238E27FC236}">
                <a16:creationId xmlns:a16="http://schemas.microsoft.com/office/drawing/2014/main" id="{923424DC-4A9B-E746-8542-91F5A96B78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2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CD5C687D-2928-8E4F-AB84-DED3E2C04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8A118405-E101-7C4F-9AF1-7E631738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E92483D4-5937-2648-9C3E-5364E6ADA8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798D40EF-9C40-5A41-9A9A-E0AABE3A5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0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E093B-EF6A-3540-BED8-22AD28DAE3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98D40EF-9C40-5A41-9A9A-E0AABE3A5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A573CDD6-0D7C-B546-BC30-AC3D6219D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D384DDA0-9C38-364D-AA7E-D92C75AB8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96202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A59D79-9D1D-B74D-B1CD-2B4596249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98D40EF-9C40-5A41-9A9A-E0AABE3A5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A573CDD6-0D7C-B546-BC30-AC3D6219D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D384DDA0-9C38-364D-AA7E-D92C75AB8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87201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100B0A-1166-D44C-B764-9879EA3F5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98D40EF-9C40-5A41-9A9A-E0AABE3A5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A573CDD6-0D7C-B546-BC30-AC3D6219D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D384DDA0-9C38-364D-AA7E-D92C75AB8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00924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BF698-FD46-89B8-D285-10803B22F2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450CE8A-E7E7-4A46-A9C8-8063ECCC9C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20136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ECFBA-7AFA-F44B-9ED7-D2EA9BD95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450CE8A-E7E7-4A46-A9C8-8063ECCC9C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96839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2F40D-3885-1547-B10D-D523B2C63B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450CE8A-E7E7-4A46-A9C8-8063ECCC9C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60484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 - Vaale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47446B89-099C-F242-A1A4-9D285C36E52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B3ED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6ED23-B538-254E-B33E-0188129C0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2692" y="5834667"/>
            <a:ext cx="2506617" cy="50648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62FAC79-A05C-4247-9791-DB4F49115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067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B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37DB2-204D-284D-9BF7-2F9C3F226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8720" y="1219200"/>
            <a:ext cx="4734560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8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 - Vaale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47446B89-099C-F242-A1A4-9D285C36E5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3E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6ED23-B538-254E-B33E-0188129C0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2692" y="5834667"/>
            <a:ext cx="2506617" cy="50648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62FAC79-A05C-4247-9791-DB4F49115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3912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 - Vaalea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47446B89-099C-F242-A1A4-9D285C36E5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6ED23-B538-254E-B33E-0188129C0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2692" y="5834667"/>
            <a:ext cx="2506617" cy="50648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62FAC79-A05C-4247-9791-DB4F49115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06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 -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47446B89-099C-F242-A1A4-9D285C36E5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6ED23-B538-254E-B33E-0188129C0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2692" y="5834667"/>
            <a:ext cx="2506617" cy="50648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62FAC79-A05C-4247-9791-DB4F49115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730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23E71B10-C18A-2E4E-8266-82D5DAAF5EF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52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D1C52-890C-3874-7627-B85499BC3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8503" y="5677490"/>
            <a:ext cx="2834994" cy="81941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AD5164E-3A2A-F646-9FC4-CF5B1B4A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96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A958A8A4-B3C4-AA49-B2AA-B6699EC9C8D6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54859B28-6D86-F14C-B85D-A1220BCC9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E445CF-3B14-47E4-2D53-4666EEE6A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8503" y="5677490"/>
            <a:ext cx="2834994" cy="8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23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 -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47446B89-099C-F242-A1A4-9D285C36E52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62FAC79-A05C-4247-9791-DB4F49115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6B586-9D5B-C6F0-3AFA-2B0B0D881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8503" y="5677490"/>
            <a:ext cx="2834994" cy="8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89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12188" y="6228989"/>
            <a:ext cx="27432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1521F8D5-0F85-42CD-8834-CEB9C774E0E3}" type="datetimeFigureOut">
              <a:rPr lang="fi-FI" smtClean="0"/>
              <a:pPr/>
              <a:t>12.2.2024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3852" y="6228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  "/>
              </a:defRPr>
            </a:lvl1pPr>
          </a:lstStyle>
          <a:p>
            <a:r>
              <a:rPr lang="fi-FI"/>
              <a:t>@LAMKfi</a:t>
            </a:r>
            <a:endParaRPr lang="fi-F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71302" y="1946787"/>
            <a:ext cx="4984085" cy="380508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71301" y="346587"/>
            <a:ext cx="4984085" cy="16002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2CFE7CAD-2F9F-764D-8CD3-7F98A06BF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111" y="2007704"/>
            <a:ext cx="10754688" cy="4189307"/>
          </a:xfrm>
        </p:spPr>
        <p:txBody>
          <a:bodyPr>
            <a:normAutofit/>
          </a:bodyPr>
          <a:lstStyle>
            <a:lvl1pPr>
              <a:buClr>
                <a:srgbClr val="00C2E5"/>
              </a:buClr>
              <a:defRPr sz="20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buClr>
                <a:srgbClr val="00C2E5"/>
              </a:buClr>
              <a:defRPr sz="1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buClr>
                <a:srgbClr val="00C2E5"/>
              </a:buClr>
              <a:defRPr sz="1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buClr>
                <a:srgbClr val="00C2E5"/>
              </a:buClr>
              <a:defRPr sz="1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>
              <a:buClr>
                <a:srgbClr val="00C2E5"/>
              </a:buClr>
              <a:defRPr sz="1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EFA113BA-B124-8A4A-ACBC-13BC7F93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966" y="476816"/>
            <a:ext cx="7832833" cy="1325563"/>
          </a:xfrm>
        </p:spPr>
        <p:txBody>
          <a:bodyPr>
            <a:normAutofit/>
          </a:bodyPr>
          <a:lstStyle>
            <a:lvl1pPr>
              <a:defRPr sz="3600" b="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4537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rkoosi+LA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47446B89-099C-F242-A1A4-9D285C36E521}"/>
              </a:ext>
            </a:extLst>
          </p:cNvPr>
          <p:cNvSpPr/>
          <p:nvPr userDrawn="1"/>
        </p:nvSpPr>
        <p:spPr>
          <a:xfrm>
            <a:off x="0" y="0"/>
            <a:ext cx="12192000" cy="6989791"/>
          </a:xfrm>
          <a:prstGeom prst="rect">
            <a:avLst/>
          </a:prstGeom>
          <a:solidFill>
            <a:srgbClr val="00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62FAC79-A05C-4247-9791-DB4F49115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4661"/>
            <a:ext cx="9144000" cy="207530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5F92DE7-7B41-5145-9CEB-5A652B541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451" y="5834667"/>
            <a:ext cx="2506617" cy="50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65C965-7CB6-4D94-83E6-75F0908E9C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79575" y="635901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500"/>
            </a:lvl1pPr>
          </a:lstStyle>
          <a:p>
            <a:fld id="{38ADE4CD-A208-43EE-8D5D-FD9FFB63FA5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9862DCC6-45F9-0047-A0A3-A5884D66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E5EE2CC3-D816-6F4E-8027-865BC7C7C8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59660"/>
            <a:ext cx="8077200" cy="35125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0102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F8023-25ED-2B42-ACB5-D893F4D90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A302A1E-E2C8-5344-87F7-D19C6149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9F93F8F-7C87-634E-9BC1-5BCB312B4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2F42BA41-4ADC-2547-9E2D-6D7F80B9F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7875FA-BEF3-C84D-B45F-372C9DB8A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A302A1E-E2C8-5344-87F7-D19C6149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9F93F8F-7C87-634E-9BC1-5BCB312B4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59911C2-575A-9C42-80B7-AADEF813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F9D8E-8EF2-814F-9842-96EA86338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A302A1E-E2C8-5344-87F7-D19C6149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9F93F8F-7C87-634E-9BC1-5BCB312B4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59911C2-575A-9C42-80B7-AADEF813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320CF-3880-4040-A783-D759433F1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5FD3BBCF-B497-D044-A027-56C0BD59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Tekstin paikkamerkki 6">
            <a:extLst>
              <a:ext uri="{FF2B5EF4-FFF2-40B4-BE49-F238E27FC236}">
                <a16:creationId xmlns:a16="http://schemas.microsoft.com/office/drawing/2014/main" id="{4E2E2EB1-FDB5-F643-91BC-8FD8EA019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7A85D1E1-CEF8-964D-A64B-75B848E138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8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BA70C-0BB4-229F-968F-D0F571521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5FD3BBCF-B497-D044-A027-56C0BD59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Tekstin paikkamerkki 6">
            <a:extLst>
              <a:ext uri="{FF2B5EF4-FFF2-40B4-BE49-F238E27FC236}">
                <a16:creationId xmlns:a16="http://schemas.microsoft.com/office/drawing/2014/main" id="{4E2E2EB1-FDB5-F643-91BC-8FD8EA019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15">
            <a:extLst>
              <a:ext uri="{FF2B5EF4-FFF2-40B4-BE49-F238E27FC236}">
                <a16:creationId xmlns:a16="http://schemas.microsoft.com/office/drawing/2014/main" id="{923424DC-4A9B-E746-8542-91F5A96B78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9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92FEAA-CADC-8CA4-CFC8-2D87032F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5FD3BBCF-B497-D044-A027-56C0BD59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Tekstin paikkamerkki 6">
            <a:extLst>
              <a:ext uri="{FF2B5EF4-FFF2-40B4-BE49-F238E27FC236}">
                <a16:creationId xmlns:a16="http://schemas.microsoft.com/office/drawing/2014/main" id="{4E2E2EB1-FDB5-F643-91BC-8FD8EA019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5" name="Kuva 15">
            <a:extLst>
              <a:ext uri="{FF2B5EF4-FFF2-40B4-BE49-F238E27FC236}">
                <a16:creationId xmlns:a16="http://schemas.microsoft.com/office/drawing/2014/main" id="{4CA8CCCF-466F-E685-45E7-08B5AD731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CCB0880-C466-FC4E-BF6D-7EF4AB52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7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DE3EC8-53E8-CC40-8CEF-19E40790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1047"/>
            <a:ext cx="10515600" cy="36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AA897A5-4A20-BD48-BFCC-A679C592E536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6400800"/>
            <a:ext cx="1336963" cy="2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3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4" r:id="rId4"/>
    <p:sldLayoutId id="2147483684" r:id="rId5"/>
    <p:sldLayoutId id="2147483696" r:id="rId6"/>
    <p:sldLayoutId id="2147483679" r:id="rId7"/>
    <p:sldLayoutId id="2147483692" r:id="rId8"/>
    <p:sldLayoutId id="2147483698" r:id="rId9"/>
    <p:sldLayoutId id="2147483699" r:id="rId10"/>
    <p:sldLayoutId id="2147483700" r:id="rId11"/>
    <p:sldLayoutId id="2147483681" r:id="rId12"/>
    <p:sldLayoutId id="2147483686" r:id="rId13"/>
    <p:sldLayoutId id="2147483697" r:id="rId14"/>
    <p:sldLayoutId id="2147483693" r:id="rId15"/>
    <p:sldLayoutId id="2147483685" r:id="rId16"/>
    <p:sldLayoutId id="2147483701" r:id="rId17"/>
    <p:sldLayoutId id="2147483702" r:id="rId18"/>
    <p:sldLayoutId id="2147483658" r:id="rId19"/>
    <p:sldLayoutId id="2147483690" r:id="rId20"/>
    <p:sldLayoutId id="2147483695" r:id="rId21"/>
    <p:sldLayoutId id="2147483691" r:id="rId22"/>
    <p:sldLayoutId id="2147483660" r:id="rId23"/>
    <p:sldLayoutId id="2147483667" r:id="rId24"/>
    <p:sldLayoutId id="2147483689" r:id="rId25"/>
    <p:sldLayoutId id="2147483703" r:id="rId26"/>
    <p:sldLayoutId id="2147483705" r:id="rId27"/>
    <p:sldLayoutId id="2147483706" r:id="rId2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chemeClr val="tx1"/>
          </a:solidFill>
          <a:latin typeface="+mj-lt"/>
          <a:ea typeface="Verdana" panose="020B0604030504040204" pitchFamily="34" charset="0"/>
          <a:cs typeface="Arial Black" panose="020B0A040201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C2E5"/>
        </a:buClr>
        <a:buFontTx/>
        <a:buBlip>
          <a:blip r:embed="rId31"/>
        </a:buBlip>
        <a:defRPr sz="20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E5"/>
        </a:buClr>
        <a:buSzPct val="100000"/>
        <a:buFontTx/>
        <a:buBlip>
          <a:blip r:embed="rId32"/>
        </a:buBlip>
        <a:defRPr sz="15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E5"/>
        </a:buClr>
        <a:buSzPct val="100000"/>
        <a:buFontTx/>
        <a:buBlip>
          <a:blip r:embed="rId32"/>
        </a:buBlip>
        <a:defRPr sz="15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E5"/>
        </a:buClr>
        <a:buSzPct val="100000"/>
        <a:buFontTx/>
        <a:buBlip>
          <a:blip r:embed="rId32"/>
        </a:buBlip>
        <a:defRPr sz="15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E5"/>
        </a:buClr>
        <a:buSzPct val="100000"/>
        <a:buFontTx/>
        <a:buBlip>
          <a:blip r:embed="rId32"/>
        </a:buBlip>
        <a:defRPr sz="15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lab.lab.fi/fi/opintojen-aloittaminen" TargetMode="Externa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.fi/fi/koulutus/haku-ja-valinta" TargetMode="External"/><Relationship Id="rId2" Type="http://schemas.openxmlformats.org/officeDocument/2006/relationships/hyperlink" Target="http://www.ammattikorkeakouluun.fi/" TargetMode="Externa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ab.fi/fi/koulutus/sosionomi-amk-verkko-opinnot-210-op" TargetMode="External"/><Relationship Id="rId2" Type="http://schemas.openxmlformats.org/officeDocument/2006/relationships/hyperlink" Target="https://lab.fi/fi/koulutus/tradenomi-amk-liiketalous-ja-logistiikka-verkko-opinnot-210-op" TargetMode="Externa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lab.fi/fi/koulutus/insinoori-amk-tieto-ja-viestintatekniikka-verkko-opinnot-lahti-240-op" TargetMode="External"/><Relationship Id="rId5" Type="http://schemas.openxmlformats.org/officeDocument/2006/relationships/hyperlink" Target="https://lab.fi/fi/koulutus/fysioterapeutti-amk-verkkopainotteinen-monimuotototeutus-lahti-210-op" TargetMode="External"/><Relationship Id="rId4" Type="http://schemas.openxmlformats.org/officeDocument/2006/relationships/hyperlink" Target="https://lab.fi/fi/koulutus/tradenomi-amk-liiketalous-verkko-opinnot-210-o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b.fi/avoinamk" TargetMode="Externa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.fi/urheilijalle" TargetMode="External"/><Relationship Id="rId2" Type="http://schemas.openxmlformats.org/officeDocument/2006/relationships/hyperlink" Target="mailto:tatu.saarinen@lab.fi" TargetMode="Externa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39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2CCFA-B3DB-219A-7444-7DD835CA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8850DB8-0D24-4ADF-BA7D-FD68726D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23" y="1133886"/>
            <a:ext cx="8077200" cy="839292"/>
          </a:xfrm>
        </p:spPr>
        <p:txBody>
          <a:bodyPr>
            <a:noAutofit/>
          </a:bodyPr>
          <a:lstStyle/>
          <a:p>
            <a:r>
              <a:rPr lang="fi-FI" dirty="0">
                <a:ea typeface="Verdana"/>
                <a:cs typeface="Verdana"/>
              </a:rPr>
              <a:t>LAB Muotoiluinstituutti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2A115-34BB-49F5-99CA-C948E74093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4685" y="2101100"/>
            <a:ext cx="5334000" cy="41314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1500" b="1" dirty="0" err="1">
                <a:ea typeface="Verdana"/>
                <a:cs typeface="Arial"/>
              </a:rPr>
              <a:t>Kuvataiteilija</a:t>
            </a:r>
            <a:br>
              <a:rPr lang="en-US" sz="1500" dirty="0">
                <a:ea typeface="Verdana"/>
              </a:rPr>
            </a:br>
            <a:r>
              <a:rPr lang="en-US" sz="1500" dirty="0" err="1">
                <a:ea typeface="Verdana"/>
                <a:cs typeface="Arial"/>
              </a:rPr>
              <a:t>Kuvataide</a:t>
            </a:r>
            <a:r>
              <a:rPr lang="en-US" sz="1500" dirty="0">
                <a:ea typeface="Verdana"/>
                <a:cs typeface="Arial"/>
              </a:rPr>
              <a:t> | </a:t>
            </a:r>
            <a:r>
              <a:rPr lang="en-US" sz="1500" dirty="0" err="1">
                <a:ea typeface="Verdana"/>
                <a:cs typeface="Arial"/>
              </a:rPr>
              <a:t>Valokuvaus</a:t>
            </a:r>
            <a:endParaRPr lang="en-US" sz="1500" dirty="0">
              <a:ea typeface="Verdana"/>
              <a:cs typeface="Arial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1500" b="1" dirty="0" err="1">
                <a:ea typeface="Verdana"/>
                <a:cs typeface="Arial"/>
              </a:rPr>
              <a:t>Medianomi</a:t>
            </a:r>
            <a:r>
              <a:rPr lang="en-US" sz="1500" b="1" dirty="0">
                <a:ea typeface="Verdana"/>
                <a:cs typeface="Arial"/>
              </a:rPr>
              <a:t> </a:t>
            </a:r>
            <a:br>
              <a:rPr lang="en-US" sz="1500" dirty="0">
                <a:ea typeface="Verdana"/>
              </a:rPr>
            </a:br>
            <a:r>
              <a:rPr lang="en-US" sz="1500" dirty="0" err="1">
                <a:ea typeface="Verdana"/>
                <a:cs typeface="Arial"/>
              </a:rPr>
              <a:t>Mediasuunnittelu</a:t>
            </a:r>
            <a:endParaRPr lang="en-US" sz="1500" dirty="0">
              <a:ea typeface="Verdana"/>
              <a:cs typeface="Arial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1500" b="1" dirty="0">
                <a:ea typeface="Verdana"/>
                <a:cs typeface="Arial"/>
              </a:rPr>
              <a:t>Muotoilija</a:t>
            </a:r>
            <a:br>
              <a:rPr lang="en-US" sz="1500" dirty="0">
                <a:ea typeface="Verdana"/>
              </a:rPr>
            </a:br>
            <a:r>
              <a:rPr lang="en-US" sz="1500" dirty="0">
                <a:ea typeface="Verdana"/>
                <a:cs typeface="Arial"/>
              </a:rPr>
              <a:t>Käyttökokemus- ja käyttöliittymämuotoilu | </a:t>
            </a:r>
            <a:br>
              <a:rPr lang="en-US" sz="1500" dirty="0">
                <a:ea typeface="Verdana"/>
                <a:cs typeface="Arial"/>
              </a:rPr>
            </a:br>
            <a:r>
              <a:rPr lang="en-US" sz="1500" dirty="0">
                <a:ea typeface="Verdana"/>
                <a:cs typeface="Arial"/>
              </a:rPr>
              <a:t>Puettava muotoilu | Teollinen muotoilu | Palvelumuotoilu | </a:t>
            </a:r>
            <a:br>
              <a:rPr lang="en-US" sz="1500" dirty="0">
                <a:ea typeface="Verdana"/>
                <a:cs typeface="Arial"/>
              </a:rPr>
            </a:br>
            <a:r>
              <a:rPr lang="en-US" sz="1500" dirty="0">
                <a:ea typeface="Verdana"/>
                <a:cs typeface="Arial"/>
              </a:rPr>
              <a:t>Sisustusarkkitehtuuri ja kalustemuotoilu | </a:t>
            </a:r>
            <a:br>
              <a:rPr lang="en-US" sz="1500" dirty="0">
                <a:ea typeface="Verdana"/>
                <a:cs typeface="Arial"/>
              </a:rPr>
            </a:br>
            <a:r>
              <a:rPr lang="en-US" sz="1500" dirty="0">
                <a:ea typeface="Verdana"/>
                <a:cs typeface="Arial"/>
              </a:rPr>
              <a:t>Visuaalinen viestintä</a:t>
            </a:r>
            <a:endParaRPr lang="en-US" sz="1500" dirty="0">
              <a:ea typeface="Verdana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1500" b="1" dirty="0">
                <a:ea typeface="Verdana"/>
                <a:cs typeface="Arial"/>
              </a:rPr>
              <a:t>Bachelor of Culture and Arts</a:t>
            </a:r>
            <a:br>
              <a:rPr lang="en-US" sz="1500" dirty="0">
                <a:ea typeface="Verdana"/>
              </a:rPr>
            </a:br>
            <a:r>
              <a:rPr lang="en-US" sz="1500" dirty="0">
                <a:ea typeface="+mn-lt"/>
                <a:cs typeface="+mn-lt"/>
              </a:rPr>
              <a:t>Sustainable Design Business</a:t>
            </a:r>
            <a:br>
              <a:rPr lang="en-US" sz="1500" dirty="0">
                <a:ea typeface="Verdana"/>
              </a:rPr>
            </a:br>
            <a:br>
              <a:rPr lang="en-US" sz="1500" dirty="0">
                <a:ea typeface="Verdana"/>
              </a:rPr>
            </a:br>
            <a:r>
              <a:rPr lang="en-US" sz="1500" b="1" dirty="0" err="1">
                <a:ea typeface="Verdana"/>
                <a:cs typeface="Arial"/>
              </a:rPr>
              <a:t>Kulttuuriala</a:t>
            </a:r>
            <a:r>
              <a:rPr lang="en-US" sz="1500" b="1" dirty="0">
                <a:ea typeface="Verdana"/>
                <a:cs typeface="Arial"/>
              </a:rPr>
              <a:t> (YAMK)</a:t>
            </a:r>
            <a:br>
              <a:rPr lang="en-US" sz="1500" b="1" dirty="0">
                <a:ea typeface="Verdana"/>
              </a:rPr>
            </a:br>
            <a:r>
              <a:rPr lang="fi-FI" sz="1500" dirty="0">
                <a:ea typeface="Verdana"/>
                <a:cs typeface="Arial"/>
              </a:rPr>
              <a:t>Muotoilun ja median digitaaliset ratkaisut | 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+mn-lt"/>
                <a:cs typeface="+mn-lt"/>
              </a:rPr>
              <a:t>Muotoiluajattelu ja asiakaskokemus</a:t>
            </a:r>
            <a:r>
              <a:rPr lang="fi-FI" sz="1500" dirty="0">
                <a:ea typeface="Verdana"/>
                <a:cs typeface="Arial"/>
              </a:rPr>
              <a:t> | 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Verdana"/>
                <a:cs typeface="Arial"/>
              </a:rPr>
              <a:t>Kuvataide 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7F91C0-B8B7-264F-BFB4-347F311F1A42}"/>
              </a:ext>
            </a:extLst>
          </p:cNvPr>
          <p:cNvGrpSpPr/>
          <p:nvPr/>
        </p:nvGrpSpPr>
        <p:grpSpPr>
          <a:xfrm>
            <a:off x="6211739" y="2986981"/>
            <a:ext cx="1510862" cy="1872682"/>
            <a:chOff x="5904286" y="2412256"/>
            <a:chExt cx="1510862" cy="1872682"/>
          </a:xfrm>
        </p:grpSpPr>
        <p:sp>
          <p:nvSpPr>
            <p:cNvPr id="8" name="Kuusikulmio 29">
              <a:extLst>
                <a:ext uri="{FF2B5EF4-FFF2-40B4-BE49-F238E27FC236}">
                  <a16:creationId xmlns:a16="http://schemas.microsoft.com/office/drawing/2014/main" id="{D327B98E-6554-C340-A1D7-B8DF5FB4ADAB}"/>
                </a:ext>
              </a:extLst>
            </p:cNvPr>
            <p:cNvSpPr/>
            <p:nvPr/>
          </p:nvSpPr>
          <p:spPr>
            <a:xfrm rot="5400000">
              <a:off x="5783417" y="2653207"/>
              <a:ext cx="1752600" cy="1510862"/>
            </a:xfrm>
            <a:prstGeom prst="hexagon">
              <a:avLst/>
            </a:prstGeom>
            <a:solidFill>
              <a:srgbClr val="B3EDF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b="1">
                <a:latin typeface="+mj-lt"/>
              </a:endParaRPr>
            </a:p>
          </p:txBody>
        </p:sp>
        <p:sp>
          <p:nvSpPr>
            <p:cNvPr id="9" name="Tekstiruutu 31">
              <a:extLst>
                <a:ext uri="{FF2B5EF4-FFF2-40B4-BE49-F238E27FC236}">
                  <a16:creationId xmlns:a16="http://schemas.microsoft.com/office/drawing/2014/main" id="{87DA4657-DC7F-1742-BD46-BA4D70439B5F}"/>
                </a:ext>
              </a:extLst>
            </p:cNvPr>
            <p:cNvSpPr txBox="1"/>
            <p:nvPr/>
          </p:nvSpPr>
          <p:spPr>
            <a:xfrm>
              <a:off x="5998172" y="2412256"/>
              <a:ext cx="1337226" cy="132343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4000" b="1"/>
                <a:t> </a:t>
              </a:r>
            </a:p>
            <a:p>
              <a:pPr algn="ctr"/>
              <a:r>
                <a:rPr lang="fi-FI" sz="4000" b="1"/>
                <a:t>1 000</a:t>
              </a:r>
            </a:p>
          </p:txBody>
        </p:sp>
        <p:sp>
          <p:nvSpPr>
            <p:cNvPr id="10" name="Tekstiruutu 32">
              <a:extLst>
                <a:ext uri="{FF2B5EF4-FFF2-40B4-BE49-F238E27FC236}">
                  <a16:creationId xmlns:a16="http://schemas.microsoft.com/office/drawing/2014/main" id="{92D2C613-05E2-3E44-B036-EB3CB33D992D}"/>
                </a:ext>
              </a:extLst>
            </p:cNvPr>
            <p:cNvSpPr txBox="1"/>
            <p:nvPr/>
          </p:nvSpPr>
          <p:spPr>
            <a:xfrm>
              <a:off x="6119761" y="3615613"/>
              <a:ext cx="1079911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1600"/>
                <a:t>opiskelijaa</a:t>
              </a:r>
            </a:p>
          </p:txBody>
        </p:sp>
        <p:sp>
          <p:nvSpPr>
            <p:cNvPr id="11" name="Tekstiruutu 35">
              <a:extLst>
                <a:ext uri="{FF2B5EF4-FFF2-40B4-BE49-F238E27FC236}">
                  <a16:creationId xmlns:a16="http://schemas.microsoft.com/office/drawing/2014/main" id="{4AE14C31-CED2-7E43-ACC2-221FE847C4C2}"/>
                </a:ext>
              </a:extLst>
            </p:cNvPr>
            <p:cNvSpPr txBox="1"/>
            <p:nvPr/>
          </p:nvSpPr>
          <p:spPr>
            <a:xfrm>
              <a:off x="6458379" y="2907387"/>
              <a:ext cx="402674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1600"/>
                <a:t>Yli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342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D1B1A1-5BDF-DAAD-2192-6322629B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FEBE0E-95C8-41E4-879A-53A33C08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428" y="1300038"/>
            <a:ext cx="8077200" cy="819076"/>
          </a:xfrm>
        </p:spPr>
        <p:txBody>
          <a:bodyPr>
            <a:normAutofit/>
          </a:bodyPr>
          <a:lstStyle/>
          <a:p>
            <a:r>
              <a:rPr lang="fi-FI">
                <a:ea typeface="Verdana"/>
                <a:cs typeface="Verdana"/>
              </a:rPr>
              <a:t>Tekniikka 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5DB5-03EB-4222-8553-4CF67E438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6008" y="2254004"/>
            <a:ext cx="5003048" cy="4033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fi-FI" sz="1500" b="1" dirty="0">
                <a:ea typeface="Verdana"/>
                <a:cs typeface="Arial"/>
              </a:rPr>
              <a:t>Insinööri</a:t>
            </a:r>
            <a:br>
              <a:rPr lang="fi-FI" sz="1500" b="1" dirty="0">
                <a:ea typeface="Verdana"/>
              </a:rPr>
            </a:br>
            <a:r>
              <a:rPr lang="fi-FI" sz="1500" dirty="0">
                <a:ea typeface="Verdana"/>
                <a:cs typeface="Arial"/>
              </a:rPr>
              <a:t>Infratekniikka | Konetekniikka | Puutekniikka | 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+mn-lt"/>
                <a:cs typeface="+mn-lt"/>
              </a:rPr>
              <a:t>Sähkö- ja automaatiotekniikka </a:t>
            </a:r>
            <a:r>
              <a:rPr lang="fi-FI" sz="1500" dirty="0">
                <a:ea typeface="Verdana"/>
                <a:cs typeface="Arial"/>
              </a:rPr>
              <a:t>| Talonrakennustekniikka | 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Verdana"/>
                <a:cs typeface="Arial"/>
              </a:rPr>
              <a:t>Yhdyskuntasuunnittelu | Ympäristöteknologia |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Verdana"/>
                <a:cs typeface="Arial"/>
              </a:rPr>
              <a:t> Tieto- ja viestintätekniikka </a:t>
            </a:r>
            <a:endParaRPr lang="fi-FI" sz="1500" dirty="0">
              <a:ea typeface="Verdana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fi-FI" sz="1500" b="1" dirty="0">
                <a:ea typeface="Verdana"/>
                <a:cs typeface="Arial"/>
              </a:rPr>
              <a:t>Bachelor of Engineering</a:t>
            </a:r>
            <a:br>
              <a:rPr lang="fi-FI" sz="1500" b="1" dirty="0">
                <a:ea typeface="Verdana"/>
              </a:rPr>
            </a:br>
            <a:r>
              <a:rPr lang="fi-FI" sz="1500" dirty="0">
                <a:ea typeface="Verdana"/>
                <a:cs typeface="Arial"/>
              </a:rPr>
              <a:t>Industrial Mechanical Engineering | 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Verdana"/>
                <a:cs typeface="Arial"/>
              </a:rPr>
              <a:t>Industrial Information Technology | 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Verdana"/>
                <a:cs typeface="Arial"/>
              </a:rPr>
              <a:t>Sustainable Solutions Engineering</a:t>
            </a:r>
            <a:endParaRPr lang="fi-FI" dirty="0"/>
          </a:p>
          <a:p>
            <a:pPr marL="0" indent="0">
              <a:buClr>
                <a:schemeClr val="tx1"/>
              </a:buClr>
              <a:buNone/>
            </a:pPr>
            <a:r>
              <a:rPr lang="fi-FI" sz="1500" b="1" dirty="0">
                <a:ea typeface="Verdana"/>
                <a:cs typeface="Arial"/>
              </a:rPr>
              <a:t>Rakennusmestari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fi-FI" sz="1500" b="1" dirty="0">
                <a:ea typeface="Verdana"/>
                <a:cs typeface="Arial"/>
              </a:rPr>
              <a:t>Insinööri (YAMK)</a:t>
            </a:r>
            <a:br>
              <a:rPr lang="fi-FI" sz="1500" b="1" dirty="0"/>
            </a:br>
            <a:r>
              <a:rPr lang="fi-FI" sz="1500" dirty="0">
                <a:ea typeface="Verdana"/>
                <a:cs typeface="Arial"/>
              </a:rPr>
              <a:t>Uudistava johtaminen | Kestävä kaupunkiympäristö |</a:t>
            </a:r>
            <a:br>
              <a:rPr lang="fi-FI" sz="1500" dirty="0"/>
            </a:br>
            <a:r>
              <a:rPr lang="fi-FI" sz="1500" dirty="0">
                <a:ea typeface="Verdana"/>
                <a:cs typeface="Arial"/>
              </a:rPr>
              <a:t>Kestävä rakentaminen | </a:t>
            </a:r>
            <a:r>
              <a:rPr lang="fi-FI" sz="1500" dirty="0" err="1">
                <a:ea typeface="Verdana"/>
                <a:cs typeface="Arial"/>
              </a:rPr>
              <a:t>IoT:stä</a:t>
            </a:r>
            <a:r>
              <a:rPr lang="fi-FI" sz="1500" dirty="0">
                <a:ea typeface="Verdana"/>
                <a:cs typeface="Arial"/>
              </a:rPr>
              <a:t> tekoälyyn </a:t>
            </a:r>
            <a:endParaRPr lang="fi-FI" sz="1500" dirty="0"/>
          </a:p>
          <a:p>
            <a:pPr marL="0" indent="0">
              <a:buClr>
                <a:schemeClr val="tx1"/>
              </a:buClr>
              <a:buNone/>
            </a:pPr>
            <a:r>
              <a:rPr lang="fi-FI" sz="1500" b="1" dirty="0">
                <a:ea typeface="Verdana"/>
                <a:cs typeface="Arial"/>
              </a:rPr>
              <a:t>Master of Engineering</a:t>
            </a:r>
            <a:br>
              <a:rPr lang="fi-FI" sz="1500" dirty="0"/>
            </a:br>
            <a:r>
              <a:rPr lang="fi-FI" sz="1500" dirty="0">
                <a:ea typeface="Verdana"/>
                <a:cs typeface="Arial"/>
              </a:rPr>
              <a:t>Urban </a:t>
            </a:r>
            <a:r>
              <a:rPr lang="fi-FI" sz="1500" dirty="0" err="1">
                <a:ea typeface="Verdana"/>
                <a:cs typeface="Arial"/>
              </a:rPr>
              <a:t>Sustainability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9B8860-8F2C-7148-ACC1-E9222309E1C0}"/>
              </a:ext>
            </a:extLst>
          </p:cNvPr>
          <p:cNvGrpSpPr/>
          <p:nvPr/>
        </p:nvGrpSpPr>
        <p:grpSpPr>
          <a:xfrm>
            <a:off x="3836152" y="2952526"/>
            <a:ext cx="1510862" cy="1908125"/>
            <a:chOff x="5125465" y="2539652"/>
            <a:chExt cx="1510862" cy="1908125"/>
          </a:xfrm>
        </p:grpSpPr>
        <p:sp>
          <p:nvSpPr>
            <p:cNvPr id="8" name="Kuusikulmio 29">
              <a:extLst>
                <a:ext uri="{FF2B5EF4-FFF2-40B4-BE49-F238E27FC236}">
                  <a16:creationId xmlns:a16="http://schemas.microsoft.com/office/drawing/2014/main" id="{49ECE6EC-10F8-4F45-B21F-F72C100E625D}"/>
                </a:ext>
              </a:extLst>
            </p:cNvPr>
            <p:cNvSpPr/>
            <p:nvPr/>
          </p:nvSpPr>
          <p:spPr>
            <a:xfrm rot="5400000">
              <a:off x="5004596" y="2816046"/>
              <a:ext cx="1752600" cy="1510862"/>
            </a:xfrm>
            <a:prstGeom prst="hexagon">
              <a:avLst/>
            </a:prstGeom>
            <a:solidFill>
              <a:srgbClr val="B3EDF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b="1">
                <a:latin typeface="+mj-lt"/>
              </a:endParaRPr>
            </a:p>
          </p:txBody>
        </p:sp>
        <p:sp>
          <p:nvSpPr>
            <p:cNvPr id="9" name="Tekstiruutu 31">
              <a:extLst>
                <a:ext uri="{FF2B5EF4-FFF2-40B4-BE49-F238E27FC236}">
                  <a16:creationId xmlns:a16="http://schemas.microsoft.com/office/drawing/2014/main" id="{D6AA3FFA-292B-E948-A40F-84F17F48843B}"/>
                </a:ext>
              </a:extLst>
            </p:cNvPr>
            <p:cNvSpPr txBox="1"/>
            <p:nvPr/>
          </p:nvSpPr>
          <p:spPr>
            <a:xfrm>
              <a:off x="5184907" y="2539652"/>
              <a:ext cx="1340432" cy="132343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4000" b="1"/>
                <a:t> </a:t>
              </a:r>
            </a:p>
            <a:p>
              <a:pPr algn="ctr"/>
              <a:r>
                <a:rPr lang="fi-FI" sz="4000" b="1"/>
                <a:t>2 000</a:t>
              </a:r>
            </a:p>
          </p:txBody>
        </p:sp>
        <p:sp>
          <p:nvSpPr>
            <p:cNvPr id="10" name="Tekstiruutu 32">
              <a:extLst>
                <a:ext uri="{FF2B5EF4-FFF2-40B4-BE49-F238E27FC236}">
                  <a16:creationId xmlns:a16="http://schemas.microsoft.com/office/drawing/2014/main" id="{DC19F05F-497F-7048-BD87-19D4DCAE189E}"/>
                </a:ext>
              </a:extLst>
            </p:cNvPr>
            <p:cNvSpPr txBox="1"/>
            <p:nvPr/>
          </p:nvSpPr>
          <p:spPr>
            <a:xfrm>
              <a:off x="5263092" y="3717324"/>
              <a:ext cx="1233351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/>
                <a:t>opiskelijaa</a:t>
              </a:r>
            </a:p>
          </p:txBody>
        </p:sp>
        <p:sp>
          <p:nvSpPr>
            <p:cNvPr id="11" name="Tekstiruutu 35">
              <a:extLst>
                <a:ext uri="{FF2B5EF4-FFF2-40B4-BE49-F238E27FC236}">
                  <a16:creationId xmlns:a16="http://schemas.microsoft.com/office/drawing/2014/main" id="{8B804797-547B-CE4A-A269-F7EBBB8CA538}"/>
                </a:ext>
              </a:extLst>
            </p:cNvPr>
            <p:cNvSpPr txBox="1"/>
            <p:nvPr/>
          </p:nvSpPr>
          <p:spPr>
            <a:xfrm>
              <a:off x="5653785" y="3016706"/>
              <a:ext cx="402675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1600"/>
                <a:t>Yli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97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6532ED-B918-565F-36BB-810FDA6B1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F2532-996B-4305-9430-F48267C4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93068"/>
            <a:ext cx="8077200" cy="819076"/>
          </a:xfrm>
        </p:spPr>
        <p:txBody>
          <a:bodyPr>
            <a:noAutofit/>
          </a:bodyPr>
          <a:lstStyle/>
          <a:p>
            <a:r>
              <a:rPr lang="fi-FI" dirty="0" err="1">
                <a:ea typeface="Verdana"/>
                <a:cs typeface="Verdana"/>
              </a:rPr>
              <a:t>Sosiaali</a:t>
            </a:r>
            <a:r>
              <a:rPr lang="fi-FI" dirty="0">
                <a:ea typeface="Verdana"/>
                <a:cs typeface="Verdana"/>
              </a:rPr>
              <a:t>- ja terveysala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7FEA6-B884-47D8-93A0-661EDA2133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491154"/>
            <a:ext cx="4992920" cy="34322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fi-FI" sz="1500" b="1" dirty="0">
                <a:ea typeface="Verdana"/>
                <a:cs typeface="Arial"/>
              </a:rPr>
              <a:t>Fysioterapeutti | Sairaanhoitaja | Sosionomi | Ensihoitaja | Terveydenhoitaja  </a:t>
            </a:r>
            <a:endParaRPr lang="fi-FI" sz="1500" b="1" dirty="0">
              <a:ea typeface="Verdana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fi-FI" sz="1500" b="1" dirty="0">
                <a:ea typeface="Verdana"/>
                <a:cs typeface="Arial"/>
              </a:rPr>
              <a:t>Bachelor of Health Care</a:t>
            </a:r>
            <a:br>
              <a:rPr lang="fi-FI" sz="1500" dirty="0">
                <a:ea typeface="Verdana"/>
              </a:rPr>
            </a:br>
            <a:r>
              <a:rPr lang="fi-FI" sz="1500" dirty="0" err="1">
                <a:ea typeface="Verdana"/>
                <a:cs typeface="Arial"/>
              </a:rPr>
              <a:t>Paramedic</a:t>
            </a:r>
            <a:endParaRPr lang="fi-FI" sz="1500" dirty="0">
              <a:ea typeface="Verdana"/>
              <a:cs typeface="Arial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fi-FI" sz="1500" b="1" dirty="0">
                <a:ea typeface="Verdana"/>
                <a:cs typeface="Arial"/>
              </a:rPr>
              <a:t>Sosiaali- ja terveysala (YAMK)</a:t>
            </a:r>
            <a:br>
              <a:rPr lang="fi-FI" sz="1500" b="1" dirty="0"/>
            </a:br>
            <a:r>
              <a:rPr lang="fi-FI" sz="1500" dirty="0">
                <a:ea typeface="Verdana"/>
                <a:cs typeface="Arial"/>
              </a:rPr>
              <a:t>Sosiaali- ja terveyspalvelujen digiasiantuntija | 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Verdana"/>
                <a:cs typeface="Arial"/>
              </a:rPr>
              <a:t>Sosiaali- ja terveysalan uudistava johtaminen | Lapsi- ja perhepalveluiden kehittäminen | Kliininen asiantuntija, hoitotyö | Tulevaisuuden  johtaja sosiaali- ja terveysalalla |</a:t>
            </a:r>
            <a:br>
              <a:rPr lang="fi-FI" sz="1500" dirty="0"/>
            </a:br>
            <a:r>
              <a:rPr lang="fi-FI" sz="1500" dirty="0">
                <a:ea typeface="Verdana"/>
                <a:cs typeface="Arial"/>
              </a:rPr>
              <a:t>Integroitujen hyvinvointipalvelujen kehittäjä ja johtaja | 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Verdana"/>
                <a:cs typeface="Arial"/>
              </a:rPr>
              <a:t>Kuntoutuksen  ja liikunnan integraatio | 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Verdana"/>
                <a:cs typeface="Arial"/>
              </a:rPr>
              <a:t>Sosiaali- ja terveysalan palvelumuotoilu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52F3F6-23AF-8741-8E82-8854E18D5AF0}"/>
              </a:ext>
            </a:extLst>
          </p:cNvPr>
          <p:cNvGrpSpPr/>
          <p:nvPr/>
        </p:nvGrpSpPr>
        <p:grpSpPr>
          <a:xfrm>
            <a:off x="6254969" y="2954653"/>
            <a:ext cx="1510862" cy="1895730"/>
            <a:chOff x="3451481" y="5533241"/>
            <a:chExt cx="1510862" cy="1895730"/>
          </a:xfrm>
        </p:grpSpPr>
        <p:sp>
          <p:nvSpPr>
            <p:cNvPr id="8" name="Kuusikulmio 29">
              <a:extLst>
                <a:ext uri="{FF2B5EF4-FFF2-40B4-BE49-F238E27FC236}">
                  <a16:creationId xmlns:a16="http://schemas.microsoft.com/office/drawing/2014/main" id="{73915551-E106-4F47-A651-A57019998C75}"/>
                </a:ext>
              </a:extLst>
            </p:cNvPr>
            <p:cNvSpPr/>
            <p:nvPr/>
          </p:nvSpPr>
          <p:spPr>
            <a:xfrm rot="5400000">
              <a:off x="3330612" y="5797240"/>
              <a:ext cx="1752600" cy="1510862"/>
            </a:xfrm>
            <a:prstGeom prst="hexagon">
              <a:avLst/>
            </a:prstGeom>
            <a:solidFill>
              <a:srgbClr val="B3EDF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b="1">
                <a:latin typeface="+mj-lt"/>
              </a:endParaRPr>
            </a:p>
          </p:txBody>
        </p:sp>
        <p:sp>
          <p:nvSpPr>
            <p:cNvPr id="9" name="Tekstiruutu 31">
              <a:extLst>
                <a:ext uri="{FF2B5EF4-FFF2-40B4-BE49-F238E27FC236}">
                  <a16:creationId xmlns:a16="http://schemas.microsoft.com/office/drawing/2014/main" id="{E5E09458-BC1B-7B42-A012-8BD05F7AB5AB}"/>
                </a:ext>
              </a:extLst>
            </p:cNvPr>
            <p:cNvSpPr txBox="1"/>
            <p:nvPr/>
          </p:nvSpPr>
          <p:spPr>
            <a:xfrm>
              <a:off x="3538773" y="5533241"/>
              <a:ext cx="1334020" cy="132343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4000" b="1"/>
                <a:t> </a:t>
              </a:r>
            </a:p>
            <a:p>
              <a:pPr algn="ctr"/>
              <a:r>
                <a:rPr lang="fi-FI" sz="4000" b="1"/>
                <a:t>3 000</a:t>
              </a:r>
            </a:p>
          </p:txBody>
        </p:sp>
        <p:sp>
          <p:nvSpPr>
            <p:cNvPr id="10" name="Tekstiruutu 32">
              <a:extLst>
                <a:ext uri="{FF2B5EF4-FFF2-40B4-BE49-F238E27FC236}">
                  <a16:creationId xmlns:a16="http://schemas.microsoft.com/office/drawing/2014/main" id="{E33D5EB4-CB75-1D4E-A50E-AD118B32DB6E}"/>
                </a:ext>
              </a:extLst>
            </p:cNvPr>
            <p:cNvSpPr txBox="1"/>
            <p:nvPr/>
          </p:nvSpPr>
          <p:spPr>
            <a:xfrm>
              <a:off x="3611551" y="6732385"/>
              <a:ext cx="1188467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/>
                <a:t>opiskelijaa</a:t>
              </a:r>
            </a:p>
          </p:txBody>
        </p:sp>
        <p:sp>
          <p:nvSpPr>
            <p:cNvPr id="11" name="Tekstiruutu 35">
              <a:extLst>
                <a:ext uri="{FF2B5EF4-FFF2-40B4-BE49-F238E27FC236}">
                  <a16:creationId xmlns:a16="http://schemas.microsoft.com/office/drawing/2014/main" id="{9C1D4BDA-AE0D-5642-B8EF-7133871342CA}"/>
                </a:ext>
              </a:extLst>
            </p:cNvPr>
            <p:cNvSpPr txBox="1"/>
            <p:nvPr/>
          </p:nvSpPr>
          <p:spPr>
            <a:xfrm>
              <a:off x="3837135" y="5997900"/>
              <a:ext cx="688009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1600"/>
                <a:t>Lähes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5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B2953B-932A-1AA3-9CAD-6BB1EBCB8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857E1-8052-4D9D-BB0D-E31F1934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274" y="1802232"/>
            <a:ext cx="4876800" cy="819076"/>
          </a:xfrm>
        </p:spPr>
        <p:txBody>
          <a:bodyPr>
            <a:normAutofit/>
          </a:bodyPr>
          <a:lstStyle/>
          <a:p>
            <a:r>
              <a:rPr lang="fi-FI">
                <a:ea typeface="Verdana"/>
                <a:cs typeface="Verdana"/>
              </a:rPr>
              <a:t>Liiketalous  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16EF8-50DB-4548-B759-9AE153F6E2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5800" y="2717800"/>
            <a:ext cx="5316507" cy="39526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500" b="1" dirty="0" err="1">
                <a:ea typeface="Verdana"/>
                <a:cs typeface="Arial"/>
              </a:rPr>
              <a:t>Tradenomi</a:t>
            </a:r>
            <a:br>
              <a:rPr lang="en-US" sz="1500" b="1" dirty="0">
                <a:ea typeface="Verdana"/>
              </a:rPr>
            </a:br>
            <a:r>
              <a:rPr lang="fi-FI" sz="1500" dirty="0">
                <a:ea typeface="Verdana"/>
                <a:cs typeface="Arial"/>
              </a:rPr>
              <a:t>Liiketalous | Liiketalous ja logistiikka | </a:t>
            </a:r>
            <a:r>
              <a:rPr lang="en-US" sz="1500" dirty="0">
                <a:ea typeface="Verdana"/>
                <a:cs typeface="Arial"/>
              </a:rPr>
              <a:t>T</a:t>
            </a:r>
            <a:r>
              <a:rPr lang="fi-FI" sz="1500" dirty="0" err="1">
                <a:ea typeface="Verdana"/>
                <a:cs typeface="Arial"/>
              </a:rPr>
              <a:t>ietojenkäsittely</a:t>
            </a:r>
            <a:r>
              <a:rPr lang="fi-FI" sz="1500" dirty="0">
                <a:ea typeface="Verdana"/>
                <a:cs typeface="Arial"/>
              </a:rPr>
              <a:t> </a:t>
            </a:r>
            <a:endParaRPr lang="fi-FI" sz="1500" dirty="0">
              <a:ea typeface="Verdana"/>
            </a:endParaRPr>
          </a:p>
          <a:p>
            <a:pPr marL="0" indent="0">
              <a:buNone/>
            </a:pPr>
            <a:r>
              <a:rPr lang="fi-FI" sz="1500" b="1" dirty="0">
                <a:ea typeface="Verdana"/>
                <a:cs typeface="Arial"/>
              </a:rPr>
              <a:t>Bachelor of Business </a:t>
            </a:r>
            <a:r>
              <a:rPr lang="fi-FI" sz="1500" b="1" dirty="0" err="1">
                <a:ea typeface="Verdana"/>
                <a:cs typeface="Arial"/>
              </a:rPr>
              <a:t>Administration</a:t>
            </a:r>
            <a:br>
              <a:rPr lang="fi-FI" sz="1500" b="1" dirty="0">
                <a:ea typeface="Verdana"/>
              </a:rPr>
            </a:br>
            <a:r>
              <a:rPr lang="fi-FI" sz="1500" dirty="0">
                <a:ea typeface="Verdana"/>
                <a:cs typeface="Arial"/>
              </a:rPr>
              <a:t>Business </a:t>
            </a:r>
            <a:r>
              <a:rPr lang="fi-FI" sz="1500" dirty="0" err="1">
                <a:ea typeface="Verdana"/>
                <a:cs typeface="Arial"/>
              </a:rPr>
              <a:t>Information</a:t>
            </a:r>
            <a:r>
              <a:rPr lang="fi-FI" sz="1500" dirty="0">
                <a:ea typeface="Verdana"/>
                <a:cs typeface="Arial"/>
              </a:rPr>
              <a:t> Technology | International Business </a:t>
            </a:r>
          </a:p>
          <a:p>
            <a:pPr marL="0" indent="0">
              <a:buNone/>
            </a:pPr>
            <a:r>
              <a:rPr lang="en-US" sz="1500" b="1" dirty="0" err="1">
                <a:ea typeface="Verdana"/>
                <a:cs typeface="Arial"/>
              </a:rPr>
              <a:t>Tradenomi</a:t>
            </a:r>
            <a:r>
              <a:rPr lang="en-US" sz="1500" b="1" dirty="0">
                <a:ea typeface="Verdana"/>
                <a:cs typeface="Arial"/>
              </a:rPr>
              <a:t> (YAMK)</a:t>
            </a:r>
            <a:br>
              <a:rPr lang="en-US" sz="1500" dirty="0"/>
            </a:br>
            <a:r>
              <a:rPr lang="fi-FI" sz="1500" dirty="0">
                <a:ea typeface="Verdana"/>
                <a:cs typeface="Arial"/>
              </a:rPr>
              <a:t>Liiketoiminnan digitaaliset ratkaisut | Uudistava johtaminen | Asiakassuuntautuneen liiketoiminnan kehittäminen  </a:t>
            </a:r>
            <a:endParaRPr lang="fi-FI" sz="1500" dirty="0"/>
          </a:p>
          <a:p>
            <a:pPr marL="0" indent="0">
              <a:buNone/>
            </a:pPr>
            <a:r>
              <a:rPr lang="fi-FI" sz="1500" b="1" dirty="0">
                <a:ea typeface="Verdana"/>
                <a:cs typeface="Arial"/>
              </a:rPr>
              <a:t>Master of Business </a:t>
            </a:r>
            <a:r>
              <a:rPr lang="fi-FI" sz="1500" b="1" dirty="0" err="1">
                <a:ea typeface="Verdana"/>
                <a:cs typeface="Arial"/>
              </a:rPr>
              <a:t>Administration</a:t>
            </a:r>
            <a:br>
              <a:rPr lang="fi-FI" sz="1500" dirty="0"/>
            </a:br>
            <a:r>
              <a:rPr lang="en-US" sz="1500" dirty="0">
                <a:ea typeface="Verdana"/>
                <a:cs typeface="Arial"/>
              </a:rPr>
              <a:t>Business Innovation Culture and Creativity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9EBFBF-6C5C-CC44-A2CD-CC72AB38FE21}"/>
              </a:ext>
            </a:extLst>
          </p:cNvPr>
          <p:cNvGrpSpPr/>
          <p:nvPr/>
        </p:nvGrpSpPr>
        <p:grpSpPr>
          <a:xfrm>
            <a:off x="3900676" y="2931961"/>
            <a:ext cx="1510862" cy="1908125"/>
            <a:chOff x="5224509" y="2464496"/>
            <a:chExt cx="1510862" cy="1908125"/>
          </a:xfrm>
        </p:grpSpPr>
        <p:sp>
          <p:nvSpPr>
            <p:cNvPr id="7" name="Kuusikulmio 29">
              <a:extLst>
                <a:ext uri="{FF2B5EF4-FFF2-40B4-BE49-F238E27FC236}">
                  <a16:creationId xmlns:a16="http://schemas.microsoft.com/office/drawing/2014/main" id="{A94E96E2-39C0-9642-A36E-C5F9A2511F3F}"/>
                </a:ext>
              </a:extLst>
            </p:cNvPr>
            <p:cNvSpPr/>
            <p:nvPr/>
          </p:nvSpPr>
          <p:spPr>
            <a:xfrm rot="5400000">
              <a:off x="5103640" y="2740890"/>
              <a:ext cx="1752600" cy="1510862"/>
            </a:xfrm>
            <a:prstGeom prst="hexagon">
              <a:avLst/>
            </a:prstGeom>
            <a:solidFill>
              <a:srgbClr val="B3EDF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b="1">
                <a:latin typeface="+mj-lt"/>
              </a:endParaRPr>
            </a:p>
          </p:txBody>
        </p:sp>
        <p:sp>
          <p:nvSpPr>
            <p:cNvPr id="9" name="Tekstiruutu 31">
              <a:extLst>
                <a:ext uri="{FF2B5EF4-FFF2-40B4-BE49-F238E27FC236}">
                  <a16:creationId xmlns:a16="http://schemas.microsoft.com/office/drawing/2014/main" id="{34DB8FE0-613E-2840-AD9A-4141F301F87D}"/>
                </a:ext>
              </a:extLst>
            </p:cNvPr>
            <p:cNvSpPr txBox="1"/>
            <p:nvPr/>
          </p:nvSpPr>
          <p:spPr>
            <a:xfrm>
              <a:off x="5280746" y="2464496"/>
              <a:ext cx="1346844" cy="132343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4000" b="1"/>
                <a:t> </a:t>
              </a:r>
            </a:p>
            <a:p>
              <a:pPr algn="ctr"/>
              <a:r>
                <a:rPr lang="fi-FI" sz="4000" b="1"/>
                <a:t>2 400</a:t>
              </a:r>
            </a:p>
          </p:txBody>
        </p:sp>
        <p:sp>
          <p:nvSpPr>
            <p:cNvPr id="11" name="Tekstiruutu 32">
              <a:extLst>
                <a:ext uri="{FF2B5EF4-FFF2-40B4-BE49-F238E27FC236}">
                  <a16:creationId xmlns:a16="http://schemas.microsoft.com/office/drawing/2014/main" id="{D9A28A05-1F3D-A34B-9F0E-9C4C66705F89}"/>
                </a:ext>
              </a:extLst>
            </p:cNvPr>
            <p:cNvSpPr txBox="1"/>
            <p:nvPr/>
          </p:nvSpPr>
          <p:spPr>
            <a:xfrm>
              <a:off x="5384577" y="3642168"/>
              <a:ext cx="1188467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/>
                <a:t>opiskelijaa</a:t>
              </a:r>
            </a:p>
          </p:txBody>
        </p:sp>
        <p:sp>
          <p:nvSpPr>
            <p:cNvPr id="12" name="Tekstiruutu 35">
              <a:extLst>
                <a:ext uri="{FF2B5EF4-FFF2-40B4-BE49-F238E27FC236}">
                  <a16:creationId xmlns:a16="http://schemas.microsoft.com/office/drawing/2014/main" id="{28DA3CB7-E405-8845-8334-86A12F079AE8}"/>
                </a:ext>
              </a:extLst>
            </p:cNvPr>
            <p:cNvSpPr txBox="1"/>
            <p:nvPr/>
          </p:nvSpPr>
          <p:spPr>
            <a:xfrm>
              <a:off x="5610161" y="2941550"/>
              <a:ext cx="688010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1600"/>
                <a:t>Lähes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922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BBF36-4105-B367-4B49-598D541E3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20E69-96A2-4189-80FD-8A1B206C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147058"/>
            <a:ext cx="5638800" cy="1962076"/>
          </a:xfrm>
        </p:spPr>
        <p:txBody>
          <a:bodyPr>
            <a:noAutofit/>
          </a:bodyPr>
          <a:lstStyle/>
          <a:p>
            <a:r>
              <a:rPr lang="en-US" err="1">
                <a:ea typeface="Verdana"/>
                <a:cs typeface="Verdana"/>
              </a:rPr>
              <a:t>Hotelli</a:t>
            </a:r>
            <a:r>
              <a:rPr lang="en-US">
                <a:ea typeface="Verdana"/>
                <a:cs typeface="Verdana"/>
              </a:rPr>
              <a:t>-, </a:t>
            </a:r>
            <a:r>
              <a:rPr lang="en-US" err="1">
                <a:ea typeface="Verdana"/>
                <a:cs typeface="Verdana"/>
              </a:rPr>
              <a:t>ravintola</a:t>
            </a:r>
            <a:r>
              <a:rPr lang="en-US">
                <a:ea typeface="Verdana"/>
                <a:cs typeface="Verdana"/>
              </a:rPr>
              <a:t>-</a:t>
            </a:r>
            <a:br>
              <a:rPr lang="en-US">
                <a:ea typeface="Verdana"/>
                <a:cs typeface="Verdana"/>
              </a:rPr>
            </a:br>
            <a:r>
              <a:rPr lang="en-US">
                <a:ea typeface="Verdana"/>
                <a:cs typeface="Verdana"/>
              </a:rPr>
              <a:t>ja </a:t>
            </a:r>
            <a:r>
              <a:rPr lang="en-US" err="1">
                <a:ea typeface="Verdana"/>
                <a:cs typeface="Verdana"/>
              </a:rPr>
              <a:t>matkailuala</a:t>
            </a:r>
            <a:r>
              <a:rPr lang="en-US">
                <a:ea typeface="Verdana"/>
                <a:cs typeface="Verdana"/>
              </a:rPr>
              <a:t>  </a:t>
            </a:r>
            <a:endParaRPr lang="fi-FI" err="1">
              <a:ea typeface="Verdana"/>
              <a:cs typeface="Verdan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ECA68-0D72-4E29-BCE8-10DE93CF83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0200" y="3345460"/>
            <a:ext cx="4724400" cy="3512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500" b="1" dirty="0">
                <a:ea typeface="Verdana"/>
                <a:cs typeface="Arial"/>
              </a:rPr>
              <a:t>Restonomi</a:t>
            </a:r>
            <a:br>
              <a:rPr lang="en-US" sz="1500" b="1" dirty="0">
                <a:ea typeface="Verdana"/>
              </a:rPr>
            </a:br>
            <a:r>
              <a:rPr lang="fi-FI" sz="1500" dirty="0">
                <a:ea typeface="Verdana"/>
                <a:cs typeface="Arial"/>
              </a:rPr>
              <a:t>Matkailu- ja tapahtumaliiketoiminta  </a:t>
            </a:r>
            <a:br>
              <a:rPr lang="fi-FI" sz="1500" dirty="0">
                <a:ea typeface="Verdana"/>
                <a:cs typeface="Arial"/>
              </a:rPr>
            </a:br>
            <a:r>
              <a:rPr lang="fi-FI" sz="1500" dirty="0">
                <a:ea typeface="Verdana"/>
                <a:cs typeface="Arial"/>
              </a:rPr>
              <a:t>Hotelli- ja ravintola-alan liikkeenjohto  </a:t>
            </a:r>
            <a:endParaRPr lang="fi-FI" sz="1500" dirty="0"/>
          </a:p>
          <a:p>
            <a:pPr marL="0" indent="0">
              <a:buNone/>
            </a:pPr>
            <a:r>
              <a:rPr lang="fi-FI" sz="1500" b="1" dirty="0">
                <a:ea typeface="Verdana"/>
                <a:cs typeface="Arial"/>
              </a:rPr>
              <a:t>Bachelor</a:t>
            </a:r>
            <a:r>
              <a:rPr lang="fi-FI" sz="1500" b="1" dirty="0">
                <a:ea typeface="+mn-lt"/>
                <a:cs typeface="+mn-lt"/>
              </a:rPr>
              <a:t> of Hospitality Management</a:t>
            </a:r>
            <a:endParaRPr lang="fi-FI" sz="1500" b="1" dirty="0">
              <a:ea typeface="Verdana"/>
              <a:cs typeface="Arial"/>
            </a:endParaRPr>
          </a:p>
          <a:p>
            <a:pPr marL="0" indent="0">
              <a:lnSpc>
                <a:spcPct val="0"/>
              </a:lnSpc>
              <a:buNone/>
            </a:pPr>
            <a:r>
              <a:rPr lang="fi-FI" sz="1500" dirty="0">
                <a:ea typeface="+mn-lt"/>
                <a:cs typeface="+mn-lt"/>
              </a:rPr>
              <a:t>Tourism and Hospitality Management</a:t>
            </a:r>
            <a:endParaRPr lang="fi-FI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C31D16-B949-004B-907F-88695377F1DD}"/>
              </a:ext>
            </a:extLst>
          </p:cNvPr>
          <p:cNvGrpSpPr/>
          <p:nvPr/>
        </p:nvGrpSpPr>
        <p:grpSpPr>
          <a:xfrm>
            <a:off x="6153807" y="2930040"/>
            <a:ext cx="1510862" cy="1931694"/>
            <a:chOff x="3393862" y="5523383"/>
            <a:chExt cx="1510862" cy="1931694"/>
          </a:xfrm>
        </p:grpSpPr>
        <p:sp>
          <p:nvSpPr>
            <p:cNvPr id="7" name="Kuusikulmio 29">
              <a:extLst>
                <a:ext uri="{FF2B5EF4-FFF2-40B4-BE49-F238E27FC236}">
                  <a16:creationId xmlns:a16="http://schemas.microsoft.com/office/drawing/2014/main" id="{08E7DEB6-CFBE-7F41-A38D-3AD87D14DC53}"/>
                </a:ext>
              </a:extLst>
            </p:cNvPr>
            <p:cNvSpPr/>
            <p:nvPr/>
          </p:nvSpPr>
          <p:spPr>
            <a:xfrm rot="5400000">
              <a:off x="3272993" y="5823346"/>
              <a:ext cx="1752600" cy="1510862"/>
            </a:xfrm>
            <a:prstGeom prst="hexagon">
              <a:avLst/>
            </a:prstGeom>
            <a:solidFill>
              <a:srgbClr val="B3EDF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b="1">
                <a:latin typeface="+mj-lt"/>
              </a:endParaRPr>
            </a:p>
          </p:txBody>
        </p:sp>
        <p:sp>
          <p:nvSpPr>
            <p:cNvPr id="8" name="Tekstiruutu 31">
              <a:extLst>
                <a:ext uri="{FF2B5EF4-FFF2-40B4-BE49-F238E27FC236}">
                  <a16:creationId xmlns:a16="http://schemas.microsoft.com/office/drawing/2014/main" id="{ED011BB3-1910-3A4C-9647-9FBFA504D59F}"/>
                </a:ext>
              </a:extLst>
            </p:cNvPr>
            <p:cNvSpPr txBox="1"/>
            <p:nvPr/>
          </p:nvSpPr>
          <p:spPr>
            <a:xfrm>
              <a:off x="3642650" y="5523383"/>
              <a:ext cx="961738" cy="132343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4000" b="1"/>
                <a:t> </a:t>
              </a:r>
            </a:p>
            <a:p>
              <a:pPr algn="ctr"/>
              <a:r>
                <a:rPr lang="fi-FI" sz="4000" b="1"/>
                <a:t>450</a:t>
              </a:r>
            </a:p>
          </p:txBody>
        </p:sp>
        <p:sp>
          <p:nvSpPr>
            <p:cNvPr id="9" name="Tekstiruutu 32">
              <a:extLst>
                <a:ext uri="{FF2B5EF4-FFF2-40B4-BE49-F238E27FC236}">
                  <a16:creationId xmlns:a16="http://schemas.microsoft.com/office/drawing/2014/main" id="{F05F41B9-8FE6-0540-B1B5-5C0F17B80E24}"/>
                </a:ext>
              </a:extLst>
            </p:cNvPr>
            <p:cNvSpPr txBox="1"/>
            <p:nvPr/>
          </p:nvSpPr>
          <p:spPr>
            <a:xfrm>
              <a:off x="3553932" y="6724624"/>
              <a:ext cx="1188467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/>
                <a:t>opiskelijaa</a:t>
              </a:r>
            </a:p>
          </p:txBody>
        </p:sp>
        <p:sp>
          <p:nvSpPr>
            <p:cNvPr id="11" name="Tekstiruutu 35">
              <a:extLst>
                <a:ext uri="{FF2B5EF4-FFF2-40B4-BE49-F238E27FC236}">
                  <a16:creationId xmlns:a16="http://schemas.microsoft.com/office/drawing/2014/main" id="{7C08A6AA-0D45-944C-AE7B-234BD046190A}"/>
                </a:ext>
              </a:extLst>
            </p:cNvPr>
            <p:cNvSpPr txBox="1"/>
            <p:nvPr/>
          </p:nvSpPr>
          <p:spPr>
            <a:xfrm>
              <a:off x="3779516" y="6024006"/>
              <a:ext cx="688009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1600"/>
                <a:t>Lähes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559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6FB85-C1F9-F54A-49E9-16B206A3C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081" y="1744077"/>
            <a:ext cx="9144000" cy="2075301"/>
          </a:xfrm>
        </p:spPr>
        <p:txBody>
          <a:bodyPr/>
          <a:lstStyle/>
          <a:p>
            <a:r>
              <a:rPr lang="en-US" dirty="0"/>
              <a:t>H</a:t>
            </a:r>
            <a:r>
              <a:rPr lang="fi-FI" dirty="0" err="1"/>
              <a:t>aku</a:t>
            </a:r>
            <a:r>
              <a:rPr lang="fi-FI" dirty="0"/>
              <a:t> ja valinta</a:t>
            </a:r>
          </a:p>
        </p:txBody>
      </p:sp>
    </p:spTree>
    <p:extLst>
      <p:ext uri="{BB962C8B-B14F-4D97-AF65-F5344CB8AC3E}">
        <p14:creationId xmlns:p14="http://schemas.microsoft.com/office/powerpoint/2010/main" val="381719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402E351-B4E7-4E4B-A827-BE544B23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Kevään 2024 yhteishakujen aikataulu</a:t>
            </a: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5D9034A6-CB49-4326-6D2D-521F69F3A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407563"/>
              </p:ext>
            </p:extLst>
          </p:nvPr>
        </p:nvGraphicFramePr>
        <p:xfrm>
          <a:off x="4207933" y="1067301"/>
          <a:ext cx="7347537" cy="4724377"/>
        </p:xfrm>
        <a:graphic>
          <a:graphicData uri="http://schemas.openxmlformats.org/drawingml/2006/table">
            <a:tbl>
              <a:tblPr/>
              <a:tblGrid>
                <a:gridCol w="2940964">
                  <a:extLst>
                    <a:ext uri="{9D8B030D-6E8A-4147-A177-3AD203B41FA5}">
                      <a16:colId xmlns:a16="http://schemas.microsoft.com/office/drawing/2014/main" val="4004230186"/>
                    </a:ext>
                  </a:extLst>
                </a:gridCol>
                <a:gridCol w="4406573">
                  <a:extLst>
                    <a:ext uri="{9D8B030D-6E8A-4147-A177-3AD203B41FA5}">
                      <a16:colId xmlns:a16="http://schemas.microsoft.com/office/drawing/2014/main" val="231948320"/>
                    </a:ext>
                  </a:extLst>
                </a:gridCol>
              </a:tblGrid>
              <a:tr h="575903">
                <a:tc>
                  <a:txBody>
                    <a:bodyPr/>
                    <a:lstStyle/>
                    <a:p>
                      <a:r>
                        <a:rPr lang="fi-FI" sz="1500"/>
                        <a:t>3.–17.1.2024 klo 15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Kevään 2024 ensimmäinen yhteishaku (englanninkieliset koulutukset)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536834"/>
                  </a:ext>
                </a:extLst>
              </a:tr>
              <a:tr h="575903">
                <a:tc>
                  <a:txBody>
                    <a:bodyPr/>
                    <a:lstStyle/>
                    <a:p>
                      <a:r>
                        <a:rPr lang="fi-FI" sz="1500"/>
                        <a:t>13.–27.3.2024 klo 15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Kevään 2024 toinen yhteishaku (suomenkieliset koulutukset)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812228"/>
                  </a:ext>
                </a:extLst>
              </a:tr>
              <a:tr h="575903">
                <a:tc>
                  <a:txBody>
                    <a:bodyPr/>
                    <a:lstStyle/>
                    <a:p>
                      <a:r>
                        <a:rPr lang="fi-FI" sz="1500"/>
                        <a:t>27.5.2024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Todistusvalintojen tulokset ilmoitetaan hakijoille viimeistään (suomenkieliset koulutukset)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920849"/>
                  </a:ext>
                </a:extLst>
              </a:tr>
              <a:tr h="575903">
                <a:tc>
                  <a:txBody>
                    <a:bodyPr/>
                    <a:lstStyle/>
                    <a:p>
                      <a:r>
                        <a:rPr lang="fi-FI" sz="1500"/>
                        <a:t>31.5.2024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Valinnan tulokset ilmoitetaan hakijoille viimeistään (englanninkieliset koulutukset)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072467"/>
                  </a:ext>
                </a:extLst>
              </a:tr>
              <a:tr h="575903">
                <a:tc>
                  <a:txBody>
                    <a:bodyPr/>
                    <a:lstStyle/>
                    <a:p>
                      <a:r>
                        <a:rPr lang="fi-FI" sz="1500"/>
                        <a:t>4.7.2024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Muiden kuin todistusvalinnan tulokset ilmoitetaan hakijoille viimeistään (suomenkieliset koulutukset)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5789949"/>
                  </a:ext>
                </a:extLst>
              </a:tr>
              <a:tr h="346528">
                <a:tc>
                  <a:txBody>
                    <a:bodyPr/>
                    <a:lstStyle/>
                    <a:p>
                      <a:r>
                        <a:rPr lang="fi-FI" sz="1500"/>
                        <a:t>11.7.2024 klo 15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Opiskelupaikan vastaanottaminen viimeistään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25871"/>
                  </a:ext>
                </a:extLst>
              </a:tr>
              <a:tr h="575903">
                <a:tc>
                  <a:txBody>
                    <a:bodyPr/>
                    <a:lstStyle/>
                    <a:p>
                      <a:r>
                        <a:rPr lang="fi-FI" sz="1500"/>
                        <a:t>30.7.2024 klo 15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Varasijoilta hyväksyminen päättyy (englanninkieliset koulutukset)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220991"/>
                  </a:ext>
                </a:extLst>
              </a:tr>
              <a:tr h="575903">
                <a:tc>
                  <a:txBody>
                    <a:bodyPr/>
                    <a:lstStyle/>
                    <a:p>
                      <a:r>
                        <a:rPr lang="fi-FI" sz="1500"/>
                        <a:t>6.8.2024 klo 15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Varasijoilta hyväksyminen päättyy (suomenkieliset koulutukset)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237563"/>
                  </a:ext>
                </a:extLst>
              </a:tr>
              <a:tr h="346528">
                <a:tc>
                  <a:txBody>
                    <a:bodyPr/>
                    <a:lstStyle/>
                    <a:p>
                      <a:r>
                        <a:rPr lang="fi-FI" sz="1500"/>
                        <a:t>elokuu 2024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Opinnot alkavat (tarkemmat tiedot </a:t>
                      </a:r>
                      <a:r>
                        <a:rPr lang="fi-FI" sz="1500">
                          <a:hlinkClick r:id="rId2"/>
                        </a:rPr>
                        <a:t>eLAB.fi</a:t>
                      </a:r>
                      <a:r>
                        <a:rPr lang="fi-FI" sz="1500"/>
                        <a:t>)</a:t>
                      </a:r>
                    </a:p>
                  </a:txBody>
                  <a:tcPr marL="74807" marR="74807" marT="37404" marB="374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433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891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02E351-B4E7-4E4B-A827-BE544B23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966" y="573799"/>
            <a:ext cx="7832833" cy="761842"/>
          </a:xfrm>
        </p:spPr>
        <p:txBody>
          <a:bodyPr/>
          <a:lstStyle/>
          <a:p>
            <a:r>
              <a:rPr lang="fi-FI" b="1" dirty="0"/>
              <a:t>Hakeminen ja valinta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BBFEF-6A0E-8246-B459-95B2CCA2C3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Tarkempaa tietoa yleisesti ammattikorkeakouluun hakemisesta ja valintamenettelyistä: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www.ammattikorkeakouluun.fi</a:t>
            </a:r>
            <a:endParaRPr lang="en-US" sz="24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Tieto LAB-ammattikorkeakouluun hakemisesta:</a:t>
            </a:r>
          </a:p>
          <a:p>
            <a:pPr marL="0" indent="0">
              <a:buNone/>
            </a:pPr>
            <a:r>
              <a:rPr lang="fi-FI" sz="2400" dirty="0">
                <a:hlinkClick r:id="rId3"/>
              </a:rPr>
              <a:t>https://www.lab.fi/fi/koulutus/haku-ja-valinta</a:t>
            </a:r>
            <a:endParaRPr lang="fi-FI" sz="2400" dirty="0"/>
          </a:p>
          <a:p>
            <a:pPr marL="0" indent="0">
              <a:buNone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753700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6FB85-C1F9-F54A-49E9-16B206A3C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081" y="1744077"/>
            <a:ext cx="9144000" cy="2075301"/>
          </a:xfrm>
        </p:spPr>
        <p:txBody>
          <a:bodyPr>
            <a:normAutofit fontScale="90000"/>
          </a:bodyPr>
          <a:lstStyle/>
          <a:p>
            <a:r>
              <a:rPr lang="fi-FI" dirty="0"/>
              <a:t>Esimerkkejä urheilijoille hyvin sopivista verkko-opiskelun vaihtoehdoista</a:t>
            </a:r>
          </a:p>
        </p:txBody>
      </p:sp>
    </p:spTree>
    <p:extLst>
      <p:ext uri="{BB962C8B-B14F-4D97-AF65-F5344CB8AC3E}">
        <p14:creationId xmlns:p14="http://schemas.microsoft.com/office/powerpoint/2010/main" val="888179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02E351-B4E7-4E4B-A827-BE544B23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2" y="328773"/>
            <a:ext cx="7832833" cy="761842"/>
          </a:xfrm>
        </p:spPr>
        <p:txBody>
          <a:bodyPr/>
          <a:lstStyle/>
          <a:p>
            <a:r>
              <a:rPr lang="fi-FI" b="1" dirty="0"/>
              <a:t>Verkko-opiskelun vaihtoehtoja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BBFEF-6A0E-8246-B459-95B2CCA2C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192" y="1448658"/>
            <a:ext cx="10754688" cy="5231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2400" dirty="0">
                <a:hlinkClick r:id="rId2"/>
              </a:rPr>
              <a:t>Tradenomi (AMK), liiketalous ja logistiikka, verkko-opinnot, 210 op</a:t>
            </a:r>
            <a:endParaRPr lang="fi-FI" sz="2400" dirty="0">
              <a:hlinkClick r:id="rId3"/>
            </a:endParaRPr>
          </a:p>
          <a:p>
            <a:pPr marL="0" indent="0">
              <a:buNone/>
            </a:pPr>
            <a:endParaRPr lang="fi-FI" sz="2400" dirty="0">
              <a:hlinkClick r:id="rId3"/>
            </a:endParaRPr>
          </a:p>
          <a:p>
            <a:pPr marL="0" indent="0">
              <a:buNone/>
            </a:pPr>
            <a:r>
              <a:rPr lang="fi-FI" sz="2400" dirty="0">
                <a:hlinkClick r:id="rId4"/>
              </a:rPr>
              <a:t>Tradenomi (AMK), liiketalous, verkko-opinnot, 210 op</a:t>
            </a:r>
            <a:endParaRPr lang="fi-FI" sz="2400" dirty="0">
              <a:hlinkClick r:id="rId3"/>
            </a:endParaRPr>
          </a:p>
          <a:p>
            <a:pPr marL="0" indent="0">
              <a:buNone/>
            </a:pPr>
            <a:endParaRPr lang="fi-FI" sz="2400" dirty="0">
              <a:hlinkClick r:id="rId3"/>
            </a:endParaRPr>
          </a:p>
          <a:p>
            <a:pPr marL="0" indent="0">
              <a:buNone/>
            </a:pPr>
            <a:r>
              <a:rPr lang="fi-FI" sz="2400" dirty="0">
                <a:hlinkClick r:id="rId3"/>
              </a:rPr>
              <a:t>Sosionomi (AMK), verkko-opinnot, 210 op</a:t>
            </a:r>
            <a:r>
              <a:rPr lang="fi-FI" sz="2400" dirty="0"/>
              <a:t> (syksyn haku)</a:t>
            </a:r>
          </a:p>
          <a:p>
            <a:pPr>
              <a:buFontTx/>
              <a:buChar char="-"/>
            </a:pPr>
            <a:r>
              <a:rPr lang="fi-FI" sz="2400" dirty="0"/>
              <a:t>Tarjolla myös verkkopainotteinen monimuotototeutus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>
                <a:hlinkClick r:id="rId5"/>
              </a:rPr>
              <a:t>Fysioterapeutti (AMK), verkkopainotteinen monimuotototeutus, Lahti, 210 op</a:t>
            </a:r>
            <a:r>
              <a:rPr lang="fi-FI" sz="2400" dirty="0"/>
              <a:t> (syksyn haku)</a:t>
            </a:r>
          </a:p>
          <a:p>
            <a:pPr>
              <a:buFontTx/>
              <a:buChar char="-"/>
            </a:pPr>
            <a:r>
              <a:rPr lang="fi-FI" sz="2400" dirty="0"/>
              <a:t>Tämä vaihtoehto myös Lappeenrannassa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>
                <a:hlinkClick r:id="rId6"/>
              </a:rPr>
              <a:t>Insinööri (AMK), tieto- ja viestintätekniikka, verkko-opinnot, Lahti, 240 op</a:t>
            </a: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314555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Suomen</a:t>
            </a:r>
            <a:br>
              <a:rPr lang="fi-FI" dirty="0">
                <a:solidFill>
                  <a:schemeClr val="tx1"/>
                </a:solidFill>
              </a:rPr>
            </a:br>
            <a:r>
              <a:rPr lang="fi-FI" dirty="0">
                <a:solidFill>
                  <a:schemeClr val="tx1"/>
                </a:solidFill>
              </a:rPr>
              <a:t>koulutusjärjestelmä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0" y="1898650"/>
            <a:ext cx="5469467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67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6FB85-C1F9-F54A-49E9-16B206A3C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081" y="1744077"/>
            <a:ext cx="9144000" cy="2075301"/>
          </a:xfrm>
        </p:spPr>
        <p:txBody>
          <a:bodyPr/>
          <a:lstStyle/>
          <a:p>
            <a:r>
              <a:rPr lang="fi-FI" dirty="0"/>
              <a:t>Avoin amk &amp; polkuopinnot</a:t>
            </a:r>
          </a:p>
        </p:txBody>
      </p:sp>
    </p:spTree>
    <p:extLst>
      <p:ext uri="{BB962C8B-B14F-4D97-AF65-F5344CB8AC3E}">
        <p14:creationId xmlns:p14="http://schemas.microsoft.com/office/powerpoint/2010/main" val="263249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02E351-B4E7-4E4B-A827-BE544B23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47" y="493159"/>
            <a:ext cx="7832833" cy="594543"/>
          </a:xfrm>
        </p:spPr>
        <p:txBody>
          <a:bodyPr/>
          <a:lstStyle/>
          <a:p>
            <a:r>
              <a:rPr lang="fi-FI" b="1" dirty="0"/>
              <a:t>Avoin ammattikorkeakoulu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BBFEF-6A0E-8246-B459-95B2CCA2C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111" y="1510302"/>
            <a:ext cx="10754688" cy="46867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sz="2400" dirty="0"/>
              <a:t>Avoimessa ammattikorkeakoulussa voit opiskella pohjakoulutuksestasi ja iästäsi riippumatta </a:t>
            </a:r>
            <a:r>
              <a:rPr lang="fi-FI" sz="2400" dirty="0" err="1"/>
              <a:t>LABin</a:t>
            </a:r>
            <a:r>
              <a:rPr lang="fi-FI" sz="2400" dirty="0"/>
              <a:t> eri koulutusalojen ammattikorkeakouluopintoja. Voit suorittaa yksittäisiä opintojaksoja tai laajempia kokonaisuuksia. Avoin AMK -opetus on maksullista. </a:t>
            </a:r>
            <a:br>
              <a:rPr lang="fi-FI" sz="2400" dirty="0"/>
            </a:br>
            <a:br>
              <a:rPr lang="fi-FI" sz="2400" dirty="0"/>
            </a:br>
            <a:r>
              <a:rPr lang="fi-FI" sz="2400" dirty="0"/>
              <a:t>Opiskelu avoimessa AMK:ssa ei johda tutkintoon, mutta mikäli hakeudut myöhemmin opiskelemaan saman alan tutkintoon johtavaan koulutukseen, voidaan aiemmat avoimen opinnot lukea hyväksesi.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Yksittäisen opintojakson hinta on 15 euroa/opintopiste. Hinta riippuu siis suoritettavan opintojakson laajuudesta, esimerkiksi 5 op:n laajuinen opintojakso maksaa 75 euroa.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>
                <a:hlinkClick r:id="rId2"/>
              </a:rPr>
              <a:t>www.lab.fi/avoinamk</a:t>
            </a:r>
            <a:endParaRPr lang="fi-FI" sz="2400" dirty="0"/>
          </a:p>
          <a:p>
            <a:pPr marL="0" indent="0">
              <a:buNone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889959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02E351-B4E7-4E4B-A827-BE544B23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82" y="413632"/>
            <a:ext cx="7832833" cy="494714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Polkuopinnot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BBFEF-6A0E-8246-B459-95B2CCA2C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111" y="1458930"/>
            <a:ext cx="10754688" cy="4738081"/>
          </a:xfrm>
        </p:spPr>
        <p:txBody>
          <a:bodyPr>
            <a:normAutofit/>
          </a:bodyPr>
          <a:lstStyle/>
          <a:p>
            <a:r>
              <a:rPr lang="fi-FI" dirty="0"/>
              <a:t>Polkuopinnot ovat laajoja opintokokonaisuuksia, jotka koostuvat pääasiassa kunkin koulutuksen ensimmäisen opiskeluvuoden opinnoista.</a:t>
            </a:r>
          </a:p>
          <a:p>
            <a:r>
              <a:rPr lang="fi-FI" dirty="0"/>
              <a:t> Lainsäädännön näkökulmasta sivutoimista opiskelua, jolloin sen perusteella </a:t>
            </a:r>
            <a:r>
              <a:rPr lang="fi-FI" u="sng" dirty="0"/>
              <a:t>ei voi saada opintotukea tai opintolainaa</a:t>
            </a:r>
          </a:p>
          <a:p>
            <a:r>
              <a:rPr lang="fi-FI" dirty="0"/>
              <a:t>Suoritettuasi avoimessa ammattikorkeakoulussa polkuopinnot voit hakea erillishaussa tutkintokoulutukseen. Jos tulet valituksi, avoimessa AMK:ssa suorittamasi opinnot </a:t>
            </a:r>
            <a:r>
              <a:rPr lang="fi-FI" dirty="0" err="1"/>
              <a:t>hyväksiluetaan</a:t>
            </a:r>
            <a:r>
              <a:rPr lang="fi-FI" dirty="0"/>
              <a:t> tutkintoon.</a:t>
            </a:r>
          </a:p>
          <a:p>
            <a:r>
              <a:rPr lang="fi-FI" sz="2000" dirty="0"/>
              <a:t>Polkuopinnoista veloitamme lukukausimaksuperusteisesti. Lukukausimaksun suuruus on 100 €. Esimerkiksi AMK-polkuopinnoista, joiden ohjeellinen suoritusaika on kaksi lukukautta, veloitamme kaksi lukukausimaksua eli yhteensä 200 €.</a:t>
            </a:r>
          </a:p>
          <a:p>
            <a:r>
              <a:rPr lang="fi-FI" sz="2000" dirty="0"/>
              <a:t>Seuraavan kerran polkuopintoja alkaa tammikuussa 2024. Ilmoittautuminen polkuopintoihin alkaa 29.11. klo 8.00 ja päättyy 3.12. klo 23.59. Opiskelupaikat täytetään ilmoittautumisjärjestyksessä, mahdolliset esitietovaatimukset (esim. kielitaito) huomioiden.</a:t>
            </a:r>
            <a:endParaRPr lang="fi-FI" sz="2400" u="sng" dirty="0"/>
          </a:p>
        </p:txBody>
      </p:sp>
    </p:spTree>
    <p:extLst>
      <p:ext uri="{BB962C8B-B14F-4D97-AF65-F5344CB8AC3E}">
        <p14:creationId xmlns:p14="http://schemas.microsoft.com/office/powerpoint/2010/main" val="2885448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02E351-B4E7-4E4B-A827-BE544B23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41" y="516373"/>
            <a:ext cx="6516886" cy="659101"/>
          </a:xfrm>
        </p:spPr>
        <p:txBody>
          <a:bodyPr/>
          <a:lstStyle/>
          <a:p>
            <a:r>
              <a:rPr lang="fi-FI" b="1" dirty="0"/>
              <a:t>Vinkit urheilijalle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BBFEF-6A0E-8246-B459-95B2CCA2C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111" y="1438382"/>
            <a:ext cx="10754688" cy="4758629"/>
          </a:xfrm>
        </p:spPr>
        <p:txBody>
          <a:bodyPr>
            <a:normAutofit/>
          </a:bodyPr>
          <a:lstStyle/>
          <a:p>
            <a:r>
              <a:rPr lang="fi-FI" dirty="0"/>
              <a:t>T</a:t>
            </a:r>
            <a:r>
              <a:rPr lang="fi-FI" sz="2000" dirty="0"/>
              <a:t>utustu huolellisesti itseä kiinnostaviin aloihin sekä koulutusvaihtoehtoihin</a:t>
            </a:r>
          </a:p>
          <a:p>
            <a:r>
              <a:rPr lang="fi-FI" dirty="0"/>
              <a:t>Huomioi</a:t>
            </a:r>
            <a:r>
              <a:rPr lang="fi-FI" sz="2000" dirty="0"/>
              <a:t>, että eri aloilla urheilun ja opiskelun yhdistämisen mahdollisuudet esimerkiksi läsnäolovaatimusten ja opiskelumenetelmien vuoksi voivat vaihdella</a:t>
            </a:r>
          </a:p>
          <a:p>
            <a:r>
              <a:rPr lang="fi-FI" dirty="0"/>
              <a:t>Pohdi</a:t>
            </a:r>
            <a:r>
              <a:rPr lang="fi-FI" sz="2000" dirty="0"/>
              <a:t>, mihin urheilu-uran vaiheeseen opinnot kannattaa ajoittaa</a:t>
            </a:r>
          </a:p>
          <a:p>
            <a:pPr>
              <a:buFontTx/>
              <a:buChar char="-"/>
            </a:pPr>
            <a:r>
              <a:rPr lang="fi-FI" dirty="0"/>
              <a:t>Esim. </a:t>
            </a:r>
            <a:r>
              <a:rPr lang="fi-FI" sz="2000" dirty="0"/>
              <a:t>avoimen ammattikorkeakoulun puolella opiskelu on mahdollista hyvin rauhallisellakin tahdilla</a:t>
            </a:r>
          </a:p>
          <a:p>
            <a:r>
              <a:rPr lang="fi-FI" dirty="0"/>
              <a:t>Ota yhteyttä oppilaitokseen jo hakuvaiheessa ja selvitä miten urheilun ja opiskelun yhdistäminen onnistuu hakemallasi alalla</a:t>
            </a:r>
          </a:p>
          <a:p>
            <a:r>
              <a:rPr lang="fi-FI" sz="2000" dirty="0"/>
              <a:t>Urheilijoiden, jotka viettävät paljon aikaa kilpailu-, leiri- tai pelimatkoilla kannattaa tutkia huolellisesti myös verkko-opiskelun mahdollisuudet</a:t>
            </a:r>
          </a:p>
          <a:p>
            <a:pPr>
              <a:buFontTx/>
              <a:buChar char="-"/>
            </a:pPr>
            <a:r>
              <a:rPr lang="fi-FI" dirty="0"/>
              <a:t>Korona-aikana kehitys on oli erittäin nopeaa ja tarjonta lisääntyi valtavasti</a:t>
            </a:r>
          </a:p>
        </p:txBody>
      </p:sp>
    </p:spTree>
    <p:extLst>
      <p:ext uri="{BB962C8B-B14F-4D97-AF65-F5344CB8AC3E}">
        <p14:creationId xmlns:p14="http://schemas.microsoft.com/office/powerpoint/2010/main" val="1889408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057B7E-90FE-4DEC-B7A9-BEAEEB6FD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081" y="2924414"/>
            <a:ext cx="9144000" cy="2075301"/>
          </a:xfrm>
        </p:spPr>
        <p:txBody>
          <a:bodyPr>
            <a:normAutofit fontScale="90000"/>
          </a:bodyPr>
          <a:lstStyle/>
          <a:p>
            <a:r>
              <a:rPr lang="fi-FI" dirty="0"/>
              <a:t>Yhteystiedot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Tatu Saarinen</a:t>
            </a:r>
            <a:b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Lehtori</a:t>
            </a:r>
            <a:b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Liiketoimintayksikkö</a:t>
            </a:r>
            <a:b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puh. 044 708 1832</a:t>
            </a:r>
            <a:b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tatu.saarinen@lab.fi</a:t>
            </a: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0B428BA-32C3-4F46-9A2E-D5EB56A5C754}"/>
              </a:ext>
            </a:extLst>
          </p:cNvPr>
          <p:cNvSpPr txBox="1"/>
          <p:nvPr/>
        </p:nvSpPr>
        <p:spPr>
          <a:xfrm>
            <a:off x="4150759" y="4736386"/>
            <a:ext cx="56816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3"/>
              </a:rPr>
              <a:t>www.lab.fi/urheilijalle</a:t>
            </a:r>
            <a:endParaRPr lang="en-US" sz="32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051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4">
            <a:extLst>
              <a:ext uri="{FF2B5EF4-FFF2-40B4-BE49-F238E27FC236}">
                <a16:creationId xmlns:a16="http://schemas.microsoft.com/office/drawing/2014/main" id="{909E85C0-DEE4-C545-A5C2-563456CB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012" y="-467"/>
            <a:ext cx="6096000" cy="1962076"/>
          </a:xfrm>
        </p:spPr>
        <p:txBody>
          <a:bodyPr>
            <a:normAutofit/>
          </a:bodyPr>
          <a:lstStyle/>
          <a:p>
            <a:r>
              <a:rPr lang="fi-FI"/>
              <a:t>LAB lukuina</a:t>
            </a:r>
          </a:p>
        </p:txBody>
      </p:sp>
      <p:sp>
        <p:nvSpPr>
          <p:cNvPr id="4" name="Kuusikulmio 3">
            <a:extLst>
              <a:ext uri="{FF2B5EF4-FFF2-40B4-BE49-F238E27FC236}">
                <a16:creationId xmlns:a16="http://schemas.microsoft.com/office/drawing/2014/main" id="{50D8A353-4149-2C41-82C4-88C0DFC7DA69}"/>
              </a:ext>
            </a:extLst>
          </p:cNvPr>
          <p:cNvSpPr/>
          <p:nvPr/>
        </p:nvSpPr>
        <p:spPr>
          <a:xfrm rot="5400000">
            <a:off x="2934183" y="2408004"/>
            <a:ext cx="1752600" cy="1510862"/>
          </a:xfrm>
          <a:prstGeom prst="hexagon">
            <a:avLst/>
          </a:prstGeom>
          <a:solidFill>
            <a:srgbClr val="B3EDF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50EC04-4E02-B449-9C6F-F5332D1F5EB8}"/>
              </a:ext>
            </a:extLst>
          </p:cNvPr>
          <p:cNvGrpSpPr/>
          <p:nvPr/>
        </p:nvGrpSpPr>
        <p:grpSpPr>
          <a:xfrm>
            <a:off x="7197554" y="2670469"/>
            <a:ext cx="1510862" cy="1752600"/>
            <a:chOff x="6258766" y="2834194"/>
            <a:chExt cx="1510862" cy="1752600"/>
          </a:xfrm>
        </p:grpSpPr>
        <p:sp>
          <p:nvSpPr>
            <p:cNvPr id="16" name="Kuusikulmio 15">
              <a:extLst>
                <a:ext uri="{FF2B5EF4-FFF2-40B4-BE49-F238E27FC236}">
                  <a16:creationId xmlns:a16="http://schemas.microsoft.com/office/drawing/2014/main" id="{1034AD52-C626-6F43-918A-592A35A50A94}"/>
                </a:ext>
              </a:extLst>
            </p:cNvPr>
            <p:cNvSpPr/>
            <p:nvPr/>
          </p:nvSpPr>
          <p:spPr>
            <a:xfrm rot="5400000">
              <a:off x="6137897" y="2955063"/>
              <a:ext cx="1752600" cy="1510862"/>
            </a:xfrm>
            <a:prstGeom prst="hexagon">
              <a:avLst/>
            </a:prstGeom>
            <a:solidFill>
              <a:srgbClr val="B3EDF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b="1">
                <a:latin typeface="+mj-lt"/>
              </a:endParaRPr>
            </a:p>
          </p:txBody>
        </p:sp>
        <p:sp>
          <p:nvSpPr>
            <p:cNvPr id="18" name="Tekstiruutu 17">
              <a:extLst>
                <a:ext uri="{FF2B5EF4-FFF2-40B4-BE49-F238E27FC236}">
                  <a16:creationId xmlns:a16="http://schemas.microsoft.com/office/drawing/2014/main" id="{DC3E8BD8-A7FE-DE4A-9281-24F212BB20BF}"/>
                </a:ext>
              </a:extLst>
            </p:cNvPr>
            <p:cNvSpPr txBox="1"/>
            <p:nvPr/>
          </p:nvSpPr>
          <p:spPr>
            <a:xfrm>
              <a:off x="6793398" y="2958444"/>
              <a:ext cx="4347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4000" b="1"/>
                <a:t>3</a:t>
              </a:r>
            </a:p>
          </p:txBody>
        </p:sp>
        <p:sp>
          <p:nvSpPr>
            <p:cNvPr id="19" name="Tekstiruutu 18">
              <a:extLst>
                <a:ext uri="{FF2B5EF4-FFF2-40B4-BE49-F238E27FC236}">
                  <a16:creationId xmlns:a16="http://schemas.microsoft.com/office/drawing/2014/main" id="{89077367-EFBF-8244-B18F-27AFBFFFDF93}"/>
                </a:ext>
              </a:extLst>
            </p:cNvPr>
            <p:cNvSpPr txBox="1"/>
            <p:nvPr/>
          </p:nvSpPr>
          <p:spPr>
            <a:xfrm>
              <a:off x="6436375" y="3560870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dirty="0"/>
                <a:t>kampusta</a:t>
              </a:r>
            </a:p>
          </p:txBody>
        </p:sp>
        <p:sp>
          <p:nvSpPr>
            <p:cNvPr id="20" name="Tekstiruutu 19">
              <a:extLst>
                <a:ext uri="{FF2B5EF4-FFF2-40B4-BE49-F238E27FC236}">
                  <a16:creationId xmlns:a16="http://schemas.microsoft.com/office/drawing/2014/main" id="{80CED173-7495-5F4B-809A-401F0A9B79CF}"/>
                </a:ext>
              </a:extLst>
            </p:cNvPr>
            <p:cNvSpPr txBox="1"/>
            <p:nvPr/>
          </p:nvSpPr>
          <p:spPr>
            <a:xfrm>
              <a:off x="6445192" y="3870857"/>
              <a:ext cx="1116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/>
                <a:t>Lappeenranta,</a:t>
              </a:r>
              <a:br>
                <a:rPr lang="fi-FI" sz="1200"/>
              </a:br>
              <a:r>
                <a:rPr lang="fi-FI" sz="1200"/>
                <a:t>Lahti, verkko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41B82E-5D4F-C544-AE3D-D4380666AE01}"/>
              </a:ext>
            </a:extLst>
          </p:cNvPr>
          <p:cNvGrpSpPr/>
          <p:nvPr/>
        </p:nvGrpSpPr>
        <p:grpSpPr>
          <a:xfrm>
            <a:off x="9289759" y="3741794"/>
            <a:ext cx="1510862" cy="1752600"/>
            <a:chOff x="7575993" y="4030061"/>
            <a:chExt cx="1510862" cy="1752600"/>
          </a:xfrm>
        </p:grpSpPr>
        <p:sp>
          <p:nvSpPr>
            <p:cNvPr id="28" name="Kuusikulmio 27">
              <a:extLst>
                <a:ext uri="{FF2B5EF4-FFF2-40B4-BE49-F238E27FC236}">
                  <a16:creationId xmlns:a16="http://schemas.microsoft.com/office/drawing/2014/main" id="{5D37AB1A-4CF9-BB4F-81FA-8268C0996A57}"/>
                </a:ext>
              </a:extLst>
            </p:cNvPr>
            <p:cNvSpPr/>
            <p:nvPr/>
          </p:nvSpPr>
          <p:spPr>
            <a:xfrm rot="5400000">
              <a:off x="7455124" y="4150930"/>
              <a:ext cx="1752600" cy="1510862"/>
            </a:xfrm>
            <a:prstGeom prst="hexagon">
              <a:avLst/>
            </a:prstGeom>
            <a:solidFill>
              <a:srgbClr val="B3EDF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b="1">
                <a:latin typeface="+mj-lt"/>
              </a:endParaRPr>
            </a:p>
          </p:txBody>
        </p:sp>
        <p:sp>
          <p:nvSpPr>
            <p:cNvPr id="29" name="Tekstiruutu 28">
              <a:extLst>
                <a:ext uri="{FF2B5EF4-FFF2-40B4-BE49-F238E27FC236}">
                  <a16:creationId xmlns:a16="http://schemas.microsoft.com/office/drawing/2014/main" id="{6EC66046-DCD2-DA42-BD88-E7B362946D89}"/>
                </a:ext>
              </a:extLst>
            </p:cNvPr>
            <p:cNvSpPr txBox="1"/>
            <p:nvPr/>
          </p:nvSpPr>
          <p:spPr>
            <a:xfrm>
              <a:off x="7826493" y="4309311"/>
              <a:ext cx="9553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4000" b="1"/>
                <a:t>500</a:t>
              </a:r>
            </a:p>
          </p:txBody>
        </p:sp>
        <p:sp>
          <p:nvSpPr>
            <p:cNvPr id="31" name="Tekstiruutu 30">
              <a:extLst>
                <a:ext uri="{FF2B5EF4-FFF2-40B4-BE49-F238E27FC236}">
                  <a16:creationId xmlns:a16="http://schemas.microsoft.com/office/drawing/2014/main" id="{E690C17E-54A8-5B4F-B72C-1493073A3A7C}"/>
                </a:ext>
              </a:extLst>
            </p:cNvPr>
            <p:cNvSpPr txBox="1"/>
            <p:nvPr/>
          </p:nvSpPr>
          <p:spPr>
            <a:xfrm>
              <a:off x="7694871" y="4951930"/>
              <a:ext cx="12731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dirty="0"/>
                <a:t>opettajaa ja</a:t>
              </a:r>
              <a:br>
                <a:rPr lang="fi-FI" sz="1200" dirty="0"/>
              </a:br>
              <a:r>
                <a:rPr lang="fi-FI" sz="1200" dirty="0"/>
                <a:t>TKI-asiantuntijaa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6C19DC-C664-9140-89B4-BF231109E58C}"/>
              </a:ext>
            </a:extLst>
          </p:cNvPr>
          <p:cNvGrpSpPr/>
          <p:nvPr/>
        </p:nvGrpSpPr>
        <p:grpSpPr>
          <a:xfrm>
            <a:off x="4939176" y="3251293"/>
            <a:ext cx="1510862" cy="1933718"/>
            <a:chOff x="4689262" y="3403407"/>
            <a:chExt cx="1510862" cy="1933718"/>
          </a:xfrm>
        </p:grpSpPr>
        <p:sp>
          <p:nvSpPr>
            <p:cNvPr id="30" name="Kuusikulmio 29">
              <a:extLst>
                <a:ext uri="{FF2B5EF4-FFF2-40B4-BE49-F238E27FC236}">
                  <a16:creationId xmlns:a16="http://schemas.microsoft.com/office/drawing/2014/main" id="{456A7DE0-2726-4214-A0C1-A1DF7E63DC1F}"/>
                </a:ext>
              </a:extLst>
            </p:cNvPr>
            <p:cNvSpPr/>
            <p:nvPr/>
          </p:nvSpPr>
          <p:spPr>
            <a:xfrm rot="5400000">
              <a:off x="4568393" y="3705394"/>
              <a:ext cx="1752600" cy="1510862"/>
            </a:xfrm>
            <a:prstGeom prst="hexagon">
              <a:avLst/>
            </a:prstGeom>
            <a:solidFill>
              <a:srgbClr val="B3EDFB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b="1">
                <a:latin typeface="+mj-lt"/>
              </a:endParaRPr>
            </a:p>
          </p:txBody>
        </p:sp>
        <p:sp>
          <p:nvSpPr>
            <p:cNvPr id="32" name="Tekstiruutu 31">
              <a:extLst>
                <a:ext uri="{FF2B5EF4-FFF2-40B4-BE49-F238E27FC236}">
                  <a16:creationId xmlns:a16="http://schemas.microsoft.com/office/drawing/2014/main" id="{3FE8E08E-5CC7-4DA6-92AF-27D3AB6BCE94}"/>
                </a:ext>
              </a:extLst>
            </p:cNvPr>
            <p:cNvSpPr txBox="1"/>
            <p:nvPr/>
          </p:nvSpPr>
          <p:spPr>
            <a:xfrm>
              <a:off x="4733717" y="3403407"/>
              <a:ext cx="1337226" cy="132343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fi-FI" sz="4000" b="1"/>
                <a:t> </a:t>
              </a:r>
            </a:p>
            <a:p>
              <a:pPr algn="ctr"/>
              <a:r>
                <a:rPr lang="fi-FI" sz="4000" b="1"/>
                <a:t>1 000</a:t>
              </a:r>
            </a:p>
          </p:txBody>
        </p:sp>
        <p:sp>
          <p:nvSpPr>
            <p:cNvPr id="33" name="Tekstiruutu 32">
              <a:extLst>
                <a:ext uri="{FF2B5EF4-FFF2-40B4-BE49-F238E27FC236}">
                  <a16:creationId xmlns:a16="http://schemas.microsoft.com/office/drawing/2014/main" id="{14603B34-53E7-407E-954B-B7281E47B8A0}"/>
                </a:ext>
              </a:extLst>
            </p:cNvPr>
            <p:cNvSpPr txBox="1"/>
            <p:nvPr/>
          </p:nvSpPr>
          <p:spPr>
            <a:xfrm>
              <a:off x="4749491" y="4545728"/>
              <a:ext cx="1380634" cy="6463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dirty="0"/>
                <a:t>KV-tutkinto-</a:t>
              </a:r>
            </a:p>
            <a:p>
              <a:pPr algn="ctr"/>
              <a:endParaRPr lang="fi-FI" dirty="0"/>
            </a:p>
          </p:txBody>
        </p:sp>
        <p:sp>
          <p:nvSpPr>
            <p:cNvPr id="34" name="Tekstiruutu 33">
              <a:extLst>
                <a:ext uri="{FF2B5EF4-FFF2-40B4-BE49-F238E27FC236}">
                  <a16:creationId xmlns:a16="http://schemas.microsoft.com/office/drawing/2014/main" id="{EA0CE89E-350D-481B-AC48-01CCB71420DC}"/>
                </a:ext>
              </a:extLst>
            </p:cNvPr>
            <p:cNvSpPr txBox="1"/>
            <p:nvPr/>
          </p:nvSpPr>
          <p:spPr>
            <a:xfrm>
              <a:off x="5009994" y="4829560"/>
              <a:ext cx="853311" cy="27699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 sz="1200"/>
                <a:t>opiskelijaa</a:t>
              </a:r>
            </a:p>
          </p:txBody>
        </p:sp>
        <p:sp>
          <p:nvSpPr>
            <p:cNvPr id="36" name="Tekstiruutu 35">
              <a:extLst>
                <a:ext uri="{FF2B5EF4-FFF2-40B4-BE49-F238E27FC236}">
                  <a16:creationId xmlns:a16="http://schemas.microsoft.com/office/drawing/2014/main" id="{12E95B6D-58E6-F04F-A6AA-27721C538EDE}"/>
                </a:ext>
              </a:extLst>
            </p:cNvPr>
            <p:cNvSpPr txBox="1"/>
            <p:nvPr/>
          </p:nvSpPr>
          <p:spPr>
            <a:xfrm>
              <a:off x="5027066" y="3863775"/>
              <a:ext cx="750526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fi-FI"/>
                <a:t>Lähes</a:t>
              </a:r>
            </a:p>
          </p:txBody>
        </p:sp>
      </p:grpSp>
      <p:sp>
        <p:nvSpPr>
          <p:cNvPr id="40" name="Tekstiruutu 9">
            <a:extLst>
              <a:ext uri="{FF2B5EF4-FFF2-40B4-BE49-F238E27FC236}">
                <a16:creationId xmlns:a16="http://schemas.microsoft.com/office/drawing/2014/main" id="{34974FD6-CE94-454C-8ABE-2C279E7A83E2}"/>
              </a:ext>
            </a:extLst>
          </p:cNvPr>
          <p:cNvSpPr txBox="1"/>
          <p:nvPr/>
        </p:nvSpPr>
        <p:spPr>
          <a:xfrm>
            <a:off x="3102894" y="2567117"/>
            <a:ext cx="1390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4000" b="1"/>
              <a:t>8 900</a:t>
            </a:r>
          </a:p>
        </p:txBody>
      </p:sp>
      <p:sp>
        <p:nvSpPr>
          <p:cNvPr id="41" name="Tekstiruutu 11">
            <a:extLst>
              <a:ext uri="{FF2B5EF4-FFF2-40B4-BE49-F238E27FC236}">
                <a16:creationId xmlns:a16="http://schemas.microsoft.com/office/drawing/2014/main" id="{4D4F647D-71BB-F848-9BC7-5A0F4CDA6E5A}"/>
              </a:ext>
            </a:extLst>
          </p:cNvPr>
          <p:cNvSpPr txBox="1"/>
          <p:nvPr/>
        </p:nvSpPr>
        <p:spPr>
          <a:xfrm>
            <a:off x="3189574" y="3128085"/>
            <a:ext cx="118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opiskelijaa</a:t>
            </a:r>
          </a:p>
        </p:txBody>
      </p:sp>
      <p:sp>
        <p:nvSpPr>
          <p:cNvPr id="42" name="Tekstiruutu 12">
            <a:extLst>
              <a:ext uri="{FF2B5EF4-FFF2-40B4-BE49-F238E27FC236}">
                <a16:creationId xmlns:a16="http://schemas.microsoft.com/office/drawing/2014/main" id="{F4149FDA-90F4-424D-89CA-313ADA4C141C}"/>
              </a:ext>
            </a:extLst>
          </p:cNvPr>
          <p:cNvSpPr txBox="1"/>
          <p:nvPr/>
        </p:nvSpPr>
        <p:spPr>
          <a:xfrm>
            <a:off x="3288497" y="3524478"/>
            <a:ext cx="1067600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i-FI" sz="1200" dirty="0"/>
              <a:t>6. suurin AMK</a:t>
            </a:r>
          </a:p>
        </p:txBody>
      </p:sp>
    </p:spTree>
    <p:extLst>
      <p:ext uri="{BB962C8B-B14F-4D97-AF65-F5344CB8AC3E}">
        <p14:creationId xmlns:p14="http://schemas.microsoft.com/office/powerpoint/2010/main" val="166885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0507-F1B3-0C42-9F46-DAF4E74E73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Kaksi kaupunkia, </a:t>
            </a:r>
            <a:br>
              <a:rPr lang="fi-FI"/>
            </a:br>
            <a:r>
              <a:rPr lang="fi-FI"/>
              <a:t>kolme kampusta</a:t>
            </a:r>
          </a:p>
        </p:txBody>
      </p:sp>
    </p:spTree>
    <p:extLst>
      <p:ext uri="{BB962C8B-B14F-4D97-AF65-F5344CB8AC3E}">
        <p14:creationId xmlns:p14="http://schemas.microsoft.com/office/powerpoint/2010/main" val="2330715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8EBC0-B309-A044-BF4C-4F531D51F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45" b="59917"/>
          <a:stretch/>
        </p:blipFill>
        <p:spPr>
          <a:xfrm>
            <a:off x="0" y="771180"/>
            <a:ext cx="12192000" cy="1977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752650-C6D5-4F7C-B3F7-A8A2BDB9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73" y="2707980"/>
            <a:ext cx="4246230" cy="1000845"/>
          </a:xfrm>
        </p:spPr>
        <p:txBody>
          <a:bodyPr>
            <a:normAutofit/>
          </a:bodyPr>
          <a:lstStyle/>
          <a:p>
            <a:r>
              <a:rPr lang="fi-FI" dirty="0"/>
              <a:t>Lahden</a:t>
            </a:r>
            <a:r>
              <a:rPr lang="en-US" dirty="0"/>
              <a:t> </a:t>
            </a:r>
            <a:r>
              <a:rPr lang="en-US" dirty="0" err="1"/>
              <a:t>kampus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31361-06AB-448C-9858-971C18B9BA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0431" y="3848139"/>
            <a:ext cx="4699471" cy="24164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1600" b="1" dirty="0">
                <a:ea typeface="Verdana"/>
                <a:cs typeface="Arial"/>
              </a:rPr>
              <a:t>Uuden ajan </a:t>
            </a:r>
            <a:r>
              <a:rPr lang="fi-FI" sz="1600" dirty="0">
                <a:ea typeface="Verdana"/>
                <a:cs typeface="Arial"/>
              </a:rPr>
              <a:t>oppimisympäristö, joka on saneerattu vanhaan tehdaskiinteistöön Mukkulan kaupunginosassa.</a:t>
            </a:r>
          </a:p>
          <a:p>
            <a:pPr marL="0" indent="0">
              <a:buNone/>
            </a:pPr>
            <a:r>
              <a:rPr lang="fi-FI" sz="1600" b="1" dirty="0">
                <a:ea typeface="Verdana"/>
                <a:cs typeface="Arial"/>
              </a:rPr>
              <a:t>Kampus</a:t>
            </a:r>
            <a:r>
              <a:rPr lang="fi-FI" sz="1600" dirty="0">
                <a:ea typeface="Verdana"/>
                <a:cs typeface="Arial"/>
              </a:rPr>
              <a:t> palvelee kellon ympäri ja tarjoaa monipuolisia liikunta- ja ruokailumahdollisuuksia.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7D4CE7-1CFA-ED4A-9CA9-16252B95C4FB}"/>
              </a:ext>
            </a:extLst>
          </p:cNvPr>
          <p:cNvGrpSpPr/>
          <p:nvPr/>
        </p:nvGrpSpPr>
        <p:grpSpPr>
          <a:xfrm>
            <a:off x="8662980" y="3429000"/>
            <a:ext cx="2649747" cy="2068835"/>
            <a:chOff x="9447712" y="3985008"/>
            <a:chExt cx="2649747" cy="2068835"/>
          </a:xfrm>
        </p:grpSpPr>
        <p:sp>
          <p:nvSpPr>
            <p:cNvPr id="8" name="Kuusikulmio 7">
              <a:extLst>
                <a:ext uri="{FF2B5EF4-FFF2-40B4-BE49-F238E27FC236}">
                  <a16:creationId xmlns:a16="http://schemas.microsoft.com/office/drawing/2014/main" id="{F910DE62-AF1D-3242-810D-35151EF92766}"/>
                </a:ext>
              </a:extLst>
            </p:cNvPr>
            <p:cNvSpPr/>
            <p:nvPr/>
          </p:nvSpPr>
          <p:spPr>
            <a:xfrm rot="5400000">
              <a:off x="9733310" y="4125711"/>
              <a:ext cx="2068835" cy="1787430"/>
            </a:xfrm>
            <a:prstGeom prst="hexagon">
              <a:avLst/>
            </a:prstGeom>
            <a:solidFill>
              <a:srgbClr val="B3E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/>
                <a:t> </a:t>
              </a:r>
            </a:p>
          </p:txBody>
        </p:sp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1B92EFE1-6441-B240-99A8-EED438450F92}"/>
                </a:ext>
              </a:extLst>
            </p:cNvPr>
            <p:cNvSpPr txBox="1"/>
            <p:nvPr/>
          </p:nvSpPr>
          <p:spPr>
            <a:xfrm>
              <a:off x="9447712" y="4327178"/>
              <a:ext cx="26497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4000" b="1">
                  <a:latin typeface="+mj-lt"/>
                  <a:cs typeface="Arial Black" panose="020B0604020202020204" pitchFamily="34" charset="0"/>
                </a:rPr>
                <a:t>5 400</a:t>
              </a:r>
            </a:p>
          </p:txBody>
        </p:sp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EB3F1CA4-9C2E-E441-92CB-014FD1BCC0B8}"/>
                </a:ext>
              </a:extLst>
            </p:cNvPr>
            <p:cNvSpPr txBox="1"/>
            <p:nvPr/>
          </p:nvSpPr>
          <p:spPr>
            <a:xfrm>
              <a:off x="10078099" y="4958078"/>
              <a:ext cx="1430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/>
                <a:t>opiskelijaa</a:t>
              </a:r>
              <a:br>
                <a:rPr lang="fi-FI"/>
              </a:br>
              <a:r>
                <a:rPr lang="fi-FI"/>
                <a:t> kampuksella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B755E7-B897-0E48-A46C-7C277071EA8B}"/>
              </a:ext>
            </a:extLst>
          </p:cNvPr>
          <p:cNvGrpSpPr/>
          <p:nvPr/>
        </p:nvGrpSpPr>
        <p:grpSpPr>
          <a:xfrm>
            <a:off x="7104860" y="4222163"/>
            <a:ext cx="2032798" cy="1668389"/>
            <a:chOff x="7931023" y="4794871"/>
            <a:chExt cx="2032798" cy="1668389"/>
          </a:xfrm>
        </p:grpSpPr>
        <p:sp>
          <p:nvSpPr>
            <p:cNvPr id="13" name="Kuusikulmio 12">
              <a:extLst>
                <a:ext uri="{FF2B5EF4-FFF2-40B4-BE49-F238E27FC236}">
                  <a16:creationId xmlns:a16="http://schemas.microsoft.com/office/drawing/2014/main" id="{C9843EE7-A168-3E41-9380-D37E83DC9C3C}"/>
                </a:ext>
              </a:extLst>
            </p:cNvPr>
            <p:cNvSpPr/>
            <p:nvPr/>
          </p:nvSpPr>
          <p:spPr>
            <a:xfrm rot="5400000">
              <a:off x="8113228" y="4893477"/>
              <a:ext cx="1668389" cy="1471177"/>
            </a:xfrm>
            <a:prstGeom prst="hexagon">
              <a:avLst/>
            </a:prstGeom>
            <a:solidFill>
              <a:srgbClr val="B3E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/>
                <a:t> </a:t>
              </a:r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F954F474-C067-DB46-9B4D-A3C38B858223}"/>
                </a:ext>
              </a:extLst>
            </p:cNvPr>
            <p:cNvSpPr txBox="1"/>
            <p:nvPr/>
          </p:nvSpPr>
          <p:spPr>
            <a:xfrm>
              <a:off x="7931023" y="5023960"/>
              <a:ext cx="2032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4000" b="1">
                  <a:latin typeface="+mj-lt"/>
                  <a:cs typeface="Arial Black" panose="020B0604020202020204" pitchFamily="34" charset="0"/>
                </a:rPr>
                <a:t>450</a:t>
              </a:r>
            </a:p>
          </p:txBody>
        </p:sp>
        <p:sp>
          <p:nvSpPr>
            <p:cNvPr id="15" name="Tekstiruutu 14">
              <a:extLst>
                <a:ext uri="{FF2B5EF4-FFF2-40B4-BE49-F238E27FC236}">
                  <a16:creationId xmlns:a16="http://schemas.microsoft.com/office/drawing/2014/main" id="{E1BB2165-AE81-8345-B887-117A0D693830}"/>
                </a:ext>
              </a:extLst>
            </p:cNvPr>
            <p:cNvSpPr txBox="1"/>
            <p:nvPr/>
          </p:nvSpPr>
          <p:spPr>
            <a:xfrm>
              <a:off x="8435038" y="5618247"/>
              <a:ext cx="1079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/>
                <a:t>kansainvälistä</a:t>
              </a:r>
            </a:p>
            <a:p>
              <a:pPr algn="ctr"/>
              <a:r>
                <a:rPr lang="fi-FI" sz="1200"/>
                <a:t>tutkinto-</a:t>
              </a:r>
            </a:p>
            <a:p>
              <a:pPr algn="ctr"/>
              <a:r>
                <a:rPr lang="fi-FI" sz="1200"/>
                <a:t>opiskelijaa</a:t>
              </a:r>
            </a:p>
          </p:txBody>
        </p:sp>
      </p:grpSp>
      <p:sp>
        <p:nvSpPr>
          <p:cNvPr id="16" name="Tekstiruutu 19">
            <a:extLst>
              <a:ext uri="{FF2B5EF4-FFF2-40B4-BE49-F238E27FC236}">
                <a16:creationId xmlns:a16="http://schemas.microsoft.com/office/drawing/2014/main" id="{8B6FE9CA-CE12-6C41-8597-D7C861B4A96D}"/>
              </a:ext>
            </a:extLst>
          </p:cNvPr>
          <p:cNvSpPr txBox="1"/>
          <p:nvPr/>
        </p:nvSpPr>
        <p:spPr>
          <a:xfrm>
            <a:off x="7900077" y="4386046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400"/>
              <a:t>Yli</a:t>
            </a:r>
          </a:p>
        </p:txBody>
      </p:sp>
    </p:spTree>
    <p:extLst>
      <p:ext uri="{BB962C8B-B14F-4D97-AF65-F5344CB8AC3E}">
        <p14:creationId xmlns:p14="http://schemas.microsoft.com/office/powerpoint/2010/main" val="11811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1EC8AD-14F9-CF4E-A991-F71A1C868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60" b="58415"/>
          <a:stretch/>
        </p:blipFill>
        <p:spPr>
          <a:xfrm>
            <a:off x="0" y="827115"/>
            <a:ext cx="12192000" cy="202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B4601-A4DB-4BA8-B0FC-96C5ED4A6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037" y="2821994"/>
            <a:ext cx="9519808" cy="810602"/>
          </a:xfrm>
        </p:spPr>
        <p:txBody>
          <a:bodyPr>
            <a:normAutofit/>
          </a:bodyPr>
          <a:lstStyle/>
          <a:p>
            <a:r>
              <a:rPr lang="fi-FI" dirty="0"/>
              <a:t>Lappeenrannan kampus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216B9-ED27-47D9-89DD-3EFCFF0D2D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6923" y="3951956"/>
            <a:ext cx="4711880" cy="207892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fi-FI" b="1" dirty="0" err="1">
                <a:ea typeface="Verdana"/>
                <a:cs typeface="Arial"/>
              </a:rPr>
              <a:t>LABin</a:t>
            </a:r>
            <a:r>
              <a:rPr lang="fi-FI" b="1" dirty="0">
                <a:ea typeface="Verdana"/>
                <a:cs typeface="Arial"/>
              </a:rPr>
              <a:t> ja LUT-yliopiston </a:t>
            </a:r>
            <a:r>
              <a:rPr lang="fi-FI" dirty="0">
                <a:ea typeface="Verdana"/>
                <a:cs typeface="Arial"/>
              </a:rPr>
              <a:t>yhteinen korkeakoulukampus sijaitsee </a:t>
            </a:r>
            <a:r>
              <a:rPr lang="fi-FI" dirty="0" err="1">
                <a:ea typeface="Verdana"/>
                <a:cs typeface="Arial"/>
              </a:rPr>
              <a:t>Skinnarilan</a:t>
            </a:r>
            <a:r>
              <a:rPr lang="fi-FI" dirty="0">
                <a:ea typeface="Verdana"/>
                <a:cs typeface="Arial"/>
              </a:rPr>
              <a:t> kaupunginosassa.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fi-FI" b="1" dirty="0">
                <a:ea typeface="Verdana"/>
                <a:cs typeface="Arial"/>
              </a:rPr>
              <a:t>Laajat palvelut </a:t>
            </a:r>
            <a:r>
              <a:rPr lang="fi-FI" dirty="0">
                <a:ea typeface="Verdana"/>
                <a:cs typeface="Arial"/>
              </a:rPr>
              <a:t>opiskelijoille: kampuksella  mm. kirjasto, useita ravintoloita, oma kuntosali ja ruokakauppa.</a:t>
            </a:r>
          </a:p>
        </p:txBody>
      </p:sp>
      <p:sp>
        <p:nvSpPr>
          <p:cNvPr id="11" name="Kuusikulmio 10">
            <a:extLst>
              <a:ext uri="{FF2B5EF4-FFF2-40B4-BE49-F238E27FC236}">
                <a16:creationId xmlns:a16="http://schemas.microsoft.com/office/drawing/2014/main" id="{967498E3-7E76-8741-99EA-4989600085B5}"/>
              </a:ext>
            </a:extLst>
          </p:cNvPr>
          <p:cNvSpPr/>
          <p:nvPr/>
        </p:nvSpPr>
        <p:spPr>
          <a:xfrm rot="5400000">
            <a:off x="8489975" y="3649215"/>
            <a:ext cx="1852341" cy="1596847"/>
          </a:xfrm>
          <a:prstGeom prst="hexagon">
            <a:avLst/>
          </a:prstGeom>
          <a:solidFill>
            <a:srgbClr val="B3E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AFE8B555-08BE-984D-8589-57996A07B3FB}"/>
              </a:ext>
            </a:extLst>
          </p:cNvPr>
          <p:cNvSpPr txBox="1"/>
          <p:nvPr/>
        </p:nvSpPr>
        <p:spPr>
          <a:xfrm>
            <a:off x="8192709" y="4057519"/>
            <a:ext cx="2474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>
                <a:latin typeface="+mj-lt"/>
                <a:cs typeface="Arial Black" panose="020B0604020202020204" pitchFamily="34" charset="0"/>
              </a:rPr>
              <a:t>3 500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88C7C110-BE47-3F43-9034-FD816A7ACC11}"/>
              </a:ext>
            </a:extLst>
          </p:cNvPr>
          <p:cNvSpPr txBox="1"/>
          <p:nvPr/>
        </p:nvSpPr>
        <p:spPr>
          <a:xfrm>
            <a:off x="8791883" y="3896378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/>
              <a:t>Kampuksella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4E6E81F6-D8F6-9840-810A-E390779F1D7D}"/>
              </a:ext>
            </a:extLst>
          </p:cNvPr>
          <p:cNvSpPr txBox="1"/>
          <p:nvPr/>
        </p:nvSpPr>
        <p:spPr>
          <a:xfrm>
            <a:off x="8837543" y="3649216"/>
            <a:ext cx="172525" cy="344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18" name="Kuusikulmio 17">
            <a:extLst>
              <a:ext uri="{FF2B5EF4-FFF2-40B4-BE49-F238E27FC236}">
                <a16:creationId xmlns:a16="http://schemas.microsoft.com/office/drawing/2014/main" id="{206A22CA-8A6F-EE4B-93E2-802719A6D4E5}"/>
              </a:ext>
            </a:extLst>
          </p:cNvPr>
          <p:cNvSpPr/>
          <p:nvPr/>
        </p:nvSpPr>
        <p:spPr>
          <a:xfrm rot="5400000">
            <a:off x="6886357" y="4564955"/>
            <a:ext cx="1700481" cy="1465930"/>
          </a:xfrm>
          <a:prstGeom prst="hexagon">
            <a:avLst/>
          </a:prstGeom>
          <a:solidFill>
            <a:srgbClr val="B3E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 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D60B18E-F13A-DB45-93AA-C068D4DBCFF3}"/>
              </a:ext>
            </a:extLst>
          </p:cNvPr>
          <p:cNvSpPr txBox="1"/>
          <p:nvPr/>
        </p:nvSpPr>
        <p:spPr>
          <a:xfrm>
            <a:off x="6674354" y="4702021"/>
            <a:ext cx="2104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>
                <a:latin typeface="+mj-lt"/>
                <a:cs typeface="Arial Black" panose="020B0604020202020204" pitchFamily="34" charset="0"/>
              </a:rPr>
              <a:t>500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8A087EEC-297C-0540-8B81-FEB3C95E9FB7}"/>
              </a:ext>
            </a:extLst>
          </p:cNvPr>
          <p:cNvSpPr txBox="1"/>
          <p:nvPr/>
        </p:nvSpPr>
        <p:spPr>
          <a:xfrm>
            <a:off x="7186859" y="5288361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/>
              <a:t>kansainvälistä</a:t>
            </a:r>
          </a:p>
          <a:p>
            <a:pPr algn="ctr"/>
            <a:r>
              <a:rPr lang="fi-FI" sz="1200"/>
              <a:t>tutkinto-</a:t>
            </a:r>
          </a:p>
          <a:p>
            <a:pPr algn="ctr"/>
            <a:r>
              <a:rPr lang="fi-FI" sz="1200"/>
              <a:t>opiskelijaa</a:t>
            </a:r>
          </a:p>
        </p:txBody>
      </p:sp>
      <p:sp>
        <p:nvSpPr>
          <p:cNvPr id="21" name="Tekstiruutu 14">
            <a:extLst>
              <a:ext uri="{FF2B5EF4-FFF2-40B4-BE49-F238E27FC236}">
                <a16:creationId xmlns:a16="http://schemas.microsoft.com/office/drawing/2014/main" id="{068C4DF1-9F14-D840-B700-B1673EFBC1EA}"/>
              </a:ext>
            </a:extLst>
          </p:cNvPr>
          <p:cNvSpPr txBox="1"/>
          <p:nvPr/>
        </p:nvSpPr>
        <p:spPr>
          <a:xfrm>
            <a:off x="8854922" y="4674014"/>
            <a:ext cx="1079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/>
              <a:t>opiskelijaa</a:t>
            </a:r>
          </a:p>
        </p:txBody>
      </p:sp>
      <p:sp>
        <p:nvSpPr>
          <p:cNvPr id="14" name="Tekstiruutu 19">
            <a:extLst>
              <a:ext uri="{FF2B5EF4-FFF2-40B4-BE49-F238E27FC236}">
                <a16:creationId xmlns:a16="http://schemas.microsoft.com/office/drawing/2014/main" id="{DF7A0BB5-745C-0E43-BFFB-2AE3261DA8D5}"/>
              </a:ext>
            </a:extLst>
          </p:cNvPr>
          <p:cNvSpPr txBox="1"/>
          <p:nvPr/>
        </p:nvSpPr>
        <p:spPr>
          <a:xfrm>
            <a:off x="7551806" y="4615388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400"/>
              <a:t>Yli</a:t>
            </a:r>
          </a:p>
        </p:txBody>
      </p:sp>
    </p:spTree>
    <p:extLst>
      <p:ext uri="{BB962C8B-B14F-4D97-AF65-F5344CB8AC3E}">
        <p14:creationId xmlns:p14="http://schemas.microsoft.com/office/powerpoint/2010/main" val="2559811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F84D7-7093-EB4C-AD3F-F9214AE47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03" b="58633"/>
          <a:stretch/>
        </p:blipFill>
        <p:spPr>
          <a:xfrm>
            <a:off x="0" y="727113"/>
            <a:ext cx="12192000" cy="2109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4F6D1E-3176-4BEC-83F3-02FA38520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76" y="2458125"/>
            <a:ext cx="5113318" cy="1224314"/>
          </a:xfrm>
        </p:spPr>
        <p:txBody>
          <a:bodyPr>
            <a:normAutofit/>
          </a:bodyPr>
          <a:lstStyle/>
          <a:p>
            <a:r>
              <a:rPr lang="fi-FI"/>
              <a:t>Kampus verkossa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DED9-EB4D-41A9-BC13-A53C94EBE5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7376" y="4021106"/>
            <a:ext cx="4614402" cy="22939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7970" indent="-267970"/>
            <a:r>
              <a:rPr lang="fi-FI">
                <a:ea typeface="Verdana"/>
                <a:cs typeface="Arial"/>
              </a:rPr>
              <a:t>Tutkinnon voi opiskella joustavasti verkossa, paikasta riippumatta</a:t>
            </a:r>
          </a:p>
          <a:p>
            <a:pPr marL="267970" indent="-267970"/>
            <a:r>
              <a:rPr lang="fi-FI">
                <a:ea typeface="Verdana"/>
                <a:cs typeface="Arial"/>
              </a:rPr>
              <a:t>Verkkokoulutukset ovat </a:t>
            </a:r>
            <a:r>
              <a:rPr lang="fi-FI" err="1">
                <a:ea typeface="Verdana"/>
                <a:cs typeface="Arial"/>
              </a:rPr>
              <a:t>LABin</a:t>
            </a:r>
            <a:r>
              <a:rPr lang="fi-FI">
                <a:ea typeface="Verdana"/>
                <a:cs typeface="Arial"/>
              </a:rPr>
              <a:t> suosituimpia</a:t>
            </a:r>
          </a:p>
          <a:p>
            <a:pPr marL="0" indent="0">
              <a:buNone/>
            </a:pPr>
            <a:endParaRPr lang="fi-FI" b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F92A35-697C-0B4F-9DB5-D414E814D867}"/>
              </a:ext>
            </a:extLst>
          </p:cNvPr>
          <p:cNvSpPr txBox="1">
            <a:spLocks/>
          </p:cNvSpPr>
          <p:nvPr/>
        </p:nvSpPr>
        <p:spPr>
          <a:xfrm>
            <a:off x="6448710" y="4021106"/>
            <a:ext cx="4614402" cy="2293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E5"/>
              </a:buClr>
              <a:buFontTx/>
              <a:buBlip>
                <a:blip r:embed="rId4"/>
              </a:buBlip>
              <a:defRPr sz="2000" b="0" i="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E5"/>
              </a:buClr>
              <a:buSzPct val="100000"/>
              <a:buFontTx/>
              <a:buBlip>
                <a:blip r:embed="rId5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E5"/>
              </a:buClr>
              <a:buSzPct val="100000"/>
              <a:buFontTx/>
              <a:buBlip>
                <a:blip r:embed="rId5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E5"/>
              </a:buClr>
              <a:buSzPct val="100000"/>
              <a:buFontTx/>
              <a:buBlip>
                <a:blip r:embed="rId5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E5"/>
              </a:buClr>
              <a:buSzPct val="100000"/>
              <a:buFontTx/>
              <a:buBlip>
                <a:blip r:embed="rId5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/>
            <a:endParaRPr lang="en-US"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09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A1E4C-9D33-4C58-8B9E-DE130983E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0327"/>
            <a:ext cx="9144000" cy="2075301"/>
          </a:xfrm>
        </p:spPr>
        <p:txBody>
          <a:bodyPr/>
          <a:lstStyle/>
          <a:p>
            <a:r>
              <a:rPr lang="en-US" err="1"/>
              <a:t>Koulutus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841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0A03-F5CB-E946-9ED8-AF7ACBAB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805" y="533400"/>
            <a:ext cx="8077200" cy="1962076"/>
          </a:xfrm>
        </p:spPr>
        <p:txBody>
          <a:bodyPr/>
          <a:lstStyle/>
          <a:p>
            <a:r>
              <a:rPr lang="fi-FI" dirty="0">
                <a:ea typeface="Verdana"/>
                <a:cs typeface="Verdana"/>
              </a:rPr>
              <a:t>Opintotarjonta </a:t>
            </a:r>
            <a:r>
              <a:rPr lang="fi-FI" dirty="0" err="1">
                <a:ea typeface="Verdana"/>
                <a:cs typeface="Verdana"/>
              </a:rPr>
              <a:t>LABissa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A5724-05DB-7F4C-A01F-92117FDFC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8805" y="2659660"/>
            <a:ext cx="8077200" cy="3512540"/>
          </a:xfrm>
        </p:spPr>
        <p:txBody>
          <a:bodyPr>
            <a:normAutofit lnSpcReduction="10000"/>
          </a:bodyPr>
          <a:lstStyle/>
          <a:p>
            <a:pPr>
              <a:buChar char="•"/>
            </a:pPr>
            <a:r>
              <a:rPr lang="fi-FI" sz="1900" dirty="0">
                <a:ea typeface="Verdana"/>
                <a:cs typeface="Arial"/>
              </a:rPr>
              <a:t>Kymmeniä AMK- ja YAMK-tutkintoon johtavia koulutuksia </a:t>
            </a:r>
            <a:br>
              <a:rPr lang="fi-FI" sz="1900" dirty="0">
                <a:ea typeface="Verdana"/>
                <a:cs typeface="Arial"/>
              </a:rPr>
            </a:br>
            <a:r>
              <a:rPr lang="fi-FI" sz="1900" dirty="0">
                <a:ea typeface="Verdana"/>
                <a:cs typeface="Arial"/>
              </a:rPr>
              <a:t>viideltä alalta:</a:t>
            </a:r>
            <a:endParaRPr lang="fi-FI" sz="2400" dirty="0"/>
          </a:p>
          <a:p>
            <a:pPr lvl="1"/>
            <a:r>
              <a:rPr lang="fi-FI" dirty="0">
                <a:ea typeface="+mn-lt"/>
                <a:cs typeface="+mn-lt"/>
              </a:rPr>
              <a:t>Tekniikka</a:t>
            </a:r>
          </a:p>
          <a:p>
            <a:pPr lvl="1"/>
            <a:r>
              <a:rPr lang="fi-FI" dirty="0">
                <a:ea typeface="+mn-lt"/>
                <a:cs typeface="+mn-lt"/>
              </a:rPr>
              <a:t>Liiketalous</a:t>
            </a:r>
            <a:endParaRPr lang="fi-FI" dirty="0">
              <a:ea typeface="Verdana"/>
              <a:cs typeface="Arial"/>
            </a:endParaRPr>
          </a:p>
          <a:p>
            <a:pPr lvl="1"/>
            <a:r>
              <a:rPr lang="fi-FI" dirty="0" err="1">
                <a:ea typeface="+mn-lt"/>
                <a:cs typeface="+mn-lt"/>
              </a:rPr>
              <a:t>Sosiaali</a:t>
            </a:r>
            <a:r>
              <a:rPr lang="fi-FI" dirty="0">
                <a:ea typeface="+mn-lt"/>
                <a:cs typeface="+mn-lt"/>
              </a:rPr>
              <a:t>- ja terveysala</a:t>
            </a:r>
          </a:p>
          <a:p>
            <a:pPr lvl="1"/>
            <a:r>
              <a:rPr lang="fi-FI" dirty="0">
                <a:ea typeface="+mn-lt"/>
                <a:cs typeface="+mn-lt"/>
              </a:rPr>
              <a:t>Hotelli-, ravintola- ja matkailuala</a:t>
            </a:r>
            <a:endParaRPr lang="fi-FI" dirty="0">
              <a:ea typeface="Verdana"/>
              <a:cs typeface="Arial"/>
            </a:endParaRPr>
          </a:p>
          <a:p>
            <a:pPr lvl="1"/>
            <a:r>
              <a:rPr lang="fi-FI" dirty="0">
                <a:ea typeface="Verdana"/>
                <a:cs typeface="Arial"/>
              </a:rPr>
              <a:t>Muotoilu, kuvataide ja visuaalinen viestintä (LAB Muotoiluinstituutti)</a:t>
            </a:r>
          </a:p>
          <a:p>
            <a:pPr>
              <a:buChar char="•"/>
            </a:pPr>
            <a:r>
              <a:rPr lang="fi-FI" dirty="0">
                <a:ea typeface="Verdana"/>
                <a:cs typeface="Arial"/>
              </a:rPr>
              <a:t>Koulutusta päivätoteutuksena, monimuotoisesti </a:t>
            </a:r>
            <a:br>
              <a:rPr lang="fi-FI" dirty="0">
                <a:ea typeface="Verdana"/>
                <a:cs typeface="Arial"/>
              </a:rPr>
            </a:br>
            <a:r>
              <a:rPr lang="fi-FI" dirty="0">
                <a:ea typeface="Verdana"/>
                <a:cs typeface="Arial"/>
              </a:rPr>
              <a:t>sekä verkko-opintoina</a:t>
            </a:r>
            <a:endParaRPr lang="fi-FI" dirty="0"/>
          </a:p>
          <a:p>
            <a:pPr>
              <a:buChar char="•"/>
            </a:pPr>
            <a:r>
              <a:rPr lang="fi-FI" dirty="0">
                <a:ea typeface="Verdana"/>
                <a:cs typeface="Arial"/>
              </a:rPr>
              <a:t>Vaihto-opiskelu: yli 300 yhteistyökorkeakoulua 52 maassa</a:t>
            </a:r>
            <a:endParaRPr lang="fi-FI" dirty="0"/>
          </a:p>
          <a:p>
            <a:pPr>
              <a:buChar char="•"/>
            </a:pPr>
            <a:r>
              <a:rPr lang="fi-FI" dirty="0">
                <a:ea typeface="Verdana"/>
                <a:cs typeface="Arial"/>
              </a:rPr>
              <a:t>Avoin AMK ja erikoistumiskoulutukset: </a:t>
            </a:r>
            <a:br>
              <a:rPr lang="fi-FI" dirty="0">
                <a:ea typeface="Verdana"/>
                <a:cs typeface="Arial"/>
              </a:rPr>
            </a:br>
            <a:r>
              <a:rPr lang="fi-FI" dirty="0">
                <a:ea typeface="Verdana"/>
                <a:cs typeface="Arial"/>
              </a:rPr>
              <a:t>22 000 suoritettua opintopistettä v. 2021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42609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B tekstisiv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t="-2593" b="-2593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67BE93804037649A620076D60A7D45D" ma:contentTypeVersion="15" ma:contentTypeDescription="Luo uusi asiakirja." ma:contentTypeScope="" ma:versionID="0e21aba2fdcb1d2ed6fc639471915bca">
  <xsd:schema xmlns:xsd="http://www.w3.org/2001/XMLSchema" xmlns:xs="http://www.w3.org/2001/XMLSchema" xmlns:p="http://schemas.microsoft.com/office/2006/metadata/properties" xmlns:ns2="a748fab1-5f79-4a97-844b-3ff91bda958e" xmlns:ns3="bcb90c6c-6ccb-4dab-a629-cc9a22b09554" targetNamespace="http://schemas.microsoft.com/office/2006/metadata/properties" ma:root="true" ma:fieldsID="c0d338cf4c67af952a8dc8263708acf2" ns2:_="" ns3:_="">
    <xsd:import namespace="a748fab1-5f79-4a97-844b-3ff91bda958e"/>
    <xsd:import namespace="bcb90c6c-6ccb-4dab-a629-cc9a22b095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8fab1-5f79-4a97-844b-3ff91bda95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Kuvien tunnisteet" ma:readOnly="false" ma:fieldId="{5cf76f15-5ced-4ddc-b409-7134ff3c332f}" ma:taxonomyMulti="true" ma:sspId="7fdc86b8-15da-440f-9d6f-909013fbaa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b90c6c-6ccb-4dab-a629-cc9a22b0955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53e10e6-5c60-45aa-954d-41b4897d2ee5}" ma:internalName="TaxCatchAll" ma:showField="CatchAllData" ma:web="bcb90c6c-6ccb-4dab-a629-cc9a22b095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b90c6c-6ccb-4dab-a629-cc9a22b09554" xsi:nil="true"/>
    <lcf76f155ced4ddcb4097134ff3c332f xmlns="a748fab1-5f79-4a97-844b-3ff91bda958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D49E46-7D3F-4588-9675-3531FA1DC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8fab1-5f79-4a97-844b-3ff91bda958e"/>
    <ds:schemaRef ds:uri="bcb90c6c-6ccb-4dab-a629-cc9a22b095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AE21B6-942A-4D70-88B1-86D15A1D1227}">
  <ds:schemaRefs>
    <ds:schemaRef ds:uri="http://schemas.microsoft.com/office/2006/metadata/properties"/>
    <ds:schemaRef ds:uri="http://schemas.microsoft.com/office/infopath/2007/PartnerControls"/>
    <ds:schemaRef ds:uri="bcb90c6c-6ccb-4dab-a629-cc9a22b09554"/>
    <ds:schemaRef ds:uri="a748fab1-5f79-4a97-844b-3ff91bda958e"/>
  </ds:schemaRefs>
</ds:datastoreItem>
</file>

<file path=customXml/itemProps3.xml><?xml version="1.0" encoding="utf-8"?>
<ds:datastoreItem xmlns:ds="http://schemas.openxmlformats.org/officeDocument/2006/customXml" ds:itemID="{68B1993E-AC95-4C77-85F6-9162F904FC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4144</TotalTime>
  <Words>1036</Words>
  <Application>Microsoft Office PowerPoint</Application>
  <PresentationFormat>Laajakuva</PresentationFormat>
  <Paragraphs>174</Paragraphs>
  <Slides>24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24</vt:i4>
      </vt:variant>
    </vt:vector>
  </HeadingPairs>
  <TitlesOfParts>
    <vt:vector size="30" baseType="lpstr">
      <vt:lpstr>Arial</vt:lpstr>
      <vt:lpstr>Arial  </vt:lpstr>
      <vt:lpstr>Calibri</vt:lpstr>
      <vt:lpstr>Corbel</vt:lpstr>
      <vt:lpstr>Verdana</vt:lpstr>
      <vt:lpstr>LAB tekstisivut</vt:lpstr>
      <vt:lpstr>PowerPoint-esitys</vt:lpstr>
      <vt:lpstr>Suomen koulutusjärjestelmä</vt:lpstr>
      <vt:lpstr>LAB lukuina</vt:lpstr>
      <vt:lpstr>Kaksi kaupunkia,  kolme kampusta</vt:lpstr>
      <vt:lpstr>Lahden kampus</vt:lpstr>
      <vt:lpstr>Lappeenrannan kampus</vt:lpstr>
      <vt:lpstr>Kampus verkossa</vt:lpstr>
      <vt:lpstr>Koulutus</vt:lpstr>
      <vt:lpstr>Opintotarjonta LABissa</vt:lpstr>
      <vt:lpstr>LAB Muotoiluinstituutti</vt:lpstr>
      <vt:lpstr>Tekniikka </vt:lpstr>
      <vt:lpstr>Sosiaali- ja terveysala</vt:lpstr>
      <vt:lpstr>Liiketalous  </vt:lpstr>
      <vt:lpstr>Hotelli-, ravintola- ja matkailuala  </vt:lpstr>
      <vt:lpstr>Haku ja valinta</vt:lpstr>
      <vt:lpstr>Kevään 2024 yhteishakujen aikataulu</vt:lpstr>
      <vt:lpstr>Hakeminen ja valinta</vt:lpstr>
      <vt:lpstr>Esimerkkejä urheilijoille hyvin sopivista verkko-opiskelun vaihtoehdoista</vt:lpstr>
      <vt:lpstr>Verkko-opiskelun vaihtoehtoja</vt:lpstr>
      <vt:lpstr>Avoin amk &amp; polkuopinnot</vt:lpstr>
      <vt:lpstr>Avoin ammattikorkeakoulu</vt:lpstr>
      <vt:lpstr>Polkuopinnot</vt:lpstr>
      <vt:lpstr>Vinkit urheilijalle</vt:lpstr>
      <vt:lpstr>Yhteystiedot   Tatu Saarinen Lehtori Liiketoimintayksikkö puh. 044 708 1832 tatu.saarinen@lab.fi </vt:lpstr>
    </vt:vector>
  </TitlesOfParts>
  <Manager/>
  <Company>LAB University of Applied Sciences</Company>
  <LinksUpToDate>false</LinksUpToDate>
  <SharedDoc>false</SharedDoc>
  <HyperlinkBase>https://lab.fi/fi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LAB-ammattikorkeakoulu – yleisesitys</dc:title>
  <dc:subject/>
  <dc:creator>Communications &amp; Marketing Services</dc:creator>
  <cp:keywords>LAB-ammattikorkeakoulu</cp:keywords>
  <dc:description/>
  <cp:lastModifiedBy>Matti Hannikainen</cp:lastModifiedBy>
  <cp:revision>684</cp:revision>
  <dcterms:created xsi:type="dcterms:W3CDTF">2019-09-17T07:28:18Z</dcterms:created>
  <dcterms:modified xsi:type="dcterms:W3CDTF">2024-02-12T07:10:47Z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0x01010048F73C9E9579B34E8C27532A06ED9529</vt:lpwstr>
  </property>
  <property fmtid="{D5CDD505-2E9C-101B-9397-08002B2CF9AE}" pid="3" name="MediaServiceImageTags">
    <vt:lpwstr/>
  </property>
</Properties>
</file>