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1" r:id="rId2"/>
    <p:sldId id="321" r:id="rId3"/>
    <p:sldId id="291" r:id="rId4"/>
    <p:sldId id="268" r:id="rId5"/>
    <p:sldId id="347" r:id="rId6"/>
    <p:sldId id="303" r:id="rId7"/>
    <p:sldId id="269" r:id="rId8"/>
    <p:sldId id="306" r:id="rId9"/>
    <p:sldId id="290" r:id="rId10"/>
    <p:sldId id="292" r:id="rId11"/>
    <p:sldId id="293" r:id="rId12"/>
    <p:sldId id="294" r:id="rId13"/>
    <p:sldId id="302" r:id="rId14"/>
    <p:sldId id="272" r:id="rId15"/>
    <p:sldId id="297" r:id="rId16"/>
    <p:sldId id="376" r:id="rId17"/>
    <p:sldId id="308" r:id="rId18"/>
    <p:sldId id="377" r:id="rId19"/>
    <p:sldId id="273" r:id="rId20"/>
    <p:sldId id="310" r:id="rId21"/>
    <p:sldId id="355" r:id="rId22"/>
    <p:sldId id="357" r:id="rId23"/>
    <p:sldId id="358" r:id="rId24"/>
    <p:sldId id="301" r:id="rId25"/>
    <p:sldId id="320" r:id="rId26"/>
    <p:sldId id="366" r:id="rId27"/>
    <p:sldId id="314" r:id="rId28"/>
    <p:sldId id="375" r:id="rId29"/>
    <p:sldId id="360" r:id="rId30"/>
    <p:sldId id="361" r:id="rId31"/>
    <p:sldId id="362" r:id="rId32"/>
    <p:sldId id="363" r:id="rId33"/>
    <p:sldId id="364" r:id="rId34"/>
    <p:sldId id="365" r:id="rId35"/>
    <p:sldId id="312" r:id="rId36"/>
    <p:sldId id="371" r:id="rId37"/>
    <p:sldId id="372" r:id="rId38"/>
    <p:sldId id="373" r:id="rId39"/>
    <p:sldId id="374" r:id="rId40"/>
    <p:sldId id="367" r:id="rId41"/>
    <p:sldId id="368" r:id="rId42"/>
    <p:sldId id="369" r:id="rId43"/>
    <p:sldId id="370" r:id="rId44"/>
    <p:sldId id="315" r:id="rId45"/>
    <p:sldId id="316" r:id="rId46"/>
    <p:sldId id="325" r:id="rId47"/>
    <p:sldId id="379" r:id="rId48"/>
    <p:sldId id="326" r:id="rId49"/>
    <p:sldId id="328" r:id="rId50"/>
    <p:sldId id="332" r:id="rId51"/>
    <p:sldId id="336" r:id="rId52"/>
    <p:sldId id="338" r:id="rId53"/>
    <p:sldId id="333" r:id="rId54"/>
    <p:sldId id="339" r:id="rId55"/>
    <p:sldId id="331" r:id="rId56"/>
    <p:sldId id="378" r:id="rId57"/>
    <p:sldId id="341" r:id="rId58"/>
    <p:sldId id="342" r:id="rId59"/>
    <p:sldId id="343" r:id="rId60"/>
    <p:sldId id="344" r:id="rId61"/>
    <p:sldId id="345" r:id="rId62"/>
    <p:sldId id="346" r:id="rId63"/>
    <p:sldId id="354" r:id="rId64"/>
    <p:sldId id="319" r:id="rId65"/>
    <p:sldId id="334" r:id="rId66"/>
    <p:sldId id="324" r:id="rId67"/>
    <p:sldId id="323" r:id="rId68"/>
    <p:sldId id="352" r:id="rId69"/>
    <p:sldId id="351" r:id="rId70"/>
    <p:sldId id="322" r:id="rId71"/>
    <p:sldId id="348" r:id="rId72"/>
    <p:sldId id="349" r:id="rId73"/>
    <p:sldId id="286" r:id="rId74"/>
  </p:sldIdLst>
  <p:sldSz cx="9906000" cy="6858000" type="A4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66"/>
    <a:srgbClr val="FF3300"/>
    <a:srgbClr val="000000"/>
    <a:srgbClr val="00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9" autoAdjust="0"/>
    <p:restoredTop sz="92007" autoAdjust="0"/>
  </p:normalViewPr>
  <p:slideViewPr>
    <p:cSldViewPr>
      <p:cViewPr>
        <p:scale>
          <a:sx n="62" d="100"/>
          <a:sy n="62" d="100"/>
        </p:scale>
        <p:origin x="-931" y="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48B0168-C6B8-44A8-8556-526DA6913A10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560356E-200B-4060-AE5F-B01D7A1792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03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3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/>
              <a:t>Click to edit Master text styles</a:t>
            </a:r>
          </a:p>
          <a:p>
            <a:pPr lvl="1"/>
            <a:r>
              <a:rPr lang="fi-FI" altLang="fi-FI" noProof="0"/>
              <a:t>Second level</a:t>
            </a:r>
          </a:p>
          <a:p>
            <a:pPr lvl="2"/>
            <a:r>
              <a:rPr lang="fi-FI" altLang="fi-FI" noProof="0"/>
              <a:t>Third level</a:t>
            </a:r>
          </a:p>
          <a:p>
            <a:pPr lvl="3"/>
            <a:r>
              <a:rPr lang="fi-FI" altLang="fi-FI" noProof="0"/>
              <a:t>Fourth level</a:t>
            </a:r>
          </a:p>
          <a:p>
            <a:pPr lvl="4"/>
            <a:r>
              <a:rPr lang="fi-FI" altLang="fi-FI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EDC29B0-2104-41E3-8A43-6A92B96A62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28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76435" indent="-298629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94517" indent="-238904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72324" indent="-238904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150130" indent="-238904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8C82202-6A69-44AF-A7D6-A8AAFEF56611}" type="slidenum">
              <a:rPr lang="fi-FI" altLang="fi-FI" sz="1300"/>
              <a:pPr/>
              <a:t>1</a:t>
            </a:fld>
            <a:endParaRPr lang="fi-FI" altLang="fi-FI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123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76435" indent="-298629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94517" indent="-238904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72324" indent="-238904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150130" indent="-238904"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DD74369-9A8C-4A52-8EBC-26D3D3E0E82C}" type="slidenum">
              <a:rPr lang="fi-FI" altLang="fi-FI" sz="1300"/>
              <a:pPr/>
              <a:t>3</a:t>
            </a:fld>
            <a:endParaRPr lang="fi-FI" altLang="fi-FI" sz="13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8191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695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8228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211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549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C29B0-2104-41E3-8A43-6A92B96A623B}" type="slidenum">
              <a:rPr lang="fi-FI" altLang="fi-FI" smtClean="0"/>
              <a:pPr>
                <a:defRPr/>
              </a:pPr>
              <a:t>44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735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JL_SUOMI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855663"/>
            <a:ext cx="443388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JL_siniviiva_8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730875"/>
            <a:ext cx="91455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495800"/>
            <a:ext cx="8382000" cy="609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altLang="fi-FI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5105400"/>
            <a:ext cx="6934200" cy="3810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fi-FI" altLang="fi-FI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953F-A752-4755-8FBF-2591ECC3B2C6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61C7-3645-4DAA-852D-2E2AB434B1D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06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C565-FAC4-47D1-9E38-EE69426BBA9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D3A9-62B3-4C2A-823D-996D3F435EC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474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328613"/>
            <a:ext cx="2105025" cy="53863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328613"/>
            <a:ext cx="6162675" cy="538638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0395-A899-43B6-928B-6AC4CC6B80E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E50EF-A06B-41BA-A995-F9B720D6EA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843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B22D-A067-4939-BA7D-12D8D4F8B8B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609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6F55-F1B2-4DA1-8C35-5384CA23490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135-2EB6-4F93-AD78-6BDBCA9E525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079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8E5A-3F13-41A4-A181-DA7774C1A7CC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A715-3DD7-44E5-B219-946F68B18C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4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452A-2D9D-490A-8DD9-8104B21D0A8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825F-BBD3-483B-B9F5-C396CD58BF1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7382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B30C6-61EA-4A20-A3A0-8DAA17D9E8B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8EA0-DD33-4E23-AFAF-C2918E66456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7262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3CFE-1B4B-4872-A9C6-D0D878DF34D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8261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E508-A80E-4B53-8E81-3231C236424D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E5B3-21C9-45B1-9BE8-86C92935693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858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589B-0DDA-4289-B0A5-560963BEE90F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82B5-3EFD-46AA-837C-C06B7101AE4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1966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28613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pic>
        <p:nvPicPr>
          <p:cNvPr id="1028" name="Picture 7" descr="SJL_siniviiva_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730875"/>
            <a:ext cx="91455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SJL_SUOMI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17500"/>
            <a:ext cx="12017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fld id="{EE62629A-8707-41B1-8625-E095339E43D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fld id="{532E512C-33A6-4F5D-B2DA-F10FFE24B0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.org/fi/firefox/f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7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5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7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7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7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8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8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1FC2E6-5FAE-4EFF-8B34-420062F89F1E}" type="datetime1">
              <a:rPr lang="fi-FI" altLang="fi-FI" sz="1000" smtClean="0">
                <a:solidFill>
                  <a:srgbClr val="0066CC"/>
                </a:solidFill>
              </a:rPr>
              <a:t>14.9.2017</a:t>
            </a:fld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/ AR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F66B9D-CB43-4719-A9AC-9B9EDB6FCC42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solidFill>
                  <a:schemeClr val="tx1"/>
                </a:solidFill>
              </a:rPr>
              <a:t>Tilastointi- ja tulospalveluohjelma    </a:t>
            </a:r>
            <a:r>
              <a:rPr lang="fi-FI" altLang="fi-FI" dirty="0" err="1">
                <a:solidFill>
                  <a:schemeClr val="tx1"/>
                </a:solidFill>
              </a:rPr>
              <a:t>TiTu</a:t>
            </a:r>
            <a:endParaRPr lang="fi-FI" altLang="fi-FI" dirty="0">
              <a:solidFill>
                <a:schemeClr val="tx1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Koulutus seuratoimitsijoille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209925" y="1241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A98F9-95C4-4AFB-983F-55758E1571D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  <a:p>
            <a:endParaRPr lang="fi-FI" kern="0" dirty="0"/>
          </a:p>
        </p:txBody>
      </p:sp>
      <p:sp>
        <p:nvSpPr>
          <p:cNvPr id="5" name="Tekstiruutu 4"/>
          <p:cNvSpPr txBox="1"/>
          <p:nvPr/>
        </p:nvSpPr>
        <p:spPr>
          <a:xfrm>
            <a:off x="1010649" y="908720"/>
            <a:ext cx="2505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/>
              <a:t>Kirjautumissivulle:</a:t>
            </a:r>
          </a:p>
          <a:p>
            <a:pPr algn="ctr"/>
            <a:r>
              <a:rPr lang="fi-FI" sz="1600" dirty="0" err="1"/>
              <a:t>finhockey.fi</a:t>
            </a:r>
            <a:r>
              <a:rPr lang="fi-FI" sz="1600" dirty="0"/>
              <a:t> etusivulta</a:t>
            </a:r>
          </a:p>
          <a:p>
            <a:pPr algn="ctr"/>
            <a:endParaRPr lang="fi-FI" sz="1600" dirty="0"/>
          </a:p>
          <a:p>
            <a:r>
              <a:rPr lang="fi-FI" sz="1600" dirty="0"/>
              <a:t>Palvelut kohdan kautta -&gt;</a:t>
            </a:r>
          </a:p>
          <a:p>
            <a:r>
              <a:rPr lang="fi-FI" sz="1600" dirty="0"/>
              <a:t>	Palvelusivusto</a:t>
            </a:r>
          </a:p>
          <a:p>
            <a:pPr algn="ctr"/>
            <a:endParaRPr lang="fi-FI" sz="16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888" y="1124744"/>
            <a:ext cx="5328592" cy="3134699"/>
          </a:xfrm>
          <a:prstGeom prst="rect">
            <a:avLst/>
          </a:prstGeom>
        </p:spPr>
      </p:pic>
      <p:cxnSp>
        <p:nvCxnSpPr>
          <p:cNvPr id="8" name="Suora nuoliyhdysviiva 7"/>
          <p:cNvCxnSpPr/>
          <p:nvPr/>
        </p:nvCxnSpPr>
        <p:spPr bwMode="auto">
          <a:xfrm flipV="1">
            <a:off x="3374343" y="1693550"/>
            <a:ext cx="3102657" cy="123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31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173" y="1666339"/>
            <a:ext cx="5832648" cy="36004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9243-5391-47A4-88B4-8CC1D9824AB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60512" y="1243013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Kirjaudu</a:t>
            </a:r>
            <a:r>
              <a:rPr lang="fi-FI" sz="1600" dirty="0"/>
              <a:t> ohjelmaan KOTIJOUKKUEEN tunnuksilla: </a:t>
            </a:r>
            <a:r>
              <a:rPr lang="fi-FI" sz="1600" u="sng" dirty="0"/>
              <a:t>Joukkueen johtajalta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Käyttäjätunnus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Salasana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Kirjaudu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>
            <a:off x="2025198" y="1888269"/>
            <a:ext cx="2921457" cy="1847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>
            <a:off x="1603051" y="2364669"/>
            <a:ext cx="3277941" cy="1620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>
            <a:off x="1614198" y="3124978"/>
            <a:ext cx="2906754" cy="1456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06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B87BF-5686-400A-8303-6D6F0BF0F6CC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  <p:sp>
        <p:nvSpPr>
          <p:cNvPr id="7" name="Suorakulmio 6"/>
          <p:cNvSpPr/>
          <p:nvPr/>
        </p:nvSpPr>
        <p:spPr>
          <a:xfrm>
            <a:off x="422984" y="148478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Valitse vasemmalta </a:t>
            </a:r>
            <a:r>
              <a:rPr lang="fi-FI" sz="1600" dirty="0">
                <a:solidFill>
                  <a:srgbClr val="00B050"/>
                </a:solidFill>
              </a:rPr>
              <a:t>kokoonpano ja tilastointi,</a:t>
            </a:r>
          </a:p>
          <a:p>
            <a:pPr marL="0" indent="0">
              <a:buNone/>
            </a:pPr>
            <a:endParaRPr lang="fi-FI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pudotusvalikosta</a:t>
            </a:r>
            <a:r>
              <a:rPr lang="fi-FI" sz="1600" dirty="0"/>
              <a:t> oikea sarja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Alle ilmestyy joukkueen pelit </a:t>
            </a:r>
          </a:p>
          <a:p>
            <a:pPr marL="0" indent="0">
              <a:buNone/>
            </a:pPr>
            <a:r>
              <a:rPr lang="fi-FI" sz="1600" dirty="0"/>
              <a:t>ja ottelupäivän mukaisen pelin</a:t>
            </a:r>
          </a:p>
          <a:p>
            <a:pPr marL="0" indent="0">
              <a:buNone/>
            </a:pPr>
            <a:r>
              <a:rPr lang="fi-FI" sz="1600" dirty="0"/>
              <a:t>nappi: </a:t>
            </a:r>
            <a:r>
              <a:rPr lang="fi-FI" sz="1600" dirty="0">
                <a:solidFill>
                  <a:srgbClr val="FF0000"/>
                </a:solidFill>
              </a:rPr>
              <a:t>Kokoonpano </a:t>
            </a:r>
            <a:r>
              <a:rPr lang="fi-FI" sz="1600" dirty="0"/>
              <a:t> </a:t>
            </a:r>
          </a:p>
          <a:p>
            <a:pPr marL="0" indent="0">
              <a:buNone/>
            </a:pPr>
            <a:r>
              <a:rPr lang="fi-FI" sz="1600" dirty="0"/>
              <a:t>On aktiivinen vain pelipäivänä</a:t>
            </a:r>
          </a:p>
        </p:txBody>
      </p:sp>
      <p:sp>
        <p:nvSpPr>
          <p:cNvPr id="10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52587" y="3818244"/>
            <a:ext cx="324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1600" dirty="0"/>
              <a:t>Tarkista joukkueiden </a:t>
            </a:r>
          </a:p>
          <a:p>
            <a:pPr marL="0" indent="0">
              <a:buNone/>
            </a:pPr>
            <a:r>
              <a:rPr lang="fi-FI" sz="1600" dirty="0"/>
              <a:t>kokoonpanot painamalla nappia. </a:t>
            </a:r>
          </a:p>
          <a:p>
            <a:pPr marL="0" indent="0">
              <a:buNone/>
            </a:pPr>
            <a:r>
              <a:rPr lang="fi-FI" sz="1600" dirty="0"/>
              <a:t>Sarjakokoonpanon</a:t>
            </a:r>
          </a:p>
          <a:p>
            <a:pPr marL="0" indent="0">
              <a:buNone/>
            </a:pPr>
            <a:r>
              <a:rPr lang="fi-FI" sz="1600" dirty="0"/>
              <a:t>alapuolella näkyy joukkueen </a:t>
            </a:r>
          </a:p>
          <a:p>
            <a:pPr marL="0" indent="0">
              <a:buNone/>
            </a:pPr>
            <a:r>
              <a:rPr lang="fi-FI" sz="1600" dirty="0"/>
              <a:t>Ottelun kokoonpano.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1549" r="40791" b="17586"/>
          <a:stretch/>
        </p:blipFill>
        <p:spPr bwMode="auto">
          <a:xfrm>
            <a:off x="3766794" y="1958248"/>
            <a:ext cx="572271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uora nuoliyhdysviiva 20"/>
          <p:cNvCxnSpPr/>
          <p:nvPr/>
        </p:nvCxnSpPr>
        <p:spPr bwMode="auto">
          <a:xfrm>
            <a:off x="3080792" y="2204864"/>
            <a:ext cx="3096344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uora nuoliyhdysviiva 22"/>
          <p:cNvCxnSpPr/>
          <p:nvPr/>
        </p:nvCxnSpPr>
        <p:spPr bwMode="auto">
          <a:xfrm>
            <a:off x="3476836" y="1835025"/>
            <a:ext cx="506779" cy="26102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uora nuoliyhdysviiva 26"/>
          <p:cNvCxnSpPr/>
          <p:nvPr/>
        </p:nvCxnSpPr>
        <p:spPr bwMode="auto">
          <a:xfrm flipV="1">
            <a:off x="2583224" y="2996952"/>
            <a:ext cx="6186200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8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911C9-FE47-4D4C-88B8-56CC3B9DC5B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7" t="32353" r="6015" b="56774"/>
          <a:stretch/>
        </p:blipFill>
        <p:spPr bwMode="auto">
          <a:xfrm>
            <a:off x="5573400" y="4683853"/>
            <a:ext cx="371472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08307" y="3210173"/>
            <a:ext cx="905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400" dirty="0"/>
              <a:t>Ottelun kokoonpanossa pitää jokaisella pelaajalla olla </a:t>
            </a:r>
            <a:r>
              <a:rPr lang="fi-FI" sz="1400" dirty="0">
                <a:solidFill>
                  <a:srgbClr val="FF0000"/>
                </a:solidFill>
              </a:rPr>
              <a:t>Pelipaikka, KENTÄLLINEN (1-4), Pelinumero  </a:t>
            </a:r>
            <a:r>
              <a:rPr lang="fi-FI" sz="1600" dirty="0">
                <a:solidFill>
                  <a:srgbClr val="FF0000"/>
                </a:solidFill>
              </a:rPr>
              <a:t>							</a:t>
            </a:r>
            <a:r>
              <a:rPr lang="fi-FI" sz="1600" u="sng" dirty="0">
                <a:solidFill>
                  <a:srgbClr val="0070C0"/>
                </a:solidFill>
              </a:rPr>
              <a:t>sekä </a:t>
            </a:r>
            <a:r>
              <a:rPr lang="fi-FI" sz="1600" u="sng" dirty="0" err="1">
                <a:solidFill>
                  <a:srgbClr val="0070C0"/>
                </a:solidFill>
              </a:rPr>
              <a:t>kapteenisto</a:t>
            </a:r>
            <a:r>
              <a:rPr lang="fi-FI" sz="1600" u="sng" dirty="0">
                <a:solidFill>
                  <a:srgbClr val="0070C0"/>
                </a:solidFill>
              </a:rPr>
              <a:t> </a:t>
            </a:r>
            <a:r>
              <a:rPr lang="fi-FI" sz="1600" b="1" u="sng" dirty="0">
                <a:solidFill>
                  <a:srgbClr val="0070C0"/>
                </a:solidFill>
              </a:rPr>
              <a:t>C</a:t>
            </a:r>
            <a:r>
              <a:rPr lang="fi-FI" sz="1600" u="sng" dirty="0">
                <a:solidFill>
                  <a:srgbClr val="0070C0"/>
                </a:solidFill>
              </a:rPr>
              <a:t> ja </a:t>
            </a:r>
            <a:r>
              <a:rPr lang="fi-FI" sz="1600" u="sng" dirty="0" err="1">
                <a:solidFill>
                  <a:srgbClr val="0070C0"/>
                </a:solidFill>
              </a:rPr>
              <a:t>max</a:t>
            </a:r>
            <a:r>
              <a:rPr lang="fi-FI" sz="1600" u="sng" dirty="0">
                <a:solidFill>
                  <a:srgbClr val="0070C0"/>
                </a:solidFill>
              </a:rPr>
              <a:t> 2 x  </a:t>
            </a:r>
            <a:r>
              <a:rPr lang="fi-FI" sz="1600" b="1" u="sng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V="1">
            <a:off x="8402318" y="2491320"/>
            <a:ext cx="223090" cy="10227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V="1">
            <a:off x="7761312" y="2497292"/>
            <a:ext cx="432048" cy="771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nuoliyhdysviiva 20"/>
          <p:cNvCxnSpPr/>
          <p:nvPr/>
        </p:nvCxnSpPr>
        <p:spPr bwMode="auto">
          <a:xfrm flipV="1">
            <a:off x="5457056" y="2497292"/>
            <a:ext cx="2088232" cy="771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kstiruutu 19"/>
          <p:cNvSpPr txBox="1"/>
          <p:nvPr/>
        </p:nvSpPr>
        <p:spPr>
          <a:xfrm>
            <a:off x="408307" y="4463670"/>
            <a:ext cx="598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600" dirty="0"/>
              <a:t>Joukkueenjohtaja syöttää tiedot ajoissa ottelupäivänä,</a:t>
            </a:r>
          </a:p>
          <a:p>
            <a:pPr marL="0" indent="0">
              <a:buNone/>
            </a:pPr>
            <a:r>
              <a:rPr lang="fi-FI" sz="1600" dirty="0"/>
              <a:t>kirjuri tarkastaa. Mikäli havaitaan eriäväisyyksiä,</a:t>
            </a:r>
          </a:p>
          <a:p>
            <a:pPr marL="0" indent="0">
              <a:buNone/>
            </a:pPr>
            <a:r>
              <a:rPr lang="fi-FI" sz="1600" dirty="0"/>
              <a:t>kirjuri selvittää joukkueenjohtajan kanssa oikeat </a:t>
            </a:r>
          </a:p>
          <a:p>
            <a:pPr marL="0" indent="0">
              <a:buNone/>
            </a:pPr>
            <a:r>
              <a:rPr lang="fi-FI" sz="1600" dirty="0"/>
              <a:t>merkinnät ennen ottelun alkua.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Tuomareita ja Joukkueen toimihenkilöitä ei toistaiseksi syötetä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408307" y="3532830"/>
            <a:ext cx="339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Vierasjoukkueen kokoonpano näkyy kotijoukkueen alapuolella.</a:t>
            </a:r>
          </a:p>
          <a:p>
            <a:r>
              <a:rPr lang="fi-FI" sz="1400" dirty="0" err="1"/>
              <a:t>Vierasjouk</a:t>
            </a:r>
            <a:r>
              <a:rPr lang="fi-FI" sz="1400" dirty="0"/>
              <a:t>. sarjakokoonpanoon et voi tallentaa muutoksia.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5071005" y="4071439"/>
            <a:ext cx="444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Aloittava mv 1 kenttään, vara mv 4 kenttään</a:t>
            </a:r>
          </a:p>
        </p:txBody>
      </p:sp>
      <p:cxnSp>
        <p:nvCxnSpPr>
          <p:cNvPr id="29" name="Suora nuoliyhdysviiva 28"/>
          <p:cNvCxnSpPr/>
          <p:nvPr/>
        </p:nvCxnSpPr>
        <p:spPr bwMode="auto">
          <a:xfrm>
            <a:off x="6969224" y="4409993"/>
            <a:ext cx="496039" cy="547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uora nuoliyhdysviiva 30"/>
          <p:cNvCxnSpPr/>
          <p:nvPr/>
        </p:nvCxnSpPr>
        <p:spPr bwMode="auto">
          <a:xfrm flipH="1">
            <a:off x="7545288" y="4463670"/>
            <a:ext cx="792088" cy="7975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uora nuoliyhdysviiva 41"/>
          <p:cNvCxnSpPr/>
          <p:nvPr/>
        </p:nvCxnSpPr>
        <p:spPr bwMode="auto">
          <a:xfrm flipV="1">
            <a:off x="6897216" y="2497292"/>
            <a:ext cx="1044116" cy="771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tsikko 1"/>
          <p:cNvSpPr txBox="1"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69960" y="2533921"/>
            <a:ext cx="429155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1200" b="1" dirty="0">
                <a:solidFill>
                  <a:srgbClr val="FF0000"/>
                </a:solidFill>
              </a:rPr>
              <a:t>HUOM !  </a:t>
            </a:r>
            <a:r>
              <a:rPr lang="fi-FI" sz="1200" b="1">
                <a:solidFill>
                  <a:srgbClr val="FF0000"/>
                </a:solidFill>
              </a:rPr>
              <a:t>JOUKKUEEN JOHTAJA!</a:t>
            </a:r>
            <a:endParaRPr lang="fi-FI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200" b="1" u="sng" dirty="0"/>
              <a:t>Sarjakokoonpanossa</a:t>
            </a:r>
            <a:r>
              <a:rPr lang="fi-FI" sz="1200" dirty="0"/>
              <a:t> pitää jokaisella pelaajalla olla </a:t>
            </a:r>
          </a:p>
          <a:p>
            <a:pPr marL="0" indent="0">
              <a:buNone/>
            </a:pPr>
            <a:r>
              <a:rPr lang="fi-FI" sz="1200" b="1" dirty="0">
                <a:solidFill>
                  <a:srgbClr val="FF0000"/>
                </a:solidFill>
              </a:rPr>
              <a:t>PELIPAIKKA (MV/VP/OP/VL/KH/OL) sekä PELINUMERO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8571" r="29284" b="44856"/>
          <a:stretch/>
        </p:blipFill>
        <p:spPr bwMode="auto">
          <a:xfrm>
            <a:off x="469960" y="1000778"/>
            <a:ext cx="5593458" cy="147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Suora nuoliyhdysviiva 32"/>
          <p:cNvCxnSpPr/>
          <p:nvPr/>
        </p:nvCxnSpPr>
        <p:spPr bwMode="auto">
          <a:xfrm flipH="1" flipV="1">
            <a:off x="2360712" y="2365377"/>
            <a:ext cx="144016" cy="217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uora nuoliyhdysviiva 33"/>
          <p:cNvCxnSpPr/>
          <p:nvPr/>
        </p:nvCxnSpPr>
        <p:spPr bwMode="auto">
          <a:xfrm flipH="1" flipV="1">
            <a:off x="2864768" y="2388492"/>
            <a:ext cx="144016" cy="217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uorakulmio 10"/>
          <p:cNvSpPr/>
          <p:nvPr/>
        </p:nvSpPr>
        <p:spPr bwMode="auto">
          <a:xfrm>
            <a:off x="1633554" y="2255212"/>
            <a:ext cx="474461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7" name="Suorakulmio 36"/>
          <p:cNvSpPr/>
          <p:nvPr/>
        </p:nvSpPr>
        <p:spPr bwMode="auto">
          <a:xfrm>
            <a:off x="1665685" y="1988840"/>
            <a:ext cx="474461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25089" r="44094" b="48332"/>
          <a:stretch/>
        </p:blipFill>
        <p:spPr bwMode="auto">
          <a:xfrm>
            <a:off x="6138696" y="1265923"/>
            <a:ext cx="3245231" cy="1176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Suorakulmio 38"/>
          <p:cNvSpPr/>
          <p:nvPr/>
        </p:nvSpPr>
        <p:spPr bwMode="auto">
          <a:xfrm>
            <a:off x="6936268" y="2213234"/>
            <a:ext cx="402453" cy="1692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0" name="Suorakulmio 39"/>
          <p:cNvSpPr/>
          <p:nvPr/>
        </p:nvSpPr>
        <p:spPr bwMode="auto">
          <a:xfrm>
            <a:off x="7025278" y="2041620"/>
            <a:ext cx="402453" cy="1692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8" name="Suorakulmio 47"/>
          <p:cNvSpPr/>
          <p:nvPr/>
        </p:nvSpPr>
        <p:spPr bwMode="auto">
          <a:xfrm>
            <a:off x="5954618" y="4975933"/>
            <a:ext cx="648072" cy="13729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9" name="Suorakulmio 48"/>
          <p:cNvSpPr/>
          <p:nvPr/>
        </p:nvSpPr>
        <p:spPr bwMode="auto">
          <a:xfrm>
            <a:off x="5954618" y="5230556"/>
            <a:ext cx="648072" cy="13729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9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5" grpId="0"/>
      <p:bldP spid="26" grpId="0"/>
      <p:bldP spid="14" grpId="0" animBg="1"/>
      <p:bldP spid="39" grpId="0" animBg="1"/>
      <p:bldP spid="40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540" y="1196752"/>
            <a:ext cx="7992888" cy="72008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err="1"/>
              <a:t>TiTuun</a:t>
            </a:r>
            <a:r>
              <a:rPr lang="fi-FI" sz="1800" dirty="0"/>
              <a:t> pääsee painamalla Tilastointi -nappia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62EA1-826B-4475-B9B8-7C843ADF0C0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  <p:sp>
        <p:nvSpPr>
          <p:cNvPr id="9" name="Tekstiruutu 8"/>
          <p:cNvSpPr txBox="1"/>
          <p:nvPr/>
        </p:nvSpPr>
        <p:spPr>
          <a:xfrm>
            <a:off x="1748247" y="5420974"/>
            <a:ext cx="6066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Ottelun pelaajalistat, koti ja vieras saa tulostettua joukkueille tarvittaessa. 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60512" y="4687616"/>
            <a:ext cx="7199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Kokoonpanojen tarkistamisen / tallentamisen jälkeen voit tulostaa pöytäkirjapohjan tästä,</a:t>
            </a:r>
          </a:p>
          <a:p>
            <a:r>
              <a:rPr lang="fi-FI" sz="1400" dirty="0"/>
              <a:t>jota voit </a:t>
            </a:r>
            <a:r>
              <a:rPr lang="fi-FI" sz="1400" dirty="0" err="1"/>
              <a:t>käyttä</a:t>
            </a:r>
            <a:r>
              <a:rPr lang="fi-FI" sz="1400" dirty="0"/>
              <a:t> apupaperina. Pelin jälkeen saat ottelupöytäkirjan tulostamista varten</a:t>
            </a:r>
          </a:p>
          <a:p>
            <a:r>
              <a:rPr lang="fi-FI" sz="1400" dirty="0"/>
              <a:t>tästä tai seurantasivulta.</a:t>
            </a:r>
          </a:p>
        </p:txBody>
      </p:sp>
      <p:sp>
        <p:nvSpPr>
          <p:cNvPr id="14" name="Nuoli oikealle 13"/>
          <p:cNvSpPr/>
          <p:nvPr/>
        </p:nvSpPr>
        <p:spPr bwMode="auto">
          <a:xfrm rot="13652894">
            <a:off x="4808827" y="4459972"/>
            <a:ext cx="262641" cy="190340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42341" r="41053" b="6068"/>
          <a:stretch/>
        </p:blipFill>
        <p:spPr bwMode="auto">
          <a:xfrm>
            <a:off x="4103975" y="1594044"/>
            <a:ext cx="5076000" cy="2863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uora nuoliyhdysviiva 19"/>
          <p:cNvCxnSpPr/>
          <p:nvPr/>
        </p:nvCxnSpPr>
        <p:spPr bwMode="auto">
          <a:xfrm>
            <a:off x="5472512" y="1412776"/>
            <a:ext cx="3008880" cy="6710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nuoliyhdysviiva 20"/>
          <p:cNvCxnSpPr/>
          <p:nvPr/>
        </p:nvCxnSpPr>
        <p:spPr bwMode="auto">
          <a:xfrm flipV="1">
            <a:off x="7617296" y="2636914"/>
            <a:ext cx="1016496" cy="28327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23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4C591-D3E2-443F-A4D4-ACB363D7E6B6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15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1419286" y="958007"/>
            <a:ext cx="659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Tilastoinnin avauksessa saattaa tulla (tietokoneen asetuksista riippuen)</a:t>
            </a:r>
          </a:p>
          <a:p>
            <a:r>
              <a:rPr lang="fi-FI" sz="1600" dirty="0"/>
              <a:t>Tämän näköinen suojausvaroitus.</a:t>
            </a: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742950" y="328613"/>
            <a:ext cx="763905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  <a:endParaRPr lang="fi-FI" kern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22303" r="38391" b="27718"/>
          <a:stretch/>
        </p:blipFill>
        <p:spPr bwMode="auto">
          <a:xfrm>
            <a:off x="1419286" y="1817377"/>
            <a:ext cx="6498174" cy="38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anuoli 7"/>
          <p:cNvSpPr/>
          <p:nvPr/>
        </p:nvSpPr>
        <p:spPr bwMode="auto">
          <a:xfrm rot="2671898">
            <a:off x="7026702" y="3962525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4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16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887" y="528913"/>
            <a:ext cx="7388226" cy="617668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891164" y="1844824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Tämä ikkuna tulee näkyviin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169024" y="4149080"/>
            <a:ext cx="29462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Tekemällä oheiset valinnat selain ei enää kysy seuraavalla kerralla samaa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169024" y="4829408"/>
            <a:ext cx="29462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Tarkasta että ruudussa on Java™ Web </a:t>
            </a:r>
            <a:r>
              <a:rPr lang="fi-FI" sz="1400" dirty="0" err="1">
                <a:solidFill>
                  <a:srgbClr val="FF0000"/>
                </a:solidFill>
              </a:rPr>
              <a:t>Start</a:t>
            </a:r>
            <a:r>
              <a:rPr lang="fi-FI" sz="1400" dirty="0">
                <a:solidFill>
                  <a:srgbClr val="FF0000"/>
                </a:solidFill>
              </a:rPr>
              <a:t> </a:t>
            </a:r>
            <a:r>
              <a:rPr lang="fi-FI" sz="1400" dirty="0" err="1">
                <a:solidFill>
                  <a:srgbClr val="FF0000"/>
                </a:solidFill>
              </a:rPr>
              <a:t>Launcher</a:t>
            </a: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169024" y="5414184"/>
            <a:ext cx="2946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Valitse ”Tee näin oletuksena…”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169024" y="5914141"/>
            <a:ext cx="2946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Klikkaa ”OK”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996101" y="76226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OHJELMAN KÄYNNISTYMINEN (Firefox)</a:t>
            </a:r>
          </a:p>
        </p:txBody>
      </p:sp>
    </p:spTree>
    <p:extLst>
      <p:ext uri="{BB962C8B-B14F-4D97-AF65-F5344CB8AC3E}">
        <p14:creationId xmlns:p14="http://schemas.microsoft.com/office/powerpoint/2010/main" val="8076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35597" r="34094" b="35366"/>
          <a:stretch/>
        </p:blipFill>
        <p:spPr bwMode="auto">
          <a:xfrm>
            <a:off x="2312522" y="2780928"/>
            <a:ext cx="5358750" cy="274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648744" y="1124744"/>
            <a:ext cx="43143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Kirjaudu ohjelmaan syöttämällä yhteystietosi.</a:t>
            </a:r>
          </a:p>
          <a:p>
            <a:r>
              <a:rPr lang="fi-FI" sz="1600" dirty="0"/>
              <a:t>Käyttäjän nimi tulostuu pöytäkirjaan kirjuriksi.</a:t>
            </a:r>
          </a:p>
          <a:p>
            <a:endParaRPr lang="fi-FI" sz="1600" dirty="0"/>
          </a:p>
          <a:p>
            <a:endParaRPr lang="fi-FI" sz="1200" dirty="0"/>
          </a:p>
          <a:p>
            <a:endParaRPr lang="fi-FI" sz="1200" dirty="0"/>
          </a:p>
          <a:p>
            <a:r>
              <a:rPr lang="fi-FI" sz="1600" dirty="0">
                <a:solidFill>
                  <a:srgbClr val="FF0000"/>
                </a:solidFill>
              </a:rPr>
              <a:t>Tulospalvelussa EI OLE jatkuvaa päivystystä.</a:t>
            </a:r>
          </a:p>
        </p:txBody>
      </p:sp>
      <p:sp>
        <p:nvSpPr>
          <p:cNvPr id="7" name="Alanuoli 6"/>
          <p:cNvSpPr/>
          <p:nvPr/>
        </p:nvSpPr>
        <p:spPr bwMode="auto">
          <a:xfrm rot="17095778">
            <a:off x="5101811" y="4636109"/>
            <a:ext cx="340616" cy="489204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C78A-E8B0-49D4-B711-366C90B5704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67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18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70981"/>
            <a:ext cx="9001000" cy="66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7176" y="332656"/>
            <a:ext cx="7639050" cy="914400"/>
          </a:xfrm>
        </p:spPr>
        <p:txBody>
          <a:bodyPr/>
          <a:lstStyle/>
          <a:p>
            <a:r>
              <a:rPr lang="fi-FI" altLang="fi-FI" dirty="0"/>
              <a:t>TILASTOITAVA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268760"/>
            <a:ext cx="8420100" cy="444624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err="1"/>
              <a:t>Firefoxissa</a:t>
            </a:r>
            <a:r>
              <a:rPr lang="fi-FI" sz="1800" dirty="0"/>
              <a:t> pitää vielä hyväksyä </a:t>
            </a:r>
          </a:p>
          <a:p>
            <a:pPr marL="0" indent="0">
              <a:buNone/>
            </a:pPr>
            <a:r>
              <a:rPr lang="fi-FI" sz="1800" dirty="0"/>
              <a:t>selaimen suojausohitus klikkaamalla</a:t>
            </a:r>
          </a:p>
          <a:p>
            <a:pPr marL="0" indent="0">
              <a:buNone/>
            </a:pPr>
            <a:r>
              <a:rPr lang="fi-FI" sz="1800" dirty="0"/>
              <a:t>tämän näköistä kuvaketta.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/>
              <a:t>Seuraavaksi ohjelma kysyy</a:t>
            </a:r>
          </a:p>
          <a:p>
            <a:pPr marL="0" indent="0">
              <a:buNone/>
            </a:pPr>
            <a:r>
              <a:rPr lang="fi-FI" sz="1800" dirty="0"/>
              <a:t>Liitännäisistä, ota käyttöön.</a:t>
            </a:r>
          </a:p>
          <a:p>
            <a:pPr marL="0" indent="0">
              <a:buNone/>
            </a:pPr>
            <a:r>
              <a:rPr lang="fi-FI" sz="1800" dirty="0"/>
              <a:t>Hyväksy painamalla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EF8D0-6E1C-4BD5-A68D-5E8ED6604B8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19</a:t>
            </a:fld>
            <a:endParaRPr lang="fi-FI" altLang="fi-FI"/>
          </a:p>
        </p:txBody>
      </p:sp>
      <p:pic>
        <p:nvPicPr>
          <p:cNvPr id="35842" name="Picture 2" descr="C:\Users\Acer\Documents\screenshots\screenshot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196752"/>
            <a:ext cx="2160240" cy="18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Acer\Documents\screenshots\screenshot.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04" y="3284984"/>
            <a:ext cx="5150743" cy="22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uora nuoliyhdysviiva 7"/>
          <p:cNvCxnSpPr/>
          <p:nvPr/>
        </p:nvCxnSpPr>
        <p:spPr bwMode="auto">
          <a:xfrm flipV="1">
            <a:off x="3440832" y="1844825"/>
            <a:ext cx="2448272" cy="1382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3296816" y="4617132"/>
            <a:ext cx="3888432" cy="3960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atunnisteen paikkamerk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7171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694B5-FEC4-4E49-931D-179412B5BB23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6149" name="Oval 20"/>
          <p:cNvSpPr>
            <a:spLocks noChangeArrowheads="1"/>
          </p:cNvSpPr>
          <p:nvPr/>
        </p:nvSpPr>
        <p:spPr bwMode="auto">
          <a:xfrm>
            <a:off x="2000250" y="476250"/>
            <a:ext cx="5761038" cy="5040313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/>
              <a:t>       </a:t>
            </a:r>
          </a:p>
        </p:txBody>
      </p:sp>
      <p:sp>
        <p:nvSpPr>
          <p:cNvPr id="6150" name="Text Box 22"/>
          <p:cNvSpPr txBox="1">
            <a:spLocks noChangeArrowheads="1"/>
          </p:cNvSpPr>
          <p:nvPr/>
        </p:nvSpPr>
        <p:spPr bwMode="auto">
          <a:xfrm>
            <a:off x="2878664" y="2254250"/>
            <a:ext cx="40042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b="1" dirty="0"/>
              <a:t>Henrik </a:t>
            </a:r>
            <a:r>
              <a:rPr lang="fi-FI" altLang="fi-FI" sz="2400" b="1" dirty="0" err="1"/>
              <a:t>Olander</a:t>
            </a:r>
            <a:endParaRPr lang="fi-FI" altLang="fi-FI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 smtClean="0"/>
              <a:t>HMLJT</a:t>
            </a:r>
            <a:endParaRPr lang="fi-FI" altLang="fi-FI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 smtClean="0"/>
              <a:t>0408292727</a:t>
            </a:r>
            <a:endParaRPr lang="fi-FI" altLang="fi-FI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 err="1" smtClean="0"/>
              <a:t>henkka.olander@gmail.com</a:t>
            </a:r>
            <a:endParaRPr lang="fi-FI" altLang="fi-FI" sz="2400" dirty="0"/>
          </a:p>
        </p:txBody>
      </p:sp>
      <p:sp>
        <p:nvSpPr>
          <p:cNvPr id="2" name="Tekstiruutu 1"/>
          <p:cNvSpPr txBox="1">
            <a:spLocks noChangeArrowheads="1"/>
          </p:cNvSpPr>
          <p:nvPr/>
        </p:nvSpPr>
        <p:spPr bwMode="auto">
          <a:xfrm>
            <a:off x="2832100" y="1268413"/>
            <a:ext cx="4097338" cy="585787"/>
          </a:xfrm>
          <a:prstGeom prst="rect">
            <a:avLst/>
          </a:prstGeom>
          <a:solidFill>
            <a:srgbClr val="00AD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3200" b="1"/>
              <a:t>Kouluttajana tänään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3CF96-5959-4378-ACDA-60774C61A457}" type="datetime1">
              <a:rPr lang="fi-FI" altLang="fi-FI" smtClean="0"/>
              <a:t>14.9.2017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420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3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C5A2C-9008-48A2-8E1A-DB0B1B9C19D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20</a:t>
            </a:fld>
            <a:endParaRPr lang="fi-FI" alt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902128" y="1238903"/>
            <a:ext cx="3608650" cy="1906419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Tallennettuasi kokoonpanoihin  muutoksia, päivitä </a:t>
            </a:r>
            <a:r>
              <a:rPr lang="fi-FI" sz="1600" b="1" dirty="0" err="1"/>
              <a:t>TiTun</a:t>
            </a:r>
            <a:r>
              <a:rPr lang="fi-FI" sz="1600" b="1" dirty="0"/>
              <a:t> </a:t>
            </a:r>
          </a:p>
          <a:p>
            <a:pPr marL="0" indent="0">
              <a:buNone/>
            </a:pPr>
            <a:r>
              <a:rPr lang="fi-FI" sz="1600" b="1" dirty="0"/>
              <a:t>oikeassa yläreunassa olevasta  </a:t>
            </a:r>
            <a:r>
              <a:rPr lang="fi-FI" sz="1600" b="1" dirty="0">
                <a:solidFill>
                  <a:srgbClr val="FF0000"/>
                </a:solidFill>
              </a:rPr>
              <a:t>lisäasetukset</a:t>
            </a:r>
            <a:r>
              <a:rPr lang="fi-FI" sz="1600" b="1" dirty="0"/>
              <a:t> napista, </a:t>
            </a:r>
          </a:p>
          <a:p>
            <a:pPr marL="0" indent="0">
              <a:buNone/>
            </a:pPr>
            <a:r>
              <a:rPr lang="fi-FI" sz="1600" b="1" dirty="0"/>
              <a:t>(avautuu pienempi ikkuna).</a:t>
            </a:r>
          </a:p>
          <a:p>
            <a:r>
              <a:rPr lang="fi-FI" sz="1600" dirty="0"/>
              <a:t>seuraava sivu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27205" y="1238904"/>
            <a:ext cx="362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1600" dirty="0"/>
              <a:t>Tilastointi avautuu uuteen ohjelmaan, </a:t>
            </a:r>
          </a:p>
          <a:p>
            <a:pPr marL="0" indent="0">
              <a:buNone/>
            </a:pPr>
            <a:r>
              <a:rPr lang="fi-FI" sz="1600" dirty="0"/>
              <a:t>kokoonpanosivusto jää avoimeksi </a:t>
            </a:r>
          </a:p>
          <a:p>
            <a:pPr marL="0" indent="0">
              <a:buNone/>
            </a:pPr>
            <a:r>
              <a:rPr lang="fi-FI" sz="1600" dirty="0"/>
              <a:t>selaimen toiseen ikkunaan.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527205" y="2276872"/>
            <a:ext cx="3751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Voit muokata joukkueen kokoonpanoja </a:t>
            </a:r>
          </a:p>
          <a:p>
            <a:r>
              <a:rPr lang="fi-FI" sz="1600" dirty="0"/>
              <a:t>Tarvittaessa kokoonpano-ikkunassa.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3331" r="16315" b="67633"/>
          <a:stretch/>
        </p:blipFill>
        <p:spPr bwMode="auto">
          <a:xfrm>
            <a:off x="432000" y="3057937"/>
            <a:ext cx="8964000" cy="17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21250" r="26120" b="48186"/>
          <a:stretch/>
        </p:blipFill>
        <p:spPr bwMode="auto">
          <a:xfrm>
            <a:off x="432000" y="3789040"/>
            <a:ext cx="9036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uora nuoliyhdysviiva 14"/>
          <p:cNvCxnSpPr/>
          <p:nvPr/>
        </p:nvCxnSpPr>
        <p:spPr bwMode="auto">
          <a:xfrm>
            <a:off x="2402815" y="2780599"/>
            <a:ext cx="288032" cy="2836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uora nuoliyhdysviiva 18"/>
          <p:cNvCxnSpPr/>
          <p:nvPr/>
        </p:nvCxnSpPr>
        <p:spPr bwMode="auto">
          <a:xfrm>
            <a:off x="7545288" y="2132856"/>
            <a:ext cx="1368152" cy="2016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78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B49F4-B634-4CC8-B9BE-FFABD76D6FF5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21</a:t>
            </a:fld>
            <a:endParaRPr lang="fi-FI" altLang="fi-FI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t="16358" r="14148" b="5400"/>
          <a:stretch/>
        </p:blipFill>
        <p:spPr bwMode="auto">
          <a:xfrm>
            <a:off x="3053716" y="864000"/>
            <a:ext cx="5600741" cy="48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508098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88504" y="3429000"/>
            <a:ext cx="2509832" cy="68093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Päivitä kokoonpano  muutokset </a:t>
            </a:r>
            <a:endParaRPr lang="fi-FI" sz="1600" dirty="0"/>
          </a:p>
        </p:txBody>
      </p:sp>
      <p:cxnSp>
        <p:nvCxnSpPr>
          <p:cNvPr id="11" name="Suora nuoliyhdysviiva 10"/>
          <p:cNvCxnSpPr/>
          <p:nvPr/>
        </p:nvCxnSpPr>
        <p:spPr bwMode="auto">
          <a:xfrm>
            <a:off x="1928664" y="4077072"/>
            <a:ext cx="5315356" cy="15082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isällön paikkamerkki 2"/>
          <p:cNvSpPr txBox="1">
            <a:spLocks/>
          </p:cNvSpPr>
          <p:nvPr/>
        </p:nvSpPr>
        <p:spPr bwMode="auto">
          <a:xfrm>
            <a:off x="541586" y="4490719"/>
            <a:ext cx="2509832" cy="68093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fi-FI" sz="1600" kern="0" dirty="0"/>
              <a:t>Sulje ruutu löytyy ikkunan alareunasta 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>
            <a:off x="1904000" y="4931154"/>
            <a:ext cx="4921208" cy="7978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14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27EAC-450D-48F0-B971-4BD5DF5989D7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22</a:t>
            </a:fld>
            <a:endParaRPr lang="fi-FI" alt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9681" r="20957" b="6500"/>
          <a:stretch/>
        </p:blipFill>
        <p:spPr bwMode="auto">
          <a:xfrm>
            <a:off x="272480" y="1052736"/>
            <a:ext cx="8655376" cy="46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895350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fi-FI" altLang="fi-FI" kern="0" dirty="0"/>
              <a:t>TILASTOINTI TULOSPALVELU  (</a:t>
            </a:r>
            <a:r>
              <a:rPr lang="fi-FI" altLang="fi-FI" kern="0" dirty="0" err="1"/>
              <a:t>TiTu</a:t>
            </a:r>
            <a:r>
              <a:rPr lang="fi-FI" altLang="fi-FI" kern="0" dirty="0"/>
              <a:t>)</a:t>
            </a:r>
            <a:endParaRPr lang="fi-FI" kern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4924367" y="2985960"/>
            <a:ext cx="249619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Aloita erä</a:t>
            </a:r>
            <a:r>
              <a:rPr lang="fi-FI" sz="1600" dirty="0"/>
              <a:t>, heti </a:t>
            </a:r>
          </a:p>
          <a:p>
            <a:r>
              <a:rPr lang="fi-FI" sz="1600" dirty="0"/>
              <a:t>aloita ottelu napin jälkeen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88062" y="2887723"/>
            <a:ext cx="357181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Aloita ottelu, </a:t>
            </a:r>
            <a:r>
              <a:rPr lang="fi-FI" sz="1600" dirty="0"/>
              <a:t>kun aloituskentälliset</a:t>
            </a:r>
          </a:p>
          <a:p>
            <a:r>
              <a:rPr lang="fi-FI" sz="1600" dirty="0"/>
              <a:t>ovat jäällä, näyttää heti seurannassa,</a:t>
            </a:r>
          </a:p>
          <a:p>
            <a:r>
              <a:rPr lang="fi-FI" sz="1600" dirty="0"/>
              <a:t>että peli olisi alkanut.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Älä paina liian aikaisin</a:t>
            </a:r>
            <a:r>
              <a:rPr lang="fi-FI" sz="1600" dirty="0"/>
              <a:t>. 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V="1">
            <a:off x="5385048" y="1772816"/>
            <a:ext cx="0" cy="1213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V="1">
            <a:off x="1640632" y="1412776"/>
            <a:ext cx="3456384" cy="1445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iruutu 11"/>
          <p:cNvSpPr txBox="1"/>
          <p:nvPr/>
        </p:nvSpPr>
        <p:spPr>
          <a:xfrm>
            <a:off x="344488" y="1717603"/>
            <a:ext cx="908852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u="sng" dirty="0">
                <a:solidFill>
                  <a:srgbClr val="00B0F0"/>
                </a:solidFill>
              </a:rPr>
              <a:t>Suunta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98914" y="1717603"/>
            <a:ext cx="1633806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00FF00"/>
                </a:solidFill>
              </a:rPr>
              <a:t>Yhteys OK. Jono tyhjä.</a:t>
            </a:r>
          </a:p>
        </p:txBody>
      </p:sp>
    </p:spTree>
    <p:extLst>
      <p:ext uri="{BB962C8B-B14F-4D97-AF65-F5344CB8AC3E}">
        <p14:creationId xmlns:p14="http://schemas.microsoft.com/office/powerpoint/2010/main" val="21578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9C469-AA52-4934-A98F-D855EC32BD9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23</a:t>
            </a:fld>
            <a:endParaRPr lang="fi-FI" alt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9681" r="21425" b="6008"/>
          <a:stretch/>
        </p:blipFill>
        <p:spPr bwMode="auto">
          <a:xfrm>
            <a:off x="274591" y="1052736"/>
            <a:ext cx="8587752" cy="46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ALOITTAVAT  MV:T</a:t>
            </a:r>
            <a:endParaRPr lang="fi-FI" kern="0" dirty="0"/>
          </a:p>
        </p:txBody>
      </p:sp>
      <p:sp>
        <p:nvSpPr>
          <p:cNvPr id="7" name="Tekstiruutu 6"/>
          <p:cNvSpPr txBox="1"/>
          <p:nvPr/>
        </p:nvSpPr>
        <p:spPr>
          <a:xfrm>
            <a:off x="1156564" y="2361467"/>
            <a:ext cx="478836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/>
              <a:t>Valitse aloittavat maalivahdit </a:t>
            </a:r>
            <a:r>
              <a:rPr lang="fi-FI" sz="1600" b="1" dirty="0" err="1"/>
              <a:t>klikaamalla</a:t>
            </a:r>
            <a:r>
              <a:rPr lang="fi-FI" sz="1600" b="1" dirty="0"/>
              <a:t> nimeä</a:t>
            </a:r>
            <a:endParaRPr lang="fi-FI" sz="1600" dirty="0"/>
          </a:p>
          <a:p>
            <a:r>
              <a:rPr lang="fi-FI" sz="1600" dirty="0">
                <a:solidFill>
                  <a:srgbClr val="FF0000"/>
                </a:solidFill>
              </a:rPr>
              <a:t>EI lisää napista</a:t>
            </a:r>
          </a:p>
        </p:txBody>
      </p:sp>
      <p:cxnSp>
        <p:nvCxnSpPr>
          <p:cNvPr id="8" name="Suora nuoliyhdysviiva 7"/>
          <p:cNvCxnSpPr/>
          <p:nvPr/>
        </p:nvCxnSpPr>
        <p:spPr bwMode="auto">
          <a:xfrm flipV="1">
            <a:off x="5848149" y="2441641"/>
            <a:ext cx="785159" cy="1440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uora nuoliyhdysviiva 8"/>
          <p:cNvCxnSpPr/>
          <p:nvPr/>
        </p:nvCxnSpPr>
        <p:spPr bwMode="auto">
          <a:xfrm>
            <a:off x="5848149" y="2780928"/>
            <a:ext cx="785159" cy="18804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 flipV="1">
            <a:off x="7113240" y="3023395"/>
            <a:ext cx="1029966" cy="5075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>
            <a:off x="4110850" y="2912866"/>
            <a:ext cx="2693880" cy="12362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iruutu 14"/>
          <p:cNvSpPr txBox="1"/>
          <p:nvPr/>
        </p:nvSpPr>
        <p:spPr>
          <a:xfrm>
            <a:off x="2353798" y="4040429"/>
            <a:ext cx="35141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b="1" dirty="0"/>
              <a:t>Kellon </a:t>
            </a:r>
            <a:r>
              <a:rPr lang="fi-FI" sz="1600" b="1" dirty="0">
                <a:solidFill>
                  <a:srgbClr val="FF0000"/>
                </a:solidFill>
              </a:rPr>
              <a:t>käynnistä</a:t>
            </a:r>
            <a:r>
              <a:rPr lang="fi-FI" sz="1600" b="1" dirty="0"/>
              <a:t> nappi aktivoituu</a:t>
            </a:r>
          </a:p>
          <a:p>
            <a:r>
              <a:rPr lang="fi-FI" sz="1600" b="1" dirty="0"/>
              <a:t>Mv valinnan jälkeen.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6804730" y="3487277"/>
            <a:ext cx="188705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400" dirty="0"/>
              <a:t>Maalivahdin pelijakso</a:t>
            </a:r>
          </a:p>
          <a:p>
            <a:r>
              <a:rPr lang="fi-FI" sz="1400" dirty="0"/>
              <a:t>tulee näkyviin.</a:t>
            </a:r>
          </a:p>
        </p:txBody>
      </p:sp>
      <p:cxnSp>
        <p:nvCxnSpPr>
          <p:cNvPr id="25" name="Suora nuoliyhdysviiva 24"/>
          <p:cNvCxnSpPr/>
          <p:nvPr/>
        </p:nvCxnSpPr>
        <p:spPr bwMode="auto">
          <a:xfrm flipH="1">
            <a:off x="7401272" y="3861048"/>
            <a:ext cx="792088" cy="1584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kstiruutu 10"/>
          <p:cNvSpPr txBox="1"/>
          <p:nvPr/>
        </p:nvSpPr>
        <p:spPr>
          <a:xfrm>
            <a:off x="344488" y="1717603"/>
            <a:ext cx="908852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u="sng" dirty="0">
                <a:solidFill>
                  <a:srgbClr val="00B0F0"/>
                </a:solidFill>
              </a:rPr>
              <a:t>Suunta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98914" y="1717603"/>
            <a:ext cx="1633806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b="1" dirty="0">
                <a:solidFill>
                  <a:srgbClr val="00FF00"/>
                </a:solidFill>
              </a:rPr>
              <a:t>Yhteys OK. Jono tyhjä.</a:t>
            </a:r>
          </a:p>
        </p:txBody>
      </p:sp>
      <p:cxnSp>
        <p:nvCxnSpPr>
          <p:cNvPr id="19" name="Suora nuoliyhdysviiva 18"/>
          <p:cNvCxnSpPr/>
          <p:nvPr/>
        </p:nvCxnSpPr>
        <p:spPr bwMode="auto">
          <a:xfrm flipH="1" flipV="1">
            <a:off x="2216697" y="1603505"/>
            <a:ext cx="1097996" cy="23577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8E78E-FC6A-4142-8A2F-02CEFB76191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  <p:sp>
        <p:nvSpPr>
          <p:cNvPr id="7" name="Tekstiruutu 6"/>
          <p:cNvSpPr txBox="1"/>
          <p:nvPr/>
        </p:nvSpPr>
        <p:spPr>
          <a:xfrm>
            <a:off x="1291547" y="4941168"/>
            <a:ext cx="751821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ÄLÄ PÄÄTÄ ERÄÄ +,- NAPEILLA</a:t>
            </a:r>
          </a:p>
          <a:p>
            <a:r>
              <a:rPr lang="fi-FI" b="1" dirty="0">
                <a:solidFill>
                  <a:srgbClr val="FF0000"/>
                </a:solidFill>
              </a:rPr>
              <a:t>KELLO ON AINA KÄYTETTÄVÄ ERÄN LOPPUUN.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808790" y="1632905"/>
            <a:ext cx="21018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b="1" dirty="0"/>
              <a:t>Kello käynnistys- ja</a:t>
            </a:r>
          </a:p>
          <a:p>
            <a:r>
              <a:rPr lang="fi-FI" sz="1600" b="1" dirty="0"/>
              <a:t>pysäytysnappi</a:t>
            </a:r>
          </a:p>
        </p:txBody>
      </p:sp>
      <p:sp>
        <p:nvSpPr>
          <p:cNvPr id="11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KELLON KÄYTTÄMINEN</a:t>
            </a:r>
            <a:endParaRPr lang="fi-FI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39689" r="49072" b="34378"/>
          <a:stretch/>
        </p:blipFill>
        <p:spPr bwMode="auto">
          <a:xfrm>
            <a:off x="4232920" y="2852936"/>
            <a:ext cx="5151740" cy="1995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27066" r="68767" b="61181"/>
          <a:stretch/>
        </p:blipFill>
        <p:spPr bwMode="auto">
          <a:xfrm>
            <a:off x="2240889" y="1175048"/>
            <a:ext cx="3984061" cy="1500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87231" y="3543286"/>
            <a:ext cx="33073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dirty="0"/>
              <a:t>Kellon käyntisuunnan voit muuttaa</a:t>
            </a:r>
          </a:p>
          <a:p>
            <a:r>
              <a:rPr lang="fi-FI" sz="1600" dirty="0"/>
              <a:t>milloin tahansa painamalla </a:t>
            </a:r>
          </a:p>
          <a:p>
            <a:r>
              <a:rPr lang="fi-FI" sz="1600" dirty="0"/>
              <a:t>”Suunta” kohdasta.</a:t>
            </a:r>
          </a:p>
        </p:txBody>
      </p:sp>
      <p:cxnSp>
        <p:nvCxnSpPr>
          <p:cNvPr id="21" name="Suora nuoliyhdysviiva 20"/>
          <p:cNvCxnSpPr/>
          <p:nvPr/>
        </p:nvCxnSpPr>
        <p:spPr bwMode="auto">
          <a:xfrm flipH="1">
            <a:off x="6067334" y="1850013"/>
            <a:ext cx="6480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uora nuoliyhdysviiva 23"/>
          <p:cNvCxnSpPr/>
          <p:nvPr/>
        </p:nvCxnSpPr>
        <p:spPr bwMode="auto">
          <a:xfrm flipV="1">
            <a:off x="2432720" y="2580018"/>
            <a:ext cx="360040" cy="9632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93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E6B7-4DA8-4E0A-B968-5EE5A110142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25</a:t>
            </a:fld>
            <a:endParaRPr lang="fi-FI" altLang="fi-FI"/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773823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OTTELUSEURANTA</a:t>
            </a:r>
            <a:endParaRPr lang="fi-FI" kern="0" dirty="0"/>
          </a:p>
        </p:txBody>
      </p:sp>
      <p:sp>
        <p:nvSpPr>
          <p:cNvPr id="2" name="Tekstiruutu 1"/>
          <p:cNvSpPr txBox="1"/>
          <p:nvPr/>
        </p:nvSpPr>
        <p:spPr>
          <a:xfrm>
            <a:off x="387970" y="2058655"/>
            <a:ext cx="2899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u="sng" dirty="0"/>
              <a:t>AVAA  AINA</a:t>
            </a:r>
          </a:p>
          <a:p>
            <a:r>
              <a:rPr lang="fi-FI" sz="1600" dirty="0">
                <a:solidFill>
                  <a:srgbClr val="FF0000"/>
                </a:solidFill>
              </a:rPr>
              <a:t>Seurantasivu </a:t>
            </a:r>
            <a:r>
              <a:rPr lang="fi-FI" sz="1600" dirty="0"/>
              <a:t>pelin alussa.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Avautuu toiseen ikkunaan.</a:t>
            </a:r>
          </a:p>
          <a:p>
            <a:endParaRPr lang="fi-FI" sz="1600" dirty="0"/>
          </a:p>
          <a:p>
            <a:r>
              <a:rPr lang="fi-FI" sz="1600" dirty="0"/>
              <a:t>Seuraa sen kautta, että tilanteet tallentuvat ja</a:t>
            </a:r>
          </a:p>
          <a:p>
            <a:r>
              <a:rPr lang="fi-FI" sz="1600" dirty="0"/>
              <a:t>ovat oikein kirjattu.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2" t="15729" r="16177" b="70129"/>
          <a:stretch/>
        </p:blipFill>
        <p:spPr bwMode="auto">
          <a:xfrm>
            <a:off x="571405" y="980728"/>
            <a:ext cx="2592000" cy="10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uora nuoliyhdysviiva 15"/>
          <p:cNvCxnSpPr/>
          <p:nvPr/>
        </p:nvCxnSpPr>
        <p:spPr bwMode="auto">
          <a:xfrm flipV="1">
            <a:off x="1712640" y="1674056"/>
            <a:ext cx="590279" cy="67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iruutu 7"/>
          <p:cNvSpPr txBox="1"/>
          <p:nvPr/>
        </p:nvSpPr>
        <p:spPr>
          <a:xfrm>
            <a:off x="240428" y="3901501"/>
            <a:ext cx="29610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u="sng" dirty="0" err="1"/>
              <a:t>-Kokoonpanot</a:t>
            </a:r>
            <a:r>
              <a:rPr lang="fi-FI" sz="1400" dirty="0"/>
              <a:t> kohdasta avautuu</a:t>
            </a:r>
          </a:p>
          <a:p>
            <a:r>
              <a:rPr lang="fi-FI" sz="1400" dirty="0"/>
              <a:t>molempien joukkueiden kentälliset.</a:t>
            </a:r>
          </a:p>
          <a:p>
            <a:r>
              <a:rPr lang="fi-FI" sz="1400" b="1" u="sng" dirty="0" err="1"/>
              <a:t>-Pelaajalistat</a:t>
            </a:r>
            <a:r>
              <a:rPr lang="fi-FI" sz="1400" b="1" dirty="0"/>
              <a:t> </a:t>
            </a:r>
            <a:r>
              <a:rPr lang="fi-FI" sz="1400" dirty="0"/>
              <a:t>joukkueittain.</a:t>
            </a:r>
          </a:p>
          <a:p>
            <a:r>
              <a:rPr lang="fi-FI" sz="1400" b="1" u="sng" dirty="0" err="1"/>
              <a:t>-Yhteenveto</a:t>
            </a:r>
            <a:r>
              <a:rPr lang="fi-FI" sz="1400" dirty="0"/>
              <a:t> kohdasta ottelun </a:t>
            </a:r>
          </a:p>
          <a:p>
            <a:r>
              <a:rPr lang="fi-FI" sz="1400" dirty="0"/>
              <a:t>tilastot.</a:t>
            </a:r>
          </a:p>
          <a:p>
            <a:r>
              <a:rPr lang="fi-FI" sz="1400" b="1" u="sng" dirty="0"/>
              <a:t>-OPK</a:t>
            </a:r>
            <a:r>
              <a:rPr lang="fi-FI" sz="1400" b="1" dirty="0"/>
              <a:t> </a:t>
            </a:r>
            <a:r>
              <a:rPr lang="fi-FI" sz="1400" dirty="0"/>
              <a:t>saat ottelupöytäkirjan esim.</a:t>
            </a:r>
          </a:p>
          <a:p>
            <a:r>
              <a:rPr lang="fi-FI" sz="1400" dirty="0"/>
              <a:t>tulostusta varten.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8906" r="43360" b="8475"/>
          <a:stretch/>
        </p:blipFill>
        <p:spPr bwMode="auto">
          <a:xfrm>
            <a:off x="3518742" y="1365746"/>
            <a:ext cx="5815537" cy="43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uora nuoliyhdysviiva 17"/>
          <p:cNvCxnSpPr/>
          <p:nvPr/>
        </p:nvCxnSpPr>
        <p:spPr bwMode="auto">
          <a:xfrm flipV="1">
            <a:off x="3061610" y="2564904"/>
            <a:ext cx="41714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>
            <a:off x="2576736" y="3501008"/>
            <a:ext cx="2304256" cy="17281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91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isällön paikkamerkki 1"/>
          <p:cNvSpPr>
            <a:spLocks noGrp="1"/>
          </p:cNvSpPr>
          <p:nvPr>
            <p:ph idx="1"/>
          </p:nvPr>
        </p:nvSpPr>
        <p:spPr>
          <a:xfrm>
            <a:off x="525379" y="1412776"/>
            <a:ext cx="8135938" cy="3960440"/>
          </a:xfrm>
        </p:spPr>
        <p:txBody>
          <a:bodyPr/>
          <a:lstStyle/>
          <a:p>
            <a:pPr eaLnBrk="1" hangingPunct="1"/>
            <a:r>
              <a:rPr lang="fi-FI" altLang="fi-FI" dirty="0"/>
              <a:t>Pelitapahtumat kirjataan </a:t>
            </a:r>
            <a:r>
              <a:rPr lang="fi-FI" altLang="fi-FI" dirty="0" err="1"/>
              <a:t>TiTuun</a:t>
            </a:r>
            <a:r>
              <a:rPr lang="fi-FI" altLang="fi-FI" dirty="0"/>
              <a:t> ja apupaperille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/>
              <a:t>Ottelun aikana kirjurin tehtävänä on saattaa pöytäkirja siihen kuntoon, että se on oikein täytetty ja vastaa pelin kulkua, ja että tuomaristo voi hyväksyä sen pelin päätyttyä.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>
                <a:solidFill>
                  <a:srgbClr val="FF0000"/>
                </a:solidFill>
              </a:rPr>
              <a:t>Ottelun jälkeen on AINA oltava pöytäkirja, oli tilanne mikä tahansa.</a:t>
            </a:r>
          </a:p>
          <a:p>
            <a:pPr eaLnBrk="1" hangingPunct="1"/>
            <a:endParaRPr lang="fi-FI" altLang="fi-FI" dirty="0">
              <a:solidFill>
                <a:srgbClr val="FF0000"/>
              </a:solidFill>
            </a:endParaRPr>
          </a:p>
          <a:p>
            <a:pPr eaLnBrk="1" hangingPunct="1"/>
            <a:r>
              <a:rPr lang="fi-FI" altLang="fi-FI" u="sng" dirty="0"/>
              <a:t>Jos pöytäkirja joudutaan täyttämään käsin, merkitään rangaistukset syynumeroilla</a:t>
            </a:r>
            <a:r>
              <a:rPr lang="fi-FI" altLang="fi-FI" dirty="0"/>
              <a:t>. Esim. pelin viivyttäminen-kiekko katsomoon = 42</a:t>
            </a:r>
          </a:p>
        </p:txBody>
      </p:sp>
      <p:sp>
        <p:nvSpPr>
          <p:cNvPr id="4096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0066CC"/>
                </a:solidFill>
              </a:rPr>
              <a:t>Suomen Jääkiekkoliitto</a:t>
            </a:r>
          </a:p>
        </p:txBody>
      </p:sp>
      <p:sp>
        <p:nvSpPr>
          <p:cNvPr id="4096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705DE-91F0-4161-9BED-F8D0C16903F8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3823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Henkilön toiminta</a:t>
            </a: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6814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9EAD6-97CF-4838-9E75-CF5FBAAD64F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27</a:t>
            </a:fld>
            <a:endParaRPr lang="fi-FI" altLang="fi-FI"/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MAALIN merkintä</a:t>
            </a:r>
            <a:endParaRPr lang="fi-FI" kern="0" dirty="0"/>
          </a:p>
        </p:txBody>
      </p:sp>
      <p:sp>
        <p:nvSpPr>
          <p:cNvPr id="8" name="Suorakulmio 7"/>
          <p:cNvSpPr/>
          <p:nvPr/>
        </p:nvSpPr>
        <p:spPr>
          <a:xfrm>
            <a:off x="380492" y="1648980"/>
            <a:ext cx="617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Maalien syöttökentät aukeavat sekä kyseistä ruutua klikkaamalla</a:t>
            </a:r>
          </a:p>
          <a:p>
            <a:pPr marL="0" indent="0">
              <a:buNone/>
            </a:pPr>
            <a:r>
              <a:rPr lang="fi-FI" sz="1600" dirty="0"/>
              <a:t>tai Lisää –napista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34101" r="59284" b="27360"/>
          <a:stretch/>
        </p:blipFill>
        <p:spPr bwMode="auto">
          <a:xfrm>
            <a:off x="6551442" y="1470557"/>
            <a:ext cx="2794381" cy="152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nuoliyhdysviiva 9"/>
          <p:cNvCxnSpPr/>
          <p:nvPr/>
        </p:nvCxnSpPr>
        <p:spPr bwMode="auto">
          <a:xfrm>
            <a:off x="5235934" y="1941367"/>
            <a:ext cx="2049011" cy="422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2144688" y="2152382"/>
            <a:ext cx="4536504" cy="7005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uorakulmio 13"/>
          <p:cNvSpPr/>
          <p:nvPr/>
        </p:nvSpPr>
        <p:spPr>
          <a:xfrm>
            <a:off x="291897" y="2996953"/>
            <a:ext cx="43335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Syötä tuomarin ilmoittamat</a:t>
            </a:r>
          </a:p>
          <a:p>
            <a:pPr marL="0" indent="0">
              <a:buNone/>
            </a:pPr>
            <a:r>
              <a:rPr lang="fi-FI" sz="1600" dirty="0"/>
              <a:t>Maalintekijä ja </a:t>
            </a:r>
            <a:r>
              <a:rPr lang="fi-FI" sz="1600" dirty="0" err="1"/>
              <a:t>syöttäjä(t</a:t>
            </a:r>
            <a:r>
              <a:rPr lang="fi-FI" sz="1600" dirty="0"/>
              <a:t>).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Lisää maalin tyyppi (YV, AV, TV, TM, IM, </a:t>
            </a:r>
            <a:r>
              <a:rPr lang="fi-FI" sz="1600" dirty="0" err="1"/>
              <a:t>jne</a:t>
            </a:r>
            <a:r>
              <a:rPr lang="fi-FI" sz="1600" dirty="0"/>
              <a:t>)</a:t>
            </a:r>
          </a:p>
          <a:p>
            <a:pPr marL="0" indent="0">
              <a:buNone/>
            </a:pPr>
            <a:r>
              <a:rPr lang="fi-FI" sz="1600" dirty="0"/>
              <a:t>Voi olla useampi merkintä.</a:t>
            </a:r>
          </a:p>
          <a:p>
            <a:pPr marL="0" indent="0">
              <a:buNone/>
            </a:pPr>
            <a:r>
              <a:rPr lang="fi-FI" sz="1600" dirty="0"/>
              <a:t>Ohjelma tarjoaa valmiina YV/AV-tilanteet, jos</a:t>
            </a:r>
          </a:p>
          <a:p>
            <a:pPr marL="0" indent="0">
              <a:buNone/>
            </a:pPr>
            <a:r>
              <a:rPr lang="fi-FI" sz="1600" dirty="0"/>
              <a:t>rangaistukset on syötetty oikein. Sekä IM/TM</a:t>
            </a:r>
          </a:p>
          <a:p>
            <a:pPr marL="0" indent="0">
              <a:buNone/>
            </a:pPr>
            <a:r>
              <a:rPr lang="fi-FI" sz="1600" dirty="0"/>
              <a:t>tilanne, jos mv poisotot on syötetty oikein.</a:t>
            </a:r>
          </a:p>
          <a:p>
            <a:pPr marL="0" indent="0">
              <a:buNone/>
            </a:pPr>
            <a:r>
              <a:rPr lang="fi-FI" sz="1600" dirty="0"/>
              <a:t>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Tallenna</a:t>
            </a:r>
            <a:endParaRPr lang="fi-FI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6" t="33453" r="5026" b="39979"/>
          <a:stretch/>
        </p:blipFill>
        <p:spPr bwMode="auto">
          <a:xfrm>
            <a:off x="4596061" y="2996953"/>
            <a:ext cx="4905979" cy="26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uora nuoliyhdysviiva 19"/>
          <p:cNvCxnSpPr/>
          <p:nvPr/>
        </p:nvCxnSpPr>
        <p:spPr bwMode="auto">
          <a:xfrm>
            <a:off x="1352600" y="5373216"/>
            <a:ext cx="44644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uora nuoliyhdysviiva 21"/>
          <p:cNvCxnSpPr/>
          <p:nvPr/>
        </p:nvCxnSpPr>
        <p:spPr bwMode="auto">
          <a:xfrm>
            <a:off x="4484948" y="4005064"/>
            <a:ext cx="972108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uora nuoliyhdysviiva 22"/>
          <p:cNvCxnSpPr/>
          <p:nvPr/>
        </p:nvCxnSpPr>
        <p:spPr bwMode="auto">
          <a:xfrm>
            <a:off x="5581403" y="4726379"/>
            <a:ext cx="679037" cy="682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uora nuoliyhdysviiva 23"/>
          <p:cNvCxnSpPr/>
          <p:nvPr/>
        </p:nvCxnSpPr>
        <p:spPr bwMode="auto">
          <a:xfrm>
            <a:off x="2864768" y="3320987"/>
            <a:ext cx="2278082" cy="6840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iruutu 14"/>
          <p:cNvSpPr txBox="1"/>
          <p:nvPr/>
        </p:nvSpPr>
        <p:spPr>
          <a:xfrm>
            <a:off x="380492" y="1162966"/>
            <a:ext cx="25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TARKISTA  AIKA</a:t>
            </a:r>
          </a:p>
        </p:txBody>
      </p:sp>
    </p:spTree>
    <p:extLst>
      <p:ext uri="{BB962C8B-B14F-4D97-AF65-F5344CB8AC3E}">
        <p14:creationId xmlns:p14="http://schemas.microsoft.com/office/powerpoint/2010/main" val="22477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4D717-6DA7-4186-8A5C-7FB8A0C12FB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28</a:t>
            </a:fld>
            <a:endParaRPr lang="fi-FI" altLang="fi-FI"/>
          </a:p>
        </p:txBody>
      </p:sp>
      <p:sp>
        <p:nvSpPr>
          <p:cNvPr id="10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Maalin erikoistilanne</a:t>
            </a:r>
            <a:endParaRPr lang="fi-FI" kern="0" dirty="0"/>
          </a:p>
        </p:txBody>
      </p:sp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81874"/>
              </p:ext>
            </p:extLst>
          </p:nvPr>
        </p:nvGraphicFramePr>
        <p:xfrm>
          <a:off x="1393688" y="1340768"/>
          <a:ext cx="7018663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Laskentataulukko" r:id="rId3" imgW="7410417" imgH="3610092" progId="Excel.Sheet.8">
                  <p:embed/>
                </p:oleObj>
              </mc:Choice>
              <mc:Fallback>
                <p:oleObj name="Laskentataulukko" r:id="rId3" imgW="7410417" imgH="36100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688" y="1340768"/>
                        <a:ext cx="7018663" cy="403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pPr lvl="0"/>
            <a:r>
              <a:rPr lang="fi-FI" dirty="0"/>
              <a:t>10 min käytösrangaistus, joka nykyisin tuomitaan epäurheilijamaisesta käytöksestä (syykoodi: KAY)</a:t>
            </a:r>
          </a:p>
          <a:p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2B2672-E7A3-4DE8-954C-F255E9D59481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29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7" name="Kuv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63476"/>
            <a:ext cx="4356484" cy="257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4077072"/>
            <a:ext cx="8424936" cy="107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776536" y="515148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L-kenttään tyyppimerkintä KR, kun minuutit ovat 10.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817096" y="2365464"/>
            <a:ext cx="2319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Vanha merkintä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Uusi merkintä</a:t>
            </a:r>
          </a:p>
        </p:txBody>
      </p:sp>
      <p:sp>
        <p:nvSpPr>
          <p:cNvPr id="6" name="Nuoli oikealle 5"/>
          <p:cNvSpPr/>
          <p:nvPr/>
        </p:nvSpPr>
        <p:spPr bwMode="auto">
          <a:xfrm rot="10800000">
            <a:off x="5097016" y="2456891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5" name="Nuoli oikealle 14"/>
          <p:cNvSpPr/>
          <p:nvPr/>
        </p:nvSpPr>
        <p:spPr bwMode="auto">
          <a:xfrm rot="10800000">
            <a:off x="5097016" y="3501008"/>
            <a:ext cx="720080" cy="36004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3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-9416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  <p:pic>
        <p:nvPicPr>
          <p:cNvPr id="4099" name="Picture 2" descr="SJL_SUOMI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17500"/>
            <a:ext cx="12017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028706" y="3044825"/>
            <a:ext cx="1622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chemeClr val="bg1"/>
                </a:solidFill>
              </a:rPr>
              <a:t>KIRJURI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202BC-D337-47F5-98E4-D70E1DFC562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261C7-3645-4DAA-852D-2E2AB434B1D3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9430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pPr lvl="0"/>
            <a:r>
              <a:rPr lang="fi-FI" dirty="0"/>
              <a:t>20 min pelirangaistus, joka nykyisin tuomitaan epäurheilijamaisesta käytöksestä (syykoodi: KAY)</a:t>
            </a:r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F5C386-84C4-4BA4-A5DE-C94F0DAA15B6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30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9" name="Kuv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36192"/>
            <a:ext cx="435648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4149080"/>
            <a:ext cx="842493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704528" y="51571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L-kenttään tyyppimerkintä PR, kun minuutit ovat 20.</a:t>
            </a:r>
          </a:p>
        </p:txBody>
      </p:sp>
    </p:spTree>
    <p:extLst>
      <p:ext uri="{BB962C8B-B14F-4D97-AF65-F5344CB8AC3E}">
        <p14:creationId xmlns:p14="http://schemas.microsoft.com/office/powerpoint/2010/main" val="13609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r>
              <a:rPr lang="fi-FI" dirty="0"/>
              <a:t>2+10 minuuttia päähän kohdistuvasta taklaamisesta: </a:t>
            </a:r>
          </a:p>
          <a:p>
            <a:pPr lvl="0"/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1D2363-D981-4EC3-B0ED-B6222E4C3BCA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31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11" name="Kuva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556792"/>
            <a:ext cx="410445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uva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789040"/>
            <a:ext cx="820891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5169024" y="2283259"/>
            <a:ext cx="4719112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Tarkkana mitä tuomari tuomitsee!</a:t>
            </a:r>
          </a:p>
          <a:p>
            <a:r>
              <a:rPr lang="fi-FI" sz="1600" dirty="0">
                <a:solidFill>
                  <a:srgbClr val="FF0000"/>
                </a:solidFill>
              </a:rPr>
              <a:t>Onko käytösrangaistus annettu erikseen</a:t>
            </a:r>
          </a:p>
          <a:p>
            <a:r>
              <a:rPr lang="fi-FI" sz="1600" dirty="0">
                <a:solidFill>
                  <a:srgbClr val="FF0000"/>
                </a:solidFill>
              </a:rPr>
              <a:t>Vai kuuluuko se jäähyyn?</a:t>
            </a:r>
          </a:p>
        </p:txBody>
      </p:sp>
    </p:spTree>
    <p:extLst>
      <p:ext uri="{BB962C8B-B14F-4D97-AF65-F5344CB8AC3E}">
        <p14:creationId xmlns:p14="http://schemas.microsoft.com/office/powerpoint/2010/main" val="26486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r>
              <a:rPr lang="fi-FI" dirty="0"/>
              <a:t>5 + 20 min ryntäyksestä: </a:t>
            </a:r>
          </a:p>
          <a:p>
            <a:pPr lvl="0"/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40FF8D-4677-488E-8ECF-F4113A2279DC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32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56792"/>
            <a:ext cx="36724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uva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4077072"/>
            <a:ext cx="842493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pPr lvl="0"/>
            <a:r>
              <a:rPr lang="fi-FI" dirty="0"/>
              <a:t>Ottelurangaistus jalkapyyhkäisystä (syykoodi JAL): </a:t>
            </a:r>
          </a:p>
          <a:p>
            <a:pPr lvl="0"/>
            <a:endParaRPr lang="fi-FI" dirty="0"/>
          </a:p>
        </p:txBody>
      </p:sp>
      <p:sp>
        <p:nvSpPr>
          <p:cNvPr id="2458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96D6C87-0624-4ADA-A9F5-D58F43984EC4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458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458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FA018B-9B5B-4A5E-BCDA-D9E5DDC74A1C}" type="slidenum">
              <a:rPr lang="fi-FI" sz="1000" smtClean="0">
                <a:solidFill>
                  <a:srgbClr val="0066CC"/>
                </a:solidFill>
              </a:rPr>
              <a:pPr/>
              <a:t>33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9" name="Kuv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484784"/>
            <a:ext cx="41044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861048"/>
            <a:ext cx="8640960" cy="112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488504" y="5157192"/>
            <a:ext cx="9073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L-sarake tulee tässä jättää vapaaksi, jotta saadaan mahdollinen kumoutumista ilmoittava K siihen. </a:t>
            </a:r>
          </a:p>
        </p:txBody>
      </p:sp>
    </p:spTree>
    <p:extLst>
      <p:ext uri="{BB962C8B-B14F-4D97-AF65-F5344CB8AC3E}">
        <p14:creationId xmlns:p14="http://schemas.microsoft.com/office/powerpoint/2010/main" val="16888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70C0"/>
                </a:solidFill>
              </a:rPr>
              <a:t>Pöytäkirjan uudistukset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850" y="1125538"/>
            <a:ext cx="8420100" cy="4606925"/>
          </a:xfrm>
        </p:spPr>
        <p:txBody>
          <a:bodyPr/>
          <a:lstStyle/>
          <a:p>
            <a:r>
              <a:rPr lang="fi-FI" dirty="0"/>
              <a:t>Rangaistuslaukauksen aiheuttanut rike pöytäkirjaan: </a:t>
            </a:r>
          </a:p>
        </p:txBody>
      </p:sp>
      <p:sp>
        <p:nvSpPr>
          <p:cNvPr id="2560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EFCBA1-DEE3-478A-B61B-79FE3A692D64}" type="datetime1">
              <a:rPr lang="fi-FI" sz="1000" smtClean="0">
                <a:solidFill>
                  <a:srgbClr val="0066CC"/>
                </a:solidFill>
              </a:rPr>
              <a:t>14.9.2017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2560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2560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8649C74-50CB-4943-AD92-51FAB6E736C1}" type="slidenum">
              <a:rPr lang="fi-FI" sz="1000" smtClean="0">
                <a:solidFill>
                  <a:srgbClr val="0066CC"/>
                </a:solidFill>
              </a:rPr>
              <a:pPr/>
              <a:t>34</a:t>
            </a:fld>
            <a:endParaRPr lang="fi-FI" sz="1000">
              <a:solidFill>
                <a:srgbClr val="0066CC"/>
              </a:solidFill>
            </a:endParaRPr>
          </a:p>
        </p:txBody>
      </p:sp>
      <p:pic>
        <p:nvPicPr>
          <p:cNvPr id="7" name="Kuv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4" y="1484784"/>
            <a:ext cx="395736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7361D-3391-4DFD-A7F4-A695767138D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  <a:endParaRPr lang="fi-FI" alt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35</a:t>
            </a:fld>
            <a:endParaRPr lang="fi-FI" altLang="fi-FI"/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RANGAISTUKSEN merkintä</a:t>
            </a:r>
            <a:endParaRPr lang="fi-FI" kern="0" dirty="0"/>
          </a:p>
        </p:txBody>
      </p:sp>
      <p:sp>
        <p:nvSpPr>
          <p:cNvPr id="10" name="Suorakulmio 9"/>
          <p:cNvSpPr/>
          <p:nvPr/>
        </p:nvSpPr>
        <p:spPr>
          <a:xfrm>
            <a:off x="488504" y="1542935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 err="1"/>
              <a:t>Rang</a:t>
            </a:r>
            <a:r>
              <a:rPr lang="fi-FI" sz="1600" dirty="0"/>
              <a:t>. syöttökentät aukeavat sekä kyseistä ruutua</a:t>
            </a:r>
          </a:p>
          <a:p>
            <a:pPr marL="0" indent="0">
              <a:buNone/>
            </a:pPr>
            <a:r>
              <a:rPr lang="fi-FI" sz="1600" dirty="0"/>
              <a:t>klikkaamalla tai Lisää –napista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606517" y="2307357"/>
            <a:ext cx="45265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Syötä rangaistuksen saaneen nro</a:t>
            </a:r>
          </a:p>
          <a:p>
            <a:r>
              <a:rPr lang="fi-FI" sz="1600" dirty="0"/>
              <a:t>Toimihenkilö = TH</a:t>
            </a:r>
          </a:p>
          <a:p>
            <a:pPr marL="0" indent="0">
              <a:buNone/>
            </a:pPr>
            <a:r>
              <a:rPr lang="fi-FI" sz="1600" dirty="0"/>
              <a:t>Kärsijän nro (tarvittaessa)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Valitse Min: </a:t>
            </a:r>
          </a:p>
          <a:p>
            <a:pPr marL="0" indent="0">
              <a:buNone/>
            </a:pPr>
            <a:r>
              <a:rPr lang="fi-FI" sz="1600" dirty="0"/>
              <a:t>2, 10(KR), 20(PR), OR, RL, 2+2,  2+10,  5+20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 err="1"/>
              <a:t>Rang.syy</a:t>
            </a:r>
            <a:r>
              <a:rPr lang="fi-FI" sz="1600" dirty="0"/>
              <a:t> (uudet syykoodit)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Lisätieto: K, S, (KR, PR tulee autom.)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Tallenna</a:t>
            </a:r>
          </a:p>
          <a:p>
            <a:pPr marL="0" indent="0">
              <a:buNone/>
            </a:pPr>
            <a:endParaRPr lang="fi-FI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1600" u="sng" dirty="0">
                <a:solidFill>
                  <a:srgbClr val="FF0000"/>
                </a:solidFill>
              </a:rPr>
              <a:t>Tuomarin valinta vain Liiga ja </a:t>
            </a:r>
            <a:r>
              <a:rPr lang="fi-FI" sz="1600" u="sng" dirty="0" err="1">
                <a:solidFill>
                  <a:srgbClr val="FF0000"/>
                </a:solidFill>
              </a:rPr>
              <a:t>Mestis</a:t>
            </a:r>
            <a:r>
              <a:rPr lang="fi-FI" sz="1600" u="sng" dirty="0">
                <a:solidFill>
                  <a:srgbClr val="FF0000"/>
                </a:solidFill>
              </a:rPr>
              <a:t> otteluissa.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 t="57073" r="42135" b="8478"/>
          <a:stretch/>
        </p:blipFill>
        <p:spPr bwMode="auto">
          <a:xfrm>
            <a:off x="6115564" y="3186622"/>
            <a:ext cx="3311988" cy="252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 t="34453" r="41863" b="27162"/>
          <a:stretch/>
        </p:blipFill>
        <p:spPr bwMode="auto">
          <a:xfrm>
            <a:off x="6249144" y="1059583"/>
            <a:ext cx="2559342" cy="2146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uora nuoliyhdysviiva 21"/>
          <p:cNvCxnSpPr/>
          <p:nvPr/>
        </p:nvCxnSpPr>
        <p:spPr bwMode="auto">
          <a:xfrm>
            <a:off x="3152800" y="2060992"/>
            <a:ext cx="3168352" cy="1007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kstiruutu 23"/>
          <p:cNvSpPr txBox="1"/>
          <p:nvPr/>
        </p:nvSpPr>
        <p:spPr>
          <a:xfrm>
            <a:off x="5567978" y="2132855"/>
            <a:ext cx="33554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200" dirty="0"/>
              <a:t>Rangaistuksiin on lisätty "Alkamisaika"-kenttä, </a:t>
            </a:r>
          </a:p>
          <a:p>
            <a:r>
              <a:rPr lang="fi-FI" sz="1200" dirty="0"/>
              <a:t>jonka avulla voi yhdistelmä- ja siirtyviä</a:t>
            </a:r>
          </a:p>
          <a:p>
            <a:r>
              <a:rPr lang="fi-FI" sz="1200" dirty="0"/>
              <a:t>rangaistuksia hallita helpommin.</a:t>
            </a:r>
          </a:p>
        </p:txBody>
      </p:sp>
      <p:cxnSp>
        <p:nvCxnSpPr>
          <p:cNvPr id="29" name="Suora nuoliyhdysviiva 28"/>
          <p:cNvCxnSpPr/>
          <p:nvPr/>
        </p:nvCxnSpPr>
        <p:spPr bwMode="auto">
          <a:xfrm flipV="1">
            <a:off x="8379391" y="1424390"/>
            <a:ext cx="0" cy="6366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uora nuoliyhdysviiva 29"/>
          <p:cNvCxnSpPr/>
          <p:nvPr/>
        </p:nvCxnSpPr>
        <p:spPr bwMode="auto">
          <a:xfrm flipV="1">
            <a:off x="4088904" y="4077072"/>
            <a:ext cx="4290487" cy="6562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uora nuoliyhdysviiva 31"/>
          <p:cNvCxnSpPr/>
          <p:nvPr/>
        </p:nvCxnSpPr>
        <p:spPr bwMode="auto">
          <a:xfrm>
            <a:off x="3152800" y="3789040"/>
            <a:ext cx="2973989" cy="9442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uora nuoliyhdysviiva 33"/>
          <p:cNvCxnSpPr/>
          <p:nvPr/>
        </p:nvCxnSpPr>
        <p:spPr bwMode="auto">
          <a:xfrm>
            <a:off x="3368824" y="2598335"/>
            <a:ext cx="2746740" cy="16947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uora nuoliyhdysviiva 44"/>
          <p:cNvCxnSpPr/>
          <p:nvPr/>
        </p:nvCxnSpPr>
        <p:spPr bwMode="auto">
          <a:xfrm>
            <a:off x="3152800" y="4293096"/>
            <a:ext cx="2962764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uora nuoliyhdysviiva 51"/>
          <p:cNvCxnSpPr/>
          <p:nvPr/>
        </p:nvCxnSpPr>
        <p:spPr bwMode="auto">
          <a:xfrm>
            <a:off x="8414379" y="2456020"/>
            <a:ext cx="207640" cy="12930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58111" r="48110" b="37951"/>
          <a:stretch/>
        </p:blipFill>
        <p:spPr bwMode="auto">
          <a:xfrm>
            <a:off x="6157527" y="5411505"/>
            <a:ext cx="2484000" cy="2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uora nuoliyhdysviiva 24"/>
          <p:cNvCxnSpPr/>
          <p:nvPr/>
        </p:nvCxnSpPr>
        <p:spPr bwMode="auto">
          <a:xfrm>
            <a:off x="1578870" y="5195481"/>
            <a:ext cx="5462362" cy="3629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kstiruutu 26"/>
          <p:cNvSpPr txBox="1"/>
          <p:nvPr/>
        </p:nvSpPr>
        <p:spPr>
          <a:xfrm>
            <a:off x="380492" y="1050387"/>
            <a:ext cx="25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TARKISTA  AIKA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t="73312" r="44067" b="20291"/>
          <a:stretch/>
        </p:blipFill>
        <p:spPr bwMode="auto">
          <a:xfrm>
            <a:off x="6249144" y="1050387"/>
            <a:ext cx="2567853" cy="39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uora nuoliyhdysviiva 32"/>
          <p:cNvCxnSpPr/>
          <p:nvPr/>
        </p:nvCxnSpPr>
        <p:spPr bwMode="auto">
          <a:xfrm>
            <a:off x="5133020" y="1747714"/>
            <a:ext cx="1908212" cy="164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40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36</a:t>
            </a:fld>
            <a:endParaRPr lang="fi-FI" altLang="fi-FI"/>
          </a:p>
        </p:txBody>
      </p:sp>
      <p:sp>
        <p:nvSpPr>
          <p:cNvPr id="7" name="Otsikko 1"/>
          <p:cNvSpPr txBox="1">
            <a:spLocks noGrp="1"/>
          </p:cNvSpPr>
          <p:nvPr>
            <p:ph type="title"/>
          </p:nvPr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RANGAISTUKSEN merkintä</a:t>
            </a:r>
            <a:endParaRPr lang="fi-FI" kern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t="21472" r="27070" b="19472"/>
          <a:stretch/>
        </p:blipFill>
        <p:spPr bwMode="auto">
          <a:xfrm>
            <a:off x="632520" y="896355"/>
            <a:ext cx="5580056" cy="474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3" t="54870" r="40349" b="33809"/>
          <a:stretch/>
        </p:blipFill>
        <p:spPr bwMode="auto">
          <a:xfrm>
            <a:off x="4400813" y="4420052"/>
            <a:ext cx="4763291" cy="11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4448944" y="2772303"/>
            <a:ext cx="511256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Pudotusvalikosta voit valita oikean rangaistusminuuttimäärän, sekä yleisimmät yhdistelmärangaistukset, jolloin järjestelmä huolehtii perustapauksissa oikeista merkinnöistä.</a:t>
            </a:r>
          </a:p>
        </p:txBody>
      </p:sp>
      <p:cxnSp>
        <p:nvCxnSpPr>
          <p:cNvPr id="11" name="Suora nuoliyhdysviiva 10"/>
          <p:cNvCxnSpPr/>
          <p:nvPr/>
        </p:nvCxnSpPr>
        <p:spPr bwMode="auto">
          <a:xfrm flipH="1">
            <a:off x="2864768" y="2996952"/>
            <a:ext cx="1584176" cy="1423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78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37</a:t>
            </a:fld>
            <a:endParaRPr lang="fi-FI" alt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9" t="25589" r="41027" b="21752"/>
          <a:stretch/>
        </p:blipFill>
        <p:spPr bwMode="auto">
          <a:xfrm>
            <a:off x="413420" y="1196752"/>
            <a:ext cx="400552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RANGAISTUKSEN merkintä</a:t>
            </a:r>
            <a:endParaRPr lang="fi-FI" kern="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28043" r="41073" b="44888"/>
          <a:stretch/>
        </p:blipFill>
        <p:spPr bwMode="auto">
          <a:xfrm>
            <a:off x="4481283" y="2492896"/>
            <a:ext cx="4998547" cy="28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880992" y="1340768"/>
            <a:ext cx="389080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Muista kärsijän nro, jos ei ole kumoutuva</a:t>
            </a:r>
          </a:p>
        </p:txBody>
      </p:sp>
      <p:cxnSp>
        <p:nvCxnSpPr>
          <p:cNvPr id="11" name="Suora nuoliyhdysviiva 10"/>
          <p:cNvCxnSpPr/>
          <p:nvPr/>
        </p:nvCxnSpPr>
        <p:spPr bwMode="auto">
          <a:xfrm flipH="1">
            <a:off x="1640632" y="1600790"/>
            <a:ext cx="3240360" cy="388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72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38</a:t>
            </a:fld>
            <a:endParaRPr lang="fi-FI" alt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t="27764" r="36318" b="22531"/>
          <a:stretch/>
        </p:blipFill>
        <p:spPr bwMode="auto">
          <a:xfrm>
            <a:off x="216000" y="908720"/>
            <a:ext cx="4032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344487" y="4735412"/>
            <a:ext cx="354052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Valitse vain oikea rangaistus ja paina</a:t>
            </a:r>
          </a:p>
          <a:p>
            <a:r>
              <a:rPr lang="fi-FI" sz="1600" dirty="0"/>
              <a:t>”Päätä &amp; Sulje”, niin järjestelmä</a:t>
            </a:r>
          </a:p>
          <a:p>
            <a:r>
              <a:rPr lang="fi-FI" sz="1600" dirty="0"/>
              <a:t>vaihtaa päätösajan.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</a:t>
            </a:r>
            <a:r>
              <a:rPr lang="fi-FI" altLang="fi-FI" kern="0" dirty="0" err="1"/>
              <a:t>YV-maalissa</a:t>
            </a:r>
            <a:r>
              <a:rPr lang="fi-FI" altLang="fi-FI" kern="0" dirty="0"/>
              <a:t>  </a:t>
            </a:r>
            <a:r>
              <a:rPr lang="fi-FI" altLang="fi-FI" kern="0" dirty="0" err="1"/>
              <a:t>rang</a:t>
            </a:r>
            <a:r>
              <a:rPr lang="fi-FI" altLang="fi-FI" kern="0" dirty="0"/>
              <a:t>. päättyminen</a:t>
            </a:r>
            <a:endParaRPr lang="fi-FI" kern="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32156" r="39611" b="14200"/>
          <a:stretch/>
        </p:blipFill>
        <p:spPr bwMode="auto">
          <a:xfrm>
            <a:off x="5601072" y="1939373"/>
            <a:ext cx="3528392" cy="38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iruutu 10"/>
          <p:cNvSpPr txBox="1"/>
          <p:nvPr/>
        </p:nvSpPr>
        <p:spPr>
          <a:xfrm>
            <a:off x="4592960" y="836712"/>
            <a:ext cx="4000109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Jos kyseiseen </a:t>
            </a:r>
            <a:r>
              <a:rPr lang="fi-FI" sz="1400" dirty="0" err="1"/>
              <a:t>YV-maalin</a:t>
            </a:r>
            <a:r>
              <a:rPr lang="fi-FI" sz="1400" dirty="0"/>
              <a:t> päättyvä rangaistus vaikuttaa muihin tuomittuihin rangaistuksiin (esim.2+10  tai siirtyvät rangaistukset), niin järjestelmä avaa uuden ”Rangaistuksen aloittaminen”-ikkunan: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481283" y="4258358"/>
            <a:ext cx="30243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Valitse oikea alkava rangaistus ja paina ”Aloita &amp; Sulje”, jolloin järjestelmä korjaa alku- ja loppuajat vastaavasti.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 flipV="1">
            <a:off x="6537176" y="4007526"/>
            <a:ext cx="288032" cy="250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>
            <a:off x="5993451" y="4941168"/>
            <a:ext cx="1371817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70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1F1F-6506-4D93-ACBF-5B9B401EBC4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39</a:t>
            </a:fld>
            <a:endParaRPr lang="fi-FI" altLang="fi-FI"/>
          </a:p>
        </p:txBody>
      </p:sp>
      <p:sp>
        <p:nvSpPr>
          <p:cNvPr id="7" name="Otsikko 1"/>
          <p:cNvSpPr txBox="1">
            <a:spLocks/>
          </p:cNvSpPr>
          <p:nvPr/>
        </p:nvSpPr>
        <p:spPr bwMode="auto">
          <a:xfrm>
            <a:off x="661758" y="128529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</a:t>
            </a:r>
            <a:r>
              <a:rPr lang="fi-FI" altLang="fi-FI" kern="0" dirty="0" err="1"/>
              <a:t>YV-maalissa</a:t>
            </a:r>
            <a:r>
              <a:rPr lang="fi-FI" altLang="fi-FI" kern="0" dirty="0"/>
              <a:t>  </a:t>
            </a:r>
            <a:r>
              <a:rPr lang="fi-FI" altLang="fi-FI" kern="0" dirty="0" err="1"/>
              <a:t>rang</a:t>
            </a:r>
            <a:r>
              <a:rPr lang="fi-FI" altLang="fi-FI" kern="0" dirty="0"/>
              <a:t>. päättyminen</a:t>
            </a:r>
            <a:endParaRPr lang="fi-FI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22025" r="24840" b="53749"/>
          <a:stretch/>
        </p:blipFill>
        <p:spPr bwMode="auto">
          <a:xfrm>
            <a:off x="375036" y="1484784"/>
            <a:ext cx="8657853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76240" r="24840" b="12443"/>
          <a:stretch/>
        </p:blipFill>
        <p:spPr bwMode="auto">
          <a:xfrm>
            <a:off x="375036" y="4092152"/>
            <a:ext cx="8657853" cy="107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1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TILASTOINTI ja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196752"/>
            <a:ext cx="8420100" cy="451824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ETUKÄTEISVALMISTELUT 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1600" dirty="0" err="1"/>
              <a:t>TiTu</a:t>
            </a:r>
            <a:r>
              <a:rPr lang="fi-FI" sz="1600" dirty="0"/>
              <a:t> toimii parhaiten Windows-tietokoneessa. </a:t>
            </a:r>
            <a:r>
              <a:rPr lang="fi-FI" sz="1600" dirty="0" err="1"/>
              <a:t>TiTu</a:t>
            </a:r>
            <a:r>
              <a:rPr lang="fi-FI" sz="1600" dirty="0"/>
              <a:t> ei toimi </a:t>
            </a:r>
          </a:p>
          <a:p>
            <a:pPr marL="0" indent="0">
              <a:buNone/>
            </a:pPr>
            <a:r>
              <a:rPr lang="fi-FI" sz="1800" dirty="0"/>
              <a:t>	  tabletilla, emmekä toistaiseksi suosittele vaihtoehtoisia </a:t>
            </a:r>
          </a:p>
          <a:p>
            <a:pPr marL="0" indent="0">
              <a:buNone/>
            </a:pPr>
            <a:r>
              <a:rPr lang="fi-FI" sz="1800" dirty="0"/>
              <a:t>	  käyttöjärjestelmiä.</a:t>
            </a:r>
          </a:p>
          <a:p>
            <a:pPr lvl="1"/>
            <a:r>
              <a:rPr lang="fi-FI" sz="1600" dirty="0"/>
              <a:t> Tarkasta aina </a:t>
            </a:r>
            <a:r>
              <a:rPr lang="fi-FI" sz="1600" dirty="0" err="1"/>
              <a:t>TiTun</a:t>
            </a:r>
            <a:r>
              <a:rPr lang="fi-FI" sz="1600" dirty="0"/>
              <a:t> avauduttua sen versionumero alareunasta.</a:t>
            </a:r>
          </a:p>
          <a:p>
            <a:pPr lvl="2"/>
            <a:r>
              <a:rPr lang="fi-FI" sz="1400" dirty="0"/>
              <a:t>Nykyinen versio 1.13 (</a:t>
            </a:r>
            <a:r>
              <a:rPr lang="fi-FI" sz="1400" dirty="0" smtClean="0"/>
              <a:t>27.1.2017)</a:t>
            </a:r>
            <a:endParaRPr lang="fi-FI" sz="1400" dirty="0"/>
          </a:p>
          <a:p>
            <a:pPr lvl="2"/>
            <a:r>
              <a:rPr lang="fi-FI" sz="1400" dirty="0"/>
              <a:t>Lue tarvittaessa päivitetyt ohjeet</a:t>
            </a:r>
          </a:p>
          <a:p>
            <a:pPr lvl="1"/>
            <a:r>
              <a:rPr lang="fi-FI" sz="1600" dirty="0"/>
              <a:t>Suosittelemme käyttämään päivitettyä </a:t>
            </a:r>
            <a:r>
              <a:rPr lang="fi-FI" sz="1600" dirty="0">
                <a:hlinkClick r:id="rId3" tooltip="http://www.mozilla.org/fi/firefox/fx/"/>
              </a:rPr>
              <a:t>Firefox</a:t>
            </a:r>
            <a:r>
              <a:rPr lang="fi-FI" sz="1600" dirty="0"/>
              <a:t> selainta. -&gt; vaikka </a:t>
            </a:r>
            <a:r>
              <a:rPr lang="fi-FI" sz="1600" dirty="0" err="1"/>
              <a:t>Titu</a:t>
            </a:r>
            <a:r>
              <a:rPr lang="fi-FI" sz="1600" dirty="0"/>
              <a:t> aukeaakin omaan ohjelmaansa.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 	</a:t>
            </a: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8F3A0-BF9A-4745-BA7A-F3AED425296F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76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70C0"/>
                </a:solidFill>
              </a:rPr>
              <a:t>Syykoodit      </a:t>
            </a:r>
            <a:r>
              <a:rPr lang="fi-FI" altLang="fi-FI" dirty="0" smtClean="0">
                <a:solidFill>
                  <a:srgbClr val="0070C0"/>
                </a:solidFill>
              </a:rPr>
              <a:t>07.2017</a:t>
            </a:r>
            <a:endParaRPr lang="fi-FI" altLang="fi-FI" dirty="0"/>
          </a:p>
        </p:txBody>
      </p:sp>
      <p:sp>
        <p:nvSpPr>
          <p:cNvPr id="50179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0180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1EC010-2D6C-4C72-8DE4-A182EA72E4C0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28588" y="1341438"/>
          <a:ext cx="9648826" cy="4175129"/>
        </p:xfrm>
        <a:graphic>
          <a:graphicData uri="http://schemas.openxmlformats.org/drawingml/2006/table">
            <a:tbl>
              <a:tblPr/>
              <a:tblGrid>
                <a:gridCol w="36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769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Epäurheilijamainen käytös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Unsportsmanlike Conduct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KAY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UN-SP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Pilkkaaminen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Taunting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PIL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TAUNT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Tappelu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Fighting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TAP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FIGHT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Hiuksista, kypärästä tai kasvosuojuksesta vetäminen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Pulling Hair, Helmet, Cage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PULL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Jalkapyyhkäisy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Slew-footing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JAL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SLEW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varusteiden korjaus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Adjustment of Equipment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Laitataklaus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LTK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Rikkoutunut maila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Broken Stick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BR-ST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Ryntäys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Poikittainen maila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Cross-checking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Loukkaantuneen pelaajan kieltäytyminen poistumasta jäältä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Injured Skater Refusing to Leave Ice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LOU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INJUR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Kyynärpäätaklaus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Elbowing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KNP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ELBOW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Väkivaltaisuus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VKV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Kiinnipitäminen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KII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Korkea maila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High-sticking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HI-ST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100" marR="9100" marT="9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63496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70C0"/>
                </a:solidFill>
              </a:rPr>
              <a:t>Syykoodit</a:t>
            </a:r>
            <a:endParaRPr lang="fi-FI" altLang="fi-FI"/>
          </a:p>
        </p:txBody>
      </p:sp>
      <p:sp>
        <p:nvSpPr>
          <p:cNvPr id="51203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1204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90AE6-2B4C-4F84-9157-5E7F61AF1A65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/>
        </p:nvGraphicFramePr>
        <p:xfrm>
          <a:off x="128588" y="1341438"/>
          <a:ext cx="9577387" cy="4248154"/>
        </p:xfrm>
        <a:graphic>
          <a:graphicData uri="http://schemas.openxmlformats.org/drawingml/2006/table">
            <a:tbl>
              <a:tblPr/>
              <a:tblGrid>
                <a:gridCol w="362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7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5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0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21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8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Koukkaaminen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Hooking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Interference (on Skater)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INTRF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Huitominen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Slashing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Keihästäminen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Spearing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Mailan tai esineen heittäminen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Throwing a Stick or Object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Kampitus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Tripping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Joukkuerangaistus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 minor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maalin siirtäminen 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Displaced goal frame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maalin juhlinta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Goal Celebration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Liian monta pelaajaa jäällä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Many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TOO-M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Kiekon sulkeminen käteen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Closing hand on puck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Maalivahdin estäminen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Interference (on Goalkeeper)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EST-M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GK-INT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Pelaaminen ilman kypärää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Playing without helmet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HELM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Selästä taklaaminen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Checking from Behind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CHE-B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Mailan päällä lyöminen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Butt-ending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BUT-E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863193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70C0"/>
                </a:solidFill>
              </a:rPr>
              <a:t>Syykoodit</a:t>
            </a:r>
            <a:endParaRPr lang="fi-FI" altLang="fi-FI"/>
          </a:p>
        </p:txBody>
      </p:sp>
      <p:sp>
        <p:nvSpPr>
          <p:cNvPr id="52227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2228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776FF8-2886-4DAE-8CA0-025924200BCA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28588" y="1341438"/>
          <a:ext cx="9648826" cy="4262441"/>
        </p:xfrm>
        <a:graphic>
          <a:graphicData uri="http://schemas.openxmlformats.org/drawingml/2006/table">
            <a:tbl>
              <a:tblPr/>
              <a:tblGrid>
                <a:gridCol w="36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6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6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82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liian myöhäinen aloituskentällinen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Late Lineup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Polvitaklaus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Kneeing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KNEE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Päällä puskeminen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Head-butting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H-BUT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Mailasta kiinnipitäminen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Holding the stick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M-KII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Leikkaaminen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Clipping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CLIPP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Sääntöjen vastainen taklaus (Naiset ja juniorit)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Illegal Hit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ILL-H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kiekon peittäminen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Falling on the puck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kiekon sulkeminen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Freezing the Puck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Pelin viivyttäminen - pelaajien vaihto pitkän jälkeen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 of Game - Substitution after Icing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Sääntöjen vastainen maila tai varuste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Illigal Stick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Sukeltaminen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Diving or Embellishment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EMBEL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kiekko katsomoon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Shooting/Throwing Puck out of Play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Vaarallinen varuste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Dangerous equipment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Pään tai niskan alueelle kohdistuva taklaus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Checking to the head or neck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CHE-H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45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Pureminen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Biting</a:t>
                      </a:r>
                      <a:endParaRPr lang="fi-FI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BITE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71422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70C0"/>
                </a:solidFill>
              </a:rPr>
              <a:t>Syykoodit</a:t>
            </a:r>
            <a:endParaRPr lang="fi-FI" altLang="fi-FI"/>
          </a:p>
        </p:txBody>
      </p:sp>
      <p:sp>
        <p:nvSpPr>
          <p:cNvPr id="53251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>
                <a:solidFill>
                  <a:srgbClr val="0066CC"/>
                </a:solidFill>
              </a:rPr>
              <a:t>Suomen Jääkiekkoliitto  </a:t>
            </a:r>
            <a:r>
              <a:rPr lang="fi-FI" altLang="fi-FI" sz="1000" dirty="0" smtClean="0">
                <a:solidFill>
                  <a:srgbClr val="0066CC"/>
                </a:solidFill>
              </a:rPr>
              <a:t>2017</a:t>
            </a:r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53252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2A6DD-B4FB-4B76-9D31-8EEFA0D77870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graphicFrame>
        <p:nvGraphicFramePr>
          <p:cNvPr id="7" name="Taulukko 6"/>
          <p:cNvGraphicFramePr>
            <a:graphicFrameLocks noGrp="1"/>
          </p:cNvGraphicFramePr>
          <p:nvPr/>
        </p:nvGraphicFramePr>
        <p:xfrm>
          <a:off x="128588" y="1341438"/>
          <a:ext cx="9648826" cy="4248147"/>
        </p:xfrm>
        <a:graphic>
          <a:graphicData uri="http://schemas.openxmlformats.org/drawingml/2006/table">
            <a:tbl>
              <a:tblPr/>
              <a:tblGrid>
                <a:gridCol w="36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27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6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97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Lyhenne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Abbrev.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Sääntönro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Potkaiseminen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Kicking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KICK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Lähteminen rangaistusaitiosta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Leaving Penalty Box Prematurely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L-BENCH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Joukkueen toimihenkilön tulo jäälle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Official Entering Playing Area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T-JAA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T-BCH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Varusteiden aiheeton mittauspyyntö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Stick Measurement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Sopimaton käytös tuomaristoa kohtaan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Abuse of Officials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SOP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ABUSE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Yhteenotto katsojan kanssa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Engaging with spectators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ENG-S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Mailan tai esineen heittäminen pelaajapenkiltä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Throwing a Stick or Object - From the Bench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THR-ST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Kieltäytyminen aloittamisesta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Refusing to Start Play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REFUSE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Pelin viivyttäminen - rike aloitustapahtumassa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of Game - Violation of Faceoff Procedures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Sylkeminen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Spitting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SYL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SPIT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Sääntöjen vastainen kulku rangaistusaitioon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Incorrect access to/from penalty box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RAN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INCAC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Maalivahdin muu 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Goalkeepers Penalties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MUU-M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GK-PEN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525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Muu rangaistus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Other Penalties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MUU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00" marR="9100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3480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75340-2867-4555-BACD-F5AACD95907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44</a:t>
            </a:fld>
            <a:endParaRPr lang="fi-FI" altLang="fi-FI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32926" r="56590" b="34005"/>
          <a:stretch/>
        </p:blipFill>
        <p:spPr bwMode="auto">
          <a:xfrm>
            <a:off x="539050" y="1052735"/>
            <a:ext cx="5286397" cy="25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RANGAISTUSLAUKAUS merkintä</a:t>
            </a:r>
            <a:endParaRPr lang="fi-FI" kern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6312019" y="1056932"/>
            <a:ext cx="34507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Rang.lauk</a:t>
            </a:r>
            <a:r>
              <a:rPr lang="fi-FI" sz="1600" dirty="0"/>
              <a:t>. Laukojan nro</a:t>
            </a:r>
          </a:p>
          <a:p>
            <a:endParaRPr lang="fi-FI" sz="1600" dirty="0"/>
          </a:p>
          <a:p>
            <a:r>
              <a:rPr lang="fi-FI" sz="1600" dirty="0"/>
              <a:t>Lisätään tyyppi</a:t>
            </a:r>
          </a:p>
          <a:p>
            <a:r>
              <a:rPr lang="fi-FI" sz="1600" dirty="0"/>
              <a:t>RL = laukauksesta tulee maali</a:t>
            </a:r>
          </a:p>
          <a:p>
            <a:r>
              <a:rPr lang="fi-FI" sz="1600" dirty="0"/>
              <a:t>RL0 = ei maalia</a:t>
            </a:r>
          </a:p>
          <a:p>
            <a:r>
              <a:rPr lang="fi-FI" sz="1600" dirty="0"/>
              <a:t>Tyyppejä voi olla useampi</a:t>
            </a:r>
          </a:p>
          <a:p>
            <a:r>
              <a:rPr lang="fi-FI" sz="1600" dirty="0"/>
              <a:t>Esim. YV, AV, TV,,, osa tulee autom.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Tallenna</a:t>
            </a:r>
          </a:p>
        </p:txBody>
      </p:sp>
      <p:cxnSp>
        <p:nvCxnSpPr>
          <p:cNvPr id="12" name="Suora nuoliyhdysviiva 11"/>
          <p:cNvCxnSpPr>
            <a:stCxn id="10" idx="1"/>
          </p:cNvCxnSpPr>
          <p:nvPr/>
        </p:nvCxnSpPr>
        <p:spPr bwMode="auto">
          <a:xfrm flipH="1">
            <a:off x="1784649" y="2087984"/>
            <a:ext cx="4527370" cy="692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kstiruutu 12"/>
          <p:cNvSpPr txBox="1"/>
          <p:nvPr/>
        </p:nvSpPr>
        <p:spPr>
          <a:xfrm>
            <a:off x="404709" y="461989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Saajaksi tuomarin ilmoittama rangaistuslaukauksen aiheuttaja.</a:t>
            </a:r>
          </a:p>
          <a:p>
            <a:r>
              <a:rPr lang="fi-FI" sz="1600" dirty="0"/>
              <a:t>Min =  RL</a:t>
            </a:r>
          </a:p>
          <a:p>
            <a:r>
              <a:rPr lang="fi-FI" sz="1600" dirty="0"/>
              <a:t>Syy 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Tallenna</a:t>
            </a:r>
          </a:p>
        </p:txBody>
      </p:sp>
      <p:cxnSp>
        <p:nvCxnSpPr>
          <p:cNvPr id="15" name="Suora nuoliyhdysviiva 14"/>
          <p:cNvCxnSpPr/>
          <p:nvPr/>
        </p:nvCxnSpPr>
        <p:spPr bwMode="auto">
          <a:xfrm flipH="1">
            <a:off x="1928664" y="1268760"/>
            <a:ext cx="4300229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 t="57073" r="42135" b="8478"/>
          <a:stretch/>
        </p:blipFill>
        <p:spPr bwMode="auto">
          <a:xfrm>
            <a:off x="6393160" y="3177112"/>
            <a:ext cx="3312000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uora nuoliyhdysviiva 19"/>
          <p:cNvCxnSpPr/>
          <p:nvPr/>
        </p:nvCxnSpPr>
        <p:spPr bwMode="auto">
          <a:xfrm flipV="1">
            <a:off x="5169024" y="4437112"/>
            <a:ext cx="1224136" cy="3066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uora nuoliyhdysviiva 21"/>
          <p:cNvCxnSpPr/>
          <p:nvPr/>
        </p:nvCxnSpPr>
        <p:spPr bwMode="auto">
          <a:xfrm flipV="1">
            <a:off x="1495915" y="4851450"/>
            <a:ext cx="4897245" cy="1617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iruutu 16"/>
          <p:cNvSpPr txBox="1"/>
          <p:nvPr/>
        </p:nvSpPr>
        <p:spPr>
          <a:xfrm>
            <a:off x="6944180" y="4636006"/>
            <a:ext cx="316112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800" dirty="0"/>
              <a:t>RL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456639" y="3912731"/>
            <a:ext cx="284052" cy="18466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600" dirty="0"/>
              <a:t>RL</a:t>
            </a:r>
          </a:p>
        </p:txBody>
      </p:sp>
      <p:cxnSp>
        <p:nvCxnSpPr>
          <p:cNvPr id="26" name="Suora nuoliyhdysviiva 25"/>
          <p:cNvCxnSpPr/>
          <p:nvPr/>
        </p:nvCxnSpPr>
        <p:spPr bwMode="auto">
          <a:xfrm flipV="1">
            <a:off x="1280592" y="5013177"/>
            <a:ext cx="5112568" cy="2880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kstiruutu 31"/>
          <p:cNvSpPr txBox="1"/>
          <p:nvPr/>
        </p:nvSpPr>
        <p:spPr>
          <a:xfrm>
            <a:off x="9204219" y="3919820"/>
            <a:ext cx="37863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600" dirty="0"/>
              <a:t>21:52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58111" r="48110" b="37951"/>
          <a:stretch/>
        </p:blipFill>
        <p:spPr bwMode="auto">
          <a:xfrm>
            <a:off x="539050" y="3328998"/>
            <a:ext cx="2795202" cy="3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uora nuoliyhdysviiva 22"/>
          <p:cNvCxnSpPr/>
          <p:nvPr/>
        </p:nvCxnSpPr>
        <p:spPr bwMode="auto">
          <a:xfrm flipH="1">
            <a:off x="2216696" y="2996952"/>
            <a:ext cx="4095323" cy="4973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58111" r="48110" b="37951"/>
          <a:stretch/>
        </p:blipFill>
        <p:spPr bwMode="auto">
          <a:xfrm>
            <a:off x="6473552" y="5389407"/>
            <a:ext cx="2795202" cy="3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uora nuoliyhdysviiva 28"/>
          <p:cNvCxnSpPr/>
          <p:nvPr/>
        </p:nvCxnSpPr>
        <p:spPr bwMode="auto">
          <a:xfrm>
            <a:off x="1506695" y="5525948"/>
            <a:ext cx="6091970" cy="487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kstiruutu 29"/>
          <p:cNvSpPr txBox="1"/>
          <p:nvPr/>
        </p:nvSpPr>
        <p:spPr>
          <a:xfrm>
            <a:off x="1280592" y="1689952"/>
            <a:ext cx="43064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700" dirty="0"/>
              <a:t>21:52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489330" y="3739823"/>
            <a:ext cx="5689843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Jos teet virheellisen RL0-merkinnän, onnistuneen RL sijaan, RL0-merkintää ei voi muuttaa. Poista koko RL0-tallennus ja tallenna maali uudelleen </a:t>
            </a:r>
            <a:r>
              <a:rPr lang="fi-FI" sz="1400" dirty="0" err="1"/>
              <a:t>RL-merkinnällä</a:t>
            </a:r>
            <a:r>
              <a:rPr lang="fi-F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9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2" grpId="0" animBg="1"/>
      <p:bldP spid="30" grpId="0" animBg="1"/>
      <p:bldP spid="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53FCE-027D-4075-B762-D493796310C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45</a:t>
            </a:fld>
            <a:endParaRPr lang="fi-FI" alt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t="20169" r="13093" b="41497"/>
          <a:stretch/>
        </p:blipFill>
        <p:spPr bwMode="auto">
          <a:xfrm>
            <a:off x="776536" y="1196752"/>
            <a:ext cx="8174184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Tietojen PÄIVITYS</a:t>
            </a:r>
            <a:endParaRPr lang="fi-FI" kern="0" dirty="0"/>
          </a:p>
        </p:txBody>
      </p:sp>
      <p:sp>
        <p:nvSpPr>
          <p:cNvPr id="7" name="Tekstiruutu 6"/>
          <p:cNvSpPr txBox="1"/>
          <p:nvPr/>
        </p:nvSpPr>
        <p:spPr>
          <a:xfrm>
            <a:off x="4448944" y="3307237"/>
            <a:ext cx="285206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Klikkaa muutettavaa tietoriviä</a:t>
            </a:r>
          </a:p>
          <a:p>
            <a:r>
              <a:rPr lang="fi-FI" sz="1600" dirty="0"/>
              <a:t>- päivitä tiedot ja </a:t>
            </a:r>
            <a:r>
              <a:rPr lang="fi-FI" sz="1600" dirty="0">
                <a:solidFill>
                  <a:srgbClr val="FF0000"/>
                </a:solidFill>
              </a:rPr>
              <a:t>TALLENNA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H="1" flipV="1">
            <a:off x="2180692" y="2420888"/>
            <a:ext cx="2682936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 flipV="1">
            <a:off x="5025008" y="2708920"/>
            <a:ext cx="7200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iruutu 18"/>
          <p:cNvSpPr txBox="1"/>
          <p:nvPr/>
        </p:nvSpPr>
        <p:spPr>
          <a:xfrm>
            <a:off x="740597" y="3011463"/>
            <a:ext cx="2916324" cy="132343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Yhteys OK. Jono tyhjä.</a:t>
            </a:r>
          </a:p>
          <a:p>
            <a:r>
              <a:rPr lang="fi-FI" sz="1600" dirty="0">
                <a:solidFill>
                  <a:srgbClr val="002060"/>
                </a:solidFill>
              </a:rPr>
              <a:t>Tämä teksti ilmoittaa kaikkien siihen mennessä olevien tietojen kirjautuneen järjestelmään.</a:t>
            </a:r>
          </a:p>
        </p:txBody>
      </p:sp>
      <p:cxnSp>
        <p:nvCxnSpPr>
          <p:cNvPr id="20" name="Suora nuoliyhdysviiva 19"/>
          <p:cNvCxnSpPr/>
          <p:nvPr/>
        </p:nvCxnSpPr>
        <p:spPr bwMode="auto">
          <a:xfrm flipH="1" flipV="1">
            <a:off x="1568624" y="1908000"/>
            <a:ext cx="72008" cy="10933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kstiruutu 20"/>
          <p:cNvSpPr txBox="1"/>
          <p:nvPr/>
        </p:nvSpPr>
        <p:spPr>
          <a:xfrm>
            <a:off x="654544" y="4359375"/>
            <a:ext cx="82374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800" dirty="0">
                <a:solidFill>
                  <a:srgbClr val="FF0000"/>
                </a:solidFill>
              </a:rPr>
              <a:t>Mikäli tämä teksti on jotain muuta, jonossa useampi tieto, ohjelmaa ja selainta </a:t>
            </a:r>
          </a:p>
          <a:p>
            <a:r>
              <a:rPr lang="fi-FI" sz="1800" dirty="0">
                <a:solidFill>
                  <a:srgbClr val="FF0000"/>
                </a:solidFill>
              </a:rPr>
              <a:t>			</a:t>
            </a:r>
            <a:r>
              <a:rPr lang="fi-FI" sz="1800" b="1" u="sng" dirty="0">
                <a:solidFill>
                  <a:srgbClr val="FF0000"/>
                </a:solidFill>
              </a:rPr>
              <a:t>EI SAA SULKEA !</a:t>
            </a:r>
          </a:p>
          <a:p>
            <a:r>
              <a:rPr lang="fi-FI" sz="1800" dirty="0"/>
              <a:t>Tarkista verkkoyhteys ja korjaa tarvittaessa, katso tulospalvelun ohjeet.</a:t>
            </a:r>
          </a:p>
        </p:txBody>
      </p:sp>
      <p:cxnSp>
        <p:nvCxnSpPr>
          <p:cNvPr id="15" name="Suora nuoliyhdysviiva 14"/>
          <p:cNvCxnSpPr/>
          <p:nvPr/>
        </p:nvCxnSpPr>
        <p:spPr bwMode="auto">
          <a:xfrm flipV="1">
            <a:off x="6523047" y="3001307"/>
            <a:ext cx="680841" cy="2989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9" t="19134" r="16969" b="70211"/>
          <a:stretch/>
        </p:blipFill>
        <p:spPr bwMode="auto">
          <a:xfrm>
            <a:off x="6444000" y="1340768"/>
            <a:ext cx="2448000" cy="5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776536" y="1727712"/>
            <a:ext cx="526434" cy="18466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600" b="1" u="sng" dirty="0">
                <a:solidFill>
                  <a:srgbClr val="00B0F0"/>
                </a:solidFill>
              </a:rPr>
              <a:t>Suunta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49913" y="1721991"/>
            <a:ext cx="1470839" cy="18466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600" b="1" dirty="0">
                <a:solidFill>
                  <a:srgbClr val="00FF00"/>
                </a:solidFill>
              </a:rPr>
              <a:t>Yhteys OK. Jono tyhjä.</a:t>
            </a:r>
          </a:p>
        </p:txBody>
      </p:sp>
    </p:spTree>
    <p:extLst>
      <p:ext uri="{BB962C8B-B14F-4D97-AF65-F5344CB8AC3E}">
        <p14:creationId xmlns:p14="http://schemas.microsoft.com/office/powerpoint/2010/main" val="160757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F1111-F633-4F90-871D-3D881B1770C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46</a:t>
            </a:fld>
            <a:endParaRPr lang="fi-FI" altLang="fi-F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6" t="18553" r="10783" b="33733"/>
          <a:stretch/>
        </p:blipFill>
        <p:spPr bwMode="auto">
          <a:xfrm>
            <a:off x="6876000" y="1772816"/>
            <a:ext cx="2592000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Erän loppuessa</a:t>
            </a:r>
            <a:endParaRPr lang="fi-FI" kern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60429" y="1772816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Erän lopussa kello annetaan käydä päättymisaikaan ja lopetetaan erä.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Jos kaikki tapahtumat</a:t>
            </a:r>
          </a:p>
          <a:p>
            <a:r>
              <a:rPr lang="fi-FI" sz="1600" dirty="0">
                <a:solidFill>
                  <a:srgbClr val="FF0000"/>
                </a:solidFill>
              </a:rPr>
              <a:t>on syötetty !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MV ruutuun avautuu tilasto, johon merkataan torjunnat </a:t>
            </a:r>
          </a:p>
          <a:p>
            <a:r>
              <a:rPr lang="fi-FI" sz="1600" dirty="0"/>
              <a:t>ja tallennetaan.</a:t>
            </a:r>
          </a:p>
        </p:txBody>
      </p:sp>
      <p:cxnSp>
        <p:nvCxnSpPr>
          <p:cNvPr id="14" name="Suora nuoliyhdysviiva 13"/>
          <p:cNvCxnSpPr/>
          <p:nvPr/>
        </p:nvCxnSpPr>
        <p:spPr bwMode="auto">
          <a:xfrm flipV="1">
            <a:off x="2792760" y="3702300"/>
            <a:ext cx="5544616" cy="6628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>
            <a:off x="2288704" y="4581128"/>
            <a:ext cx="6408712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9" t="35676" r="35563" b="43064"/>
          <a:stretch/>
        </p:blipFill>
        <p:spPr bwMode="auto">
          <a:xfrm>
            <a:off x="3280747" y="1970816"/>
            <a:ext cx="3456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uora nuoliyhdysviiva 12"/>
          <p:cNvCxnSpPr/>
          <p:nvPr/>
        </p:nvCxnSpPr>
        <p:spPr bwMode="auto">
          <a:xfrm>
            <a:off x="2387467" y="2420888"/>
            <a:ext cx="2176309" cy="722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3" t="19250" r="16730" b="70586"/>
          <a:stretch/>
        </p:blipFill>
        <p:spPr bwMode="auto">
          <a:xfrm>
            <a:off x="6957744" y="1985431"/>
            <a:ext cx="2428511" cy="7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9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292" y="1772558"/>
            <a:ext cx="5200578" cy="18002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CFAEB-05F2-40BB-8704-43DC784BDBC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47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1496616" y="8367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920552" y="807298"/>
            <a:ext cx="4132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/>
              <a:t>Kun torjunnat on tallennettu, paina ”Lopeta erä”-nappia. Ohjelma suorittaa muutamia tarkistuksia ja ilmoittaa löytämistään epäselvyyksistä seuraavalla näkymällä: 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Valitse ”Korjaa” ja tee tarvittavat korjaukset ja paina uudestaan ”Lopeta erä”, jolloin tarkistus toistuu.</a:t>
            </a:r>
          </a:p>
          <a:p>
            <a:endParaRPr lang="fi-FI" sz="1800" dirty="0"/>
          </a:p>
          <a:p>
            <a:r>
              <a:rPr lang="fi-FI" sz="1800" dirty="0"/>
              <a:t>Jos tietoisesti haluat ohittaa ilmoituksen, niin valitse ”En korjaa, haluan ohittaa”.</a:t>
            </a:r>
          </a:p>
        </p:txBody>
      </p:sp>
      <p:cxnSp>
        <p:nvCxnSpPr>
          <p:cNvPr id="9" name="Suora nuoliyhdysviiva 8"/>
          <p:cNvCxnSpPr/>
          <p:nvPr/>
        </p:nvCxnSpPr>
        <p:spPr bwMode="auto">
          <a:xfrm flipV="1">
            <a:off x="2216696" y="2996952"/>
            <a:ext cx="3240360" cy="3240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V="1">
            <a:off x="4592960" y="3266982"/>
            <a:ext cx="2453503" cy="15301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4607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A560F-2FF2-4D5F-863D-CE1AD29D458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48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2 ja 3 Erän alkaessa</a:t>
            </a:r>
            <a:endParaRPr lang="fi-FI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18555" r="10702" b="11111"/>
          <a:stretch/>
        </p:blipFill>
        <p:spPr bwMode="auto">
          <a:xfrm>
            <a:off x="3944888" y="908720"/>
            <a:ext cx="4828378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776536" y="1476073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Aloita erä</a:t>
            </a:r>
          </a:p>
          <a:p>
            <a:endParaRPr lang="fi-FI" sz="1600" dirty="0"/>
          </a:p>
          <a:p>
            <a:r>
              <a:rPr lang="fi-FI" sz="1600" dirty="0"/>
              <a:t>Tarkista maalivahdit</a:t>
            </a:r>
          </a:p>
          <a:p>
            <a:r>
              <a:rPr lang="fi-FI" sz="1600" dirty="0"/>
              <a:t>Oletus: edellisen erän jatkavat.</a:t>
            </a:r>
          </a:p>
          <a:p>
            <a:endParaRPr lang="fi-FI" sz="1600" dirty="0"/>
          </a:p>
          <a:p>
            <a:r>
              <a:rPr lang="fi-FI" sz="1600" b="1" u="sng" dirty="0"/>
              <a:t>Muuta tarvittaessa</a:t>
            </a:r>
            <a:r>
              <a:rPr lang="fi-FI" sz="1600" dirty="0"/>
              <a:t>.</a:t>
            </a:r>
          </a:p>
          <a:p>
            <a:endParaRPr lang="fi-FI" sz="1600" dirty="0"/>
          </a:p>
        </p:txBody>
      </p:sp>
      <p:cxnSp>
        <p:nvCxnSpPr>
          <p:cNvPr id="8" name="Suora nuoliyhdysviiva 7"/>
          <p:cNvCxnSpPr/>
          <p:nvPr/>
        </p:nvCxnSpPr>
        <p:spPr bwMode="auto">
          <a:xfrm>
            <a:off x="2720752" y="2112125"/>
            <a:ext cx="3744416" cy="9568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V="1">
            <a:off x="1820652" y="1556793"/>
            <a:ext cx="2412268" cy="769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2720752" y="2204864"/>
            <a:ext cx="3744416" cy="34563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19250" r="17152" b="70586"/>
          <a:stretch/>
        </p:blipFill>
        <p:spPr bwMode="auto">
          <a:xfrm>
            <a:off x="5768442" y="1088720"/>
            <a:ext cx="295330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0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B5288-625A-4EA8-919E-AB8BF587D34F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49</a:t>
            </a:fld>
            <a:endParaRPr lang="fi-FI" alt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18772" r="10365" b="48200"/>
          <a:stretch/>
        </p:blipFill>
        <p:spPr bwMode="auto">
          <a:xfrm>
            <a:off x="680642" y="1848460"/>
            <a:ext cx="3233323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Lisätiedot</a:t>
            </a:r>
            <a:endParaRPr lang="fi-FI" kern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4016896" y="1957765"/>
            <a:ext cx="54211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Joukkueen ottaessa aikalisä:</a:t>
            </a:r>
          </a:p>
          <a:p>
            <a:r>
              <a:rPr lang="fi-FI" sz="1600" dirty="0"/>
              <a:t>- Tarkista kellonaika.</a:t>
            </a:r>
          </a:p>
          <a:p>
            <a:r>
              <a:rPr lang="fi-FI" sz="1600" dirty="0"/>
              <a:t>- Klikkaa aikalisä, oikealle joukkueelle.</a:t>
            </a:r>
          </a:p>
          <a:p>
            <a:pPr marL="285750" indent="-285750">
              <a:buFontTx/>
              <a:buChar char="-"/>
            </a:pPr>
            <a:endParaRPr lang="fi-FI" sz="1600" dirty="0"/>
          </a:p>
          <a:p>
            <a:pPr marL="285750" indent="-285750">
              <a:buFontTx/>
              <a:buChar char="-"/>
            </a:pPr>
            <a:endParaRPr lang="fi-FI" sz="1600" dirty="0"/>
          </a:p>
          <a:p>
            <a:r>
              <a:rPr lang="fi-FI" sz="1600" dirty="0"/>
              <a:t>Yleisömäärän ilmoittaminen: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Klikkaa yleisömäärä,</a:t>
            </a:r>
          </a:p>
          <a:p>
            <a:r>
              <a:rPr lang="fi-FI" sz="1600" dirty="0"/>
              <a:t>     jos ei ole lipunmyyntiä niin luvuksi tulee arvio,</a:t>
            </a:r>
          </a:p>
          <a:p>
            <a:r>
              <a:rPr lang="fi-FI" sz="1600" dirty="0"/>
              <a:t>     pyöristettynä kymmeniin</a:t>
            </a:r>
          </a:p>
          <a:p>
            <a:pPr marL="285750" indent="-285750">
              <a:buFontTx/>
              <a:buChar char="-"/>
            </a:pPr>
            <a:endParaRPr lang="fi-FI" sz="1600" dirty="0"/>
          </a:p>
          <a:p>
            <a:r>
              <a:rPr lang="fi-FI" sz="1600" b="1" dirty="0"/>
              <a:t>Tietoja voit muokata klikkaamalla kentän tieto kohtaa.</a:t>
            </a:r>
          </a:p>
        </p:txBody>
      </p:sp>
      <p:cxnSp>
        <p:nvCxnSpPr>
          <p:cNvPr id="13" name="Suora nuoliyhdysviiva 12"/>
          <p:cNvCxnSpPr/>
          <p:nvPr/>
        </p:nvCxnSpPr>
        <p:spPr bwMode="auto">
          <a:xfrm flipH="1" flipV="1">
            <a:off x="1424608" y="2852936"/>
            <a:ext cx="2592288" cy="7501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6" t="18918" r="17016" b="71054"/>
          <a:stretch/>
        </p:blipFill>
        <p:spPr bwMode="auto">
          <a:xfrm>
            <a:off x="2648741" y="2066907"/>
            <a:ext cx="1125139" cy="9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uora nuoliyhdysviiva 13"/>
          <p:cNvCxnSpPr/>
          <p:nvPr/>
        </p:nvCxnSpPr>
        <p:spPr bwMode="auto">
          <a:xfrm flipH="1" flipV="1">
            <a:off x="1709946" y="2369586"/>
            <a:ext cx="2376264" cy="1390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47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Automaattinen päivitys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4938" y="1196752"/>
            <a:ext cx="8494526" cy="3312368"/>
          </a:xfrm>
        </p:spPr>
        <p:txBody>
          <a:bodyPr/>
          <a:lstStyle/>
          <a:p>
            <a:pPr lvl="0"/>
            <a:r>
              <a:rPr lang="fi-FI" sz="1600" dirty="0"/>
              <a:t>Ystävämme Microsoft muistaa aina välillä meitä kaikkia järjestelmän päivityksillä ja salakavalasti </a:t>
            </a:r>
            <a:r>
              <a:rPr lang="fi-FI" sz="1600" dirty="0" err="1"/>
              <a:t>latauttaa</a:t>
            </a:r>
            <a:r>
              <a:rPr lang="fi-FI" sz="1600" dirty="0"/>
              <a:t> niitä siellä taustalla. </a:t>
            </a:r>
          </a:p>
          <a:p>
            <a:pPr lvl="1"/>
            <a:r>
              <a:rPr lang="fi-FI" sz="1400" dirty="0"/>
              <a:t>koneiden asetuksissa olisi hyvä olla valinta ”tarkasta, mutta päätä itse latauksista ja asennuksista”. Helpottaa kaikkien elämää, ettei ala lataamaan mitään 158 Mt Windows-pakettia taustalla kesken pelin, koska pääasiassa silloin koneilla ja </a:t>
            </a:r>
            <a:r>
              <a:rPr lang="fi-FI" sz="1400" dirty="0" err="1"/>
              <a:t>wlaneilla</a:t>
            </a:r>
            <a:r>
              <a:rPr lang="fi-FI" sz="1400" dirty="0"/>
              <a:t> ei tee juurikaan hyödyllistä työtä ja ”kone alkaa hyytyä ihmeellisesti”.</a:t>
            </a:r>
          </a:p>
          <a:p>
            <a:pPr lvl="1"/>
            <a:r>
              <a:rPr lang="fi-FI" sz="1400" dirty="0"/>
              <a:t>Ohjelmat eivät tuota koskaan niin paljoa dataa kumpaankaan suuntaan, että kone hyytyisi sen takia.</a:t>
            </a:r>
          </a:p>
          <a:p>
            <a:pPr lvl="1"/>
            <a:r>
              <a:rPr lang="fi-FI" sz="1400" dirty="0"/>
              <a:t>Ohje päivitysten ajoittamiseen löytyy tulospalvelun sivuilta</a:t>
            </a:r>
          </a:p>
          <a:p>
            <a:r>
              <a:rPr lang="fi-FI" sz="1600" dirty="0"/>
              <a:t>Käytä halleilla ensisijaisesti langallista nettiyhteyttä. </a:t>
            </a:r>
            <a:r>
              <a:rPr lang="fi-FI" sz="1600" dirty="0" err="1"/>
              <a:t>Wlan</a:t>
            </a:r>
            <a:r>
              <a:rPr lang="fi-FI" sz="1600" dirty="0"/>
              <a:t> yhteyden kanssa yhteys palvelimen tietokantaan voi katketa, eikä välttämättä palaudu automaattisesti itsekseen. Tällöin ohjelman tallennetut tiedot eivät siirry palvelemille ollenkaan (seurantasivu ja pöytäkirja ei päivity). Lue tulospalvelun ohjesivulta ”Verkko-ongelman korjaus” –tiedosto.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942E1-64F9-404D-B2D1-B4448FFB826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</a:t>
            </a:fld>
            <a:endParaRPr lang="fi-FI" altLang="fi-FI"/>
          </a:p>
        </p:txBody>
      </p:sp>
      <p:sp>
        <p:nvSpPr>
          <p:cNvPr id="7" name="Tekstiruutu 6"/>
          <p:cNvSpPr txBox="1"/>
          <p:nvPr/>
        </p:nvSpPr>
        <p:spPr>
          <a:xfrm>
            <a:off x="848544" y="4653136"/>
            <a:ext cx="82809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800" b="1" dirty="0"/>
              <a:t>Tarkasta tilastointikoneen virransäästöasetukset, ettei kone mene lepotilaan, jos ohjelma on avattu. Se aiheuttaa ongelmia tiedonsiirrossa ainakin käytettäessä langatonta verkkoa.</a:t>
            </a:r>
          </a:p>
        </p:txBody>
      </p:sp>
    </p:spTree>
    <p:extLst>
      <p:ext uri="{BB962C8B-B14F-4D97-AF65-F5344CB8AC3E}">
        <p14:creationId xmlns:p14="http://schemas.microsoft.com/office/powerpoint/2010/main" val="3518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993AC-BD4E-479C-B7B3-E5FE8F333C3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50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344488" y="130750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ÄLÄ KÄYTÄ KELLOA OTTELUN LOPPUUN, JOS TIEDÄT, ETTÄ PUUTTUU MAALEJA!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 t="38929" r="37478" b="43863"/>
          <a:stretch/>
        </p:blipFill>
        <p:spPr bwMode="auto">
          <a:xfrm>
            <a:off x="4680000" y="1800000"/>
            <a:ext cx="4320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3 Erän loppuessa</a:t>
            </a:r>
            <a:endParaRPr lang="fi-FI" kern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488504" y="2036259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3 erän loppuessa vahvistus</a:t>
            </a:r>
          </a:p>
          <a:p>
            <a:endParaRPr lang="fi-FI" sz="1600" dirty="0"/>
          </a:p>
          <a:p>
            <a:r>
              <a:rPr lang="fi-FI" sz="1600" b="1" dirty="0">
                <a:solidFill>
                  <a:srgbClr val="0066CC"/>
                </a:solidFill>
              </a:rPr>
              <a:t>HYVÄKSY, JOS LOPPUTULOS ON OIKEA.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Tämän jälkeen maaleja ei voi lisätä tai poistaa.</a:t>
            </a:r>
          </a:p>
          <a:p>
            <a:r>
              <a:rPr lang="fi-FI" sz="1600" b="1" dirty="0"/>
              <a:t>Ottelun päättymisaika kirjautuu</a:t>
            </a:r>
          </a:p>
          <a:p>
            <a:r>
              <a:rPr lang="fi-FI" sz="1600" b="1" dirty="0"/>
              <a:t>pöytäkirjaan.</a:t>
            </a:r>
          </a:p>
        </p:txBody>
      </p:sp>
      <p:cxnSp>
        <p:nvCxnSpPr>
          <p:cNvPr id="9" name="Suora nuoliyhdysviiva 8"/>
          <p:cNvCxnSpPr/>
          <p:nvPr/>
        </p:nvCxnSpPr>
        <p:spPr bwMode="auto">
          <a:xfrm>
            <a:off x="1928664" y="2924944"/>
            <a:ext cx="4392488" cy="2223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39381" r="37781" b="43749"/>
          <a:stretch/>
        </p:blipFill>
        <p:spPr bwMode="auto">
          <a:xfrm>
            <a:off x="4680000" y="3924000"/>
            <a:ext cx="432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iruutu 12"/>
          <p:cNvSpPr txBox="1"/>
          <p:nvPr/>
        </p:nvSpPr>
        <p:spPr>
          <a:xfrm>
            <a:off x="520686" y="4112523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0066CC"/>
                </a:solidFill>
              </a:rPr>
              <a:t>MUISTUTUS OTTELUN TILASTOJEN PÄIVITYKSESTÄ.</a:t>
            </a:r>
          </a:p>
          <a:p>
            <a:endParaRPr lang="fi-FI" sz="1600" b="1" dirty="0">
              <a:solidFill>
                <a:srgbClr val="0066CC"/>
              </a:solidFill>
            </a:endParaRPr>
          </a:p>
          <a:p>
            <a:r>
              <a:rPr lang="fi-FI" sz="1600" b="1" dirty="0">
                <a:solidFill>
                  <a:srgbClr val="0066CC"/>
                </a:solidFill>
              </a:rPr>
              <a:t>Kuittaa OK</a:t>
            </a:r>
          </a:p>
        </p:txBody>
      </p:sp>
      <p:cxnSp>
        <p:nvCxnSpPr>
          <p:cNvPr id="14" name="Suora nuoliyhdysviiva 13"/>
          <p:cNvCxnSpPr/>
          <p:nvPr/>
        </p:nvCxnSpPr>
        <p:spPr bwMode="auto">
          <a:xfrm>
            <a:off x="1928664" y="4970535"/>
            <a:ext cx="4640562" cy="2453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kstiruutu 15"/>
          <p:cNvSpPr txBox="1"/>
          <p:nvPr/>
        </p:nvSpPr>
        <p:spPr>
          <a:xfrm>
            <a:off x="520686" y="5215926"/>
            <a:ext cx="26468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FF0000"/>
                </a:solidFill>
              </a:rPr>
              <a:t>Lisää 3 erän torjunnat.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870824" y="4613262"/>
            <a:ext cx="19383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Muista päivittää tilastot!</a:t>
            </a:r>
          </a:p>
        </p:txBody>
      </p:sp>
    </p:spTree>
    <p:extLst>
      <p:ext uri="{BB962C8B-B14F-4D97-AF65-F5344CB8AC3E}">
        <p14:creationId xmlns:p14="http://schemas.microsoft.com/office/powerpoint/2010/main" val="7070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5F00B-97A4-4EBA-936E-9146B0E72A6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51</a:t>
            </a:fld>
            <a:endParaRPr lang="fi-FI" alt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32346" r="10365" b="46391"/>
          <a:stretch/>
        </p:blipFill>
        <p:spPr bwMode="auto">
          <a:xfrm>
            <a:off x="441297" y="1052392"/>
            <a:ext cx="3154462" cy="19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70279" r="10365" b="6097"/>
          <a:stretch/>
        </p:blipFill>
        <p:spPr bwMode="auto">
          <a:xfrm>
            <a:off x="441297" y="3429000"/>
            <a:ext cx="3154462" cy="216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MV jaksot</a:t>
            </a:r>
            <a:endParaRPr lang="fi-FI" kern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4316527" y="2323619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Mv ollut koko ajan maalilla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H="1">
            <a:off x="2864768" y="2492896"/>
            <a:ext cx="1440160" cy="1750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>
            <a:stCxn id="14" idx="1"/>
          </p:cNvCxnSpPr>
          <p:nvPr/>
        </p:nvCxnSpPr>
        <p:spPr bwMode="auto">
          <a:xfrm flipH="1">
            <a:off x="2636900" y="5027405"/>
            <a:ext cx="1728709" cy="417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iruutu 13"/>
          <p:cNvSpPr txBox="1"/>
          <p:nvPr/>
        </p:nvSpPr>
        <p:spPr>
          <a:xfrm>
            <a:off x="4365609" y="4735017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Mv ollut poissa pelin lopussa</a:t>
            </a:r>
          </a:p>
          <a:p>
            <a:r>
              <a:rPr lang="fi-FI" sz="1600" dirty="0"/>
              <a:t>- Ei torjuntoja mv 0 kohtaan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316527" y="34290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Mv vaihdon voi suorittaa ”lennossa”</a:t>
            </a:r>
          </a:p>
          <a:p>
            <a:r>
              <a:rPr lang="fi-FI" sz="1600" dirty="0"/>
              <a:t>- Klikkaa Ei maalivahtia oikeaan aikaan</a:t>
            </a:r>
          </a:p>
        </p:txBody>
      </p:sp>
      <p:cxnSp>
        <p:nvCxnSpPr>
          <p:cNvPr id="17" name="Suora nuoliyhdysviiva 16"/>
          <p:cNvCxnSpPr/>
          <p:nvPr/>
        </p:nvCxnSpPr>
        <p:spPr bwMode="auto">
          <a:xfrm flipH="1">
            <a:off x="632521" y="3804866"/>
            <a:ext cx="3672407" cy="560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56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TiTu</a:t>
            </a:r>
            <a:r>
              <a:rPr lang="fi-FI" dirty="0"/>
              <a:t>   MV merkinnät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F7D47-9468-4826-A1CD-9812FF22A16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52</a:t>
            </a:fld>
            <a:endParaRPr lang="fi-FI" alt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3337" r="70006" b="35170"/>
          <a:stretch/>
        </p:blipFill>
        <p:spPr bwMode="auto">
          <a:xfrm>
            <a:off x="5673080" y="2753473"/>
            <a:ext cx="306000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776536" y="1412776"/>
            <a:ext cx="7226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Maalivahtijaksoissa tulee olla sekunnilleen koko erä</a:t>
            </a:r>
          </a:p>
          <a:p>
            <a:r>
              <a:rPr lang="fi-FI" dirty="0"/>
              <a:t>ja ottelun kattava jatkumo, ilman puuttuvia tietoja</a:t>
            </a:r>
          </a:p>
          <a:p>
            <a:r>
              <a:rPr lang="fi-FI" dirty="0"/>
              <a:t>tai päällekkäisyyttä.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80592" y="3023229"/>
            <a:ext cx="1531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1. erä</a:t>
            </a:r>
          </a:p>
          <a:p>
            <a:r>
              <a:rPr lang="fi-FI" sz="1800" dirty="0"/>
              <a:t>2. erä</a:t>
            </a:r>
          </a:p>
          <a:p>
            <a:r>
              <a:rPr lang="fi-FI" sz="1800" dirty="0"/>
              <a:t>3. erän alku</a:t>
            </a:r>
          </a:p>
          <a:p>
            <a:r>
              <a:rPr lang="fi-FI" sz="1800" dirty="0"/>
              <a:t>Mv vaihto</a:t>
            </a:r>
          </a:p>
          <a:p>
            <a:r>
              <a:rPr lang="fi-FI" sz="1800" dirty="0"/>
              <a:t>Mv poissaolo</a:t>
            </a:r>
          </a:p>
          <a:p>
            <a:r>
              <a:rPr lang="fi-FI" sz="1800" dirty="0"/>
              <a:t>3. erän loppu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>
            <a:off x="2216696" y="3248980"/>
            <a:ext cx="3312368" cy="360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2198142" y="3509392"/>
            <a:ext cx="3312368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>
            <a:off x="2718896" y="3780233"/>
            <a:ext cx="2810168" cy="1252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>
            <a:off x="2369096" y="4077072"/>
            <a:ext cx="315996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>
            <a:off x="2736776" y="4365104"/>
            <a:ext cx="2792288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>
            <a:off x="2733681" y="4581128"/>
            <a:ext cx="2795383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uora nuoliyhdysviiva 32"/>
          <p:cNvCxnSpPr/>
          <p:nvPr/>
        </p:nvCxnSpPr>
        <p:spPr bwMode="auto">
          <a:xfrm flipH="1">
            <a:off x="7041232" y="3356992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uora nuoliyhdysviiva 38"/>
          <p:cNvCxnSpPr/>
          <p:nvPr/>
        </p:nvCxnSpPr>
        <p:spPr bwMode="auto">
          <a:xfrm flipH="1">
            <a:off x="7037062" y="3675984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uora nuoliyhdysviiva 39"/>
          <p:cNvCxnSpPr/>
          <p:nvPr/>
        </p:nvCxnSpPr>
        <p:spPr bwMode="auto">
          <a:xfrm flipH="1">
            <a:off x="7059064" y="3996680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uora nuoliyhdysviiva 40"/>
          <p:cNvCxnSpPr/>
          <p:nvPr/>
        </p:nvCxnSpPr>
        <p:spPr bwMode="auto">
          <a:xfrm flipH="1">
            <a:off x="7049616" y="4344020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uora nuoliyhdysviiva 41"/>
          <p:cNvCxnSpPr/>
          <p:nvPr/>
        </p:nvCxnSpPr>
        <p:spPr bwMode="auto">
          <a:xfrm flipH="1">
            <a:off x="7059064" y="4638402"/>
            <a:ext cx="288032" cy="224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91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A8FE1-4DF0-4468-AF51-50AAB8D098C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53</a:t>
            </a:fld>
            <a:endParaRPr lang="fi-FI" alt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2" t="17252" r="31834" b="69009"/>
          <a:stretch/>
        </p:blipFill>
        <p:spPr bwMode="auto">
          <a:xfrm>
            <a:off x="5125373" y="1723594"/>
            <a:ext cx="3312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tilastot</a:t>
            </a:r>
            <a:endParaRPr lang="fi-FI" kern="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796326" y="1306503"/>
            <a:ext cx="4156674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b="1" dirty="0"/>
              <a:t>Tarkista tapahtumat  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Isot rangaistukset (5min)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Peli- (PR) ja Ottelurangaistukset (OR)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Käytösrangaistukset (KR)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Sekä niiden päättymiset</a:t>
            </a:r>
          </a:p>
          <a:p>
            <a:pPr marL="285750" indent="-285750">
              <a:buFontTx/>
              <a:buChar char="-"/>
            </a:pPr>
            <a:endParaRPr lang="fi-FI" sz="1600" b="1" dirty="0"/>
          </a:p>
          <a:p>
            <a:r>
              <a:rPr lang="fi-FI" sz="1600" b="1" dirty="0">
                <a:solidFill>
                  <a:srgbClr val="FF0000"/>
                </a:solidFill>
              </a:rPr>
              <a:t>MUISTA RASTITTAA  ET-RAPORTTI !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Raportti tulee aina PR, OR tai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raportti voi tulla myös muusta syystä, tuomari ilmoittaa.</a:t>
            </a:r>
          </a:p>
        </p:txBody>
      </p:sp>
      <p:cxnSp>
        <p:nvCxnSpPr>
          <p:cNvPr id="17" name="Suora nuoliyhdysviiva 16"/>
          <p:cNvCxnSpPr/>
          <p:nvPr/>
        </p:nvCxnSpPr>
        <p:spPr bwMode="auto">
          <a:xfrm>
            <a:off x="3296816" y="1484784"/>
            <a:ext cx="4032448" cy="820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kstiruutu 24"/>
          <p:cNvSpPr txBox="1"/>
          <p:nvPr/>
        </p:nvSpPr>
        <p:spPr>
          <a:xfrm>
            <a:off x="696296" y="4371201"/>
            <a:ext cx="533138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Vielä tässä vaiheessa voit päivittää tietoja, jos niissä on virheitä tai puutteita.</a:t>
            </a:r>
          </a:p>
          <a:p>
            <a:endParaRPr lang="fi-FI" sz="2000" b="1" dirty="0"/>
          </a:p>
          <a:p>
            <a:r>
              <a:rPr lang="fi-FI" sz="2000" b="1" dirty="0"/>
              <a:t>Muistitko Aikalisät ja YLEISÖMÄÄRÄN.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9" t="16225" r="16094" b="70249"/>
          <a:stretch/>
        </p:blipFill>
        <p:spPr bwMode="auto">
          <a:xfrm>
            <a:off x="5691101" y="3023590"/>
            <a:ext cx="3172170" cy="118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uora nuoliyhdysviiva 20"/>
          <p:cNvCxnSpPr/>
          <p:nvPr/>
        </p:nvCxnSpPr>
        <p:spPr bwMode="auto">
          <a:xfrm>
            <a:off x="4304928" y="3140968"/>
            <a:ext cx="3337804" cy="7755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iruutu 8"/>
          <p:cNvSpPr txBox="1"/>
          <p:nvPr/>
        </p:nvSpPr>
        <p:spPr>
          <a:xfrm>
            <a:off x="7642732" y="3861048"/>
            <a:ext cx="365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4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6146-3052-4776-ADA8-10A14B4A5822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54</a:t>
            </a:fld>
            <a:endParaRPr lang="fi-FI" altLang="fi-FI"/>
          </a:p>
        </p:txBody>
      </p:sp>
      <p:sp>
        <p:nvSpPr>
          <p:cNvPr id="5" name="Tekstiruutu 4"/>
          <p:cNvSpPr txBox="1"/>
          <p:nvPr/>
        </p:nvSpPr>
        <p:spPr>
          <a:xfrm>
            <a:off x="1027236" y="403949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Tilastoidaanko ottelu.</a:t>
            </a:r>
          </a:p>
          <a:p>
            <a:endParaRPr lang="fi-FI" sz="1600" b="1" dirty="0"/>
          </a:p>
          <a:p>
            <a:r>
              <a:rPr lang="fi-FI" sz="1600" b="1" dirty="0"/>
              <a:t>Jos kaikki tapahtumat on OK.    </a:t>
            </a:r>
            <a:r>
              <a:rPr lang="fi-FI" sz="1600" b="1" dirty="0">
                <a:solidFill>
                  <a:srgbClr val="0066CC"/>
                </a:solidFill>
              </a:rPr>
              <a:t>Kuittaa Kyllä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8" t="4052" r="37534" b="83067"/>
          <a:stretch/>
        </p:blipFill>
        <p:spPr bwMode="auto">
          <a:xfrm>
            <a:off x="5817096" y="1387199"/>
            <a:ext cx="2556000" cy="117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lopetus</a:t>
            </a:r>
            <a:endParaRPr lang="fi-FI" kern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134516" y="3587714"/>
            <a:ext cx="2105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Valitse Päivitä tilastot</a:t>
            </a:r>
          </a:p>
        </p:txBody>
      </p:sp>
      <p:cxnSp>
        <p:nvCxnSpPr>
          <p:cNvPr id="9" name="Suora nuoliyhdysviiva 8"/>
          <p:cNvCxnSpPr>
            <a:stCxn id="8" idx="3"/>
          </p:cNvCxnSpPr>
          <p:nvPr/>
        </p:nvCxnSpPr>
        <p:spPr bwMode="auto">
          <a:xfrm flipV="1">
            <a:off x="3240349" y="1976200"/>
            <a:ext cx="3296827" cy="17807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lanuoli 18"/>
          <p:cNvSpPr/>
          <p:nvPr/>
        </p:nvSpPr>
        <p:spPr bwMode="auto">
          <a:xfrm>
            <a:off x="2045476" y="5142340"/>
            <a:ext cx="483804" cy="489204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4050" r="84253" b="83195"/>
          <a:stretch/>
        </p:blipFill>
        <p:spPr bwMode="auto">
          <a:xfrm>
            <a:off x="1131596" y="1052736"/>
            <a:ext cx="2311562" cy="12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kstiruutu 22"/>
          <p:cNvSpPr txBox="1"/>
          <p:nvPr/>
        </p:nvSpPr>
        <p:spPr>
          <a:xfrm>
            <a:off x="700709" y="2697957"/>
            <a:ext cx="403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Tarkista onko yhteys OK ja jono tyhjä.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Onko otteluseurannassa kaikki tapahtumat.</a:t>
            </a:r>
          </a:p>
        </p:txBody>
      </p:sp>
      <p:sp>
        <p:nvSpPr>
          <p:cNvPr id="26" name="Nuoli oikealle 25"/>
          <p:cNvSpPr/>
          <p:nvPr/>
        </p:nvSpPr>
        <p:spPr bwMode="auto">
          <a:xfrm rot="16200000">
            <a:off x="1819502" y="2348125"/>
            <a:ext cx="451949" cy="2477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6" t="39078" r="38475" b="43743"/>
          <a:stretch/>
        </p:blipFill>
        <p:spPr bwMode="auto">
          <a:xfrm>
            <a:off x="5759494" y="3545640"/>
            <a:ext cx="3377022" cy="157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uora nuoliyhdysviiva 29"/>
          <p:cNvCxnSpPr/>
          <p:nvPr/>
        </p:nvCxnSpPr>
        <p:spPr bwMode="auto">
          <a:xfrm flipV="1">
            <a:off x="2647416" y="4805536"/>
            <a:ext cx="4177792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63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 animBg="1"/>
      <p:bldP spid="23" grpId="0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426" y="2420038"/>
            <a:ext cx="4133200" cy="208047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43C9-A21C-4F43-B9DC-17F460B45CE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55</a:t>
            </a:fld>
            <a:endParaRPr lang="fi-FI" altLang="fi-FI"/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lopetus</a:t>
            </a:r>
            <a:endParaRPr lang="fi-FI" kern="0" dirty="0"/>
          </a:p>
        </p:txBody>
      </p:sp>
      <p:sp>
        <p:nvSpPr>
          <p:cNvPr id="12" name="Alanuoli 11"/>
          <p:cNvSpPr/>
          <p:nvPr/>
        </p:nvSpPr>
        <p:spPr bwMode="auto">
          <a:xfrm rot="4398965">
            <a:off x="4455421" y="2757649"/>
            <a:ext cx="638083" cy="616914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19400" y="955451"/>
            <a:ext cx="368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1.Tulosta ottelupöytäkirja </a:t>
            </a:r>
          </a:p>
          <a:p>
            <a:r>
              <a:rPr lang="fi-FI" dirty="0"/>
              <a:t>2. Hae tuomareilta nimet</a:t>
            </a:r>
          </a:p>
          <a:p>
            <a:r>
              <a:rPr lang="fi-FI" dirty="0"/>
              <a:t>3. Tee Korjaukset</a:t>
            </a:r>
          </a:p>
          <a:p>
            <a:r>
              <a:rPr lang="fi-FI" dirty="0"/>
              <a:t>4. Paina Viimeistele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767" y="4192343"/>
            <a:ext cx="6537533" cy="15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43C9-A21C-4F43-B9DC-17F460B45CE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56</a:t>
            </a:fld>
            <a:endParaRPr lang="fi-FI" altLang="fi-FI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t="38039" r="32316" b="43539"/>
          <a:stretch/>
        </p:blipFill>
        <p:spPr bwMode="auto">
          <a:xfrm>
            <a:off x="2288704" y="1268760"/>
            <a:ext cx="5141548" cy="16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Ottelun lopetus</a:t>
            </a:r>
            <a:endParaRPr lang="fi-FI" kern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38515" r="31132" b="43531"/>
          <a:stretch/>
        </p:blipFill>
        <p:spPr bwMode="auto">
          <a:xfrm>
            <a:off x="2115749" y="3933056"/>
            <a:ext cx="5487458" cy="164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lanuoli 10"/>
          <p:cNvSpPr/>
          <p:nvPr/>
        </p:nvSpPr>
        <p:spPr bwMode="auto">
          <a:xfrm>
            <a:off x="4646824" y="3145363"/>
            <a:ext cx="345509" cy="602245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Alanuoli 11"/>
          <p:cNvSpPr/>
          <p:nvPr/>
        </p:nvSpPr>
        <p:spPr bwMode="auto">
          <a:xfrm rot="4398965">
            <a:off x="5060358" y="4787759"/>
            <a:ext cx="638083" cy="616914"/>
          </a:xfrm>
          <a:prstGeom prst="down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1BE1A-A55E-4058-9343-C2622C426577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57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Jatkoaika ja Voittolaukaus</a:t>
            </a:r>
            <a:endParaRPr lang="fi-FI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5744" r="23053" b="23796"/>
          <a:stretch/>
        </p:blipFill>
        <p:spPr bwMode="auto">
          <a:xfrm>
            <a:off x="1105659" y="848975"/>
            <a:ext cx="7602961" cy="486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15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1EA01-BEF9-44F9-9473-1FB3D460E4A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58</a:t>
            </a:fld>
            <a:endParaRPr lang="fi-FI" alt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78191" r="23053" b="15099"/>
          <a:stretch/>
        </p:blipFill>
        <p:spPr bwMode="auto">
          <a:xfrm>
            <a:off x="848544" y="963375"/>
            <a:ext cx="760296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15642" r="23905" b="35588"/>
          <a:stretch/>
        </p:blipFill>
        <p:spPr bwMode="auto">
          <a:xfrm>
            <a:off x="1640632" y="1808820"/>
            <a:ext cx="6624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uora nuoliyhdysviiva 7"/>
          <p:cNvCxnSpPr/>
          <p:nvPr/>
        </p:nvCxnSpPr>
        <p:spPr bwMode="auto">
          <a:xfrm flipH="1">
            <a:off x="6825208" y="1503375"/>
            <a:ext cx="721558" cy="1349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5961112" y="1412776"/>
            <a:ext cx="505534" cy="1512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lanuoli 11"/>
          <p:cNvSpPr/>
          <p:nvPr/>
        </p:nvSpPr>
        <p:spPr bwMode="auto">
          <a:xfrm rot="17620670">
            <a:off x="1423656" y="1596807"/>
            <a:ext cx="524906" cy="491066"/>
          </a:xfrm>
          <a:prstGeom prst="downArrow">
            <a:avLst>
              <a:gd name="adj1" fmla="val 50000"/>
              <a:gd name="adj2" fmla="val 45621"/>
            </a:avLst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7" name="Suora yhdysviiva 16"/>
          <p:cNvCxnSpPr/>
          <p:nvPr/>
        </p:nvCxnSpPr>
        <p:spPr bwMode="auto">
          <a:xfrm>
            <a:off x="1856656" y="1233375"/>
            <a:ext cx="40324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yhdysviiva 20"/>
          <p:cNvCxnSpPr/>
          <p:nvPr/>
        </p:nvCxnSpPr>
        <p:spPr bwMode="auto">
          <a:xfrm>
            <a:off x="1856656" y="1412776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lanuoli 21"/>
          <p:cNvSpPr/>
          <p:nvPr/>
        </p:nvSpPr>
        <p:spPr bwMode="auto">
          <a:xfrm>
            <a:off x="3440832" y="2492896"/>
            <a:ext cx="242316" cy="360040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25" name="Suora yhdysviiva 24"/>
          <p:cNvCxnSpPr/>
          <p:nvPr/>
        </p:nvCxnSpPr>
        <p:spPr bwMode="auto">
          <a:xfrm>
            <a:off x="2675036" y="1412776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lanuoli 25"/>
          <p:cNvSpPr/>
          <p:nvPr/>
        </p:nvSpPr>
        <p:spPr bwMode="auto">
          <a:xfrm>
            <a:off x="5362190" y="2492896"/>
            <a:ext cx="242316" cy="360040"/>
          </a:xfrm>
          <a:prstGeom prst="down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5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22437-1A4D-4EB0-9548-2AA09D7A737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59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62915" r="23905" b="-11685"/>
          <a:stretch/>
        </p:blipFill>
        <p:spPr bwMode="auto">
          <a:xfrm>
            <a:off x="1189558" y="1196751"/>
            <a:ext cx="7226028" cy="42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 bwMode="auto">
          <a:xfrm flipH="1">
            <a:off x="3944888" y="1628800"/>
            <a:ext cx="3674626" cy="20882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iruutu 7"/>
          <p:cNvSpPr txBox="1"/>
          <p:nvPr/>
        </p:nvSpPr>
        <p:spPr>
          <a:xfrm>
            <a:off x="1368318" y="4820774"/>
            <a:ext cx="68230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FF0000"/>
                </a:solidFill>
              </a:rPr>
              <a:t>MUISTA  VALITA  </a:t>
            </a:r>
            <a:r>
              <a:rPr lang="fi-FI" sz="1800" b="1" u="sng" dirty="0"/>
              <a:t>”Lisää”</a:t>
            </a:r>
            <a:r>
              <a:rPr lang="fi-FI" sz="1800" b="1" dirty="0">
                <a:solidFill>
                  <a:srgbClr val="FF0000"/>
                </a:solidFill>
              </a:rPr>
              <a:t>  VIIMEISEN  LAUKOJAN  JÄLKEEN.</a:t>
            </a:r>
          </a:p>
          <a:p>
            <a:r>
              <a:rPr lang="fi-FI" sz="1800" b="1" dirty="0">
                <a:solidFill>
                  <a:srgbClr val="FF0000"/>
                </a:solidFill>
              </a:rPr>
              <a:t>”LISÄÄ”  TALLENTAA  VIIMEISEN  LAUKAUKSEN.</a:t>
            </a:r>
          </a:p>
        </p:txBody>
      </p:sp>
      <p:cxnSp>
        <p:nvCxnSpPr>
          <p:cNvPr id="10" name="Suora nuoliyhdysviiva 9"/>
          <p:cNvCxnSpPr/>
          <p:nvPr/>
        </p:nvCxnSpPr>
        <p:spPr bwMode="auto">
          <a:xfrm flipV="1">
            <a:off x="3728864" y="2924944"/>
            <a:ext cx="2952328" cy="1895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0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21B62-2F8C-4A1E-83EF-459278DA69D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</a:t>
            </a:fld>
            <a:endParaRPr lang="fi-FI" alt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42950" y="328613"/>
            <a:ext cx="7639050" cy="914400"/>
          </a:xfrm>
        </p:spPr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16496" y="240552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Voit testata toimiiko </a:t>
            </a:r>
            <a:r>
              <a:rPr lang="fi-FI" sz="1600" dirty="0" err="1"/>
              <a:t>TiTu</a:t>
            </a:r>
            <a:r>
              <a:rPr lang="fi-FI" sz="1600" dirty="0"/>
              <a:t> koneellasi.</a:t>
            </a:r>
          </a:p>
          <a:p>
            <a:endParaRPr lang="fi-FI" sz="1600" dirty="0"/>
          </a:p>
          <a:p>
            <a:r>
              <a:rPr lang="fi-FI" sz="1600" dirty="0"/>
              <a:t>Tulospalvelut ohjeet sivulla </a:t>
            </a:r>
          </a:p>
          <a:p>
            <a:r>
              <a:rPr lang="fi-FI" sz="1600" dirty="0"/>
              <a:t>on linkki testaukseen.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4" t="19403" r="24590" b="8743"/>
          <a:stretch/>
        </p:blipFill>
        <p:spPr bwMode="auto">
          <a:xfrm>
            <a:off x="3991384" y="980728"/>
            <a:ext cx="5198976" cy="47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nuoliyhdysviiva 9"/>
          <p:cNvCxnSpPr/>
          <p:nvPr/>
        </p:nvCxnSpPr>
        <p:spPr bwMode="auto">
          <a:xfrm>
            <a:off x="1624276" y="3482740"/>
            <a:ext cx="4734216" cy="19624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92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1490-986F-401F-8C85-6685EA7B4DC5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60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4" t="9520" r="23142" b="29459"/>
          <a:stretch/>
        </p:blipFill>
        <p:spPr bwMode="auto">
          <a:xfrm>
            <a:off x="488504" y="1340768"/>
            <a:ext cx="6408000" cy="46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105128" y="1700808"/>
            <a:ext cx="3296816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Tallennettuasi kaikki laukaukset, pitää valita voittava maali:</a:t>
            </a:r>
          </a:p>
          <a:p>
            <a:r>
              <a:rPr lang="fi-FI" sz="1600" dirty="0"/>
              <a:t>Voittava maali on yksi enemmän kuin vastustajalla. Esim. </a:t>
            </a:r>
            <a:r>
              <a:rPr lang="fi-FI" sz="1600" dirty="0" err="1"/>
              <a:t>vl-kisa</a:t>
            </a:r>
            <a:r>
              <a:rPr lang="fi-FI" sz="1600" dirty="0"/>
              <a:t> päättyy 2-0, on 1-0 maali voittava, tilanteessa 3-1, on voittava 2-1 maali.</a:t>
            </a:r>
          </a:p>
        </p:txBody>
      </p:sp>
    </p:spTree>
    <p:extLst>
      <p:ext uri="{BB962C8B-B14F-4D97-AF65-F5344CB8AC3E}">
        <p14:creationId xmlns:p14="http://schemas.microsoft.com/office/powerpoint/2010/main" val="4073250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47076-7DF4-4AF6-9B3D-0EB74BBC216D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61</a:t>
            </a:fld>
            <a:endParaRPr lang="fi-FI" altLang="fi-FI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776536" y="260648"/>
            <a:ext cx="7639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VLK</a:t>
            </a:r>
            <a:endParaRPr lang="fi-FI" kern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29522" r="25406" b="36519"/>
          <a:stretch/>
        </p:blipFill>
        <p:spPr bwMode="auto">
          <a:xfrm>
            <a:off x="992560" y="1340768"/>
            <a:ext cx="7416000" cy="32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73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D45EC-8A20-4E90-9E8F-A0277B48F1B3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62</a:t>
            </a:fld>
            <a:endParaRPr lang="fi-FI" alt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36896" r="21945" b="29636"/>
          <a:stretch/>
        </p:blipFill>
        <p:spPr bwMode="auto">
          <a:xfrm>
            <a:off x="1354924" y="1650424"/>
            <a:ext cx="6387942" cy="25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1" t="46420" r="24867" b="43738"/>
          <a:stretch/>
        </p:blipFill>
        <p:spPr bwMode="auto">
          <a:xfrm>
            <a:off x="1486485" y="4214106"/>
            <a:ext cx="5832000" cy="75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7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2C755-D19B-4A68-8761-03F2929D034B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63</a:t>
            </a:fld>
            <a:endParaRPr lang="fi-FI" altLang="fi-FI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kern="0" dirty="0"/>
              <a:t>Samanaikaiset rangaistukset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08584" y="4077072"/>
            <a:ext cx="633670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72950" y="2385280"/>
            <a:ext cx="9505950" cy="3383583"/>
          </a:xfrm>
        </p:spPr>
        <p:txBody>
          <a:bodyPr/>
          <a:lstStyle/>
          <a:p>
            <a:pPr marL="363538" indent="-363538" eaLnBrk="1" hangingPunct="1">
              <a:buFontTx/>
              <a:buAutoNum type="alphaLcParenR"/>
            </a:pPr>
            <a:r>
              <a:rPr lang="fi-FI" altLang="fi-FI" sz="1400" dirty="0"/>
              <a:t>Kun </a:t>
            </a:r>
            <a:r>
              <a:rPr lang="fi-FI" altLang="fi-FI" sz="1400" b="1" dirty="0"/>
              <a:t>samalla pelikatkolla</a:t>
            </a:r>
            <a:r>
              <a:rPr lang="fi-FI" altLang="fi-FI" sz="1400" dirty="0"/>
              <a:t> määrätään </a:t>
            </a:r>
            <a:r>
              <a:rPr lang="fi-FI" altLang="fi-FI" sz="1400" b="1" dirty="0"/>
              <a:t>kummankin joukkueen pelaajille</a:t>
            </a:r>
            <a:r>
              <a:rPr lang="fi-FI" altLang="fi-FI" sz="1400" dirty="0"/>
              <a:t> yhtä monta ja yhtä pitkää rangaistusta (pieni, iso tai ottelurangaistus), tällaisia rangaistuksia kutsutaan:</a:t>
            </a:r>
          </a:p>
          <a:p>
            <a:pPr marL="363538" indent="-363538" eaLnBrk="1" hangingPunct="1">
              <a:buFontTx/>
              <a:buNone/>
            </a:pPr>
            <a:r>
              <a:rPr lang="fi-FI" altLang="fi-FI" sz="1400" dirty="0"/>
              <a:t> </a:t>
            </a:r>
          </a:p>
          <a:p>
            <a:pPr marL="363538" indent="-363538" eaLnBrk="1" hangingPunct="1">
              <a:buFont typeface="Wingdings" pitchFamily="2" charset="2"/>
              <a:buChar char="Ø"/>
            </a:pPr>
            <a:r>
              <a:rPr lang="fi-FI" altLang="fi-FI" sz="1400" dirty="0"/>
              <a:t>SAMANAIKAISIKSI RANGAISTUKSIKSI    =    KUMOUTUVA   =   K</a:t>
            </a:r>
          </a:p>
          <a:p>
            <a:pPr marL="363538" indent="-363538" eaLnBrk="1" hangingPunct="1">
              <a:buFontTx/>
              <a:buNone/>
            </a:pPr>
            <a:endParaRPr lang="fi-FI" altLang="fi-FI" sz="1400" dirty="0"/>
          </a:p>
          <a:p>
            <a:pPr marL="363538" indent="-363538" eaLnBrk="1" hangingPunct="1">
              <a:buFontTx/>
              <a:buAutoNum type="alphaLcParenR" startAt="2"/>
            </a:pPr>
            <a:r>
              <a:rPr lang="fi-FI" altLang="fi-FI" sz="1400" dirty="0"/>
              <a:t>Kun tällaisia rangaistuksia määrätään, näin rangaistut pelaajat korvataan jäällä välittömästi ja niitä ei katsota siirretyiksi rangaistuksiksi.</a:t>
            </a:r>
          </a:p>
          <a:p>
            <a:pPr marL="363538" indent="-363538" eaLnBrk="1" hangingPunct="1">
              <a:buFontTx/>
              <a:buAutoNum type="alphaLcParenR" startAt="2"/>
            </a:pPr>
            <a:r>
              <a:rPr lang="fi-FI" altLang="fi-FI" sz="1400" dirty="0"/>
              <a:t>Niissä tapauksissa, joissa rangaistut pelaajat jäävät peliin, heidän on mentävä rangaistuspenkille ja he eivät saa lähteä rangaistuspenkiltä ennen ensimmäistä pelikatkoa heidän rangaistusaikansa päätyttyä.</a:t>
            </a:r>
          </a:p>
          <a:p>
            <a:pPr marL="363538" indent="-363538" eaLnBrk="1" hangingPunct="1">
              <a:buFontTx/>
              <a:buNone/>
            </a:pPr>
            <a:r>
              <a:rPr lang="fi-FI" altLang="fi-FI" sz="1400" b="1" dirty="0"/>
              <a:t>TÄHÄN SÄÄNTÖÖN ON AINOASTAAN YKSI POIKKEUS</a:t>
            </a:r>
            <a:br>
              <a:rPr lang="fi-FI" altLang="fi-FI" sz="1400" b="1" dirty="0"/>
            </a:br>
            <a:r>
              <a:rPr lang="fi-FI" altLang="fi-FI" sz="1400" b="1" dirty="0"/>
              <a:t> </a:t>
            </a:r>
            <a:r>
              <a:rPr lang="fi-FI" altLang="fi-FI" sz="1400" dirty="0"/>
              <a:t>(katso tämän säännön kohta d):</a:t>
            </a:r>
          </a:p>
          <a:p>
            <a:pPr marL="363538" indent="-363538" eaLnBrk="1" hangingPunct="1">
              <a:buFontTx/>
              <a:buAutoNum type="alphaLcParenR" startAt="4"/>
            </a:pPr>
            <a:r>
              <a:rPr lang="fi-FI" altLang="fi-FI" sz="1400" dirty="0"/>
              <a:t>Jos </a:t>
            </a:r>
            <a:r>
              <a:rPr lang="fi-FI" altLang="fi-FI" sz="1400" b="1" dirty="0"/>
              <a:t>joukkueiden pelatessa</a:t>
            </a:r>
            <a:r>
              <a:rPr lang="fi-FI" altLang="fi-FI" sz="1400" dirty="0"/>
              <a:t> jäällä </a:t>
            </a:r>
            <a:r>
              <a:rPr lang="fi-FI" altLang="fi-FI" sz="1400" b="1" dirty="0"/>
              <a:t>täydellä miehityksellä</a:t>
            </a:r>
            <a:r>
              <a:rPr lang="fi-FI" altLang="fi-FI" sz="1400" dirty="0"/>
              <a:t>, tuomitaan </a:t>
            </a:r>
            <a:r>
              <a:rPr lang="fi-FI" altLang="fi-FI" sz="1400" b="1" dirty="0"/>
              <a:t>SAMALLA PELIKATKOLLA</a:t>
            </a:r>
            <a:r>
              <a:rPr lang="fi-FI" altLang="fi-FI" sz="1400" dirty="0"/>
              <a:t> </a:t>
            </a:r>
            <a:r>
              <a:rPr lang="fi-FI" altLang="fi-FI" sz="1400" b="1" dirty="0"/>
              <a:t>ainoastaan YKSI pieni</a:t>
            </a:r>
            <a:r>
              <a:rPr lang="fi-FI" altLang="fi-FI" sz="1400" dirty="0"/>
              <a:t> rangaistus </a:t>
            </a:r>
            <a:r>
              <a:rPr lang="fi-FI" altLang="fi-FI" sz="1400" b="1" dirty="0"/>
              <a:t>KUMMANKIN</a:t>
            </a:r>
            <a:r>
              <a:rPr lang="fi-FI" altLang="fi-FI" sz="1400" dirty="0"/>
              <a:t> joukkueen </a:t>
            </a:r>
            <a:r>
              <a:rPr lang="fi-FI" altLang="fi-FI" sz="1400" b="1" dirty="0"/>
              <a:t>YHDELLE</a:t>
            </a:r>
            <a:r>
              <a:rPr lang="fi-FI" altLang="fi-FI" sz="1400" dirty="0"/>
              <a:t> pelaajalle, nämä rangaistukset kärsitään ILMAN SIJAISKÄRSIJÄÄ.</a:t>
            </a:r>
            <a:endParaRPr lang="fi-FI" altLang="fi-FI" sz="1400" b="1" dirty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91268"/>
              </p:ext>
            </p:extLst>
          </p:nvPr>
        </p:nvGraphicFramePr>
        <p:xfrm>
          <a:off x="344488" y="1268760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Laskentataulukko" r:id="rId3" imgW="5038716" imgH="866757" progId="Excel.Sheet.12">
                  <p:embed/>
                </p:oleObj>
              </mc:Choice>
              <mc:Fallback>
                <p:oleObj name="Laskentataulukko" r:id="rId3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268760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EAD3E-69E2-4D5B-9B2E-2C90F8C2E6F0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64</a:t>
            </a:fld>
            <a:endParaRPr lang="fi-FI" alt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32520" y="1149093"/>
            <a:ext cx="8420100" cy="57706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Kumoutuvissa rangaistuksissa syötetään käsin K-kirjain ”L-sarakkeeseen” </a:t>
            </a:r>
          </a:p>
          <a:p>
            <a:pPr marL="0" indent="0">
              <a:buNone/>
            </a:pPr>
            <a:r>
              <a:rPr lang="fi-FI" sz="1600" dirty="0"/>
              <a:t>Kumoutuvia </a:t>
            </a:r>
            <a:r>
              <a:rPr lang="fi-FI" sz="1600" dirty="0" err="1"/>
              <a:t>rang</a:t>
            </a:r>
            <a:r>
              <a:rPr lang="fi-FI" sz="1600" dirty="0"/>
              <a:t>.</a:t>
            </a:r>
            <a:r>
              <a:rPr lang="fi-FI" sz="1600" dirty="0">
                <a:solidFill>
                  <a:srgbClr val="FF0000"/>
                </a:solidFill>
              </a:rPr>
              <a:t> EI </a:t>
            </a:r>
            <a:r>
              <a:rPr lang="fi-FI" sz="1600" dirty="0"/>
              <a:t>laiteta kelloon.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07144"/>
              </p:ext>
            </p:extLst>
          </p:nvPr>
        </p:nvGraphicFramePr>
        <p:xfrm>
          <a:off x="488504" y="1772816"/>
          <a:ext cx="9003729" cy="101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Laskentataulukko" r:id="rId3" imgW="5038716" imgH="866757" progId="Excel.Sheet.12">
                  <p:embed/>
                </p:oleObj>
              </mc:Choice>
              <mc:Fallback>
                <p:oleObj name="Laskentataulukko" r:id="rId3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1772816"/>
                        <a:ext cx="9003729" cy="101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5988122" y="5052538"/>
            <a:ext cx="252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u="sng" dirty="0"/>
              <a:t>V:joukkue YV maali 10:40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76536" y="3005044"/>
            <a:ext cx="6471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 6 kelloon tulevan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kärsii sijainen</a:t>
            </a:r>
          </a:p>
          <a:p>
            <a:r>
              <a:rPr lang="fi-FI" sz="1600" dirty="0">
                <a:solidFill>
                  <a:srgbClr val="FF0000"/>
                </a:solidFill>
              </a:rPr>
              <a:t>Kumoutuvia kärsivät pääsevät jäälle </a:t>
            </a:r>
            <a:r>
              <a:rPr lang="fi-FI" sz="1600" u="sng" dirty="0">
                <a:solidFill>
                  <a:srgbClr val="FF0000"/>
                </a:solidFill>
              </a:rPr>
              <a:t>päättymisajan jälkeisellä katkolla</a:t>
            </a:r>
            <a:r>
              <a:rPr lang="fi-FI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46827" y="5372976"/>
            <a:ext cx="5906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 12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päättyy. K 6 ja V 8 ovat samanaikaisia rangaistuksia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98445"/>
              </p:ext>
            </p:extLst>
          </p:nvPr>
        </p:nvGraphicFramePr>
        <p:xfrm>
          <a:off x="488504" y="3861048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Laskentataulukko" r:id="rId5" imgW="5038716" imgH="866757" progId="Excel.Sheet.12">
                  <p:embed/>
                </p:oleObj>
              </mc:Choice>
              <mc:Fallback>
                <p:oleObj name="Laskentataulukko" r:id="rId5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3861048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4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A6BDD-2900-4962-A31E-1B9CC36FB25C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65</a:t>
            </a:fld>
            <a:endParaRPr lang="fi-FI" alt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992560" y="1175048"/>
            <a:ext cx="6192688" cy="57706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2 + 10 min </a:t>
            </a:r>
            <a:r>
              <a:rPr lang="fi-FI" sz="1600" dirty="0" err="1"/>
              <a:t>rang</a:t>
            </a:r>
            <a:r>
              <a:rPr lang="fi-FI" sz="1600" dirty="0"/>
              <a:t>. Sijaiskärsijä istuu 2 min (jos ei tule </a:t>
            </a:r>
            <a:r>
              <a:rPr lang="fi-FI" sz="1600" dirty="0" err="1"/>
              <a:t>yv</a:t>
            </a:r>
            <a:r>
              <a:rPr lang="fi-FI" sz="1600" dirty="0"/>
              <a:t> maalia) ja </a:t>
            </a:r>
          </a:p>
          <a:p>
            <a:pPr marL="0" indent="0">
              <a:buNone/>
            </a:pPr>
            <a:r>
              <a:rPr lang="fi-FI" sz="1600" dirty="0" err="1"/>
              <a:t>rang.saajan</a:t>
            </a:r>
            <a:r>
              <a:rPr lang="fi-FI" sz="1600" dirty="0"/>
              <a:t> 10min alkaa tämän jälkeen</a:t>
            </a:r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953957" y="3062172"/>
            <a:ext cx="3863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 6  Pääsee jäälle 21:25 jälkeen katkolla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953957" y="4604174"/>
            <a:ext cx="409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Kumoutuvalle 2min ei tarvita sijaiskärsijää.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22838" y="5098831"/>
            <a:ext cx="743504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Päähän kohdistuva taklaus (syy 44) ja selästä taklaaminen (syy 29)    2+10 min, </a:t>
            </a:r>
          </a:p>
          <a:p>
            <a:r>
              <a:rPr lang="fi-FI" sz="1600" dirty="0"/>
              <a:t>10 min syy on </a:t>
            </a:r>
            <a:r>
              <a:rPr lang="fi-FI" sz="1600" u="sng" dirty="0"/>
              <a:t>sama kuin 2min</a:t>
            </a:r>
            <a:r>
              <a:rPr lang="fi-FI" sz="1600" dirty="0"/>
              <a:t> (syy 44 / 29) L-kenttään KR</a:t>
            </a:r>
          </a:p>
        </p:txBody>
      </p:sp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79925"/>
              </p:ext>
            </p:extLst>
          </p:nvPr>
        </p:nvGraphicFramePr>
        <p:xfrm>
          <a:off x="416496" y="1885731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" name="Laskentataulukko" r:id="rId3" imgW="5038716" imgH="866757" progId="Excel.Sheet.12">
                  <p:embed/>
                </p:oleObj>
              </mc:Choice>
              <mc:Fallback>
                <p:oleObj name="Laskentataulukko" r:id="rId3" imgW="5038716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1885731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910344"/>
              </p:ext>
            </p:extLst>
          </p:nvPr>
        </p:nvGraphicFramePr>
        <p:xfrm>
          <a:off x="416496" y="3572946"/>
          <a:ext cx="90027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" name="Laskentataulukko" r:id="rId5" imgW="5038716" imgH="866757" progId="Excel.Sheet.12">
                  <p:embed/>
                </p:oleObj>
              </mc:Choice>
              <mc:Fallback>
                <p:oleObj name="Laskentataulukko" r:id="rId5" imgW="5038716" imgH="866757" progId="Excel.Sheet.12">
                  <p:embed/>
                  <p:pic>
                    <p:nvPicPr>
                      <p:cNvPr id="0" name="Objekti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3572946"/>
                        <a:ext cx="90027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1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18A97-46BF-4FC0-889B-1A4A1F241C8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66</a:t>
            </a:fld>
            <a:endParaRPr lang="fi-FI" alt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32520" y="1052736"/>
            <a:ext cx="8420100" cy="57706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Iso </a:t>
            </a:r>
            <a:r>
              <a:rPr lang="fi-FI" sz="1600" dirty="0" err="1"/>
              <a:t>rang</a:t>
            </a:r>
            <a:r>
              <a:rPr lang="fi-FI" sz="1600" dirty="0"/>
              <a:t>. 5min (kärsii sijainen), tuomitaan myös PR (syy sama kuin 5min).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Pelirangaistus päättyy ottelun päättymisaikaan</a:t>
            </a:r>
            <a:r>
              <a:rPr lang="fi-FI" sz="1600" dirty="0"/>
              <a:t>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5604894" y="4930247"/>
            <a:ext cx="252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V:joukkue YV maali 10:30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209708" y="2924944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Esim. Jos ajassa 10:30 V-joukkue tekee </a:t>
            </a:r>
            <a:r>
              <a:rPr lang="fi-FI" sz="1600" dirty="0" err="1">
                <a:solidFill>
                  <a:srgbClr val="FF0000"/>
                </a:solidFill>
              </a:rPr>
              <a:t>YV-maalin</a:t>
            </a:r>
            <a:r>
              <a:rPr lang="fi-FI" sz="1600" dirty="0">
                <a:solidFill>
                  <a:srgbClr val="FF0000"/>
                </a:solidFill>
              </a:rPr>
              <a:t>, K:n mikään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EI pääty.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Perustelu: 2min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ovat samanaikaisia rangaistuksia ja 5min ei pääty maalista.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76536" y="4930247"/>
            <a:ext cx="388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Vanhin kellossa oleva pieni </a:t>
            </a:r>
            <a:r>
              <a:rPr lang="fi-FI" sz="1600" dirty="0" err="1">
                <a:solidFill>
                  <a:srgbClr val="FF0000"/>
                </a:solidFill>
              </a:rPr>
              <a:t>rang</a:t>
            </a:r>
            <a:r>
              <a:rPr lang="fi-FI" sz="1600" dirty="0">
                <a:solidFill>
                  <a:srgbClr val="FF0000"/>
                </a:solidFill>
              </a:rPr>
              <a:t>. päättyy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00380" y="5335819"/>
            <a:ext cx="904927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1600" dirty="0"/>
              <a:t>Ottelurangaistus (25min) merkitään </a:t>
            </a:r>
            <a:r>
              <a:rPr lang="fi-FI" sz="1600" b="1" dirty="0">
                <a:solidFill>
                  <a:srgbClr val="FF0000"/>
                </a:solidFill>
              </a:rPr>
              <a:t>OR</a:t>
            </a:r>
            <a:r>
              <a:rPr lang="fi-FI" sz="1600" dirty="0"/>
              <a:t> </a:t>
            </a:r>
            <a:r>
              <a:rPr lang="fi-FI" sz="1600" dirty="0" err="1"/>
              <a:t>min.kenttään</a:t>
            </a:r>
            <a:r>
              <a:rPr lang="fi-FI" sz="1600" dirty="0"/>
              <a:t> ja syy rikkeen mukainen, kärsijä istuu 5 min.</a:t>
            </a:r>
          </a:p>
        </p:txBody>
      </p:sp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60972"/>
              </p:ext>
            </p:extLst>
          </p:nvPr>
        </p:nvGraphicFramePr>
        <p:xfrm>
          <a:off x="500063" y="1689100"/>
          <a:ext cx="90027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" name="Laskentataulukko" r:id="rId3" imgW="5038716" imgH="1057330" progId="Excel.Sheet.12">
                  <p:embed/>
                </p:oleObj>
              </mc:Choice>
              <mc:Fallback>
                <p:oleObj name="Laskentataulukko" r:id="rId3" imgW="5038716" imgH="1057330" progId="Excel.Sheet.12">
                  <p:embed/>
                  <p:pic>
                    <p:nvPicPr>
                      <p:cNvPr id="0" name="Objekti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89100"/>
                        <a:ext cx="900271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i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068665"/>
              </p:ext>
            </p:extLst>
          </p:nvPr>
        </p:nvGraphicFramePr>
        <p:xfrm>
          <a:off x="500380" y="3670186"/>
          <a:ext cx="90027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" name="Laskentataulukko" r:id="rId5" imgW="5038716" imgH="1057330" progId="Excel.Sheet.12">
                  <p:embed/>
                </p:oleObj>
              </mc:Choice>
              <mc:Fallback>
                <p:oleObj name="Laskentataulukko" r:id="rId5" imgW="5038716" imgH="1057330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" y="3670186"/>
                        <a:ext cx="900271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7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/>
      <p:bldP spid="13" grpId="0"/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344488" y="260350"/>
            <a:ext cx="7999412" cy="647700"/>
          </a:xfrm>
        </p:spPr>
        <p:txBody>
          <a:bodyPr/>
          <a:lstStyle/>
          <a:p>
            <a:pPr eaLnBrk="1" hangingPunct="1"/>
            <a:r>
              <a:rPr lang="fi-FI" altLang="fi-FI" dirty="0"/>
              <a:t>YV MAALI SIIRRETYN RANG.VIHELLYKSEN AIKANA</a:t>
            </a:r>
          </a:p>
        </p:txBody>
      </p:sp>
      <p:sp>
        <p:nvSpPr>
          <p:cNvPr id="3891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0066CC"/>
                </a:solidFill>
              </a:rPr>
              <a:t>Suomen Jääkiekkoliitto / RK</a:t>
            </a:r>
          </a:p>
        </p:txBody>
      </p:sp>
      <p:sp>
        <p:nvSpPr>
          <p:cNvPr id="3891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064B65-E6E3-48BC-A1E9-7A502A3D22CD}" type="slidenum">
              <a:rPr lang="fi-FI" altLang="fi-FI" sz="1000" smtClean="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24583" name="Tekstiruutu 3"/>
          <p:cNvSpPr txBox="1">
            <a:spLocks noChangeArrowheads="1"/>
          </p:cNvSpPr>
          <p:nvPr/>
        </p:nvSpPr>
        <p:spPr bwMode="auto">
          <a:xfrm>
            <a:off x="840770" y="3933056"/>
            <a:ext cx="791845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dirty="0">
                <a:solidFill>
                  <a:srgbClr val="FF0000"/>
                </a:solidFill>
              </a:rPr>
              <a:t>Kellossa oleva (vanhin) 2min </a:t>
            </a:r>
            <a:r>
              <a:rPr lang="fi-FI" altLang="fi-FI" sz="2400" b="1" dirty="0" err="1">
                <a:solidFill>
                  <a:srgbClr val="FF0000"/>
                </a:solidFill>
              </a:rPr>
              <a:t>rang</a:t>
            </a:r>
            <a:r>
              <a:rPr lang="fi-FI" altLang="fi-FI" sz="2400" b="1" dirty="0">
                <a:solidFill>
                  <a:srgbClr val="FF0000"/>
                </a:solidFill>
              </a:rPr>
              <a:t>. päättyy ja tuomarin siirretty rangaistusvihellys  SR alkaa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5BB0D-38AF-4C62-BBEA-51054C6FB26E}" type="datetime1">
              <a:rPr lang="fi-FI" altLang="fi-FI" smtClean="0"/>
              <a:t>14.9.2017</a:t>
            </a:fld>
            <a:endParaRPr lang="fi-FI" altLang="fi-FI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09702"/>
              </p:ext>
            </p:extLst>
          </p:nvPr>
        </p:nvGraphicFramePr>
        <p:xfrm>
          <a:off x="992188" y="1700213"/>
          <a:ext cx="315753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Laskentataulukko" r:id="rId3" imgW="1752726" imgH="1057330" progId="Excel.Sheet.12">
                  <p:embed/>
                </p:oleObj>
              </mc:Choice>
              <mc:Fallback>
                <p:oleObj name="Laskentataulukko" r:id="rId3" imgW="1752726" imgH="1057330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700213"/>
                        <a:ext cx="3157537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04508"/>
              </p:ext>
            </p:extLst>
          </p:nvPr>
        </p:nvGraphicFramePr>
        <p:xfrm>
          <a:off x="4448944" y="1916832"/>
          <a:ext cx="4457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Laskentataulukko" r:id="rId5" imgW="2495603" imgH="866757" progId="Excel.Sheet.12">
                  <p:embed/>
                </p:oleObj>
              </mc:Choice>
              <mc:Fallback>
                <p:oleObj name="Laskentataulukko" r:id="rId5" imgW="2495603" imgH="866757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944" y="1916832"/>
                        <a:ext cx="4457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1C5F0-A5B7-4887-A314-EE174104A4F1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68</a:t>
            </a:fld>
            <a:endParaRPr lang="fi-FI" altLang="fi-FI"/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1032954" y="5024295"/>
            <a:ext cx="7699375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Samalla katkolla kaksi JR, yksi kentällä ollut istuu molemmat.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344488" y="260350"/>
            <a:ext cx="7999412" cy="647700"/>
          </a:xfrm>
        </p:spPr>
        <p:txBody>
          <a:bodyPr/>
          <a:lstStyle/>
          <a:p>
            <a:pPr algn="ctr" eaLnBrk="1" hangingPunct="1"/>
            <a:r>
              <a:rPr lang="fi-FI" altLang="fi-FI" dirty="0"/>
              <a:t>JOUKKUERANGAISTUS</a:t>
            </a:r>
          </a:p>
        </p:txBody>
      </p:sp>
      <p:sp>
        <p:nvSpPr>
          <p:cNvPr id="9" name="Tekstiruutu 8"/>
          <p:cNvSpPr txBox="1">
            <a:spLocks noChangeArrowheads="1"/>
          </p:cNvSpPr>
          <p:nvPr/>
        </p:nvSpPr>
        <p:spPr bwMode="auto">
          <a:xfrm>
            <a:off x="1032955" y="2564904"/>
            <a:ext cx="7699375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Joukkuerangaistuksen istuu kentällä ollut.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Samalla katkolla pieni ja JR, kaksi pelaajaa istuu. 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28510"/>
              </p:ext>
            </p:extLst>
          </p:nvPr>
        </p:nvGraphicFramePr>
        <p:xfrm>
          <a:off x="1032955" y="1340768"/>
          <a:ext cx="4457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6" name="Laskentataulukko" r:id="rId3" imgW="2495603" imgH="866757" progId="Excel.Sheet.12">
                  <p:embed/>
                </p:oleObj>
              </mc:Choice>
              <mc:Fallback>
                <p:oleObj name="Laskentataulukko" r:id="rId3" imgW="2495603" imgH="866757" progId="Excel.Sheet.12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955" y="1340768"/>
                        <a:ext cx="4457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76729"/>
              </p:ext>
            </p:extLst>
          </p:nvPr>
        </p:nvGraphicFramePr>
        <p:xfrm>
          <a:off x="4274630" y="3717032"/>
          <a:ext cx="4457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7" name="Laskentataulukko" r:id="rId5" imgW="2495603" imgH="866757" progId="Excel.Sheet.12">
                  <p:embed/>
                </p:oleObj>
              </mc:Choice>
              <mc:Fallback>
                <p:oleObj name="Laskentataulukko" r:id="rId5" imgW="2495603" imgH="866757" progId="Excel.Sheet.12">
                  <p:embed/>
                  <p:pic>
                    <p:nvPicPr>
                      <p:cNvPr id="0" name="Objekti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630" y="3717032"/>
                        <a:ext cx="4457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4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35F29-C8FD-4411-9447-52732DFB71E4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53CFE-1B4B-4872-A9C6-D0D878DF34D0}" type="slidenum">
              <a:rPr lang="fi-FI" altLang="fi-FI" smtClean="0"/>
              <a:pPr>
                <a:defRPr/>
              </a:pPr>
              <a:t>69</a:t>
            </a:fld>
            <a:endParaRPr lang="fi-FI" altLang="fi-FI"/>
          </a:p>
        </p:txBody>
      </p:sp>
      <p:sp>
        <p:nvSpPr>
          <p:cNvPr id="5" name="Tekstiruutu 4"/>
          <p:cNvSpPr txBox="1">
            <a:spLocks noChangeArrowheads="1"/>
          </p:cNvSpPr>
          <p:nvPr/>
        </p:nvSpPr>
        <p:spPr bwMode="auto">
          <a:xfrm>
            <a:off x="595081" y="2517624"/>
            <a:ext cx="8181975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9:25 K1 mv, 2 min istuu katkaisuhetkellä kentällä ollut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9:50 </a:t>
            </a:r>
            <a:r>
              <a:rPr lang="fi-FI" altLang="fi-FI" dirty="0" err="1"/>
              <a:t>K-jouk</a:t>
            </a:r>
            <a:r>
              <a:rPr lang="fi-FI" altLang="fi-FI" dirty="0"/>
              <a:t>. kaksi jäällä ollutta kenttäpelaajaa istumaan mv 2 ja 10min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344488" y="260350"/>
            <a:ext cx="7999412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fi-FI" altLang="fi-FI" kern="0" dirty="0"/>
              <a:t>MV  RANGAISTUKSET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60512" y="4905063"/>
            <a:ext cx="783099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000" dirty="0"/>
              <a:t>K1 mv ottaa ajassa 15:40 toisen 10min </a:t>
            </a:r>
            <a:r>
              <a:rPr lang="fi-FI" sz="2000" dirty="0" err="1"/>
              <a:t>rang</a:t>
            </a:r>
            <a:r>
              <a:rPr lang="fi-FI" sz="2000" dirty="0"/>
              <a:t>. Se muuttuu 20min PR,</a:t>
            </a:r>
          </a:p>
          <a:p>
            <a:r>
              <a:rPr lang="fi-FI" sz="2000" dirty="0"/>
              <a:t>Maalivahti suihkuun ja sijaiskärsijä K14 pääsee takaisin peliin.</a:t>
            </a:r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41760"/>
              </p:ext>
            </p:extLst>
          </p:nvPr>
        </p:nvGraphicFramePr>
        <p:xfrm>
          <a:off x="1208584" y="1124744"/>
          <a:ext cx="44577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" name="Laskentataulukko" r:id="rId3" imgW="2495603" imgH="1057330" progId="Excel.Sheet.12">
                  <p:embed/>
                </p:oleObj>
              </mc:Choice>
              <mc:Fallback>
                <p:oleObj name="Laskentataulukko" r:id="rId3" imgW="2495603" imgH="1057330" progId="Excel.Sheet.12">
                  <p:embed/>
                  <p:pic>
                    <p:nvPicPr>
                      <p:cNvPr id="0" name="Objekti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584" y="1124744"/>
                        <a:ext cx="44577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88794"/>
              </p:ext>
            </p:extLst>
          </p:nvPr>
        </p:nvGraphicFramePr>
        <p:xfrm>
          <a:off x="1208584" y="3356992"/>
          <a:ext cx="44577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" name="Laskentataulukko" r:id="rId5" imgW="2495603" imgH="1247903" progId="Excel.Sheet.12">
                  <p:embed/>
                </p:oleObj>
              </mc:Choice>
              <mc:Fallback>
                <p:oleObj name="Laskentataulukko" r:id="rId5" imgW="2495603" imgH="1247903" progId="Excel.Sheet.12">
                  <p:embed/>
                  <p:pic>
                    <p:nvPicPr>
                      <p:cNvPr id="0" name="Objekti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584" y="3356992"/>
                        <a:ext cx="44577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ocuments\screenshots\screenshot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2749366"/>
            <a:ext cx="5156783" cy="26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8504" y="1196752"/>
            <a:ext cx="8636124" cy="4402832"/>
          </a:xfrm>
        </p:spPr>
        <p:txBody>
          <a:bodyPr/>
          <a:lstStyle/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Asenna </a:t>
            </a:r>
            <a:r>
              <a:rPr lang="fi-FI" sz="1800" dirty="0" err="1"/>
              <a:t>java</a:t>
            </a:r>
            <a:r>
              <a:rPr lang="fi-FI" sz="1800" dirty="0"/>
              <a:t> osoitteesta: </a:t>
            </a:r>
            <a:r>
              <a:rPr lang="fi-FI" sz="1800" dirty="0">
                <a:hlinkClick r:id="rId3"/>
              </a:rPr>
              <a:t>http://www.java.com/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	- </a:t>
            </a:r>
            <a:r>
              <a:rPr lang="fi-FI" sz="1400" dirty="0"/>
              <a:t>Voit testata onko Sinulla jo Java asennettuna ”</a:t>
            </a:r>
            <a:r>
              <a:rPr lang="fi-FI" sz="1400" dirty="0" err="1"/>
              <a:t>Do</a:t>
            </a:r>
            <a:r>
              <a:rPr lang="fi-FI" sz="1400" dirty="0"/>
              <a:t> i </a:t>
            </a:r>
            <a:r>
              <a:rPr lang="fi-FI" sz="1400" dirty="0" err="1"/>
              <a:t>have</a:t>
            </a:r>
            <a:r>
              <a:rPr lang="fi-FI" sz="1400" dirty="0"/>
              <a:t> Java” -linkistä</a:t>
            </a:r>
          </a:p>
          <a:p>
            <a:pPr marL="0" indent="0">
              <a:buNone/>
            </a:pPr>
            <a:r>
              <a:rPr lang="fi-FI" sz="1800" dirty="0"/>
              <a:t>	- </a:t>
            </a:r>
            <a:r>
              <a:rPr lang="fi-FI" sz="1400" dirty="0"/>
              <a:t>Jos ei ole, paina ”</a:t>
            </a:r>
            <a:r>
              <a:rPr lang="fi-FI" sz="1400" dirty="0" err="1"/>
              <a:t>Free</a:t>
            </a:r>
            <a:r>
              <a:rPr lang="fi-FI" sz="1400" dirty="0"/>
              <a:t> Java </a:t>
            </a:r>
            <a:r>
              <a:rPr lang="fi-FI" sz="1400" dirty="0" err="1"/>
              <a:t>Download</a:t>
            </a:r>
            <a:r>
              <a:rPr lang="fi-FI" sz="1400" dirty="0"/>
              <a:t>”-napista, valitse ”</a:t>
            </a:r>
            <a:r>
              <a:rPr lang="fi-FI" sz="1400" dirty="0" err="1"/>
              <a:t>Agree</a:t>
            </a:r>
            <a:r>
              <a:rPr lang="fi-FI" sz="1400" dirty="0"/>
              <a:t> and </a:t>
            </a:r>
            <a:r>
              <a:rPr lang="fi-FI" sz="1400" dirty="0" err="1"/>
              <a:t>Start</a:t>
            </a:r>
            <a:r>
              <a:rPr lang="fi-FI" sz="1400" dirty="0"/>
              <a:t> </a:t>
            </a:r>
            <a:r>
              <a:rPr lang="fi-FI" sz="1400" dirty="0" err="1"/>
              <a:t>Download</a:t>
            </a:r>
            <a:r>
              <a:rPr lang="fi-FI" sz="1400" dirty="0"/>
              <a:t>” ja 		käynnistä ladattu tiedosto.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	- Asennuksen alkaessa voit halutessasi</a:t>
            </a:r>
          </a:p>
          <a:p>
            <a:pPr marL="0" indent="0">
              <a:buNone/>
            </a:pPr>
            <a:r>
              <a:rPr lang="fi-FI" sz="1400" dirty="0"/>
              <a:t>	  jättää asentamatta ”</a:t>
            </a:r>
            <a:r>
              <a:rPr lang="fi-FI" sz="1400" dirty="0" err="1"/>
              <a:t>Ask.com</a:t>
            </a:r>
            <a:r>
              <a:rPr lang="fi-FI" sz="1400" dirty="0"/>
              <a:t>”-navigointipalkin</a:t>
            </a:r>
          </a:p>
          <a:p>
            <a:pPr marL="0" indent="0">
              <a:buNone/>
            </a:pPr>
            <a:r>
              <a:rPr lang="fi-FI" sz="1400" dirty="0"/>
              <a:t>	  poistamalla valmiiksi rastitetut ruudut</a:t>
            </a:r>
          </a:p>
          <a:p>
            <a:pPr marL="0" indent="0">
              <a:buNone/>
            </a:pPr>
            <a:r>
              <a:rPr lang="fi-FI" sz="1400" dirty="0"/>
              <a:t>	  ennen asennuksen jatkamista.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	- Asennus suoritetaan vain kerran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	</a:t>
            </a:r>
            <a:r>
              <a:rPr lang="fi-FI" sz="1800" b="1" u="sng" dirty="0">
                <a:solidFill>
                  <a:srgbClr val="FF0000"/>
                </a:solidFill>
              </a:rPr>
              <a:t>- Päivitykset tulee asentaa myös jatkossa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TILASTOINTI TULOSPALVELU  (</a:t>
            </a:r>
            <a:r>
              <a:rPr lang="fi-FI" altLang="fi-FI" dirty="0" err="1"/>
              <a:t>TiTu</a:t>
            </a:r>
            <a:r>
              <a:rPr lang="fi-FI" altLang="fi-FI" dirty="0"/>
              <a:t>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3C67E-CC2A-4586-9CC8-8C07F3F3BC6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  <p:cxnSp>
        <p:nvCxnSpPr>
          <p:cNvPr id="8" name="Suora nuoliyhdysviiva 7"/>
          <p:cNvCxnSpPr/>
          <p:nvPr/>
        </p:nvCxnSpPr>
        <p:spPr bwMode="auto">
          <a:xfrm>
            <a:off x="4088904" y="2852936"/>
            <a:ext cx="2376264" cy="20162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>
            <a:off x="5745088" y="2204864"/>
            <a:ext cx="1008112" cy="29523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79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F28C-84C9-4E55-A7B7-87A6E58662D9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70</a:t>
            </a:fld>
            <a:endParaRPr lang="fi-FI" altLang="fi-FI"/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848544" y="3212976"/>
            <a:ext cx="80645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Kun pelikatkolla saman </a:t>
            </a:r>
            <a:r>
              <a:rPr lang="fi-FI" altLang="fi-FI" dirty="0" err="1"/>
              <a:t>jouk</a:t>
            </a:r>
            <a:r>
              <a:rPr lang="fi-FI" altLang="fi-FI" dirty="0"/>
              <a:t>. eri pelaajille tuomitaan iso ja pieni </a:t>
            </a:r>
            <a:r>
              <a:rPr lang="fi-FI" altLang="fi-FI" dirty="0" err="1"/>
              <a:t>rang</a:t>
            </a:r>
            <a:r>
              <a:rPr lang="fi-FI" altLang="fi-FI" dirty="0"/>
              <a:t>. merkitään pieni ensiksi tuomituksi.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Ainoastaan kaksi rangaistusta voi käydä kellossa samanaikaisesti.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Kolmas kelloon tuleva </a:t>
            </a:r>
            <a:r>
              <a:rPr lang="fi-FI" altLang="fi-FI" dirty="0" err="1"/>
              <a:t>rang</a:t>
            </a:r>
            <a:r>
              <a:rPr lang="fi-FI" altLang="fi-FI" dirty="0"/>
              <a:t>. joka ei voi alkaa heti,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on siirretty ja merkitään S.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599430" y="2437126"/>
            <a:ext cx="281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V:joukkue maali 10:50  YV2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7678"/>
              </p:ext>
            </p:extLst>
          </p:nvPr>
        </p:nvGraphicFramePr>
        <p:xfrm>
          <a:off x="881158" y="1175048"/>
          <a:ext cx="44577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Laskentataulukko" r:id="rId3" imgW="2495603" imgH="1247903" progId="Excel.Sheet.12">
                  <p:embed/>
                </p:oleObj>
              </mc:Choice>
              <mc:Fallback>
                <p:oleObj name="Laskentataulukko" r:id="rId3" imgW="2495603" imgH="1247903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58" y="1175048"/>
                        <a:ext cx="44577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105CF-17B4-42E9-B51C-B8EE59D30216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71</a:t>
            </a:fld>
            <a:endParaRPr lang="fi-FI" altLang="fi-FI"/>
          </a:p>
        </p:txBody>
      </p:sp>
      <p:sp>
        <p:nvSpPr>
          <p:cNvPr id="3" name="Tekstiruutu 2"/>
          <p:cNvSpPr txBox="1"/>
          <p:nvPr/>
        </p:nvSpPr>
        <p:spPr>
          <a:xfrm>
            <a:off x="5606630" y="2471410"/>
            <a:ext cx="2702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V:joukkue maali 10:50  YV</a:t>
            </a:r>
          </a:p>
        </p:txBody>
      </p:sp>
      <p:sp>
        <p:nvSpPr>
          <p:cNvPr id="9" name="Tekstiruutu 8"/>
          <p:cNvSpPr txBox="1">
            <a:spLocks noChangeArrowheads="1"/>
          </p:cNvSpPr>
          <p:nvPr/>
        </p:nvSpPr>
        <p:spPr bwMode="auto">
          <a:xfrm>
            <a:off x="1496616" y="3291011"/>
            <a:ext cx="6335712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Kun pelikatkolla samalle pelaajalle tuomitaan 2+5 min,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Kärsitään 5 min ensimmäisenä.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 err="1"/>
              <a:t>YV-maali</a:t>
            </a:r>
            <a:r>
              <a:rPr lang="fi-FI" altLang="fi-FI" dirty="0"/>
              <a:t> ei päätä isoa rangaistusta.</a:t>
            </a:r>
          </a:p>
        </p:txBody>
      </p:sp>
      <p:sp>
        <p:nvSpPr>
          <p:cNvPr id="8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11726"/>
              </p:ext>
            </p:extLst>
          </p:nvPr>
        </p:nvGraphicFramePr>
        <p:xfrm>
          <a:off x="776536" y="1586063"/>
          <a:ext cx="44577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" name="Laskentataulukko" r:id="rId3" imgW="2495603" imgH="1057330" progId="Excel.Sheet.12">
                  <p:embed/>
                </p:oleObj>
              </mc:Choice>
              <mc:Fallback>
                <p:oleObj name="Laskentataulukko" r:id="rId3" imgW="2495603" imgH="1057330" progId="Excel.Sheet.12">
                  <p:embed/>
                  <p:pic>
                    <p:nvPicPr>
                      <p:cNvPr id="0" name="Objekti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6" y="1586063"/>
                        <a:ext cx="44577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26641-C123-488A-9F3E-79BB298A449E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72</a:t>
            </a:fld>
            <a:endParaRPr lang="fi-FI" altLang="fi-FI"/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1447515" y="4208463"/>
            <a:ext cx="657066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K6 5 min istuu sijainen, V8 2 min päättyy K:n YV maaliin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dirty="0"/>
              <a:t>V12 sijainen istuu 5 min.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92560" y="3140968"/>
            <a:ext cx="27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K:joukkue maali 10:50  YV</a:t>
            </a:r>
          </a:p>
        </p:txBody>
      </p:sp>
      <p:sp>
        <p:nvSpPr>
          <p:cNvPr id="10" name="Otsikko 1"/>
          <p:cNvSpPr txBox="1">
            <a:spLocks/>
          </p:cNvSpPr>
          <p:nvPr/>
        </p:nvSpPr>
        <p:spPr bwMode="auto">
          <a:xfrm>
            <a:off x="776536" y="260648"/>
            <a:ext cx="7639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fi-FI" altLang="fi-FI" kern="0" dirty="0" err="1"/>
              <a:t>TiTu</a:t>
            </a:r>
            <a:r>
              <a:rPr lang="fi-FI" altLang="fi-FI" kern="0" dirty="0"/>
              <a:t>    Merkintöjä</a:t>
            </a:r>
            <a:endParaRPr lang="fi-FI" kern="0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61118"/>
              </p:ext>
            </p:extLst>
          </p:nvPr>
        </p:nvGraphicFramePr>
        <p:xfrm>
          <a:off x="560512" y="1700808"/>
          <a:ext cx="90027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Laskentataulukko" r:id="rId3" imgW="5038716" imgH="866757" progId="Excel.Sheet.12">
                  <p:embed/>
                </p:oleObj>
              </mc:Choice>
              <mc:Fallback>
                <p:oleObj name="Laskentataulukko" r:id="rId3" imgW="5038716" imgH="866757" progId="Excel.Sheet.12">
                  <p:embed/>
                  <p:pic>
                    <p:nvPicPr>
                      <p:cNvPr id="0" name="Objekti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700808"/>
                        <a:ext cx="90027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9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CFAE0-B7BC-4EB8-BC87-9926652DBE13}" type="datetime1">
              <a:rPr lang="fi-FI" altLang="fi-FI" smtClean="0"/>
              <a:t>14.9.2017</a:t>
            </a:fld>
            <a:endParaRPr lang="fi-FI" alt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73</a:t>
            </a:fld>
            <a:endParaRPr lang="fi-FI" altLang="fi-FI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 bwMode="auto">
          <a:xfrm>
            <a:off x="704528" y="16288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fi-FI" sz="6000" b="1" kern="0" dirty="0">
                <a:solidFill>
                  <a:srgbClr val="0070C0"/>
                </a:solidFill>
              </a:rPr>
              <a:t>OIKEIN HYVÄÄ JÄÄKIEKKOKAUTTA 2017 - 2018</a:t>
            </a:r>
          </a:p>
        </p:txBody>
      </p:sp>
    </p:spTree>
    <p:extLst>
      <p:ext uri="{BB962C8B-B14F-4D97-AF65-F5344CB8AC3E}">
        <p14:creationId xmlns:p14="http://schemas.microsoft.com/office/powerpoint/2010/main" val="445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Joukkueiden pelaajaluettelot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124744"/>
            <a:ext cx="8420100" cy="4114800"/>
          </a:xfrm>
        </p:spPr>
        <p:txBody>
          <a:bodyPr/>
          <a:lstStyle/>
          <a:p>
            <a:r>
              <a:rPr lang="fi-FI" dirty="0"/>
              <a:t>Kirjurille toimitettavaan pelaajaluetteloon merkitään vain pelaajia ja toimihenkilöitä, joilla on voimassa oleva pelipassi kuluvalle kaudelle.</a:t>
            </a:r>
          </a:p>
          <a:p>
            <a:r>
              <a:rPr lang="fi-FI" dirty="0"/>
              <a:t>Hyvissä ajoin, 1h??</a:t>
            </a:r>
          </a:p>
          <a:p>
            <a:r>
              <a:rPr lang="fi-FI" dirty="0"/>
              <a:t>Tilastoitavissa sarjoissa </a:t>
            </a:r>
            <a:r>
              <a:rPr lang="fi-FI" u="sng" dirty="0"/>
              <a:t>käytetään ainoastaan järjestelmästä tulostettuja kokoonpanopohjia.</a:t>
            </a:r>
            <a:r>
              <a:rPr lang="fi-FI" dirty="0"/>
              <a:t>	</a:t>
            </a:r>
          </a:p>
          <a:p>
            <a:r>
              <a:rPr lang="fi-FI" dirty="0"/>
              <a:t>Joukkueenjohtaja vahvistaa allekirjoituksellaan (nimenselvennys + </a:t>
            </a:r>
            <a:r>
              <a:rPr lang="fi-FI" dirty="0" err="1"/>
              <a:t>puh.nro</a:t>
            </a:r>
            <a:r>
              <a:rPr lang="fi-FI" dirty="0"/>
              <a:t>) pelaajaluettelon oikeellisuuden. Max </a:t>
            </a:r>
            <a:r>
              <a:rPr lang="fi-FI" u="sng" dirty="0"/>
              <a:t>19 kenttäpelaajaa + 2 mv</a:t>
            </a:r>
          </a:p>
          <a:p>
            <a:r>
              <a:rPr lang="fi-FI" u="sng" dirty="0"/>
              <a:t>Alkuperäiset allekirjoitetut pelaajaluettelot ja pöytäkirja annetaan kotijoukkueen säilytettäväksi.</a:t>
            </a:r>
          </a:p>
          <a:p>
            <a:r>
              <a:rPr lang="fi-FI" dirty="0">
                <a:solidFill>
                  <a:srgbClr val="FF0000"/>
                </a:solidFill>
              </a:rPr>
              <a:t>Ottelupöytäkirjaan tilastoitavissa sarjoissa ei saa lisätä pelaajia käsin, vaan kaikki pelaajat lisätään järjestelmän kautta. Jos pelaajaa ei pysty lisäämään pöytäkirjaan, on pelaaja edustuskelvoton, eikä saa pelata ottelussa.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34A5F-93C5-4A25-8A92-2C749953C69A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336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B2729-234C-4CBD-8D03-706413DB3C08}" type="datetime1">
              <a:rPr lang="fi-FI" altLang="fi-FI" smtClean="0"/>
              <a:t>14.9.2017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Suomen Jääkiekkoliitto / RK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B22D-A067-4939-BA7D-12D8D4F8B8B0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536" y="116632"/>
            <a:ext cx="7639050" cy="914400"/>
          </a:xfrm>
        </p:spPr>
        <p:txBody>
          <a:bodyPr/>
          <a:lstStyle/>
          <a:p>
            <a:pPr eaLnBrk="1" hangingPunct="1"/>
            <a:r>
              <a:rPr lang="fi-FI" altLang="fi-FI" dirty="0"/>
              <a:t>TILASTOINTI ja TULOSPALVELUOHJELMA                         		</a:t>
            </a:r>
            <a:r>
              <a:rPr lang="fi-FI" altLang="fi-FI" dirty="0" err="1"/>
              <a:t>TiTu</a:t>
            </a:r>
            <a:r>
              <a:rPr lang="fi-FI" altLang="fi-FI" dirty="0"/>
              <a:t>      </a:t>
            </a:r>
            <a:r>
              <a:rPr lang="fi-FI" altLang="fi-FI" sz="1600" dirty="0">
                <a:solidFill>
                  <a:srgbClr val="FF0000"/>
                </a:solidFill>
              </a:rPr>
              <a:t>( </a:t>
            </a:r>
            <a:r>
              <a:rPr lang="fi-FI" altLang="fi-FI" sz="1600" dirty="0" smtClean="0">
                <a:solidFill>
                  <a:srgbClr val="FF0000"/>
                </a:solidFill>
              </a:rPr>
              <a:t>Versio 1.13.xx:  27.1.2017) </a:t>
            </a:r>
            <a:endParaRPr lang="fi-FI" altLang="fi-FI" sz="1600" dirty="0">
              <a:solidFill>
                <a:srgbClr val="FF000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26020" y="997064"/>
            <a:ext cx="9063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fi-FI" altLang="fi-FI" sz="1400" dirty="0"/>
              <a:t>Tarkista uusin käyttöohje ja versio osoitteesta: </a:t>
            </a:r>
            <a:r>
              <a:rPr lang="fi-FI" altLang="fi-FI" sz="1400" dirty="0" err="1">
                <a:solidFill>
                  <a:srgbClr val="0066CC"/>
                </a:solidFill>
              </a:rPr>
              <a:t>http://www.finhockey.fi/index.php/joukkueelle/materiaalipankki#toimitsijat</a:t>
            </a:r>
            <a:endParaRPr lang="fi-FI" altLang="fi-FI" sz="1400" dirty="0">
              <a:solidFill>
                <a:srgbClr val="0066CC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/>
          <a:srcRect l="15854" t="4762"/>
          <a:stretch/>
        </p:blipFill>
        <p:spPr>
          <a:xfrm>
            <a:off x="3008783" y="1268760"/>
            <a:ext cx="6582328" cy="4320480"/>
          </a:xfrm>
          <a:prstGeom prst="rect">
            <a:avLst/>
          </a:prstGeom>
        </p:spPr>
      </p:pic>
      <p:sp>
        <p:nvSpPr>
          <p:cNvPr id="14" name="Nuoli vasemmalle 13"/>
          <p:cNvSpPr/>
          <p:nvPr/>
        </p:nvSpPr>
        <p:spPr bwMode="auto">
          <a:xfrm rot="21179551">
            <a:off x="7055395" y="3627045"/>
            <a:ext cx="2088232" cy="36004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00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3287</Words>
  <Application>Microsoft Office PowerPoint</Application>
  <PresentationFormat>A4-paperi (210 x 297 mm)</PresentationFormat>
  <Paragraphs>1055</Paragraphs>
  <Slides>73</Slides>
  <Notes>7</Notes>
  <HiddenSlides>4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73</vt:i4>
      </vt:variant>
    </vt:vector>
  </HeadingPairs>
  <TitlesOfParts>
    <vt:vector size="75" baseType="lpstr">
      <vt:lpstr>Blank Presentation</vt:lpstr>
      <vt:lpstr>Laskentataulukko</vt:lpstr>
      <vt:lpstr>Tilastointi- ja tulospalveluohjelma    TiTu</vt:lpstr>
      <vt:lpstr>PowerPoint-esitys</vt:lpstr>
      <vt:lpstr>PowerPoint-esitys</vt:lpstr>
      <vt:lpstr>TILASTOINTI ja TULOSPALVELU  (TiTu)</vt:lpstr>
      <vt:lpstr>Automaattinen päivitys</vt:lpstr>
      <vt:lpstr>TILASTOINTI TULOSPALVELU  (TiTu)</vt:lpstr>
      <vt:lpstr>TILASTOINTI TULOSPALVELU  (TiTu)</vt:lpstr>
      <vt:lpstr>Joukkueiden pelaajaluettelot</vt:lpstr>
      <vt:lpstr>TILASTOINTI ja TULOSPALVELUOHJELMA                           TiTu      ( Versio 1.13.xx:  27.1.2017) </vt:lpstr>
      <vt:lpstr>PowerPoint-esitys</vt:lpstr>
      <vt:lpstr>PowerPoint-esitys</vt:lpstr>
      <vt:lpstr>TILASTOINTI TULOSPALVELU  (TiTu)</vt:lpstr>
      <vt:lpstr>TILASTOINTI TULOSPALVELU  (TiTu)</vt:lpstr>
      <vt:lpstr>TILASTOINTI TULOSPALVELU  (TiTu)</vt:lpstr>
      <vt:lpstr>PowerPoint-esitys</vt:lpstr>
      <vt:lpstr>PowerPoint-esitys</vt:lpstr>
      <vt:lpstr>TILASTOINTI TULOSPALVELU  (TiTu)</vt:lpstr>
      <vt:lpstr>PowerPoint-esitys</vt:lpstr>
      <vt:lpstr>TILASTOITAVA TULOSPALVELU  (TiTu)</vt:lpstr>
      <vt:lpstr>TILASTOINTI TULOSPALVELU  (TiTu)</vt:lpstr>
      <vt:lpstr>TILASTOINTI TULOSPALVELU  (TiTu)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Pöytäkirjan uudistukset</vt:lpstr>
      <vt:lpstr>Pöytäkirjan uudistukset</vt:lpstr>
      <vt:lpstr>Pöytäkirjan uudistukset</vt:lpstr>
      <vt:lpstr>Pöytäkirjan uudistukset</vt:lpstr>
      <vt:lpstr>Pöytäkirjan uudistukset</vt:lpstr>
      <vt:lpstr>Pöytäkirjan uudistukset</vt:lpstr>
      <vt:lpstr>PowerPoint-esitys</vt:lpstr>
      <vt:lpstr>TiTu    RANGAISTUKSEN merkintä</vt:lpstr>
      <vt:lpstr>PowerPoint-esitys</vt:lpstr>
      <vt:lpstr>PowerPoint-esitys</vt:lpstr>
      <vt:lpstr>PowerPoint-esitys</vt:lpstr>
      <vt:lpstr>Syykoodit      07.2017</vt:lpstr>
      <vt:lpstr>Syykoodit</vt:lpstr>
      <vt:lpstr>Syykoodit</vt:lpstr>
      <vt:lpstr>Syykoodit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TiTu   MV merkinnät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YV MAALI SIIRRETYN RANG.VIHELLYKSEN AIKANA</vt:lpstr>
      <vt:lpstr>JOUKKUERANGAISTUS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SJL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SJL</dc:creator>
  <cp:lastModifiedBy>Käyttäjä</cp:lastModifiedBy>
  <cp:revision>408</cp:revision>
  <cp:lastPrinted>2017-09-14T10:40:14Z</cp:lastPrinted>
  <dcterms:created xsi:type="dcterms:W3CDTF">2008-06-27T09:40:51Z</dcterms:created>
  <dcterms:modified xsi:type="dcterms:W3CDTF">2017-09-14T10:44:56Z</dcterms:modified>
</cp:coreProperties>
</file>