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492" r:id="rId4"/>
    <p:sldId id="275" r:id="rId5"/>
    <p:sldId id="279" r:id="rId6"/>
    <p:sldId id="487" r:id="rId7"/>
    <p:sldId id="488" r:id="rId8"/>
    <p:sldId id="489" r:id="rId9"/>
    <p:sldId id="490" r:id="rId10"/>
    <p:sldId id="479" r:id="rId11"/>
    <p:sldId id="485" r:id="rId12"/>
    <p:sldId id="491" r:id="rId13"/>
    <p:sldId id="278" r:id="rId14"/>
    <p:sldId id="486" r:id="rId15"/>
    <p:sldId id="280" r:id="rId16"/>
    <p:sldId id="281" r:id="rId17"/>
    <p:sldId id="259" r:id="rId18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B"/>
    <a:srgbClr val="002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1B625-84C5-4C18-9ADA-521D3157B06E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31972-1DC7-4CA2-9FE7-C8DE9D4068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18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612"/>
            <a:ext cx="12189822" cy="68567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C7349E-0924-431F-89A5-A252FB8BDF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ED5B7-A5B9-4D83-B9FC-D973B922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FC3D918-1739-4E32-9178-B2DD10E6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5C68-9373-4AE3-8A5F-19C7B35AD588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FB62C4-4195-42BF-BE61-A813A145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5B8D59-6829-4EAE-98BB-EE82C75A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3318A99-57F2-4989-B6C6-78FC08CA40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A48FEA0-71EC-47C7-9B37-99127900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7F45-A63D-4971-8AA1-51BBA63A5E20}" type="datetime1">
              <a:rPr lang="fi-FI" smtClean="0"/>
              <a:t>3.4.2019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4EC7648-E9A0-44E4-AAE9-B3724AE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11129D-7B7F-407C-BBC6-D38591A3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A7AC07-AE92-4E4F-8178-36FEB66FEE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LOPETUSTEKSTI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328213B-6272-4C3E-B767-F0E20819E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5208104"/>
            <a:ext cx="3519157" cy="125544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Yhteystiedot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E46A563-23F5-4934-BA6E-BA4D366FD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9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BAD8238-F10B-495D-AD9C-41500E6DFDE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121932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AC0FCD-695F-44C2-8F04-779BC07AD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9630"/>
            <a:ext cx="9144000" cy="1185504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7FA4304-826A-409F-8351-FC31C6CE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046"/>
            <a:ext cx="9144000" cy="737075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E095BA-B164-4511-AB92-AB76206A88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7" y="1759226"/>
            <a:ext cx="2649864" cy="2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BB8A22-9DE0-4FD9-AECD-CE4B051A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B3B3-1BC0-4E25-8502-341D776B1D49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08A217-7214-4559-A14E-2F053BE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773954-88A2-4478-B3F9-CAE5A72F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02D0ED1-2019-4D77-B41E-2D39BE75A2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8000"/>
            <a:ext cx="5181600" cy="420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1969-793A-4600-BA7C-1C8C558101BC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192428F-D30B-4426-BE13-E60D8BE09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2E41F-FAA5-46BD-90CC-5BEBA021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AAB9C7-5A5C-4706-92FE-420D503F1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129D9-18DC-47F6-B343-4CB776585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6426"/>
            <a:ext cx="5181600" cy="344277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1A75C3-B42C-44F0-8C10-04119721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2202-B830-48B8-9044-E7EDD2E0CE24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EB2C33-82B7-46DA-833F-ECF469B1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2137FE-D8B4-4EE5-81F5-A6E52CA3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10DA-5059-4538-9FE9-07DF027DAAA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2D2A2FB-0D13-4C6B-88E7-D63299DE20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1" y="1681163"/>
            <a:ext cx="5181600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F5B35F38-860C-44E0-B19B-667B2DDA0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47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881E59-0440-4442-8979-3762CA9B9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32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C2BB2E-2BC9-4472-8353-00A6D1277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A4913FE-ABFA-4189-8E4B-665F9BAE3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8FE6F2-671F-4613-98E7-2E8296BF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75452"/>
            <a:ext cx="10515600" cy="2187023"/>
          </a:xfrm>
        </p:spPr>
        <p:txBody>
          <a:bodyPr anchor="ctr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3CE44B-073F-4340-A5F6-820F569FE6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3" y="5764863"/>
            <a:ext cx="1066800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C649D-43A2-4215-B404-53794D83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68" y="685800"/>
            <a:ext cx="5367131" cy="74295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C148E1-1B87-4F50-B761-7634CF52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68" y="1457325"/>
            <a:ext cx="5367131" cy="41999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31E5A4A7-7DC2-466B-AECF-EE6D72F7218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536713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6AE4A7-FFF7-496D-8570-7A07E3B86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84" y="5764863"/>
            <a:ext cx="1066138" cy="8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5BFF6C-9291-46C0-94E2-27296743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668000" cy="742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6275F8-E98D-4A01-B643-49B0A75E6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1869" y="6356351"/>
            <a:ext cx="117932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76402F7-9172-4A1B-B748-BA5F312B4C49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211937-37C9-4928-89DC-0583387A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D72AD-6EA7-4E5A-A078-0DD0397EB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356351"/>
            <a:ext cx="527703" cy="2068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0AF10DA-5059-4538-9FE9-07DF027DAA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1DA05-12E2-478D-9F29-3C9A11BD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57325"/>
            <a:ext cx="10668000" cy="419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080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60" r:id="rId5"/>
    <p:sldLayoutId id="2147483651" r:id="rId6"/>
    <p:sldLayoutId id="2147483661" r:id="rId7"/>
    <p:sldLayoutId id="2147483663" r:id="rId8"/>
    <p:sldLayoutId id="2147483664" r:id="rId9"/>
    <p:sldLayoutId id="2147483654" r:id="rId10"/>
    <p:sldLayoutId id="2147483655" r:id="rId11"/>
    <p:sldLayoutId id="21474836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−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95350" indent="-180975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162050" indent="-17145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21C2ED-A644-425D-B301-F929DA929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dirty="0"/>
              <a:t>SUOMEN JÄÄKIEKKKOLIITON </a:t>
            </a:r>
            <a:br>
              <a:rPr lang="fi-FI" altLang="fi-FI" dirty="0"/>
            </a:br>
            <a:r>
              <a:rPr lang="fi-FI" altLang="fi-FI" dirty="0"/>
              <a:t>OSAAMISEN KEHITTÄMISEN OHJELMA</a:t>
            </a:r>
            <a:endParaRPr lang="fi-F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8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572CF29-CB2F-4942-BC6C-3520AA510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3" y="1314452"/>
            <a:ext cx="607046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4000" b="1" dirty="0">
                <a:solidFill>
                  <a:schemeClr val="bg1"/>
                </a:solidFill>
              </a:rPr>
              <a:t>PERUSKOULUTUS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4000" b="1" dirty="0">
                <a:solidFill>
                  <a:schemeClr val="bg1"/>
                </a:solidFill>
              </a:rPr>
              <a:t>TASO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b="1" dirty="0">
                <a:solidFill>
                  <a:schemeClr val="bg1"/>
                </a:solidFill>
              </a:rPr>
              <a:t>(alue kouluttaa)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2800" b="1" dirty="0">
                <a:solidFill>
                  <a:schemeClr val="bg1"/>
                </a:solidFill>
              </a:rPr>
              <a:t>OSAAMISTAVOITTEET &amp;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2800" b="1" dirty="0">
                <a:solidFill>
                  <a:schemeClr val="bg1"/>
                </a:solidFill>
              </a:rPr>
              <a:t>KURSSIEN TUOTESISÄLLÖT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2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3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JÄÄKIEKKO PELINÄ </a:t>
            </a:r>
            <a:r>
              <a:rPr lang="fi-FI" altLang="fi-FI" sz="1600" b="0" dirty="0"/>
              <a:t>KESTO 4h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  <a:endParaRPr lang="fi-FI" altLang="fi-FI" dirty="0">
              <a:cs typeface="Arial"/>
            </a:endParaRPr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>
                <a:cs typeface="Arial"/>
              </a:rPr>
            </a:br>
            <a:r>
              <a:rPr lang="fi-FI" altLang="fi-FI" b="0" dirty="0"/>
              <a:t>Valmentaja ymmärtää </a:t>
            </a:r>
            <a:r>
              <a:rPr lang="fi-FI" altLang="fi-FI" b="0" dirty="0">
                <a:cs typeface="Arial"/>
              </a:rPr>
              <a:t>pelin yleiset lainalaisuudet</a:t>
            </a:r>
            <a:br>
              <a:rPr lang="fi-FI" altLang="fi-FI" b="0" dirty="0">
                <a:cs typeface="Arial"/>
              </a:rPr>
            </a:br>
            <a:r>
              <a:rPr lang="fi-FI" altLang="fi-FI" b="0" dirty="0"/>
              <a:t>Valmentaja ymmärtää</a:t>
            </a:r>
            <a:r>
              <a:rPr lang="fi-FI" altLang="fi-FI" b="0" dirty="0">
                <a:cs typeface="Arial"/>
              </a:rPr>
              <a:t> pelin prioriteettien merkityksen</a:t>
            </a:r>
            <a:br>
              <a:rPr lang="fi-FI" altLang="fi-FI" b="0" dirty="0">
                <a:cs typeface="Arial"/>
              </a:rPr>
            </a:br>
            <a:r>
              <a:rPr lang="fi-FI" altLang="fi-FI" b="0" dirty="0"/>
              <a:t>Valmentaja ymmärtää ja osaa</a:t>
            </a:r>
            <a:r>
              <a:rPr lang="fi-FI" altLang="fi-FI" b="0" dirty="0">
                <a:cs typeface="Arial"/>
              </a:rPr>
              <a:t> hyödyntää pelitilannerooleja pelin opettamisessa</a:t>
            </a:r>
            <a:br>
              <a:rPr lang="fi-FI" altLang="fi-FI" b="0" dirty="0"/>
            </a:br>
            <a:r>
              <a:rPr lang="fi-FI" altLang="fi-FI" b="0" dirty="0">
                <a:cs typeface="Arial"/>
              </a:rPr>
              <a:t>Valmentaja ymmärtää laji- ja pelitaitojen vaikutuksen pelitilannerooleihin</a:t>
            </a:r>
            <a:br>
              <a:rPr lang="fi-FI" altLang="fi-FI" b="0" dirty="0">
                <a:cs typeface="Arial"/>
              </a:rPr>
            </a:br>
            <a:r>
              <a:rPr lang="fi-FI" altLang="fi-FI" b="0" dirty="0">
                <a:cs typeface="Arial"/>
              </a:rPr>
              <a:t>Valmentaja osaa käyttää valmennuksessaan pienpelejä ja ymmärtää erilaisten opetusmetodien hyödyntämisen</a:t>
            </a:r>
            <a:br>
              <a:rPr lang="fi-FI" altLang="fi-FI" b="0" dirty="0"/>
            </a:br>
            <a:r>
              <a:rPr lang="fi-FI" altLang="fi-FI" b="0" dirty="0"/>
              <a:t>Valmentaja ymmärtää</a:t>
            </a:r>
            <a:r>
              <a:rPr lang="fi-FI" altLang="fi-FI" b="0" dirty="0">
                <a:cs typeface="Arial"/>
              </a:rPr>
              <a:t> pelin terminologiaa</a:t>
            </a:r>
          </a:p>
          <a:p>
            <a:pPr>
              <a:buNone/>
            </a:pPr>
            <a:r>
              <a:rPr lang="fi-FI" altLang="fi-FI" dirty="0"/>
              <a:t>Valmentaminen</a:t>
            </a:r>
            <a:r>
              <a:rPr lang="fi-FI" altLang="fi-FI" dirty="0">
                <a:cs typeface="Arial"/>
              </a:rPr>
              <a:t> 2h:</a:t>
            </a:r>
            <a:br>
              <a:rPr lang="fi-FI" altLang="fi-FI" dirty="0">
                <a:cs typeface="Arial"/>
              </a:rPr>
            </a:br>
            <a:r>
              <a:rPr lang="fi-FI" altLang="fi-FI" b="0" dirty="0">
                <a:cs typeface="Arial"/>
              </a:rPr>
              <a:t>Valmentaja osaa hyödyntää erilaisia opetusmetodeja työssään </a:t>
            </a:r>
          </a:p>
          <a:p>
            <a:pPr>
              <a:buNone/>
            </a:pPr>
            <a:r>
              <a:rPr lang="fi-FI" altLang="fi-FI" dirty="0"/>
              <a:t>Lajivalmentaminen 2h</a:t>
            </a:r>
            <a:r>
              <a:rPr lang="fi-FI" altLang="fi-FI" dirty="0">
                <a:cs typeface="Arial"/>
              </a:rPr>
              <a:t>:</a:t>
            </a:r>
            <a:br>
              <a:rPr lang="fi-FI" altLang="fi-FI" dirty="0">
                <a:cs typeface="Arial"/>
              </a:rPr>
            </a:br>
            <a:r>
              <a:rPr lang="fi-FI" altLang="fi-FI" b="0" dirty="0">
                <a:cs typeface="Arial"/>
              </a:rPr>
              <a:t>Pienpelit</a:t>
            </a:r>
            <a:br>
              <a:rPr lang="fi-FI" altLang="fi-FI" b="0" dirty="0">
                <a:cs typeface="Arial"/>
              </a:rPr>
            </a:br>
            <a:r>
              <a:rPr lang="fi-FI" altLang="fi-FI" b="0" dirty="0">
                <a:cs typeface="Arial"/>
              </a:rPr>
              <a:t>Laji- ja pelitaitojen opettaminen pienpeleissä pelitilanneroolien kautta</a:t>
            </a:r>
          </a:p>
          <a:p>
            <a:endParaRPr lang="fi-FI" alt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531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LASTEN PELI </a:t>
            </a:r>
            <a:r>
              <a:rPr lang="fi-FI" altLang="fi-FI" sz="1600" b="0" dirty="0"/>
              <a:t>KESTO 4h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  <a:endParaRPr lang="fi-FI" altLang="fi-FI" dirty="0">
              <a:cs typeface="Arial"/>
            </a:endParaRPr>
          </a:p>
          <a:p>
            <a:pPr marL="0" indent="0">
              <a:buNone/>
            </a:pPr>
            <a:r>
              <a:rPr lang="fi-FI" altLang="fi-FI" dirty="0"/>
              <a:t>Osaamistavoitteet:</a:t>
            </a:r>
            <a:br>
              <a:rPr lang="fi-FI" altLang="fi-FI" dirty="0">
                <a:cs typeface="Arial"/>
              </a:rPr>
            </a:br>
            <a:r>
              <a:rPr lang="fi-FI" altLang="fi-FI" dirty="0">
                <a:cs typeface="Arial"/>
              </a:rPr>
              <a:t>    </a:t>
            </a:r>
            <a:r>
              <a:rPr lang="fi-FI" altLang="fi-FI" sz="1600" b="0" dirty="0">
                <a:cs typeface="Arial"/>
              </a:rPr>
              <a:t>Ymmärrys lasten pelistä</a:t>
            </a:r>
            <a:br>
              <a:rPr lang="fi-FI" altLang="fi-FI" sz="1600" b="0" dirty="0">
                <a:cs typeface="Arial"/>
              </a:rPr>
            </a:br>
            <a:r>
              <a:rPr lang="fi-FI" altLang="fi-FI" sz="1600" b="0" dirty="0">
                <a:cs typeface="Arial"/>
              </a:rPr>
              <a:t>    Lasten pelin perusteet</a:t>
            </a:r>
            <a:br>
              <a:rPr lang="fi-FI" altLang="fi-FI" sz="1600" b="0" dirty="0">
                <a:cs typeface="Arial"/>
              </a:rPr>
            </a:br>
            <a:r>
              <a:rPr lang="fi-FI" altLang="fi-FI" sz="1600" b="0" dirty="0">
                <a:cs typeface="Arial"/>
              </a:rPr>
              <a:t>    Ymmärtää mistä pelikäsitys muodostuu</a:t>
            </a:r>
            <a:br>
              <a:rPr lang="fi-FI" altLang="fi-FI" sz="1600" b="0" dirty="0">
                <a:cs typeface="Arial"/>
              </a:rPr>
            </a:br>
            <a:r>
              <a:rPr lang="fi-FI" altLang="fi-FI" sz="1600" b="0" dirty="0">
                <a:cs typeface="Arial"/>
              </a:rPr>
              <a:t>    Ymmärtää lasten pelin lainalaisuudet</a:t>
            </a:r>
          </a:p>
          <a:p>
            <a:pPr>
              <a:buNone/>
            </a:pPr>
            <a:r>
              <a:rPr lang="fi-FI" altLang="fi-FI" dirty="0"/>
              <a:t>Valmentaminen</a:t>
            </a:r>
            <a:r>
              <a:rPr lang="fi-FI" altLang="fi-FI" dirty="0">
                <a:cs typeface="Arial"/>
              </a:rPr>
              <a:t> 2h:</a:t>
            </a:r>
            <a:br>
              <a:rPr lang="fi-FI" altLang="fi-FI" dirty="0">
                <a:cs typeface="Arial"/>
              </a:rPr>
            </a:br>
            <a:r>
              <a:rPr lang="fi-FI" altLang="fi-FI" b="0" dirty="0">
                <a:cs typeface="Arial"/>
              </a:rPr>
              <a:t>Valmentaja osaa hyödyntää erilaisia opetusmetodeja työssään </a:t>
            </a:r>
            <a:br>
              <a:rPr lang="fi-FI" altLang="fi-FI" b="0" dirty="0">
                <a:cs typeface="Arial"/>
              </a:rPr>
            </a:br>
            <a:r>
              <a:rPr lang="fi-FI" altLang="fi-FI" b="0" dirty="0">
                <a:cs typeface="Arial"/>
              </a:rPr>
              <a:t>Valmentaja osaa hyödyntää pienpelejä pelin opettamisessa</a:t>
            </a:r>
          </a:p>
          <a:p>
            <a:pPr>
              <a:buNone/>
            </a:pPr>
            <a:r>
              <a:rPr lang="fi-FI" altLang="fi-FI" dirty="0"/>
              <a:t>Lajivalmentaminen 2h</a:t>
            </a:r>
            <a:r>
              <a:rPr lang="fi-FI" altLang="fi-FI" dirty="0">
                <a:cs typeface="Arial"/>
              </a:rPr>
              <a:t>:</a:t>
            </a:r>
            <a:br>
              <a:rPr lang="fi-FI" altLang="fi-FI" dirty="0">
                <a:cs typeface="Arial"/>
              </a:rPr>
            </a:br>
            <a:r>
              <a:rPr lang="fi-FI" altLang="fi-FI" b="0" dirty="0">
                <a:cs typeface="Arial"/>
              </a:rPr>
              <a:t>Pienpelit</a:t>
            </a:r>
            <a:br>
              <a:rPr lang="fi-FI" altLang="fi-FI" b="0" dirty="0">
                <a:cs typeface="Arial"/>
              </a:rPr>
            </a:br>
            <a:r>
              <a:rPr lang="fi-FI" altLang="fi-FI" b="0" dirty="0">
                <a:cs typeface="Arial"/>
              </a:rPr>
              <a:t>Laji- ja pelitaitojen opettaminen pienpeleissä pelitilanneroolien kautta</a:t>
            </a:r>
          </a:p>
          <a:p>
            <a:endParaRPr lang="fi-FI" alt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67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TAIDON OPETTAMINEN </a:t>
            </a:r>
            <a:r>
              <a:rPr lang="fi-FI" altLang="fi-FI" sz="1600" b="0" dirty="0"/>
              <a:t>KESTO </a:t>
            </a:r>
            <a:r>
              <a:rPr lang="fi-FI" altLang="fi-FI" sz="1600" b="0" dirty="0">
                <a:solidFill>
                  <a:schemeClr val="accent1"/>
                </a:solidFill>
              </a:rPr>
              <a:t>3h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83829"/>
            <a:ext cx="10668000" cy="4199991"/>
          </a:xfrm>
        </p:spPr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/>
            </a:br>
            <a:r>
              <a:rPr lang="fi-FI" altLang="fi-FI" sz="1400" b="0" dirty="0"/>
              <a:t>Valmentaja ymmärtää </a:t>
            </a:r>
            <a:r>
              <a:rPr lang="fi-FI" altLang="fi-FI" sz="1400" b="0" dirty="0">
                <a:cs typeface="Arial"/>
              </a:rPr>
              <a:t>taidon opettamisen teoriaa isossa kuvassa</a:t>
            </a:r>
            <a:br>
              <a:rPr lang="fi-FI" altLang="fi-FI" sz="1400" b="0" dirty="0">
                <a:cs typeface="Arial"/>
              </a:rPr>
            </a:br>
            <a:r>
              <a:rPr lang="fi-FI" altLang="fi-FI" sz="1400" b="0" dirty="0">
                <a:cs typeface="Arial"/>
              </a:rPr>
              <a:t>Taidon oppimisen fysiologia</a:t>
            </a:r>
            <a:br>
              <a:rPr lang="fi-FI" altLang="fi-FI" sz="1400" b="0" dirty="0">
                <a:cs typeface="Arial"/>
              </a:rPr>
            </a:br>
            <a:r>
              <a:rPr lang="fi-FI" altLang="fi-FI" sz="1400" b="0" dirty="0">
                <a:cs typeface="Arial"/>
              </a:rPr>
              <a:t>Motoristen taitojen oppiminen</a:t>
            </a:r>
            <a:br>
              <a:rPr lang="fi-FI" altLang="fi-FI" sz="1400" b="0" dirty="0">
                <a:cs typeface="Arial"/>
              </a:rPr>
            </a:br>
            <a:r>
              <a:rPr lang="fi-FI" altLang="fi-FI" sz="1400" b="0" dirty="0">
                <a:cs typeface="Arial"/>
              </a:rPr>
              <a:t>Informaation vastaanotto, sensorinen integraatio</a:t>
            </a:r>
            <a:br>
              <a:rPr lang="fi-FI" altLang="fi-FI" sz="1400" b="0" dirty="0">
                <a:cs typeface="Arial"/>
              </a:rPr>
            </a:br>
            <a:r>
              <a:rPr lang="fi-FI" altLang="fi-FI" sz="1400" b="0" dirty="0">
                <a:cs typeface="Arial"/>
              </a:rPr>
              <a:t>Havaintomotoriikka ja pelin lukeminen</a:t>
            </a:r>
            <a:br>
              <a:rPr lang="fi-FI" altLang="fi-FI" sz="1400" b="0" dirty="0">
                <a:cs typeface="Arial"/>
              </a:rPr>
            </a:br>
            <a:r>
              <a:rPr lang="fi-FI" altLang="fi-FI" sz="1400" b="0" dirty="0">
                <a:cs typeface="Arial"/>
              </a:rPr>
              <a:t>Kognitiiviset taidot urheilussa</a:t>
            </a:r>
            <a:br>
              <a:rPr lang="fi-FI" altLang="fi-FI" sz="1400" b="0" dirty="0">
                <a:cs typeface="Arial"/>
              </a:rPr>
            </a:br>
            <a:r>
              <a:rPr lang="fi-FI" altLang="fi-FI" sz="1400" b="0" dirty="0">
                <a:cs typeface="Arial"/>
              </a:rPr>
              <a:t>Taitojen luokittelu</a:t>
            </a:r>
            <a:br>
              <a:rPr lang="fi-FI" altLang="fi-FI" sz="1400" b="0" dirty="0">
                <a:cs typeface="Arial"/>
              </a:rPr>
            </a:br>
            <a:r>
              <a:rPr lang="fi-FI" altLang="fi-FI" sz="1400" b="0" dirty="0">
                <a:cs typeface="Arial"/>
              </a:rPr>
              <a:t>Taitojen oppiminen</a:t>
            </a:r>
            <a:br>
              <a:rPr lang="fi-FI" altLang="fi-FI" sz="1400" b="0" dirty="0">
                <a:cs typeface="Arial"/>
              </a:rPr>
            </a:br>
            <a:r>
              <a:rPr lang="fi-FI" altLang="fi-FI" sz="1400" b="0" dirty="0">
                <a:cs typeface="Arial"/>
              </a:rPr>
              <a:t>Taitojen oppimisen teoriaa</a:t>
            </a:r>
            <a:br>
              <a:rPr lang="fi-FI" altLang="fi-FI" sz="1400" b="0" dirty="0">
                <a:cs typeface="Arial"/>
              </a:rPr>
            </a:br>
            <a:r>
              <a:rPr lang="fi-FI" altLang="fi-FI" sz="1400" b="0" dirty="0">
                <a:cs typeface="Arial"/>
              </a:rPr>
              <a:t>Valmentaja osaa opettaa taitoja usealla erilaisella opetustyylillä</a:t>
            </a:r>
            <a:br>
              <a:rPr lang="fi-FI" altLang="fi-FI" sz="1400" b="0" dirty="0">
                <a:cs typeface="Arial"/>
              </a:rPr>
            </a:br>
            <a:r>
              <a:rPr lang="fi-FI" altLang="fi-FI" sz="1400" b="0" dirty="0">
                <a:cs typeface="Arial"/>
              </a:rPr>
              <a:t>Valmentaja osaa soveltaa taidon opettamista peleihin ja leikkeihin</a:t>
            </a:r>
          </a:p>
          <a:p>
            <a:pPr>
              <a:buNone/>
            </a:pPr>
            <a:r>
              <a:rPr lang="fi-FI" altLang="fi-FI" dirty="0"/>
              <a:t>Valmentaminen:</a:t>
            </a:r>
          </a:p>
          <a:p>
            <a:pPr>
              <a:buNone/>
            </a:pPr>
            <a:r>
              <a:rPr lang="fi-FI" altLang="fi-FI" sz="1100" dirty="0">
                <a:cs typeface="Arial"/>
              </a:rPr>
              <a:t>	</a:t>
            </a:r>
            <a:r>
              <a:rPr lang="fi-FI" altLang="fi-FI" sz="1400" b="0" dirty="0">
                <a:cs typeface="Arial"/>
              </a:rPr>
              <a:t>Taidon opettamisen / oppimisen teoria ja soveltaminen käytäntöön erilaisissa oppimisympäristöissä</a:t>
            </a:r>
            <a:endParaRPr lang="fi-FI" altLang="fi-FI" sz="1100" b="0" dirty="0"/>
          </a:p>
        </p:txBody>
      </p:sp>
    </p:spTree>
    <p:extLst>
      <p:ext uri="{BB962C8B-B14F-4D97-AF65-F5344CB8AC3E}">
        <p14:creationId xmlns:p14="http://schemas.microsoft.com/office/powerpoint/2010/main" val="116945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LUISTELU D2 JA VANHEMMAT </a:t>
            </a:r>
            <a:r>
              <a:rPr lang="fi-FI" altLang="fi-FI" sz="1600" b="0" dirty="0"/>
              <a:t>KESTO 3h</a:t>
            </a:r>
            <a:endParaRPr lang="fi-FI" sz="1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83829"/>
            <a:ext cx="10668000" cy="4199991"/>
          </a:xfrm>
        </p:spPr>
        <p:txBody>
          <a:bodyPr/>
          <a:lstStyle/>
          <a:p>
            <a:pPr>
              <a:buNone/>
            </a:pPr>
            <a:r>
              <a:rPr lang="fi-FI" altLang="fi-FI" dirty="0"/>
              <a:t>KURSSIN SISÄLTÖ:</a:t>
            </a:r>
            <a:br>
              <a:rPr lang="fi-FI" altLang="fi-FI" sz="1100" dirty="0"/>
            </a:br>
            <a:r>
              <a:rPr lang="fi-FI" altLang="fi-FI" b="0" dirty="0"/>
              <a:t>Alustus luistelun opettamiseen ja luistelun perusteet, luistelutekniikat ja oheisharjoittelu</a:t>
            </a:r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/>
            </a:br>
            <a:r>
              <a:rPr lang="fi-FI" altLang="fi-FI" b="0" dirty="0"/>
              <a:t>Valmentaja osaa luistelun perusteet ja ymmärtää pelaajan yksilölliset tarpeet luistelun kehittämisessä sekä jäällä että oheisharjoittelussa</a:t>
            </a:r>
            <a:br>
              <a:rPr lang="fi-FI" altLang="fi-FI" b="0" dirty="0"/>
            </a:br>
            <a:r>
              <a:rPr lang="fi-FI" altLang="fi-FI" b="0" dirty="0"/>
              <a:t>Valmentaja ymmärtää luistelun oppimistavat</a:t>
            </a:r>
          </a:p>
          <a:p>
            <a:pPr>
              <a:buNone/>
            </a:pPr>
            <a:r>
              <a:rPr lang="fi-FI" altLang="fi-FI" dirty="0"/>
              <a:t>Lajivalmentaminen:</a:t>
            </a:r>
            <a:br>
              <a:rPr lang="fi-FI" altLang="fi-FI" dirty="0"/>
            </a:br>
            <a:r>
              <a:rPr lang="fi-FI" altLang="fi-FI" b="0" dirty="0"/>
              <a:t>Fyysisten ominaisuuksien vaikutus luisteluun 45 min (luento)</a:t>
            </a:r>
            <a:br>
              <a:rPr lang="fi-FI" altLang="fi-FI" b="0" dirty="0"/>
            </a:br>
            <a:r>
              <a:rPr lang="fi-FI" altLang="fi-FI" b="0" dirty="0"/>
              <a:t>Luistelua tukeva oheisharjoittelu 45 min</a:t>
            </a:r>
            <a:br>
              <a:rPr lang="fi-FI" altLang="fi-FI" b="0" dirty="0"/>
            </a:br>
            <a:r>
              <a:rPr lang="fi-FI" altLang="fi-FI" b="0" dirty="0"/>
              <a:t>Luistelun opettamisen perusteet 1,5 h</a:t>
            </a:r>
          </a:p>
          <a:p>
            <a:pPr lvl="1"/>
            <a:r>
              <a:rPr lang="fi-FI" altLang="fi-FI" dirty="0"/>
              <a:t>Suorat luistelut</a:t>
            </a:r>
          </a:p>
          <a:p>
            <a:pPr lvl="1"/>
            <a:r>
              <a:rPr lang="fi-FI" altLang="fi-FI" dirty="0"/>
              <a:t>Kaarreluistelut</a:t>
            </a:r>
          </a:p>
          <a:p>
            <a:pPr lvl="1"/>
            <a:r>
              <a:rPr lang="fi-FI" altLang="fi-FI" dirty="0"/>
              <a:t>Käännökset</a:t>
            </a:r>
          </a:p>
          <a:p>
            <a:pPr lvl="1"/>
            <a:r>
              <a:rPr lang="fi-FI" altLang="fi-FI" dirty="0"/>
              <a:t>Liikkeellelähdöt ja pysähtymiset</a:t>
            </a:r>
            <a:endParaRPr lang="fi-FI" altLang="fi-FI" b="1" dirty="0"/>
          </a:p>
        </p:txBody>
      </p:sp>
    </p:spTree>
    <p:extLst>
      <p:ext uri="{BB962C8B-B14F-4D97-AF65-F5344CB8AC3E}">
        <p14:creationId xmlns:p14="http://schemas.microsoft.com/office/powerpoint/2010/main" val="233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HYÖKKÄYSPELITAIDOT D2 JA VANHEMMAT </a:t>
            </a:r>
            <a:r>
              <a:rPr lang="fi-FI" altLang="fi-FI" sz="1600" b="0" dirty="0"/>
              <a:t>KESTO 4h</a:t>
            </a:r>
            <a:endParaRPr lang="fi-FI" sz="1600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74402"/>
            <a:ext cx="10668000" cy="4199991"/>
          </a:xfrm>
        </p:spPr>
        <p:txBody>
          <a:bodyPr/>
          <a:lstStyle/>
          <a:p>
            <a:pPr>
              <a:buNone/>
            </a:pPr>
            <a:r>
              <a:rPr lang="fi-FI" altLang="fi-FI" dirty="0"/>
              <a:t>SISÄLTÖ: </a:t>
            </a:r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/>
            </a:br>
            <a:r>
              <a:rPr lang="fi-FI" altLang="fi-FI" b="0" dirty="0"/>
              <a:t>Valmentaja ymmärtää</a:t>
            </a:r>
            <a:r>
              <a:rPr lang="fi-FI" altLang="fi-FI" b="0" dirty="0">
                <a:cs typeface="Arial"/>
              </a:rPr>
              <a:t> pelinomaisten kiekontaitojen opettamisen </a:t>
            </a:r>
            <a:br>
              <a:rPr lang="fi-FI" altLang="fi-FI" b="0" dirty="0"/>
            </a:br>
            <a:r>
              <a:rPr lang="fi-FI" altLang="fi-FI" b="0" dirty="0">
                <a:cs typeface="Arial"/>
              </a:rPr>
              <a:t>Valmentaja ymmärtää kiekontaitojen kehittämisen suhteessa pelin vaatimukseen</a:t>
            </a:r>
            <a:br>
              <a:rPr lang="fi-FI" altLang="fi-FI" b="0" dirty="0">
                <a:cs typeface="Arial"/>
              </a:rPr>
            </a:br>
            <a:r>
              <a:rPr lang="fi-FI" altLang="fi-FI" b="0" dirty="0">
                <a:cs typeface="Arial"/>
              </a:rPr>
              <a:t>Valmentaja ymmärtää luistelun yhdistämisen kiekontaitoihin</a:t>
            </a:r>
          </a:p>
          <a:p>
            <a:pPr>
              <a:buNone/>
            </a:pPr>
            <a:r>
              <a:rPr lang="fi-FI" altLang="fi-FI" dirty="0"/>
              <a:t>Valmentaminen</a:t>
            </a:r>
            <a:r>
              <a:rPr lang="fi-FI" altLang="fi-FI" dirty="0">
                <a:cs typeface="Arial"/>
              </a:rPr>
              <a:t> 2h:</a:t>
            </a:r>
            <a:br>
              <a:rPr lang="fi-FI" altLang="fi-FI" dirty="0"/>
            </a:br>
            <a:r>
              <a:rPr lang="fi-FI" altLang="fi-FI" b="0" dirty="0">
                <a:cs typeface="Arial"/>
              </a:rPr>
              <a:t>Erilaisten opetustyylien käyttäminen kiekontaitojen opettamisessa</a:t>
            </a:r>
            <a:br>
              <a:rPr lang="fi-FI" altLang="fi-FI" b="0" dirty="0">
                <a:cs typeface="Arial"/>
              </a:rPr>
            </a:br>
            <a:r>
              <a:rPr lang="fi-FI" altLang="fi-FI" b="0" dirty="0">
                <a:cs typeface="Arial"/>
              </a:rPr>
              <a:t>Valmentaja tiedostaa pelin maalivahtia vastaan perusteet</a:t>
            </a:r>
            <a:br>
              <a:rPr lang="fi-FI" altLang="fi-FI" b="0" dirty="0">
                <a:cs typeface="Arial"/>
              </a:rPr>
            </a:br>
            <a:r>
              <a:rPr lang="fi-FI" altLang="fi-FI" b="0" dirty="0">
                <a:cs typeface="Arial"/>
              </a:rPr>
              <a:t>Valmentaja tiedostaa kiekontaidon opettamisen harjoituskerran rakenteen</a:t>
            </a:r>
          </a:p>
          <a:p>
            <a:pPr>
              <a:buNone/>
            </a:pPr>
            <a:r>
              <a:rPr lang="fi-FI" altLang="fi-FI" dirty="0"/>
              <a:t>Lajivalmentaminen</a:t>
            </a:r>
            <a:r>
              <a:rPr lang="fi-FI" altLang="fi-FI" dirty="0">
                <a:cs typeface="Arial"/>
              </a:rPr>
              <a:t> 2h:</a:t>
            </a:r>
            <a:br>
              <a:rPr lang="fi-FI" altLang="fi-FI" dirty="0"/>
            </a:br>
            <a:r>
              <a:rPr lang="fi-FI" altLang="fi-FI" b="0" dirty="0">
                <a:cs typeface="Arial"/>
              </a:rPr>
              <a:t>Lajitekniikoiden hyödyntäminen pelitaitojen opettamisessa</a:t>
            </a:r>
            <a:br>
              <a:rPr lang="fi-FI" altLang="fi-FI" b="0" dirty="0">
                <a:cs typeface="Arial"/>
              </a:rPr>
            </a:br>
            <a:r>
              <a:rPr lang="fi-FI" altLang="fi-FI" b="0" dirty="0">
                <a:cs typeface="Arial"/>
              </a:rPr>
              <a:t>Pelitaitojen siirtäminen peliin</a:t>
            </a:r>
          </a:p>
        </p:txBody>
      </p:sp>
    </p:spTree>
    <p:extLst>
      <p:ext uri="{BB962C8B-B14F-4D97-AF65-F5344CB8AC3E}">
        <p14:creationId xmlns:p14="http://schemas.microsoft.com/office/powerpoint/2010/main" val="117601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PUOLUSTUSPELITAIDOT 2, E1 ja vanhemmat </a:t>
            </a:r>
            <a:r>
              <a:rPr lang="fi-FI" altLang="fi-FI" sz="1600" b="0" dirty="0"/>
              <a:t>KESTO 4H</a:t>
            </a:r>
            <a:endParaRPr lang="fi-FI" sz="1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83829"/>
            <a:ext cx="10668000" cy="4199991"/>
          </a:xfrm>
        </p:spPr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/>
            </a:br>
            <a:r>
              <a:rPr lang="fi-FI" altLang="fi-FI" b="0" dirty="0"/>
              <a:t>Valmentaja ymmärtää vastustajan kunnioituksen merkityksen pelin turvallisuudelle</a:t>
            </a:r>
            <a:br>
              <a:rPr lang="fi-FI" altLang="fi-FI" b="0" dirty="0"/>
            </a:br>
            <a:r>
              <a:rPr lang="fi-FI" altLang="fi-FI" b="0" dirty="0"/>
              <a:t>Valmentaja osaa vartalokontaktin ja taklauksen vastaanoton laatutekijät osana turvallista kontaktipelaamista</a:t>
            </a:r>
            <a:br>
              <a:rPr lang="fi-FI" altLang="fi-FI" b="0" dirty="0"/>
            </a:br>
            <a:r>
              <a:rPr lang="fi-FI" altLang="fi-FI" b="0" dirty="0"/>
              <a:t>Valmentaja osaa vartalotaklauksen eri tapojen laatutekijät</a:t>
            </a:r>
            <a:br>
              <a:rPr lang="fi-FI" altLang="fi-FI" b="0" dirty="0"/>
            </a:br>
            <a:r>
              <a:rPr lang="fi-FI" altLang="fi-FI" b="0" dirty="0"/>
              <a:t>Valmentaja ymmärtää puolustuspelitaitojen harjoittelun tärkeyden tehokkaalle ja turvalliselle puolustuspelaamiselle</a:t>
            </a:r>
          </a:p>
          <a:p>
            <a:pPr>
              <a:buNone/>
            </a:pPr>
            <a:r>
              <a:rPr lang="fi-FI" altLang="fi-FI" dirty="0"/>
              <a:t>Valmentaminen 0,5h</a:t>
            </a:r>
            <a:r>
              <a:rPr lang="fi-FI" altLang="fi-FI" dirty="0">
                <a:cs typeface="Arial"/>
              </a:rPr>
              <a:t>:</a:t>
            </a:r>
            <a:br>
              <a:rPr lang="fi-FI" altLang="fi-FI" dirty="0">
                <a:cs typeface="Arial"/>
              </a:rPr>
            </a:br>
            <a:r>
              <a:rPr lang="fi-FI" altLang="fi-FI" b="0" dirty="0"/>
              <a:t>Arvomaailma ja vastustajan kunnioitus kontaktipelissä</a:t>
            </a:r>
            <a:endParaRPr lang="fi-FI" altLang="fi-FI" b="0" dirty="0">
              <a:cs typeface="Arial"/>
            </a:endParaRPr>
          </a:p>
          <a:p>
            <a:pPr>
              <a:buNone/>
            </a:pPr>
            <a:r>
              <a:rPr lang="fi-FI" altLang="fi-FI" dirty="0"/>
              <a:t>Lajivalmentaminen</a:t>
            </a:r>
            <a:r>
              <a:rPr lang="fi-FI" altLang="fi-FI" dirty="0">
                <a:cs typeface="Arial"/>
              </a:rPr>
              <a:t> 3,5h:</a:t>
            </a:r>
            <a:br>
              <a:rPr lang="fi-FI" altLang="fi-FI" dirty="0">
                <a:cs typeface="Arial"/>
              </a:rPr>
            </a:br>
            <a:r>
              <a:rPr lang="fi-FI" altLang="fi-FI" b="0" dirty="0"/>
              <a:t>Vartalokontakti ja taklauksen vastaanotto teoriassa</a:t>
            </a:r>
            <a:br>
              <a:rPr lang="fi-FI" altLang="fi-FI" b="0" dirty="0">
                <a:cs typeface="Arial"/>
              </a:rPr>
            </a:br>
            <a:r>
              <a:rPr lang="fi-FI" altLang="fi-FI" b="0" dirty="0">
                <a:cs typeface="Arial"/>
              </a:rPr>
              <a:t>V</a:t>
            </a:r>
            <a:r>
              <a:rPr lang="fi-FI" altLang="fi-FI" b="0" dirty="0"/>
              <a:t>artalotaklaus teoriassa</a:t>
            </a:r>
            <a:br>
              <a:rPr lang="fi-FI" altLang="fi-FI" b="0" dirty="0">
                <a:cs typeface="Arial"/>
              </a:rPr>
            </a:br>
            <a:r>
              <a:rPr lang="fi-FI" altLang="fi-FI" b="0" dirty="0"/>
              <a:t>Vartalokontaktia ja taklauksen vastaanottoa tukeva oheisharjoittelu</a:t>
            </a:r>
            <a:br>
              <a:rPr lang="fi-FI" altLang="fi-FI" b="0" dirty="0">
                <a:cs typeface="Arial"/>
              </a:rPr>
            </a:br>
            <a:r>
              <a:rPr lang="fi-FI" altLang="fi-FI" b="0" dirty="0"/>
              <a:t>Vartalotaklausta tukeva oheisharjoittelu</a:t>
            </a:r>
            <a:br>
              <a:rPr lang="fi-FI" altLang="fi-FI" b="0" dirty="0">
                <a:cs typeface="Arial"/>
              </a:rPr>
            </a:br>
            <a:r>
              <a:rPr lang="fi-FI" altLang="fi-FI" b="0" dirty="0" err="1"/>
              <a:t>Demojääharjoitus</a:t>
            </a:r>
            <a:endParaRPr lang="fi-FI" altLang="fi-FI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67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130FB8-0646-4223-855E-62354904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406440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7DBE8B-8E33-4E5C-957D-0E8E178A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4000" dirty="0"/>
              <a:t>PERUSKOULUTUS</a:t>
            </a:r>
            <a:br>
              <a:rPr lang="fi-FI" altLang="fi-FI" sz="4000" dirty="0"/>
            </a:br>
            <a:r>
              <a:rPr lang="fi-FI" altLang="fi-FI" sz="4000" dirty="0"/>
              <a:t>Taso 1</a:t>
            </a:r>
            <a:br>
              <a:rPr lang="fi-FI" altLang="fi-FI" sz="4000" dirty="0"/>
            </a:br>
            <a:r>
              <a:rPr lang="fi-FI" altLang="fi-FI" sz="2000" cap="none" dirty="0"/>
              <a:t>(seurayhteisö kouluttaa</a:t>
            </a:r>
            <a:r>
              <a:rPr lang="fi-FI" altLang="fi-FI" sz="2000" dirty="0"/>
              <a:t>)</a:t>
            </a:r>
            <a:br>
              <a:rPr lang="fi-FI" altLang="fi-FI" sz="2000" dirty="0"/>
            </a:br>
            <a:br>
              <a:rPr lang="fi-FI" altLang="fi-FI" sz="2000" dirty="0"/>
            </a:br>
            <a:r>
              <a:rPr lang="fi-FI" altLang="fi-FI" sz="2800" dirty="0"/>
              <a:t>OSAAMISTAVOITTEET &amp; </a:t>
            </a:r>
            <a:br>
              <a:rPr lang="fi-FI" altLang="fi-FI" sz="2800" dirty="0"/>
            </a:br>
            <a:r>
              <a:rPr lang="fi-FI" altLang="fi-FI" sz="2800" dirty="0"/>
              <a:t>KURSSIEN TUOTESISÄLLÖT</a:t>
            </a:r>
            <a:br>
              <a:rPr lang="fi-FI" altLang="fi-FI" sz="2000" dirty="0"/>
            </a:br>
            <a:endParaRPr lang="fi-FI" altLang="fi-FI" sz="2000" dirty="0"/>
          </a:p>
        </p:txBody>
      </p:sp>
    </p:spTree>
    <p:extLst>
      <p:ext uri="{BB962C8B-B14F-4D97-AF65-F5344CB8AC3E}">
        <p14:creationId xmlns:p14="http://schemas.microsoft.com/office/powerpoint/2010/main" val="89528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877528-055C-478B-8A54-04274BAD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Minä valmentajana -koulutus </a:t>
            </a:r>
            <a:r>
              <a:rPr lang="fi-FI" sz="1400" dirty="0"/>
              <a:t>kesto 3h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019BF4-F70F-4ABD-8611-8E126573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</a:p>
          <a:p>
            <a:pPr>
              <a:buNone/>
            </a:pPr>
            <a:r>
              <a:rPr lang="fi-FI" altLang="fi-FI" b="0" dirty="0">
                <a:cs typeface="Arial"/>
              </a:rPr>
              <a:t>	Minä valmentajana -koulutus on tarkoitettu urheiluseurojen ohjaajille, valmentajille ja seuratyöntekijöille. Koulutuksella on tarkoitus auttaa ja innostaa ihmisiä toimimaan valmentajina ja yleisesti toimijana jääkiekon parissa.</a:t>
            </a:r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>
                <a:cs typeface="Arial"/>
              </a:rPr>
            </a:br>
            <a:r>
              <a:rPr lang="fi-FI" altLang="fi-FI" b="0" dirty="0">
                <a:cs typeface="Arial"/>
              </a:rPr>
              <a:t>A</a:t>
            </a:r>
            <a:r>
              <a:rPr lang="fi-FI" altLang="fi-FI" b="0" dirty="0"/>
              <a:t>ntaa valmentajille perustietoja ja -taitoja ohjaamisesta ja opettamisesta</a:t>
            </a:r>
            <a:br>
              <a:rPr lang="fi-FI" altLang="fi-FI" b="0" dirty="0"/>
            </a:br>
            <a:r>
              <a:rPr lang="fi-FI" altLang="fi-FI" b="0" dirty="0"/>
              <a:t>Innostaa valmentajia etenemään koulutuspolulla</a:t>
            </a:r>
          </a:p>
          <a:p>
            <a:pPr marL="0" indent="0">
              <a:buNone/>
            </a:pPr>
            <a:r>
              <a:rPr lang="fi-FI" altLang="fi-FI" dirty="0"/>
              <a:t>Valmentaminen 3h:</a:t>
            </a:r>
            <a:br>
              <a:rPr lang="fi-FI" altLang="fi-FI" dirty="0"/>
            </a:br>
            <a:r>
              <a:rPr lang="fi-FI" altLang="fi-FI" dirty="0"/>
              <a:t>     </a:t>
            </a:r>
            <a:r>
              <a:rPr lang="fi-FI" altLang="fi-FI" b="0" dirty="0"/>
              <a:t>Lasten urheilun tärkeät asiat</a:t>
            </a:r>
            <a:br>
              <a:rPr lang="fi-FI" altLang="fi-FI" b="0" dirty="0"/>
            </a:br>
            <a:r>
              <a:rPr lang="fi-FI" altLang="fi-FI" b="0" dirty="0"/>
              <a:t>     Valmentajana toimiminen</a:t>
            </a:r>
            <a:br>
              <a:rPr lang="fi-FI" altLang="fi-FI" b="0" dirty="0"/>
            </a:br>
            <a:r>
              <a:rPr lang="fi-FI" altLang="fi-FI" b="0" dirty="0"/>
              <a:t>     Opettamisen perusteet</a:t>
            </a:r>
            <a:br>
              <a:rPr lang="fi-FI" altLang="fi-FI" b="0" dirty="0"/>
            </a:br>
            <a:r>
              <a:rPr lang="fi-FI" altLang="fi-FI" b="0" dirty="0"/>
              <a:t>     Mistä tukea toimintaan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68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SUUNNITELMALLISUUS </a:t>
            </a:r>
            <a:r>
              <a:rPr lang="fi-FI" altLang="fi-FI" sz="1600" b="0" dirty="0"/>
              <a:t>KESTO 4h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83005"/>
            <a:ext cx="10668000" cy="4199991"/>
          </a:xfrm>
        </p:spPr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  <a:endParaRPr lang="fi-FI" altLang="fi-FI" dirty="0">
              <a:cs typeface="Arial"/>
            </a:endParaRPr>
          </a:p>
          <a:p>
            <a:pPr>
              <a:buNone/>
            </a:pPr>
            <a:r>
              <a:rPr lang="fi-FI" altLang="fi-FI" b="0" dirty="0"/>
              <a:t>O</a:t>
            </a:r>
            <a:r>
              <a:rPr lang="fi-FI" altLang="fi-FI" dirty="0"/>
              <a:t>saamistavoitteet:</a:t>
            </a:r>
            <a:br>
              <a:rPr lang="fi-FI" altLang="fi-FI" dirty="0">
                <a:cs typeface="Arial"/>
              </a:rPr>
            </a:br>
            <a:r>
              <a:rPr lang="fi-FI" altLang="fi-FI" b="0" dirty="0"/>
              <a:t>Valmentaja ymmärtää toimintaympäristön ja sen toimintatapojen sekä sääntöjen merkityksen osana pelaajana kehittymistä. </a:t>
            </a:r>
            <a:br>
              <a:rPr lang="fi-FI" altLang="fi-FI" b="0" dirty="0"/>
            </a:br>
            <a:r>
              <a:rPr lang="fi-FI" altLang="fi-FI" b="0" dirty="0"/>
              <a:t>Valmentaja ymmärtää oman seuran linjausten merkityksen osana pitkäjänteistä pelaajan kehittämistä.</a:t>
            </a:r>
            <a:br>
              <a:rPr lang="fi-FI" altLang="fi-FI" b="0" dirty="0"/>
            </a:br>
            <a:r>
              <a:rPr lang="fi-FI" altLang="fi-FI" b="0" dirty="0"/>
              <a:t>Valmentaja ymmärtää suunnitelmallisuuden merkityksen osana yksilön kehittämistä.</a:t>
            </a:r>
            <a:br>
              <a:rPr lang="fi-FI" altLang="fi-FI" b="0" dirty="0"/>
            </a:br>
            <a:r>
              <a:rPr lang="fi-FI" altLang="fi-FI" b="0" dirty="0"/>
              <a:t>Valmentaja osaa erotella seura-, joukkue- ja yksilötason suunnitelmat ja muodostaa niistä pelaajan kehittymistä tukevan kokonaisuuden.</a:t>
            </a:r>
            <a:br>
              <a:rPr lang="fi-FI" altLang="fi-FI" b="0" dirty="0"/>
            </a:br>
            <a:r>
              <a:rPr lang="fi-FI" altLang="fi-FI" b="0" dirty="0"/>
              <a:t>Valmentaja osaa suunnitella yhden harjoituskerran rakenteen seuran / joukkueen suunnitelmassa olevien tavoitteiden mukaisesti.</a:t>
            </a:r>
            <a:br>
              <a:rPr lang="fi-FI" altLang="fi-FI" b="0" dirty="0"/>
            </a:br>
            <a:r>
              <a:rPr lang="fi-FI" altLang="fi-FI" b="0" dirty="0"/>
              <a:t>Valmentaja osaa ottaa huomioon muut sidosryhmät osana toimintaympäristöä (seura, muut toimihenkilöt, vanhemmat jne.)</a:t>
            </a:r>
          </a:p>
          <a:p>
            <a:pPr marL="0" indent="0">
              <a:buNone/>
            </a:pPr>
            <a:r>
              <a:rPr lang="fi-FI" altLang="fi-FI" dirty="0"/>
              <a:t>Valmentaminen 4h</a:t>
            </a:r>
            <a:r>
              <a:rPr lang="fi-FI" altLang="fi-FI" dirty="0">
                <a:cs typeface="Arial"/>
              </a:rPr>
              <a:t>:</a:t>
            </a:r>
            <a:br>
              <a:rPr lang="fi-FI" altLang="fi-FI" dirty="0">
                <a:cs typeface="Arial"/>
              </a:rPr>
            </a:br>
            <a:r>
              <a:rPr lang="fi-FI" altLang="fi-FI" dirty="0">
                <a:cs typeface="Arial"/>
              </a:rPr>
              <a:t>     </a:t>
            </a:r>
            <a:r>
              <a:rPr lang="fi-FI" altLang="fi-FI" b="0" dirty="0" err="1"/>
              <a:t>Seuratason</a:t>
            </a:r>
            <a:r>
              <a:rPr lang="fi-FI" altLang="fi-FI" b="0" dirty="0"/>
              <a:t> toiminnan linjaukset</a:t>
            </a:r>
            <a:br>
              <a:rPr lang="fi-FI" altLang="fi-FI" b="0" dirty="0"/>
            </a:br>
            <a:r>
              <a:rPr lang="fi-FI" altLang="fi-FI" b="0" dirty="0"/>
              <a:t>     Toiminnan suunnitteleminen isommasta kokonaisuudesta kohti yhden harjoituskerran rakennetta</a:t>
            </a:r>
            <a:br>
              <a:rPr lang="fi-FI" altLang="fi-FI" b="0" dirty="0"/>
            </a:br>
            <a:r>
              <a:rPr lang="fi-FI" altLang="fi-FI" b="0" dirty="0"/>
              <a:t>     Suunnitelmallisuus seura- ja </a:t>
            </a:r>
            <a:r>
              <a:rPr lang="fi-FI" altLang="fi-FI" b="0" dirty="0" err="1"/>
              <a:t>joukkuetasolla</a:t>
            </a:r>
            <a:br>
              <a:rPr lang="fi-FI" altLang="fi-FI" b="0" dirty="0"/>
            </a:br>
            <a:r>
              <a:rPr lang="fi-FI" altLang="fi-FI" b="0" dirty="0"/>
              <a:t>     Suunnitelmallisuuden eri tasot (toimintaympäristö, urheilullisuus, yksilö, jääkiekko-osaaminen)</a:t>
            </a:r>
            <a:br>
              <a:rPr lang="fi-FI" altLang="fi-FI" b="0" dirty="0"/>
            </a:br>
            <a:r>
              <a:rPr lang="fi-FI" altLang="fi-FI" b="0" dirty="0"/>
              <a:t>     Harjoituskerran (jääharjoittelu ja oheisharjoittelu) rakenne osana suurempaa kokonaisuutta</a:t>
            </a:r>
            <a:br>
              <a:rPr lang="fi-FI" altLang="fi-FI" b="0" dirty="0"/>
            </a:br>
            <a:r>
              <a:rPr lang="fi-FI" altLang="fi-FI" b="0" dirty="0"/>
              <a:t>     Joukkueen säännöt ja toimintatavat</a:t>
            </a:r>
            <a:br>
              <a:rPr lang="fi-FI" altLang="fi-FI" b="0" dirty="0"/>
            </a:br>
            <a:r>
              <a:rPr lang="fi-FI" altLang="fi-FI" b="0" dirty="0"/>
              <a:t>     Toimiminen eri sidosryhmien kanssa</a:t>
            </a:r>
          </a:p>
          <a:p>
            <a:pPr>
              <a:buNone/>
            </a:pPr>
            <a:endParaRPr lang="fi-FI" alt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08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LUISTELU E1 JA NUOREMMAT </a:t>
            </a:r>
            <a:r>
              <a:rPr lang="fi-FI" altLang="fi-FI" sz="1600" b="0" dirty="0"/>
              <a:t>KESTO 4h</a:t>
            </a:r>
            <a:endParaRPr lang="fi-FI" sz="1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83829"/>
            <a:ext cx="10668000" cy="4199991"/>
          </a:xfrm>
        </p:spPr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  <a:endParaRPr lang="fi-FI" altLang="fi-FI" sz="1100" dirty="0"/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/>
            </a:br>
            <a:r>
              <a:rPr lang="fi-FI" altLang="fi-FI" b="0" dirty="0"/>
              <a:t>Valmentaja ymmärtää lasten luistelun laatutekijät</a:t>
            </a:r>
            <a:br>
              <a:rPr lang="fi-FI" altLang="fi-FI" b="0" dirty="0">
                <a:cs typeface="Arial"/>
              </a:rPr>
            </a:br>
            <a:r>
              <a:rPr lang="fi-FI" altLang="fi-FI" b="0" dirty="0"/>
              <a:t>Valmentaja osaa harjoittaa lasten luistelua pelinomaisten oppimisympäristöjen avulla</a:t>
            </a:r>
            <a:br>
              <a:rPr lang="fi-FI" altLang="fi-FI" b="0" dirty="0">
                <a:cs typeface="Arial"/>
              </a:rPr>
            </a:br>
            <a:r>
              <a:rPr lang="fi-FI" altLang="fi-FI" b="0" dirty="0"/>
              <a:t>Valmentaja tiedostaa leikkien ja pelien avulla tapahtuvan luistelun opettamisen tehokkuuden</a:t>
            </a:r>
            <a:br>
              <a:rPr lang="fi-FI" altLang="fi-FI" b="0" dirty="0">
                <a:cs typeface="Arial"/>
              </a:rPr>
            </a:br>
            <a:r>
              <a:rPr lang="fi-FI" altLang="fi-FI" b="0" dirty="0"/>
              <a:t>Valmentaja osaa integroida pelinomaisiin harjoitteisiin monipuolisesti luistelua tehostavia sääntöjä</a:t>
            </a:r>
            <a:br>
              <a:rPr lang="fi-FI" altLang="fi-FI" b="0" dirty="0">
                <a:cs typeface="Arial"/>
              </a:rPr>
            </a:br>
            <a:r>
              <a:rPr lang="fi-FI" altLang="fi-FI" b="0" dirty="0"/>
              <a:t>Valmentaja ymmärtää lasten luistelun opetus- ja oppimisjärjestyksen</a:t>
            </a:r>
          </a:p>
          <a:p>
            <a:pPr>
              <a:buNone/>
            </a:pPr>
            <a:r>
              <a:rPr lang="fi-FI" altLang="fi-FI" dirty="0"/>
              <a:t>Valmentaminen 1h:</a:t>
            </a:r>
            <a:br>
              <a:rPr lang="fi-FI" altLang="fi-FI" dirty="0"/>
            </a:br>
            <a:r>
              <a:rPr lang="fi-FI" altLang="fi-FI" b="0" dirty="0"/>
              <a:t>Perusliikuntataitojen merkitys lajitaitojen kehittymisessä</a:t>
            </a:r>
            <a:endParaRPr lang="fi-FI" altLang="fi-FI" dirty="0"/>
          </a:p>
          <a:p>
            <a:pPr>
              <a:buNone/>
            </a:pPr>
            <a:r>
              <a:rPr lang="fi-FI" altLang="fi-FI" dirty="0"/>
              <a:t>Lajivalmentaminen 3h:</a:t>
            </a:r>
            <a:br>
              <a:rPr lang="fi-FI" altLang="fi-FI" dirty="0"/>
            </a:br>
            <a:r>
              <a:rPr lang="fi-FI" altLang="fi-FI" b="0" dirty="0"/>
              <a:t>Lasten luistelun laatutekijät teoriassa</a:t>
            </a:r>
            <a:br>
              <a:rPr lang="fi-FI" altLang="fi-FI" b="0" dirty="0"/>
            </a:br>
            <a:r>
              <a:rPr lang="fi-FI" altLang="fi-FI" b="0" dirty="0"/>
              <a:t>Luistelua tukeva oheisharjoittelu</a:t>
            </a:r>
            <a:br>
              <a:rPr lang="fi-FI" altLang="fi-FI" b="0" dirty="0"/>
            </a:br>
            <a:r>
              <a:rPr lang="fi-FI" altLang="fi-FI" b="0" dirty="0" err="1"/>
              <a:t>Demojääharjoitus</a:t>
            </a:r>
            <a:endParaRPr lang="fi-FI" altLang="fi-FI" b="1" dirty="0"/>
          </a:p>
        </p:txBody>
      </p:sp>
    </p:spTree>
    <p:extLst>
      <p:ext uri="{BB962C8B-B14F-4D97-AF65-F5344CB8AC3E}">
        <p14:creationId xmlns:p14="http://schemas.microsoft.com/office/powerpoint/2010/main" val="18819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KIEKONTAIDOT E1 JA NUOREMMAT </a:t>
            </a:r>
            <a:r>
              <a:rPr lang="fi-FI" altLang="fi-FI" sz="1600" b="0" dirty="0"/>
              <a:t>KESTO 4h</a:t>
            </a:r>
            <a:endParaRPr lang="fi-FI" sz="1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8750"/>
            <a:ext cx="10668000" cy="4199991"/>
          </a:xfrm>
        </p:spPr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  <a:endParaRPr lang="fi-FI" altLang="fi-FI" sz="1100" dirty="0"/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/>
            </a:br>
            <a:r>
              <a:rPr lang="fi-FI" altLang="fi-FI" sz="1600" b="0" dirty="0">
                <a:cs typeface="Arial"/>
              </a:rPr>
              <a:t>Valmentaja ymmärtää kiekontaitojen opetusjärjestyksen </a:t>
            </a:r>
            <a:br>
              <a:rPr lang="fi-FI" altLang="fi-FI" sz="1600" b="0" dirty="0">
                <a:cs typeface="Arial"/>
              </a:rPr>
            </a:br>
            <a:r>
              <a:rPr lang="fi-FI" altLang="fi-FI" sz="1600" b="0" dirty="0">
                <a:cs typeface="Arial"/>
              </a:rPr>
              <a:t>Valmentaja osaa hyödyntää leikkejä ja pelejä kiekontaitojen opettamisessa</a:t>
            </a:r>
          </a:p>
          <a:p>
            <a:pPr>
              <a:buNone/>
            </a:pPr>
            <a:r>
              <a:rPr lang="fi-FI" altLang="fi-FI" dirty="0"/>
              <a:t>Valmentaminen 2h:</a:t>
            </a:r>
            <a:br>
              <a:rPr lang="fi-FI" altLang="fi-FI" dirty="0"/>
            </a:br>
            <a:r>
              <a:rPr lang="fi-FI" altLang="fi-FI" b="0" dirty="0"/>
              <a:t>Erilaisten opetustyylien käyttäminen kiekontaitojen opettamisessa</a:t>
            </a:r>
            <a:endParaRPr lang="fi-FI" altLang="fi-FI" dirty="0"/>
          </a:p>
          <a:p>
            <a:pPr>
              <a:buNone/>
            </a:pPr>
            <a:r>
              <a:rPr lang="fi-FI" altLang="fi-FI" dirty="0"/>
              <a:t>Lajivalmentaminen 2h:</a:t>
            </a:r>
            <a:br>
              <a:rPr lang="fi-FI" altLang="fi-FI" dirty="0"/>
            </a:br>
            <a:r>
              <a:rPr lang="fi-FI" altLang="fi-FI" b="0" dirty="0"/>
              <a:t>Kiekonhallinnan ydinkohdat</a:t>
            </a:r>
            <a:br>
              <a:rPr lang="fi-FI" altLang="fi-FI" b="0" dirty="0"/>
            </a:br>
            <a:r>
              <a:rPr lang="fi-FI" altLang="fi-FI" b="0" dirty="0"/>
              <a:t>Kiekonhallinta ahtaassa tilassa</a:t>
            </a:r>
            <a:br>
              <a:rPr lang="fi-FI" altLang="fi-FI" b="0" dirty="0"/>
            </a:br>
            <a:r>
              <a:rPr lang="fi-FI" altLang="fi-FI" b="0" dirty="0"/>
              <a:t>Kiekon kuljettaminen täydessä vauhdissa</a:t>
            </a:r>
            <a:br>
              <a:rPr lang="fi-FI" altLang="fi-FI" b="0" dirty="0"/>
            </a:br>
            <a:r>
              <a:rPr lang="fi-FI" altLang="fi-FI" b="0" dirty="0"/>
              <a:t>Harhauttaminen pelissä</a:t>
            </a:r>
            <a:br>
              <a:rPr lang="fi-FI" altLang="fi-FI" b="0" dirty="0"/>
            </a:br>
            <a:r>
              <a:rPr lang="fi-FI" altLang="fi-FI" b="0" dirty="0"/>
              <a:t>Syöttäminen ja maalinteko</a:t>
            </a:r>
            <a:endParaRPr lang="fi-FI" altLang="fi-FI" b="1" dirty="0"/>
          </a:p>
        </p:txBody>
      </p:sp>
    </p:spTree>
    <p:extLst>
      <p:ext uri="{BB962C8B-B14F-4D97-AF65-F5344CB8AC3E}">
        <p14:creationId xmlns:p14="http://schemas.microsoft.com/office/powerpoint/2010/main" val="255374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LASTEN URHEILU </a:t>
            </a:r>
            <a:r>
              <a:rPr lang="fi-FI" altLang="fi-FI" sz="1600" b="0" dirty="0"/>
              <a:t>KESTO 2+3h, SEURA</a:t>
            </a:r>
            <a:endParaRPr lang="fi-FI" sz="1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8750"/>
            <a:ext cx="10668000" cy="4199991"/>
          </a:xfrm>
        </p:spPr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  <a:endParaRPr lang="fi-FI" altLang="fi-FI" sz="1100" dirty="0"/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/>
            </a:br>
            <a:r>
              <a:rPr lang="fi-FI" altLang="fi-FI" sz="1600" b="0" dirty="0">
                <a:cs typeface="Arial"/>
              </a:rPr>
              <a:t>Valmentaja ymmärtää lasten ja nuorten liikuntakäyttäytymisen</a:t>
            </a:r>
            <a:br>
              <a:rPr lang="fi-FI" altLang="fi-FI" sz="1600" b="0" dirty="0">
                <a:cs typeface="Arial"/>
              </a:rPr>
            </a:br>
            <a:r>
              <a:rPr lang="fi-FI" altLang="fi-FI" sz="1600" b="0" dirty="0">
                <a:cs typeface="Arial"/>
              </a:rPr>
              <a:t>Valmentaja ymmärtää lapsen kasvun urheilijaksi ja osaa hyödyntää käytännön valmennuksessa</a:t>
            </a:r>
          </a:p>
          <a:p>
            <a:pPr>
              <a:buNone/>
            </a:pPr>
            <a:r>
              <a:rPr lang="fi-FI" altLang="fi-FI" dirty="0"/>
              <a:t>Valmentaminen</a:t>
            </a:r>
            <a:br>
              <a:rPr lang="fi-FI" altLang="fi-FI" b="0" dirty="0"/>
            </a:br>
            <a:r>
              <a:rPr lang="fi-FI" altLang="fi-FI" b="0" dirty="0"/>
              <a:t>Lasten ja nuorten liikuntakäyttäytyminen Suomessa (LIITU 2016), 1h ennakkomateriaali</a:t>
            </a:r>
            <a:br>
              <a:rPr lang="fi-FI" altLang="fi-FI" b="0" dirty="0"/>
            </a:br>
            <a:r>
              <a:rPr lang="fi-FI" altLang="fi-FI" b="0" dirty="0"/>
              <a:t>Motivaatio liikkumista kohtaan, 1h ennakkomateriaali</a:t>
            </a:r>
            <a:br>
              <a:rPr lang="fi-FI" altLang="fi-FI" b="0" dirty="0"/>
            </a:br>
            <a:r>
              <a:rPr lang="fi-FI" altLang="fi-FI" b="0" dirty="0"/>
              <a:t>Innostus urheiluun, fyysinen harjoitettavuus, monipuoliset liikuntataidot ja urheilulliset elämäntavat 3h</a:t>
            </a:r>
          </a:p>
          <a:p>
            <a:pPr>
              <a:buNone/>
            </a:pPr>
            <a:endParaRPr lang="fi-FI" altLang="fi-FI" b="1" dirty="0"/>
          </a:p>
        </p:txBody>
      </p:sp>
    </p:spTree>
    <p:extLst>
      <p:ext uri="{BB962C8B-B14F-4D97-AF65-F5344CB8AC3E}">
        <p14:creationId xmlns:p14="http://schemas.microsoft.com/office/powerpoint/2010/main" val="163879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LAUKOMINEN </a:t>
            </a:r>
            <a:r>
              <a:rPr lang="fi-FI" altLang="fi-FI" sz="1600" b="0" dirty="0"/>
              <a:t>KESTO 4h</a:t>
            </a:r>
            <a:endParaRPr lang="fi-FI" sz="1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0" y="1428750"/>
            <a:ext cx="10668000" cy="4199991"/>
          </a:xfrm>
        </p:spPr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  <a:endParaRPr lang="fi-FI" altLang="fi-FI" sz="1100" dirty="0"/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/>
            </a:br>
            <a:r>
              <a:rPr lang="fi-FI" altLang="fi-FI" sz="1600" b="0" dirty="0"/>
              <a:t>Valmentaja osaa opastaa pelaajia oikean mailan valinnassa.</a:t>
            </a:r>
            <a:br>
              <a:rPr lang="fi-FI" altLang="fi-FI" sz="1600" b="0" dirty="0"/>
            </a:br>
            <a:r>
              <a:rPr lang="fi-FI" altLang="fi-FI" sz="1600" b="0" dirty="0"/>
              <a:t>Valmentaja osaa harjoituttaa pelaajien laukaisutekniikkaa jäällä ja oheisharjoituksissa.</a:t>
            </a:r>
            <a:br>
              <a:rPr lang="fi-FI" altLang="fi-FI" sz="1600" b="0" dirty="0"/>
            </a:br>
            <a:r>
              <a:rPr lang="fi-FI" altLang="fi-FI" sz="1600" b="0" dirty="0"/>
              <a:t>Valmentaja osaa harjoituttaa laukaisussa tarvittavia fyysisiä ominaisuuksia.</a:t>
            </a:r>
            <a:br>
              <a:rPr lang="fi-FI" altLang="fi-FI" sz="1600" b="0" dirty="0"/>
            </a:br>
            <a:r>
              <a:rPr lang="fi-FI" altLang="fi-FI" sz="1600" b="0" dirty="0"/>
              <a:t>Valmentaja ymmärtää laukaisutekniikan harjoituttamisessa videopalautteen hyödyntämisen.</a:t>
            </a:r>
          </a:p>
          <a:p>
            <a:pPr>
              <a:buNone/>
            </a:pPr>
            <a:r>
              <a:rPr lang="fi-FI" altLang="fi-FI" dirty="0"/>
              <a:t>Lajivalmentaminen:</a:t>
            </a:r>
            <a:br>
              <a:rPr lang="fi-FI" altLang="fi-FI" dirty="0"/>
            </a:br>
            <a:r>
              <a:rPr lang="fi-FI" altLang="fi-FI" b="0" dirty="0"/>
              <a:t>Laukaisutekniikat jäällä ja oheisharjoittelussa</a:t>
            </a:r>
            <a:br>
              <a:rPr lang="fi-FI" altLang="fi-FI" b="0" dirty="0"/>
            </a:br>
            <a:r>
              <a:rPr lang="fi-FI" altLang="fi-FI" b="0" dirty="0"/>
              <a:t>Laukomista tukevan fysiikan harjoituttaminen</a:t>
            </a:r>
            <a:endParaRPr lang="fi-FI" altLang="fi-FI" b="1" dirty="0"/>
          </a:p>
        </p:txBody>
      </p:sp>
    </p:spTree>
    <p:extLst>
      <p:ext uri="{BB962C8B-B14F-4D97-AF65-F5344CB8AC3E}">
        <p14:creationId xmlns:p14="http://schemas.microsoft.com/office/powerpoint/2010/main" val="210447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AA326-77F9-4ABE-9BB0-49FCDFE3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FYYSINEN HARJOITTELU </a:t>
            </a:r>
            <a:r>
              <a:rPr lang="fi-FI" altLang="fi-FI" sz="1600" b="0" dirty="0"/>
              <a:t>KESTO 4h</a:t>
            </a:r>
            <a:endParaRPr lang="fi-FI" sz="1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C7C10-1A29-4445-A3F0-4C31BEE1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8750"/>
            <a:ext cx="10668000" cy="4199991"/>
          </a:xfrm>
        </p:spPr>
        <p:txBody>
          <a:bodyPr/>
          <a:lstStyle/>
          <a:p>
            <a:pPr>
              <a:buNone/>
            </a:pPr>
            <a:r>
              <a:rPr lang="fi-FI" altLang="fi-FI" dirty="0"/>
              <a:t>SISÄLTÖ:</a:t>
            </a:r>
            <a:endParaRPr lang="fi-FI" altLang="fi-FI" sz="1100" dirty="0"/>
          </a:p>
          <a:p>
            <a:pPr>
              <a:buNone/>
            </a:pPr>
            <a:r>
              <a:rPr lang="fi-FI" altLang="fi-FI" dirty="0"/>
              <a:t>Osaamistavoitteet:</a:t>
            </a:r>
            <a:br>
              <a:rPr lang="fi-FI" altLang="fi-FI" dirty="0"/>
            </a:br>
            <a:r>
              <a:rPr lang="fi-FI" altLang="fi-FI" sz="1600" b="0" dirty="0"/>
              <a:t>Valmentaja ymmärtää elinjärjestelmien kehittämisen ja toiminnan perusteet </a:t>
            </a:r>
            <a:br>
              <a:rPr lang="fi-FI" altLang="fi-FI" sz="1600" b="0" dirty="0">
                <a:cs typeface="Arial"/>
              </a:rPr>
            </a:br>
            <a:r>
              <a:rPr lang="fi-FI" altLang="fi-FI" sz="1600" b="0" dirty="0"/>
              <a:t>Valmentaja ymmärtää ominaisuuksien kehittämisen perusteet</a:t>
            </a:r>
            <a:br>
              <a:rPr lang="fi-FI" altLang="fi-FI" sz="1600" b="0" dirty="0">
                <a:cs typeface="Arial"/>
              </a:rPr>
            </a:br>
            <a:r>
              <a:rPr lang="fi-FI" altLang="fi-FI" sz="1600" b="0" dirty="0">
                <a:cs typeface="Arial"/>
              </a:rPr>
              <a:t>Valmentaja tiedostaa ohjelmoinnin ja pitkäjänteisen harjoittelun merkityksen suunnittelussa</a:t>
            </a:r>
            <a:br>
              <a:rPr lang="fi-FI" altLang="fi-FI" sz="1600" b="0" dirty="0">
                <a:cs typeface="Arial"/>
              </a:rPr>
            </a:br>
            <a:r>
              <a:rPr lang="fi-FI" altLang="fi-FI" sz="1600" b="0" dirty="0">
                <a:cs typeface="Arial"/>
              </a:rPr>
              <a:t>Valmentaja tiedostaa lapsen kehitysvaiheen merkityksen fyysisten ominaisuuksien harjoituttamiseen</a:t>
            </a:r>
            <a:br>
              <a:rPr lang="fi-FI" altLang="fi-FI" sz="1600" b="0" dirty="0">
                <a:cs typeface="Arial"/>
              </a:rPr>
            </a:br>
            <a:r>
              <a:rPr lang="fi-FI" altLang="fi-FI" sz="1600" b="0" dirty="0">
                <a:cs typeface="Arial"/>
              </a:rPr>
              <a:t>Valmentaja osaa suunnitella lapsen kehitysvaihetta tukevan ominaisuusharjoituksen</a:t>
            </a:r>
          </a:p>
          <a:p>
            <a:pPr>
              <a:buNone/>
            </a:pPr>
            <a:r>
              <a:rPr lang="fi-FI" altLang="fi-FI" dirty="0"/>
              <a:t>Valmentaminen 2h:</a:t>
            </a:r>
            <a:br>
              <a:rPr lang="fi-FI" altLang="fi-FI" dirty="0"/>
            </a:br>
            <a:r>
              <a:rPr lang="fi-FI" altLang="fi-FI" b="0" dirty="0"/>
              <a:t>Herkkyyskausien ymmärtäminen suunnitelmallisuudessa</a:t>
            </a:r>
            <a:br>
              <a:rPr lang="fi-FI" altLang="fi-FI" b="0" dirty="0"/>
            </a:br>
            <a:r>
              <a:rPr lang="fi-FI" altLang="fi-FI" b="0" dirty="0"/>
              <a:t>Ominaisuuksien harjoituttaminen ja yhdistäminen ohjelmoinnissa</a:t>
            </a:r>
            <a:br>
              <a:rPr lang="fi-FI" altLang="fi-FI" b="0" dirty="0"/>
            </a:br>
            <a:r>
              <a:rPr lang="fi-FI" altLang="fi-FI" b="0" dirty="0" err="1"/>
              <a:t>Demoharjoituksen</a:t>
            </a:r>
            <a:r>
              <a:rPr lang="fi-FI" altLang="fi-FI" b="0" dirty="0"/>
              <a:t> suunnittelu ja toteuttaminen eri kehitysvaiheissa oleville pelaajille</a:t>
            </a:r>
            <a:endParaRPr lang="fi-FI" altLang="fi-FI" b="1" dirty="0"/>
          </a:p>
        </p:txBody>
      </p:sp>
    </p:spTree>
    <p:extLst>
      <p:ext uri="{BB962C8B-B14F-4D97-AF65-F5344CB8AC3E}">
        <p14:creationId xmlns:p14="http://schemas.microsoft.com/office/powerpoint/2010/main" val="3902084059"/>
      </p:ext>
    </p:extLst>
  </p:cSld>
  <p:clrMapOvr>
    <a:masterClrMapping/>
  </p:clrMapOvr>
</p:sld>
</file>

<file path=ppt/theme/theme1.xml><?xml version="1.0" encoding="utf-8"?>
<a:theme xmlns:a="http://schemas.openxmlformats.org/drawingml/2006/main" name="Jaakiekkoliitto">
  <a:themeElements>
    <a:clrScheme name="SuomenJääkiekkojoukkue">
      <a:dk1>
        <a:sysClr val="windowText" lastClr="000000"/>
      </a:dk1>
      <a:lt1>
        <a:sysClr val="window" lastClr="FFFFFF"/>
      </a:lt1>
      <a:dk2>
        <a:srgbClr val="00326B"/>
      </a:dk2>
      <a:lt2>
        <a:srgbClr val="AAAAA8"/>
      </a:lt2>
      <a:accent1>
        <a:srgbClr val="00326B"/>
      </a:accent1>
      <a:accent2>
        <a:srgbClr val="CFCFCD"/>
      </a:accent2>
      <a:accent3>
        <a:srgbClr val="00ACD7"/>
      </a:accent3>
      <a:accent4>
        <a:srgbClr val="011D41"/>
      </a:accent4>
      <a:accent5>
        <a:srgbClr val="8B6F4E"/>
      </a:accent5>
      <a:accent6>
        <a:srgbClr val="AAAAA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5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enJaakiekkoliitto_esityspohja_v2018-06-20.potx" id="{C5D8DCFC-D4B1-48FC-9322-9859FCC677D2}" vid="{D3E9619E-B67E-4F62-87E8-36C4F43C061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SuomenJaakiekkoliitto_esityspohja_v2018-06-20</Template>
  <TotalTime>4595</TotalTime>
  <Words>125</Words>
  <Application>Microsoft Office PowerPoint</Application>
  <PresentationFormat>Laajakuva</PresentationFormat>
  <Paragraphs>73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Jaakiekkoliitto</vt:lpstr>
      <vt:lpstr>SUOMEN JÄÄKIEKKKOLIITON  OSAAMISEN KEHITTÄMISEN OHJELMA</vt:lpstr>
      <vt:lpstr>PERUSKOULUTUS Taso 1 (seurayhteisö kouluttaa)  OSAAMISTAVOITTEET &amp;  KURSSIEN TUOTESISÄLLÖT </vt:lpstr>
      <vt:lpstr>Minä valmentajana -koulutus kesto 3h </vt:lpstr>
      <vt:lpstr>SUUNNITELMALLISUUS KESTO 4h</vt:lpstr>
      <vt:lpstr>LUISTELU E1 JA NUOREMMAT KESTO 4h</vt:lpstr>
      <vt:lpstr>KIEKONTAIDOT E1 JA NUOREMMAT KESTO 4h</vt:lpstr>
      <vt:lpstr>LASTEN URHEILU KESTO 2+3h, SEURA</vt:lpstr>
      <vt:lpstr>LAUKOMINEN KESTO 4h</vt:lpstr>
      <vt:lpstr>FYYSINEN HARJOITTELU KESTO 4h</vt:lpstr>
      <vt:lpstr>PowerPoint-esitys</vt:lpstr>
      <vt:lpstr>JÄÄKIEKKO PELINÄ KESTO 4h</vt:lpstr>
      <vt:lpstr>LASTEN PELI KESTO 4h</vt:lpstr>
      <vt:lpstr>TAIDON OPETTAMINEN KESTO 3h</vt:lpstr>
      <vt:lpstr>LUISTELU D2 JA VANHEMMAT KESTO 3h</vt:lpstr>
      <vt:lpstr>HYÖKKÄYSPELITAIDOT D2 JA VANHEMMAT KESTO 4h</vt:lpstr>
      <vt:lpstr>PUOLUSTUSPELITAIDOT 2, E1 ja vanhemmat KESTO 4H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ESITYKSEEN NIMI</dc:title>
  <dc:creator>Microsoft Office -käyttäjä</dc:creator>
  <cp:lastModifiedBy>Käyttäjä</cp:lastModifiedBy>
  <cp:revision>41</cp:revision>
  <cp:lastPrinted>2018-10-30T08:04:46Z</cp:lastPrinted>
  <dcterms:created xsi:type="dcterms:W3CDTF">2018-09-05T08:22:58Z</dcterms:created>
  <dcterms:modified xsi:type="dcterms:W3CDTF">2019-04-03T11:40:02Z</dcterms:modified>
</cp:coreProperties>
</file>