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64" r:id="rId2"/>
    <p:sldId id="365" r:id="rId3"/>
    <p:sldId id="385" r:id="rId4"/>
    <p:sldId id="373" r:id="rId5"/>
    <p:sldId id="372" r:id="rId6"/>
    <p:sldId id="386" r:id="rId7"/>
    <p:sldId id="375" r:id="rId8"/>
    <p:sldId id="367" r:id="rId9"/>
    <p:sldId id="368" r:id="rId10"/>
    <p:sldId id="374" r:id="rId11"/>
    <p:sldId id="366" r:id="rId12"/>
    <p:sldId id="376" r:id="rId13"/>
    <p:sldId id="369" r:id="rId14"/>
    <p:sldId id="377" r:id="rId15"/>
    <p:sldId id="370" r:id="rId16"/>
    <p:sldId id="379" r:id="rId17"/>
    <p:sldId id="387" r:id="rId18"/>
    <p:sldId id="378" r:id="rId19"/>
    <p:sldId id="381" r:id="rId20"/>
    <p:sldId id="382" r:id="rId21"/>
    <p:sldId id="380" r:id="rId22"/>
    <p:sldId id="383" r:id="rId23"/>
    <p:sldId id="371" r:id="rId24"/>
    <p:sldId id="3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DFD1C-7B8C-4FB4-B7E3-9D28BD90FE45}" v="2" dt="2024-09-03T10:52:24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F8056-4D4D-46A6-B6EE-ED0D9ECB0F2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1D71192-7541-4E91-A2DD-78FBBBB07150}">
      <dgm:prSet phldrT="[Teksti]"/>
      <dgm:spPr>
        <a:xfrm rot="16200000">
          <a:off x="-199976" y="57535"/>
          <a:ext cx="3921844" cy="3521891"/>
        </a:xfrm>
        <a:prstGeom prst="downArrow">
          <a:avLst>
            <a:gd name="adj1" fmla="val 50000"/>
            <a:gd name="adj2" fmla="val 3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Valmistelun </a:t>
          </a:r>
          <a:r>
            <a:rPr lang="fi-FI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rationaaliteetit</a:t>
          </a:r>
          <a:endParaRPr lang="fi-FI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fi-FI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selvitykset ja vaihtoehdot</a:t>
          </a:r>
        </a:p>
        <a:p>
          <a:pPr>
            <a:buNone/>
          </a:pPr>
          <a:r>
            <a:rPr lang="fi-FI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ratkaisukeskeisyys</a:t>
          </a:r>
        </a:p>
        <a:p>
          <a:pPr>
            <a:buNone/>
          </a:pPr>
          <a:r>
            <a:rPr lang="fi-FI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faktat edellä</a:t>
          </a:r>
        </a:p>
      </dgm:t>
    </dgm:pt>
    <dgm:pt modelId="{D42A4C2C-C4C6-412A-878C-B74FC33688D2}" type="parTrans" cxnId="{498FE39D-F025-43E1-BF58-9042F64286D4}">
      <dgm:prSet/>
      <dgm:spPr/>
      <dgm:t>
        <a:bodyPr/>
        <a:lstStyle/>
        <a:p>
          <a:endParaRPr lang="fi-FI"/>
        </a:p>
      </dgm:t>
    </dgm:pt>
    <dgm:pt modelId="{CE69D2E1-97DD-4E5E-9D37-30BB3060F8C7}" type="sibTrans" cxnId="{498FE39D-F025-43E1-BF58-9042F64286D4}">
      <dgm:prSet/>
      <dgm:spPr/>
      <dgm:t>
        <a:bodyPr/>
        <a:lstStyle/>
        <a:p>
          <a:endParaRPr lang="fi-FI"/>
        </a:p>
      </dgm:t>
    </dgm:pt>
    <dgm:pt modelId="{E6AD6737-3589-4D86-A35E-77DB474E343F}">
      <dgm:prSet phldrT="[Teksti]"/>
      <dgm:spPr>
        <a:xfrm rot="5400000">
          <a:off x="6705351" y="69749"/>
          <a:ext cx="3972265" cy="3497462"/>
        </a:xfrm>
        <a:prstGeom prst="downArrow">
          <a:avLst>
            <a:gd name="adj1" fmla="val 50000"/>
            <a:gd name="adj2" fmla="val 3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Päätöksenteon </a:t>
          </a:r>
          <a:r>
            <a:rPr lang="fi-FI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rationaliteetit</a:t>
          </a:r>
          <a:endParaRPr lang="fi-FI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fi-FI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politiikka ja erilaiset tavoitteet</a:t>
          </a:r>
        </a:p>
        <a:p>
          <a:pPr>
            <a:buNone/>
          </a:pPr>
          <a:r>
            <a:rPr lang="fi-FI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tunteet ja arvot</a:t>
          </a:r>
        </a:p>
        <a:p>
          <a:pPr>
            <a:buNone/>
          </a:pPr>
          <a:r>
            <a:rPr lang="fi-FI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tieto ja ymmärrys</a:t>
          </a:r>
        </a:p>
      </dgm:t>
    </dgm:pt>
    <dgm:pt modelId="{58FBED40-E34A-424E-BF7F-DDFD643478CD}" type="parTrans" cxnId="{6F937F88-94F3-4109-81E1-338F3B3CD511}">
      <dgm:prSet/>
      <dgm:spPr/>
      <dgm:t>
        <a:bodyPr/>
        <a:lstStyle/>
        <a:p>
          <a:endParaRPr lang="fi-FI"/>
        </a:p>
      </dgm:t>
    </dgm:pt>
    <dgm:pt modelId="{27ACC4C9-3C0D-4969-BDC4-DB8C6DF9DE01}" type="sibTrans" cxnId="{6F937F88-94F3-4109-81E1-338F3B3CD511}">
      <dgm:prSet/>
      <dgm:spPr/>
      <dgm:t>
        <a:bodyPr/>
        <a:lstStyle/>
        <a:p>
          <a:endParaRPr lang="fi-FI"/>
        </a:p>
      </dgm:t>
    </dgm:pt>
    <dgm:pt modelId="{D07F11F1-6AB3-4EE1-8B71-0709ABDBD7C6}" type="pres">
      <dgm:prSet presAssocID="{D37F8056-4D4D-46A6-B6EE-ED0D9ECB0F2F}" presName="diagram" presStyleCnt="0">
        <dgm:presLayoutVars>
          <dgm:dir/>
          <dgm:resizeHandles val="exact"/>
        </dgm:presLayoutVars>
      </dgm:prSet>
      <dgm:spPr/>
    </dgm:pt>
    <dgm:pt modelId="{A4DC6F39-5AA7-4160-B2A0-0757D2D8F6B2}" type="pres">
      <dgm:prSet presAssocID="{91D71192-7541-4E91-A2DD-78FBBBB07150}" presName="arrow" presStyleLbl="node1" presStyleIdx="0" presStyleCnt="2" custScaleX="107883" custScaleY="96881" custRadScaleRad="104970" custRadScaleInc="1118">
        <dgm:presLayoutVars>
          <dgm:bulletEnabled val="1"/>
        </dgm:presLayoutVars>
      </dgm:prSet>
      <dgm:spPr/>
    </dgm:pt>
    <dgm:pt modelId="{2E442C13-8D79-41C3-971E-50D7954B3B3A}" type="pres">
      <dgm:prSet presAssocID="{E6AD6737-3589-4D86-A35E-77DB474E343F}" presName="arrow" presStyleLbl="node1" presStyleIdx="1" presStyleCnt="2" custScaleX="109270" custScaleY="96209" custRadScaleRad="100258" custRadScaleInc="934">
        <dgm:presLayoutVars>
          <dgm:bulletEnabled val="1"/>
        </dgm:presLayoutVars>
      </dgm:prSet>
      <dgm:spPr/>
    </dgm:pt>
  </dgm:ptLst>
  <dgm:cxnLst>
    <dgm:cxn modelId="{A54CD83F-1B94-402A-BBAD-2DF15B9E0188}" type="presOf" srcId="{D37F8056-4D4D-46A6-B6EE-ED0D9ECB0F2F}" destId="{D07F11F1-6AB3-4EE1-8B71-0709ABDBD7C6}" srcOrd="0" destOrd="0" presId="urn:microsoft.com/office/officeart/2005/8/layout/arrow5"/>
    <dgm:cxn modelId="{35054E73-C9D2-4B0B-8071-507AF70DFE4C}" type="presOf" srcId="{E6AD6737-3589-4D86-A35E-77DB474E343F}" destId="{2E442C13-8D79-41C3-971E-50D7954B3B3A}" srcOrd="0" destOrd="0" presId="urn:microsoft.com/office/officeart/2005/8/layout/arrow5"/>
    <dgm:cxn modelId="{6F937F88-94F3-4109-81E1-338F3B3CD511}" srcId="{D37F8056-4D4D-46A6-B6EE-ED0D9ECB0F2F}" destId="{E6AD6737-3589-4D86-A35E-77DB474E343F}" srcOrd="1" destOrd="0" parTransId="{58FBED40-E34A-424E-BF7F-DDFD643478CD}" sibTransId="{27ACC4C9-3C0D-4969-BDC4-DB8C6DF9DE01}"/>
    <dgm:cxn modelId="{498FE39D-F025-43E1-BF58-9042F64286D4}" srcId="{D37F8056-4D4D-46A6-B6EE-ED0D9ECB0F2F}" destId="{91D71192-7541-4E91-A2DD-78FBBBB07150}" srcOrd="0" destOrd="0" parTransId="{D42A4C2C-C4C6-412A-878C-B74FC33688D2}" sibTransId="{CE69D2E1-97DD-4E5E-9D37-30BB3060F8C7}"/>
    <dgm:cxn modelId="{5F9252B4-1DC1-45F5-9641-2507C621F466}" type="presOf" srcId="{91D71192-7541-4E91-A2DD-78FBBBB07150}" destId="{A4DC6F39-5AA7-4160-B2A0-0757D2D8F6B2}" srcOrd="0" destOrd="0" presId="urn:microsoft.com/office/officeart/2005/8/layout/arrow5"/>
    <dgm:cxn modelId="{20F6A9D0-F450-4469-949B-22773522980B}" type="presParOf" srcId="{D07F11F1-6AB3-4EE1-8B71-0709ABDBD7C6}" destId="{A4DC6F39-5AA7-4160-B2A0-0757D2D8F6B2}" srcOrd="0" destOrd="0" presId="urn:microsoft.com/office/officeart/2005/8/layout/arrow5"/>
    <dgm:cxn modelId="{78B2B7D0-5129-4CA8-A957-5674C0F25588}" type="presParOf" srcId="{D07F11F1-6AB3-4EE1-8B71-0709ABDBD7C6}" destId="{2E442C13-8D79-41C3-971E-50D7954B3B3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C6F39-5AA7-4160-B2A0-0757D2D8F6B2}">
      <dsp:nvSpPr>
        <dsp:cNvPr id="0" name=""/>
        <dsp:cNvSpPr/>
      </dsp:nvSpPr>
      <dsp:spPr>
        <a:xfrm rot="16200000">
          <a:off x="-199976" y="57535"/>
          <a:ext cx="3921844" cy="3521891"/>
        </a:xfrm>
        <a:prstGeom prst="downArrow">
          <a:avLst>
            <a:gd name="adj1" fmla="val 50000"/>
            <a:gd name="adj2" fmla="val 3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Valmistelun </a:t>
          </a:r>
          <a:r>
            <a:rPr lang="fi-FI" sz="17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rationaaliteetit</a:t>
          </a:r>
          <a:endParaRPr lang="fi-FI" sz="17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selvitykset ja vaihtoehdot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ratkaisukeskeisyys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faktat edellä</a:t>
          </a:r>
        </a:p>
      </dsp:txBody>
      <dsp:txXfrm rot="5400000">
        <a:off x="1" y="838019"/>
        <a:ext cx="2905560" cy="1960922"/>
      </dsp:txXfrm>
    </dsp:sp>
    <dsp:sp modelId="{2E442C13-8D79-41C3-971E-50D7954B3B3A}">
      <dsp:nvSpPr>
        <dsp:cNvPr id="0" name=""/>
        <dsp:cNvSpPr/>
      </dsp:nvSpPr>
      <dsp:spPr>
        <a:xfrm rot="5400000">
          <a:off x="6705351" y="69749"/>
          <a:ext cx="3972265" cy="3497462"/>
        </a:xfrm>
        <a:prstGeom prst="downArrow">
          <a:avLst>
            <a:gd name="adj1" fmla="val 50000"/>
            <a:gd name="adj2" fmla="val 3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Päätöksenteon </a:t>
          </a:r>
          <a:r>
            <a:rPr lang="fi-FI" sz="17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rationaliteetit</a:t>
          </a:r>
          <a:endParaRPr lang="fi-FI" sz="17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politiikka ja erilaiset tavoitteet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tunteet ja arvot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 tieto ja ymmärrys</a:t>
          </a:r>
        </a:p>
      </dsp:txBody>
      <dsp:txXfrm rot="-5400000">
        <a:off x="7554809" y="825413"/>
        <a:ext cx="2885406" cy="198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07121-A303-43E3-95EE-9A5D86494073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ECBB0-541A-4FAA-8C10-B7BBEBBF5F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64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41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28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003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71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39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184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48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28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99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69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22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3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39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2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80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66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50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7A5544-F534-4113-B46A-11413E07D1A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655D-0AF3-4A8A-8C53-95EDCB4981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960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7450/ht.113429" TargetMode="External"/><Relationship Id="rId2" Type="http://schemas.openxmlformats.org/officeDocument/2006/relationships/hyperlink" Target="https://urn.fi/URN:ISBN:978-952-03-3363-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7450/ht.126951" TargetMode="External"/><Relationship Id="rId5" Type="http://schemas.openxmlformats.org/officeDocument/2006/relationships/hyperlink" Target="https://doi.org/10.37450/ht.115497" TargetMode="External"/><Relationship Id="rId4" Type="http://schemas.openxmlformats.org/officeDocument/2006/relationships/hyperlink" Target="https://doi.org/10.37452/politiikka.10778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2">
            <a:extLst>
              <a:ext uri="{FF2B5EF4-FFF2-40B4-BE49-F238E27FC236}">
                <a16:creationId xmlns:a16="http://schemas.microsoft.com/office/drawing/2014/main" id="{E8263232-081A-417D-8E3A-558E8C992D47}"/>
              </a:ext>
            </a:extLst>
          </p:cNvPr>
          <p:cNvSpPr txBox="1">
            <a:spLocks/>
          </p:cNvSpPr>
          <p:nvPr/>
        </p:nvSpPr>
        <p:spPr bwMode="auto">
          <a:xfrm>
            <a:off x="836299" y="5105399"/>
            <a:ext cx="7915151" cy="134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064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Arial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064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Arial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06400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Arial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064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Arial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064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eaLnBrk="0" fontAlgn="auto" hangingPunct="0">
              <a:spcAft>
                <a:spcPts val="0"/>
              </a:spcAft>
              <a:defRPr/>
            </a:pPr>
            <a:r>
              <a:rPr lang="fi-FI" sz="2160" dirty="0">
                <a:solidFill>
                  <a:srgbClr val="FFFFFF"/>
                </a:solidFill>
                <a:latin typeface="Poppins Light" pitchFamily="2" charset="77"/>
                <a:cs typeface="Poppins Light" pitchFamily="2" charset="77"/>
              </a:rPr>
              <a:t>Anni Kyösti</a:t>
            </a:r>
            <a:endParaRPr lang="en-US" sz="2160" dirty="0">
              <a:solidFill>
                <a:srgbClr val="FFFFFF"/>
              </a:solidFill>
              <a:latin typeface="Poppins Light" pitchFamily="2" charset="77"/>
              <a:cs typeface="Poppins Light" pitchFamily="2" charset="77"/>
            </a:endParaRPr>
          </a:p>
          <a:p>
            <a:pPr defTabSz="609585" eaLnBrk="0" fontAlgn="auto" hangingPunct="0">
              <a:spcAft>
                <a:spcPts val="0"/>
              </a:spcAft>
              <a:defRPr/>
            </a:pPr>
            <a:r>
              <a:rPr lang="en-US" sz="2160" dirty="0">
                <a:solidFill>
                  <a:srgbClr val="FFFFFF"/>
                </a:solidFill>
                <a:latin typeface="Poppins Light" pitchFamily="2" charset="77"/>
                <a:cs typeface="Poppins Light" pitchFamily="2" charset="77"/>
              </a:rPr>
              <a:t>5.9.2024</a:t>
            </a:r>
          </a:p>
          <a:p>
            <a:pPr defTabSz="609585" eaLnBrk="0" fontAlgn="auto" hangingPunct="0">
              <a:spcAft>
                <a:spcPts val="0"/>
              </a:spcAft>
              <a:defRPr/>
            </a:pPr>
            <a:r>
              <a:rPr lang="en-US" sz="2160" dirty="0">
                <a:solidFill>
                  <a:srgbClr val="FFFFFF"/>
                </a:solidFill>
                <a:latin typeface="Poppins Light" pitchFamily="2" charset="77"/>
                <a:cs typeface="Poppins Light" pitchFamily="2" charset="77"/>
              </a:rPr>
              <a:t>Tampere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6427E43C-E0EF-4425-AAC6-A813832844B4}"/>
              </a:ext>
            </a:extLst>
          </p:cNvPr>
          <p:cNvSpPr txBox="1">
            <a:spLocks/>
          </p:cNvSpPr>
          <p:nvPr/>
        </p:nvSpPr>
        <p:spPr>
          <a:xfrm>
            <a:off x="734225" y="1017272"/>
            <a:ext cx="9326880" cy="2411729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b="1" i="0" kern="1200" spc="-30">
                <a:solidFill>
                  <a:schemeClr val="tx1"/>
                </a:solidFill>
                <a:latin typeface="Ivar Display SemiBold" pitchFamily="2" charset="77"/>
                <a:ea typeface="Ivar Display SemiBold" pitchFamily="2" charset="77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92D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92D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92D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92D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92D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92D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92D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92D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85" fontAlgn="auto">
              <a:spcAft>
                <a:spcPts val="0"/>
              </a:spcAft>
              <a:defRPr/>
            </a:pPr>
            <a:endParaRPr lang="fi-FI" sz="4800" b="0" spc="0">
              <a:solidFill>
                <a:srgbClr val="FFFFFF"/>
              </a:solidFill>
              <a:latin typeface="Ivar Display" pitchFamily="2" charset="77"/>
              <a:ea typeface="Roboto Light" pitchFamily="2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FBCD451-AC66-BE83-471F-B66694FE4E7F}"/>
              </a:ext>
            </a:extLst>
          </p:cNvPr>
          <p:cNvSpPr txBox="1"/>
          <p:nvPr/>
        </p:nvSpPr>
        <p:spPr>
          <a:xfrm>
            <a:off x="1539061" y="2209841"/>
            <a:ext cx="83068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000" dirty="0"/>
              <a:t>Kuntien luottamushenkilöjohtajat politiikan ja hallinnon rajavyöhykkeellä</a:t>
            </a:r>
          </a:p>
        </p:txBody>
      </p:sp>
    </p:spTree>
    <p:extLst>
      <p:ext uri="{BB962C8B-B14F-4D97-AF65-F5344CB8AC3E}">
        <p14:creationId xmlns:p14="http://schemas.microsoft.com/office/powerpoint/2010/main" val="232264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5577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fi-FI" sz="4800" dirty="0"/>
              <a:t>Kuntien poliittinen johtaminen hallinnon paradigmoissa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DA0645-2286-571D-A6F4-3078CF5B3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392" y="1954661"/>
            <a:ext cx="7606175" cy="4359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FE3D08E-EE26-D9E4-242D-97E61411B5B4}"/>
              </a:ext>
            </a:extLst>
          </p:cNvPr>
          <p:cNvSpPr txBox="1"/>
          <p:nvPr/>
        </p:nvSpPr>
        <p:spPr>
          <a:xfrm>
            <a:off x="3530009" y="1584251"/>
            <a:ext cx="1722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1940-1970 -luku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20031F-F046-9775-87E7-59A39B7D3ACB}"/>
              </a:ext>
            </a:extLst>
          </p:cNvPr>
          <p:cNvSpPr txBox="1"/>
          <p:nvPr/>
        </p:nvSpPr>
        <p:spPr>
          <a:xfrm>
            <a:off x="7432427" y="1584251"/>
            <a:ext cx="1722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2000-2010 -luku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FF44403-145A-BD6E-36F4-6AD50C4AED5E}"/>
              </a:ext>
            </a:extLst>
          </p:cNvPr>
          <p:cNvSpPr txBox="1"/>
          <p:nvPr/>
        </p:nvSpPr>
        <p:spPr>
          <a:xfrm>
            <a:off x="5557284" y="1616107"/>
            <a:ext cx="1722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1980-1990 -luku</a:t>
            </a:r>
          </a:p>
        </p:txBody>
      </p:sp>
    </p:spTree>
    <p:extLst>
      <p:ext uri="{BB962C8B-B14F-4D97-AF65-F5344CB8AC3E}">
        <p14:creationId xmlns:p14="http://schemas.microsoft.com/office/powerpoint/2010/main" val="269922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Politiikka-hallinto –suhteen kehitys</a:t>
            </a:r>
            <a:endParaRPr lang="fi-FI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216676-D3EF-F91A-F717-AC921D1F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6230"/>
            <a:ext cx="7899991" cy="463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2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Violetin vyöhykkeen malli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400" dirty="0"/>
              <a:t>Hallinnon ja politiikan välillä on vyöhyke – ei rajaa</a:t>
            </a:r>
          </a:p>
          <a:p>
            <a:r>
              <a:rPr lang="fi-FI" sz="2400" dirty="0"/>
              <a:t>Violetin vyöhykkeen käsite muodostuu politiikan punaisen ja hallinnon sinisen värin sekoittumisesta yhteisellä vyöhykkeellä eli ns. violetilla vyöhykkeellä</a:t>
            </a:r>
          </a:p>
          <a:p>
            <a:r>
              <a:rPr lang="fi-FI" sz="2400" dirty="0"/>
              <a:t>Punaisen alueen päätehtävä on päätöksenteko</a:t>
            </a:r>
          </a:p>
          <a:p>
            <a:r>
              <a:rPr lang="fi-FI" sz="2400" dirty="0"/>
              <a:t>Sinisen alueen päätehtävä päätösten valmistelu ja toimeenpano</a:t>
            </a:r>
          </a:p>
          <a:p>
            <a:r>
              <a:rPr lang="fi-FI" sz="2400" dirty="0"/>
              <a:t>Violetti vyöhyke kuvaa aluetta, joka on hieman molempien ryhmien oman alueen ulkopuolella ja jossa hallinto ja politiikka toimivat limittäin</a:t>
            </a:r>
          </a:p>
          <a:p>
            <a:r>
              <a:rPr lang="fi-FI" sz="2400" dirty="0"/>
              <a:t>Ajattelun mukaan molemmat ryhmät vierailevat violetilla vyöhykkeellä ajoittain, mutta se ei ole ryhmien pysyvää aluetta.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778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/>
              <a:t>Luottamushenkilöt kuntien poliittisina johtajina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Neljä keskeistä piirrettä:</a:t>
            </a:r>
          </a:p>
          <a:p>
            <a:pPr marL="514350" indent="-514350">
              <a:buAutoNum type="arabicPeriod"/>
            </a:pPr>
            <a:r>
              <a:rPr lang="fi-FI" dirty="0"/>
              <a:t>poliittisen roolin vahvistuminen johtamisessa</a:t>
            </a:r>
          </a:p>
          <a:p>
            <a:pPr marL="514350" indent="-514350">
              <a:buAutoNum type="arabicPeriod"/>
            </a:pPr>
            <a:r>
              <a:rPr lang="fi-FI" dirty="0"/>
              <a:t>ammattimaisten luottamushenkilöiden yhdistävä rooli politiikan ja hallinnon välillä</a:t>
            </a:r>
          </a:p>
          <a:p>
            <a:pPr marL="514350" indent="-514350">
              <a:buAutoNum type="arabicPeriod"/>
            </a:pPr>
            <a:r>
              <a:rPr lang="fi-FI" dirty="0"/>
              <a:t>poliittisen johtamisen rajapintojen muutokset </a:t>
            </a:r>
          </a:p>
          <a:p>
            <a:pPr marL="514350" indent="-514350">
              <a:buAutoNum type="arabicPeriod"/>
            </a:pPr>
            <a:r>
              <a:rPr lang="fi-FI" dirty="0"/>
              <a:t>poliittisen johtamisen paradoksi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45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/>
              <a:t>1. Poliittinen rooli vahvistuu johtamisessa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Johtamisjärjestelmien muutokset (pormestarimalli, osa- ja kokoaikaiset puheenjohtajat) ovat nostaneet poliittisen johtamisen roolia merkittävämmäksi kuntien johtamisessa</a:t>
            </a:r>
          </a:p>
          <a:p>
            <a:r>
              <a:rPr lang="fi-FI" dirty="0"/>
              <a:t>Hallinnon paradigmojen muutoksessa näkyy merkkejä poliittisen johtamisen voimistumisesta: julkishallinnon politisoituminen</a:t>
            </a:r>
          </a:p>
          <a:p>
            <a:r>
              <a:rPr lang="fi-FI" dirty="0"/>
              <a:t>Vuorovaikutuksen rooli korostunut poliittisen ja virkajohdon välillä</a:t>
            </a:r>
          </a:p>
          <a:p>
            <a:r>
              <a:rPr lang="fi-FI" dirty="0"/>
              <a:t>Hallinnon ja politiikan yhteyden rakentuminen ja tiivistyminen</a:t>
            </a:r>
          </a:p>
          <a:p>
            <a:r>
              <a:rPr lang="fi-FI" dirty="0"/>
              <a:t>Toisaalta kuntien johtaminen erilaistuu paikallisten johtamisratkaisujen myötä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741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EEB6157-89C6-AE97-107D-133A0120D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726" y="547546"/>
            <a:ext cx="7949823" cy="5929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95BEEA6C-20E1-DC29-DF5F-E108FC89FBE9}"/>
              </a:ext>
            </a:extLst>
          </p:cNvPr>
          <p:cNvSpPr/>
          <p:nvPr/>
        </p:nvSpPr>
        <p:spPr>
          <a:xfrm>
            <a:off x="6875936" y="118768"/>
            <a:ext cx="2225534" cy="6358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36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98029" cy="1400530"/>
          </a:xfrm>
        </p:spPr>
        <p:txBody>
          <a:bodyPr>
            <a:noAutofit/>
          </a:bodyPr>
          <a:lstStyle/>
          <a:p>
            <a:r>
              <a:rPr lang="fi-FI" sz="4000" dirty="0"/>
              <a:t>2. Ammattimaisten luottamushenkilöiden yhdistävä rooli politiikan ja hallinnon välillä 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400" dirty="0"/>
              <a:t>Kuntien ammattimaiset poliittisen johtamistehtävät vaikuttavat politiikan ja hallinnon väliseen suhteeseen ja sen tarkasteluun</a:t>
            </a:r>
          </a:p>
          <a:p>
            <a:r>
              <a:rPr lang="fi-FI" sz="2400" dirty="0"/>
              <a:t>Poliittisen johtamisen roolin muutos heijastuu suoraan tälle rajapinnalle</a:t>
            </a:r>
          </a:p>
          <a:p>
            <a:r>
              <a:rPr lang="fi-FI" sz="2400" dirty="0"/>
              <a:t>Kokoaikaisesti tai osa-aikaisesti tehtävässään toimivat luottamushenkilöt ovat erilaisessa asemassa suhteessa luottamushenkilöihin, jotka eivät voi käyttää samanlaista resurssia tehtävänsä hoitamiseen</a:t>
            </a:r>
          </a:p>
          <a:p>
            <a:r>
              <a:rPr lang="fi-FI" sz="2400" dirty="0"/>
              <a:t>Politiikka ja hallinto edustavat erilaisia näkökulmia ja tuovat keskusteluun erilaisia </a:t>
            </a:r>
            <a:r>
              <a:rPr lang="fi-FI" sz="2400" dirty="0" err="1"/>
              <a:t>rationaliteetteja</a:t>
            </a:r>
            <a:r>
              <a:rPr lang="fi-FI" sz="2400" dirty="0"/>
              <a:t> </a:t>
            </a:r>
          </a:p>
          <a:p>
            <a:pPr lvl="1"/>
            <a:r>
              <a:rPr lang="fi-FI" sz="2000" dirty="0"/>
              <a:t>Erilaiset toiminnan </a:t>
            </a:r>
            <a:r>
              <a:rPr lang="fi-FI" sz="2000" dirty="0" err="1"/>
              <a:t>rationaliteetit</a:t>
            </a:r>
            <a:r>
              <a:rPr lang="fi-FI" sz="2000" dirty="0"/>
              <a:t> on sisäänkirjoitettu politiikan ja hallinnon raja-pinnalle ja yhteistyöhön. Niiden näkyväksi tekeminen kuntatason politiikassa saattaa kuitenkin olla tarpeellista.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36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Päätöksenteon </a:t>
            </a:r>
            <a:r>
              <a:rPr lang="fi-FI" sz="2800" dirty="0" err="1"/>
              <a:t>rationaliteetit</a:t>
            </a:r>
            <a:r>
              <a:rPr lang="fi-FI" sz="2800" dirty="0"/>
              <a:t> duaalijohtamisessa -  tutkimus kuntien palveluverkkopäätöksistä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EB5C18"/>
              </a:buClr>
              <a:buSz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i-FI" dirty="0"/>
          </a:p>
        </p:txBody>
      </p:sp>
      <p:graphicFrame>
        <p:nvGraphicFramePr>
          <p:cNvPr id="4" name="Kaaviokuva 1">
            <a:extLst>
              <a:ext uri="{FF2B5EF4-FFF2-40B4-BE49-F238E27FC236}">
                <a16:creationId xmlns:a16="http://schemas.microsoft.com/office/drawing/2014/main" id="{7C756F6F-F693-5A98-A2A9-9729CC9838A4}"/>
              </a:ext>
            </a:extLst>
          </p:cNvPr>
          <p:cNvGraphicFramePr>
            <a:graphicFrameLocks/>
          </p:cNvGraphicFramePr>
          <p:nvPr/>
        </p:nvGraphicFramePr>
        <p:xfrm>
          <a:off x="844550" y="1995488"/>
          <a:ext cx="10515600" cy="363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8">
            <a:extLst>
              <a:ext uri="{FF2B5EF4-FFF2-40B4-BE49-F238E27FC236}">
                <a16:creationId xmlns:a16="http://schemas.microsoft.com/office/drawing/2014/main" id="{8B48D2C1-967D-BB2D-C995-093A4C073A45}"/>
              </a:ext>
            </a:extLst>
          </p:cNvPr>
          <p:cNvSpPr/>
          <p:nvPr/>
        </p:nvSpPr>
        <p:spPr>
          <a:xfrm>
            <a:off x="4763852" y="2546846"/>
            <a:ext cx="2664295" cy="2880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PÄÄTÖKSENTEON VAIHTOEHDOT: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Välttämätön päätös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Osittaiset muutokset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Säilyttäminen</a:t>
            </a:r>
          </a:p>
        </p:txBody>
      </p:sp>
    </p:spTree>
    <p:extLst>
      <p:ext uri="{BB962C8B-B14F-4D97-AF65-F5344CB8AC3E}">
        <p14:creationId xmlns:p14="http://schemas.microsoft.com/office/powerpoint/2010/main" val="3822456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5194"/>
            <a:ext cx="10972800" cy="1143000"/>
          </a:xfrm>
        </p:spPr>
        <p:txBody>
          <a:bodyPr>
            <a:noAutofit/>
          </a:bodyPr>
          <a:lstStyle/>
          <a:p>
            <a:r>
              <a:rPr lang="fi-FI" sz="3600" dirty="0"/>
              <a:t>Ammattimaiset luottamushenkilöt violetilla vyöhykkeellä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8194"/>
            <a:ext cx="10972800" cy="4526280"/>
          </a:xfrm>
        </p:spPr>
        <p:txBody>
          <a:bodyPr/>
          <a:lstStyle/>
          <a:p>
            <a:r>
              <a:rPr lang="fi-FI" sz="2000" dirty="0"/>
              <a:t>Violettia vyöhykettä on aiemmin tulkittu areenana, jossa sekä hallinnon että politiikan edustajat vierailevat</a:t>
            </a:r>
          </a:p>
          <a:p>
            <a:r>
              <a:rPr lang="fi-FI" sz="2000" dirty="0"/>
              <a:t>Tämän tutkimuksen perusteella voidaan kuitenkin tehdä tulkinta, jonka mukaan ammattimaisten luottamushenkilöiden rooli sijoittuu hallinnon violetille vyöhykkeelle</a:t>
            </a:r>
          </a:p>
          <a:p>
            <a:pPr lvl="1"/>
            <a:r>
              <a:rPr lang="fi-FI" sz="1800" dirty="0"/>
              <a:t>Heidän asemansa, toimintatapansa ja ajattelunsa näyttäisi rakentuvan hallinnon ja politiikan välissä toimimiselle. </a:t>
            </a:r>
          </a:p>
          <a:p>
            <a:pPr lvl="1"/>
            <a:r>
              <a:rPr lang="fi-FI" sz="1800" dirty="0"/>
              <a:t>He eivät edusta puhtaasti kumpaakaan kategoriaa, eivät hallintoa eivätkä politiikkaa. </a:t>
            </a:r>
          </a:p>
          <a:p>
            <a:pPr lvl="1"/>
            <a:r>
              <a:rPr lang="fi-FI" sz="1800" dirty="0"/>
              <a:t>Ammattimaisia luottamushenkilöitä yhdistää vuorovaikutteinen, yhdistävän johtajuuden elementtejä sisältävä toimintatapa. Ammattimaiset luottamushenkilöt ottavat toiminnassa huomioon sekä poliittiset että hallinnolliset </a:t>
            </a:r>
            <a:r>
              <a:rPr lang="fi-FI" sz="1800" dirty="0" err="1"/>
              <a:t>rationaliteetit</a:t>
            </a:r>
            <a:r>
              <a:rPr lang="fi-FI" sz="1800" dirty="0"/>
              <a:t>. </a:t>
            </a:r>
          </a:p>
          <a:p>
            <a:pPr lvl="1"/>
            <a:r>
              <a:rPr lang="fi-FI" sz="1800" dirty="0"/>
              <a:t>Heidän on siis muodostettava oma suhteensa ja roolinsa sekä hallintoon eli viranhaltijoihin että politiikkaan eli kunnan muihin luottamushenkilöihin.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081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dirty="0"/>
              <a:t>Politiikka, hallinto ja ammattimaiset luottamushenkilöt</a:t>
            </a:r>
            <a:endParaRPr lang="fi-FI" sz="36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AFEC54E-1570-C8B4-A50B-9BCA066E1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801" y="1910004"/>
            <a:ext cx="7730398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0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Esityksen sisältö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471144" cy="4526280"/>
          </a:xfrm>
        </p:spPr>
        <p:txBody>
          <a:bodyPr/>
          <a:lstStyle/>
          <a:p>
            <a:pPr marL="548627" lvl="1" indent="0">
              <a:buNone/>
            </a:pPr>
            <a:endParaRPr lang="fi-FI" dirty="0"/>
          </a:p>
          <a:p>
            <a:r>
              <a:rPr lang="fi-FI" dirty="0"/>
              <a:t>Esittely ja tausta</a:t>
            </a:r>
          </a:p>
          <a:p>
            <a:r>
              <a:rPr lang="fi-FI" dirty="0"/>
              <a:t>Väitöskirjatutkimuksesta lyhyesti</a:t>
            </a:r>
          </a:p>
          <a:p>
            <a:r>
              <a:rPr lang="fi-FI" dirty="0"/>
              <a:t>Ammattimaiset luottamushenkilöt</a:t>
            </a:r>
          </a:p>
          <a:p>
            <a:r>
              <a:rPr lang="fi-FI" dirty="0"/>
              <a:t>Kuntien duaalijohtaminen</a:t>
            </a:r>
          </a:p>
          <a:p>
            <a:r>
              <a:rPr lang="fi-FI" dirty="0"/>
              <a:t>Väitöskirjatutkimuksen tulokset: Kuntien poliittisen johtamisen keskeiset piirteet </a:t>
            </a:r>
          </a:p>
        </p:txBody>
      </p:sp>
    </p:spTree>
    <p:extLst>
      <p:ext uri="{BB962C8B-B14F-4D97-AF65-F5344CB8AC3E}">
        <p14:creationId xmlns:p14="http://schemas.microsoft.com/office/powerpoint/2010/main" val="16621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56627" cy="1400530"/>
          </a:xfrm>
        </p:spPr>
        <p:txBody>
          <a:bodyPr>
            <a:noAutofit/>
          </a:bodyPr>
          <a:lstStyle/>
          <a:p>
            <a:r>
              <a:rPr lang="fi-FI" sz="3600" dirty="0"/>
              <a:t>3. Poliittisen johtamisen rajapinnat muutoksessa </a:t>
            </a:r>
            <a:endParaRPr lang="fi-FI" sz="32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B6C89B6-D630-A6FA-A61D-965FDA76C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930" y="1590437"/>
            <a:ext cx="8867553" cy="49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6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4. Poliittisen johtamisen paradoksi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9436"/>
            <a:ext cx="9944902" cy="5203596"/>
          </a:xfrm>
        </p:spPr>
        <p:txBody>
          <a:bodyPr>
            <a:normAutofit fontScale="92500" lnSpcReduction="20000"/>
          </a:bodyPr>
          <a:lstStyle/>
          <a:p>
            <a:r>
              <a:rPr lang="fi-FI" sz="1900" dirty="0"/>
              <a:t>Hallinnon paradigmojen sekä politiikan ja hallinnon suhteen tarkastelu piirtävät molemmat samanlaista kuvaa johtamisesta</a:t>
            </a:r>
          </a:p>
          <a:p>
            <a:pPr lvl="1"/>
            <a:r>
              <a:rPr lang="fi-FI" sz="1600" dirty="0"/>
              <a:t>Poliittisen johtamisen painoarvo on voimistunut julkisessa johtamisessa ja ammattimainen poliittinen johto on tullut osaksi kuntien johtamista Suomessa</a:t>
            </a:r>
          </a:p>
          <a:p>
            <a:r>
              <a:rPr lang="fi-FI" sz="1900" dirty="0"/>
              <a:t>Poliittisen johtamisen muutoksen tarkastelu kuntatasolla antaa kuitenkin mahdollisuuden myös toisenlaiselle tulkinnalle. </a:t>
            </a:r>
          </a:p>
          <a:p>
            <a:pPr lvl="1"/>
            <a:r>
              <a:rPr lang="fi-FI" sz="1600" dirty="0"/>
              <a:t>Violetilla vyöhykkeellä toimivien poliittisten johtajien roolissa on paljon viranhaltijajohtajamaisia piirteitä</a:t>
            </a:r>
          </a:p>
          <a:p>
            <a:pPr lvl="1"/>
            <a:r>
              <a:rPr lang="fi-FI" sz="1600" dirty="0"/>
              <a:t>Heidän tehtävässään politiikka, poliittinen tausta ja poliittiset arvot asettuvat taka-alalle</a:t>
            </a:r>
          </a:p>
          <a:p>
            <a:pPr lvl="1"/>
            <a:r>
              <a:rPr lang="fi-FI" sz="1600" dirty="0"/>
              <a:t>Tehtävä edustaa yhteistä poliittista johtajuutta, jossa ammattimaisen luottamushenkilön on toimittava yhteisenä johtajana yli puoluerajojen. Tämä ei näyttäisi onnistuvan omaa poliittista taustaa korostamalla, vaan pikemminkin sitä häivyttämällä.</a:t>
            </a:r>
          </a:p>
          <a:p>
            <a:pPr lvl="1"/>
            <a:r>
              <a:rPr lang="fi-FI" sz="1600" dirty="0"/>
              <a:t>Poliittisessa johtajuudessa korostuu erityisesti konsensushakuisuus ja koheesio </a:t>
            </a:r>
          </a:p>
          <a:p>
            <a:pPr lvl="1"/>
            <a:r>
              <a:rPr lang="fi-FI" sz="1600" dirty="0"/>
              <a:t>Ammattimaisten luottamushenkilöiden rooli yhdistää valmistelua ja päätöksentekoa. He toimivat eräänlaisena joustavana elementtinä valmistelun ja päätöksenteon välillä tulkiten toimintaa samanaikaisesti molemmista näkökulmista</a:t>
            </a:r>
          </a:p>
          <a:p>
            <a:r>
              <a:rPr lang="fi-FI" sz="1900" dirty="0"/>
              <a:t>Vallitseva tilanne näyttäisi sisältävän poliittisen paradoksin. Poliittisen johtamisen vahvistuminen saattaakin vaatia politiikan asettamista syrjään johtajan roolista tai asettumista politiikan ulkopuolelle.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616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/>
              <a:t>Johtopäätökset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000" dirty="0"/>
              <a:t>Paikallista valintaa: millainen johtamismalli halutaan?</a:t>
            </a:r>
          </a:p>
          <a:p>
            <a:pPr lvl="1"/>
            <a:r>
              <a:rPr lang="fi-FI" sz="1520" dirty="0"/>
              <a:t>Mitä valinta tai muutos tarkoittaa kunnan johtamisessa ja johtamisjärjestelmässä?</a:t>
            </a:r>
          </a:p>
          <a:p>
            <a:r>
              <a:rPr lang="fi-FI" sz="2000" dirty="0"/>
              <a:t>Kaikissa johtamismalleissa duaalijohtamisen rajapinta keskeinen. Ammattimaiset luottamushenkilöt ovat muuttaneet tätä rajapintaa. </a:t>
            </a:r>
          </a:p>
          <a:p>
            <a:r>
              <a:rPr lang="fi-FI" sz="2000" dirty="0"/>
              <a:t>Ammattimaiset luottamushenkilöt voivat rakentaa virkajohdon ja politiikan välistä toimintatilaa ja toisiaan täydentäviä näkökulmia. Tämä tulisi nähdä päätöksenteon etuna. Näkökulmien yhteensovittaminen parantaa päätöksenteon edellytyksiä.</a:t>
            </a:r>
          </a:p>
          <a:p>
            <a:r>
              <a:rPr lang="fi-FI" sz="2000" dirty="0"/>
              <a:t>Kompleksisiin ongelmiin ei ole yksinkertaisia ratkaisuja</a:t>
            </a:r>
          </a:p>
          <a:p>
            <a:pPr lvl="1"/>
            <a:r>
              <a:rPr lang="fi-FI" sz="1600" dirty="0"/>
              <a:t>Tarvitaan kasvavaa tietoisuutta poliittisessa johtamisessa</a:t>
            </a:r>
          </a:p>
          <a:p>
            <a:pPr lvl="1"/>
            <a:r>
              <a:rPr lang="fi-FI" sz="1600" dirty="0"/>
              <a:t>Tarvitaan poliittisia valintoja ja ratkaisuja</a:t>
            </a:r>
          </a:p>
          <a:p>
            <a:r>
              <a:rPr lang="fi-FI" sz="2080" dirty="0"/>
              <a:t>Miten tulevaisuudessa kehittyy kuntien ja hyvinvointialueiden poliittisten johtajien yhteistyö ja roolit?</a:t>
            </a:r>
          </a:p>
        </p:txBody>
      </p:sp>
    </p:spTree>
    <p:extLst>
      <p:ext uri="{BB962C8B-B14F-4D97-AF65-F5344CB8AC3E}">
        <p14:creationId xmlns:p14="http://schemas.microsoft.com/office/powerpoint/2010/main" val="104684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Pohdittavaksi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i-FI" sz="2800" dirty="0"/>
              <a:t>Miten duaalijohtamisen rooleista neuvotellaan?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i-FI" sz="2800" dirty="0"/>
              <a:t>Kuka on vastuussa duaalijohtamisen suhteen toimivuudesta?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i-FI" sz="2800" dirty="0"/>
              <a:t>Millä tavalla ehkäistään kriisien syntymistä?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i-FI" sz="2800" dirty="0"/>
              <a:t>Miten voidaan ratkaista duaalijohtamisen konflikteja?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i-FI" sz="2800" dirty="0"/>
              <a:t>Miten voidaan vahvistaa toimivaa duaalijohtamista?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9921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753" y="2624116"/>
            <a:ext cx="2686493" cy="1143000"/>
          </a:xfrm>
        </p:spPr>
        <p:txBody>
          <a:bodyPr/>
          <a:lstStyle/>
          <a:p>
            <a:pPr algn="ctr"/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767116"/>
            <a:ext cx="10972800" cy="873996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/>
              <a:t>Anni Kyösti</a:t>
            </a:r>
          </a:p>
          <a:p>
            <a:pPr marL="0" indent="0" algn="ctr">
              <a:buNone/>
            </a:pPr>
            <a:r>
              <a:rPr lang="fi-FI" dirty="0"/>
              <a:t>anni.kyosti@itla.fi</a:t>
            </a:r>
          </a:p>
        </p:txBody>
      </p:sp>
    </p:spTree>
    <p:extLst>
      <p:ext uri="{BB962C8B-B14F-4D97-AF65-F5344CB8AC3E}">
        <p14:creationId xmlns:p14="http://schemas.microsoft.com/office/powerpoint/2010/main" val="171993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Väitöskirjatutkimus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486400" cy="4526280"/>
          </a:xfrm>
        </p:spPr>
        <p:txBody>
          <a:bodyPr/>
          <a:lstStyle/>
          <a:p>
            <a:r>
              <a:rPr lang="fi-FI" sz="2000" dirty="0"/>
              <a:t>Artikkeliväitöskirja</a:t>
            </a:r>
          </a:p>
          <a:p>
            <a:pPr lvl="1"/>
            <a:r>
              <a:rPr lang="fi-FI" sz="1800" b="1" i="1" dirty="0">
                <a:hlinkClick r:id="rId2"/>
              </a:rPr>
              <a:t>Kuntien luottamushenkilöjohtajat politiikan ja hallinnon rajavyöhykkeellä</a:t>
            </a:r>
            <a:endParaRPr lang="fi-FI" sz="1800" b="1" i="1" dirty="0"/>
          </a:p>
          <a:p>
            <a:r>
              <a:rPr lang="fi-FI" sz="2000" dirty="0"/>
              <a:t>Osajulkaisut</a:t>
            </a:r>
          </a:p>
          <a:p>
            <a:pPr lvl="1"/>
            <a:r>
              <a:rPr lang="fi-FI" sz="1800" dirty="0">
                <a:hlinkClick r:id="rId3"/>
              </a:rPr>
              <a:t>Luottamus vaakalaudalla - tarkastelussa ylimmän kuntajohdon kompleksiset kriisit</a:t>
            </a:r>
            <a:endParaRPr lang="fi-FI" sz="1800" dirty="0"/>
          </a:p>
          <a:p>
            <a:pPr lvl="1"/>
            <a:r>
              <a:rPr lang="fi-FI" sz="1800" dirty="0">
                <a:hlinkClick r:id="rId4"/>
              </a:rPr>
              <a:t>Häirintä luottamushenkilöiden kokemuksissa</a:t>
            </a:r>
            <a:endParaRPr lang="fi-FI" sz="1800" dirty="0"/>
          </a:p>
          <a:p>
            <a:pPr lvl="1"/>
            <a:r>
              <a:rPr lang="fi-FI" sz="1800" dirty="0">
                <a:hlinkClick r:id="rId5"/>
              </a:rPr>
              <a:t>Ammattimainen poliitikko yhdistävänä poliittisena johtajana</a:t>
            </a:r>
            <a:endParaRPr lang="fi-FI" sz="1800" dirty="0"/>
          </a:p>
          <a:p>
            <a:pPr lvl="1"/>
            <a:r>
              <a:rPr lang="fi-FI" sz="1800" dirty="0">
                <a:hlinkClick r:id="rId6"/>
              </a:rPr>
              <a:t>Päätöksenteon areena – duaalijohtamisen erilaiset </a:t>
            </a:r>
            <a:r>
              <a:rPr lang="fi-FI" sz="1800" dirty="0" err="1">
                <a:hlinkClick r:id="rId6"/>
              </a:rPr>
              <a:t>rationaliteetit</a:t>
            </a:r>
            <a:r>
              <a:rPr lang="fi-FI" sz="1800" dirty="0">
                <a:hlinkClick r:id="rId6"/>
              </a:rPr>
              <a:t> kuntien palveluverkkopäätöksissä</a:t>
            </a:r>
            <a:endParaRPr lang="fi-FI" sz="1800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4B7B77EB-38D2-69CB-4EC1-A58615959470}"/>
              </a:ext>
            </a:extLst>
          </p:cNvPr>
          <p:cNvSpPr txBox="1">
            <a:spLocks/>
          </p:cNvSpPr>
          <p:nvPr/>
        </p:nvSpPr>
        <p:spPr bwMode="auto">
          <a:xfrm>
            <a:off x="6248400" y="1577163"/>
            <a:ext cx="54864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1470" indent="-411470" algn="l" defTabSz="548626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640" b="0" i="0" kern="1200">
                <a:solidFill>
                  <a:schemeClr val="tx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1pPr>
            <a:lvl2pPr marL="891518" indent="-342891" algn="l" defTabSz="548626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160" b="0" i="0" kern="1200">
                <a:solidFill>
                  <a:schemeClr val="tx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2pPr>
            <a:lvl3pPr marL="1371566" indent="-274313" algn="l" defTabSz="548626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920" b="0" i="0" kern="1200">
                <a:solidFill>
                  <a:schemeClr val="tx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3pPr>
            <a:lvl4pPr marL="1920192" indent="-274313" algn="l" defTabSz="548626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80" b="0" i="0" kern="1200">
                <a:solidFill>
                  <a:schemeClr val="tx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4pPr>
            <a:lvl5pPr marL="2468818" indent="-274313" algn="l" defTabSz="548626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40" b="0" i="0" kern="1200">
                <a:solidFill>
                  <a:schemeClr val="tx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</a:defRPr>
            </a:lvl5pPr>
            <a:lvl6pPr marL="3017445" indent="-274313" algn="l" defTabSz="54862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71" indent="-274313" algn="l" defTabSz="54862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97" indent="-274313" algn="l" defTabSz="54862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323" indent="-274313" algn="l" defTabSz="54862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Tutkimuskysymykset</a:t>
            </a:r>
          </a:p>
          <a:p>
            <a:r>
              <a:rPr lang="fi-FI" sz="2000" dirty="0"/>
              <a:t>Millaista kuntien poliittinen johtaminen on duaalijohtamisen rajapinnalla?</a:t>
            </a:r>
          </a:p>
          <a:p>
            <a:r>
              <a:rPr lang="fi-FI" sz="2000" dirty="0"/>
              <a:t>Millainen politiikan ja hallinnon suhde on kunnissa ammattimaisten luottamushenkilöiden näkökulmasta?</a:t>
            </a:r>
          </a:p>
          <a:p>
            <a:pPr marL="0" indent="0">
              <a:buNone/>
            </a:pPr>
            <a:r>
              <a:rPr lang="fi-FI" sz="2000" b="1" dirty="0"/>
              <a:t>Aineisto</a:t>
            </a:r>
          </a:p>
          <a:p>
            <a:r>
              <a:rPr lang="fi-FI" sz="2000" dirty="0"/>
              <a:t>Haastattelut</a:t>
            </a:r>
          </a:p>
          <a:p>
            <a:pPr lvl="1"/>
            <a:r>
              <a:rPr lang="fi-FI" sz="1800" dirty="0"/>
              <a:t>Luottamushenkilöt 25 haastattelua</a:t>
            </a:r>
          </a:p>
          <a:p>
            <a:pPr lvl="1"/>
            <a:r>
              <a:rPr lang="fi-FI" sz="1800" dirty="0"/>
              <a:t>Viranhaltijat 7 haastattelua</a:t>
            </a:r>
          </a:p>
          <a:p>
            <a:r>
              <a:rPr lang="fi-FI" sz="2000" dirty="0"/>
              <a:t>Dokumenttiaineisto</a:t>
            </a:r>
          </a:p>
          <a:p>
            <a:pPr lvl="1"/>
            <a:r>
              <a:rPr lang="fi-FI" sz="1800" dirty="0"/>
              <a:t>Sivistystoimen palveluverkkoselvitykset 71 kpl</a:t>
            </a:r>
          </a:p>
          <a:p>
            <a:pPr lvl="1"/>
            <a:r>
              <a:rPr lang="fi-FI" sz="1800" dirty="0"/>
              <a:t>Päätösdokumentit 61 kunnasta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30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/>
              <a:t>Ammattimaiset luottamushenkilöt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000" dirty="0"/>
              <a:t>Kuntien osa- ja kokoaikaisia luottamushenkilöitä</a:t>
            </a:r>
          </a:p>
          <a:p>
            <a:pPr lvl="1"/>
            <a:r>
              <a:rPr lang="fi-FI" sz="1800" dirty="0"/>
              <a:t>Pormestarit</a:t>
            </a:r>
          </a:p>
          <a:p>
            <a:pPr lvl="1"/>
            <a:r>
              <a:rPr lang="fi-FI" sz="1800" dirty="0"/>
              <a:t>Osa- ja kokoaikaiset puheenjohtajat</a:t>
            </a:r>
          </a:p>
          <a:p>
            <a:r>
              <a:rPr lang="fi-FI" sz="2000" dirty="0"/>
              <a:t>Johtamismallien erot (pormestari/kuntajohtaja)</a:t>
            </a:r>
          </a:p>
          <a:p>
            <a:r>
              <a:rPr lang="fi-FI" sz="2000" dirty="0"/>
              <a:t>Lakimuutokset</a:t>
            </a:r>
          </a:p>
          <a:p>
            <a:pPr lvl="1"/>
            <a:r>
              <a:rPr lang="fi-FI" sz="1800" dirty="0"/>
              <a:t>Pormestarimalli tuli mahdolliseksi vuoden 2006 kuntalain muutoksen jälkeen (</a:t>
            </a:r>
            <a:r>
              <a:rPr lang="fi-FI" sz="1800" dirty="0" err="1"/>
              <a:t>KuntaL</a:t>
            </a:r>
            <a:r>
              <a:rPr lang="fi-FI" sz="1800" dirty="0"/>
              <a:t> 578/2006)</a:t>
            </a:r>
          </a:p>
          <a:p>
            <a:pPr lvl="1"/>
            <a:r>
              <a:rPr lang="fi-FI" sz="1800" dirty="0"/>
              <a:t>Osa- ja kokoaikaisten luottamushenkilöiden palkkaaminen kuntaan tuli mahdolliseksi vuoden 2014 lakimuutoksen jälkeen (HE 268/2014)</a:t>
            </a:r>
          </a:p>
          <a:p>
            <a:r>
              <a:rPr lang="fi-FI" sz="2000" dirty="0"/>
              <a:t>Valtuusto päättää osa- tai kokoaikaisen luottamushenkilön valinnasta</a:t>
            </a:r>
          </a:p>
          <a:p>
            <a:r>
              <a:rPr lang="fi-FI" sz="2000" dirty="0"/>
              <a:t>Taustalla monia tekijöitä, mm. duaalijohtamisen haasteet, luottamushenkilöiden ajankäyttö, toimintaympäristön muutokset ja kompleksisuus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148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Osa- ja kokoaikaiset luottamushenkilöt kunnissa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CC26C37-A82D-AD57-320C-AE78334FD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936" y="1933431"/>
            <a:ext cx="8156742" cy="4375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EF2F142-8FDE-52A9-EE7C-B1EA49ECE84F}"/>
              </a:ext>
            </a:extLst>
          </p:cNvPr>
          <p:cNvSpPr txBox="1"/>
          <p:nvPr/>
        </p:nvSpPr>
        <p:spPr>
          <a:xfrm>
            <a:off x="956930" y="6368902"/>
            <a:ext cx="909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Lähde: Pekola-Sjöblom &amp; Majava (2024). Päätoimiset ja osa-aikaiset puheenjohtajat Manner-Suomen kunnissa 2005-2023.</a:t>
            </a:r>
          </a:p>
        </p:txBody>
      </p:sp>
    </p:spTree>
    <p:extLst>
      <p:ext uri="{BB962C8B-B14F-4D97-AF65-F5344CB8AC3E}">
        <p14:creationId xmlns:p14="http://schemas.microsoft.com/office/powerpoint/2010/main" val="230968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Kuntien duaalijohtaminen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9D33EDF-83D2-176E-427F-64F06716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Kuntajohtaminen on duaalijohtamista eli kaksoisjohtamista. Dualistisen johtamismallin perustana on ajatus poliittisen ja ammatillisen johtamisen jaetuista, mutta toisistaan erottuvista rooleista. </a:t>
            </a:r>
          </a:p>
          <a:p>
            <a:r>
              <a:rPr lang="fi-FI" dirty="0"/>
              <a:t>Suomalainen kunnallishallinto nojaa tapaan, jossa poliittisen johtajuuden kautta asetetaan toiminnan päämäärät ja viranhaltijat yhdessä kuntaorganisaation kanssa toteuttavat asetettuja päämääriä. </a:t>
            </a:r>
          </a:p>
          <a:p>
            <a:r>
              <a:rPr lang="fi-FI" dirty="0"/>
              <a:t>Yksinkertaiselta vaikuttava työnjako kohtaa kuitenkin käytännössä monia haasteita. Poliittinen päätöksenteko ja viranhaltijatyöskentely kytkeytyvät käytännön tasolla tiivisti toisiinsa. </a:t>
            </a:r>
          </a:p>
          <a:p>
            <a:r>
              <a:rPr lang="fi-FI" dirty="0"/>
              <a:t>Duaalijohtamisen suhde muotoutuu käytännössä paikallisesti, vuorovaikutuksen ja hallintosäännön kautta.</a:t>
            </a:r>
          </a:p>
          <a:p>
            <a:r>
              <a:rPr lang="fi-FI" dirty="0"/>
              <a:t>Viime vuosina yleistynyt kuntien ammattimainen poliittinen johtaminen vaikuttaa duaalijohtamiseen.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684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Kurkistus osatutkimusten tuloksiin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246B3-B9BA-4C37-B02F-56B0D92C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Rationaliteetit</a:t>
            </a:r>
            <a:endParaRPr lang="fi-FI" dirty="0"/>
          </a:p>
          <a:p>
            <a:r>
              <a:rPr lang="fi-FI" dirty="0"/>
              <a:t>Johtamiskriisit</a:t>
            </a:r>
          </a:p>
          <a:p>
            <a:r>
              <a:rPr lang="fi-FI" dirty="0"/>
              <a:t>Kompetenssit</a:t>
            </a:r>
          </a:p>
          <a:p>
            <a:r>
              <a:rPr lang="fi-FI" dirty="0"/>
              <a:t>Häirintä</a:t>
            </a:r>
          </a:p>
        </p:txBody>
      </p:sp>
    </p:spTree>
    <p:extLst>
      <p:ext uri="{BB962C8B-B14F-4D97-AF65-F5344CB8AC3E}">
        <p14:creationId xmlns:p14="http://schemas.microsoft.com/office/powerpoint/2010/main" val="102712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Kriisiytyvä duaalijohtaminen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7544791-9801-B997-17CB-6AF251C06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76" y="3525487"/>
            <a:ext cx="1920406" cy="26154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3DC821-AAA7-903C-238D-4B7135B5FF73}"/>
              </a:ext>
            </a:extLst>
          </p:cNvPr>
          <p:cNvSpPr txBox="1">
            <a:spLocks/>
          </p:cNvSpPr>
          <p:nvPr/>
        </p:nvSpPr>
        <p:spPr>
          <a:xfrm>
            <a:off x="3565030" y="3639784"/>
            <a:ext cx="1893438" cy="25011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7063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B5C1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F5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Politiikan ristiveto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B5C1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F5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Paikallinen poliittinen ympäristö vaikuttaa kunnan johtamiseen.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B5C1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F5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Ongelma: kunnanjohtaja nähdään puolueellisena jollakin poliittiselle ryhmälle.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47423FB-6067-60B3-2260-1661553B0F17}"/>
              </a:ext>
            </a:extLst>
          </p:cNvPr>
          <p:cNvSpPr txBox="1">
            <a:spLocks/>
          </p:cNvSpPr>
          <p:nvPr/>
        </p:nvSpPr>
        <p:spPr>
          <a:xfrm>
            <a:off x="6005305" y="3525487"/>
            <a:ext cx="2013263" cy="267682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7063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B5C1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F5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Johtamisympäristön muutos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B5C1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F5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Johtamisympäristössä tapahtuvat muutokset vaativat luottamuksen rakentamista uudelleen ja voivat altistaa kriiseille.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B5C1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F5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Esim. vaaleissa tapahtuvat merkittävät muutokset tai henkilöstövaihdokset.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9431AF-9E49-112A-3992-32F611C49765}"/>
              </a:ext>
            </a:extLst>
          </p:cNvPr>
          <p:cNvSpPr txBox="1">
            <a:spLocks/>
          </p:cNvSpPr>
          <p:nvPr/>
        </p:nvSpPr>
        <p:spPr>
          <a:xfrm>
            <a:off x="8754177" y="3525487"/>
            <a:ext cx="2013263" cy="2230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7063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Lucida Sans Typewriter" panose="020B0509030504030204" pitchFamily="49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B5C1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F5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Vajaa vuorovaikutus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B5C1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F50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Tiedonkulun haasteet voivat kummuta erilaisista orientaatioista. Luottamushenkilöiden kokemus heikosta tiedonkulusta ja vuorovaikutuksesta.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F50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Kuva 14" descr="Ympyrä ja vasen nuoli ääriviiva">
            <a:extLst>
              <a:ext uri="{FF2B5EF4-FFF2-40B4-BE49-F238E27FC236}">
                <a16:creationId xmlns:a16="http://schemas.microsoft.com/office/drawing/2014/main" id="{449FB5F4-7AAA-348B-7089-E862E975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961" y="2418113"/>
            <a:ext cx="914400" cy="914400"/>
          </a:xfrm>
          <a:prstGeom prst="rect">
            <a:avLst/>
          </a:prstGeom>
        </p:spPr>
      </p:pic>
      <p:pic>
        <p:nvPicPr>
          <p:cNvPr id="17" name="Kuva 16" descr="Keskustelu ääriviiva">
            <a:extLst>
              <a:ext uri="{FF2B5EF4-FFF2-40B4-BE49-F238E27FC236}">
                <a16:creationId xmlns:a16="http://schemas.microsoft.com/office/drawing/2014/main" id="{CDE4BCFA-CCD0-4FFD-66F8-76D295D4C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3608" y="2514600"/>
            <a:ext cx="914400" cy="914400"/>
          </a:xfrm>
          <a:prstGeom prst="rect">
            <a:avLst/>
          </a:prstGeom>
        </p:spPr>
      </p:pic>
      <p:pic>
        <p:nvPicPr>
          <p:cNvPr id="19" name="Kuva 18" descr="Hierarkia ääriviiva">
            <a:extLst>
              <a:ext uri="{FF2B5EF4-FFF2-40B4-BE49-F238E27FC236}">
                <a16:creationId xmlns:a16="http://schemas.microsoft.com/office/drawing/2014/main" id="{6F63C7F6-B43F-B351-0769-3FD7B8FDB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8143" y="2418113"/>
            <a:ext cx="914400" cy="914400"/>
          </a:xfrm>
          <a:prstGeom prst="rect">
            <a:avLst/>
          </a:prstGeom>
        </p:spPr>
      </p:pic>
      <p:pic>
        <p:nvPicPr>
          <p:cNvPr id="21" name="Kuva 20" descr="Siirto ääriviiva">
            <a:extLst>
              <a:ext uri="{FF2B5EF4-FFF2-40B4-BE49-F238E27FC236}">
                <a16:creationId xmlns:a16="http://schemas.microsoft.com/office/drawing/2014/main" id="{21C3BE3B-32AE-3471-DDAE-725262669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54549" y="25199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6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DD070-2766-4D50-A7CF-D6AF1A46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Miksi kriisit kannattaa ottaa vakavasti?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AE8CC0B-C37C-FC58-D975-01E3A17E4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89848"/>
            <a:ext cx="10972800" cy="39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20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TM02836342[[fn=Ioni]]</Template>
  <TotalTime>15</TotalTime>
  <Words>1042</Words>
  <Application>Microsoft Office PowerPoint</Application>
  <PresentationFormat>Laajakuva</PresentationFormat>
  <Paragraphs>142</Paragraphs>
  <Slides>24</Slides>
  <Notes>0</Notes>
  <HiddenSlides>4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Century Gothic</vt:lpstr>
      <vt:lpstr>Ivar Display</vt:lpstr>
      <vt:lpstr>Poppins Light</vt:lpstr>
      <vt:lpstr>Wingdings 3</vt:lpstr>
      <vt:lpstr>Ioni</vt:lpstr>
      <vt:lpstr>PowerPoint-esitys</vt:lpstr>
      <vt:lpstr>Esityksen sisältö</vt:lpstr>
      <vt:lpstr>Väitöskirjatutkimus</vt:lpstr>
      <vt:lpstr>Ammattimaiset luottamushenkilöt</vt:lpstr>
      <vt:lpstr>Osa- ja kokoaikaiset luottamushenkilöt kunnissa</vt:lpstr>
      <vt:lpstr>Kuntien duaalijohtaminen</vt:lpstr>
      <vt:lpstr>Kurkistus osatutkimusten tuloksiin</vt:lpstr>
      <vt:lpstr>Kriisiytyvä duaalijohtaminen</vt:lpstr>
      <vt:lpstr>Miksi kriisit kannattaa ottaa vakavasti?</vt:lpstr>
      <vt:lpstr>Kuntien poliittinen johtaminen hallinnon paradigmoissa</vt:lpstr>
      <vt:lpstr>Politiikka-hallinto –suhteen kehitys</vt:lpstr>
      <vt:lpstr>Violetin vyöhykkeen malli</vt:lpstr>
      <vt:lpstr>Luottamushenkilöt kuntien poliittisina johtajina</vt:lpstr>
      <vt:lpstr>1. Poliittinen rooli vahvistuu johtamisessa </vt:lpstr>
      <vt:lpstr>PowerPoint-esitys</vt:lpstr>
      <vt:lpstr>2. Ammattimaisten luottamushenkilöiden yhdistävä rooli politiikan ja hallinnon välillä </vt:lpstr>
      <vt:lpstr>Päätöksenteon rationaliteetit duaalijohtamisessa -  tutkimus kuntien palveluverkkopäätöksistä</vt:lpstr>
      <vt:lpstr>Ammattimaiset luottamushenkilöt violetilla vyöhykkeellä</vt:lpstr>
      <vt:lpstr>Politiikka, hallinto ja ammattimaiset luottamushenkilöt</vt:lpstr>
      <vt:lpstr>3. Poliittisen johtamisen rajapinnat muutoksessa </vt:lpstr>
      <vt:lpstr>4. Poliittisen johtamisen paradoksi</vt:lpstr>
      <vt:lpstr>Johtopäätökset</vt:lpstr>
      <vt:lpstr>Pohdittavaksi</vt:lpstr>
      <vt:lpstr>Kiitos!</vt:lpstr>
    </vt:vector>
  </TitlesOfParts>
  <Company>KL 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Kyösti, Anni</dc:creator>
  <cp:lastModifiedBy>Anni Kyösti</cp:lastModifiedBy>
  <cp:revision>2</cp:revision>
  <dcterms:created xsi:type="dcterms:W3CDTF">2024-09-03T10:38:31Z</dcterms:created>
  <dcterms:modified xsi:type="dcterms:W3CDTF">2024-09-03T11:41:12Z</dcterms:modified>
</cp:coreProperties>
</file>