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0" r:id="rId2"/>
    <p:sldId id="258" r:id="rId3"/>
    <p:sldId id="285" r:id="rId4"/>
    <p:sldId id="281" r:id="rId5"/>
    <p:sldId id="260" r:id="rId6"/>
    <p:sldId id="261" r:id="rId7"/>
    <p:sldId id="262" r:id="rId8"/>
    <p:sldId id="263" r:id="rId9"/>
    <p:sldId id="264" r:id="rId10"/>
    <p:sldId id="265" r:id="rId11"/>
    <p:sldId id="266" r:id="rId12"/>
    <p:sldId id="267" r:id="rId13"/>
    <p:sldId id="283" r:id="rId14"/>
    <p:sldId id="282" r:id="rId15"/>
    <p:sldId id="270" r:id="rId16"/>
    <p:sldId id="271" r:id="rId17"/>
    <p:sldId id="272" r:id="rId18"/>
    <p:sldId id="273" r:id="rId19"/>
    <p:sldId id="274" r:id="rId20"/>
    <p:sldId id="275" r:id="rId21"/>
    <p:sldId id="284" r:id="rId22"/>
    <p:sldId id="277" r:id="rId23"/>
    <p:sldId id="286" r:id="rId24"/>
    <p:sldId id="279" r:id="rId2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7A833-74A3-4C02-8011-0944CA39FF58}" type="doc">
      <dgm:prSet loTypeId="urn:microsoft.com/office/officeart/2005/8/layout/target1" loCatId="relationship" qsTypeId="urn:microsoft.com/office/officeart/2005/8/quickstyle/simple1" qsCatId="simple" csTypeId="urn:microsoft.com/office/officeart/2005/8/colors/accent1_5" csCatId="accent1" phldr="1"/>
      <dgm:spPr/>
    </dgm:pt>
    <dgm:pt modelId="{E1101092-ABF3-417B-A732-9C966BAC09B7}">
      <dgm:prSet phldrT="[Teksti]"/>
      <dgm:spPr/>
      <dgm:t>
        <a:bodyPr/>
        <a:lstStyle/>
        <a:p>
          <a:r>
            <a:rPr lang="fi-FI" dirty="0" smtClean="0"/>
            <a:t>Adaptiiviset</a:t>
          </a:r>
          <a:endParaRPr lang="fi-FI" dirty="0"/>
        </a:p>
      </dgm:t>
    </dgm:pt>
    <dgm:pt modelId="{E7BBA3BA-28AF-4864-A45A-7C76F9D51EC9}" type="parTrans" cxnId="{A80E7412-15C9-459C-9325-D1F3D73C7CCE}">
      <dgm:prSet/>
      <dgm:spPr/>
      <dgm:t>
        <a:bodyPr/>
        <a:lstStyle/>
        <a:p>
          <a:endParaRPr lang="fi-FI"/>
        </a:p>
      </dgm:t>
    </dgm:pt>
    <dgm:pt modelId="{BEB0D290-2F62-4C25-BA75-B535C9F0F426}" type="sibTrans" cxnId="{A80E7412-15C9-459C-9325-D1F3D73C7CCE}">
      <dgm:prSet/>
      <dgm:spPr/>
      <dgm:t>
        <a:bodyPr/>
        <a:lstStyle/>
        <a:p>
          <a:endParaRPr lang="fi-FI"/>
        </a:p>
      </dgm:t>
    </dgm:pt>
    <dgm:pt modelId="{B22F4D91-C053-4DA9-B844-40248BE5586A}">
      <dgm:prSet phldrT="[Teksti]"/>
      <dgm:spPr/>
      <dgm:t>
        <a:bodyPr/>
        <a:lstStyle/>
        <a:p>
          <a:r>
            <a:rPr lang="fi-FI" dirty="0" smtClean="0"/>
            <a:t>Kone-pohjaiset, ohjelmistot</a:t>
          </a:r>
          <a:endParaRPr lang="fi-FI" dirty="0"/>
        </a:p>
      </dgm:t>
    </dgm:pt>
    <dgm:pt modelId="{0F5F1DC1-1E0F-42BF-AB2C-DF2DDD1E3488}" type="parTrans" cxnId="{15B6E645-DDB4-40F4-92C2-0CA79788349F}">
      <dgm:prSet/>
      <dgm:spPr/>
      <dgm:t>
        <a:bodyPr/>
        <a:lstStyle/>
        <a:p>
          <a:endParaRPr lang="fi-FI"/>
        </a:p>
      </dgm:t>
    </dgm:pt>
    <dgm:pt modelId="{909C6B24-2197-4C14-A546-BACDACC90759}" type="sibTrans" cxnId="{15B6E645-DDB4-40F4-92C2-0CA79788349F}">
      <dgm:prSet/>
      <dgm:spPr/>
      <dgm:t>
        <a:bodyPr/>
        <a:lstStyle/>
        <a:p>
          <a:endParaRPr lang="fi-FI"/>
        </a:p>
      </dgm:t>
    </dgm:pt>
    <dgm:pt modelId="{6F20A9BA-5818-45F3-ABBF-F5314411A551}">
      <dgm:prSet phldrT="[Teksti]" custT="1"/>
      <dgm:spPr/>
      <dgm:t>
        <a:bodyPr/>
        <a:lstStyle/>
        <a:p>
          <a:r>
            <a:rPr lang="fi-FI" sz="2000" dirty="0" smtClean="0"/>
            <a:t>Autonomiset</a:t>
          </a:r>
          <a:endParaRPr lang="fi-FI" sz="2000" dirty="0"/>
        </a:p>
      </dgm:t>
    </dgm:pt>
    <dgm:pt modelId="{589FEBD0-1D39-4C53-AB27-C68F768E1582}" type="sibTrans" cxnId="{E0F808D4-7EDB-496E-B07C-4AA8EE6EEF0B}">
      <dgm:prSet/>
      <dgm:spPr/>
      <dgm:t>
        <a:bodyPr/>
        <a:lstStyle/>
        <a:p>
          <a:endParaRPr lang="fi-FI"/>
        </a:p>
      </dgm:t>
    </dgm:pt>
    <dgm:pt modelId="{16D1D389-DF5B-4455-A26A-49B9E37F0ADA}" type="parTrans" cxnId="{E0F808D4-7EDB-496E-B07C-4AA8EE6EEF0B}">
      <dgm:prSet/>
      <dgm:spPr/>
      <dgm:t>
        <a:bodyPr/>
        <a:lstStyle/>
        <a:p>
          <a:endParaRPr lang="fi-FI"/>
        </a:p>
      </dgm:t>
    </dgm:pt>
    <dgm:pt modelId="{A437F81F-6745-4934-B05E-EAD3F96195F9}" type="pres">
      <dgm:prSet presAssocID="{4B67A833-74A3-4C02-8011-0944CA39FF58}" presName="composite" presStyleCnt="0">
        <dgm:presLayoutVars>
          <dgm:chMax val="5"/>
          <dgm:dir/>
          <dgm:resizeHandles val="exact"/>
        </dgm:presLayoutVars>
      </dgm:prSet>
      <dgm:spPr/>
    </dgm:pt>
    <dgm:pt modelId="{22C2FFC0-7E88-4C07-9BD4-3DFCF519483D}" type="pres">
      <dgm:prSet presAssocID="{6F20A9BA-5818-45F3-ABBF-F5314411A551}" presName="circle1" presStyleLbl="lnNode1" presStyleIdx="0" presStyleCnt="3" custScaleX="185074" custScaleY="186795"/>
      <dgm:spPr>
        <a:solidFill>
          <a:srgbClr val="7030A0"/>
        </a:solidFill>
        <a:ln w="28575">
          <a:solidFill>
            <a:schemeClr val="tx1"/>
          </a:solidFill>
          <a:prstDash val="sysDot"/>
        </a:ln>
      </dgm:spPr>
    </dgm:pt>
    <dgm:pt modelId="{7C71F216-71A4-498F-BC5B-86C74B30E353}" type="pres">
      <dgm:prSet presAssocID="{6F20A9BA-5818-45F3-ABBF-F5314411A551}" presName="text1" presStyleLbl="revTx" presStyleIdx="0" presStyleCnt="3">
        <dgm:presLayoutVars>
          <dgm:bulletEnabled val="1"/>
        </dgm:presLayoutVars>
      </dgm:prSet>
      <dgm:spPr/>
      <dgm:t>
        <a:bodyPr/>
        <a:lstStyle/>
        <a:p>
          <a:endParaRPr lang="fi-FI"/>
        </a:p>
      </dgm:t>
    </dgm:pt>
    <dgm:pt modelId="{7895DE28-ADB8-442F-B63E-7504230F81B7}" type="pres">
      <dgm:prSet presAssocID="{6F20A9BA-5818-45F3-ABBF-F5314411A551}" presName="line1" presStyleLbl="callout" presStyleIdx="0" presStyleCnt="6"/>
      <dgm:spPr/>
    </dgm:pt>
    <dgm:pt modelId="{BEF29079-DF7D-41F3-AF6E-3D7DEAF68C19}" type="pres">
      <dgm:prSet presAssocID="{6F20A9BA-5818-45F3-ABBF-F5314411A551}" presName="d1" presStyleLbl="callout" presStyleIdx="1" presStyleCnt="6"/>
      <dgm:spPr>
        <a:ln w="38100"/>
      </dgm:spPr>
    </dgm:pt>
    <dgm:pt modelId="{90D998D1-E4F2-41C3-BAFD-E2DE93309562}" type="pres">
      <dgm:prSet presAssocID="{E1101092-ABF3-417B-A732-9C966BAC09B7}" presName="circle2" presStyleLbl="lnNode1" presStyleIdx="1" presStyleCnt="3"/>
      <dgm:spPr>
        <a:solidFill>
          <a:schemeClr val="accent5">
            <a:lumMod val="60000"/>
            <a:lumOff val="40000"/>
            <a:alpha val="75000"/>
          </a:schemeClr>
        </a:solidFill>
        <a:ln w="28575">
          <a:solidFill>
            <a:schemeClr val="tx1"/>
          </a:solidFill>
          <a:prstDash val="sysDash"/>
        </a:ln>
      </dgm:spPr>
    </dgm:pt>
    <dgm:pt modelId="{F3880EE9-A849-4C14-A806-BDA76133558A}" type="pres">
      <dgm:prSet presAssocID="{E1101092-ABF3-417B-A732-9C966BAC09B7}" presName="text2" presStyleLbl="revTx" presStyleIdx="1" presStyleCnt="3">
        <dgm:presLayoutVars>
          <dgm:bulletEnabled val="1"/>
        </dgm:presLayoutVars>
      </dgm:prSet>
      <dgm:spPr/>
      <dgm:t>
        <a:bodyPr/>
        <a:lstStyle/>
        <a:p>
          <a:endParaRPr lang="fi-FI"/>
        </a:p>
      </dgm:t>
    </dgm:pt>
    <dgm:pt modelId="{A8EF67D1-8DA3-4BC4-AF63-C681A55E0AB4}" type="pres">
      <dgm:prSet presAssocID="{E1101092-ABF3-417B-A732-9C966BAC09B7}" presName="line2" presStyleLbl="callout" presStyleIdx="2" presStyleCnt="6"/>
      <dgm:spPr/>
    </dgm:pt>
    <dgm:pt modelId="{B5EA61B7-5906-4389-86F0-8D7A667CC7B2}" type="pres">
      <dgm:prSet presAssocID="{E1101092-ABF3-417B-A732-9C966BAC09B7}" presName="d2" presStyleLbl="callout" presStyleIdx="3" presStyleCnt="6"/>
      <dgm:spPr>
        <a:ln w="34925"/>
      </dgm:spPr>
    </dgm:pt>
    <dgm:pt modelId="{D5DDB3FA-5BCA-4997-8E4F-07FFB43CEF4E}" type="pres">
      <dgm:prSet presAssocID="{B22F4D91-C053-4DA9-B844-40248BE5586A}" presName="circle3" presStyleLbl="lnNode1" presStyleIdx="2" presStyleCnt="3"/>
      <dgm:spPr>
        <a:solidFill>
          <a:schemeClr val="accent1">
            <a:lumMod val="40000"/>
            <a:lumOff val="60000"/>
            <a:alpha val="50000"/>
          </a:schemeClr>
        </a:solidFill>
        <a:ln w="31750">
          <a:solidFill>
            <a:schemeClr val="tx1"/>
          </a:solidFill>
        </a:ln>
      </dgm:spPr>
    </dgm:pt>
    <dgm:pt modelId="{ECF6FFEC-FAB8-41C6-8C06-390E5F44D5AE}" type="pres">
      <dgm:prSet presAssocID="{B22F4D91-C053-4DA9-B844-40248BE5586A}" presName="text3" presStyleLbl="revTx" presStyleIdx="2" presStyleCnt="3">
        <dgm:presLayoutVars>
          <dgm:bulletEnabled val="1"/>
        </dgm:presLayoutVars>
      </dgm:prSet>
      <dgm:spPr/>
      <dgm:t>
        <a:bodyPr/>
        <a:lstStyle/>
        <a:p>
          <a:endParaRPr lang="fi-FI"/>
        </a:p>
      </dgm:t>
    </dgm:pt>
    <dgm:pt modelId="{BB5BCE16-EA9E-4A89-8C29-0988291E0906}" type="pres">
      <dgm:prSet presAssocID="{B22F4D91-C053-4DA9-B844-40248BE5586A}" presName="line3" presStyleLbl="callout" presStyleIdx="4" presStyleCnt="6"/>
      <dgm:spPr/>
    </dgm:pt>
    <dgm:pt modelId="{F9291F1A-076D-4CA4-9CAE-771D6B097DA4}" type="pres">
      <dgm:prSet presAssocID="{B22F4D91-C053-4DA9-B844-40248BE5586A}" presName="d3" presStyleLbl="callout" presStyleIdx="5" presStyleCnt="6"/>
      <dgm:spPr>
        <a:ln w="34925"/>
      </dgm:spPr>
    </dgm:pt>
  </dgm:ptLst>
  <dgm:cxnLst>
    <dgm:cxn modelId="{A80E7412-15C9-459C-9325-D1F3D73C7CCE}" srcId="{4B67A833-74A3-4C02-8011-0944CA39FF58}" destId="{E1101092-ABF3-417B-A732-9C966BAC09B7}" srcOrd="1" destOrd="0" parTransId="{E7BBA3BA-28AF-4864-A45A-7C76F9D51EC9}" sibTransId="{BEB0D290-2F62-4C25-BA75-B535C9F0F426}"/>
    <dgm:cxn modelId="{D3F1F0B7-8258-4A09-93CB-79298CEF5113}" type="presOf" srcId="{4B67A833-74A3-4C02-8011-0944CA39FF58}" destId="{A437F81F-6745-4934-B05E-EAD3F96195F9}" srcOrd="0" destOrd="0" presId="urn:microsoft.com/office/officeart/2005/8/layout/target1"/>
    <dgm:cxn modelId="{B5C5F4D8-8985-482E-9A40-19AB9A350A24}" type="presOf" srcId="{6F20A9BA-5818-45F3-ABBF-F5314411A551}" destId="{7C71F216-71A4-498F-BC5B-86C74B30E353}" srcOrd="0" destOrd="0" presId="urn:microsoft.com/office/officeart/2005/8/layout/target1"/>
    <dgm:cxn modelId="{7C19A144-BE6C-461C-BC3D-EB94A12A3618}" type="presOf" srcId="{E1101092-ABF3-417B-A732-9C966BAC09B7}" destId="{F3880EE9-A849-4C14-A806-BDA76133558A}" srcOrd="0" destOrd="0" presId="urn:microsoft.com/office/officeart/2005/8/layout/target1"/>
    <dgm:cxn modelId="{0C27293D-4941-4AA6-916A-3C4982A00852}" type="presOf" srcId="{B22F4D91-C053-4DA9-B844-40248BE5586A}" destId="{ECF6FFEC-FAB8-41C6-8C06-390E5F44D5AE}" srcOrd="0" destOrd="0" presId="urn:microsoft.com/office/officeart/2005/8/layout/target1"/>
    <dgm:cxn modelId="{15B6E645-DDB4-40F4-92C2-0CA79788349F}" srcId="{4B67A833-74A3-4C02-8011-0944CA39FF58}" destId="{B22F4D91-C053-4DA9-B844-40248BE5586A}" srcOrd="2" destOrd="0" parTransId="{0F5F1DC1-1E0F-42BF-AB2C-DF2DDD1E3488}" sibTransId="{909C6B24-2197-4C14-A546-BACDACC90759}"/>
    <dgm:cxn modelId="{E0F808D4-7EDB-496E-B07C-4AA8EE6EEF0B}" srcId="{4B67A833-74A3-4C02-8011-0944CA39FF58}" destId="{6F20A9BA-5818-45F3-ABBF-F5314411A551}" srcOrd="0" destOrd="0" parTransId="{16D1D389-DF5B-4455-A26A-49B9E37F0ADA}" sibTransId="{589FEBD0-1D39-4C53-AB27-C68F768E1582}"/>
    <dgm:cxn modelId="{6ED404A2-B616-474B-9D1B-5B53E761F75B}" type="presParOf" srcId="{A437F81F-6745-4934-B05E-EAD3F96195F9}" destId="{22C2FFC0-7E88-4C07-9BD4-3DFCF519483D}" srcOrd="0" destOrd="0" presId="urn:microsoft.com/office/officeart/2005/8/layout/target1"/>
    <dgm:cxn modelId="{AC66D677-7675-4E49-A7F0-DA569C7E1BFD}" type="presParOf" srcId="{A437F81F-6745-4934-B05E-EAD3F96195F9}" destId="{7C71F216-71A4-498F-BC5B-86C74B30E353}" srcOrd="1" destOrd="0" presId="urn:microsoft.com/office/officeart/2005/8/layout/target1"/>
    <dgm:cxn modelId="{C910DDFC-0035-43CB-9494-15390A4DCE00}" type="presParOf" srcId="{A437F81F-6745-4934-B05E-EAD3F96195F9}" destId="{7895DE28-ADB8-442F-B63E-7504230F81B7}" srcOrd="2" destOrd="0" presId="urn:microsoft.com/office/officeart/2005/8/layout/target1"/>
    <dgm:cxn modelId="{83C1BFB9-2720-4789-B5D7-93DC7D382AC1}" type="presParOf" srcId="{A437F81F-6745-4934-B05E-EAD3F96195F9}" destId="{BEF29079-DF7D-41F3-AF6E-3D7DEAF68C19}" srcOrd="3" destOrd="0" presId="urn:microsoft.com/office/officeart/2005/8/layout/target1"/>
    <dgm:cxn modelId="{2B961D25-30FD-4667-A05C-3E9909F9C77F}" type="presParOf" srcId="{A437F81F-6745-4934-B05E-EAD3F96195F9}" destId="{90D998D1-E4F2-41C3-BAFD-E2DE93309562}" srcOrd="4" destOrd="0" presId="urn:microsoft.com/office/officeart/2005/8/layout/target1"/>
    <dgm:cxn modelId="{6AB9282A-0E0C-4268-8149-F95A12605BD9}" type="presParOf" srcId="{A437F81F-6745-4934-B05E-EAD3F96195F9}" destId="{F3880EE9-A849-4C14-A806-BDA76133558A}" srcOrd="5" destOrd="0" presId="urn:microsoft.com/office/officeart/2005/8/layout/target1"/>
    <dgm:cxn modelId="{CC293A74-81B4-4934-9DB4-BF67B97DC529}" type="presParOf" srcId="{A437F81F-6745-4934-B05E-EAD3F96195F9}" destId="{A8EF67D1-8DA3-4BC4-AF63-C681A55E0AB4}" srcOrd="6" destOrd="0" presId="urn:microsoft.com/office/officeart/2005/8/layout/target1"/>
    <dgm:cxn modelId="{A9E09428-F68E-4D78-B0F8-3ED5FFCBFA3B}" type="presParOf" srcId="{A437F81F-6745-4934-B05E-EAD3F96195F9}" destId="{B5EA61B7-5906-4389-86F0-8D7A667CC7B2}" srcOrd="7" destOrd="0" presId="urn:microsoft.com/office/officeart/2005/8/layout/target1"/>
    <dgm:cxn modelId="{45204E18-3587-407A-8C90-0B81B89BC556}" type="presParOf" srcId="{A437F81F-6745-4934-B05E-EAD3F96195F9}" destId="{D5DDB3FA-5BCA-4997-8E4F-07FFB43CEF4E}" srcOrd="8" destOrd="0" presId="urn:microsoft.com/office/officeart/2005/8/layout/target1"/>
    <dgm:cxn modelId="{001609B2-7F08-43F9-A0B5-3634E7B24F97}" type="presParOf" srcId="{A437F81F-6745-4934-B05E-EAD3F96195F9}" destId="{ECF6FFEC-FAB8-41C6-8C06-390E5F44D5AE}" srcOrd="9" destOrd="0" presId="urn:microsoft.com/office/officeart/2005/8/layout/target1"/>
    <dgm:cxn modelId="{CE99F49D-348B-4E69-89B7-CABBCCE9D826}" type="presParOf" srcId="{A437F81F-6745-4934-B05E-EAD3F96195F9}" destId="{BB5BCE16-EA9E-4A89-8C29-0988291E0906}" srcOrd="10" destOrd="0" presId="urn:microsoft.com/office/officeart/2005/8/layout/target1"/>
    <dgm:cxn modelId="{84BAE8E8-4EAD-4A95-BE5D-B6AE8DF8882F}" type="presParOf" srcId="{A437F81F-6745-4934-B05E-EAD3F96195F9}" destId="{F9291F1A-076D-4CA4-9CAE-771D6B097DA4}"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559BC3B-8471-46AC-BAB3-CED4FBD9F4C9}" type="doc">
      <dgm:prSet loTypeId="urn:microsoft.com/office/officeart/2005/8/layout/hProcess4" loCatId="process" qsTypeId="urn:microsoft.com/office/officeart/2005/8/quickstyle/3d5" qsCatId="3D" csTypeId="urn:microsoft.com/office/officeart/2005/8/colors/colorful5" csCatId="colorful" phldr="1"/>
      <dgm:spPr/>
      <dgm:t>
        <a:bodyPr/>
        <a:lstStyle/>
        <a:p>
          <a:endParaRPr lang="fi-FI"/>
        </a:p>
      </dgm:t>
    </dgm:pt>
    <dgm:pt modelId="{892546A4-4641-462D-A3E1-36F5B45160EF}">
      <dgm:prSet phldrT="[Teksti]"/>
      <dgm:spPr/>
      <dgm:t>
        <a:bodyPr/>
        <a:lstStyle/>
        <a:p>
          <a:r>
            <a:rPr lang="fi-FI" dirty="0" smtClean="0"/>
            <a:t>Valmistaja</a:t>
          </a:r>
          <a:endParaRPr lang="fi-FI" dirty="0"/>
        </a:p>
      </dgm:t>
    </dgm:pt>
    <dgm:pt modelId="{A2CE1F71-DE32-4164-85F3-A48915807E36}" type="parTrans" cxnId="{8AD76EB8-3149-4B12-A2BF-D7466B25AA7C}">
      <dgm:prSet/>
      <dgm:spPr/>
      <dgm:t>
        <a:bodyPr/>
        <a:lstStyle/>
        <a:p>
          <a:endParaRPr lang="fi-FI"/>
        </a:p>
      </dgm:t>
    </dgm:pt>
    <dgm:pt modelId="{598C47DD-2FD4-4477-8437-0BDCF97841D6}" type="sibTrans" cxnId="{8AD76EB8-3149-4B12-A2BF-D7466B25AA7C}">
      <dgm:prSet/>
      <dgm:spPr/>
      <dgm:t>
        <a:bodyPr/>
        <a:lstStyle/>
        <a:p>
          <a:endParaRPr lang="fi-FI"/>
        </a:p>
      </dgm:t>
    </dgm:pt>
    <dgm:pt modelId="{5A9CC42A-4284-4431-AF95-A653AA440330}">
      <dgm:prSet phldrT="[Teksti]"/>
      <dgm:spPr/>
      <dgm:t>
        <a:bodyPr/>
        <a:lstStyle/>
        <a:p>
          <a:endParaRPr lang="fi-FI" dirty="0"/>
        </a:p>
      </dgm:t>
    </dgm:pt>
    <dgm:pt modelId="{92FA957C-7189-4AF6-88B9-DD3C6738DD53}" type="parTrans" cxnId="{C9138381-F43A-487C-A6D8-7565370A1FC4}">
      <dgm:prSet/>
      <dgm:spPr/>
      <dgm:t>
        <a:bodyPr/>
        <a:lstStyle/>
        <a:p>
          <a:endParaRPr lang="fi-FI"/>
        </a:p>
      </dgm:t>
    </dgm:pt>
    <dgm:pt modelId="{C7748139-05CE-49BC-B47A-0B18E6D6BE60}" type="sibTrans" cxnId="{C9138381-F43A-487C-A6D8-7565370A1FC4}">
      <dgm:prSet/>
      <dgm:spPr/>
      <dgm:t>
        <a:bodyPr/>
        <a:lstStyle/>
        <a:p>
          <a:endParaRPr lang="fi-FI"/>
        </a:p>
      </dgm:t>
    </dgm:pt>
    <dgm:pt modelId="{F6D5AF15-E6AE-451B-9A80-F8BE5AF049CA}">
      <dgm:prSet phldrT="[Teksti]"/>
      <dgm:spPr/>
      <dgm:t>
        <a:bodyPr/>
        <a:lstStyle/>
        <a:p>
          <a:r>
            <a:rPr lang="fi-FI" dirty="0" smtClean="0"/>
            <a:t>Tarjoaja</a:t>
          </a:r>
          <a:endParaRPr lang="fi-FI" dirty="0"/>
        </a:p>
      </dgm:t>
    </dgm:pt>
    <dgm:pt modelId="{79E20C62-C2EB-4655-8276-5E08D6206112}" type="parTrans" cxnId="{B4D780F5-030E-4D11-9222-15FBE4E3F845}">
      <dgm:prSet/>
      <dgm:spPr/>
      <dgm:t>
        <a:bodyPr/>
        <a:lstStyle/>
        <a:p>
          <a:endParaRPr lang="fi-FI"/>
        </a:p>
      </dgm:t>
    </dgm:pt>
    <dgm:pt modelId="{3375DA64-CA58-4444-A875-361FDDA0BACC}" type="sibTrans" cxnId="{B4D780F5-030E-4D11-9222-15FBE4E3F845}">
      <dgm:prSet/>
      <dgm:spPr/>
      <dgm:t>
        <a:bodyPr/>
        <a:lstStyle/>
        <a:p>
          <a:endParaRPr lang="fi-FI"/>
        </a:p>
      </dgm:t>
    </dgm:pt>
    <dgm:pt modelId="{563DDB22-8E8D-4567-B76D-C2E69ED71752}">
      <dgm:prSet phldrT="[Teksti]"/>
      <dgm:spPr/>
      <dgm:t>
        <a:bodyPr/>
        <a:lstStyle/>
        <a:p>
          <a:endParaRPr lang="fi-FI" dirty="0"/>
        </a:p>
      </dgm:t>
    </dgm:pt>
    <dgm:pt modelId="{3C6C1754-FD05-4BBC-9685-5D892E04C355}" type="parTrans" cxnId="{E2666EFD-A31D-49AF-9D69-81E7B85E8D70}">
      <dgm:prSet/>
      <dgm:spPr/>
      <dgm:t>
        <a:bodyPr/>
        <a:lstStyle/>
        <a:p>
          <a:endParaRPr lang="fi-FI"/>
        </a:p>
      </dgm:t>
    </dgm:pt>
    <dgm:pt modelId="{B9303A7D-01F5-431B-BA15-858E6436AB54}" type="sibTrans" cxnId="{E2666EFD-A31D-49AF-9D69-81E7B85E8D70}">
      <dgm:prSet/>
      <dgm:spPr/>
      <dgm:t>
        <a:bodyPr/>
        <a:lstStyle/>
        <a:p>
          <a:endParaRPr lang="fi-FI"/>
        </a:p>
      </dgm:t>
    </dgm:pt>
    <dgm:pt modelId="{DA738C96-BEA8-4AC8-A263-490C32F283AA}">
      <dgm:prSet phldrT="[Teksti]"/>
      <dgm:spPr/>
      <dgm:t>
        <a:bodyPr/>
        <a:lstStyle/>
        <a:p>
          <a:r>
            <a:rPr lang="fi-FI" dirty="0" smtClean="0"/>
            <a:t>Käyttäjä</a:t>
          </a:r>
          <a:endParaRPr lang="fi-FI" dirty="0"/>
        </a:p>
      </dgm:t>
    </dgm:pt>
    <dgm:pt modelId="{A827EB8C-CD40-41C9-A308-62525F20291E}" type="parTrans" cxnId="{B3B449EC-76F8-4AED-85C2-A844E734B746}">
      <dgm:prSet/>
      <dgm:spPr/>
      <dgm:t>
        <a:bodyPr/>
        <a:lstStyle/>
        <a:p>
          <a:endParaRPr lang="fi-FI"/>
        </a:p>
      </dgm:t>
    </dgm:pt>
    <dgm:pt modelId="{402AE0F9-CC5E-4A12-9013-5D1EBA5B7265}" type="sibTrans" cxnId="{B3B449EC-76F8-4AED-85C2-A844E734B746}">
      <dgm:prSet/>
      <dgm:spPr/>
      <dgm:t>
        <a:bodyPr/>
        <a:lstStyle/>
        <a:p>
          <a:endParaRPr lang="fi-FI"/>
        </a:p>
      </dgm:t>
    </dgm:pt>
    <dgm:pt modelId="{DE5B0F99-80FB-4517-AAAD-29F3604FE4F6}">
      <dgm:prSet phldrT="[Teksti]"/>
      <dgm:spPr/>
      <dgm:t>
        <a:bodyPr/>
        <a:lstStyle/>
        <a:p>
          <a:endParaRPr lang="fi-FI" dirty="0"/>
        </a:p>
      </dgm:t>
    </dgm:pt>
    <dgm:pt modelId="{9A882C77-07F0-499D-9EDB-1EEDC78392C3}" type="parTrans" cxnId="{18FE4AB1-CAD4-4566-A39B-E3792F1290F8}">
      <dgm:prSet/>
      <dgm:spPr/>
      <dgm:t>
        <a:bodyPr/>
        <a:lstStyle/>
        <a:p>
          <a:endParaRPr lang="fi-FI"/>
        </a:p>
      </dgm:t>
    </dgm:pt>
    <dgm:pt modelId="{F4F576F4-17C1-4F9D-8284-ECFB32693458}" type="sibTrans" cxnId="{18FE4AB1-CAD4-4566-A39B-E3792F1290F8}">
      <dgm:prSet/>
      <dgm:spPr/>
      <dgm:t>
        <a:bodyPr/>
        <a:lstStyle/>
        <a:p>
          <a:endParaRPr lang="fi-FI"/>
        </a:p>
      </dgm:t>
    </dgm:pt>
    <dgm:pt modelId="{1A19930C-EC97-4BF9-A36B-85197264AD5D}" type="pres">
      <dgm:prSet presAssocID="{C559BC3B-8471-46AC-BAB3-CED4FBD9F4C9}" presName="Name0" presStyleCnt="0">
        <dgm:presLayoutVars>
          <dgm:dir/>
          <dgm:animLvl val="lvl"/>
          <dgm:resizeHandles val="exact"/>
        </dgm:presLayoutVars>
      </dgm:prSet>
      <dgm:spPr/>
      <dgm:t>
        <a:bodyPr/>
        <a:lstStyle/>
        <a:p>
          <a:endParaRPr lang="en-US"/>
        </a:p>
      </dgm:t>
    </dgm:pt>
    <dgm:pt modelId="{B62F22DF-9EF9-46F9-814F-6F12251E2943}" type="pres">
      <dgm:prSet presAssocID="{C559BC3B-8471-46AC-BAB3-CED4FBD9F4C9}" presName="tSp" presStyleCnt="0"/>
      <dgm:spPr/>
    </dgm:pt>
    <dgm:pt modelId="{022F95A0-ADAA-4CAE-978A-70AF3689093C}" type="pres">
      <dgm:prSet presAssocID="{C559BC3B-8471-46AC-BAB3-CED4FBD9F4C9}" presName="bSp" presStyleCnt="0"/>
      <dgm:spPr/>
    </dgm:pt>
    <dgm:pt modelId="{8ACF34F2-0AD1-4EF7-807E-D72856B076AE}" type="pres">
      <dgm:prSet presAssocID="{C559BC3B-8471-46AC-BAB3-CED4FBD9F4C9}" presName="process" presStyleCnt="0"/>
      <dgm:spPr/>
    </dgm:pt>
    <dgm:pt modelId="{57E1F5B4-9272-4177-A21D-8D1E0524F5C2}" type="pres">
      <dgm:prSet presAssocID="{892546A4-4641-462D-A3E1-36F5B45160EF}" presName="composite1" presStyleCnt="0"/>
      <dgm:spPr/>
    </dgm:pt>
    <dgm:pt modelId="{BD26212A-46A6-4B0B-A487-E8113B8197D2}" type="pres">
      <dgm:prSet presAssocID="{892546A4-4641-462D-A3E1-36F5B45160EF}" presName="dummyNode1" presStyleLbl="node1" presStyleIdx="0" presStyleCnt="3"/>
      <dgm:spPr/>
    </dgm:pt>
    <dgm:pt modelId="{45541256-6323-4E6B-AE74-20A2122953E1}" type="pres">
      <dgm:prSet presAssocID="{892546A4-4641-462D-A3E1-36F5B45160EF}" presName="childNode1" presStyleLbl="bgAcc1" presStyleIdx="0" presStyleCnt="3">
        <dgm:presLayoutVars>
          <dgm:bulletEnabled val="1"/>
        </dgm:presLayoutVars>
      </dgm:prSet>
      <dgm:spPr/>
      <dgm:t>
        <a:bodyPr/>
        <a:lstStyle/>
        <a:p>
          <a:endParaRPr lang="fi-FI"/>
        </a:p>
      </dgm:t>
    </dgm:pt>
    <dgm:pt modelId="{051CE9BC-B05F-4B3D-A1FC-414316D9C6D0}" type="pres">
      <dgm:prSet presAssocID="{892546A4-4641-462D-A3E1-36F5B45160EF}" presName="childNode1tx" presStyleLbl="bgAcc1" presStyleIdx="0" presStyleCnt="3">
        <dgm:presLayoutVars>
          <dgm:bulletEnabled val="1"/>
        </dgm:presLayoutVars>
      </dgm:prSet>
      <dgm:spPr/>
      <dgm:t>
        <a:bodyPr/>
        <a:lstStyle/>
        <a:p>
          <a:endParaRPr lang="fi-FI"/>
        </a:p>
      </dgm:t>
    </dgm:pt>
    <dgm:pt modelId="{8149454E-4483-4875-9390-1972DA884D52}" type="pres">
      <dgm:prSet presAssocID="{892546A4-4641-462D-A3E1-36F5B45160EF}" presName="parentNode1" presStyleLbl="node1" presStyleIdx="0" presStyleCnt="3">
        <dgm:presLayoutVars>
          <dgm:chMax val="1"/>
          <dgm:bulletEnabled val="1"/>
        </dgm:presLayoutVars>
      </dgm:prSet>
      <dgm:spPr/>
      <dgm:t>
        <a:bodyPr/>
        <a:lstStyle/>
        <a:p>
          <a:endParaRPr lang="en-US"/>
        </a:p>
      </dgm:t>
    </dgm:pt>
    <dgm:pt modelId="{F81BEDC4-7DF4-439D-8AE9-985F28465EAF}" type="pres">
      <dgm:prSet presAssocID="{892546A4-4641-462D-A3E1-36F5B45160EF}" presName="connSite1" presStyleCnt="0"/>
      <dgm:spPr/>
    </dgm:pt>
    <dgm:pt modelId="{F82F24BD-E8E3-400D-B088-94189EF12152}" type="pres">
      <dgm:prSet presAssocID="{598C47DD-2FD4-4477-8437-0BDCF97841D6}" presName="Name9" presStyleLbl="sibTrans2D1" presStyleIdx="0" presStyleCnt="2"/>
      <dgm:spPr/>
      <dgm:t>
        <a:bodyPr/>
        <a:lstStyle/>
        <a:p>
          <a:endParaRPr lang="en-US"/>
        </a:p>
      </dgm:t>
    </dgm:pt>
    <dgm:pt modelId="{F060F4BA-6EE4-4315-975A-DF31157EB14F}" type="pres">
      <dgm:prSet presAssocID="{F6D5AF15-E6AE-451B-9A80-F8BE5AF049CA}" presName="composite2" presStyleCnt="0"/>
      <dgm:spPr/>
    </dgm:pt>
    <dgm:pt modelId="{3E27366B-D4B3-416D-B5C9-0B1289D09D60}" type="pres">
      <dgm:prSet presAssocID="{F6D5AF15-E6AE-451B-9A80-F8BE5AF049CA}" presName="dummyNode2" presStyleLbl="node1" presStyleIdx="0" presStyleCnt="3"/>
      <dgm:spPr/>
    </dgm:pt>
    <dgm:pt modelId="{6083A61C-A1C3-4490-8DE8-8622119E8297}" type="pres">
      <dgm:prSet presAssocID="{F6D5AF15-E6AE-451B-9A80-F8BE5AF049CA}" presName="childNode2" presStyleLbl="bgAcc1" presStyleIdx="1" presStyleCnt="3" custLinFactNeighborX="3074" custLinFactNeighborY="17271">
        <dgm:presLayoutVars>
          <dgm:bulletEnabled val="1"/>
        </dgm:presLayoutVars>
      </dgm:prSet>
      <dgm:spPr/>
      <dgm:t>
        <a:bodyPr/>
        <a:lstStyle/>
        <a:p>
          <a:endParaRPr lang="fi-FI"/>
        </a:p>
      </dgm:t>
    </dgm:pt>
    <dgm:pt modelId="{EBE8CC7E-A96C-4C26-85A2-BD42E4C28995}" type="pres">
      <dgm:prSet presAssocID="{F6D5AF15-E6AE-451B-9A80-F8BE5AF049CA}" presName="childNode2tx" presStyleLbl="bgAcc1" presStyleIdx="1" presStyleCnt="3">
        <dgm:presLayoutVars>
          <dgm:bulletEnabled val="1"/>
        </dgm:presLayoutVars>
      </dgm:prSet>
      <dgm:spPr/>
      <dgm:t>
        <a:bodyPr/>
        <a:lstStyle/>
        <a:p>
          <a:endParaRPr lang="fi-FI"/>
        </a:p>
      </dgm:t>
    </dgm:pt>
    <dgm:pt modelId="{06539333-0B38-4198-B4FB-8902DADC8BD5}" type="pres">
      <dgm:prSet presAssocID="{F6D5AF15-E6AE-451B-9A80-F8BE5AF049CA}" presName="parentNode2" presStyleLbl="node1" presStyleIdx="1" presStyleCnt="3">
        <dgm:presLayoutVars>
          <dgm:chMax val="0"/>
          <dgm:bulletEnabled val="1"/>
        </dgm:presLayoutVars>
      </dgm:prSet>
      <dgm:spPr/>
      <dgm:t>
        <a:bodyPr/>
        <a:lstStyle/>
        <a:p>
          <a:endParaRPr lang="fi-FI"/>
        </a:p>
      </dgm:t>
    </dgm:pt>
    <dgm:pt modelId="{15690A40-8B66-44C6-B3B7-E32F159F500E}" type="pres">
      <dgm:prSet presAssocID="{F6D5AF15-E6AE-451B-9A80-F8BE5AF049CA}" presName="connSite2" presStyleCnt="0"/>
      <dgm:spPr/>
    </dgm:pt>
    <dgm:pt modelId="{5C4466EB-0699-4514-B2BC-CF317BA1B9D6}" type="pres">
      <dgm:prSet presAssocID="{3375DA64-CA58-4444-A875-361FDDA0BACC}" presName="Name18" presStyleLbl="sibTrans2D1" presStyleIdx="1" presStyleCnt="2"/>
      <dgm:spPr/>
      <dgm:t>
        <a:bodyPr/>
        <a:lstStyle/>
        <a:p>
          <a:endParaRPr lang="en-US"/>
        </a:p>
      </dgm:t>
    </dgm:pt>
    <dgm:pt modelId="{1BAE1974-7254-4C4D-A71E-9B52289B3162}" type="pres">
      <dgm:prSet presAssocID="{DA738C96-BEA8-4AC8-A263-490C32F283AA}" presName="composite1" presStyleCnt="0"/>
      <dgm:spPr/>
    </dgm:pt>
    <dgm:pt modelId="{1D257275-FE3C-482C-974C-F5E29840E5EA}" type="pres">
      <dgm:prSet presAssocID="{DA738C96-BEA8-4AC8-A263-490C32F283AA}" presName="dummyNode1" presStyleLbl="node1" presStyleIdx="1" presStyleCnt="3"/>
      <dgm:spPr/>
    </dgm:pt>
    <dgm:pt modelId="{DCCFA2AD-98CB-4997-B4EF-7A83B08836FE}" type="pres">
      <dgm:prSet presAssocID="{DA738C96-BEA8-4AC8-A263-490C32F283AA}" presName="childNode1" presStyleLbl="bgAcc1" presStyleIdx="2" presStyleCnt="3">
        <dgm:presLayoutVars>
          <dgm:bulletEnabled val="1"/>
        </dgm:presLayoutVars>
      </dgm:prSet>
      <dgm:spPr/>
      <dgm:t>
        <a:bodyPr/>
        <a:lstStyle/>
        <a:p>
          <a:endParaRPr lang="fi-FI"/>
        </a:p>
      </dgm:t>
    </dgm:pt>
    <dgm:pt modelId="{698AB99A-4A3B-4620-8428-D8748EACEA59}" type="pres">
      <dgm:prSet presAssocID="{DA738C96-BEA8-4AC8-A263-490C32F283AA}" presName="childNode1tx" presStyleLbl="bgAcc1" presStyleIdx="2" presStyleCnt="3">
        <dgm:presLayoutVars>
          <dgm:bulletEnabled val="1"/>
        </dgm:presLayoutVars>
      </dgm:prSet>
      <dgm:spPr/>
      <dgm:t>
        <a:bodyPr/>
        <a:lstStyle/>
        <a:p>
          <a:endParaRPr lang="fi-FI"/>
        </a:p>
      </dgm:t>
    </dgm:pt>
    <dgm:pt modelId="{7103A49E-D823-42F1-B442-D99614607600}" type="pres">
      <dgm:prSet presAssocID="{DA738C96-BEA8-4AC8-A263-490C32F283AA}" presName="parentNode1" presStyleLbl="node1" presStyleIdx="2" presStyleCnt="3">
        <dgm:presLayoutVars>
          <dgm:chMax val="1"/>
          <dgm:bulletEnabled val="1"/>
        </dgm:presLayoutVars>
      </dgm:prSet>
      <dgm:spPr/>
      <dgm:t>
        <a:bodyPr/>
        <a:lstStyle/>
        <a:p>
          <a:endParaRPr lang="fi-FI"/>
        </a:p>
      </dgm:t>
    </dgm:pt>
    <dgm:pt modelId="{39F44E04-C70B-4ACF-B264-E42B76B39E9B}" type="pres">
      <dgm:prSet presAssocID="{DA738C96-BEA8-4AC8-A263-490C32F283AA}" presName="connSite1" presStyleCnt="0"/>
      <dgm:spPr/>
    </dgm:pt>
  </dgm:ptLst>
  <dgm:cxnLst>
    <dgm:cxn modelId="{8AD76EB8-3149-4B12-A2BF-D7466B25AA7C}" srcId="{C559BC3B-8471-46AC-BAB3-CED4FBD9F4C9}" destId="{892546A4-4641-462D-A3E1-36F5B45160EF}" srcOrd="0" destOrd="0" parTransId="{A2CE1F71-DE32-4164-85F3-A48915807E36}" sibTransId="{598C47DD-2FD4-4477-8437-0BDCF97841D6}"/>
    <dgm:cxn modelId="{43DA48B1-1699-4A52-B52D-E668BA0F81B8}" type="presOf" srcId="{892546A4-4641-462D-A3E1-36F5B45160EF}" destId="{8149454E-4483-4875-9390-1972DA884D52}" srcOrd="0" destOrd="0" presId="urn:microsoft.com/office/officeart/2005/8/layout/hProcess4"/>
    <dgm:cxn modelId="{B4D780F5-030E-4D11-9222-15FBE4E3F845}" srcId="{C559BC3B-8471-46AC-BAB3-CED4FBD9F4C9}" destId="{F6D5AF15-E6AE-451B-9A80-F8BE5AF049CA}" srcOrd="1" destOrd="0" parTransId="{79E20C62-C2EB-4655-8276-5E08D6206112}" sibTransId="{3375DA64-CA58-4444-A875-361FDDA0BACC}"/>
    <dgm:cxn modelId="{E2666EFD-A31D-49AF-9D69-81E7B85E8D70}" srcId="{F6D5AF15-E6AE-451B-9A80-F8BE5AF049CA}" destId="{563DDB22-8E8D-4567-B76D-C2E69ED71752}" srcOrd="0" destOrd="0" parTransId="{3C6C1754-FD05-4BBC-9685-5D892E04C355}" sibTransId="{B9303A7D-01F5-431B-BA15-858E6436AB54}"/>
    <dgm:cxn modelId="{C9138381-F43A-487C-A6D8-7565370A1FC4}" srcId="{892546A4-4641-462D-A3E1-36F5B45160EF}" destId="{5A9CC42A-4284-4431-AF95-A653AA440330}" srcOrd="0" destOrd="0" parTransId="{92FA957C-7189-4AF6-88B9-DD3C6738DD53}" sibTransId="{C7748139-05CE-49BC-B47A-0B18E6D6BE60}"/>
    <dgm:cxn modelId="{18B8CAB2-703D-4F20-97EB-EFDB22E47712}" type="presOf" srcId="{DE5B0F99-80FB-4517-AAAD-29F3604FE4F6}" destId="{698AB99A-4A3B-4620-8428-D8748EACEA59}" srcOrd="1" destOrd="0" presId="urn:microsoft.com/office/officeart/2005/8/layout/hProcess4"/>
    <dgm:cxn modelId="{B1E973E3-3082-45C4-990E-9AA75651D598}" type="presOf" srcId="{563DDB22-8E8D-4567-B76D-C2E69ED71752}" destId="{6083A61C-A1C3-4490-8DE8-8622119E8297}" srcOrd="0" destOrd="0" presId="urn:microsoft.com/office/officeart/2005/8/layout/hProcess4"/>
    <dgm:cxn modelId="{D02FCA94-C97F-47A5-892E-E2A422F5D2AC}" type="presOf" srcId="{3375DA64-CA58-4444-A875-361FDDA0BACC}" destId="{5C4466EB-0699-4514-B2BC-CF317BA1B9D6}" srcOrd="0" destOrd="0" presId="urn:microsoft.com/office/officeart/2005/8/layout/hProcess4"/>
    <dgm:cxn modelId="{B3B449EC-76F8-4AED-85C2-A844E734B746}" srcId="{C559BC3B-8471-46AC-BAB3-CED4FBD9F4C9}" destId="{DA738C96-BEA8-4AC8-A263-490C32F283AA}" srcOrd="2" destOrd="0" parTransId="{A827EB8C-CD40-41C9-A308-62525F20291E}" sibTransId="{402AE0F9-CC5E-4A12-9013-5D1EBA5B7265}"/>
    <dgm:cxn modelId="{B2A11D72-5D65-43CD-B396-FB9945B1B996}" type="presOf" srcId="{C559BC3B-8471-46AC-BAB3-CED4FBD9F4C9}" destId="{1A19930C-EC97-4BF9-A36B-85197264AD5D}" srcOrd="0" destOrd="0" presId="urn:microsoft.com/office/officeart/2005/8/layout/hProcess4"/>
    <dgm:cxn modelId="{BC590D0F-CE79-4C29-9002-C65C5EEED6AF}" type="presOf" srcId="{563DDB22-8E8D-4567-B76D-C2E69ED71752}" destId="{EBE8CC7E-A96C-4C26-85A2-BD42E4C28995}" srcOrd="1" destOrd="0" presId="urn:microsoft.com/office/officeart/2005/8/layout/hProcess4"/>
    <dgm:cxn modelId="{831B10B7-2AF5-4222-833E-A4800EE94416}" type="presOf" srcId="{5A9CC42A-4284-4431-AF95-A653AA440330}" destId="{45541256-6323-4E6B-AE74-20A2122953E1}" srcOrd="0" destOrd="0" presId="urn:microsoft.com/office/officeart/2005/8/layout/hProcess4"/>
    <dgm:cxn modelId="{499F129F-73AC-48FA-8E04-03FB6944761B}" type="presOf" srcId="{598C47DD-2FD4-4477-8437-0BDCF97841D6}" destId="{F82F24BD-E8E3-400D-B088-94189EF12152}" srcOrd="0" destOrd="0" presId="urn:microsoft.com/office/officeart/2005/8/layout/hProcess4"/>
    <dgm:cxn modelId="{84A49410-72F0-4053-B281-653901E99D9A}" type="presOf" srcId="{F6D5AF15-E6AE-451B-9A80-F8BE5AF049CA}" destId="{06539333-0B38-4198-B4FB-8902DADC8BD5}" srcOrd="0" destOrd="0" presId="urn:microsoft.com/office/officeart/2005/8/layout/hProcess4"/>
    <dgm:cxn modelId="{65E3E965-DF46-4B27-AE01-3587E8222903}" type="presOf" srcId="{DE5B0F99-80FB-4517-AAAD-29F3604FE4F6}" destId="{DCCFA2AD-98CB-4997-B4EF-7A83B08836FE}" srcOrd="0" destOrd="0" presId="urn:microsoft.com/office/officeart/2005/8/layout/hProcess4"/>
    <dgm:cxn modelId="{18FE4AB1-CAD4-4566-A39B-E3792F1290F8}" srcId="{DA738C96-BEA8-4AC8-A263-490C32F283AA}" destId="{DE5B0F99-80FB-4517-AAAD-29F3604FE4F6}" srcOrd="0" destOrd="0" parTransId="{9A882C77-07F0-499D-9EDB-1EEDC78392C3}" sibTransId="{F4F576F4-17C1-4F9D-8284-ECFB32693458}"/>
    <dgm:cxn modelId="{885FC36C-7802-4F39-8D10-7BA7D0D07C64}" type="presOf" srcId="{5A9CC42A-4284-4431-AF95-A653AA440330}" destId="{051CE9BC-B05F-4B3D-A1FC-414316D9C6D0}" srcOrd="1" destOrd="0" presId="urn:microsoft.com/office/officeart/2005/8/layout/hProcess4"/>
    <dgm:cxn modelId="{2125309F-F615-4949-A03C-AF8F41CAFAAD}" type="presOf" srcId="{DA738C96-BEA8-4AC8-A263-490C32F283AA}" destId="{7103A49E-D823-42F1-B442-D99614607600}" srcOrd="0" destOrd="0" presId="urn:microsoft.com/office/officeart/2005/8/layout/hProcess4"/>
    <dgm:cxn modelId="{968219B2-8FC9-433F-A143-785F4E463939}" type="presParOf" srcId="{1A19930C-EC97-4BF9-A36B-85197264AD5D}" destId="{B62F22DF-9EF9-46F9-814F-6F12251E2943}" srcOrd="0" destOrd="0" presId="urn:microsoft.com/office/officeart/2005/8/layout/hProcess4"/>
    <dgm:cxn modelId="{8839C837-6C6F-4ABA-97C2-24B8A6D77B66}" type="presParOf" srcId="{1A19930C-EC97-4BF9-A36B-85197264AD5D}" destId="{022F95A0-ADAA-4CAE-978A-70AF3689093C}" srcOrd="1" destOrd="0" presId="urn:microsoft.com/office/officeart/2005/8/layout/hProcess4"/>
    <dgm:cxn modelId="{48840BD2-20A0-4B4F-9B91-DE6EAF59EDCD}" type="presParOf" srcId="{1A19930C-EC97-4BF9-A36B-85197264AD5D}" destId="{8ACF34F2-0AD1-4EF7-807E-D72856B076AE}" srcOrd="2" destOrd="0" presId="urn:microsoft.com/office/officeart/2005/8/layout/hProcess4"/>
    <dgm:cxn modelId="{E422ED4B-01E1-44FD-89AF-324DA30DFB6E}" type="presParOf" srcId="{8ACF34F2-0AD1-4EF7-807E-D72856B076AE}" destId="{57E1F5B4-9272-4177-A21D-8D1E0524F5C2}" srcOrd="0" destOrd="0" presId="urn:microsoft.com/office/officeart/2005/8/layout/hProcess4"/>
    <dgm:cxn modelId="{43C435FA-CC45-4729-90DC-1DE851775385}" type="presParOf" srcId="{57E1F5B4-9272-4177-A21D-8D1E0524F5C2}" destId="{BD26212A-46A6-4B0B-A487-E8113B8197D2}" srcOrd="0" destOrd="0" presId="urn:microsoft.com/office/officeart/2005/8/layout/hProcess4"/>
    <dgm:cxn modelId="{75EE013C-7834-4069-B179-70345A16F0DB}" type="presParOf" srcId="{57E1F5B4-9272-4177-A21D-8D1E0524F5C2}" destId="{45541256-6323-4E6B-AE74-20A2122953E1}" srcOrd="1" destOrd="0" presId="urn:microsoft.com/office/officeart/2005/8/layout/hProcess4"/>
    <dgm:cxn modelId="{2FDD168C-FE23-43A8-9E4B-9CC964A8427B}" type="presParOf" srcId="{57E1F5B4-9272-4177-A21D-8D1E0524F5C2}" destId="{051CE9BC-B05F-4B3D-A1FC-414316D9C6D0}" srcOrd="2" destOrd="0" presId="urn:microsoft.com/office/officeart/2005/8/layout/hProcess4"/>
    <dgm:cxn modelId="{D842EF47-B4DF-45F2-886C-BECD99CFAB30}" type="presParOf" srcId="{57E1F5B4-9272-4177-A21D-8D1E0524F5C2}" destId="{8149454E-4483-4875-9390-1972DA884D52}" srcOrd="3" destOrd="0" presId="urn:microsoft.com/office/officeart/2005/8/layout/hProcess4"/>
    <dgm:cxn modelId="{7CACA3A8-65A4-4A28-9B3E-8E2C33396627}" type="presParOf" srcId="{57E1F5B4-9272-4177-A21D-8D1E0524F5C2}" destId="{F81BEDC4-7DF4-439D-8AE9-985F28465EAF}" srcOrd="4" destOrd="0" presId="urn:microsoft.com/office/officeart/2005/8/layout/hProcess4"/>
    <dgm:cxn modelId="{3F43308C-33EB-4744-8749-7B6E63F48CEB}" type="presParOf" srcId="{8ACF34F2-0AD1-4EF7-807E-D72856B076AE}" destId="{F82F24BD-E8E3-400D-B088-94189EF12152}" srcOrd="1" destOrd="0" presId="urn:microsoft.com/office/officeart/2005/8/layout/hProcess4"/>
    <dgm:cxn modelId="{32EDEA63-681E-422A-B239-B0FBBC54D4E2}" type="presParOf" srcId="{8ACF34F2-0AD1-4EF7-807E-D72856B076AE}" destId="{F060F4BA-6EE4-4315-975A-DF31157EB14F}" srcOrd="2" destOrd="0" presId="urn:microsoft.com/office/officeart/2005/8/layout/hProcess4"/>
    <dgm:cxn modelId="{46DABE4D-A85C-4E32-8972-5BF57D7F7955}" type="presParOf" srcId="{F060F4BA-6EE4-4315-975A-DF31157EB14F}" destId="{3E27366B-D4B3-416D-B5C9-0B1289D09D60}" srcOrd="0" destOrd="0" presId="urn:microsoft.com/office/officeart/2005/8/layout/hProcess4"/>
    <dgm:cxn modelId="{646FE31C-2A63-4AB7-98F1-26CDE4C5284C}" type="presParOf" srcId="{F060F4BA-6EE4-4315-975A-DF31157EB14F}" destId="{6083A61C-A1C3-4490-8DE8-8622119E8297}" srcOrd="1" destOrd="0" presId="urn:microsoft.com/office/officeart/2005/8/layout/hProcess4"/>
    <dgm:cxn modelId="{0172F0BD-1C4D-4532-815B-A376728AD27D}" type="presParOf" srcId="{F060F4BA-6EE4-4315-975A-DF31157EB14F}" destId="{EBE8CC7E-A96C-4C26-85A2-BD42E4C28995}" srcOrd="2" destOrd="0" presId="urn:microsoft.com/office/officeart/2005/8/layout/hProcess4"/>
    <dgm:cxn modelId="{21481DC0-BD5D-4A32-915D-481C817E791A}" type="presParOf" srcId="{F060F4BA-6EE4-4315-975A-DF31157EB14F}" destId="{06539333-0B38-4198-B4FB-8902DADC8BD5}" srcOrd="3" destOrd="0" presId="urn:microsoft.com/office/officeart/2005/8/layout/hProcess4"/>
    <dgm:cxn modelId="{43617AF3-7D69-4489-B7E0-CC4916BD1949}" type="presParOf" srcId="{F060F4BA-6EE4-4315-975A-DF31157EB14F}" destId="{15690A40-8B66-44C6-B3B7-E32F159F500E}" srcOrd="4" destOrd="0" presId="urn:microsoft.com/office/officeart/2005/8/layout/hProcess4"/>
    <dgm:cxn modelId="{69D84391-8F8B-41B1-84AA-1B8621D0602C}" type="presParOf" srcId="{8ACF34F2-0AD1-4EF7-807E-D72856B076AE}" destId="{5C4466EB-0699-4514-B2BC-CF317BA1B9D6}" srcOrd="3" destOrd="0" presId="urn:microsoft.com/office/officeart/2005/8/layout/hProcess4"/>
    <dgm:cxn modelId="{FD9E5A01-9E0F-4349-A1E1-26CDED27D3F7}" type="presParOf" srcId="{8ACF34F2-0AD1-4EF7-807E-D72856B076AE}" destId="{1BAE1974-7254-4C4D-A71E-9B52289B3162}" srcOrd="4" destOrd="0" presId="urn:microsoft.com/office/officeart/2005/8/layout/hProcess4"/>
    <dgm:cxn modelId="{0E24648A-C038-4BF3-8308-5350E17D6967}" type="presParOf" srcId="{1BAE1974-7254-4C4D-A71E-9B52289B3162}" destId="{1D257275-FE3C-482C-974C-F5E29840E5EA}" srcOrd="0" destOrd="0" presId="urn:microsoft.com/office/officeart/2005/8/layout/hProcess4"/>
    <dgm:cxn modelId="{1B45AF39-0A79-43D4-A0CE-79A3778EB40C}" type="presParOf" srcId="{1BAE1974-7254-4C4D-A71E-9B52289B3162}" destId="{DCCFA2AD-98CB-4997-B4EF-7A83B08836FE}" srcOrd="1" destOrd="0" presId="urn:microsoft.com/office/officeart/2005/8/layout/hProcess4"/>
    <dgm:cxn modelId="{67B7FF66-9364-4787-912F-0AA4EF6FF0B3}" type="presParOf" srcId="{1BAE1974-7254-4C4D-A71E-9B52289B3162}" destId="{698AB99A-4A3B-4620-8428-D8748EACEA59}" srcOrd="2" destOrd="0" presId="urn:microsoft.com/office/officeart/2005/8/layout/hProcess4"/>
    <dgm:cxn modelId="{3A53F0F7-1B47-4778-807C-E7A757C914AC}" type="presParOf" srcId="{1BAE1974-7254-4C4D-A71E-9B52289B3162}" destId="{7103A49E-D823-42F1-B442-D99614607600}" srcOrd="3" destOrd="0" presId="urn:microsoft.com/office/officeart/2005/8/layout/hProcess4"/>
    <dgm:cxn modelId="{C1CA9616-2AFF-4864-9569-61D875A8CE85}" type="presParOf" srcId="{1BAE1974-7254-4C4D-A71E-9B52289B3162}" destId="{39F44E04-C70B-4ACF-B264-E42B76B39E9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DB3FA-5BCA-4997-8E4F-07FFB43CEF4E}">
      <dsp:nvSpPr>
        <dsp:cNvPr id="0" name=""/>
        <dsp:cNvSpPr/>
      </dsp:nvSpPr>
      <dsp:spPr>
        <a:xfrm>
          <a:off x="0" y="1222664"/>
          <a:ext cx="3295816" cy="3295816"/>
        </a:xfrm>
        <a:prstGeom prst="ellipse">
          <a:avLst/>
        </a:prstGeom>
        <a:solidFill>
          <a:schemeClr val="accent1">
            <a:lumMod val="40000"/>
            <a:lumOff val="60000"/>
            <a:alpha val="50000"/>
          </a:schemeClr>
        </a:solidFill>
        <a:ln w="317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998D1-E4F2-41C3-BAFD-E2DE93309562}">
      <dsp:nvSpPr>
        <dsp:cNvPr id="0" name=""/>
        <dsp:cNvSpPr/>
      </dsp:nvSpPr>
      <dsp:spPr>
        <a:xfrm>
          <a:off x="659163" y="1881827"/>
          <a:ext cx="1977489" cy="1977489"/>
        </a:xfrm>
        <a:prstGeom prst="ellipse">
          <a:avLst/>
        </a:prstGeom>
        <a:solidFill>
          <a:schemeClr val="accent5">
            <a:lumMod val="60000"/>
            <a:lumOff val="40000"/>
            <a:alpha val="75000"/>
          </a:schemeClr>
        </a:solidFill>
        <a:ln w="28575" cap="flat" cmpd="sng" algn="ctr">
          <a:solidFill>
            <a:schemeClr val="tx1"/>
          </a:solidFill>
          <a:prstDash val="sysDash"/>
          <a:miter lim="800000"/>
        </a:ln>
        <a:effectLst/>
      </dsp:spPr>
      <dsp:style>
        <a:lnRef idx="2">
          <a:scrgbClr r="0" g="0" b="0"/>
        </a:lnRef>
        <a:fillRef idx="1">
          <a:scrgbClr r="0" g="0" b="0"/>
        </a:fillRef>
        <a:effectRef idx="0">
          <a:scrgbClr r="0" g="0" b="0"/>
        </a:effectRef>
        <a:fontRef idx="minor">
          <a:schemeClr val="lt1"/>
        </a:fontRef>
      </dsp:style>
    </dsp:sp>
    <dsp:sp modelId="{22C2FFC0-7E88-4C07-9BD4-3DFCF519483D}">
      <dsp:nvSpPr>
        <dsp:cNvPr id="0" name=""/>
        <dsp:cNvSpPr/>
      </dsp:nvSpPr>
      <dsp:spPr>
        <a:xfrm>
          <a:off x="1037938" y="2254930"/>
          <a:ext cx="1219939" cy="1231283"/>
        </a:xfrm>
        <a:prstGeom prst="ellipse">
          <a:avLst/>
        </a:prstGeom>
        <a:solidFill>
          <a:srgbClr val="7030A0"/>
        </a:solidFill>
        <a:ln w="28575" cap="flat" cmpd="sng" algn="ctr">
          <a:solidFill>
            <a:schemeClr val="tx1"/>
          </a:solidFill>
          <a:prstDash val="sysDot"/>
          <a:miter lim="800000"/>
        </a:ln>
        <a:effectLst/>
      </dsp:spPr>
      <dsp:style>
        <a:lnRef idx="2">
          <a:scrgbClr r="0" g="0" b="0"/>
        </a:lnRef>
        <a:fillRef idx="1">
          <a:scrgbClr r="0" g="0" b="0"/>
        </a:fillRef>
        <a:effectRef idx="0">
          <a:scrgbClr r="0" g="0" b="0"/>
        </a:effectRef>
        <a:fontRef idx="minor">
          <a:schemeClr val="lt1"/>
        </a:fontRef>
      </dsp:style>
    </dsp:sp>
    <dsp:sp modelId="{7C71F216-71A4-498F-BC5B-86C74B30E353}">
      <dsp:nvSpPr>
        <dsp:cNvPr id="0" name=""/>
        <dsp:cNvSpPr/>
      </dsp:nvSpPr>
      <dsp:spPr>
        <a:xfrm>
          <a:off x="3845118" y="124058"/>
          <a:ext cx="1647908" cy="961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fi-FI" sz="2000" kern="1200" dirty="0" smtClean="0"/>
            <a:t>Autonomiset</a:t>
          </a:r>
          <a:endParaRPr lang="fi-FI" sz="2000" kern="1200" dirty="0"/>
        </a:p>
      </dsp:txBody>
      <dsp:txXfrm>
        <a:off x="3845118" y="124058"/>
        <a:ext cx="1647908" cy="961279"/>
      </dsp:txXfrm>
    </dsp:sp>
    <dsp:sp modelId="{7895DE28-ADB8-442F-B63E-7504230F81B7}">
      <dsp:nvSpPr>
        <dsp:cNvPr id="0" name=""/>
        <dsp:cNvSpPr/>
      </dsp:nvSpPr>
      <dsp:spPr>
        <a:xfrm>
          <a:off x="3433141" y="604698"/>
          <a:ext cx="411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29079-DF7D-41F3-AF6E-3D7DEAF68C19}">
      <dsp:nvSpPr>
        <dsp:cNvPr id="0" name=""/>
        <dsp:cNvSpPr/>
      </dsp:nvSpPr>
      <dsp:spPr>
        <a:xfrm rot="5400000">
          <a:off x="1407038" y="846117"/>
          <a:ext cx="2265324" cy="1783585"/>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F3880EE9-A849-4C14-A806-BDA76133558A}">
      <dsp:nvSpPr>
        <dsp:cNvPr id="0" name=""/>
        <dsp:cNvSpPr/>
      </dsp:nvSpPr>
      <dsp:spPr>
        <a:xfrm>
          <a:off x="3845118" y="1085338"/>
          <a:ext cx="1647908" cy="961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fi-FI" sz="2100" kern="1200" dirty="0" smtClean="0"/>
            <a:t>Adaptiiviset</a:t>
          </a:r>
          <a:endParaRPr lang="fi-FI" sz="2100" kern="1200" dirty="0"/>
        </a:p>
      </dsp:txBody>
      <dsp:txXfrm>
        <a:off x="3845118" y="1085338"/>
        <a:ext cx="1647908" cy="961279"/>
      </dsp:txXfrm>
    </dsp:sp>
    <dsp:sp modelId="{A8EF67D1-8DA3-4BC4-AF63-C681A55E0AB4}">
      <dsp:nvSpPr>
        <dsp:cNvPr id="0" name=""/>
        <dsp:cNvSpPr/>
      </dsp:nvSpPr>
      <dsp:spPr>
        <a:xfrm>
          <a:off x="3433141" y="1565978"/>
          <a:ext cx="411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A61B7-5906-4389-86F0-8D7A667CC7B2}">
      <dsp:nvSpPr>
        <dsp:cNvPr id="0" name=""/>
        <dsp:cNvSpPr/>
      </dsp:nvSpPr>
      <dsp:spPr>
        <a:xfrm rot="5400000">
          <a:off x="1893281" y="1792400"/>
          <a:ext cx="1765239" cy="1311185"/>
        </a:xfrm>
        <a:prstGeom prst="line">
          <a:avLst/>
        </a:prstGeom>
        <a:solidFill>
          <a:schemeClr val="accent1">
            <a:hueOff val="0"/>
            <a:satOff val="0"/>
            <a:lumOff val="0"/>
            <a:alphaOff val="0"/>
          </a:schemeClr>
        </a:solidFill>
        <a:ln w="349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ECF6FFEC-FAB8-41C6-8C06-390E5F44D5AE}">
      <dsp:nvSpPr>
        <dsp:cNvPr id="0" name=""/>
        <dsp:cNvSpPr/>
      </dsp:nvSpPr>
      <dsp:spPr>
        <a:xfrm>
          <a:off x="3845118" y="2046618"/>
          <a:ext cx="1647908" cy="961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fi-FI" sz="2100" kern="1200" dirty="0" smtClean="0"/>
            <a:t>Kone-pohjaiset, ohjelmistot</a:t>
          </a:r>
          <a:endParaRPr lang="fi-FI" sz="2100" kern="1200" dirty="0"/>
        </a:p>
      </dsp:txBody>
      <dsp:txXfrm>
        <a:off x="3845118" y="2046618"/>
        <a:ext cx="1647908" cy="961279"/>
      </dsp:txXfrm>
    </dsp:sp>
    <dsp:sp modelId="{BB5BCE16-EA9E-4A89-8C29-0988291E0906}">
      <dsp:nvSpPr>
        <dsp:cNvPr id="0" name=""/>
        <dsp:cNvSpPr/>
      </dsp:nvSpPr>
      <dsp:spPr>
        <a:xfrm>
          <a:off x="3433141" y="2527258"/>
          <a:ext cx="411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291F1A-076D-4CA4-9CAE-771D6B097DA4}">
      <dsp:nvSpPr>
        <dsp:cNvPr id="0" name=""/>
        <dsp:cNvSpPr/>
      </dsp:nvSpPr>
      <dsp:spPr>
        <a:xfrm rot="5400000">
          <a:off x="2380128" y="2737915"/>
          <a:ext cx="1261198" cy="838785"/>
        </a:xfrm>
        <a:prstGeom prst="line">
          <a:avLst/>
        </a:prstGeom>
        <a:solidFill>
          <a:schemeClr val="accent1">
            <a:hueOff val="0"/>
            <a:satOff val="0"/>
            <a:lumOff val="0"/>
            <a:alphaOff val="0"/>
          </a:schemeClr>
        </a:solidFill>
        <a:ln w="349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41256-6323-4E6B-AE74-20A2122953E1}">
      <dsp:nvSpPr>
        <dsp:cNvPr id="0" name=""/>
        <dsp:cNvSpPr/>
      </dsp:nvSpPr>
      <dsp:spPr>
        <a:xfrm>
          <a:off x="3767" y="1232600"/>
          <a:ext cx="1476495" cy="1217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t" anchorCtr="0">
          <a:noAutofit/>
        </a:bodyPr>
        <a:lstStyle/>
        <a:p>
          <a:pPr marL="285750" lvl="1" indent="-285750" algn="l" defTabSz="2222500">
            <a:lnSpc>
              <a:spcPct val="90000"/>
            </a:lnSpc>
            <a:spcBef>
              <a:spcPct val="0"/>
            </a:spcBef>
            <a:spcAft>
              <a:spcPct val="15000"/>
            </a:spcAft>
            <a:buChar char="••"/>
          </a:pPr>
          <a:endParaRPr lang="fi-FI" sz="5000" kern="1200" dirty="0"/>
        </a:p>
      </dsp:txBody>
      <dsp:txXfrm>
        <a:off x="31792" y="1260625"/>
        <a:ext cx="1420445" cy="900792"/>
      </dsp:txXfrm>
    </dsp:sp>
    <dsp:sp modelId="{F82F24BD-E8E3-400D-B088-94189EF12152}">
      <dsp:nvSpPr>
        <dsp:cNvPr id="0" name=""/>
        <dsp:cNvSpPr/>
      </dsp:nvSpPr>
      <dsp:spPr>
        <a:xfrm>
          <a:off x="900140" y="1651049"/>
          <a:ext cx="1593651" cy="1593651"/>
        </a:xfrm>
        <a:prstGeom prst="leftCircularArrow">
          <a:avLst>
            <a:gd name="adj1" fmla="val 2350"/>
            <a:gd name="adj2" fmla="val 283834"/>
            <a:gd name="adj3" fmla="val 2611469"/>
            <a:gd name="adj4" fmla="val 9576614"/>
            <a:gd name="adj5" fmla="val 2742"/>
          </a:avLst>
        </a:prstGeom>
        <a:solidFill>
          <a:schemeClr val="accent5">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149454E-4483-4875-9390-1972DA884D52}">
      <dsp:nvSpPr>
        <dsp:cNvPr id="0" name=""/>
        <dsp:cNvSpPr/>
      </dsp:nvSpPr>
      <dsp:spPr>
        <a:xfrm>
          <a:off x="331877" y="2189442"/>
          <a:ext cx="1312440" cy="521914"/>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fi-FI" sz="2200" kern="1200" dirty="0" smtClean="0"/>
            <a:t>Valmistaja</a:t>
          </a:r>
          <a:endParaRPr lang="fi-FI" sz="2200" kern="1200" dirty="0"/>
        </a:p>
      </dsp:txBody>
      <dsp:txXfrm>
        <a:off x="347163" y="2204728"/>
        <a:ext cx="1281868" cy="491342"/>
      </dsp:txXfrm>
    </dsp:sp>
    <dsp:sp modelId="{6083A61C-A1C3-4490-8DE8-8622119E8297}">
      <dsp:nvSpPr>
        <dsp:cNvPr id="0" name=""/>
        <dsp:cNvSpPr/>
      </dsp:nvSpPr>
      <dsp:spPr>
        <a:xfrm>
          <a:off x="1868051" y="1442926"/>
          <a:ext cx="1476495" cy="1217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t" anchorCtr="0">
          <a:noAutofit/>
        </a:bodyPr>
        <a:lstStyle/>
        <a:p>
          <a:pPr marL="285750" lvl="1" indent="-285750" algn="l" defTabSz="2222500">
            <a:lnSpc>
              <a:spcPct val="90000"/>
            </a:lnSpc>
            <a:spcBef>
              <a:spcPct val="0"/>
            </a:spcBef>
            <a:spcAft>
              <a:spcPct val="15000"/>
            </a:spcAft>
            <a:buChar char="••"/>
          </a:pPr>
          <a:endParaRPr lang="fi-FI" sz="5000" kern="1200" dirty="0"/>
        </a:p>
      </dsp:txBody>
      <dsp:txXfrm>
        <a:off x="1896076" y="1731908"/>
        <a:ext cx="1420445" cy="900792"/>
      </dsp:txXfrm>
    </dsp:sp>
    <dsp:sp modelId="{5C4466EB-0699-4514-B2BC-CF317BA1B9D6}">
      <dsp:nvSpPr>
        <dsp:cNvPr id="0" name=""/>
        <dsp:cNvSpPr/>
      </dsp:nvSpPr>
      <dsp:spPr>
        <a:xfrm>
          <a:off x="2660148" y="518655"/>
          <a:ext cx="1710654" cy="1710654"/>
        </a:xfrm>
        <a:prstGeom prst="circularArrow">
          <a:avLst>
            <a:gd name="adj1" fmla="val 2189"/>
            <a:gd name="adj2" fmla="val 263443"/>
            <a:gd name="adj3" fmla="val 19561046"/>
            <a:gd name="adj4" fmla="val 12575511"/>
            <a:gd name="adj5" fmla="val 2554"/>
          </a:avLst>
        </a:prstGeom>
        <a:solidFill>
          <a:schemeClr val="accent5">
            <a:hueOff val="-7353344"/>
            <a:satOff val="-10228"/>
            <a:lumOff val="-392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6539333-0B38-4198-B4FB-8902DADC8BD5}">
      <dsp:nvSpPr>
        <dsp:cNvPr id="0" name=""/>
        <dsp:cNvSpPr/>
      </dsp:nvSpPr>
      <dsp:spPr>
        <a:xfrm>
          <a:off x="2150774" y="971643"/>
          <a:ext cx="1312440" cy="521914"/>
        </a:xfrm>
        <a:prstGeom prst="roundRect">
          <a:avLst>
            <a:gd name="adj" fmla="val 10000"/>
          </a:avLst>
        </a:prstGeom>
        <a:solidFill>
          <a:schemeClr val="accent5">
            <a:hueOff val="-3676672"/>
            <a:satOff val="-5114"/>
            <a:lumOff val="-19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fi-FI" sz="2200" kern="1200" dirty="0" smtClean="0"/>
            <a:t>Tarjoaja</a:t>
          </a:r>
          <a:endParaRPr lang="fi-FI" sz="2200" kern="1200" dirty="0"/>
        </a:p>
      </dsp:txBody>
      <dsp:txXfrm>
        <a:off x="2166060" y="986929"/>
        <a:ext cx="1281868" cy="491342"/>
      </dsp:txXfrm>
    </dsp:sp>
    <dsp:sp modelId="{DCCFA2AD-98CB-4997-B4EF-7A83B08836FE}">
      <dsp:nvSpPr>
        <dsp:cNvPr id="0" name=""/>
        <dsp:cNvSpPr/>
      </dsp:nvSpPr>
      <dsp:spPr>
        <a:xfrm>
          <a:off x="3641561" y="1232600"/>
          <a:ext cx="1476495" cy="1217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t" anchorCtr="0">
          <a:noAutofit/>
        </a:bodyPr>
        <a:lstStyle/>
        <a:p>
          <a:pPr marL="285750" lvl="1" indent="-285750" algn="l" defTabSz="2222500">
            <a:lnSpc>
              <a:spcPct val="90000"/>
            </a:lnSpc>
            <a:spcBef>
              <a:spcPct val="0"/>
            </a:spcBef>
            <a:spcAft>
              <a:spcPct val="15000"/>
            </a:spcAft>
            <a:buChar char="••"/>
          </a:pPr>
          <a:endParaRPr lang="fi-FI" sz="5000" kern="1200" dirty="0"/>
        </a:p>
      </dsp:txBody>
      <dsp:txXfrm>
        <a:off x="3669586" y="1260625"/>
        <a:ext cx="1420445" cy="900792"/>
      </dsp:txXfrm>
    </dsp:sp>
    <dsp:sp modelId="{7103A49E-D823-42F1-B442-D99614607600}">
      <dsp:nvSpPr>
        <dsp:cNvPr id="0" name=""/>
        <dsp:cNvSpPr/>
      </dsp:nvSpPr>
      <dsp:spPr>
        <a:xfrm>
          <a:off x="3969671" y="2189442"/>
          <a:ext cx="1312440" cy="521914"/>
        </a:xfrm>
        <a:prstGeom prst="roundRect">
          <a:avLst>
            <a:gd name="adj" fmla="val 10000"/>
          </a:avLst>
        </a:prstGeom>
        <a:solidFill>
          <a:schemeClr val="accent5">
            <a:hueOff val="-7353344"/>
            <a:satOff val="-10228"/>
            <a:lumOff val="-39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fi-FI" sz="2200" kern="1200" dirty="0" smtClean="0"/>
            <a:t>Käyttäjä</a:t>
          </a:r>
          <a:endParaRPr lang="fi-FI" sz="2200" kern="1200" dirty="0"/>
        </a:p>
      </dsp:txBody>
      <dsp:txXfrm>
        <a:off x="3984957" y="2204728"/>
        <a:ext cx="1281868" cy="491342"/>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ECC1F-C824-4DAE-9A8C-3A916096B16B}" type="datetimeFigureOut">
              <a:rPr lang="fi-FI" smtClean="0"/>
              <a:t>4.9.2024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C597C-3F79-42B7-BAA8-4E74D633F0AE}" type="slidenum">
              <a:rPr lang="fi-FI" smtClean="0"/>
              <a:t>‹#›</a:t>
            </a:fld>
            <a:endParaRPr lang="fi-FI"/>
          </a:p>
        </p:txBody>
      </p:sp>
    </p:spTree>
    <p:extLst>
      <p:ext uri="{BB962C8B-B14F-4D97-AF65-F5344CB8AC3E}">
        <p14:creationId xmlns:p14="http://schemas.microsoft.com/office/powerpoint/2010/main" val="68173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Tässä taustalla näkyy se miksi asetukselle</a:t>
            </a:r>
            <a:r>
              <a:rPr lang="fi-FI" baseline="0" dirty="0" smtClean="0"/>
              <a:t> oli yhteiskunnallisia odotuksia ja painetta. </a:t>
            </a:r>
            <a:br>
              <a:rPr lang="fi-FI" baseline="0" dirty="0" smtClean="0"/>
            </a:br>
            <a:r>
              <a:rPr lang="fi-FI" baseline="0" dirty="0" smtClean="0"/>
              <a:t/>
            </a:r>
            <a:br>
              <a:rPr lang="fi-FI" baseline="0" dirty="0" smtClean="0"/>
            </a:br>
            <a:r>
              <a:rPr lang="fi-FI" baseline="0" dirty="0" smtClean="0"/>
              <a:t>Komissio voi päivittää luetteloa delegoiduilla säädöksillä.</a:t>
            </a:r>
            <a:endParaRPr lang="fi-FI" dirty="0"/>
          </a:p>
        </p:txBody>
      </p:sp>
      <p:sp>
        <p:nvSpPr>
          <p:cNvPr id="4" name="Dian numeron paikkamerkki 3"/>
          <p:cNvSpPr>
            <a:spLocks noGrp="1"/>
          </p:cNvSpPr>
          <p:nvPr>
            <p:ph type="sldNum" sz="quarter" idx="10"/>
          </p:nvPr>
        </p:nvSpPr>
        <p:spPr/>
        <p:txBody>
          <a:bodyPr/>
          <a:lstStyle/>
          <a:p>
            <a:fld id="{3C67CB69-F670-CE45-9316-2F76980D2403}" type="slidenum">
              <a:rPr lang="fi-FI" smtClean="0"/>
              <a:t>9</a:t>
            </a:fld>
            <a:endParaRPr lang="fi-FI"/>
          </a:p>
        </p:txBody>
      </p:sp>
    </p:spTree>
    <p:extLst>
      <p:ext uri="{BB962C8B-B14F-4D97-AF65-F5344CB8AC3E}">
        <p14:creationId xmlns:p14="http://schemas.microsoft.com/office/powerpoint/2010/main" val="104751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dirty="0" smtClean="0"/>
              <a:t>Koskee siis vain liitteen III käyttötarkoituksia. </a:t>
            </a:r>
            <a:br>
              <a:rPr lang="fi-FI" baseline="0" dirty="0" smtClean="0"/>
            </a:br>
            <a:r>
              <a:rPr lang="fi-FI" baseline="0" dirty="0" smtClean="0"/>
              <a:t>Komissio voi päivittää luetteloa delegoiduilla säädöksillä;</a:t>
            </a:r>
            <a:br>
              <a:rPr lang="fi-FI" baseline="0" dirty="0" smtClean="0"/>
            </a:br>
            <a:r>
              <a:rPr lang="fi-FI" baseline="0" dirty="0" smtClean="0"/>
              <a:t>lisätä, </a:t>
            </a:r>
            <a:r>
              <a:rPr lang="fi-FI" dirty="0" smtClean="0"/>
              <a:t>jos on konkreettista ja luotettavaa näyttöä siitä, että tämä on tarpeen tässä asetuksessa säädetyn terveyden, turvallisuuden ja perusoikeuksien suojelun tason säilyttämiseksi</a:t>
            </a:r>
            <a:br>
              <a:rPr lang="fi-FI" dirty="0" smtClean="0"/>
            </a:br>
            <a:r>
              <a:rPr lang="fi-FI" dirty="0" smtClean="0"/>
              <a:t>poistaa, jos on konkreettista ja luotettavaa näyttöä sellaisten tekoälyjärjestelmien olemassaolosta, jotka kuuluvat liitteen III soveltamisalaan mutta jotka eivät aiheuta merkittävää vahingon riskiä luonnollisten henkilöiden terveydelle, turvallisuudelle tai perusoikeuksille. </a:t>
            </a:r>
            <a:br>
              <a:rPr lang="fi-FI" dirty="0" smtClean="0"/>
            </a:b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smtClean="0"/>
          </a:p>
          <a:p>
            <a:r>
              <a:rPr lang="fi-FI" dirty="0" smtClean="0"/>
              <a:t/>
            </a:r>
            <a:br>
              <a:rPr lang="fi-FI" dirty="0" smtClean="0"/>
            </a:br>
            <a:r>
              <a:rPr lang="fi-FI" dirty="0" smtClean="0"/>
              <a:t>Perälauta</a:t>
            </a:r>
            <a:r>
              <a:rPr lang="fi-FI" baseline="0" dirty="0" smtClean="0"/>
              <a:t> 80 artiklassa:</a:t>
            </a:r>
          </a:p>
          <a:p>
            <a:endParaRPr lang="fi-FI" baseline="0" dirty="0" smtClean="0"/>
          </a:p>
          <a:p>
            <a:r>
              <a:rPr lang="fi-FI" dirty="0" smtClean="0"/>
              <a:t>Jos markkinavalvontaviranomaisella on riittävä syy katsoa, että tekoälyjärjestelmä, jonka tarjoaja on luokitellut 6 artiklan 3 kohdan mukaisesti ei-suuririskiseksi, on tosiasiassa suuririskinen, markkinavalvontaviranomaisen on arvioitava kyseinen tekoälyjärjestelmä siten, kuin se olisi luokiteltu suuririskiseksi tekoälyjärjestelmäksi 6 artiklan 3 kohdassa ja komission suuntaviivoissa vahvistettujen edellytysten mukaisesti. </a:t>
            </a:r>
            <a:br>
              <a:rPr lang="fi-FI" dirty="0" smtClean="0"/>
            </a:br>
            <a:r>
              <a:rPr lang="fi-FI" dirty="0" smtClean="0"/>
              <a:t/>
            </a:r>
            <a:br>
              <a:rPr lang="fi-FI" dirty="0" smtClean="0"/>
            </a:br>
            <a:r>
              <a:rPr lang="fi-FI" dirty="0" smtClean="0"/>
              <a:t>Jos markkinavalvontaviranomainen havaitsee arvioinnin aikana, että kyseinen tekoälyjärjestelmä on suuririskinen, sen on ilman aiheetonta viivytystä vaadittava asianomaista tarjoajaa toteuttamaan kaikki tarvittavat toimet tekoälyjärjestelmän saattamiseksi tässä asetuksessa säädettyjen vaatimusten ja velvoitteiden mukaiseksi sekä toteuttamaan asianmukaiset korjaavat toimet markkinavalvontaviranomaisen mahdollisesti asettaman määräajan kuluessa</a:t>
            </a:r>
            <a:endParaRPr lang="fi-FI" dirty="0"/>
          </a:p>
        </p:txBody>
      </p:sp>
      <p:sp>
        <p:nvSpPr>
          <p:cNvPr id="4" name="Dian numeron paikkamerkki 3"/>
          <p:cNvSpPr>
            <a:spLocks noGrp="1"/>
          </p:cNvSpPr>
          <p:nvPr>
            <p:ph type="sldNum" sz="quarter" idx="10"/>
          </p:nvPr>
        </p:nvSpPr>
        <p:spPr/>
        <p:txBody>
          <a:bodyPr/>
          <a:lstStyle/>
          <a:p>
            <a:fld id="{3C67CB69-F670-CE45-9316-2F76980D2403}" type="slidenum">
              <a:rPr lang="fi-FI" smtClean="0"/>
              <a:t>12</a:t>
            </a:fld>
            <a:endParaRPr lang="fi-FI"/>
          </a:p>
        </p:txBody>
      </p:sp>
    </p:spTree>
    <p:extLst>
      <p:ext uri="{BB962C8B-B14F-4D97-AF65-F5344CB8AC3E}">
        <p14:creationId xmlns:p14="http://schemas.microsoft.com/office/powerpoint/2010/main" val="354227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C67CB69-F670-CE45-9316-2F76980D2403}" type="slidenum">
              <a:rPr lang="fi-FI" smtClean="0"/>
              <a:t>18</a:t>
            </a:fld>
            <a:endParaRPr lang="fi-FI"/>
          </a:p>
        </p:txBody>
      </p:sp>
    </p:spTree>
    <p:extLst>
      <p:ext uri="{BB962C8B-B14F-4D97-AF65-F5344CB8AC3E}">
        <p14:creationId xmlns:p14="http://schemas.microsoft.com/office/powerpoint/2010/main" val="388230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F99B9E68-3ECA-4CDB-929D-7223F7C45D11}" type="datetimeFigureOut">
              <a:rPr lang="fi-FI" smtClean="0"/>
              <a:t>4.9.2024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281033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99B9E68-3ECA-4CDB-929D-7223F7C45D11}" type="datetimeFigureOut">
              <a:rPr lang="fi-FI" smtClean="0"/>
              <a:t>4.9.2024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126343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99B9E68-3ECA-4CDB-929D-7223F7C45D11}" type="datetimeFigureOut">
              <a:rPr lang="fi-FI" smtClean="0"/>
              <a:t>4.9.2024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2373298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and a large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70A5FA-958D-0D46-A4D3-0A15521599CE}"/>
              </a:ext>
            </a:extLst>
          </p:cNvPr>
          <p:cNvSpPr>
            <a:spLocks noGrp="1"/>
          </p:cNvSpPr>
          <p:nvPr>
            <p:ph type="title" hasCustomPrompt="1"/>
          </p:nvPr>
        </p:nvSpPr>
        <p:spPr>
          <a:xfrm>
            <a:off x="814161" y="720000"/>
            <a:ext cx="5183415" cy="1080000"/>
          </a:xfrm>
        </p:spPr>
        <p:txBody>
          <a:bodyPr/>
          <a:lstStyle>
            <a:lvl1pPr>
              <a:defRPr>
                <a:solidFill>
                  <a:schemeClr val="accent1"/>
                </a:solidFill>
              </a:defRPr>
            </a:lvl1pPr>
          </a:lstStyle>
          <a:p>
            <a:r>
              <a:rPr lang="en-US" noProof="0" dirty="0"/>
              <a:t>Text page with picture,</a:t>
            </a:r>
            <a:br>
              <a:rPr lang="en-US" noProof="0" dirty="0"/>
            </a:br>
            <a:r>
              <a:rPr lang="en-US" noProof="0" dirty="0"/>
              <a:t>short title</a:t>
            </a:r>
            <a:endParaRPr lang="en-GB" noProof="0" dirty="0"/>
          </a:p>
        </p:txBody>
      </p:sp>
      <p:sp>
        <p:nvSpPr>
          <p:cNvPr id="8" name="Content Placeholder 2">
            <a:extLst>
              <a:ext uri="{FF2B5EF4-FFF2-40B4-BE49-F238E27FC236}">
                <a16:creationId xmlns:a16="http://schemas.microsoft.com/office/drawing/2014/main" id="{C16D33E1-7441-654F-8A20-7750069A51BD}"/>
              </a:ext>
            </a:extLst>
          </p:cNvPr>
          <p:cNvSpPr>
            <a:spLocks noGrp="1"/>
          </p:cNvSpPr>
          <p:nvPr>
            <p:ph sz="half" idx="10" hasCustomPrompt="1"/>
          </p:nvPr>
        </p:nvSpPr>
        <p:spPr>
          <a:xfrm>
            <a:off x="812420" y="1944415"/>
            <a:ext cx="4462408" cy="3849948"/>
          </a:xfrm>
          <a:prstGeom prst="rect">
            <a:avLst/>
          </a:prstGeom>
        </p:spPr>
        <p:txBody>
          <a:bodyPr/>
          <a:lstStyle>
            <a:lvl2pPr>
              <a:defRPr/>
            </a:lvl2pPr>
            <a:lvl3pPr>
              <a:defRPr/>
            </a:lvl3pPr>
            <a:lvl4pPr>
              <a:defRPr/>
            </a:lvl4pPr>
            <a:lvl5pPr>
              <a:defRPr/>
            </a:lvl5pPr>
          </a:lstStyle>
          <a:p>
            <a:pPr lvl="0"/>
            <a:r>
              <a:rPr lang="en-US" noProof="0" dirty="0"/>
              <a:t>Click to edit text masters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Kuvan paikkamerkki 19">
            <a:extLst>
              <a:ext uri="{FF2B5EF4-FFF2-40B4-BE49-F238E27FC236}">
                <a16:creationId xmlns:a16="http://schemas.microsoft.com/office/drawing/2014/main" id="{679C119D-BC9B-4140-C013-12C07D9287CD}"/>
              </a:ext>
              <a:ext uri="{C183D7F6-B498-43B3-948B-1728B52AA6E4}">
                <adec:decorative xmlns="" xmlns:adec="http://schemas.microsoft.com/office/drawing/2017/decorative" val="0"/>
              </a:ext>
            </a:extLst>
          </p:cNvPr>
          <p:cNvSpPr>
            <a:spLocks noGrp="1"/>
          </p:cNvSpPr>
          <p:nvPr>
            <p:ph type="pic" sz="quarter" idx="13" hasCustomPrompt="1"/>
          </p:nvPr>
        </p:nvSpPr>
        <p:spPr>
          <a:xfrm>
            <a:off x="6113461" y="-21262"/>
            <a:ext cx="6086310" cy="6889896"/>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lvl1pPr>
          </a:lstStyle>
          <a:p>
            <a:r>
              <a:rPr lang="en-GB" noProof="0" dirty="0"/>
              <a:t>Click the icon to insert a picture</a:t>
            </a:r>
          </a:p>
        </p:txBody>
      </p:sp>
    </p:spTree>
    <p:extLst>
      <p:ext uri="{BB962C8B-B14F-4D97-AF65-F5344CB8AC3E}">
        <p14:creationId xmlns:p14="http://schemas.microsoft.com/office/powerpoint/2010/main" val="262627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8DBB-6272-944F-B9E8-7AE4F2161D6E}"/>
              </a:ext>
            </a:extLst>
          </p:cNvPr>
          <p:cNvSpPr>
            <a:spLocks noGrp="1"/>
          </p:cNvSpPr>
          <p:nvPr>
            <p:ph type="title" hasCustomPrompt="1"/>
          </p:nvPr>
        </p:nvSpPr>
        <p:spPr>
          <a:xfrm>
            <a:off x="814161" y="720000"/>
            <a:ext cx="10888566" cy="1080000"/>
          </a:xfrm>
        </p:spPr>
        <p:txBody>
          <a:bodyPr anchor="ctr" anchorCtr="0">
            <a:normAutofit/>
          </a:bodyPr>
          <a:lstStyle>
            <a:lvl1pPr>
              <a:defRPr>
                <a:solidFill>
                  <a:schemeClr val="accent1"/>
                </a:solidFill>
              </a:defRPr>
            </a:lvl1pPr>
          </a:lstStyle>
          <a:p>
            <a:r>
              <a:rPr lang="fi-FI" dirty="0"/>
              <a:t>Tekstisivu, yksipalstainen</a:t>
            </a:r>
            <a:br>
              <a:rPr lang="fi-FI" dirty="0"/>
            </a:br>
            <a:r>
              <a:rPr lang="fi-FI" dirty="0"/>
              <a:t>Otsikon pituus korkeintaan kaksi riviä</a:t>
            </a:r>
            <a:endParaRPr lang="en-FI" dirty="0"/>
          </a:p>
        </p:txBody>
      </p:sp>
      <p:sp>
        <p:nvSpPr>
          <p:cNvPr id="3" name="Content Placeholder 2">
            <a:extLst>
              <a:ext uri="{FF2B5EF4-FFF2-40B4-BE49-F238E27FC236}">
                <a16:creationId xmlns:a16="http://schemas.microsoft.com/office/drawing/2014/main" id="{45C28FCC-7C53-BF4F-8644-0DFBEBB491D4}"/>
              </a:ext>
            </a:extLst>
          </p:cNvPr>
          <p:cNvSpPr>
            <a:spLocks noGrp="1"/>
          </p:cNvSpPr>
          <p:nvPr>
            <p:ph idx="1"/>
          </p:nvPr>
        </p:nvSpPr>
        <p:spPr>
          <a:xfrm>
            <a:off x="814162" y="1944000"/>
            <a:ext cx="10871108" cy="3797920"/>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FI" dirty="0"/>
          </a:p>
        </p:txBody>
      </p:sp>
      <p:sp>
        <p:nvSpPr>
          <p:cNvPr id="4" name="Date Placeholder 3">
            <a:extLst>
              <a:ext uri="{FF2B5EF4-FFF2-40B4-BE49-F238E27FC236}">
                <a16:creationId xmlns:a16="http://schemas.microsoft.com/office/drawing/2014/main" id="{335ED0AC-77B1-6248-B697-D536E229D46C}"/>
              </a:ext>
              <a:ext uri="{C183D7F6-B498-43B3-948B-1728B52AA6E4}">
                <adec:decorative xmlns="" xmlns:adec="http://schemas.microsoft.com/office/drawing/2017/decorative" val="1"/>
              </a:ext>
            </a:extLst>
          </p:cNvPr>
          <p:cNvSpPr>
            <a:spLocks noGrp="1"/>
          </p:cNvSpPr>
          <p:nvPr>
            <p:ph type="dt" sz="half" idx="10"/>
          </p:nvPr>
        </p:nvSpPr>
        <p:spPr/>
        <p:txBody>
          <a:bodyPr/>
          <a:lstStyle/>
          <a:p>
            <a:fld id="{0FB912DA-AB31-2E4E-892B-5ABEBE080522}" type="datetime1">
              <a:rPr lang="fi-FI" noProof="0" smtClean="0"/>
              <a:t>4.9.2024</a:t>
            </a:fld>
            <a:endParaRPr lang="fi-FI" noProof="0" dirty="0"/>
          </a:p>
        </p:txBody>
      </p:sp>
      <p:sp>
        <p:nvSpPr>
          <p:cNvPr id="5" name="Footer Placeholder 4">
            <a:extLst>
              <a:ext uri="{FF2B5EF4-FFF2-40B4-BE49-F238E27FC236}">
                <a16:creationId xmlns:a16="http://schemas.microsoft.com/office/drawing/2014/main" id="{96E6312B-4515-D74A-B7E1-30150026CA25}"/>
              </a:ext>
              <a:ext uri="{C183D7F6-B498-43B3-948B-1728B52AA6E4}">
                <adec:decorative xmlns="" xmlns:adec="http://schemas.microsoft.com/office/drawing/2017/decorative" val="1"/>
              </a:ext>
            </a:extLst>
          </p:cNvPr>
          <p:cNvSpPr>
            <a:spLocks noGrp="1"/>
          </p:cNvSpPr>
          <p:nvPr>
            <p:ph type="ftr" sz="quarter" idx="11"/>
          </p:nvPr>
        </p:nvSpPr>
        <p:spPr/>
        <p:txBody>
          <a:bodyPr/>
          <a:lstStyle>
            <a:lvl1pPr algn="l">
              <a:defRPr/>
            </a:lvl1pPr>
          </a:lstStyle>
          <a:p>
            <a:endParaRPr lang="fi-FI" noProof="0" dirty="0"/>
          </a:p>
        </p:txBody>
      </p:sp>
      <p:sp>
        <p:nvSpPr>
          <p:cNvPr id="6" name="Slide Number Placeholder 5">
            <a:extLst>
              <a:ext uri="{FF2B5EF4-FFF2-40B4-BE49-F238E27FC236}">
                <a16:creationId xmlns:a16="http://schemas.microsoft.com/office/drawing/2014/main" id="{CBAEF686-0FF2-0449-A03C-BAE80CE405A0}"/>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sz="1100"/>
            </a:lvl1pPr>
          </a:lstStyle>
          <a:p>
            <a:fld id="{7CD1C137-87C0-4E4B-8573-EDFCC21A7E6F}" type="slidenum">
              <a:rPr lang="fi-FI" noProof="0" smtClean="0"/>
              <a:pPr/>
              <a:t>‹#›</a:t>
            </a:fld>
            <a:endParaRPr lang="fi-FI" noProof="0" dirty="0"/>
          </a:p>
        </p:txBody>
      </p:sp>
    </p:spTree>
    <p:extLst>
      <p:ext uri="{BB962C8B-B14F-4D97-AF65-F5344CB8AC3E}">
        <p14:creationId xmlns:p14="http://schemas.microsoft.com/office/powerpoint/2010/main" val="233695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tsikko, sisältö ja iso kuva">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70A5FA-958D-0D46-A4D3-0A15521599CE}"/>
              </a:ext>
            </a:extLst>
          </p:cNvPr>
          <p:cNvSpPr>
            <a:spLocks noGrp="1"/>
          </p:cNvSpPr>
          <p:nvPr>
            <p:ph type="title" hasCustomPrompt="1"/>
          </p:nvPr>
        </p:nvSpPr>
        <p:spPr>
          <a:xfrm>
            <a:off x="814161" y="720000"/>
            <a:ext cx="5183415" cy="1080000"/>
          </a:xfrm>
        </p:spPr>
        <p:txBody>
          <a:bodyPr/>
          <a:lstStyle>
            <a:lvl1pPr>
              <a:defRPr>
                <a:solidFill>
                  <a:schemeClr val="accent1"/>
                </a:solidFill>
              </a:defRPr>
            </a:lvl1pPr>
          </a:lstStyle>
          <a:p>
            <a:r>
              <a:rPr lang="fi-FI" noProof="0" dirty="0"/>
              <a:t>Tekstisivu kuvalla,</a:t>
            </a:r>
            <a:br>
              <a:rPr lang="fi-FI" noProof="0" dirty="0"/>
            </a:br>
            <a:r>
              <a:rPr lang="fi-FI" noProof="0" dirty="0"/>
              <a:t>lyhyt otsikko</a:t>
            </a:r>
          </a:p>
        </p:txBody>
      </p:sp>
      <p:sp>
        <p:nvSpPr>
          <p:cNvPr id="8" name="Content Placeholder 2">
            <a:extLst>
              <a:ext uri="{FF2B5EF4-FFF2-40B4-BE49-F238E27FC236}">
                <a16:creationId xmlns:a16="http://schemas.microsoft.com/office/drawing/2014/main" id="{C16D33E1-7441-654F-8A20-7750069A51BD}"/>
              </a:ext>
            </a:extLst>
          </p:cNvPr>
          <p:cNvSpPr>
            <a:spLocks noGrp="1"/>
          </p:cNvSpPr>
          <p:nvPr>
            <p:ph sz="half" idx="10"/>
          </p:nvPr>
        </p:nvSpPr>
        <p:spPr>
          <a:xfrm>
            <a:off x="812420" y="1944415"/>
            <a:ext cx="4462408" cy="3849948"/>
          </a:xfrm>
          <a:prstGeom prst="rect">
            <a:avLst/>
          </a:prstGeo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FI" dirty="0"/>
          </a:p>
        </p:txBody>
      </p:sp>
      <p:sp>
        <p:nvSpPr>
          <p:cNvPr id="7" name="Kuvan paikkamerkki 19">
            <a:extLst>
              <a:ext uri="{FF2B5EF4-FFF2-40B4-BE49-F238E27FC236}">
                <a16:creationId xmlns:a16="http://schemas.microsoft.com/office/drawing/2014/main" id="{0D327B08-75C3-EA4D-6C54-B40C5BBD45F9}"/>
              </a:ext>
              <a:ext uri="{C183D7F6-B498-43B3-948B-1728B52AA6E4}">
                <adec:decorative xmlns="" xmlns:adec="http://schemas.microsoft.com/office/drawing/2017/decorative" val="0"/>
              </a:ext>
            </a:extLst>
          </p:cNvPr>
          <p:cNvSpPr>
            <a:spLocks noGrp="1"/>
          </p:cNvSpPr>
          <p:nvPr>
            <p:ph type="pic" sz="quarter" idx="13"/>
          </p:nvPr>
        </p:nvSpPr>
        <p:spPr>
          <a:xfrm>
            <a:off x="6113461" y="-21262"/>
            <a:ext cx="6086310" cy="6889896"/>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lvl1pPr>
          </a:lstStyle>
          <a:p>
            <a:r>
              <a:rPr lang="fi-FI" smtClean="0"/>
              <a:t>Lisää kuva napsauttamalla kuvaketta</a:t>
            </a:r>
            <a:endParaRPr lang="fi-FI" dirty="0"/>
          </a:p>
        </p:txBody>
      </p:sp>
    </p:spTree>
    <p:extLst>
      <p:ext uri="{BB962C8B-B14F-4D97-AF65-F5344CB8AC3E}">
        <p14:creationId xmlns:p14="http://schemas.microsoft.com/office/powerpoint/2010/main" val="147416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F99B9E68-3ECA-4CDB-929D-7223F7C45D11}" type="datetimeFigureOut">
              <a:rPr lang="fi-FI" smtClean="0"/>
              <a:t>4.9.2024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235183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9B9E68-3ECA-4CDB-929D-7223F7C45D11}" type="datetimeFigureOut">
              <a:rPr lang="fi-FI" smtClean="0"/>
              <a:t>4.9.2024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123119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F99B9E68-3ECA-4CDB-929D-7223F7C45D11}" type="datetimeFigureOut">
              <a:rPr lang="fi-FI" smtClean="0"/>
              <a:t>4.9.2024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237669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F99B9E68-3ECA-4CDB-929D-7223F7C45D11}" type="datetimeFigureOut">
              <a:rPr lang="fi-FI" smtClean="0"/>
              <a:t>4.9.2024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75064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F99B9E68-3ECA-4CDB-929D-7223F7C45D11}" type="datetimeFigureOut">
              <a:rPr lang="fi-FI" smtClean="0"/>
              <a:t>4.9.2024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307977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B9E68-3ECA-4CDB-929D-7223F7C45D11}" type="datetimeFigureOut">
              <a:rPr lang="fi-FI" smtClean="0"/>
              <a:t>4.9.2024</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155551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9B9E68-3ECA-4CDB-929D-7223F7C45D11}" type="datetimeFigureOut">
              <a:rPr lang="fi-FI" smtClean="0"/>
              <a:t>4.9.2024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245043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9B9E68-3ECA-4CDB-929D-7223F7C45D11}" type="datetimeFigureOut">
              <a:rPr lang="fi-FI" smtClean="0"/>
              <a:t>4.9.2024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E7A9391-C335-4DAA-8E19-7DB865F7DD14}" type="slidenum">
              <a:rPr lang="fi-FI" smtClean="0"/>
              <a:t>‹#›</a:t>
            </a:fld>
            <a:endParaRPr lang="fi-FI"/>
          </a:p>
        </p:txBody>
      </p:sp>
    </p:spTree>
    <p:extLst>
      <p:ext uri="{BB962C8B-B14F-4D97-AF65-F5344CB8AC3E}">
        <p14:creationId xmlns:p14="http://schemas.microsoft.com/office/powerpoint/2010/main" val="100396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B9E68-3ECA-4CDB-929D-7223F7C45D11}" type="datetimeFigureOut">
              <a:rPr lang="fi-FI" smtClean="0"/>
              <a:t>4.9.2024</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A9391-C335-4DAA-8E19-7DB865F7DD14}" type="slidenum">
              <a:rPr lang="fi-FI" smtClean="0"/>
              <a:t>‹#›</a:t>
            </a:fld>
            <a:endParaRPr lang="fi-FI"/>
          </a:p>
        </p:txBody>
      </p:sp>
    </p:spTree>
    <p:extLst>
      <p:ext uri="{BB962C8B-B14F-4D97-AF65-F5344CB8AC3E}">
        <p14:creationId xmlns:p14="http://schemas.microsoft.com/office/powerpoint/2010/main" val="351039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45599" y="0"/>
            <a:ext cx="6846401" cy="6858594"/>
          </a:xfrm>
          <a:prstGeom prst="rect">
            <a:avLst/>
          </a:prstGeom>
        </p:spPr>
      </p:pic>
      <p:sp>
        <p:nvSpPr>
          <p:cNvPr id="4" name="Title 3"/>
          <p:cNvSpPr>
            <a:spLocks noGrp="1"/>
          </p:cNvSpPr>
          <p:nvPr>
            <p:ph type="title"/>
          </p:nvPr>
        </p:nvSpPr>
        <p:spPr>
          <a:xfrm>
            <a:off x="831850" y="2143760"/>
            <a:ext cx="10628630" cy="2672080"/>
          </a:xfrm>
          <a:solidFill>
            <a:schemeClr val="accent5">
              <a:lumMod val="20000"/>
              <a:lumOff val="80000"/>
              <a:alpha val="88000"/>
            </a:schemeClr>
          </a:solidFill>
        </p:spPr>
        <p:txBody>
          <a:bodyPr>
            <a:normAutofit/>
          </a:bodyPr>
          <a:lstStyle/>
          <a:p>
            <a:pPr algn="ctr"/>
            <a:r>
              <a:rPr lang="fi-FI" b="1" dirty="0" smtClean="0"/>
              <a:t>TEKOÄLYSÄÄDÖS: </a:t>
            </a:r>
            <a:r>
              <a:rPr lang="fi-FI" dirty="0" smtClean="0"/>
              <a:t/>
            </a:r>
            <a:br>
              <a:rPr lang="fi-FI" dirty="0" smtClean="0"/>
            </a:br>
            <a:r>
              <a:rPr lang="fi-FI" b="1" dirty="0"/>
              <a:t>J</a:t>
            </a:r>
            <a:r>
              <a:rPr lang="fi-FI" b="1" dirty="0" smtClean="0"/>
              <a:t>ulkinen sektori ja suuririskiset järjestelmät</a:t>
            </a:r>
            <a:endParaRPr lang="fi-FI" b="1" dirty="0"/>
          </a:p>
        </p:txBody>
      </p:sp>
      <p:sp>
        <p:nvSpPr>
          <p:cNvPr id="5" name="Text Placeholder 4"/>
          <p:cNvSpPr>
            <a:spLocks noGrp="1"/>
          </p:cNvSpPr>
          <p:nvPr>
            <p:ph type="body" idx="1"/>
          </p:nvPr>
        </p:nvSpPr>
        <p:spPr>
          <a:xfrm>
            <a:off x="831850" y="5026343"/>
            <a:ext cx="10515600" cy="1500187"/>
          </a:xfrm>
          <a:solidFill>
            <a:schemeClr val="accent5">
              <a:lumMod val="20000"/>
              <a:lumOff val="80000"/>
              <a:alpha val="85000"/>
            </a:schemeClr>
          </a:solidFill>
        </p:spPr>
        <p:txBody>
          <a:bodyPr/>
          <a:lstStyle/>
          <a:p>
            <a:pPr algn="ctr"/>
            <a:endParaRPr lang="fi-FI" b="1" dirty="0" smtClean="0">
              <a:solidFill>
                <a:schemeClr val="tx1"/>
              </a:solidFill>
            </a:endParaRPr>
          </a:p>
          <a:p>
            <a:pPr algn="ctr"/>
            <a:r>
              <a:rPr lang="fi-FI" sz="3200" b="1" dirty="0" smtClean="0">
                <a:solidFill>
                  <a:schemeClr val="tx1"/>
                </a:solidFill>
              </a:rPr>
              <a:t>Anna-Mari Wallenberg, Helsingin yliopisto</a:t>
            </a:r>
            <a:endParaRPr lang="fi-FI" sz="3200" b="1" dirty="0">
              <a:solidFill>
                <a:schemeClr val="tx1"/>
              </a:solidFill>
            </a:endParaRPr>
          </a:p>
        </p:txBody>
      </p:sp>
    </p:spTree>
    <p:extLst>
      <p:ext uri="{BB962C8B-B14F-4D97-AF65-F5344CB8AC3E}">
        <p14:creationId xmlns:p14="http://schemas.microsoft.com/office/powerpoint/2010/main" val="138941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normAutofit fontScale="90000"/>
          </a:bodyPr>
          <a:lstStyle/>
          <a:p>
            <a:r>
              <a:rPr lang="fi-FI" sz="4900" b="1" dirty="0" smtClean="0"/>
              <a:t>Tekoälysäädös: </a:t>
            </a:r>
            <a:br>
              <a:rPr lang="fi-FI" sz="4900" b="1" dirty="0" smtClean="0"/>
            </a:br>
            <a:r>
              <a:rPr lang="fi-FI" sz="4900" b="1" dirty="0" smtClean="0"/>
              <a:t>logiikka </a:t>
            </a:r>
            <a:r>
              <a:rPr lang="fi-FI" dirty="0" smtClean="0"/>
              <a:t/>
            </a:r>
            <a:br>
              <a:rPr lang="fi-FI" dirty="0" smtClean="0"/>
            </a:br>
            <a:endParaRPr lang="fi-FI" dirty="0"/>
          </a:p>
        </p:txBody>
      </p:sp>
      <p:sp>
        <p:nvSpPr>
          <p:cNvPr id="5" name="Sisällön paikkamerkki 4"/>
          <p:cNvSpPr>
            <a:spLocks noGrp="1"/>
          </p:cNvSpPr>
          <p:nvPr>
            <p:ph sz="half" idx="1"/>
          </p:nvPr>
        </p:nvSpPr>
        <p:spPr>
          <a:xfrm>
            <a:off x="814161" y="1944000"/>
            <a:ext cx="5319939" cy="4291700"/>
          </a:xfrm>
        </p:spPr>
        <p:txBody>
          <a:bodyPr>
            <a:normAutofit lnSpcReduction="10000"/>
          </a:bodyPr>
          <a:lstStyle/>
          <a:p>
            <a:pPr marL="457200" indent="-457200">
              <a:buFont typeface="+mj-lt"/>
              <a:buAutoNum type="arabicPeriod"/>
            </a:pPr>
            <a:r>
              <a:rPr lang="fi-FI" dirty="0" smtClean="0"/>
              <a:t>Onko </a:t>
            </a:r>
            <a:r>
              <a:rPr lang="fi-FI" dirty="0" smtClean="0"/>
              <a:t>järjestelmä itsenäinen, mukautuva tekoälyjärjestelmä</a:t>
            </a:r>
            <a:r>
              <a:rPr lang="fi-FI" dirty="0" smtClean="0"/>
              <a:t>?</a:t>
            </a:r>
          </a:p>
          <a:p>
            <a:pPr marL="457200" lvl="1" indent="0">
              <a:buNone/>
            </a:pPr>
            <a:r>
              <a:rPr lang="fi-FI" dirty="0" smtClean="0"/>
              <a:t>- Kyllä</a:t>
            </a:r>
            <a:endParaRPr lang="fi-FI" dirty="0" smtClean="0"/>
          </a:p>
          <a:p>
            <a:pPr marL="457200" indent="-457200">
              <a:buFont typeface="+mj-lt"/>
              <a:buAutoNum type="arabicPeriod"/>
            </a:pPr>
            <a:r>
              <a:rPr lang="fi-FI" dirty="0" smtClean="0"/>
              <a:t>Onko järjestelmän käyttötarkoitus suuririskinen</a:t>
            </a:r>
            <a:r>
              <a:rPr lang="fi-FI" dirty="0" smtClean="0"/>
              <a:t>?</a:t>
            </a:r>
          </a:p>
          <a:p>
            <a:pPr marL="457200" lvl="1" indent="0">
              <a:buNone/>
            </a:pPr>
            <a:r>
              <a:rPr lang="fi-FI" dirty="0" smtClean="0"/>
              <a:t>- Kyllä</a:t>
            </a:r>
            <a:endParaRPr lang="fi-FI" dirty="0" smtClean="0"/>
          </a:p>
          <a:p>
            <a:pPr marL="457200" indent="-457200">
              <a:buFont typeface="+mj-lt"/>
              <a:buAutoNum type="arabicPeriod"/>
            </a:pPr>
            <a:r>
              <a:rPr lang="fi-FI" b="1" dirty="0" smtClean="0"/>
              <a:t>Mikä on järjestelmän käyttötapa?</a:t>
            </a:r>
          </a:p>
          <a:p>
            <a:pPr marL="457200" indent="-457200">
              <a:buFont typeface="+mj-lt"/>
              <a:buAutoNum type="arabicPeriod"/>
            </a:pPr>
            <a:r>
              <a:rPr lang="fi-FI" dirty="0" smtClean="0"/>
              <a:t>Missä roolissa ollaan (valmistaja, tarjoaja, käyttöönottaja)?</a:t>
            </a:r>
            <a:endParaRPr lang="fi-FI" dirty="0"/>
          </a:p>
        </p:txBody>
      </p:sp>
      <p:pic>
        <p:nvPicPr>
          <p:cNvPr id="3" name="Content Placeholder 2"/>
          <p:cNvPicPr>
            <a:picLocks noGrp="1" noChangeAspect="1"/>
          </p:cNvPicPr>
          <p:nvPr>
            <p:ph sz="half" idx="2"/>
          </p:nvPr>
        </p:nvPicPr>
        <p:blipFill>
          <a:blip r:embed="rId2"/>
          <a:stretch>
            <a:fillRect/>
          </a:stretch>
        </p:blipFill>
        <p:spPr>
          <a:xfrm>
            <a:off x="6678771" y="1602105"/>
            <a:ext cx="4351338" cy="4351338"/>
          </a:xfrm>
          <a:prstGeom prst="rect">
            <a:avLst/>
          </a:prstGeom>
        </p:spPr>
      </p:pic>
    </p:spTree>
    <p:extLst>
      <p:ext uri="{BB962C8B-B14F-4D97-AF65-F5344CB8AC3E}">
        <p14:creationId xmlns:p14="http://schemas.microsoft.com/office/powerpoint/2010/main" val="362874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6F8A2-CAB3-602B-D209-824DF02AB2B2}"/>
              </a:ext>
            </a:extLst>
          </p:cNvPr>
          <p:cNvPicPr>
            <a:picLocks noChangeAspect="1"/>
          </p:cNvPicPr>
          <p:nvPr/>
        </p:nvPicPr>
        <p:blipFill>
          <a:blip r:embed="rId2"/>
          <a:stretch>
            <a:fillRect/>
          </a:stretch>
        </p:blipFill>
        <p:spPr>
          <a:xfrm>
            <a:off x="6922100" y="33314"/>
            <a:ext cx="5128969" cy="3677373"/>
          </a:xfrm>
          <a:prstGeom prst="rect">
            <a:avLst/>
          </a:prstGeom>
        </p:spPr>
      </p:pic>
      <p:sp>
        <p:nvSpPr>
          <p:cNvPr id="2" name="Title 1">
            <a:extLst>
              <a:ext uri="{FF2B5EF4-FFF2-40B4-BE49-F238E27FC236}">
                <a16:creationId xmlns:a16="http://schemas.microsoft.com/office/drawing/2014/main" id="{E764A3AC-3B01-5966-88B9-3157131BA44D}"/>
              </a:ext>
            </a:extLst>
          </p:cNvPr>
          <p:cNvSpPr>
            <a:spLocks noGrp="1"/>
          </p:cNvSpPr>
          <p:nvPr>
            <p:ph type="title"/>
          </p:nvPr>
        </p:nvSpPr>
        <p:spPr/>
        <p:txBody>
          <a:bodyPr/>
          <a:lstStyle/>
          <a:p>
            <a:r>
              <a:rPr lang="fi-FI" dirty="0" smtClean="0"/>
              <a:t>3. Mikä on k</a:t>
            </a:r>
            <a:r>
              <a:rPr lang="fi-FI" dirty="0" smtClean="0"/>
              <a:t>äyttötapa?</a:t>
            </a:r>
            <a:r>
              <a:rPr lang="fi-FI" dirty="0" smtClean="0"/>
              <a:t/>
            </a:r>
            <a:br>
              <a:rPr lang="fi-FI" dirty="0" smtClean="0"/>
            </a:br>
            <a:endParaRPr lang="fi-FI" dirty="0"/>
          </a:p>
        </p:txBody>
      </p:sp>
      <p:sp>
        <p:nvSpPr>
          <p:cNvPr id="3" name="Content Placeholder 2">
            <a:extLst>
              <a:ext uri="{FF2B5EF4-FFF2-40B4-BE49-F238E27FC236}">
                <a16:creationId xmlns:a16="http://schemas.microsoft.com/office/drawing/2014/main" id="{7E959173-61F6-4D92-91C7-F189A2B19C7B}"/>
              </a:ext>
            </a:extLst>
          </p:cNvPr>
          <p:cNvSpPr>
            <a:spLocks noGrp="1"/>
          </p:cNvSpPr>
          <p:nvPr>
            <p:ph idx="1"/>
          </p:nvPr>
        </p:nvSpPr>
        <p:spPr>
          <a:xfrm>
            <a:off x="647701" y="1944000"/>
            <a:ext cx="5925819" cy="4487280"/>
          </a:xfrm>
        </p:spPr>
        <p:txBody>
          <a:bodyPr>
            <a:noAutofit/>
          </a:bodyPr>
          <a:lstStyle/>
          <a:p>
            <a:pPr marL="0" indent="0">
              <a:buNone/>
            </a:pPr>
            <a:r>
              <a:rPr lang="fi-FI" sz="2600" b="1" dirty="0" smtClean="0"/>
              <a:t>Järjestelmä korkean riskin järjestelmä, jos(s)</a:t>
            </a:r>
          </a:p>
          <a:p>
            <a:pPr marL="0" indent="0">
              <a:buNone/>
            </a:pPr>
            <a:endParaRPr lang="fi-FI" sz="2600" b="1" dirty="0" smtClean="0"/>
          </a:p>
          <a:p>
            <a:pPr marL="457200" indent="-457200">
              <a:spcBef>
                <a:spcPts val="0"/>
              </a:spcBef>
              <a:buAutoNum type="arabicPeriod"/>
            </a:pPr>
            <a:r>
              <a:rPr lang="fi-FI" sz="2600" u="sng" dirty="0" smtClean="0"/>
              <a:t>Tarkoitettu käytettäväksi </a:t>
            </a:r>
            <a:r>
              <a:rPr lang="fi-FI" sz="2600" dirty="0" smtClean="0"/>
              <a:t>korkean riskin käyttöalueella (liite III, tai liite I)</a:t>
            </a:r>
          </a:p>
          <a:p>
            <a:pPr marL="735012" lvl="1" indent="-285750">
              <a:spcBef>
                <a:spcPts val="0"/>
              </a:spcBef>
            </a:pPr>
            <a:r>
              <a:rPr lang="fi-FI" sz="2600" dirty="0" smtClean="0"/>
              <a:t>Käyttötarkoituksen yksilöinti lukitsee vastuun </a:t>
            </a:r>
            <a:endParaRPr lang="fi-FI" sz="2600" dirty="0" smtClean="0"/>
          </a:p>
          <a:p>
            <a:pPr marL="457200" indent="-457200">
              <a:spcBef>
                <a:spcPts val="0"/>
              </a:spcBef>
              <a:buAutoNum type="arabicPeriod"/>
            </a:pPr>
            <a:r>
              <a:rPr lang="fi-FI" sz="2600" b="1" u="sng" dirty="0" smtClean="0"/>
              <a:t>Rajaus ”merkittävään käyttötapaan”</a:t>
            </a:r>
            <a:endParaRPr lang="fi-FI" sz="2600" b="1" u="sng" dirty="0"/>
          </a:p>
          <a:p>
            <a:pPr marL="792162" lvl="1" indent="-342900">
              <a:spcBef>
                <a:spcPts val="0"/>
              </a:spcBef>
            </a:pPr>
            <a:r>
              <a:rPr lang="fi-FI" sz="2600" dirty="0" smtClean="0"/>
              <a:t>vain </a:t>
            </a:r>
            <a:r>
              <a:rPr lang="fi-FI" sz="2600" dirty="0"/>
              <a:t>jos järjestelmän tuotos </a:t>
            </a:r>
            <a:r>
              <a:rPr lang="fi-FI" sz="2600" b="1" dirty="0"/>
              <a:t>ei </a:t>
            </a:r>
            <a:r>
              <a:rPr lang="fi-FI" sz="2600" b="1" dirty="0" smtClean="0"/>
              <a:t>hallinnollinen</a:t>
            </a:r>
            <a:r>
              <a:rPr lang="fi-FI" sz="2600" dirty="0" smtClean="0"/>
              <a:t>, ns. tukiäly (art. 6(3))</a:t>
            </a:r>
          </a:p>
          <a:p>
            <a:pPr marL="792162" lvl="1" indent="-342900">
              <a:spcBef>
                <a:spcPts val="0"/>
              </a:spcBef>
            </a:pPr>
            <a:r>
              <a:rPr lang="fi-FI" sz="2600" dirty="0" smtClean="0"/>
              <a:t>Poikkeukset (art. 6(3) eivät sovellu</a:t>
            </a:r>
          </a:p>
          <a:p>
            <a:pPr marL="0" indent="0">
              <a:spcBef>
                <a:spcPts val="0"/>
              </a:spcBef>
              <a:buNone/>
            </a:pPr>
            <a:endParaRPr lang="fi-FI" sz="2700" dirty="0"/>
          </a:p>
          <a:p>
            <a:pPr marL="0" indent="0">
              <a:spcBef>
                <a:spcPts val="0"/>
              </a:spcBef>
              <a:buNone/>
            </a:pPr>
            <a:endParaRPr lang="fi-FI" sz="2700" dirty="0"/>
          </a:p>
          <a:p>
            <a:pPr marL="457200" indent="-457200">
              <a:spcBef>
                <a:spcPts val="0"/>
              </a:spcBef>
              <a:buAutoNum type="arabicPeriod"/>
            </a:pPr>
            <a:endParaRPr lang="fi-FI" sz="2000" b="1" dirty="0" smtClean="0"/>
          </a:p>
          <a:p>
            <a:pPr marL="1225550" lvl="2" indent="-285750">
              <a:spcBef>
                <a:spcPts val="0"/>
              </a:spcBef>
              <a:buFontTx/>
              <a:buChar char="-"/>
            </a:pPr>
            <a:endParaRPr lang="fi-FI" sz="1700" dirty="0" smtClean="0"/>
          </a:p>
        </p:txBody>
      </p:sp>
      <p:sp>
        <p:nvSpPr>
          <p:cNvPr id="7" name="Tekstiruutu 6"/>
          <p:cNvSpPr txBox="1"/>
          <p:nvPr/>
        </p:nvSpPr>
        <p:spPr>
          <a:xfrm>
            <a:off x="7271657" y="4040081"/>
            <a:ext cx="477941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i-FI" dirty="0" smtClean="0"/>
              <a:t>ANNEX III: </a:t>
            </a:r>
            <a:r>
              <a:rPr lang="fi-FI" i="1" dirty="0" err="1" smtClean="0"/>
              <a:t>education</a:t>
            </a:r>
            <a:r>
              <a:rPr lang="fi-FI" i="1" dirty="0" smtClean="0"/>
              <a:t> (</a:t>
            </a:r>
            <a:r>
              <a:rPr lang="fi-FI" i="1" dirty="0" err="1" smtClean="0"/>
              <a:t>student</a:t>
            </a:r>
            <a:r>
              <a:rPr lang="fi-FI" i="1" dirty="0" smtClean="0"/>
              <a:t> </a:t>
            </a:r>
            <a:r>
              <a:rPr lang="fi-FI" i="1" dirty="0" err="1" smtClean="0"/>
              <a:t>evaluation</a:t>
            </a:r>
            <a:r>
              <a:rPr lang="fi-FI" i="1" dirty="0" smtClean="0"/>
              <a:t>, </a:t>
            </a:r>
            <a:r>
              <a:rPr lang="fi-FI" i="1" dirty="0" err="1" smtClean="0"/>
              <a:t>access</a:t>
            </a:r>
            <a:r>
              <a:rPr lang="fi-FI" i="1" dirty="0" smtClean="0"/>
              <a:t> to </a:t>
            </a:r>
            <a:r>
              <a:rPr lang="fi-FI" i="1" dirty="0" err="1" smtClean="0"/>
              <a:t>education</a:t>
            </a:r>
            <a:r>
              <a:rPr lang="fi-FI" i="1" dirty="0" smtClean="0"/>
              <a:t>), </a:t>
            </a:r>
            <a:r>
              <a:rPr lang="fi-FI" i="1" dirty="0" err="1" smtClean="0"/>
              <a:t>employment</a:t>
            </a:r>
            <a:r>
              <a:rPr lang="fi-FI" i="1" dirty="0" smtClean="0"/>
              <a:t> and </a:t>
            </a:r>
            <a:r>
              <a:rPr lang="fi-FI" i="1" dirty="0" err="1" smtClean="0"/>
              <a:t>worker</a:t>
            </a:r>
            <a:r>
              <a:rPr lang="fi-FI" i="1" dirty="0" smtClean="0"/>
              <a:t> management; </a:t>
            </a:r>
            <a:r>
              <a:rPr lang="fi-FI" i="1" dirty="0" err="1" smtClean="0"/>
              <a:t>access</a:t>
            </a:r>
            <a:r>
              <a:rPr lang="fi-FI" i="1" dirty="0" smtClean="0"/>
              <a:t> to </a:t>
            </a:r>
            <a:r>
              <a:rPr lang="fi-FI" i="1" dirty="0" err="1" smtClean="0"/>
              <a:t>public</a:t>
            </a:r>
            <a:r>
              <a:rPr lang="fi-FI" i="1" dirty="0" smtClean="0"/>
              <a:t> </a:t>
            </a:r>
            <a:r>
              <a:rPr lang="fi-FI" i="1" dirty="0" err="1" smtClean="0"/>
              <a:t>services</a:t>
            </a:r>
            <a:r>
              <a:rPr lang="fi-FI" i="1" dirty="0" smtClean="0"/>
              <a:t> and </a:t>
            </a:r>
            <a:r>
              <a:rPr lang="fi-FI" i="1" dirty="0" err="1" smtClean="0"/>
              <a:t>benefits</a:t>
            </a:r>
            <a:r>
              <a:rPr lang="fi-FI" i="1" dirty="0" smtClean="0"/>
              <a:t>; </a:t>
            </a:r>
            <a:r>
              <a:rPr lang="fi-FI" i="1" dirty="0" err="1" smtClean="0"/>
              <a:t>credit</a:t>
            </a:r>
            <a:r>
              <a:rPr lang="fi-FI" i="1" dirty="0" smtClean="0"/>
              <a:t> and </a:t>
            </a:r>
            <a:r>
              <a:rPr lang="fi-FI" i="1" dirty="0" err="1" smtClean="0"/>
              <a:t>insurances</a:t>
            </a:r>
            <a:r>
              <a:rPr lang="fi-FI" i="1" dirty="0" smtClean="0"/>
              <a:t>; </a:t>
            </a:r>
            <a:r>
              <a:rPr lang="fi-FI" i="1" dirty="0" err="1" smtClean="0"/>
              <a:t>law</a:t>
            </a:r>
            <a:r>
              <a:rPr lang="fi-FI" i="1" dirty="0" smtClean="0"/>
              <a:t> </a:t>
            </a:r>
            <a:r>
              <a:rPr lang="fi-FI" i="1" dirty="0" err="1" smtClean="0"/>
              <a:t>enforcement</a:t>
            </a:r>
            <a:r>
              <a:rPr lang="fi-FI" i="1" dirty="0" smtClean="0"/>
              <a:t>; </a:t>
            </a:r>
            <a:r>
              <a:rPr lang="fi-FI" i="1" dirty="0" err="1" smtClean="0"/>
              <a:t>migration</a:t>
            </a:r>
            <a:r>
              <a:rPr lang="fi-FI" i="1" dirty="0" smtClean="0"/>
              <a:t>, </a:t>
            </a:r>
            <a:r>
              <a:rPr lang="fi-FI" i="1" dirty="0" err="1" smtClean="0"/>
              <a:t>border</a:t>
            </a:r>
            <a:r>
              <a:rPr lang="fi-FI" i="1" dirty="0" smtClean="0"/>
              <a:t> </a:t>
            </a:r>
            <a:r>
              <a:rPr lang="fi-FI" i="1" dirty="0" err="1" smtClean="0"/>
              <a:t>control</a:t>
            </a:r>
            <a:r>
              <a:rPr lang="fi-FI" i="1" dirty="0" smtClean="0"/>
              <a:t> and </a:t>
            </a:r>
            <a:r>
              <a:rPr lang="fi-FI" i="1" dirty="0" err="1" smtClean="0"/>
              <a:t>asylum</a:t>
            </a:r>
            <a:r>
              <a:rPr lang="fi-FI" i="1" dirty="0" smtClean="0"/>
              <a:t>; </a:t>
            </a:r>
            <a:r>
              <a:rPr lang="fi-FI" i="1" dirty="0" err="1" smtClean="0"/>
              <a:t>justice</a:t>
            </a:r>
            <a:r>
              <a:rPr lang="fi-FI" i="1" dirty="0" smtClean="0"/>
              <a:t> and </a:t>
            </a:r>
            <a:r>
              <a:rPr lang="fi-FI" i="1" dirty="0" err="1" smtClean="0"/>
              <a:t>democratic</a:t>
            </a:r>
            <a:r>
              <a:rPr lang="fi-FI" i="1" dirty="0" smtClean="0"/>
              <a:t> </a:t>
            </a:r>
            <a:r>
              <a:rPr lang="fi-FI" i="1" dirty="0" err="1" smtClean="0"/>
              <a:t>processes</a:t>
            </a:r>
            <a:r>
              <a:rPr lang="fi-FI" i="1" dirty="0" smtClean="0"/>
              <a:t>…</a:t>
            </a:r>
            <a:endParaRPr lang="fi-FI" i="1" dirty="0"/>
          </a:p>
        </p:txBody>
      </p:sp>
    </p:spTree>
    <p:extLst>
      <p:ext uri="{BB962C8B-B14F-4D97-AF65-F5344CB8AC3E}">
        <p14:creationId xmlns:p14="http://schemas.microsoft.com/office/powerpoint/2010/main" val="3492922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srcRect l="5829" r="5829"/>
          <a:stretch>
            <a:fillRect/>
          </a:stretch>
        </p:blipFill>
        <p:spPr>
          <a:xfrm>
            <a:off x="6051055" y="-21262"/>
            <a:ext cx="6148716" cy="6960542"/>
          </a:xfrm>
          <a:prstGeom prst="rect">
            <a:avLst/>
          </a:prstGeom>
        </p:spPr>
      </p:pic>
      <p:sp>
        <p:nvSpPr>
          <p:cNvPr id="2" name="Title 1">
            <a:extLst>
              <a:ext uri="{FF2B5EF4-FFF2-40B4-BE49-F238E27FC236}">
                <a16:creationId xmlns:a16="http://schemas.microsoft.com/office/drawing/2014/main" id="{E764A3AC-3B01-5966-88B9-3157131BA44D}"/>
              </a:ext>
            </a:extLst>
          </p:cNvPr>
          <p:cNvSpPr>
            <a:spLocks noGrp="1"/>
          </p:cNvSpPr>
          <p:nvPr>
            <p:ph type="title"/>
          </p:nvPr>
        </p:nvSpPr>
        <p:spPr/>
        <p:txBody>
          <a:bodyPr>
            <a:normAutofit fontScale="90000"/>
          </a:bodyPr>
          <a:lstStyle/>
          <a:p>
            <a:r>
              <a:rPr lang="fi-FI" dirty="0" smtClean="0">
                <a:solidFill>
                  <a:schemeClr val="tx1"/>
                </a:solidFill>
              </a:rPr>
              <a:t>Suuririskinen käyttötapa</a:t>
            </a:r>
            <a:endParaRPr lang="fi-FI" dirty="0">
              <a:solidFill>
                <a:schemeClr val="tx1"/>
              </a:solidFill>
            </a:endParaRPr>
          </a:p>
        </p:txBody>
      </p:sp>
      <p:sp>
        <p:nvSpPr>
          <p:cNvPr id="5" name="Sisällön paikkamerkki 4"/>
          <p:cNvSpPr>
            <a:spLocks noGrp="1"/>
          </p:cNvSpPr>
          <p:nvPr>
            <p:ph sz="half" idx="10"/>
          </p:nvPr>
        </p:nvSpPr>
        <p:spPr>
          <a:xfrm>
            <a:off x="812420" y="1944414"/>
            <a:ext cx="10655680" cy="4456386"/>
          </a:xfrm>
          <a:solidFill>
            <a:schemeClr val="bg1">
              <a:alpha val="71000"/>
            </a:schemeClr>
          </a:solidFill>
        </p:spPr>
        <p:txBody>
          <a:bodyPr>
            <a:normAutofit/>
          </a:bodyPr>
          <a:lstStyle/>
          <a:p>
            <a:r>
              <a:rPr lang="fi-FI" b="1" dirty="0" smtClean="0"/>
              <a:t>Kyse ei suuririskisestä käyttötavasta: </a:t>
            </a:r>
            <a:r>
              <a:rPr lang="fi-FI" b="1" dirty="0" smtClean="0"/>
              <a:t>art</a:t>
            </a:r>
            <a:r>
              <a:rPr lang="fi-FI" b="1" dirty="0" smtClean="0"/>
              <a:t>. 6(3</a:t>
            </a:r>
            <a:r>
              <a:rPr lang="fi-FI" b="1" dirty="0" smtClean="0"/>
              <a:t>)</a:t>
            </a:r>
            <a:endParaRPr lang="fi-FI" b="1" dirty="0" smtClean="0"/>
          </a:p>
          <a:p>
            <a:pPr marL="906462" lvl="1" indent="-457200">
              <a:buFont typeface="+mj-lt"/>
              <a:buAutoNum type="alphaLcPeriod"/>
            </a:pPr>
            <a:r>
              <a:rPr lang="fi-FI" dirty="0"/>
              <a:t>s</a:t>
            </a:r>
            <a:r>
              <a:rPr lang="fi-FI" dirty="0" smtClean="0"/>
              <a:t>uppean menettelyllisen tehtävän suorittaminen, valmisteleva tehtävä </a:t>
            </a:r>
          </a:p>
          <a:p>
            <a:pPr marL="947738" lvl="2" indent="0">
              <a:buNone/>
            </a:pPr>
            <a:r>
              <a:rPr lang="fi-FI" dirty="0" smtClean="0"/>
              <a:t>- järjestelmän vaikutus on hyvin vähäinen.</a:t>
            </a:r>
          </a:p>
          <a:p>
            <a:pPr marL="906462" lvl="1" indent="-457200">
              <a:buFont typeface="+mj-lt"/>
              <a:buAutoNum type="alphaLcPeriod"/>
            </a:pPr>
            <a:r>
              <a:rPr lang="fi-FI" dirty="0" smtClean="0"/>
              <a:t>käytetään </a:t>
            </a:r>
            <a:r>
              <a:rPr lang="fi-FI" dirty="0"/>
              <a:t>ihmisen aikaansaannoksen parantamiseen.</a:t>
            </a:r>
          </a:p>
          <a:p>
            <a:pPr marL="906462" lvl="1" indent="-457200">
              <a:buFont typeface="+mj-lt"/>
              <a:buAutoNum type="alphaLcPeriod"/>
            </a:pPr>
            <a:r>
              <a:rPr lang="fi-FI" dirty="0" smtClean="0"/>
              <a:t>Tarkoituksena tunnistaa päätöksenteon säännönmukaisuuksia, niiden poikkeamia, epäjohdonmukaisuuksia </a:t>
            </a:r>
          </a:p>
          <a:p>
            <a:pPr marL="906462" lvl="1" indent="-457200">
              <a:buFont typeface="+mj-lt"/>
              <a:buAutoNum type="alphaLcPeriod"/>
            </a:pPr>
            <a:r>
              <a:rPr lang="fi-FI" dirty="0" smtClean="0"/>
              <a:t>Ei muuta ihmisen </a:t>
            </a:r>
            <a:r>
              <a:rPr lang="fi-FI" dirty="0"/>
              <a:t>jo tekemää päätöstä ilman ihmisen osallisuutta</a:t>
            </a:r>
            <a:r>
              <a:rPr lang="fi-FI" dirty="0" smtClean="0"/>
              <a:t>.</a:t>
            </a:r>
          </a:p>
          <a:p>
            <a:r>
              <a:rPr lang="fi-FI" b="1" dirty="0" smtClean="0"/>
              <a:t>Jos </a:t>
            </a:r>
            <a:r>
              <a:rPr lang="fi-FI" b="1" dirty="0" smtClean="0"/>
              <a:t>MUU</a:t>
            </a:r>
            <a:r>
              <a:rPr lang="fi-FI" b="1" dirty="0" smtClean="0"/>
              <a:t> käyttötapa: suuririskinen </a:t>
            </a:r>
            <a:endParaRPr lang="fi-FI" b="1" dirty="0" smtClean="0"/>
          </a:p>
          <a:p>
            <a:endParaRPr lang="fi-FI" sz="1400" dirty="0" smtClean="0"/>
          </a:p>
          <a:p>
            <a:pPr marL="0" indent="0">
              <a:buNone/>
            </a:pPr>
            <a:endParaRPr lang="fi-FI" sz="1400" dirty="0" smtClean="0"/>
          </a:p>
          <a:p>
            <a:endParaRPr lang="fi-FI" sz="1400" dirty="0"/>
          </a:p>
        </p:txBody>
      </p:sp>
    </p:spTree>
    <p:extLst>
      <p:ext uri="{BB962C8B-B14F-4D97-AF65-F5344CB8AC3E}">
        <p14:creationId xmlns:p14="http://schemas.microsoft.com/office/powerpoint/2010/main" val="29123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96000" y="0"/>
            <a:ext cx="6145301" cy="6956139"/>
          </a:xfrm>
          <a:prstGeom prst="rect">
            <a:avLst/>
          </a:prstGeom>
        </p:spPr>
      </p:pic>
      <p:sp>
        <p:nvSpPr>
          <p:cNvPr id="2" name="Title 1"/>
          <p:cNvSpPr>
            <a:spLocks noGrp="1"/>
          </p:cNvSpPr>
          <p:nvPr>
            <p:ph type="title"/>
          </p:nvPr>
        </p:nvSpPr>
        <p:spPr/>
        <p:txBody>
          <a:bodyPr>
            <a:normAutofit/>
          </a:bodyPr>
          <a:lstStyle/>
          <a:p>
            <a:r>
              <a:rPr lang="fi-FI" dirty="0" smtClean="0"/>
              <a:t>Suuririskinen käyttötapa </a:t>
            </a:r>
            <a:br>
              <a:rPr lang="fi-FI" dirty="0" smtClean="0"/>
            </a:br>
            <a:r>
              <a:rPr lang="fi-FI" dirty="0" smtClean="0"/>
              <a:t>(res. 53)</a:t>
            </a:r>
            <a:endParaRPr lang="fi-FI" dirty="0"/>
          </a:p>
        </p:txBody>
      </p:sp>
      <p:sp>
        <p:nvSpPr>
          <p:cNvPr id="5" name="Content Placeholder 4"/>
          <p:cNvSpPr>
            <a:spLocks noGrp="1"/>
          </p:cNvSpPr>
          <p:nvPr>
            <p:ph sz="half" idx="1"/>
          </p:nvPr>
        </p:nvSpPr>
        <p:spPr>
          <a:xfrm>
            <a:off x="838200" y="1825624"/>
            <a:ext cx="7655560" cy="4625976"/>
          </a:xfrm>
          <a:solidFill>
            <a:schemeClr val="bg1">
              <a:alpha val="43000"/>
            </a:schemeClr>
          </a:solidFill>
        </p:spPr>
        <p:txBody>
          <a:bodyPr>
            <a:normAutofit lnSpcReduction="10000"/>
          </a:bodyPr>
          <a:lstStyle/>
          <a:p>
            <a:r>
              <a:rPr lang="fi-FI" sz="3100" b="1" dirty="0" smtClean="0"/>
              <a:t>Suppea menettelyllinen tehtävä: </a:t>
            </a:r>
          </a:p>
          <a:p>
            <a:pPr lvl="1"/>
            <a:r>
              <a:rPr lang="fi-FI" sz="2700" dirty="0" smtClean="0"/>
              <a:t>muuntaa jäsentämättömän datan jäsennellyksi dataksi, </a:t>
            </a:r>
          </a:p>
          <a:p>
            <a:pPr lvl="1"/>
            <a:r>
              <a:rPr lang="fi-FI" sz="2700" dirty="0" smtClean="0"/>
              <a:t>luokittelee saapuvia asiakirjoja, </a:t>
            </a:r>
          </a:p>
          <a:p>
            <a:pPr lvl="1"/>
            <a:r>
              <a:rPr lang="fi-FI" sz="2700" dirty="0" smtClean="0"/>
              <a:t>käytetään päällekkäisyyksien havaitsemiseen useiden sovellusten välillä </a:t>
            </a:r>
          </a:p>
          <a:p>
            <a:pPr lvl="1"/>
            <a:r>
              <a:rPr lang="fi-FI" sz="2700" dirty="0" smtClean="0"/>
              <a:t>Tiedostojen käsittelyä koskevat älykkäät ratkaisut, </a:t>
            </a:r>
            <a:r>
              <a:rPr lang="fi-FI" sz="2700" dirty="0" err="1" smtClean="0"/>
              <a:t>esiim</a:t>
            </a:r>
            <a:r>
              <a:rPr lang="fi-FI" sz="2700" dirty="0" smtClean="0"/>
              <a:t>. indeksointi, haku, tekstin- ja puheenkäsittely tai tietojen yhdistäminen muihin tietolähteisiin</a:t>
            </a:r>
          </a:p>
          <a:p>
            <a:pPr lvl="1"/>
            <a:r>
              <a:rPr lang="fi-FI" sz="2700" dirty="0" smtClean="0"/>
              <a:t>alkuperäisten asiakirjojen kääntämiseen tai kirjoitetun kielen parantamiseen.</a:t>
            </a:r>
          </a:p>
          <a:p>
            <a:endParaRPr lang="fi-FI" dirty="0"/>
          </a:p>
        </p:txBody>
      </p:sp>
    </p:spTree>
    <p:extLst>
      <p:ext uri="{BB962C8B-B14F-4D97-AF65-F5344CB8AC3E}">
        <p14:creationId xmlns:p14="http://schemas.microsoft.com/office/powerpoint/2010/main" val="38646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Tekoälysäädö</a:t>
            </a:r>
            <a:r>
              <a:rPr lang="fi-FI" dirty="0" smtClean="0"/>
              <a:t>s: Logiikka</a:t>
            </a:r>
            <a:br>
              <a:rPr lang="fi-FI" dirty="0" smtClean="0"/>
            </a:br>
            <a:r>
              <a:rPr lang="fi-FI" dirty="0" smtClean="0"/>
              <a:t>Esimerkki: Tylypahkan hattu</a:t>
            </a:r>
            <a:endParaRPr lang="fi-FI" dirty="0"/>
          </a:p>
        </p:txBody>
      </p:sp>
      <p:sp>
        <p:nvSpPr>
          <p:cNvPr id="5" name="Sisällön paikkamerkki 4"/>
          <p:cNvSpPr>
            <a:spLocks noGrp="1"/>
          </p:cNvSpPr>
          <p:nvPr>
            <p:ph sz="half" idx="1"/>
          </p:nvPr>
        </p:nvSpPr>
        <p:spPr>
          <a:xfrm>
            <a:off x="814161" y="1944000"/>
            <a:ext cx="5319939" cy="4291700"/>
          </a:xfrm>
        </p:spPr>
        <p:txBody>
          <a:bodyPr>
            <a:normAutofit fontScale="92500"/>
          </a:bodyPr>
          <a:lstStyle/>
          <a:p>
            <a:pPr marL="457200" indent="-457200">
              <a:buFont typeface="+mj-lt"/>
              <a:buAutoNum type="arabicPeriod"/>
            </a:pPr>
            <a:r>
              <a:rPr lang="fi-FI" dirty="0" smtClean="0"/>
              <a:t>Onko </a:t>
            </a:r>
            <a:r>
              <a:rPr lang="fi-FI" dirty="0" smtClean="0"/>
              <a:t>järjestelmä itsenäinen, mukautuva tekoälyjärjestelmä</a:t>
            </a:r>
            <a:r>
              <a:rPr lang="fi-FI" dirty="0" smtClean="0"/>
              <a:t>?</a:t>
            </a:r>
          </a:p>
          <a:p>
            <a:pPr marL="457200" lvl="1" indent="0">
              <a:buNone/>
            </a:pPr>
            <a:r>
              <a:rPr lang="fi-FI" dirty="0" smtClean="0"/>
              <a:t>- Oletus: Kyllä</a:t>
            </a:r>
            <a:endParaRPr lang="fi-FI" dirty="0" smtClean="0"/>
          </a:p>
          <a:p>
            <a:pPr marL="457200" indent="-457200">
              <a:buFont typeface="+mj-lt"/>
              <a:buAutoNum type="arabicPeriod"/>
            </a:pPr>
            <a:r>
              <a:rPr lang="fi-FI" dirty="0" smtClean="0"/>
              <a:t>Onko järjestelmän käyttötarkoitus suuririskinen</a:t>
            </a:r>
            <a:r>
              <a:rPr lang="fi-FI" dirty="0" smtClean="0"/>
              <a:t>?</a:t>
            </a:r>
          </a:p>
          <a:p>
            <a:pPr marL="457200" lvl="1" indent="0">
              <a:buNone/>
            </a:pPr>
            <a:r>
              <a:rPr lang="fi-FI" dirty="0" smtClean="0"/>
              <a:t>- Kyllä</a:t>
            </a:r>
            <a:endParaRPr lang="fi-FI" dirty="0" smtClean="0"/>
          </a:p>
          <a:p>
            <a:pPr marL="457200" indent="-457200">
              <a:buFont typeface="+mj-lt"/>
              <a:buAutoNum type="arabicPeriod"/>
            </a:pPr>
            <a:r>
              <a:rPr lang="fi-FI" dirty="0" smtClean="0"/>
              <a:t>Mikä on järjestelmän käyttötapa</a:t>
            </a:r>
            <a:r>
              <a:rPr lang="fi-FI" dirty="0" smtClean="0"/>
              <a:t>?</a:t>
            </a:r>
          </a:p>
          <a:p>
            <a:pPr marL="457200" lvl="1" indent="0">
              <a:buNone/>
            </a:pPr>
            <a:r>
              <a:rPr lang="fi-FI" dirty="0" smtClean="0"/>
              <a:t>- EI (</a:t>
            </a:r>
            <a:r>
              <a:rPr lang="fi-FI" b="1" dirty="0" smtClean="0"/>
              <a:t>suositus </a:t>
            </a:r>
            <a:r>
              <a:rPr lang="fi-FI" b="1" dirty="0" err="1" smtClean="0"/>
              <a:t>tms</a:t>
            </a:r>
            <a:r>
              <a:rPr lang="fi-FI" b="1" dirty="0" smtClean="0"/>
              <a:t>), </a:t>
            </a:r>
            <a:r>
              <a:rPr lang="fi-FI" dirty="0" smtClean="0"/>
              <a:t>KYLLÄ (</a:t>
            </a:r>
            <a:r>
              <a:rPr lang="fi-FI" b="1" dirty="0" smtClean="0"/>
              <a:t>päätös</a:t>
            </a:r>
            <a:r>
              <a:rPr lang="fi-FI" dirty="0" smtClean="0"/>
              <a:t>)</a:t>
            </a:r>
            <a:endParaRPr lang="fi-FI" dirty="0" smtClean="0"/>
          </a:p>
          <a:p>
            <a:pPr marL="457200" indent="-457200">
              <a:buFont typeface="+mj-lt"/>
              <a:buAutoNum type="arabicPeriod"/>
            </a:pPr>
            <a:r>
              <a:rPr lang="fi-FI" dirty="0" smtClean="0"/>
              <a:t>Missä roolissa ollaan (valmistaja, tarjoaja, käyttöönottaja)?</a:t>
            </a:r>
            <a:endParaRPr lang="fi-FI" dirty="0"/>
          </a:p>
        </p:txBody>
      </p:sp>
      <p:pic>
        <p:nvPicPr>
          <p:cNvPr id="3" name="Picture 2"/>
          <p:cNvPicPr>
            <a:picLocks noChangeAspect="1"/>
          </p:cNvPicPr>
          <p:nvPr/>
        </p:nvPicPr>
        <p:blipFill>
          <a:blip r:embed="rId2"/>
          <a:stretch>
            <a:fillRect/>
          </a:stretch>
        </p:blipFill>
        <p:spPr>
          <a:xfrm>
            <a:off x="6788784" y="1459865"/>
            <a:ext cx="4565015" cy="4565015"/>
          </a:xfrm>
          <a:prstGeom prst="rect">
            <a:avLst/>
          </a:prstGeom>
        </p:spPr>
      </p:pic>
    </p:spTree>
    <p:extLst>
      <p:ext uri="{BB962C8B-B14F-4D97-AF65-F5344CB8AC3E}">
        <p14:creationId xmlns:p14="http://schemas.microsoft.com/office/powerpoint/2010/main" val="159460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Tekoälysäädöksen logiikka: </a:t>
            </a:r>
            <a:br>
              <a:rPr lang="fi-FI" dirty="0" smtClean="0"/>
            </a:br>
            <a:r>
              <a:rPr lang="fi-FI" dirty="0" smtClean="0"/>
              <a:t>perusoppimäärä</a:t>
            </a:r>
            <a:endParaRPr lang="fi-FI" dirty="0"/>
          </a:p>
        </p:txBody>
      </p:sp>
      <p:sp>
        <p:nvSpPr>
          <p:cNvPr id="5" name="Sisällön paikkamerkki 4"/>
          <p:cNvSpPr>
            <a:spLocks noGrp="1"/>
          </p:cNvSpPr>
          <p:nvPr>
            <p:ph sz="half" idx="1"/>
          </p:nvPr>
        </p:nvSpPr>
        <p:spPr>
          <a:xfrm>
            <a:off x="814161" y="1944000"/>
            <a:ext cx="5319939" cy="4291700"/>
          </a:xfrm>
        </p:spPr>
        <p:txBody>
          <a:bodyPr>
            <a:normAutofit lnSpcReduction="10000"/>
          </a:bodyPr>
          <a:lstStyle/>
          <a:p>
            <a:r>
              <a:rPr lang="fi-FI" dirty="0" smtClean="0"/>
              <a:t>Säädöksen logiikka:</a:t>
            </a:r>
          </a:p>
          <a:p>
            <a:pPr marL="457200" indent="-457200">
              <a:buFont typeface="+mj-lt"/>
              <a:buAutoNum type="arabicPeriod"/>
            </a:pPr>
            <a:r>
              <a:rPr lang="fi-FI" dirty="0" smtClean="0"/>
              <a:t>Onko järjestelmä itsenäinen, mukautuva tekoälyjärjestelmä?</a:t>
            </a:r>
          </a:p>
          <a:p>
            <a:pPr marL="457200" indent="-457200">
              <a:buFont typeface="+mj-lt"/>
              <a:buAutoNum type="arabicPeriod"/>
            </a:pPr>
            <a:r>
              <a:rPr lang="fi-FI" dirty="0" smtClean="0"/>
              <a:t>Onko järjestelmän käyttötarkoitus suuririskinen?</a:t>
            </a:r>
          </a:p>
          <a:p>
            <a:pPr marL="457200" indent="-457200">
              <a:buFont typeface="+mj-lt"/>
              <a:buAutoNum type="arabicPeriod"/>
            </a:pPr>
            <a:r>
              <a:rPr lang="fi-FI" dirty="0" smtClean="0"/>
              <a:t>Mikä on järjestelmän käyttötapa?</a:t>
            </a:r>
          </a:p>
          <a:p>
            <a:pPr marL="457200" indent="-457200">
              <a:buFont typeface="+mj-lt"/>
              <a:buAutoNum type="arabicPeriod"/>
            </a:pPr>
            <a:r>
              <a:rPr lang="fi-FI" b="1" dirty="0" smtClean="0"/>
              <a:t>Missä roolissa ollaan (valmistaja, tarjoaja, käyttöönottaja)?</a:t>
            </a:r>
            <a:endParaRPr lang="fi-FI" b="1" dirty="0"/>
          </a:p>
        </p:txBody>
      </p:sp>
      <p:pic>
        <p:nvPicPr>
          <p:cNvPr id="2" name="Sisällön paikkamerkki 1"/>
          <p:cNvPicPr>
            <a:picLocks noGrp="1" noChangeAspect="1"/>
          </p:cNvPicPr>
          <p:nvPr>
            <p:ph sz="half" idx="2"/>
          </p:nvPr>
        </p:nvPicPr>
        <p:blipFill>
          <a:blip r:embed="rId2"/>
          <a:stretch>
            <a:fillRect/>
          </a:stretch>
        </p:blipFill>
        <p:spPr>
          <a:xfrm>
            <a:off x="7076093" y="1944688"/>
            <a:ext cx="3775451" cy="3781425"/>
          </a:xfrm>
          <a:prstGeom prst="rect">
            <a:avLst/>
          </a:prstGeom>
        </p:spPr>
      </p:pic>
    </p:spTree>
    <p:extLst>
      <p:ext uri="{BB962C8B-B14F-4D97-AF65-F5344CB8AC3E}">
        <p14:creationId xmlns:p14="http://schemas.microsoft.com/office/powerpoint/2010/main" val="1638413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Tekoälyasetus koulutussektorilla: Milloin asetuksen piirissä, ja mitä seuraa?</a:t>
            </a:r>
            <a:endParaRPr lang="fi-FI" dirty="0"/>
          </a:p>
        </p:txBody>
      </p:sp>
      <p:sp>
        <p:nvSpPr>
          <p:cNvPr id="5" name="Sisällön paikkamerkki 4"/>
          <p:cNvSpPr>
            <a:spLocks noGrp="1"/>
          </p:cNvSpPr>
          <p:nvPr>
            <p:ph sz="half" idx="1"/>
          </p:nvPr>
        </p:nvSpPr>
        <p:spPr>
          <a:xfrm>
            <a:off x="814161" y="1944000"/>
            <a:ext cx="5954939" cy="4397200"/>
          </a:xfrm>
          <a:solidFill>
            <a:schemeClr val="bg1"/>
          </a:solidFill>
        </p:spPr>
        <p:txBody>
          <a:bodyPr>
            <a:normAutofit lnSpcReduction="10000"/>
          </a:bodyPr>
          <a:lstStyle/>
          <a:p>
            <a:r>
              <a:rPr lang="fi-FI" b="1" dirty="0" smtClean="0"/>
              <a:t>Eri toimijoille eri velvoitteita:  </a:t>
            </a:r>
          </a:p>
          <a:p>
            <a:pPr marL="0" indent="0">
              <a:buNone/>
            </a:pPr>
            <a:r>
              <a:rPr lang="fi-FI" b="1" dirty="0" smtClean="0"/>
              <a:t>1. Järjestelmän tarjoaja (</a:t>
            </a:r>
            <a:r>
              <a:rPr lang="fi-FI" b="1" dirty="0" err="1" smtClean="0"/>
              <a:t>provider</a:t>
            </a:r>
            <a:r>
              <a:rPr lang="fi-FI" b="1" dirty="0" smtClean="0"/>
              <a:t>): ”tekninen läpinäkyvyys”, mm. </a:t>
            </a:r>
          </a:p>
          <a:p>
            <a:pPr lvl="1"/>
            <a:r>
              <a:rPr lang="fi-FI" dirty="0" smtClean="0"/>
              <a:t>Tarjoaminen: esim. ohjelmistokehitys </a:t>
            </a:r>
          </a:p>
          <a:p>
            <a:pPr lvl="1"/>
            <a:r>
              <a:rPr lang="fi-FI" dirty="0" smtClean="0"/>
              <a:t>Velvoitteet: riittävä läpinäkyvyys järjestelmän teknisistä ominaisuuksista käyttäjälle</a:t>
            </a:r>
          </a:p>
          <a:p>
            <a:pPr marL="0" indent="0">
              <a:buNone/>
            </a:pPr>
            <a:r>
              <a:rPr lang="fi-FI" b="1" dirty="0" smtClean="0"/>
              <a:t>2. Järjestelmän käyttäjä (</a:t>
            </a:r>
            <a:r>
              <a:rPr lang="fi-FI" b="1" dirty="0" err="1" smtClean="0"/>
              <a:t>deployer</a:t>
            </a:r>
            <a:r>
              <a:rPr lang="fi-FI" b="1" dirty="0" smtClean="0"/>
              <a:t>)</a:t>
            </a:r>
          </a:p>
          <a:p>
            <a:pPr lvl="1"/>
            <a:r>
              <a:rPr lang="fi-FI" dirty="0" smtClean="0"/>
              <a:t>Perusoikeusriskiarvio (FRIA) järjestelmän riskeistä, niiden ennakointi</a:t>
            </a:r>
          </a:p>
          <a:p>
            <a:pPr lvl="1"/>
            <a:r>
              <a:rPr lang="fi-FI" dirty="0" smtClean="0"/>
              <a:t>Oikeus selitykseen (päätöksenteon kohde) </a:t>
            </a:r>
            <a:endParaRPr lang="fi-FI" dirty="0"/>
          </a:p>
        </p:txBody>
      </p:sp>
      <p:graphicFrame>
        <p:nvGraphicFramePr>
          <p:cNvPr id="7" name="Sisällön paikkamerkki 6"/>
          <p:cNvGraphicFramePr>
            <a:graphicFrameLocks noGrp="1"/>
          </p:cNvGraphicFramePr>
          <p:nvPr>
            <p:ph sz="half" idx="2"/>
            <p:extLst/>
          </p:nvPr>
        </p:nvGraphicFramePr>
        <p:xfrm>
          <a:off x="6311900" y="1435100"/>
          <a:ext cx="5285879"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95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96704" y="444109"/>
            <a:ext cx="10888566" cy="1080000"/>
          </a:xfrm>
        </p:spPr>
        <p:txBody>
          <a:bodyPr>
            <a:normAutofit fontScale="90000"/>
          </a:bodyPr>
          <a:lstStyle/>
          <a:p>
            <a:r>
              <a:rPr lang="fi-FI" dirty="0" smtClean="0"/>
              <a:t>Jos korkean riskin AI järjestelmä…: </a:t>
            </a:r>
            <a:br>
              <a:rPr lang="fi-FI" dirty="0" smtClean="0"/>
            </a:br>
            <a:r>
              <a:rPr lang="fi-FI" dirty="0" smtClean="0"/>
              <a:t>säännöt tarjoajille</a:t>
            </a:r>
            <a:r>
              <a:rPr lang="fi-FI" dirty="0"/>
              <a:t> </a:t>
            </a:r>
          </a:p>
        </p:txBody>
      </p:sp>
      <p:sp>
        <p:nvSpPr>
          <p:cNvPr id="3" name="Sisällön paikkamerkki 2"/>
          <p:cNvSpPr>
            <a:spLocks noGrp="1"/>
          </p:cNvSpPr>
          <p:nvPr>
            <p:ph idx="1"/>
          </p:nvPr>
        </p:nvSpPr>
        <p:spPr/>
        <p:txBody>
          <a:bodyPr/>
          <a:lstStyle/>
          <a:p>
            <a:endParaRPr lang="fi-FI"/>
          </a:p>
        </p:txBody>
      </p:sp>
      <p:sp>
        <p:nvSpPr>
          <p:cNvPr id="4" name="Dian numeron paikkamerkki 3"/>
          <p:cNvSpPr>
            <a:spLocks noGrp="1"/>
          </p:cNvSpPr>
          <p:nvPr>
            <p:ph type="sldNum" sz="quarter" idx="12"/>
          </p:nvPr>
        </p:nvSpPr>
        <p:spPr/>
        <p:txBody>
          <a:bodyPr/>
          <a:lstStyle/>
          <a:p>
            <a:fld id="{CBF04CAC-44D2-4DFB-AD7C-69252D5E8694}" type="slidenum">
              <a:rPr lang="fi-FI" smtClean="0"/>
              <a:t>17</a:t>
            </a:fld>
            <a:endParaRPr lang="fi-FI"/>
          </a:p>
        </p:txBody>
      </p:sp>
      <p:pic>
        <p:nvPicPr>
          <p:cNvPr id="5" name="Kuva 4"/>
          <p:cNvPicPr>
            <a:picLocks noChangeAspect="1"/>
          </p:cNvPicPr>
          <p:nvPr/>
        </p:nvPicPr>
        <p:blipFill rotWithShape="1">
          <a:blip r:embed="rId2"/>
          <a:srcRect l="25303" t="29865" r="4849" b="13300"/>
          <a:stretch/>
        </p:blipFill>
        <p:spPr>
          <a:xfrm>
            <a:off x="814161" y="1800000"/>
            <a:ext cx="10347523" cy="473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334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u="sng" dirty="0" smtClean="0"/>
              <a:t>Järjestelmän tarjoaja:</a:t>
            </a:r>
            <a:br>
              <a:rPr lang="fi-FI" u="sng" dirty="0" smtClean="0"/>
            </a:br>
            <a:r>
              <a:rPr lang="fi-FI" u="sng" dirty="0" smtClean="0"/>
              <a:t> </a:t>
            </a:r>
            <a:endParaRPr lang="fi-FI" u="sng" dirty="0"/>
          </a:p>
        </p:txBody>
      </p:sp>
      <p:sp>
        <p:nvSpPr>
          <p:cNvPr id="5" name="Sisällön paikkamerkki 4"/>
          <p:cNvSpPr>
            <a:spLocks noGrp="1"/>
          </p:cNvSpPr>
          <p:nvPr>
            <p:ph sz="half" idx="1"/>
          </p:nvPr>
        </p:nvSpPr>
        <p:spPr/>
        <p:txBody>
          <a:bodyPr>
            <a:normAutofit lnSpcReduction="10000"/>
          </a:bodyPr>
          <a:lstStyle/>
          <a:p>
            <a:r>
              <a:rPr lang="fi-FI" dirty="0" smtClean="0"/>
              <a:t>Riskinhallintajärjestelmä</a:t>
            </a:r>
          </a:p>
          <a:p>
            <a:r>
              <a:rPr lang="fi-FI" dirty="0" smtClean="0"/>
              <a:t>Lokijärjestelmä</a:t>
            </a:r>
            <a:endParaRPr lang="fi-FI" dirty="0"/>
          </a:p>
          <a:p>
            <a:r>
              <a:rPr lang="fi-FI" dirty="0" smtClean="0"/>
              <a:t>Ihminen </a:t>
            </a:r>
            <a:r>
              <a:rPr lang="fi-FI" dirty="0"/>
              <a:t>valvoo ja minimoi aiheutuvat riskit ja </a:t>
            </a:r>
            <a:r>
              <a:rPr lang="fi-FI" dirty="0" smtClean="0"/>
              <a:t>haitat; järjestelmän kontrollointi ja pysäyttäminen tarvittaessa</a:t>
            </a:r>
          </a:p>
          <a:p>
            <a:r>
              <a:rPr lang="fi-FI" dirty="0" smtClean="0"/>
              <a:t>Tarkka (</a:t>
            </a:r>
            <a:r>
              <a:rPr lang="fi-FI" dirty="0" err="1" smtClean="0"/>
              <a:t>accurate</a:t>
            </a:r>
            <a:r>
              <a:rPr lang="fi-FI" dirty="0" smtClean="0"/>
              <a:t>)</a:t>
            </a:r>
          </a:p>
          <a:p>
            <a:r>
              <a:rPr lang="fi-FI" dirty="0" smtClean="0"/>
              <a:t>Vikasietokykyinen</a:t>
            </a:r>
          </a:p>
          <a:p>
            <a:r>
              <a:rPr lang="fi-FI" dirty="0" smtClean="0"/>
              <a:t>Kyberturvallinen</a:t>
            </a:r>
          </a:p>
          <a:p>
            <a:endParaRPr lang="fi-FI" dirty="0" smtClean="0"/>
          </a:p>
          <a:p>
            <a:endParaRPr lang="fi-FI" dirty="0" smtClean="0"/>
          </a:p>
          <a:p>
            <a:endParaRPr lang="fi-FI" dirty="0"/>
          </a:p>
        </p:txBody>
      </p:sp>
      <p:sp>
        <p:nvSpPr>
          <p:cNvPr id="6" name="Sisällön paikkamerkki 5"/>
          <p:cNvSpPr>
            <a:spLocks noGrp="1"/>
          </p:cNvSpPr>
          <p:nvPr>
            <p:ph sz="half" idx="2"/>
          </p:nvPr>
        </p:nvSpPr>
        <p:spPr/>
        <p:txBody>
          <a:bodyPr>
            <a:normAutofit lnSpcReduction="10000"/>
          </a:bodyPr>
          <a:lstStyle/>
          <a:p>
            <a:r>
              <a:rPr lang="fi-FI" dirty="0"/>
              <a:t>Datanhallintajärjestelmä (data </a:t>
            </a:r>
            <a:r>
              <a:rPr lang="fi-FI" dirty="0" err="1"/>
              <a:t>governance</a:t>
            </a:r>
            <a:r>
              <a:rPr lang="fi-FI" dirty="0"/>
              <a:t>)</a:t>
            </a:r>
          </a:p>
          <a:p>
            <a:r>
              <a:rPr lang="fi-FI" dirty="0"/>
              <a:t>Riittävä tekninen dokumentaatio</a:t>
            </a:r>
          </a:p>
          <a:p>
            <a:r>
              <a:rPr lang="fi-FI" dirty="0" smtClean="0"/>
              <a:t>Riittävän </a:t>
            </a:r>
            <a:r>
              <a:rPr lang="fi-FI" dirty="0"/>
              <a:t>läpinäkyvä käyttäjälle; selkeät ja kattavat </a:t>
            </a:r>
            <a:r>
              <a:rPr lang="fi-FI" dirty="0" smtClean="0"/>
              <a:t>käyttöohjeet</a:t>
            </a:r>
          </a:p>
          <a:p>
            <a:r>
              <a:rPr lang="fi-FI" dirty="0" smtClean="0"/>
              <a:t>Rekisteröitävä järjestelmä komission ylläpitämään korkean riskin järjestelmien tietokantaan</a:t>
            </a:r>
          </a:p>
          <a:p>
            <a:pPr lvl="1"/>
            <a:r>
              <a:rPr lang="fi-FI" dirty="0" smtClean="0"/>
              <a:t>Poliittinen sopu: LEA- rekisteröinti ja ns. kriittinen infra erilliset menettelyt</a:t>
            </a:r>
            <a:endParaRPr lang="fi-FI" dirty="0"/>
          </a:p>
        </p:txBody>
      </p:sp>
      <p:sp>
        <p:nvSpPr>
          <p:cNvPr id="4" name="Dian numeron paikkamerkki 3"/>
          <p:cNvSpPr>
            <a:spLocks noGrp="1"/>
          </p:cNvSpPr>
          <p:nvPr>
            <p:ph type="sldNum" sz="quarter" idx="12"/>
          </p:nvPr>
        </p:nvSpPr>
        <p:spPr/>
        <p:txBody>
          <a:bodyPr/>
          <a:lstStyle/>
          <a:p>
            <a:fld id="{4BCCB783-365B-40E8-A1C9-91A9348041A5}" type="slidenum">
              <a:rPr lang="fi-FI" smtClean="0"/>
              <a:pPr/>
              <a:t>18</a:t>
            </a:fld>
            <a:endParaRPr lang="fi-FI" dirty="0"/>
          </a:p>
        </p:txBody>
      </p:sp>
      <p:pic>
        <p:nvPicPr>
          <p:cNvPr id="3" name="Kuva 2"/>
          <p:cNvPicPr>
            <a:picLocks noChangeAspect="1"/>
          </p:cNvPicPr>
          <p:nvPr/>
        </p:nvPicPr>
        <p:blipFill>
          <a:blip r:embed="rId3"/>
          <a:stretch>
            <a:fillRect/>
          </a:stretch>
        </p:blipFill>
        <p:spPr>
          <a:xfrm>
            <a:off x="3438612" y="5049520"/>
            <a:ext cx="3023547" cy="2167894"/>
          </a:xfrm>
          <a:prstGeom prst="rect">
            <a:avLst/>
          </a:prstGeom>
          <a:effectLst>
            <a:softEdge rad="406400"/>
          </a:effectLst>
        </p:spPr>
      </p:pic>
      <p:sp>
        <p:nvSpPr>
          <p:cNvPr id="7" name="Tekstiruutu 6"/>
          <p:cNvSpPr txBox="1"/>
          <p:nvPr/>
        </p:nvSpPr>
        <p:spPr>
          <a:xfrm>
            <a:off x="6232299" y="5658960"/>
            <a:ext cx="530288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i-FI" sz="1600" b="1" i="1" dirty="0" smtClean="0">
                <a:solidFill>
                  <a:schemeClr val="tx1"/>
                </a:solidFill>
              </a:rPr>
              <a:t>Vaatimustenmukaisuus voidaan osoittaa noudattamalla soveltuvin osin yhdenmukaistettuja standardeja. Komissio on pyytänyt standardeja keväällä 2023.</a:t>
            </a:r>
            <a:endParaRPr lang="fi-FI" sz="1600" b="1" i="1" dirty="0">
              <a:solidFill>
                <a:schemeClr val="tx1"/>
              </a:solidFill>
            </a:endParaRPr>
          </a:p>
        </p:txBody>
      </p:sp>
    </p:spTree>
    <p:extLst>
      <p:ext uri="{BB962C8B-B14F-4D97-AF65-F5344CB8AC3E}">
        <p14:creationId xmlns:p14="http://schemas.microsoft.com/office/powerpoint/2010/main" val="28662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7560" r="21010"/>
          <a:stretch/>
        </p:blipFill>
        <p:spPr>
          <a:xfrm>
            <a:off x="8300208" y="2121801"/>
            <a:ext cx="3656520" cy="3720200"/>
          </a:xfrm>
          <a:prstGeom prst="rect">
            <a:avLst/>
          </a:prstGeom>
        </p:spPr>
      </p:pic>
      <p:sp>
        <p:nvSpPr>
          <p:cNvPr id="2" name="Otsikko 1"/>
          <p:cNvSpPr>
            <a:spLocks noGrp="1"/>
          </p:cNvSpPr>
          <p:nvPr>
            <p:ph type="title"/>
          </p:nvPr>
        </p:nvSpPr>
        <p:spPr>
          <a:xfrm>
            <a:off x="831618" y="412900"/>
            <a:ext cx="10888566" cy="1080000"/>
          </a:xfrm>
        </p:spPr>
        <p:txBody>
          <a:bodyPr>
            <a:normAutofit fontScale="90000"/>
          </a:bodyPr>
          <a:lstStyle/>
          <a:p>
            <a:r>
              <a:rPr lang="fi-FI" b="1" dirty="0" smtClean="0">
                <a:solidFill>
                  <a:schemeClr val="tx1"/>
                </a:solidFill>
              </a:rPr>
              <a:t/>
            </a:r>
            <a:br>
              <a:rPr lang="fi-FI" b="1" dirty="0" smtClean="0">
                <a:solidFill>
                  <a:schemeClr val="tx1"/>
                </a:solidFill>
              </a:rPr>
            </a:br>
            <a:r>
              <a:rPr lang="fi-FI" b="1" u="sng" dirty="0" smtClean="0">
                <a:solidFill>
                  <a:schemeClr val="tx1"/>
                </a:solidFill>
              </a:rPr>
              <a:t>Käyttäjien</a:t>
            </a:r>
            <a:r>
              <a:rPr lang="fi-FI" b="1" dirty="0" smtClean="0">
                <a:solidFill>
                  <a:schemeClr val="tx1"/>
                </a:solidFill>
              </a:rPr>
              <a:t> (</a:t>
            </a:r>
            <a:r>
              <a:rPr lang="fi-FI" b="1" dirty="0" err="1" smtClean="0">
                <a:solidFill>
                  <a:schemeClr val="tx1"/>
                </a:solidFill>
              </a:rPr>
              <a:t>deployer</a:t>
            </a:r>
            <a:r>
              <a:rPr lang="fi-FI" b="1" dirty="0" smtClean="0">
                <a:solidFill>
                  <a:schemeClr val="tx1"/>
                </a:solidFill>
              </a:rPr>
              <a:t>) velvoitteet (art. 26)</a:t>
            </a:r>
            <a:endParaRPr lang="fi-FI" b="1" dirty="0">
              <a:solidFill>
                <a:schemeClr val="tx1"/>
              </a:solidFill>
            </a:endParaRPr>
          </a:p>
        </p:txBody>
      </p:sp>
      <p:sp>
        <p:nvSpPr>
          <p:cNvPr id="3" name="Sisällön paikkamerkki 2"/>
          <p:cNvSpPr>
            <a:spLocks noGrp="1"/>
          </p:cNvSpPr>
          <p:nvPr>
            <p:ph idx="1"/>
          </p:nvPr>
        </p:nvSpPr>
        <p:spPr>
          <a:xfrm>
            <a:off x="831618" y="1943999"/>
            <a:ext cx="8286982" cy="4680251"/>
          </a:xfrm>
        </p:spPr>
        <p:txBody>
          <a:bodyPr>
            <a:normAutofit fontScale="85000" lnSpcReduction="20000"/>
          </a:bodyPr>
          <a:lstStyle/>
          <a:p>
            <a:pPr marL="514350" indent="-514350">
              <a:buFont typeface="+mj-lt"/>
              <a:buAutoNum type="romanLcPeriod"/>
            </a:pPr>
            <a:r>
              <a:rPr lang="fi-FI" dirty="0"/>
              <a:t>P</a:t>
            </a:r>
            <a:r>
              <a:rPr lang="fi-FI" dirty="0" smtClean="0"/>
              <a:t>erusoikeusvaikutusten </a:t>
            </a:r>
            <a:r>
              <a:rPr lang="fi-FI" dirty="0"/>
              <a:t>(FRIA) arviointi ennen käyttöönottoa</a:t>
            </a:r>
          </a:p>
          <a:p>
            <a:pPr marL="514350" indent="-514350">
              <a:buFont typeface="+mj-lt"/>
              <a:buAutoNum type="romanLcPeriod"/>
            </a:pPr>
            <a:r>
              <a:rPr lang="fi-FI" dirty="0" smtClean="0"/>
              <a:t>Rekisteröitävä </a:t>
            </a:r>
            <a:r>
              <a:rPr lang="fi-FI" dirty="0"/>
              <a:t>järjestelmän käyttäjiksi EU-tietokantaan</a:t>
            </a:r>
          </a:p>
          <a:p>
            <a:pPr marL="514350" indent="-514350">
              <a:buFont typeface="+mj-lt"/>
              <a:buAutoNum type="romanLcPeriod"/>
            </a:pPr>
            <a:r>
              <a:rPr lang="fi-FI" dirty="0"/>
              <a:t>Noudatettava käyttöohjeita</a:t>
            </a:r>
          </a:p>
          <a:p>
            <a:pPr marL="514350" indent="-514350">
              <a:buFont typeface="+mj-lt"/>
              <a:buAutoNum type="romanLcPeriod"/>
            </a:pPr>
            <a:r>
              <a:rPr lang="fi-FI" dirty="0"/>
              <a:t>Organisoitava asianmukainen ihmisvalvonta ja seurattava järjestelmän toimintaa</a:t>
            </a:r>
          </a:p>
          <a:p>
            <a:pPr marL="514350" indent="-514350">
              <a:buFont typeface="+mj-lt"/>
              <a:buAutoNum type="romanLcPeriod"/>
            </a:pPr>
            <a:r>
              <a:rPr lang="fi-FI" dirty="0"/>
              <a:t>Tarjottava automaattisen päätöksenteon kohteelle riittävä selitys</a:t>
            </a:r>
          </a:p>
          <a:p>
            <a:pPr marL="514350" indent="-514350">
              <a:buFont typeface="+mj-lt"/>
              <a:buAutoNum type="romanLcPeriod"/>
            </a:pPr>
            <a:r>
              <a:rPr lang="fi-FI" dirty="0"/>
              <a:t>Työnantajana ilmoitettava työntekijöille, jos näihin käytetään suuririskistä tekoälyjärjestelmää</a:t>
            </a:r>
          </a:p>
          <a:p>
            <a:pPr marL="514350" indent="-514350">
              <a:buFont typeface="+mj-lt"/>
              <a:buAutoNum type="romanLcPeriod"/>
            </a:pPr>
            <a:r>
              <a:rPr lang="fi-FI" dirty="0"/>
              <a:t>Ilmoitettava valvontaviranomaiselle, jos on aihetta epäillä, että suuririskinen järjestelmä kaikesta huolimatta aiheuttaa riskejä</a:t>
            </a:r>
          </a:p>
          <a:p>
            <a:pPr marL="514350" indent="-514350">
              <a:buFont typeface="+mj-lt"/>
              <a:buAutoNum type="romanLcPeriod"/>
            </a:pPr>
            <a:r>
              <a:rPr lang="fi-FI" dirty="0"/>
              <a:t>Ilmoitettava tarjoajalle ja valvontaviranomaiselle havaitsemistaan vakavista häiriöistä ja poikkeamista.</a:t>
            </a:r>
          </a:p>
          <a:p>
            <a:endParaRPr lang="fi-FI" dirty="0"/>
          </a:p>
        </p:txBody>
      </p:sp>
      <p:sp>
        <p:nvSpPr>
          <p:cNvPr id="4" name="Dian numeron paikkamerkki 3"/>
          <p:cNvSpPr>
            <a:spLocks noGrp="1"/>
          </p:cNvSpPr>
          <p:nvPr>
            <p:ph type="sldNum" sz="quarter" idx="12"/>
          </p:nvPr>
        </p:nvSpPr>
        <p:spPr/>
        <p:txBody>
          <a:bodyPr/>
          <a:lstStyle/>
          <a:p>
            <a:fld id="{7CD1C137-87C0-4E4B-8573-EDFCC21A7E6F}" type="slidenum">
              <a:rPr lang="fi-FI" noProof="0" smtClean="0"/>
              <a:pPr/>
              <a:t>19</a:t>
            </a:fld>
            <a:endParaRPr lang="fi-FI" noProof="0" dirty="0"/>
          </a:p>
        </p:txBody>
      </p:sp>
    </p:spTree>
    <p:extLst>
      <p:ext uri="{BB962C8B-B14F-4D97-AF65-F5344CB8AC3E}">
        <p14:creationId xmlns:p14="http://schemas.microsoft.com/office/powerpoint/2010/main" val="3516769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stretch>
            <a:fillRect/>
          </a:stretch>
        </p:blipFill>
        <p:spPr>
          <a:xfrm>
            <a:off x="5415954" y="0"/>
            <a:ext cx="6847166" cy="6858000"/>
          </a:xfrm>
          <a:prstGeom prst="rect">
            <a:avLst/>
          </a:prstGeom>
        </p:spPr>
      </p:pic>
      <p:sp>
        <p:nvSpPr>
          <p:cNvPr id="4" name="Otsikko 3"/>
          <p:cNvSpPr>
            <a:spLocks noGrp="1"/>
          </p:cNvSpPr>
          <p:nvPr>
            <p:ph type="title"/>
          </p:nvPr>
        </p:nvSpPr>
        <p:spPr>
          <a:solidFill>
            <a:schemeClr val="bg1">
              <a:alpha val="0"/>
            </a:schemeClr>
          </a:solidFill>
        </p:spPr>
        <p:txBody>
          <a:bodyPr/>
          <a:lstStyle/>
          <a:p>
            <a:r>
              <a:rPr lang="fi-FI" b="1" dirty="0" smtClean="0"/>
              <a:t>Tekoälysäädös: </a:t>
            </a:r>
            <a:br>
              <a:rPr lang="fi-FI" b="1" dirty="0" smtClean="0"/>
            </a:br>
            <a:r>
              <a:rPr lang="fi-FI" b="1" dirty="0" smtClean="0"/>
              <a:t>logiikka</a:t>
            </a:r>
            <a:endParaRPr lang="fi-FI" b="1" dirty="0"/>
          </a:p>
        </p:txBody>
      </p:sp>
      <p:sp>
        <p:nvSpPr>
          <p:cNvPr id="5" name="Sisällön paikkamerkki 4"/>
          <p:cNvSpPr>
            <a:spLocks noGrp="1"/>
          </p:cNvSpPr>
          <p:nvPr>
            <p:ph sz="half" idx="1"/>
          </p:nvPr>
        </p:nvSpPr>
        <p:spPr>
          <a:xfrm>
            <a:off x="661087" y="2147233"/>
            <a:ext cx="4601793" cy="3826880"/>
          </a:xfrm>
        </p:spPr>
        <p:txBody>
          <a:bodyPr>
            <a:normAutofit fontScale="92500" lnSpcReduction="20000"/>
          </a:bodyPr>
          <a:lstStyle/>
          <a:p>
            <a:pPr marL="457200" indent="-457200">
              <a:buFont typeface="+mj-lt"/>
              <a:buAutoNum type="arabicPeriod"/>
            </a:pPr>
            <a:r>
              <a:rPr lang="fi-FI" dirty="0" smtClean="0"/>
              <a:t>Onko </a:t>
            </a:r>
            <a:r>
              <a:rPr lang="fi-FI" dirty="0" smtClean="0"/>
              <a:t>järjestelmä itsenäinen, mukautuva </a:t>
            </a:r>
            <a:r>
              <a:rPr lang="fi-FI" dirty="0" smtClean="0"/>
              <a:t>tekoälyjärjestelmä (Art.3)?</a:t>
            </a:r>
            <a:endParaRPr lang="fi-FI" dirty="0" smtClean="0"/>
          </a:p>
          <a:p>
            <a:pPr marL="457200" indent="-457200">
              <a:buFont typeface="+mj-lt"/>
              <a:buAutoNum type="arabicPeriod"/>
            </a:pPr>
            <a:r>
              <a:rPr lang="fi-FI" dirty="0" smtClean="0"/>
              <a:t>Onko järjestelmän käyttötarkoitus </a:t>
            </a:r>
            <a:r>
              <a:rPr lang="fi-FI" dirty="0" smtClean="0"/>
              <a:t>suuririskinen (art. 6, liite III)?</a:t>
            </a:r>
            <a:endParaRPr lang="fi-FI" dirty="0" smtClean="0"/>
          </a:p>
          <a:p>
            <a:pPr marL="457200" indent="-457200">
              <a:buFont typeface="+mj-lt"/>
              <a:buAutoNum type="arabicPeriod"/>
            </a:pPr>
            <a:r>
              <a:rPr lang="fi-FI" dirty="0" smtClean="0"/>
              <a:t>Mikä on järjestelmän </a:t>
            </a:r>
            <a:r>
              <a:rPr lang="fi-FI" dirty="0" smtClean="0"/>
              <a:t>käyttötapa (art. 6.3)?</a:t>
            </a:r>
            <a:endParaRPr lang="fi-FI" dirty="0" smtClean="0"/>
          </a:p>
          <a:p>
            <a:pPr marL="457200" indent="-457200">
              <a:buFont typeface="+mj-lt"/>
              <a:buAutoNum type="arabicPeriod"/>
            </a:pPr>
            <a:r>
              <a:rPr lang="fi-FI" dirty="0" smtClean="0"/>
              <a:t>Missä roolissa ollaan (valmistaja, tarjoaja, käyttöönottaja)?</a:t>
            </a:r>
            <a:endParaRPr lang="fi-FI" dirty="0"/>
          </a:p>
        </p:txBody>
      </p:sp>
      <p:sp>
        <p:nvSpPr>
          <p:cNvPr id="9" name="Tekstiruutu 8"/>
          <p:cNvSpPr txBox="1"/>
          <p:nvPr/>
        </p:nvSpPr>
        <p:spPr>
          <a:xfrm>
            <a:off x="2164080" y="6430658"/>
            <a:ext cx="3736892" cy="369332"/>
          </a:xfrm>
          <a:prstGeom prst="rect">
            <a:avLst/>
          </a:prstGeom>
          <a:noFill/>
        </p:spPr>
        <p:txBody>
          <a:bodyPr wrap="square" rtlCol="0">
            <a:spAutoFit/>
          </a:bodyPr>
          <a:lstStyle/>
          <a:p>
            <a:r>
              <a:rPr lang="fi-FI" dirty="0" smtClean="0"/>
              <a:t>Kuva: </a:t>
            </a:r>
            <a:r>
              <a:rPr lang="fi-FI" dirty="0" err="1" smtClean="0"/>
              <a:t>Copilot</a:t>
            </a:r>
            <a:r>
              <a:rPr lang="fi-FI" dirty="0" smtClean="0"/>
              <a:t> designer, 3.6.2024</a:t>
            </a:r>
            <a:endParaRPr lang="fi-FI" dirty="0"/>
          </a:p>
        </p:txBody>
      </p:sp>
    </p:spTree>
    <p:extLst>
      <p:ext uri="{BB962C8B-B14F-4D97-AF65-F5344CB8AC3E}">
        <p14:creationId xmlns:p14="http://schemas.microsoft.com/office/powerpoint/2010/main" val="1271988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p:cNvSpPr/>
          <p:nvPr/>
        </p:nvSpPr>
        <p:spPr>
          <a:xfrm>
            <a:off x="6324600" y="1701800"/>
            <a:ext cx="5400040" cy="46545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p:txBody>
          <a:bodyPr>
            <a:normAutofit fontScale="90000"/>
          </a:bodyPr>
          <a:lstStyle/>
          <a:p>
            <a:r>
              <a:rPr lang="fi-FI" b="1" dirty="0" smtClean="0"/>
              <a:t/>
            </a:r>
            <a:br>
              <a:rPr lang="fi-FI" b="1" dirty="0" smtClean="0"/>
            </a:br>
            <a:r>
              <a:rPr lang="fi-FI" b="1" dirty="0" smtClean="0"/>
              <a:t>Perusoikeusvaikutusten </a:t>
            </a:r>
            <a:r>
              <a:rPr lang="fi-FI" b="1" dirty="0" smtClean="0"/>
              <a:t>arviointi (FRIA)</a:t>
            </a:r>
            <a:r>
              <a:rPr lang="fi-FI" dirty="0" smtClean="0"/>
              <a:t/>
            </a:r>
            <a:br>
              <a:rPr lang="fi-FI" dirty="0" smtClean="0"/>
            </a:br>
            <a:r>
              <a:rPr lang="fi-FI" dirty="0" smtClean="0"/>
              <a:t/>
            </a:r>
            <a:br>
              <a:rPr lang="fi-FI" dirty="0" smtClean="0"/>
            </a:br>
            <a:endParaRPr lang="fi-FI" dirty="0"/>
          </a:p>
        </p:txBody>
      </p:sp>
      <p:sp>
        <p:nvSpPr>
          <p:cNvPr id="5" name="Sisällön paikkamerkki 4"/>
          <p:cNvSpPr>
            <a:spLocks noGrp="1"/>
          </p:cNvSpPr>
          <p:nvPr>
            <p:ph sz="half" idx="1"/>
          </p:nvPr>
        </p:nvSpPr>
        <p:spPr/>
        <p:txBody>
          <a:bodyPr>
            <a:normAutofit fontScale="92500" lnSpcReduction="10000"/>
          </a:bodyPr>
          <a:lstStyle/>
          <a:p>
            <a:r>
              <a:rPr lang="fi-FI" b="1" dirty="0" smtClean="0"/>
              <a:t>Suuririskisen järjestelmän käyttöönoton </a:t>
            </a:r>
            <a:r>
              <a:rPr lang="fi-FI" b="1" dirty="0" smtClean="0"/>
              <a:t>yhteydessä </a:t>
            </a:r>
            <a:endParaRPr lang="fi-FI" b="1" dirty="0" smtClean="0"/>
          </a:p>
          <a:p>
            <a:r>
              <a:rPr lang="fi-FI" dirty="0" smtClean="0"/>
              <a:t>käyttäjän tehtävä perusoikeusvaikutusten arviointi</a:t>
            </a:r>
          </a:p>
          <a:p>
            <a:r>
              <a:rPr lang="fi-FI" dirty="0" smtClean="0"/>
              <a:t>Koskee viranomaisia ja julkisia palveluita tarjoavia</a:t>
            </a:r>
          </a:p>
          <a:p>
            <a:r>
              <a:rPr lang="fi-FI" dirty="0" smtClean="0"/>
              <a:t>Tuloksista kerrottava markkinavalvontaviranomaiselle</a:t>
            </a:r>
          </a:p>
          <a:p>
            <a:r>
              <a:rPr lang="fi-FI" dirty="0" smtClean="0"/>
              <a:t>AI-toimisto laatii tueksi mallilomakkeen ja automatisoidun työkalun</a:t>
            </a:r>
          </a:p>
          <a:p>
            <a:endParaRPr lang="fi-FI" dirty="0" smtClean="0"/>
          </a:p>
          <a:p>
            <a:endParaRPr lang="fi-FI" dirty="0" smtClean="0"/>
          </a:p>
          <a:p>
            <a:endParaRPr lang="fi-FI" dirty="0" smtClean="0"/>
          </a:p>
        </p:txBody>
      </p:sp>
      <p:sp>
        <p:nvSpPr>
          <p:cNvPr id="3" name="Sisällön paikkamerkki 2"/>
          <p:cNvSpPr>
            <a:spLocks noGrp="1"/>
          </p:cNvSpPr>
          <p:nvPr>
            <p:ph sz="half" idx="2"/>
          </p:nvPr>
        </p:nvSpPr>
        <p:spPr>
          <a:xfrm>
            <a:off x="6019800" y="1825625"/>
            <a:ext cx="5334000" cy="4895850"/>
          </a:xfrm>
          <a:noFill/>
        </p:spPr>
        <p:txBody>
          <a:bodyPr>
            <a:normAutofit fontScale="92500" lnSpcReduction="10000"/>
          </a:bodyPr>
          <a:lstStyle/>
          <a:p>
            <a:pPr>
              <a:buClr>
                <a:schemeClr val="bg2"/>
              </a:buClr>
            </a:pPr>
            <a:endParaRPr lang="fi-FI" dirty="0" smtClean="0">
              <a:solidFill>
                <a:schemeClr val="bg2"/>
              </a:solidFill>
            </a:endParaRPr>
          </a:p>
          <a:p>
            <a:pPr lvl="1">
              <a:buClr>
                <a:schemeClr val="bg2"/>
              </a:buClr>
            </a:pPr>
            <a:endParaRPr lang="fi-FI" sz="2600" dirty="0" smtClean="0"/>
          </a:p>
          <a:p>
            <a:pPr lvl="1">
              <a:buClr>
                <a:schemeClr val="bg2"/>
              </a:buClr>
            </a:pPr>
            <a:r>
              <a:rPr lang="fi-FI" sz="2800" dirty="0" smtClean="0"/>
              <a:t>Käyttötarkoitus</a:t>
            </a:r>
            <a:endParaRPr lang="fi-FI" sz="2800" dirty="0"/>
          </a:p>
          <a:p>
            <a:pPr lvl="1">
              <a:buClr>
                <a:schemeClr val="bg2"/>
              </a:buClr>
            </a:pPr>
            <a:r>
              <a:rPr lang="fi-FI" sz="2800" dirty="0" smtClean="0"/>
              <a:t>Käytön kohde (henkilöt)</a:t>
            </a:r>
            <a:endParaRPr lang="fi-FI" sz="2800" dirty="0"/>
          </a:p>
          <a:p>
            <a:pPr lvl="1">
              <a:buClr>
                <a:schemeClr val="bg2"/>
              </a:buClr>
            </a:pPr>
            <a:r>
              <a:rPr lang="fi-FI" sz="2800" dirty="0" smtClean="0"/>
              <a:t>mahdollisesti </a:t>
            </a:r>
            <a:r>
              <a:rPr lang="fi-FI" sz="2800" dirty="0" smtClean="0"/>
              <a:t>kohdistuvat </a:t>
            </a:r>
            <a:r>
              <a:rPr lang="fi-FI" sz="2800" dirty="0"/>
              <a:t>(</a:t>
            </a:r>
            <a:r>
              <a:rPr lang="fi-FI" sz="2800" dirty="0" smtClean="0"/>
              <a:t>ihmisoikeus)haitat</a:t>
            </a:r>
            <a:endParaRPr lang="fi-FI" sz="2800" dirty="0"/>
          </a:p>
          <a:p>
            <a:pPr lvl="1">
              <a:buClr>
                <a:schemeClr val="bg2"/>
              </a:buClr>
            </a:pPr>
            <a:r>
              <a:rPr lang="fi-FI" sz="2800" dirty="0" smtClean="0"/>
              <a:t>Järjestelmän </a:t>
            </a:r>
            <a:r>
              <a:rPr lang="fi-FI" sz="2800" dirty="0"/>
              <a:t>valvonta (</a:t>
            </a:r>
            <a:r>
              <a:rPr lang="fi-FI" sz="2800" dirty="0" err="1"/>
              <a:t>human</a:t>
            </a:r>
            <a:r>
              <a:rPr lang="fi-FI" sz="2800" dirty="0"/>
              <a:t>-in-</a:t>
            </a:r>
            <a:r>
              <a:rPr lang="fi-FI" sz="2800" dirty="0" err="1"/>
              <a:t>the</a:t>
            </a:r>
            <a:r>
              <a:rPr lang="fi-FI" sz="2800" dirty="0"/>
              <a:t>-</a:t>
            </a:r>
            <a:r>
              <a:rPr lang="fi-FI" sz="2800" dirty="0" err="1"/>
              <a:t>loop</a:t>
            </a:r>
            <a:r>
              <a:rPr lang="fi-FI" sz="2800" dirty="0" smtClean="0"/>
              <a:t>) ja </a:t>
            </a:r>
            <a:r>
              <a:rPr lang="fi-FI" sz="2800" dirty="0"/>
              <a:t>käyttöohjeet</a:t>
            </a:r>
          </a:p>
          <a:p>
            <a:pPr lvl="1">
              <a:buClr>
                <a:schemeClr val="bg2"/>
              </a:buClr>
            </a:pPr>
            <a:r>
              <a:rPr lang="fi-FI" sz="2800" dirty="0" smtClean="0"/>
              <a:t>Toimintaohjeet/suunnitelma </a:t>
            </a:r>
            <a:r>
              <a:rPr lang="fi-FI" sz="2800" dirty="0"/>
              <a:t>riskien </a:t>
            </a:r>
            <a:r>
              <a:rPr lang="fi-FI" sz="2800" dirty="0" smtClean="0"/>
              <a:t>toteutuessa</a:t>
            </a:r>
            <a:endParaRPr lang="fi-FI" sz="2800" dirty="0"/>
          </a:p>
        </p:txBody>
      </p:sp>
      <p:sp>
        <p:nvSpPr>
          <p:cNvPr id="4" name="Dian numeron paikkamerkki 3"/>
          <p:cNvSpPr>
            <a:spLocks noGrp="1"/>
          </p:cNvSpPr>
          <p:nvPr>
            <p:ph type="sldNum" sz="quarter" idx="12"/>
          </p:nvPr>
        </p:nvSpPr>
        <p:spPr/>
        <p:txBody>
          <a:bodyPr/>
          <a:lstStyle/>
          <a:p>
            <a:fld id="{7CD1C137-87C0-4E4B-8573-EDFCC21A7E6F}" type="slidenum">
              <a:rPr lang="fi-FI" noProof="0" smtClean="0"/>
              <a:pPr/>
              <a:t>20</a:t>
            </a:fld>
            <a:endParaRPr lang="fi-FI" noProof="0" dirty="0"/>
          </a:p>
        </p:txBody>
      </p:sp>
      <p:sp>
        <p:nvSpPr>
          <p:cNvPr id="8" name="Tekstiruutu 7"/>
          <p:cNvSpPr txBox="1"/>
          <p:nvPr/>
        </p:nvSpPr>
        <p:spPr>
          <a:xfrm>
            <a:off x="7696306" y="1800000"/>
            <a:ext cx="2387388" cy="461665"/>
          </a:xfrm>
          <a:prstGeom prst="rect">
            <a:avLst/>
          </a:prstGeom>
          <a:noFill/>
        </p:spPr>
        <p:txBody>
          <a:bodyPr wrap="square" rtlCol="0">
            <a:spAutoFit/>
          </a:bodyPr>
          <a:lstStyle/>
          <a:p>
            <a:r>
              <a:rPr lang="fi-FI" sz="2400" b="1" dirty="0" smtClean="0"/>
              <a:t>Arvion sisältö:</a:t>
            </a:r>
            <a:endParaRPr lang="fi-FI" sz="2400" b="1" dirty="0"/>
          </a:p>
        </p:txBody>
      </p:sp>
    </p:spTree>
    <p:extLst>
      <p:ext uri="{BB962C8B-B14F-4D97-AF65-F5344CB8AC3E}">
        <p14:creationId xmlns:p14="http://schemas.microsoft.com/office/powerpoint/2010/main" val="195169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p:cNvSpPr/>
          <p:nvPr/>
        </p:nvSpPr>
        <p:spPr>
          <a:xfrm>
            <a:off x="6324600" y="1701800"/>
            <a:ext cx="5400040" cy="46545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p:txBody>
          <a:bodyPr>
            <a:normAutofit fontScale="90000"/>
          </a:bodyPr>
          <a:lstStyle/>
          <a:p>
            <a:r>
              <a:rPr lang="fi-FI" b="1" dirty="0" smtClean="0"/>
              <a:t/>
            </a:r>
            <a:br>
              <a:rPr lang="fi-FI" b="1" dirty="0" smtClean="0"/>
            </a:br>
            <a:r>
              <a:rPr lang="fi-FI" b="1" dirty="0" smtClean="0"/>
              <a:t>Perusoikeusvaikutusten </a:t>
            </a:r>
            <a:r>
              <a:rPr lang="fi-FI" b="1" dirty="0" smtClean="0"/>
              <a:t>arviointi (FRIA</a:t>
            </a:r>
            <a:r>
              <a:rPr lang="fi-FI" b="1" dirty="0" smtClean="0"/>
              <a:t>)</a:t>
            </a:r>
            <a:br>
              <a:rPr lang="fi-FI" b="1" dirty="0" smtClean="0"/>
            </a:br>
            <a:r>
              <a:rPr lang="fi-FI" b="1" dirty="0" smtClean="0"/>
              <a:t>- Esimerkki</a:t>
            </a:r>
            <a:r>
              <a:rPr lang="fi-FI" dirty="0" smtClean="0"/>
              <a:t/>
            </a:r>
            <a:br>
              <a:rPr lang="fi-FI" dirty="0" smtClean="0"/>
            </a:br>
            <a:r>
              <a:rPr lang="fi-FI" dirty="0" smtClean="0"/>
              <a:t/>
            </a:r>
            <a:br>
              <a:rPr lang="fi-FI" dirty="0" smtClean="0"/>
            </a:br>
            <a:endParaRPr lang="fi-FI" dirty="0"/>
          </a:p>
        </p:txBody>
      </p:sp>
      <p:sp>
        <p:nvSpPr>
          <p:cNvPr id="5" name="Sisällön paikkamerkki 4"/>
          <p:cNvSpPr>
            <a:spLocks noGrp="1"/>
          </p:cNvSpPr>
          <p:nvPr>
            <p:ph sz="half" idx="1"/>
          </p:nvPr>
        </p:nvSpPr>
        <p:spPr/>
        <p:txBody>
          <a:bodyPr>
            <a:normAutofit/>
          </a:bodyPr>
          <a:lstStyle/>
          <a:p>
            <a:r>
              <a:rPr lang="fi-FI" b="1" dirty="0" smtClean="0"/>
              <a:t>Suuririskisen järjestelmän käyttöönoton </a:t>
            </a:r>
            <a:r>
              <a:rPr lang="fi-FI" b="1" dirty="0" smtClean="0"/>
              <a:t>yhteydessä </a:t>
            </a:r>
            <a:endParaRPr lang="fi-FI" b="1" dirty="0" smtClean="0"/>
          </a:p>
          <a:p>
            <a:r>
              <a:rPr lang="fi-FI" dirty="0" smtClean="0"/>
              <a:t>Kunnan (Tylypahka)</a:t>
            </a:r>
            <a:r>
              <a:rPr lang="fi-FI" dirty="0" smtClean="0"/>
              <a:t> </a:t>
            </a:r>
            <a:r>
              <a:rPr lang="fi-FI" dirty="0" smtClean="0"/>
              <a:t>tehtävä perusoikeusvaikutusten </a:t>
            </a:r>
            <a:r>
              <a:rPr lang="fi-FI" dirty="0" smtClean="0"/>
              <a:t>arviointi</a:t>
            </a:r>
          </a:p>
          <a:p>
            <a:endParaRPr lang="fi-FI" dirty="0" smtClean="0"/>
          </a:p>
          <a:p>
            <a:endParaRPr lang="fi-FI" dirty="0" smtClean="0"/>
          </a:p>
          <a:p>
            <a:endParaRPr lang="fi-FI" dirty="0" smtClean="0"/>
          </a:p>
        </p:txBody>
      </p:sp>
      <p:sp>
        <p:nvSpPr>
          <p:cNvPr id="3" name="Sisällön paikkamerkki 2"/>
          <p:cNvSpPr>
            <a:spLocks noGrp="1"/>
          </p:cNvSpPr>
          <p:nvPr>
            <p:ph sz="half" idx="2"/>
          </p:nvPr>
        </p:nvSpPr>
        <p:spPr>
          <a:xfrm>
            <a:off x="6019800" y="1825625"/>
            <a:ext cx="5334000" cy="4895850"/>
          </a:xfrm>
          <a:noFill/>
        </p:spPr>
        <p:txBody>
          <a:bodyPr>
            <a:normAutofit/>
          </a:bodyPr>
          <a:lstStyle/>
          <a:p>
            <a:pPr>
              <a:buClr>
                <a:schemeClr val="bg2"/>
              </a:buClr>
            </a:pPr>
            <a:endParaRPr lang="fi-FI" dirty="0" smtClean="0">
              <a:solidFill>
                <a:schemeClr val="bg2"/>
              </a:solidFill>
            </a:endParaRPr>
          </a:p>
          <a:p>
            <a:pPr lvl="1">
              <a:buClr>
                <a:schemeClr val="bg2"/>
              </a:buClr>
            </a:pPr>
            <a:endParaRPr lang="fi-FI" sz="2600" dirty="0" smtClean="0"/>
          </a:p>
          <a:p>
            <a:pPr lvl="1">
              <a:buClr>
                <a:schemeClr val="bg2"/>
              </a:buClr>
            </a:pPr>
            <a:r>
              <a:rPr lang="fi-FI" sz="2800" dirty="0" smtClean="0"/>
              <a:t>Käyttötarkoitus</a:t>
            </a:r>
            <a:endParaRPr lang="fi-FI" sz="2800" dirty="0"/>
          </a:p>
          <a:p>
            <a:pPr lvl="1">
              <a:buClr>
                <a:schemeClr val="bg2"/>
              </a:buClr>
            </a:pPr>
            <a:r>
              <a:rPr lang="fi-FI" sz="2800" dirty="0" smtClean="0"/>
              <a:t>Käytön kohde (henkilöt)</a:t>
            </a:r>
            <a:endParaRPr lang="fi-FI" sz="2800" dirty="0"/>
          </a:p>
          <a:p>
            <a:pPr lvl="1">
              <a:buClr>
                <a:schemeClr val="bg2"/>
              </a:buClr>
            </a:pPr>
            <a:r>
              <a:rPr lang="fi-FI" sz="2800" dirty="0" smtClean="0"/>
              <a:t>mahdollisesti </a:t>
            </a:r>
            <a:r>
              <a:rPr lang="fi-FI" sz="2800" dirty="0" smtClean="0"/>
              <a:t>kohdistuvat </a:t>
            </a:r>
            <a:r>
              <a:rPr lang="fi-FI" sz="2800" dirty="0"/>
              <a:t>(</a:t>
            </a:r>
            <a:r>
              <a:rPr lang="fi-FI" sz="2800" dirty="0" smtClean="0"/>
              <a:t>ihmisoikeus)haitat</a:t>
            </a:r>
            <a:endParaRPr lang="fi-FI" sz="2800" dirty="0"/>
          </a:p>
          <a:p>
            <a:pPr lvl="1">
              <a:buClr>
                <a:schemeClr val="bg2"/>
              </a:buClr>
            </a:pPr>
            <a:r>
              <a:rPr lang="fi-FI" sz="2800" dirty="0" smtClean="0"/>
              <a:t>Järjestelmän </a:t>
            </a:r>
            <a:r>
              <a:rPr lang="fi-FI" sz="2800" dirty="0"/>
              <a:t>valvonta (</a:t>
            </a:r>
            <a:r>
              <a:rPr lang="fi-FI" sz="2800" dirty="0" err="1"/>
              <a:t>human</a:t>
            </a:r>
            <a:r>
              <a:rPr lang="fi-FI" sz="2800" dirty="0"/>
              <a:t>-in-</a:t>
            </a:r>
            <a:r>
              <a:rPr lang="fi-FI" sz="2800" dirty="0" err="1"/>
              <a:t>the</a:t>
            </a:r>
            <a:r>
              <a:rPr lang="fi-FI" sz="2800" dirty="0"/>
              <a:t>-</a:t>
            </a:r>
            <a:r>
              <a:rPr lang="fi-FI" sz="2800" dirty="0" err="1"/>
              <a:t>loop</a:t>
            </a:r>
            <a:r>
              <a:rPr lang="fi-FI" sz="2800" dirty="0" smtClean="0"/>
              <a:t>) ja </a:t>
            </a:r>
            <a:r>
              <a:rPr lang="fi-FI" sz="2800" dirty="0"/>
              <a:t>käyttöohjeet</a:t>
            </a:r>
          </a:p>
          <a:p>
            <a:pPr lvl="1">
              <a:buClr>
                <a:schemeClr val="bg2"/>
              </a:buClr>
            </a:pPr>
            <a:r>
              <a:rPr lang="fi-FI" sz="2800" dirty="0" smtClean="0"/>
              <a:t>Toimintaohjeet/suunnitelma </a:t>
            </a:r>
            <a:r>
              <a:rPr lang="fi-FI" sz="2800" dirty="0"/>
              <a:t>riskien </a:t>
            </a:r>
            <a:r>
              <a:rPr lang="fi-FI" sz="2800" dirty="0" smtClean="0"/>
              <a:t>toteutuessa</a:t>
            </a:r>
            <a:endParaRPr lang="fi-FI" sz="2800" dirty="0"/>
          </a:p>
        </p:txBody>
      </p:sp>
      <p:sp>
        <p:nvSpPr>
          <p:cNvPr id="4" name="Dian numeron paikkamerkki 3"/>
          <p:cNvSpPr>
            <a:spLocks noGrp="1"/>
          </p:cNvSpPr>
          <p:nvPr>
            <p:ph type="sldNum" sz="quarter" idx="12"/>
          </p:nvPr>
        </p:nvSpPr>
        <p:spPr/>
        <p:txBody>
          <a:bodyPr/>
          <a:lstStyle/>
          <a:p>
            <a:fld id="{7CD1C137-87C0-4E4B-8573-EDFCC21A7E6F}" type="slidenum">
              <a:rPr lang="fi-FI" noProof="0" smtClean="0"/>
              <a:pPr/>
              <a:t>21</a:t>
            </a:fld>
            <a:endParaRPr lang="fi-FI" noProof="0" dirty="0"/>
          </a:p>
        </p:txBody>
      </p:sp>
      <p:sp>
        <p:nvSpPr>
          <p:cNvPr id="8" name="Tekstiruutu 7"/>
          <p:cNvSpPr txBox="1"/>
          <p:nvPr/>
        </p:nvSpPr>
        <p:spPr>
          <a:xfrm>
            <a:off x="7696306" y="1800000"/>
            <a:ext cx="2387388" cy="461665"/>
          </a:xfrm>
          <a:prstGeom prst="rect">
            <a:avLst/>
          </a:prstGeom>
          <a:noFill/>
        </p:spPr>
        <p:txBody>
          <a:bodyPr wrap="square" rtlCol="0">
            <a:spAutoFit/>
          </a:bodyPr>
          <a:lstStyle/>
          <a:p>
            <a:r>
              <a:rPr lang="fi-FI" sz="2400" b="1" dirty="0" smtClean="0"/>
              <a:t>Arvion sisältö:</a:t>
            </a:r>
            <a:endParaRPr lang="fi-FI" sz="2400" b="1" dirty="0"/>
          </a:p>
        </p:txBody>
      </p:sp>
      <p:pic>
        <p:nvPicPr>
          <p:cNvPr id="6" name="Picture 5"/>
          <p:cNvPicPr>
            <a:picLocks noChangeAspect="1"/>
          </p:cNvPicPr>
          <p:nvPr/>
        </p:nvPicPr>
        <p:blipFill>
          <a:blip r:embed="rId2"/>
          <a:stretch>
            <a:fillRect/>
          </a:stretch>
        </p:blipFill>
        <p:spPr>
          <a:xfrm>
            <a:off x="1908307" y="3596639"/>
            <a:ext cx="2948173" cy="2952115"/>
          </a:xfrm>
          <a:prstGeom prst="rect">
            <a:avLst/>
          </a:prstGeom>
        </p:spPr>
      </p:pic>
    </p:spTree>
    <p:extLst>
      <p:ext uri="{BB962C8B-B14F-4D97-AF65-F5344CB8AC3E}">
        <p14:creationId xmlns:p14="http://schemas.microsoft.com/office/powerpoint/2010/main" val="1110441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Esimerkki: Mitä ihmisoikeushaittoja?</a:t>
            </a:r>
            <a:endParaRPr lang="fi-FI" dirty="0"/>
          </a:p>
        </p:txBody>
      </p:sp>
      <p:sp>
        <p:nvSpPr>
          <p:cNvPr id="3" name="Sisällön paikkamerkki 2"/>
          <p:cNvSpPr>
            <a:spLocks noGrp="1"/>
          </p:cNvSpPr>
          <p:nvPr>
            <p:ph sz="half" idx="1"/>
          </p:nvPr>
        </p:nvSpPr>
        <p:spPr/>
        <p:txBody>
          <a:bodyPr>
            <a:normAutofit/>
          </a:bodyPr>
          <a:lstStyle/>
          <a:p>
            <a:r>
              <a:rPr lang="fi-FI" b="1" dirty="0" smtClean="0"/>
              <a:t>Ensisijaiset: </a:t>
            </a:r>
            <a:r>
              <a:rPr lang="fi-FI" dirty="0" smtClean="0"/>
              <a:t>yhdenvertaisuus, oikeus </a:t>
            </a:r>
            <a:r>
              <a:rPr lang="fi-FI" dirty="0" smtClean="0"/>
              <a:t>erityiseen tukeen</a:t>
            </a:r>
            <a:r>
              <a:rPr lang="fi-FI" dirty="0" smtClean="0"/>
              <a:t>,…, tietosuoja, yksityisyydensuoja,…</a:t>
            </a:r>
            <a:endParaRPr lang="fi-FI" dirty="0" smtClean="0"/>
          </a:p>
          <a:p>
            <a:r>
              <a:rPr lang="fi-FI" b="1" dirty="0" smtClean="0"/>
              <a:t>Toissijaiset</a:t>
            </a:r>
            <a:r>
              <a:rPr lang="fi-FI" b="1" dirty="0" smtClean="0"/>
              <a:t>?</a:t>
            </a:r>
          </a:p>
          <a:p>
            <a:r>
              <a:rPr lang="fi-FI" dirty="0" smtClean="0"/>
              <a:t>Oikeus koulutukseen, erityisoikeudet,… ?</a:t>
            </a:r>
          </a:p>
          <a:p>
            <a:pPr marL="0" indent="0">
              <a:buNone/>
            </a:pPr>
            <a:endParaRPr lang="fi-FI" dirty="0" smtClean="0"/>
          </a:p>
          <a:p>
            <a:r>
              <a:rPr lang="fi-FI" b="1" dirty="0" smtClean="0"/>
              <a:t>Avoin kysymys (vielä): Mitä </a:t>
            </a:r>
            <a:r>
              <a:rPr lang="fi-FI" b="1" dirty="0" smtClean="0"/>
              <a:t>kaikkea pitää osata ennakoida?</a:t>
            </a:r>
          </a:p>
          <a:p>
            <a:pPr marL="0" indent="0">
              <a:buNone/>
            </a:pPr>
            <a:endParaRPr lang="fi-FI" dirty="0" smtClean="0"/>
          </a:p>
        </p:txBody>
      </p:sp>
      <p:pic>
        <p:nvPicPr>
          <p:cNvPr id="8" name="Sisällön paikkamerkki 7"/>
          <p:cNvPicPr>
            <a:picLocks noGrp="1" noChangeAspect="1"/>
          </p:cNvPicPr>
          <p:nvPr>
            <p:ph sz="half" idx="2"/>
          </p:nvPr>
        </p:nvPicPr>
        <p:blipFill>
          <a:blip r:embed="rId2"/>
          <a:stretch>
            <a:fillRect/>
          </a:stretch>
        </p:blipFill>
        <p:spPr>
          <a:xfrm>
            <a:off x="7076093" y="1944688"/>
            <a:ext cx="3775451" cy="3781425"/>
          </a:xfrm>
          <a:prstGeom prst="rect">
            <a:avLst/>
          </a:prstGeom>
        </p:spPr>
      </p:pic>
      <p:sp>
        <p:nvSpPr>
          <p:cNvPr id="5" name="Dian numeron paikkamerkki 4"/>
          <p:cNvSpPr>
            <a:spLocks noGrp="1"/>
          </p:cNvSpPr>
          <p:nvPr>
            <p:ph type="sldNum" sz="quarter" idx="12"/>
          </p:nvPr>
        </p:nvSpPr>
        <p:spPr/>
        <p:txBody>
          <a:bodyPr/>
          <a:lstStyle/>
          <a:p>
            <a:fld id="{7CD1C137-87C0-4E4B-8573-EDFCC21A7E6F}" type="slidenum">
              <a:rPr lang="fi-FI" noProof="0" smtClean="0"/>
              <a:t>22</a:t>
            </a:fld>
            <a:endParaRPr lang="fi-FI" noProof="0" dirty="0"/>
          </a:p>
        </p:txBody>
      </p:sp>
    </p:spTree>
    <p:extLst>
      <p:ext uri="{BB962C8B-B14F-4D97-AF65-F5344CB8AC3E}">
        <p14:creationId xmlns:p14="http://schemas.microsoft.com/office/powerpoint/2010/main" val="418330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Lopuksi:</a:t>
            </a:r>
            <a:endParaRPr lang="fi-FI" dirty="0"/>
          </a:p>
        </p:txBody>
      </p:sp>
      <p:sp>
        <p:nvSpPr>
          <p:cNvPr id="3" name="Content Placeholder 2"/>
          <p:cNvSpPr>
            <a:spLocks noGrp="1"/>
          </p:cNvSpPr>
          <p:nvPr>
            <p:ph sz="half" idx="1"/>
          </p:nvPr>
        </p:nvSpPr>
        <p:spPr/>
        <p:txBody>
          <a:bodyPr/>
          <a:lstStyle/>
          <a:p>
            <a:r>
              <a:rPr lang="fi-FI" dirty="0" smtClean="0"/>
              <a:t>Moni suuririskinen käyttöalue Suomessa julkisella sektorilla, ml. kunnat</a:t>
            </a:r>
          </a:p>
          <a:p>
            <a:r>
              <a:rPr lang="fi-FI" dirty="0" smtClean="0"/>
              <a:t>36 kk on lyhyt aika</a:t>
            </a:r>
          </a:p>
          <a:p>
            <a:r>
              <a:rPr lang="fi-FI" dirty="0" smtClean="0"/>
              <a:t>Hyvä tunnistaa säädöksen logiikka ja ennakoida vaikutuksia</a:t>
            </a:r>
          </a:p>
          <a:p>
            <a:r>
              <a:rPr lang="fi-FI" dirty="0" smtClean="0"/>
              <a:t>Ei kielletä, vaan edellytykset </a:t>
            </a:r>
          </a:p>
          <a:p>
            <a:r>
              <a:rPr lang="fi-FI" dirty="0" smtClean="0"/>
              <a:t>Lyhyen ja pitkän aikavälin seuraukset?</a:t>
            </a:r>
          </a:p>
          <a:p>
            <a:endParaRPr lang="fi-FI" dirty="0" smtClean="0"/>
          </a:p>
        </p:txBody>
      </p:sp>
      <p:pic>
        <p:nvPicPr>
          <p:cNvPr id="5" name="Content Placeholder 4"/>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93005" y="0"/>
            <a:ext cx="5798995" cy="6858000"/>
          </a:xfrm>
        </p:spPr>
      </p:pic>
    </p:spTree>
    <p:extLst>
      <p:ext uri="{BB962C8B-B14F-4D97-AF65-F5344CB8AC3E}">
        <p14:creationId xmlns:p14="http://schemas.microsoft.com/office/powerpoint/2010/main" val="117452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301216" y="3066037"/>
            <a:ext cx="5183415" cy="1080000"/>
          </a:xfrm>
        </p:spPr>
        <p:txBody>
          <a:bodyPr>
            <a:normAutofit fontScale="90000"/>
          </a:bodyPr>
          <a:lstStyle/>
          <a:p>
            <a:r>
              <a:rPr lang="fi-FI" sz="6600" b="1" dirty="0" smtClean="0">
                <a:solidFill>
                  <a:schemeClr val="tx1"/>
                </a:solidFill>
              </a:rPr>
              <a:t>KIITOS</a:t>
            </a:r>
            <a:br>
              <a:rPr lang="fi-FI" sz="6600" b="1" dirty="0" smtClean="0">
                <a:solidFill>
                  <a:schemeClr val="tx1"/>
                </a:solidFill>
              </a:rPr>
            </a:br>
            <a:r>
              <a:rPr lang="fi-FI" sz="6600" b="1" dirty="0">
                <a:solidFill>
                  <a:schemeClr val="tx1"/>
                </a:solidFill>
              </a:rPr>
              <a:t/>
            </a:r>
            <a:br>
              <a:rPr lang="fi-FI" sz="6600" b="1" dirty="0">
                <a:solidFill>
                  <a:schemeClr val="tx1"/>
                </a:solidFill>
              </a:rPr>
            </a:br>
            <a:r>
              <a:rPr lang="fi-FI" sz="2200" b="1" dirty="0" smtClean="0">
                <a:solidFill>
                  <a:schemeClr val="tx1"/>
                </a:solidFill>
              </a:rPr>
              <a:t>anna-mari.wallenberg@helsinki.fi</a:t>
            </a:r>
            <a:endParaRPr lang="fi-FI" sz="2200" b="1" dirty="0">
              <a:solidFill>
                <a:schemeClr val="tx1"/>
              </a:solidFill>
            </a:endParaRPr>
          </a:p>
        </p:txBody>
      </p:sp>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410" r="12410"/>
          <a:stretch>
            <a:fillRect/>
          </a:stretch>
        </p:blipFill>
        <p:spPr/>
      </p:pic>
      <p:sp>
        <p:nvSpPr>
          <p:cNvPr id="5" name="Dian numeron paikkamerkki 4"/>
          <p:cNvSpPr>
            <a:spLocks noGrp="1"/>
          </p:cNvSpPr>
          <p:nvPr>
            <p:ph type="sldNum" sz="quarter" idx="4294967295"/>
          </p:nvPr>
        </p:nvSpPr>
        <p:spPr>
          <a:xfrm>
            <a:off x="11088688" y="6259513"/>
            <a:ext cx="1103312" cy="365125"/>
          </a:xfrm>
        </p:spPr>
        <p:txBody>
          <a:bodyPr/>
          <a:lstStyle/>
          <a:p>
            <a:fld id="{7CD1C137-87C0-4E4B-8573-EDFCC21A7E6F}" type="slidenum">
              <a:rPr lang="fi-FI" noProof="0" smtClean="0"/>
              <a:t>24</a:t>
            </a:fld>
            <a:endParaRPr lang="fi-FI" noProof="0" dirty="0"/>
          </a:p>
        </p:txBody>
      </p:sp>
      <p:sp>
        <p:nvSpPr>
          <p:cNvPr id="10" name="Tekstiruutu 9"/>
          <p:cNvSpPr txBox="1"/>
          <p:nvPr/>
        </p:nvSpPr>
        <p:spPr>
          <a:xfrm>
            <a:off x="3763167" y="6439972"/>
            <a:ext cx="4700588" cy="369332"/>
          </a:xfrm>
          <a:prstGeom prst="rect">
            <a:avLst/>
          </a:prstGeom>
          <a:noFill/>
        </p:spPr>
        <p:txBody>
          <a:bodyPr wrap="square" rtlCol="0">
            <a:spAutoFit/>
          </a:bodyPr>
          <a:lstStyle/>
          <a:p>
            <a:r>
              <a:rPr lang="fi-FI" dirty="0" smtClean="0"/>
              <a:t>#</a:t>
            </a:r>
            <a:r>
              <a:rPr lang="fi-FI" dirty="0" err="1" smtClean="0"/>
              <a:t>forbetterregulation</a:t>
            </a:r>
            <a:endParaRPr lang="fi-FI" dirty="0"/>
          </a:p>
        </p:txBody>
      </p:sp>
    </p:spTree>
    <p:extLst>
      <p:ext uri="{BB962C8B-B14F-4D97-AF65-F5344CB8AC3E}">
        <p14:creationId xmlns:p14="http://schemas.microsoft.com/office/powerpoint/2010/main" val="407087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Tekoälysäädös: voimaantulo 1.8.2024</a:t>
            </a:r>
            <a:endParaRPr lang="fi-FI" dirty="0"/>
          </a:p>
        </p:txBody>
      </p:sp>
      <p:sp>
        <p:nvSpPr>
          <p:cNvPr id="4" name="Content Placeholder 3"/>
          <p:cNvSpPr>
            <a:spLocks noGrp="1"/>
          </p:cNvSpPr>
          <p:nvPr>
            <p:ph sz="half" idx="2"/>
          </p:nvPr>
        </p:nvSpPr>
        <p:spPr/>
        <p:txBody>
          <a:bodyPr>
            <a:normAutofit fontScale="47500" lnSpcReduction="20000"/>
          </a:bodyPr>
          <a:lstStyle/>
          <a:p>
            <a:endParaRPr lang="fi-FI"/>
          </a:p>
        </p:txBody>
      </p:sp>
      <p:sp>
        <p:nvSpPr>
          <p:cNvPr id="6" name="Sisällön paikkamerkki 1"/>
          <p:cNvSpPr>
            <a:spLocks noGrp="1"/>
          </p:cNvSpPr>
          <p:nvPr>
            <p:ph sz="half" idx="1"/>
          </p:nvPr>
        </p:nvSpPr>
        <p:spPr>
          <a:xfrm>
            <a:off x="838200" y="1825624"/>
            <a:ext cx="5334000" cy="5032375"/>
          </a:xfrm>
          <a:solidFill>
            <a:schemeClr val="bg1">
              <a:alpha val="77000"/>
            </a:schemeClr>
          </a:solidFill>
          <a:effectLst>
            <a:softEdge rad="863600"/>
          </a:effectLst>
        </p:spPr>
        <p:txBody>
          <a:bodyPr>
            <a:normAutofit fontScale="47500" lnSpcReduction="20000"/>
          </a:bodyPr>
          <a:lstStyle/>
          <a:p>
            <a:pPr marL="0" indent="0">
              <a:lnSpc>
                <a:spcPct val="120000"/>
              </a:lnSpc>
              <a:spcBef>
                <a:spcPts val="600"/>
              </a:spcBef>
              <a:buNone/>
            </a:pPr>
            <a:r>
              <a:rPr lang="fi-FI" sz="4600" b="1" dirty="0" smtClean="0"/>
              <a:t>Siirtymäajat: </a:t>
            </a:r>
          </a:p>
          <a:p>
            <a:pPr>
              <a:lnSpc>
                <a:spcPct val="120000"/>
              </a:lnSpc>
              <a:spcBef>
                <a:spcPts val="600"/>
              </a:spcBef>
            </a:pPr>
            <a:r>
              <a:rPr lang="fi-FI" sz="4600" dirty="0" smtClean="0"/>
              <a:t>6 </a:t>
            </a:r>
            <a:r>
              <a:rPr lang="fi-FI" sz="4600" dirty="0"/>
              <a:t>kk </a:t>
            </a:r>
            <a:r>
              <a:rPr lang="fi-FI" sz="4600" dirty="0" smtClean="0"/>
              <a:t>kielletyt tekoälykäytänteet</a:t>
            </a:r>
            <a:endParaRPr lang="fi-FI" sz="4600" dirty="0"/>
          </a:p>
          <a:p>
            <a:pPr>
              <a:lnSpc>
                <a:spcPct val="120000"/>
              </a:lnSpc>
              <a:spcBef>
                <a:spcPts val="600"/>
              </a:spcBef>
            </a:pPr>
            <a:r>
              <a:rPr lang="fi-FI" sz="4600" dirty="0"/>
              <a:t>12 kk </a:t>
            </a:r>
            <a:r>
              <a:rPr lang="fi-FI" sz="4600" dirty="0" smtClean="0"/>
              <a:t>GPAI-järjestelmät</a:t>
            </a:r>
            <a:endParaRPr lang="fi-FI" sz="4600" dirty="0"/>
          </a:p>
          <a:p>
            <a:pPr>
              <a:lnSpc>
                <a:spcPct val="120000"/>
              </a:lnSpc>
              <a:spcBef>
                <a:spcPts val="600"/>
              </a:spcBef>
            </a:pPr>
            <a:r>
              <a:rPr lang="fi-FI" sz="4600" dirty="0" smtClean="0"/>
              <a:t>24 kk muu sääntely</a:t>
            </a:r>
          </a:p>
          <a:p>
            <a:pPr>
              <a:lnSpc>
                <a:spcPct val="120000"/>
              </a:lnSpc>
              <a:spcBef>
                <a:spcPts val="600"/>
              </a:spcBef>
            </a:pPr>
            <a:r>
              <a:rPr lang="fi-FI" sz="4600" dirty="0" smtClean="0">
                <a:solidFill>
                  <a:srgbClr val="FF0000"/>
                </a:solidFill>
              </a:rPr>
              <a:t>36 kk </a:t>
            </a:r>
            <a:r>
              <a:rPr lang="fi-FI" sz="4600" dirty="0" smtClean="0">
                <a:solidFill>
                  <a:srgbClr val="FF0000"/>
                </a:solidFill>
              </a:rPr>
              <a:t>suuririskiset </a:t>
            </a:r>
            <a:r>
              <a:rPr lang="fi-FI" sz="4600" dirty="0" smtClean="0">
                <a:solidFill>
                  <a:srgbClr val="FF0000"/>
                </a:solidFill>
              </a:rPr>
              <a:t>tekoälykomponentit (liite III), eniten velvoitteita </a:t>
            </a:r>
          </a:p>
          <a:p>
            <a:pPr marL="0" indent="0">
              <a:lnSpc>
                <a:spcPct val="120000"/>
              </a:lnSpc>
              <a:spcBef>
                <a:spcPts val="600"/>
              </a:spcBef>
              <a:buNone/>
            </a:pPr>
            <a:r>
              <a:rPr lang="fi-FI" sz="4600" b="1" dirty="0" smtClean="0"/>
              <a:t>Kansallinen</a:t>
            </a:r>
            <a:r>
              <a:rPr lang="fi-FI" sz="4600" b="1" dirty="0" smtClean="0"/>
              <a:t>:</a:t>
            </a:r>
          </a:p>
          <a:p>
            <a:pPr>
              <a:lnSpc>
                <a:spcPct val="120000"/>
              </a:lnSpc>
              <a:spcBef>
                <a:spcPts val="600"/>
              </a:spcBef>
            </a:pPr>
            <a:r>
              <a:rPr lang="fi-FI" sz="4600" dirty="0" smtClean="0"/>
              <a:t>TEM </a:t>
            </a:r>
            <a:r>
              <a:rPr lang="fi-FI" sz="4600" dirty="0" smtClean="0"/>
              <a:t>koordinoi, </a:t>
            </a:r>
            <a:r>
              <a:rPr lang="fi-FI" sz="4600" b="1" dirty="0" smtClean="0"/>
              <a:t>kuuleminen 11.9 </a:t>
            </a:r>
          </a:p>
          <a:p>
            <a:pPr>
              <a:lnSpc>
                <a:spcPct val="120000"/>
              </a:lnSpc>
              <a:spcBef>
                <a:spcPts val="600"/>
              </a:spcBef>
            </a:pPr>
            <a:r>
              <a:rPr lang="fi-FI" sz="4600" dirty="0" smtClean="0"/>
              <a:t>Käytänteet, kansallinen toimeenpano,…</a:t>
            </a:r>
            <a:endParaRPr lang="fi-FI" sz="4600" dirty="0" smtClean="0"/>
          </a:p>
          <a:p>
            <a:pPr marL="0" indent="0">
              <a:lnSpc>
                <a:spcPct val="120000"/>
              </a:lnSpc>
              <a:spcBef>
                <a:spcPts val="600"/>
              </a:spcBef>
              <a:buNone/>
            </a:pPr>
            <a:r>
              <a:rPr lang="fi-FI" sz="4600" b="1" dirty="0" smtClean="0"/>
              <a:t>Komissio: </a:t>
            </a:r>
            <a:endParaRPr lang="fi-FI" sz="4600" b="1" dirty="0" smtClean="0"/>
          </a:p>
          <a:p>
            <a:pPr>
              <a:lnSpc>
                <a:spcPct val="120000"/>
              </a:lnSpc>
              <a:spcBef>
                <a:spcPts val="600"/>
              </a:spcBef>
            </a:pPr>
            <a:r>
              <a:rPr lang="fi-FI" sz="4600" dirty="0" smtClean="0"/>
              <a:t>AI Office, AI Board</a:t>
            </a:r>
            <a:endParaRPr lang="fi-FI" sz="4600" dirty="0" smtClean="0"/>
          </a:p>
          <a:p>
            <a:pPr marL="0" indent="0">
              <a:buNone/>
            </a:pPr>
            <a:endParaRPr lang="fi-FI" dirty="0"/>
          </a:p>
          <a:p>
            <a:endParaRPr lang="fi-FI" dirty="0"/>
          </a:p>
        </p:txBody>
      </p:sp>
      <p:pic>
        <p:nvPicPr>
          <p:cNvPr id="7" name="Picture 6"/>
          <p:cNvPicPr>
            <a:picLocks noChangeAspect="1"/>
          </p:cNvPicPr>
          <p:nvPr/>
        </p:nvPicPr>
        <p:blipFill>
          <a:blip r:embed="rId2"/>
          <a:stretch>
            <a:fillRect/>
          </a:stretch>
        </p:blipFill>
        <p:spPr>
          <a:xfrm>
            <a:off x="6182360" y="1510664"/>
            <a:ext cx="5171440" cy="5179795"/>
          </a:xfrm>
          <a:prstGeom prst="rect">
            <a:avLst/>
          </a:prstGeom>
        </p:spPr>
      </p:pic>
    </p:spTree>
    <p:extLst>
      <p:ext uri="{BB962C8B-B14F-4D97-AF65-F5344CB8AC3E}">
        <p14:creationId xmlns:p14="http://schemas.microsoft.com/office/powerpoint/2010/main" val="283883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Suuririskiset järjestelmät – mitkä voisivat olla?</a:t>
            </a:r>
            <a:endParaRPr lang="fi-FI" dirty="0"/>
          </a:p>
        </p:txBody>
      </p:sp>
      <p:sp>
        <p:nvSpPr>
          <p:cNvPr id="3" name="Content Placeholder 2"/>
          <p:cNvSpPr>
            <a:spLocks noGrp="1"/>
          </p:cNvSpPr>
          <p:nvPr>
            <p:ph sz="half" idx="1"/>
          </p:nvPr>
        </p:nvSpPr>
        <p:spPr/>
        <p:txBody>
          <a:bodyPr>
            <a:normAutofit/>
          </a:bodyPr>
          <a:lstStyle/>
          <a:p>
            <a:r>
              <a:rPr lang="fi-FI" dirty="0" smtClean="0"/>
              <a:t>Kuvitellaan, että Tylypahkan kaupunki:</a:t>
            </a:r>
          </a:p>
          <a:p>
            <a:r>
              <a:rPr lang="fi-FI" b="1" dirty="0" smtClean="0"/>
              <a:t>ennakointialgoritmi </a:t>
            </a:r>
            <a:r>
              <a:rPr lang="fi-FI" dirty="0" smtClean="0"/>
              <a:t>erityisen tuen päiväkotipaikkojen myöntämisessä</a:t>
            </a:r>
          </a:p>
          <a:p>
            <a:r>
              <a:rPr lang="fi-FI" dirty="0" smtClean="0"/>
              <a:t>Kone-oppimispohjainen luokittelu (kriteerit, data) + ennuste: SUOSITUS</a:t>
            </a:r>
          </a:p>
        </p:txBody>
      </p:sp>
      <p:sp>
        <p:nvSpPr>
          <p:cNvPr id="4" name="Content Placeholder 3"/>
          <p:cNvSpPr>
            <a:spLocks noGrp="1"/>
          </p:cNvSpPr>
          <p:nvPr>
            <p:ph sz="half" idx="2"/>
          </p:nvPr>
        </p:nvSpPr>
        <p:spPr/>
        <p:txBody>
          <a:bodyPr>
            <a:normAutofit/>
          </a:bodyPr>
          <a:lstStyle/>
          <a:p>
            <a:endParaRPr lang="fi-FI"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172200" y="1690688"/>
            <a:ext cx="5257800" cy="2944368"/>
          </a:xfrm>
          <a:prstGeom prst="rect">
            <a:avLst/>
          </a:prstGeom>
        </p:spPr>
      </p:pic>
      <p:pic>
        <p:nvPicPr>
          <p:cNvPr id="6" name="Picture 5"/>
          <p:cNvPicPr>
            <a:picLocks noChangeAspect="1"/>
          </p:cNvPicPr>
          <p:nvPr/>
        </p:nvPicPr>
        <p:blipFill>
          <a:blip r:embed="rId4"/>
          <a:stretch>
            <a:fillRect/>
          </a:stretch>
        </p:blipFill>
        <p:spPr>
          <a:xfrm>
            <a:off x="6626066" y="4358640"/>
            <a:ext cx="2385060" cy="2385060"/>
          </a:xfrm>
          <a:prstGeom prst="rect">
            <a:avLst/>
          </a:prstGeom>
        </p:spPr>
      </p:pic>
    </p:spTree>
    <p:extLst>
      <p:ext uri="{BB962C8B-B14F-4D97-AF65-F5344CB8AC3E}">
        <p14:creationId xmlns:p14="http://schemas.microsoft.com/office/powerpoint/2010/main" val="2327206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normAutofit/>
          </a:bodyPr>
          <a:lstStyle/>
          <a:p>
            <a:r>
              <a:rPr lang="fi-FI" b="1" dirty="0" smtClean="0"/>
              <a:t>Tekoälysäädös: Suuririskiset järjestelmät </a:t>
            </a:r>
            <a:r>
              <a:rPr lang="fi-FI" dirty="0" smtClean="0"/>
              <a:t/>
            </a:r>
            <a:br>
              <a:rPr lang="fi-FI" dirty="0" smtClean="0"/>
            </a:br>
            <a:r>
              <a:rPr lang="fi-FI" dirty="0" smtClean="0"/>
              <a:t>logiikka</a:t>
            </a:r>
            <a:endParaRPr lang="fi-FI" dirty="0"/>
          </a:p>
        </p:txBody>
      </p:sp>
      <p:sp>
        <p:nvSpPr>
          <p:cNvPr id="5" name="Sisällön paikkamerkki 4"/>
          <p:cNvSpPr>
            <a:spLocks noGrp="1"/>
          </p:cNvSpPr>
          <p:nvPr>
            <p:ph sz="half" idx="1"/>
          </p:nvPr>
        </p:nvSpPr>
        <p:spPr>
          <a:xfrm>
            <a:off x="814161" y="1944000"/>
            <a:ext cx="5319939" cy="4291700"/>
          </a:xfrm>
        </p:spPr>
        <p:txBody>
          <a:bodyPr>
            <a:normAutofit/>
          </a:bodyPr>
          <a:lstStyle/>
          <a:p>
            <a:pPr marL="457200" indent="-457200">
              <a:buFont typeface="+mj-lt"/>
              <a:buAutoNum type="arabicPeriod"/>
            </a:pPr>
            <a:r>
              <a:rPr lang="fi-FI" b="1" dirty="0" smtClean="0"/>
              <a:t>Onko </a:t>
            </a:r>
            <a:r>
              <a:rPr lang="fi-FI" b="1" dirty="0" smtClean="0"/>
              <a:t>järjestelmä itsenäinen, mukautuva tekoälyjärjestelmä</a:t>
            </a:r>
            <a:r>
              <a:rPr lang="fi-FI" b="1" dirty="0" smtClean="0"/>
              <a:t>?</a:t>
            </a:r>
            <a:endParaRPr lang="fi-FI" b="1" dirty="0" smtClean="0"/>
          </a:p>
          <a:p>
            <a:pPr marL="457200" indent="-457200">
              <a:buFont typeface="+mj-lt"/>
              <a:buAutoNum type="arabicPeriod"/>
            </a:pPr>
            <a:r>
              <a:rPr lang="fi-FI" dirty="0" smtClean="0"/>
              <a:t>Onko järjestelmän käyttötarkoitus suuririskinen?</a:t>
            </a:r>
          </a:p>
          <a:p>
            <a:pPr marL="457200" indent="-457200">
              <a:buFont typeface="+mj-lt"/>
              <a:buAutoNum type="arabicPeriod"/>
            </a:pPr>
            <a:r>
              <a:rPr lang="fi-FI" dirty="0" smtClean="0"/>
              <a:t>Käytetäänkö järjestelmää ns. ei-tukiälynä?</a:t>
            </a:r>
          </a:p>
          <a:p>
            <a:pPr marL="457200" indent="-457200">
              <a:buFont typeface="+mj-lt"/>
              <a:buAutoNum type="arabicPeriod"/>
            </a:pPr>
            <a:r>
              <a:rPr lang="fi-FI" dirty="0" smtClean="0"/>
              <a:t>Missä roolissa ollaan (valmistaja, tarjoaja, käyttöönottaja)?</a:t>
            </a:r>
            <a:endParaRPr lang="fi-FI"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532880" y="1414780"/>
            <a:ext cx="4820920" cy="4820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9687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E6F9-4D68-19D5-8CFF-2F67828D12DD}"/>
              </a:ext>
            </a:extLst>
          </p:cNvPr>
          <p:cNvSpPr>
            <a:spLocks noGrp="1"/>
          </p:cNvSpPr>
          <p:nvPr>
            <p:ph type="title"/>
          </p:nvPr>
        </p:nvSpPr>
        <p:spPr/>
        <p:txBody>
          <a:bodyPr/>
          <a:lstStyle/>
          <a:p>
            <a:r>
              <a:rPr lang="fi-FI" dirty="0" smtClean="0"/>
              <a:t>1. Onko tekoälyjärjestelmä?</a:t>
            </a:r>
            <a:endParaRPr lang="fi-FI" dirty="0"/>
          </a:p>
        </p:txBody>
      </p:sp>
      <p:sp>
        <p:nvSpPr>
          <p:cNvPr id="3" name="Content Placeholder 2">
            <a:extLst>
              <a:ext uri="{FF2B5EF4-FFF2-40B4-BE49-F238E27FC236}">
                <a16:creationId xmlns:a16="http://schemas.microsoft.com/office/drawing/2014/main" id="{AE4C72B6-8CEF-65BC-E53A-6C4CF7ABF1E4}"/>
              </a:ext>
            </a:extLst>
          </p:cNvPr>
          <p:cNvSpPr>
            <a:spLocks noGrp="1"/>
          </p:cNvSpPr>
          <p:nvPr>
            <p:ph sz="half" idx="1"/>
          </p:nvPr>
        </p:nvSpPr>
        <p:spPr>
          <a:xfrm>
            <a:off x="814160" y="1920875"/>
            <a:ext cx="6307076" cy="4452215"/>
          </a:xfrm>
          <a:solidFill>
            <a:schemeClr val="bg1">
              <a:lumMod val="85000"/>
              <a:alpha val="5000"/>
            </a:schemeClr>
          </a:solidFill>
        </p:spPr>
        <p:txBody>
          <a:bodyPr>
            <a:normAutofit lnSpcReduction="10000"/>
          </a:bodyPr>
          <a:lstStyle/>
          <a:p>
            <a:pPr>
              <a:spcBef>
                <a:spcPts val="600"/>
              </a:spcBef>
            </a:pPr>
            <a:r>
              <a:rPr lang="fi-FI" b="1" dirty="0" err="1" smtClean="0"/>
              <a:t>Resitaali</a:t>
            </a:r>
            <a:r>
              <a:rPr lang="fi-FI" b="1" dirty="0" smtClean="0"/>
              <a:t> 13: EI tekoälyä, jos ns. mekaaninen </a:t>
            </a:r>
            <a:r>
              <a:rPr lang="fi-FI" b="1" dirty="0" err="1" smtClean="0"/>
              <a:t>apt</a:t>
            </a:r>
            <a:r>
              <a:rPr lang="fi-FI" b="1" dirty="0" smtClean="0"/>
              <a:t>- järjestelmä (tulkinta</a:t>
            </a:r>
            <a:r>
              <a:rPr lang="fi-FI" b="1" dirty="0" smtClean="0"/>
              <a:t>)</a:t>
            </a:r>
            <a:endParaRPr lang="fi-FI" b="1" dirty="0" smtClean="0"/>
          </a:p>
          <a:p>
            <a:pPr>
              <a:spcBef>
                <a:spcPts val="600"/>
              </a:spcBef>
            </a:pPr>
            <a:r>
              <a:rPr lang="fi-FI" dirty="0" smtClean="0"/>
              <a:t>Tekoälyjärjestelmä (</a:t>
            </a:r>
            <a:r>
              <a:rPr lang="fi-FI" b="1" dirty="0"/>
              <a:t>A</a:t>
            </a:r>
            <a:r>
              <a:rPr lang="fi-FI" b="1" dirty="0" smtClean="0"/>
              <a:t>rt. 3(1)):   </a:t>
            </a:r>
          </a:p>
          <a:p>
            <a:pPr lvl="2">
              <a:spcBef>
                <a:spcPts val="600"/>
              </a:spcBef>
            </a:pPr>
            <a:r>
              <a:rPr lang="fi-FI" sz="2800" dirty="0" smtClean="0"/>
              <a:t>”…operoivat autonomian </a:t>
            </a:r>
            <a:r>
              <a:rPr lang="fi-FI" sz="2800" i="1" dirty="0" smtClean="0"/>
              <a:t>asteilla</a:t>
            </a:r>
            <a:r>
              <a:rPr lang="fi-FI" sz="2800" dirty="0" smtClean="0"/>
              <a:t>…”</a:t>
            </a:r>
          </a:p>
          <a:p>
            <a:pPr lvl="2">
              <a:spcBef>
                <a:spcPts val="600"/>
              </a:spcBef>
            </a:pPr>
            <a:r>
              <a:rPr lang="fi-FI" sz="2800" dirty="0" smtClean="0"/>
              <a:t>”…</a:t>
            </a:r>
            <a:r>
              <a:rPr lang="fi-FI" sz="2800" i="1" dirty="0" smtClean="0"/>
              <a:t>voi ilmetä </a:t>
            </a:r>
            <a:r>
              <a:rPr lang="fi-FI" sz="2800" dirty="0" smtClean="0"/>
              <a:t>mukautuvuutta (adaptiivisuus)…”</a:t>
            </a:r>
          </a:p>
          <a:p>
            <a:pPr lvl="2">
              <a:spcBef>
                <a:spcPts val="600"/>
              </a:spcBef>
            </a:pPr>
            <a:r>
              <a:rPr lang="fi-FI" sz="2800" dirty="0" smtClean="0"/>
              <a:t>”… luokittelevat, suosittelevat, tuottavat, ehdottavat</a:t>
            </a:r>
            <a:r>
              <a:rPr lang="fi-FI" sz="2800" dirty="0" smtClean="0"/>
              <a:t>…”</a:t>
            </a:r>
          </a:p>
          <a:p>
            <a:pPr lvl="2">
              <a:spcBef>
                <a:spcPts val="600"/>
              </a:spcBef>
            </a:pPr>
            <a:r>
              <a:rPr lang="fi-FI" sz="2800" b="1" dirty="0" smtClean="0"/>
              <a:t>Ongelma: </a:t>
            </a:r>
            <a:r>
              <a:rPr lang="fi-FI" sz="2800" b="1" i="1" dirty="0" smtClean="0"/>
              <a:t>tarkkarajaisuuden puute</a:t>
            </a:r>
            <a:endParaRPr lang="fi-FI" sz="2800" b="1" i="1" dirty="0" smtClean="0"/>
          </a:p>
          <a:p>
            <a:pPr marL="457200" lvl="1" indent="0">
              <a:buNone/>
            </a:pPr>
            <a:endParaRPr lang="fi-FI" sz="2600" dirty="0" smtClean="0"/>
          </a:p>
          <a:p>
            <a:pPr marL="457200" lvl="1" indent="0">
              <a:buNone/>
            </a:pPr>
            <a:endParaRPr lang="fi-FI" sz="2600" dirty="0"/>
          </a:p>
          <a:p>
            <a:pPr marL="0" indent="0">
              <a:buNone/>
            </a:pPr>
            <a:endParaRPr lang="fi-FI" dirty="0"/>
          </a:p>
          <a:p>
            <a:pPr marL="0" indent="0">
              <a:buNone/>
            </a:pPr>
            <a:endParaRPr lang="fi-FI" dirty="0"/>
          </a:p>
          <a:p>
            <a:endParaRPr lang="fi-FI" dirty="0"/>
          </a:p>
        </p:txBody>
      </p:sp>
      <p:graphicFrame>
        <p:nvGraphicFramePr>
          <p:cNvPr id="5" name="Sisällön paikkamerkki 4"/>
          <p:cNvGraphicFramePr>
            <a:graphicFrameLocks noGrp="1"/>
          </p:cNvGraphicFramePr>
          <p:nvPr>
            <p:ph sz="half" idx="2"/>
            <p:extLst/>
          </p:nvPr>
        </p:nvGraphicFramePr>
        <p:xfrm>
          <a:off x="6698973" y="1021661"/>
          <a:ext cx="5493027" cy="464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886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b="1" dirty="0" smtClean="0"/>
              <a:t>Tekoälysäädö</a:t>
            </a:r>
            <a:r>
              <a:rPr lang="fi-FI" b="1" dirty="0" smtClean="0"/>
              <a:t>s: Logiikka</a:t>
            </a:r>
            <a:r>
              <a:rPr lang="fi-FI" dirty="0" smtClean="0"/>
              <a:t/>
            </a:r>
            <a:br>
              <a:rPr lang="fi-FI" dirty="0" smtClean="0"/>
            </a:br>
            <a:r>
              <a:rPr lang="fi-FI" dirty="0" smtClean="0"/>
              <a:t>Esimerkki: Tylypahkan hattu</a:t>
            </a:r>
            <a:endParaRPr lang="fi-FI" dirty="0"/>
          </a:p>
        </p:txBody>
      </p:sp>
      <p:sp>
        <p:nvSpPr>
          <p:cNvPr id="5" name="Sisällön paikkamerkki 4"/>
          <p:cNvSpPr>
            <a:spLocks noGrp="1"/>
          </p:cNvSpPr>
          <p:nvPr>
            <p:ph sz="half" idx="1"/>
          </p:nvPr>
        </p:nvSpPr>
        <p:spPr>
          <a:xfrm>
            <a:off x="814161" y="1944000"/>
            <a:ext cx="5319939" cy="4291700"/>
          </a:xfrm>
        </p:spPr>
        <p:txBody>
          <a:bodyPr>
            <a:normAutofit lnSpcReduction="10000"/>
          </a:bodyPr>
          <a:lstStyle/>
          <a:p>
            <a:pPr marL="457200" indent="-457200">
              <a:buFont typeface="+mj-lt"/>
              <a:buAutoNum type="arabicPeriod"/>
            </a:pPr>
            <a:r>
              <a:rPr lang="fi-FI" dirty="0" smtClean="0"/>
              <a:t>Onko </a:t>
            </a:r>
            <a:r>
              <a:rPr lang="fi-FI" dirty="0" smtClean="0"/>
              <a:t>järjestelmä itsenäinen, mukautuva tekoälyjärjestelmä</a:t>
            </a:r>
            <a:r>
              <a:rPr lang="fi-FI" dirty="0" smtClean="0"/>
              <a:t>?</a:t>
            </a:r>
          </a:p>
          <a:p>
            <a:pPr marL="457200" lvl="1" indent="0">
              <a:buNone/>
            </a:pPr>
            <a:r>
              <a:rPr lang="fi-FI" dirty="0" smtClean="0"/>
              <a:t>- Oletus: Kyllä</a:t>
            </a:r>
            <a:endParaRPr lang="fi-FI" dirty="0" smtClean="0"/>
          </a:p>
          <a:p>
            <a:pPr marL="457200" indent="-457200">
              <a:buFont typeface="+mj-lt"/>
              <a:buAutoNum type="arabicPeriod"/>
            </a:pPr>
            <a:r>
              <a:rPr lang="fi-FI" b="1" dirty="0" smtClean="0"/>
              <a:t>Onko järjestelmän käyttötarkoitus suuririskinen?</a:t>
            </a:r>
          </a:p>
          <a:p>
            <a:pPr marL="457200" indent="-457200">
              <a:buFont typeface="+mj-lt"/>
              <a:buAutoNum type="arabicPeriod"/>
            </a:pPr>
            <a:r>
              <a:rPr lang="fi-FI" dirty="0" smtClean="0"/>
              <a:t>Mikä on järjestelmän käyttötapa?</a:t>
            </a:r>
          </a:p>
          <a:p>
            <a:pPr marL="457200" indent="-457200">
              <a:buFont typeface="+mj-lt"/>
              <a:buAutoNum type="arabicPeriod"/>
            </a:pPr>
            <a:r>
              <a:rPr lang="fi-FI" dirty="0" smtClean="0"/>
              <a:t>Missä roolissa ollaan (valmistaja, tarjoaja, käyttöönottaja)?</a:t>
            </a:r>
            <a:endParaRPr lang="fi-FI" dirty="0"/>
          </a:p>
        </p:txBody>
      </p:sp>
      <p:pic>
        <p:nvPicPr>
          <p:cNvPr id="3" name="Picture 2"/>
          <p:cNvPicPr>
            <a:picLocks noChangeAspect="1"/>
          </p:cNvPicPr>
          <p:nvPr/>
        </p:nvPicPr>
        <p:blipFill>
          <a:blip r:embed="rId2"/>
          <a:stretch>
            <a:fillRect/>
          </a:stretch>
        </p:blipFill>
        <p:spPr>
          <a:xfrm>
            <a:off x="6400800" y="1690688"/>
            <a:ext cx="4871720" cy="4871720"/>
          </a:xfrm>
          <a:prstGeom prst="rect">
            <a:avLst/>
          </a:prstGeom>
        </p:spPr>
      </p:pic>
    </p:spTree>
    <p:extLst>
      <p:ext uri="{BB962C8B-B14F-4D97-AF65-F5344CB8AC3E}">
        <p14:creationId xmlns:p14="http://schemas.microsoft.com/office/powerpoint/2010/main" val="153045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6F8A2-CAB3-602B-D209-824DF02AB2B2}"/>
              </a:ext>
            </a:extLst>
          </p:cNvPr>
          <p:cNvPicPr>
            <a:picLocks noChangeAspect="1"/>
          </p:cNvPicPr>
          <p:nvPr/>
        </p:nvPicPr>
        <p:blipFill>
          <a:blip r:embed="rId2"/>
          <a:stretch>
            <a:fillRect/>
          </a:stretch>
        </p:blipFill>
        <p:spPr>
          <a:xfrm>
            <a:off x="7145620" y="510267"/>
            <a:ext cx="5128969" cy="3677373"/>
          </a:xfrm>
          <a:prstGeom prst="rect">
            <a:avLst/>
          </a:prstGeom>
        </p:spPr>
      </p:pic>
      <p:sp>
        <p:nvSpPr>
          <p:cNvPr id="2" name="Title 1">
            <a:extLst>
              <a:ext uri="{FF2B5EF4-FFF2-40B4-BE49-F238E27FC236}">
                <a16:creationId xmlns:a16="http://schemas.microsoft.com/office/drawing/2014/main" id="{E764A3AC-3B01-5966-88B9-3157131BA44D}"/>
              </a:ext>
            </a:extLst>
          </p:cNvPr>
          <p:cNvSpPr>
            <a:spLocks noGrp="1"/>
          </p:cNvSpPr>
          <p:nvPr>
            <p:ph type="title"/>
          </p:nvPr>
        </p:nvSpPr>
        <p:spPr/>
        <p:txBody>
          <a:bodyPr/>
          <a:lstStyle/>
          <a:p>
            <a:r>
              <a:rPr lang="fi-FI" b="1" dirty="0" smtClean="0"/>
              <a:t>2. Onko käyttötarkoitus</a:t>
            </a:r>
            <a:r>
              <a:rPr lang="fi-FI" dirty="0"/>
              <a:t> </a:t>
            </a:r>
            <a:r>
              <a:rPr lang="fi-FI" b="1" dirty="0" smtClean="0"/>
              <a:t>suuririskinen?</a:t>
            </a:r>
            <a:endParaRPr lang="fi-FI" b="1" dirty="0"/>
          </a:p>
        </p:txBody>
      </p:sp>
      <p:sp>
        <p:nvSpPr>
          <p:cNvPr id="3" name="Content Placeholder 2">
            <a:extLst>
              <a:ext uri="{FF2B5EF4-FFF2-40B4-BE49-F238E27FC236}">
                <a16:creationId xmlns:a16="http://schemas.microsoft.com/office/drawing/2014/main" id="{7E959173-61F6-4D92-91C7-F189A2B19C7B}"/>
              </a:ext>
            </a:extLst>
          </p:cNvPr>
          <p:cNvSpPr>
            <a:spLocks noGrp="1"/>
          </p:cNvSpPr>
          <p:nvPr>
            <p:ph idx="1"/>
          </p:nvPr>
        </p:nvSpPr>
        <p:spPr>
          <a:xfrm>
            <a:off x="647701" y="1944000"/>
            <a:ext cx="5996939" cy="4487280"/>
          </a:xfrm>
        </p:spPr>
        <p:txBody>
          <a:bodyPr>
            <a:noAutofit/>
          </a:bodyPr>
          <a:lstStyle/>
          <a:p>
            <a:pPr marL="0" indent="0">
              <a:buNone/>
            </a:pPr>
            <a:r>
              <a:rPr lang="fi-FI" sz="2600" b="1" dirty="0" smtClean="0"/>
              <a:t>Järjestelmä </a:t>
            </a:r>
            <a:r>
              <a:rPr lang="fi-FI" sz="2600" b="1" dirty="0" smtClean="0"/>
              <a:t>suuri</a:t>
            </a:r>
            <a:r>
              <a:rPr lang="fi-FI" sz="2600" b="1" dirty="0" smtClean="0"/>
              <a:t>riskinen </a:t>
            </a:r>
            <a:r>
              <a:rPr lang="fi-FI" sz="2600" b="1" dirty="0" smtClean="0"/>
              <a:t>järjestelmä, jos(s)</a:t>
            </a:r>
          </a:p>
          <a:p>
            <a:pPr marL="0" indent="0">
              <a:buNone/>
            </a:pPr>
            <a:endParaRPr lang="fi-FI" sz="2600" b="1" dirty="0" smtClean="0"/>
          </a:p>
          <a:p>
            <a:pPr marL="457200" indent="-457200">
              <a:spcBef>
                <a:spcPts val="0"/>
              </a:spcBef>
              <a:buAutoNum type="arabicPeriod"/>
            </a:pPr>
            <a:r>
              <a:rPr lang="fi-FI" sz="2600" b="1" u="sng" dirty="0" smtClean="0"/>
              <a:t>Tarkoitettu käytettäväksi </a:t>
            </a:r>
            <a:r>
              <a:rPr lang="fi-FI" sz="2600" b="1" dirty="0" smtClean="0"/>
              <a:t>korkean riskin käyttöalueella (liite III, tai liite I)</a:t>
            </a:r>
          </a:p>
          <a:p>
            <a:pPr marL="735012" lvl="1" indent="-285750">
              <a:spcBef>
                <a:spcPts val="0"/>
              </a:spcBef>
            </a:pPr>
            <a:r>
              <a:rPr lang="fi-FI" sz="2600" dirty="0" smtClean="0"/>
              <a:t>Vastuiden yksilöinti tuoteketjussa</a:t>
            </a:r>
          </a:p>
          <a:p>
            <a:pPr marL="735012" lvl="1" indent="-285750">
              <a:spcBef>
                <a:spcPts val="0"/>
              </a:spcBef>
            </a:pPr>
            <a:r>
              <a:rPr lang="fi-FI" sz="2600" dirty="0" smtClean="0"/>
              <a:t>Käyttötarkoituksen yksilöinti keskeinen tekijä</a:t>
            </a:r>
          </a:p>
          <a:p>
            <a:pPr marL="449262" lvl="1" indent="0">
              <a:spcBef>
                <a:spcPts val="0"/>
              </a:spcBef>
              <a:buNone/>
            </a:pPr>
            <a:endParaRPr lang="fi-FI" sz="2400" dirty="0"/>
          </a:p>
          <a:p>
            <a:pPr marL="0" indent="0">
              <a:spcBef>
                <a:spcPts val="0"/>
              </a:spcBef>
              <a:buNone/>
            </a:pPr>
            <a:endParaRPr lang="fi-FI" sz="2700" dirty="0"/>
          </a:p>
          <a:p>
            <a:pPr marL="0" indent="0">
              <a:spcBef>
                <a:spcPts val="0"/>
              </a:spcBef>
              <a:buNone/>
            </a:pPr>
            <a:endParaRPr lang="fi-FI" sz="2700" dirty="0"/>
          </a:p>
          <a:p>
            <a:pPr marL="457200" indent="-457200">
              <a:spcBef>
                <a:spcPts val="0"/>
              </a:spcBef>
              <a:buAutoNum type="arabicPeriod"/>
            </a:pPr>
            <a:endParaRPr lang="fi-FI" sz="2000" b="1" dirty="0" smtClean="0"/>
          </a:p>
          <a:p>
            <a:pPr marL="1225550" lvl="2" indent="-285750">
              <a:spcBef>
                <a:spcPts val="0"/>
              </a:spcBef>
              <a:buFontTx/>
              <a:buChar char="-"/>
            </a:pPr>
            <a:endParaRPr lang="fi-FI" sz="1700" dirty="0" smtClean="0"/>
          </a:p>
        </p:txBody>
      </p:sp>
      <p:sp>
        <p:nvSpPr>
          <p:cNvPr id="7" name="Tekstiruutu 6"/>
          <p:cNvSpPr txBox="1"/>
          <p:nvPr/>
        </p:nvSpPr>
        <p:spPr>
          <a:xfrm>
            <a:off x="6922100" y="4399955"/>
            <a:ext cx="477941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i-FI" dirty="0" smtClean="0"/>
              <a:t>ANNEX III: </a:t>
            </a:r>
            <a:r>
              <a:rPr lang="fi-FI" i="1" dirty="0" err="1" smtClean="0"/>
              <a:t>education</a:t>
            </a:r>
            <a:r>
              <a:rPr lang="fi-FI" i="1" dirty="0" smtClean="0"/>
              <a:t> (</a:t>
            </a:r>
            <a:r>
              <a:rPr lang="fi-FI" i="1" dirty="0" err="1" smtClean="0"/>
              <a:t>student</a:t>
            </a:r>
            <a:r>
              <a:rPr lang="fi-FI" i="1" dirty="0" smtClean="0"/>
              <a:t> </a:t>
            </a:r>
            <a:r>
              <a:rPr lang="fi-FI" i="1" dirty="0" err="1" smtClean="0"/>
              <a:t>evaluation</a:t>
            </a:r>
            <a:r>
              <a:rPr lang="fi-FI" i="1" dirty="0" smtClean="0"/>
              <a:t>, </a:t>
            </a:r>
            <a:r>
              <a:rPr lang="fi-FI" i="1" dirty="0" err="1" smtClean="0"/>
              <a:t>access</a:t>
            </a:r>
            <a:r>
              <a:rPr lang="fi-FI" i="1" dirty="0" smtClean="0"/>
              <a:t> to </a:t>
            </a:r>
            <a:r>
              <a:rPr lang="fi-FI" i="1" dirty="0" err="1" smtClean="0"/>
              <a:t>education</a:t>
            </a:r>
            <a:r>
              <a:rPr lang="fi-FI" i="1" dirty="0" smtClean="0"/>
              <a:t>), </a:t>
            </a:r>
            <a:r>
              <a:rPr lang="fi-FI" i="1" dirty="0" err="1" smtClean="0"/>
              <a:t>employment</a:t>
            </a:r>
            <a:r>
              <a:rPr lang="fi-FI" i="1" dirty="0" smtClean="0"/>
              <a:t> and </a:t>
            </a:r>
            <a:r>
              <a:rPr lang="fi-FI" i="1" dirty="0" err="1" smtClean="0"/>
              <a:t>worker</a:t>
            </a:r>
            <a:r>
              <a:rPr lang="fi-FI" i="1" dirty="0" smtClean="0"/>
              <a:t> management; </a:t>
            </a:r>
            <a:r>
              <a:rPr lang="fi-FI" i="1" dirty="0" err="1" smtClean="0"/>
              <a:t>access</a:t>
            </a:r>
            <a:r>
              <a:rPr lang="fi-FI" i="1" dirty="0" smtClean="0"/>
              <a:t> to </a:t>
            </a:r>
            <a:r>
              <a:rPr lang="fi-FI" i="1" dirty="0" err="1" smtClean="0"/>
              <a:t>public</a:t>
            </a:r>
            <a:r>
              <a:rPr lang="fi-FI" i="1" dirty="0" smtClean="0"/>
              <a:t> </a:t>
            </a:r>
            <a:r>
              <a:rPr lang="fi-FI" i="1" dirty="0" err="1" smtClean="0"/>
              <a:t>services</a:t>
            </a:r>
            <a:r>
              <a:rPr lang="fi-FI" i="1" dirty="0" smtClean="0"/>
              <a:t> and </a:t>
            </a:r>
            <a:r>
              <a:rPr lang="fi-FI" i="1" dirty="0" err="1" smtClean="0"/>
              <a:t>benefits</a:t>
            </a:r>
            <a:r>
              <a:rPr lang="fi-FI" i="1" dirty="0" smtClean="0"/>
              <a:t>; </a:t>
            </a:r>
            <a:r>
              <a:rPr lang="fi-FI" i="1" dirty="0" err="1" smtClean="0"/>
              <a:t>credit</a:t>
            </a:r>
            <a:r>
              <a:rPr lang="fi-FI" i="1" dirty="0" smtClean="0"/>
              <a:t> and </a:t>
            </a:r>
            <a:r>
              <a:rPr lang="fi-FI" i="1" dirty="0" err="1" smtClean="0"/>
              <a:t>insurances</a:t>
            </a:r>
            <a:r>
              <a:rPr lang="fi-FI" i="1" dirty="0" smtClean="0"/>
              <a:t>; </a:t>
            </a:r>
            <a:r>
              <a:rPr lang="fi-FI" i="1" dirty="0" err="1" smtClean="0"/>
              <a:t>law</a:t>
            </a:r>
            <a:r>
              <a:rPr lang="fi-FI" i="1" dirty="0" smtClean="0"/>
              <a:t> </a:t>
            </a:r>
            <a:r>
              <a:rPr lang="fi-FI" i="1" dirty="0" err="1" smtClean="0"/>
              <a:t>enforcement</a:t>
            </a:r>
            <a:r>
              <a:rPr lang="fi-FI" i="1" dirty="0" smtClean="0"/>
              <a:t>; </a:t>
            </a:r>
            <a:r>
              <a:rPr lang="fi-FI" i="1" dirty="0" err="1" smtClean="0"/>
              <a:t>migration</a:t>
            </a:r>
            <a:r>
              <a:rPr lang="fi-FI" i="1" dirty="0" smtClean="0"/>
              <a:t>, </a:t>
            </a:r>
            <a:r>
              <a:rPr lang="fi-FI" i="1" dirty="0" err="1" smtClean="0"/>
              <a:t>border</a:t>
            </a:r>
            <a:r>
              <a:rPr lang="fi-FI" i="1" dirty="0" smtClean="0"/>
              <a:t> </a:t>
            </a:r>
            <a:r>
              <a:rPr lang="fi-FI" i="1" dirty="0" err="1" smtClean="0"/>
              <a:t>control</a:t>
            </a:r>
            <a:r>
              <a:rPr lang="fi-FI" i="1" dirty="0" smtClean="0"/>
              <a:t> and </a:t>
            </a:r>
            <a:r>
              <a:rPr lang="fi-FI" i="1" dirty="0" err="1" smtClean="0"/>
              <a:t>asylum</a:t>
            </a:r>
            <a:r>
              <a:rPr lang="fi-FI" i="1" dirty="0" smtClean="0"/>
              <a:t>; </a:t>
            </a:r>
            <a:r>
              <a:rPr lang="fi-FI" i="1" dirty="0" err="1" smtClean="0"/>
              <a:t>justice</a:t>
            </a:r>
            <a:r>
              <a:rPr lang="fi-FI" i="1" dirty="0" smtClean="0"/>
              <a:t> and </a:t>
            </a:r>
            <a:r>
              <a:rPr lang="fi-FI" i="1" dirty="0" err="1" smtClean="0"/>
              <a:t>democratic</a:t>
            </a:r>
            <a:r>
              <a:rPr lang="fi-FI" i="1" dirty="0" smtClean="0"/>
              <a:t> </a:t>
            </a:r>
            <a:r>
              <a:rPr lang="fi-FI" i="1" dirty="0" err="1" smtClean="0"/>
              <a:t>processes</a:t>
            </a:r>
            <a:r>
              <a:rPr lang="fi-FI" i="1" dirty="0" smtClean="0"/>
              <a:t>…</a:t>
            </a:r>
            <a:endParaRPr lang="fi-FI" i="1" dirty="0"/>
          </a:p>
        </p:txBody>
      </p:sp>
    </p:spTree>
    <p:extLst>
      <p:ext uri="{BB962C8B-B14F-4D97-AF65-F5344CB8AC3E}">
        <p14:creationId xmlns:p14="http://schemas.microsoft.com/office/powerpoint/2010/main" val="1032371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latin typeface="+mn-lt"/>
              </a:rPr>
              <a:t>Suuren riskin </a:t>
            </a:r>
            <a:r>
              <a:rPr lang="fi-FI" dirty="0" smtClean="0">
                <a:latin typeface="+mn-lt"/>
              </a:rPr>
              <a:t>käyttötarkoituksia:</a:t>
            </a:r>
            <a:br>
              <a:rPr lang="fi-FI" dirty="0" smtClean="0">
                <a:latin typeface="+mn-lt"/>
              </a:rPr>
            </a:br>
            <a:r>
              <a:rPr lang="fi-FI" dirty="0" smtClean="0">
                <a:latin typeface="+mn-lt"/>
              </a:rPr>
              <a:t>(liite </a:t>
            </a:r>
            <a:r>
              <a:rPr lang="fi-FI" dirty="0" smtClean="0">
                <a:latin typeface="+mn-lt"/>
              </a:rPr>
              <a:t>III</a:t>
            </a:r>
            <a:r>
              <a:rPr lang="fi-FI" dirty="0" smtClean="0">
                <a:latin typeface="+mn-lt"/>
              </a:rPr>
              <a:t>)</a:t>
            </a:r>
            <a:endParaRPr lang="fi-FI" dirty="0">
              <a:latin typeface="+mn-lt"/>
            </a:endParaRPr>
          </a:p>
        </p:txBody>
      </p:sp>
      <p:sp>
        <p:nvSpPr>
          <p:cNvPr id="3" name="Sisällön paikkamerkki 2"/>
          <p:cNvSpPr>
            <a:spLocks noGrp="1"/>
          </p:cNvSpPr>
          <p:nvPr>
            <p:ph sz="half" idx="1"/>
          </p:nvPr>
        </p:nvSpPr>
        <p:spPr>
          <a:xfrm>
            <a:off x="814160" y="1944000"/>
            <a:ext cx="5724525" cy="4418700"/>
          </a:xfrm>
        </p:spPr>
        <p:txBody>
          <a:bodyPr>
            <a:noAutofit/>
          </a:bodyPr>
          <a:lstStyle/>
          <a:p>
            <a:pPr lvl="1"/>
            <a:r>
              <a:rPr lang="fi-FI" dirty="0" smtClean="0"/>
              <a:t>Biometriset tunnistaminen </a:t>
            </a:r>
            <a:r>
              <a:rPr lang="fi-FI" dirty="0" smtClean="0"/>
              <a:t>(ei koske </a:t>
            </a:r>
            <a:r>
              <a:rPr lang="fi-FI" dirty="0" smtClean="0"/>
              <a:t>henkilöllisyyden todennusjärjestelmiä)</a:t>
            </a:r>
            <a:endParaRPr lang="fi-FI" dirty="0"/>
          </a:p>
          <a:p>
            <a:pPr lvl="1"/>
            <a:r>
              <a:rPr lang="fi-FI" dirty="0"/>
              <a:t>Koulutukseen sisään ottaminen ja opintosuoritusten </a:t>
            </a:r>
            <a:r>
              <a:rPr lang="fi-FI" dirty="0" smtClean="0"/>
              <a:t>arviointi, tenttien valvonta</a:t>
            </a:r>
            <a:endParaRPr lang="fi-FI" dirty="0"/>
          </a:p>
          <a:p>
            <a:pPr lvl="1"/>
            <a:r>
              <a:rPr lang="fi-FI" dirty="0"/>
              <a:t>Työhön </a:t>
            </a:r>
            <a:r>
              <a:rPr lang="fi-FI" dirty="0" smtClean="0"/>
              <a:t>ottaminen, työsuorituksen arvioiminen, </a:t>
            </a:r>
            <a:r>
              <a:rPr lang="fi-FI" dirty="0" smtClean="0"/>
              <a:t>tehtävien </a:t>
            </a:r>
            <a:r>
              <a:rPr lang="fi-FI" dirty="0" smtClean="0"/>
              <a:t>jakaminen, irtisanominen</a:t>
            </a:r>
          </a:p>
          <a:p>
            <a:pPr lvl="1"/>
            <a:r>
              <a:rPr lang="fi-FI" b="1" dirty="0" smtClean="0"/>
              <a:t>Välttämättömien julkisten etuuksien ja palveluiden myöntäminen tai peruuttaminen</a:t>
            </a:r>
          </a:p>
          <a:p>
            <a:pPr marL="457200" lvl="1" indent="0">
              <a:buNone/>
            </a:pPr>
            <a:endParaRPr lang="fi-FI" sz="2200" dirty="0" smtClean="0"/>
          </a:p>
          <a:p>
            <a:pPr lvl="1"/>
            <a:endParaRPr lang="fi-FI" sz="2000" dirty="0" smtClean="0"/>
          </a:p>
          <a:p>
            <a:endParaRPr lang="fi-FI" sz="1100" dirty="0" smtClean="0"/>
          </a:p>
        </p:txBody>
      </p:sp>
      <p:sp>
        <p:nvSpPr>
          <p:cNvPr id="5" name="Sisällön paikkamerkki 4"/>
          <p:cNvSpPr>
            <a:spLocks noGrp="1"/>
          </p:cNvSpPr>
          <p:nvPr>
            <p:ph sz="half" idx="2"/>
          </p:nvPr>
        </p:nvSpPr>
        <p:spPr>
          <a:xfrm>
            <a:off x="6538686" y="1944000"/>
            <a:ext cx="4850039" cy="4680250"/>
          </a:xfrm>
        </p:spPr>
        <p:txBody>
          <a:bodyPr>
            <a:normAutofit lnSpcReduction="10000"/>
          </a:bodyPr>
          <a:lstStyle/>
          <a:p>
            <a:pPr lvl="1"/>
            <a:r>
              <a:rPr lang="fi-FI" dirty="0" smtClean="0"/>
              <a:t>Luonnollisen henkilön luottokelpoisuuden arviointi</a:t>
            </a:r>
          </a:p>
          <a:p>
            <a:pPr lvl="1"/>
            <a:r>
              <a:rPr lang="fi-FI" dirty="0" smtClean="0"/>
              <a:t>Luonnollisen henkilön sairaus- ja henkivakuuttamisessa tehtävä riskiarviointi</a:t>
            </a:r>
            <a:endParaRPr lang="fi-FI" dirty="0"/>
          </a:p>
          <a:p>
            <a:pPr lvl="1"/>
            <a:r>
              <a:rPr lang="fi-FI" dirty="0"/>
              <a:t>Ensiavun </a:t>
            </a:r>
            <a:r>
              <a:rPr lang="fi-FI" dirty="0" smtClean="0"/>
              <a:t>lähettäminen</a:t>
            </a:r>
          </a:p>
          <a:p>
            <a:pPr lvl="1"/>
            <a:r>
              <a:rPr lang="fi-FI" dirty="0" smtClean="0"/>
              <a:t>Terveydenhuollon palveluiden priorisointi</a:t>
            </a:r>
            <a:endParaRPr lang="fi-FI" dirty="0"/>
          </a:p>
          <a:p>
            <a:pPr lvl="1"/>
            <a:r>
              <a:rPr lang="fi-FI" dirty="0" smtClean="0"/>
              <a:t>Lainvalvonnan ja –käytön erilaiset tilanteet</a:t>
            </a:r>
            <a:endParaRPr lang="fi-FI" dirty="0"/>
          </a:p>
          <a:p>
            <a:pPr lvl="1"/>
            <a:r>
              <a:rPr lang="fi-FI" dirty="0" smtClean="0"/>
              <a:t>Maahanmuutto, viisumit, kv. Suojelu</a:t>
            </a:r>
          </a:p>
          <a:p>
            <a:pPr lvl="1"/>
            <a:r>
              <a:rPr lang="fi-FI" dirty="0" smtClean="0"/>
              <a:t>Vaalivaikuttaminen</a:t>
            </a:r>
            <a:endParaRPr lang="fi-FI" dirty="0"/>
          </a:p>
          <a:p>
            <a:endParaRPr lang="fi-FI" dirty="0"/>
          </a:p>
        </p:txBody>
      </p:sp>
      <p:sp>
        <p:nvSpPr>
          <p:cNvPr id="4" name="Dian numeron paikkamerkki 3"/>
          <p:cNvSpPr>
            <a:spLocks noGrp="1"/>
          </p:cNvSpPr>
          <p:nvPr>
            <p:ph type="sldNum" sz="quarter" idx="12"/>
          </p:nvPr>
        </p:nvSpPr>
        <p:spPr/>
        <p:txBody>
          <a:bodyPr/>
          <a:lstStyle/>
          <a:p>
            <a:fld id="{7CD1C137-87C0-4E4B-8573-EDFCC21A7E6F}" type="slidenum">
              <a:rPr lang="fi-FI" noProof="0" smtClean="0"/>
              <a:pPr/>
              <a:t>9</a:t>
            </a:fld>
            <a:endParaRPr lang="fi-FI" noProof="0" dirty="0"/>
          </a:p>
        </p:txBody>
      </p:sp>
    </p:spTree>
    <p:extLst>
      <p:ext uri="{BB962C8B-B14F-4D97-AF65-F5344CB8AC3E}">
        <p14:creationId xmlns:p14="http://schemas.microsoft.com/office/powerpoint/2010/main" val="8632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1359</Words>
  <Application>Microsoft Office PowerPoint</Application>
  <PresentationFormat>Widescreen</PresentationFormat>
  <Paragraphs>222</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TEKOÄLYSÄÄDÖS:  Julkinen sektori ja suuririskiset järjestelmät</vt:lpstr>
      <vt:lpstr>Tekoälysäädös:  logiikka</vt:lpstr>
      <vt:lpstr>Tekoälysäädös: voimaantulo 1.8.2024</vt:lpstr>
      <vt:lpstr>Suuririskiset järjestelmät – mitkä voisivat olla?</vt:lpstr>
      <vt:lpstr>Tekoälysäädös: Suuririskiset järjestelmät  logiikka</vt:lpstr>
      <vt:lpstr>1. Onko tekoälyjärjestelmä?</vt:lpstr>
      <vt:lpstr>Tekoälysäädös: Logiikka Esimerkki: Tylypahkan hattu</vt:lpstr>
      <vt:lpstr>2. Onko käyttötarkoitus suuririskinen?</vt:lpstr>
      <vt:lpstr>Suuren riskin käyttötarkoituksia: (liite III)</vt:lpstr>
      <vt:lpstr>Tekoälysäädös:  logiikka  </vt:lpstr>
      <vt:lpstr>3. Mikä on käyttötapa? </vt:lpstr>
      <vt:lpstr>Suuririskinen käyttötapa</vt:lpstr>
      <vt:lpstr>Suuririskinen käyttötapa  (res. 53)</vt:lpstr>
      <vt:lpstr>Tekoälysäädös: Logiikka Esimerkki: Tylypahkan hattu</vt:lpstr>
      <vt:lpstr>Tekoälysäädöksen logiikka:  perusoppimäärä</vt:lpstr>
      <vt:lpstr>Tekoälyasetus koulutussektorilla: Milloin asetuksen piirissä, ja mitä seuraa?</vt:lpstr>
      <vt:lpstr>Jos korkean riskin AI järjestelmä…:  säännöt tarjoajille </vt:lpstr>
      <vt:lpstr>Järjestelmän tarjoaja:  </vt:lpstr>
      <vt:lpstr> Käyttäjien (deployer) velvoitteet (art. 26)</vt:lpstr>
      <vt:lpstr> Perusoikeusvaikutusten arviointi (FRIA)  </vt:lpstr>
      <vt:lpstr> Perusoikeusvaikutusten arviointi (FRIA) - Esimerkki  </vt:lpstr>
      <vt:lpstr>Esimerkki: Mitä ihmisoikeushaittoja?</vt:lpstr>
      <vt:lpstr>Lopuksi:</vt:lpstr>
      <vt:lpstr>KIITOS  anna-mari.wallenberg@helsinki.fi</vt:lpstr>
    </vt:vector>
  </TitlesOfParts>
  <Company>University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Rusanen, Anna-Mari</dc:creator>
  <cp:lastModifiedBy>Rusanen, Anna-Mari</cp:lastModifiedBy>
  <cp:revision>10</cp:revision>
  <dcterms:created xsi:type="dcterms:W3CDTF">2024-09-04T12:48:56Z</dcterms:created>
  <dcterms:modified xsi:type="dcterms:W3CDTF">2024-09-04T17:05:56Z</dcterms:modified>
</cp:coreProperties>
</file>