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90" r:id="rId5"/>
    <p:sldId id="287" r:id="rId6"/>
    <p:sldId id="289" r:id="rId7"/>
    <p:sldId id="285" r:id="rId8"/>
    <p:sldId id="288" r:id="rId9"/>
    <p:sldId id="269" r:id="rId10"/>
    <p:sldId id="270" r:id="rId11"/>
    <p:sldId id="271" r:id="rId12"/>
    <p:sldId id="274" r:id="rId13"/>
    <p:sldId id="275" r:id="rId14"/>
    <p:sldId id="284" r:id="rId15"/>
    <p:sldId id="272" r:id="rId16"/>
    <p:sldId id="273" r:id="rId17"/>
    <p:sldId id="276" r:id="rId18"/>
    <p:sldId id="277" r:id="rId19"/>
    <p:sldId id="291" r:id="rId20"/>
  </p:sldIdLst>
  <p:sldSz cx="12801600" cy="96012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7EF"/>
    <a:srgbClr val="AC0000"/>
    <a:srgbClr val="72B4D8"/>
    <a:srgbClr val="3281C8"/>
    <a:srgbClr val="FFDC00"/>
    <a:srgbClr val="BF9000"/>
    <a:srgbClr val="C1595E"/>
    <a:srgbClr val="EE6F13"/>
    <a:srgbClr val="FFE699"/>
    <a:srgbClr val="DD52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D0F35-5266-461F-82B8-E22E379FED32}" v="7" dt="2023-09-14T06:55:18.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p:scale>
          <a:sx n="75" d="100"/>
          <a:sy n="75" d="100"/>
        </p:scale>
        <p:origin x="970" y="-758"/>
      </p:cViewPr>
      <p:guideLst/>
    </p:cSldViewPr>
  </p:slideViewPr>
  <p:notesTextViewPr>
    <p:cViewPr>
      <p:scale>
        <a:sx n="1" d="1"/>
        <a:sy n="1" d="1"/>
      </p:scale>
      <p:origin x="0" y="0"/>
    </p:cViewPr>
  </p:notesTextViewPr>
  <p:notesViewPr>
    <p:cSldViewPr snapToGrid="0">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pu Perämäki" userId="S::varpu.peramaki@cp-liitto.fi::a6f64e46-49a4-4d05-9e1a-b19e1b176edc" providerId="AD" clId="Web-{77ED0F35-5266-461F-82B8-E22E379FED32}"/>
    <pc:docChg chg="modSld">
      <pc:chgData name="Varpu Perämäki" userId="S::varpu.peramaki@cp-liitto.fi::a6f64e46-49a4-4d05-9e1a-b19e1b176edc" providerId="AD" clId="Web-{77ED0F35-5266-461F-82B8-E22E379FED32}" dt="2023-09-14T06:55:18.430" v="6" actId="20577"/>
      <pc:docMkLst>
        <pc:docMk/>
      </pc:docMkLst>
      <pc:sldChg chg="modSp">
        <pc:chgData name="Varpu Perämäki" userId="S::varpu.peramaki@cp-liitto.fi::a6f64e46-49a4-4d05-9e1a-b19e1b176edc" providerId="AD" clId="Web-{77ED0F35-5266-461F-82B8-E22E379FED32}" dt="2023-09-14T06:55:18.430" v="6" actId="20577"/>
        <pc:sldMkLst>
          <pc:docMk/>
          <pc:sldMk cId="421256767" sldId="291"/>
        </pc:sldMkLst>
        <pc:spChg chg="mod">
          <ac:chgData name="Varpu Perämäki" userId="S::varpu.peramaki@cp-liitto.fi::a6f64e46-49a4-4d05-9e1a-b19e1b176edc" providerId="AD" clId="Web-{77ED0F35-5266-461F-82B8-E22E379FED32}" dt="2023-09-14T06:55:18.430" v="6" actId="20577"/>
          <ac:spMkLst>
            <pc:docMk/>
            <pc:sldMk cId="421256767" sldId="291"/>
            <ac:spMk id="3" creationId="{216D45E0-E053-896D-1EDC-02B20CE405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F1746F5-E9C2-BD02-C6B2-101436D92CD3}"/>
              </a:ext>
            </a:extLst>
          </p:cNvPr>
          <p:cNvSpPr>
            <a:spLocks noGrp="1"/>
          </p:cNvSpPr>
          <p:nvPr>
            <p:ph type="hdr" sz="quarter"/>
          </p:nvPr>
        </p:nvSpPr>
        <p:spPr>
          <a:xfrm>
            <a:off x="-1" y="0"/>
            <a:ext cx="6797675" cy="286603"/>
          </a:xfrm>
          <a:prstGeom prst="rect">
            <a:avLst/>
          </a:prstGeom>
        </p:spPr>
        <p:txBody>
          <a:bodyPr vert="horz" lIns="91440" tIns="45720" rIns="91440" bIns="45720" rtlCol="0"/>
          <a:lstStyle>
            <a:lvl1pPr algn="l">
              <a:defRPr sz="1200"/>
            </a:lvl1pPr>
          </a:lstStyle>
          <a:p>
            <a:r>
              <a:rPr lang="fi-FI"/>
              <a:t>LUONNOS, LOPULLINEN VERSIO SAATAVILLA KEVÄÄLLÄ 2024 WWW.CP-LIITTO.FI</a:t>
            </a:r>
            <a:endParaRPr lang="fi-FI" dirty="0"/>
          </a:p>
        </p:txBody>
      </p:sp>
    </p:spTree>
    <p:extLst>
      <p:ext uri="{BB962C8B-B14F-4D97-AF65-F5344CB8AC3E}">
        <p14:creationId xmlns:p14="http://schemas.microsoft.com/office/powerpoint/2010/main" val="26465854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fi-FI"/>
              <a:t>LUONNOS, LOPULLINEN VERSIO SAATAVILLA KEVÄÄLLÄ 2024 WWW.CP-LIITTO.FI</a:t>
            </a:r>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3D2BDA7-825E-4059-A722-CDF96557FD11}" type="datetimeFigureOut">
              <a:rPr lang="fi-FI" smtClean="0"/>
              <a:t>13.9.2023</a:t>
            </a:fld>
            <a:endParaRPr lang="fi-FI"/>
          </a:p>
        </p:txBody>
      </p:sp>
      <p:sp>
        <p:nvSpPr>
          <p:cNvPr id="4" name="Dian kuvan paikkamerkki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4A73673-57A5-43A9-9702-D46967E96B6E}" type="slidenum">
              <a:rPr lang="fi-FI" smtClean="0"/>
              <a:t>‹#›</a:t>
            </a:fld>
            <a:endParaRPr lang="fi-FI"/>
          </a:p>
        </p:txBody>
      </p:sp>
    </p:spTree>
    <p:extLst>
      <p:ext uri="{BB962C8B-B14F-4D97-AF65-F5344CB8AC3E}">
        <p14:creationId xmlns:p14="http://schemas.microsoft.com/office/powerpoint/2010/main" val="37824401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fi-FI"/>
              <a:t>Muokkaa ots. perustyyl. napsautt.</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9BDEF2D7-EC20-42E2-8590-327E03D06656}" type="datetimeFigureOut">
              <a:rPr lang="fi-FI" smtClean="0"/>
              <a:t>13.9.2023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2428333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BDEF2D7-EC20-42E2-8590-327E03D06656}" type="datetimeFigureOut">
              <a:rPr lang="fi-FI" smtClean="0"/>
              <a:t>13.9.2023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275738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BDEF2D7-EC20-42E2-8590-327E03D06656}" type="datetimeFigureOut">
              <a:rPr lang="fi-FI" smtClean="0"/>
              <a:t>13.9.2023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17805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BDEF2D7-EC20-42E2-8590-327E03D06656}" type="datetimeFigureOut">
              <a:rPr lang="fi-FI" smtClean="0"/>
              <a:t>13.9.2023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8601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fi-FI"/>
              <a:t>Muokkaa ots. perustyyl. napsautt.</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BDEF2D7-EC20-42E2-8590-327E03D06656}" type="datetimeFigureOut">
              <a:rPr lang="fi-FI" smtClean="0"/>
              <a:t>13.9.2023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183583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Päivämäärän paikkamerkki 7">
            <a:extLst>
              <a:ext uri="{FF2B5EF4-FFF2-40B4-BE49-F238E27FC236}">
                <a16:creationId xmlns:a16="http://schemas.microsoft.com/office/drawing/2014/main" id="{9FE286C1-AE98-DE83-67B0-E7B3C7E62220}"/>
              </a:ext>
            </a:extLst>
          </p:cNvPr>
          <p:cNvSpPr>
            <a:spLocks noGrp="1"/>
          </p:cNvSpPr>
          <p:nvPr>
            <p:ph type="dt" sz="half" idx="10"/>
          </p:nvPr>
        </p:nvSpPr>
        <p:spPr/>
        <p:txBody>
          <a:bodyPr/>
          <a:lstStyle/>
          <a:p>
            <a:fld id="{9BDEF2D7-EC20-42E2-8590-327E03D06656}" type="datetimeFigureOut">
              <a:rPr lang="fi-FI" smtClean="0"/>
              <a:t>13.9.2023</a:t>
            </a:fld>
            <a:endParaRPr lang="fi-FI"/>
          </a:p>
        </p:txBody>
      </p:sp>
      <p:sp>
        <p:nvSpPr>
          <p:cNvPr id="9" name="Alatunnisteen paikkamerkki 8">
            <a:extLst>
              <a:ext uri="{FF2B5EF4-FFF2-40B4-BE49-F238E27FC236}">
                <a16:creationId xmlns:a16="http://schemas.microsoft.com/office/drawing/2014/main" id="{B8765E9C-25B6-BE74-7C4E-87511B759071}"/>
              </a:ext>
            </a:extLst>
          </p:cNvPr>
          <p:cNvSpPr>
            <a:spLocks noGrp="1"/>
          </p:cNvSpPr>
          <p:nvPr>
            <p:ph type="ftr" sz="quarter" idx="11"/>
          </p:nvPr>
        </p:nvSpPr>
        <p:spPr/>
        <p:txBody>
          <a:bodyPr/>
          <a:lstStyle/>
          <a:p>
            <a:endParaRPr lang="fi-FI"/>
          </a:p>
        </p:txBody>
      </p:sp>
      <p:sp>
        <p:nvSpPr>
          <p:cNvPr id="10" name="Dian numeron paikkamerkki 9">
            <a:extLst>
              <a:ext uri="{FF2B5EF4-FFF2-40B4-BE49-F238E27FC236}">
                <a16:creationId xmlns:a16="http://schemas.microsoft.com/office/drawing/2014/main" id="{90FDBF8A-CEFE-6830-02B4-95292B5DA878}"/>
              </a:ext>
            </a:extLst>
          </p:cNvPr>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13735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fi-FI"/>
              <a:t>Muokkaa ots. perustyyl. napsautt.</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fi-FI"/>
              <a:t>Muokkaa tekstin perustyylejä napsauttamalla</a:t>
            </a:r>
          </a:p>
        </p:txBody>
      </p:sp>
      <p:sp>
        <p:nvSpPr>
          <p:cNvPr id="4" name="Content Placeholder 3"/>
          <p:cNvSpPr>
            <a:spLocks noGrp="1"/>
          </p:cNvSpPr>
          <p:nvPr>
            <p:ph sz="half" idx="2"/>
          </p:nvPr>
        </p:nvSpPr>
        <p:spPr>
          <a:xfrm>
            <a:off x="881779" y="3507105"/>
            <a:ext cx="5415676" cy="515842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fi-FI"/>
              <a:t>Muokkaa tekstin perustyylejä napsauttamalla</a:t>
            </a:r>
          </a:p>
        </p:txBody>
      </p:sp>
      <p:sp>
        <p:nvSpPr>
          <p:cNvPr id="6" name="Content Placeholder 5"/>
          <p:cNvSpPr>
            <a:spLocks noGrp="1"/>
          </p:cNvSpPr>
          <p:nvPr>
            <p:ph sz="quarter" idx="4"/>
          </p:nvPr>
        </p:nvSpPr>
        <p:spPr>
          <a:xfrm>
            <a:off x="6480811" y="3507105"/>
            <a:ext cx="5442347" cy="515842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BDEF2D7-EC20-42E2-8590-327E03D06656}" type="datetimeFigureOut">
              <a:rPr lang="fi-FI" smtClean="0"/>
              <a:t>13.9.2023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121929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9BDEF2D7-EC20-42E2-8590-327E03D06656}" type="datetimeFigureOut">
              <a:rPr lang="fi-FI" smtClean="0"/>
              <a:t>13.9.2023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411108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EF2D7-EC20-42E2-8590-327E03D06656}" type="datetimeFigureOut">
              <a:rPr lang="fi-FI" smtClean="0"/>
              <a:t>13.9.2023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281299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fi-FI"/>
              <a:t>Muokkaa ots. perustyyl. napsautt.</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BDEF2D7-EC20-42E2-8590-327E03D06656}" type="datetimeFigureOut">
              <a:rPr lang="fi-FI" smtClean="0"/>
              <a:t>13.9.2023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172725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fi-FI"/>
              <a:t>Muokkaa ots. perustyyl. napsautt.</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fi-FI"/>
              <a:t>Lisää kuva napsauttamalla kuvaketta</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BDEF2D7-EC20-42E2-8590-327E03D06656}" type="datetimeFigureOut">
              <a:rPr lang="fi-FI" smtClean="0"/>
              <a:t>13.9.2023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83EF94B-401A-44E2-B279-E0BED11FA0BD}" type="slidenum">
              <a:rPr lang="fi-FI" smtClean="0"/>
              <a:t>‹#›</a:t>
            </a:fld>
            <a:endParaRPr lang="fi-FI"/>
          </a:p>
        </p:txBody>
      </p:sp>
    </p:spTree>
    <p:extLst>
      <p:ext uri="{BB962C8B-B14F-4D97-AF65-F5344CB8AC3E}">
        <p14:creationId xmlns:p14="http://schemas.microsoft.com/office/powerpoint/2010/main" val="47662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BDEF2D7-EC20-42E2-8590-327E03D06656}" type="datetimeFigureOut">
              <a:rPr lang="fi-FI" smtClean="0"/>
              <a:t>13.9.2023</a:t>
            </a:fld>
            <a:endParaRPr lang="fi-FI"/>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83EF94B-401A-44E2-B279-E0BED11FA0BD}" type="slidenum">
              <a:rPr lang="fi-FI" smtClean="0"/>
              <a:t>‹#›</a:t>
            </a:fld>
            <a:endParaRPr lang="fi-FI"/>
          </a:p>
        </p:txBody>
      </p:sp>
    </p:spTree>
    <p:extLst>
      <p:ext uri="{BB962C8B-B14F-4D97-AF65-F5344CB8AC3E}">
        <p14:creationId xmlns:p14="http://schemas.microsoft.com/office/powerpoint/2010/main" val="2265531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9.svg"/><Relationship Id="rId7" Type="http://schemas.openxmlformats.org/officeDocument/2006/relationships/image" Target="../media/image73.jp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72.jpg"/><Relationship Id="rId11" Type="http://schemas.openxmlformats.org/officeDocument/2006/relationships/image" Target="../media/image3.png"/><Relationship Id="rId5" Type="http://schemas.openxmlformats.org/officeDocument/2006/relationships/image" Target="../media/image12.svg"/><Relationship Id="rId10" Type="http://schemas.openxmlformats.org/officeDocument/2006/relationships/image" Target="../media/image2.jpg"/><Relationship Id="rId4" Type="http://schemas.openxmlformats.org/officeDocument/2006/relationships/image" Target="../media/image11.png"/><Relationship Id="rId9" Type="http://schemas.openxmlformats.org/officeDocument/2006/relationships/image" Target="../media/image47.sv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5.png"/><Relationship Id="rId7" Type="http://schemas.openxmlformats.org/officeDocument/2006/relationships/image" Target="../media/image2.jp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4.jpg"/><Relationship Id="rId4" Type="http://schemas.openxmlformats.org/officeDocument/2006/relationships/image" Target="../media/image7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10.svg"/><Relationship Id="rId7" Type="http://schemas.openxmlformats.org/officeDocument/2006/relationships/image" Target="../media/image6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9.jpg"/><Relationship Id="rId11" Type="http://schemas.openxmlformats.org/officeDocument/2006/relationships/image" Target="../media/image3.png"/><Relationship Id="rId5" Type="http://schemas.openxmlformats.org/officeDocument/2006/relationships/image" Target="../media/image49.svg"/><Relationship Id="rId10" Type="http://schemas.openxmlformats.org/officeDocument/2006/relationships/image" Target="../media/image2.jpg"/><Relationship Id="rId4" Type="http://schemas.openxmlformats.org/officeDocument/2006/relationships/image" Target="../media/image48.png"/><Relationship Id="rId9" Type="http://schemas.openxmlformats.org/officeDocument/2006/relationships/image" Target="../media/image80.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43.svg"/><Relationship Id="rId7" Type="http://schemas.openxmlformats.org/officeDocument/2006/relationships/image" Target="../media/image60.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14.sv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www.luontoon.fi/retkietiketti"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papunet.ne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jp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13" Type="http://schemas.openxmlformats.org/officeDocument/2006/relationships/image" Target="../media/image39.svg"/><Relationship Id="rId18" Type="http://schemas.openxmlformats.org/officeDocument/2006/relationships/image" Target="../media/image7.png"/><Relationship Id="rId26" Type="http://schemas.openxmlformats.org/officeDocument/2006/relationships/image" Target="../media/image44.png"/><Relationship Id="rId39" Type="http://schemas.openxmlformats.org/officeDocument/2006/relationships/image" Target="../media/image57.svg"/><Relationship Id="rId21" Type="http://schemas.openxmlformats.org/officeDocument/2006/relationships/image" Target="../media/image12.sv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3.png"/><Relationship Id="rId7" Type="http://schemas.openxmlformats.org/officeDocument/2006/relationships/image" Target="../media/image33.svg"/><Relationship Id="rId2" Type="http://schemas.openxmlformats.org/officeDocument/2006/relationships/image" Target="../media/image28.png"/><Relationship Id="rId16" Type="http://schemas.openxmlformats.org/officeDocument/2006/relationships/image" Target="../media/image13.png"/><Relationship Id="rId29"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svg"/><Relationship Id="rId40" Type="http://schemas.openxmlformats.org/officeDocument/2006/relationships/image" Target="../media/image58.png"/><Relationship Id="rId45" Type="http://schemas.openxmlformats.org/officeDocument/2006/relationships/image" Target="../media/image63.sv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10.sv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8.svg"/><Relationship Id="rId31" Type="http://schemas.openxmlformats.org/officeDocument/2006/relationships/image" Target="../media/image49.svg"/><Relationship Id="rId44" Type="http://schemas.openxmlformats.org/officeDocument/2006/relationships/image" Target="../media/image62.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 Id="rId22" Type="http://schemas.openxmlformats.org/officeDocument/2006/relationships/image" Target="../media/image9.png"/><Relationship Id="rId27" Type="http://schemas.openxmlformats.org/officeDocument/2006/relationships/image" Target="../media/image45.svg"/><Relationship Id="rId30" Type="http://schemas.openxmlformats.org/officeDocument/2006/relationships/image" Target="../media/image48.png"/><Relationship Id="rId35" Type="http://schemas.openxmlformats.org/officeDocument/2006/relationships/image" Target="../media/image53.svg"/><Relationship Id="rId43" Type="http://schemas.openxmlformats.org/officeDocument/2006/relationships/image" Target="../media/image61.svg"/><Relationship Id="rId8" Type="http://schemas.openxmlformats.org/officeDocument/2006/relationships/image" Target="../media/image34.png"/><Relationship Id="rId3" Type="http://schemas.openxmlformats.org/officeDocument/2006/relationships/image" Target="../media/image29.svg"/><Relationship Id="rId12" Type="http://schemas.openxmlformats.org/officeDocument/2006/relationships/image" Target="../media/image38.png"/><Relationship Id="rId17" Type="http://schemas.openxmlformats.org/officeDocument/2006/relationships/image" Target="../media/image14.svg"/><Relationship Id="rId25" Type="http://schemas.openxmlformats.org/officeDocument/2006/relationships/image" Target="../media/image43.svg"/><Relationship Id="rId33" Type="http://schemas.openxmlformats.org/officeDocument/2006/relationships/image" Target="../media/image51.svg"/><Relationship Id="rId38" Type="http://schemas.openxmlformats.org/officeDocument/2006/relationships/image" Target="../media/image56.png"/><Relationship Id="rId46" Type="http://schemas.openxmlformats.org/officeDocument/2006/relationships/image" Target="../media/image2.jpg"/><Relationship Id="rId20" Type="http://schemas.openxmlformats.org/officeDocument/2006/relationships/image" Target="../media/image11.png"/><Relationship Id="rId41" Type="http://schemas.openxmlformats.org/officeDocument/2006/relationships/image" Target="../media/image59.svg"/></Relationships>
</file>

<file path=ppt/slides/_rels/slide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8.svg"/><Relationship Id="rId7" Type="http://schemas.openxmlformats.org/officeDocument/2006/relationships/image" Target="../media/image57.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3.png"/><Relationship Id="rId5" Type="http://schemas.openxmlformats.org/officeDocument/2006/relationships/image" Target="../media/image53.svg"/><Relationship Id="rId10" Type="http://schemas.openxmlformats.org/officeDocument/2006/relationships/image" Target="../media/image2.jpg"/><Relationship Id="rId4" Type="http://schemas.openxmlformats.org/officeDocument/2006/relationships/image" Target="../media/image52.png"/><Relationship Id="rId9" Type="http://schemas.openxmlformats.org/officeDocument/2006/relationships/image" Target="../media/image68.jpg"/></Relationships>
</file>

<file path=ppt/slides/_rels/slide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48DA6A-026B-FCE5-614F-EA10A5333F30}"/>
              </a:ext>
            </a:extLst>
          </p:cNvPr>
          <p:cNvSpPr>
            <a:spLocks noGrp="1"/>
          </p:cNvSpPr>
          <p:nvPr>
            <p:ph type="ctrTitle"/>
          </p:nvPr>
        </p:nvSpPr>
        <p:spPr>
          <a:xfrm>
            <a:off x="960120" y="1571308"/>
            <a:ext cx="10881360" cy="1188825"/>
          </a:xfrm>
        </p:spPr>
        <p:txBody>
          <a:bodyPr>
            <a:normAutofit fontScale="90000"/>
          </a:bodyPr>
          <a:lstStyle/>
          <a:p>
            <a:r>
              <a:rPr lang="fi-FI" dirty="0">
                <a:latin typeface="Open Sans Light" panose="020B0306030504020204" pitchFamily="34" charset="0"/>
                <a:ea typeface="Open Sans Light" panose="020B0306030504020204" pitchFamily="34" charset="0"/>
                <a:cs typeface="Open Sans Light" panose="020B0306030504020204" pitchFamily="34" charset="0"/>
              </a:rPr>
              <a:t>Rastiseikkailupaketti</a:t>
            </a:r>
          </a:p>
        </p:txBody>
      </p:sp>
      <p:sp>
        <p:nvSpPr>
          <p:cNvPr id="3" name="Alaotsikko 2">
            <a:extLst>
              <a:ext uri="{FF2B5EF4-FFF2-40B4-BE49-F238E27FC236}">
                <a16:creationId xmlns:a16="http://schemas.microsoft.com/office/drawing/2014/main" id="{7FE24179-D3B2-AD85-CAD7-6A4F39D866C3}"/>
              </a:ext>
            </a:extLst>
          </p:cNvPr>
          <p:cNvSpPr>
            <a:spLocks noGrp="1"/>
          </p:cNvSpPr>
          <p:nvPr>
            <p:ph type="subTitle" idx="1"/>
          </p:nvPr>
        </p:nvSpPr>
        <p:spPr>
          <a:xfrm>
            <a:off x="1600199" y="2760133"/>
            <a:ext cx="9601200" cy="2318067"/>
          </a:xfrm>
        </p:spPr>
        <p:txBody>
          <a:bodyPr>
            <a:normAutofit/>
          </a:bodyPr>
          <a:lstStyle/>
          <a:p>
            <a:r>
              <a:rPr lang="fi-FI" sz="2800" dirty="0">
                <a:latin typeface="Open Sans Light" panose="020B0306030504020204" pitchFamily="34" charset="0"/>
                <a:ea typeface="Open Sans Light" panose="020B0306030504020204" pitchFamily="34" charset="0"/>
                <a:cs typeface="Open Sans Light" panose="020B0306030504020204" pitchFamily="34" charset="0"/>
              </a:rPr>
              <a:t>Tunnesäätelyä ja kehonhahmotusta pienille ja isommillekin</a:t>
            </a:r>
          </a:p>
        </p:txBody>
      </p:sp>
      <p:sp>
        <p:nvSpPr>
          <p:cNvPr id="4" name="Alatunnisteen paikkamerkki 24">
            <a:extLst>
              <a:ext uri="{FF2B5EF4-FFF2-40B4-BE49-F238E27FC236}">
                <a16:creationId xmlns:a16="http://schemas.microsoft.com/office/drawing/2014/main" id="{E822B810-F846-E775-8A2A-20F2A3E89963}"/>
              </a:ext>
            </a:extLst>
          </p:cNvPr>
          <p:cNvSpPr>
            <a:spLocks noGrp="1"/>
          </p:cNvSpPr>
          <p:nvPr>
            <p:ph type="ftr" sz="quarter" idx="11"/>
          </p:nvPr>
        </p:nvSpPr>
        <p:spPr>
          <a:xfrm>
            <a:off x="0" y="22205"/>
            <a:ext cx="12801599" cy="511175"/>
          </a:xfrm>
        </p:spPr>
        <p:txBody>
          <a:bodyPr/>
          <a:lstStyle/>
          <a:p>
            <a:r>
              <a:rPr lang="fi-FI">
                <a:solidFill>
                  <a:srgbClr val="FF0000"/>
                </a:solidFill>
              </a:rPr>
              <a:t>LUONNOS, LOPULLINEN VERSIO SAATAVILLA KEVÄÄLLÄ 2024 WWW.CP-LIITTO.FI</a:t>
            </a:r>
            <a:endParaRPr lang="fi-FI" dirty="0">
              <a:solidFill>
                <a:srgbClr val="FF0000"/>
              </a:solidFill>
            </a:endParaRPr>
          </a:p>
        </p:txBody>
      </p:sp>
      <p:pic>
        <p:nvPicPr>
          <p:cNvPr id="6" name="Kuva 5" descr="Kuva, joka sisältää kohteen piirros, animaatio, kuvitus, luonnos&#10;&#10;Kuvaus luotu automaattisesti">
            <a:extLst>
              <a:ext uri="{FF2B5EF4-FFF2-40B4-BE49-F238E27FC236}">
                <a16:creationId xmlns:a16="http://schemas.microsoft.com/office/drawing/2014/main" id="{6C6DFA50-4179-D7AD-63D1-BFD52E2EE03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9587"/>
                    </a14:imgEffect>
                    <a14:imgEffect>
                      <a14:brightnessContrast contrast="42000"/>
                    </a14:imgEffect>
                  </a14:imgLayer>
                </a14:imgProps>
              </a:ext>
              <a:ext uri="{28A0092B-C50C-407E-A947-70E740481C1C}">
                <a14:useLocalDpi xmlns:a14="http://schemas.microsoft.com/office/drawing/2010/main" val="0"/>
              </a:ext>
            </a:extLst>
          </a:blip>
          <a:stretch>
            <a:fillRect/>
          </a:stretch>
        </p:blipFill>
        <p:spPr>
          <a:xfrm>
            <a:off x="3539065" y="3581872"/>
            <a:ext cx="5242973" cy="5315641"/>
          </a:xfrm>
          <a:prstGeom prst="rect">
            <a:avLst/>
          </a:prstGeom>
        </p:spPr>
      </p:pic>
      <p:pic>
        <p:nvPicPr>
          <p:cNvPr id="7" name="Kuva 6" descr="Kuva, joka sisältää kohteen teksti, Fontti, logo, Grafiikka&#10;&#10;Kuvaus luotu automaattisesti">
            <a:extLst>
              <a:ext uri="{FF2B5EF4-FFF2-40B4-BE49-F238E27FC236}">
                <a16:creationId xmlns:a16="http://schemas.microsoft.com/office/drawing/2014/main" id="{44B49BAF-8D4A-F220-EBC3-C38FC8BA0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105"/>
            <a:ext cx="2076602" cy="1529203"/>
          </a:xfrm>
          <a:prstGeom prst="rect">
            <a:avLst/>
          </a:prstGeom>
        </p:spPr>
      </p:pic>
      <p:pic>
        <p:nvPicPr>
          <p:cNvPr id="9" name="Kuva 8" descr="Kuva, joka sisältää kohteen ympyrä, keltainen, Grafiikka, kuvakaappaus&#10;&#10;Kuvaus luotu automaattisesti">
            <a:extLst>
              <a:ext uri="{FF2B5EF4-FFF2-40B4-BE49-F238E27FC236}">
                <a16:creationId xmlns:a16="http://schemas.microsoft.com/office/drawing/2014/main" id="{DF989810-5CF4-5E88-E167-41198AF05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4054" y="0"/>
            <a:ext cx="1617545" cy="1979112"/>
          </a:xfrm>
          <a:prstGeom prst="rect">
            <a:avLst/>
          </a:prstGeom>
        </p:spPr>
      </p:pic>
    </p:spTree>
    <p:extLst>
      <p:ext uri="{BB962C8B-B14F-4D97-AF65-F5344CB8AC3E}">
        <p14:creationId xmlns:p14="http://schemas.microsoft.com/office/powerpoint/2010/main" val="68004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EB71C9F4-F731-B77A-3744-CAE3DE023FC9}"/>
              </a:ext>
            </a:extLst>
          </p:cNvPr>
          <p:cNvSpPr>
            <a:spLocks noGrp="1"/>
          </p:cNvSpPr>
          <p:nvPr>
            <p:ph idx="1"/>
          </p:nvPr>
        </p:nvSpPr>
        <p:spPr>
          <a:xfrm>
            <a:off x="588723" y="951978"/>
            <a:ext cx="11624153" cy="7712159"/>
          </a:xfrm>
          <a:solidFill>
            <a:schemeClr val="bg1"/>
          </a:solidFill>
        </p:spPr>
        <p:txBody>
          <a:bodyPr>
            <a:normAutofit/>
          </a:bodyPr>
          <a:lstStyle/>
          <a:p>
            <a:endParaRPr lang="fi-FI" sz="4400" dirty="0"/>
          </a:p>
        </p:txBody>
      </p:sp>
      <p:sp>
        <p:nvSpPr>
          <p:cNvPr id="2" name="Suorakulmio 1">
            <a:extLst>
              <a:ext uri="{FF2B5EF4-FFF2-40B4-BE49-F238E27FC236}">
                <a16:creationId xmlns:a16="http://schemas.microsoft.com/office/drawing/2014/main" id="{178D3C4B-8E7F-AA8D-A8DD-8774346DC4EF}"/>
              </a:ext>
            </a:extLst>
          </p:cNvPr>
          <p:cNvSpPr/>
          <p:nvPr/>
        </p:nvSpPr>
        <p:spPr>
          <a:xfrm>
            <a:off x="588723" y="951978"/>
            <a:ext cx="11624153" cy="2221919"/>
          </a:xfrm>
          <a:prstGeom prst="rect">
            <a:avLst/>
          </a:prstGeom>
          <a:solidFill>
            <a:srgbClr val="FFF3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20" name="Tekstiruutu 19">
            <a:extLst>
              <a:ext uri="{FF2B5EF4-FFF2-40B4-BE49-F238E27FC236}">
                <a16:creationId xmlns:a16="http://schemas.microsoft.com/office/drawing/2014/main" id="{9077060C-2EDC-3132-CA28-B730C2C580DE}"/>
              </a:ext>
            </a:extLst>
          </p:cNvPr>
          <p:cNvSpPr txBox="1"/>
          <p:nvPr/>
        </p:nvSpPr>
        <p:spPr>
          <a:xfrm>
            <a:off x="2756493" y="3346358"/>
            <a:ext cx="9236344" cy="3655692"/>
          </a:xfrm>
          <a:prstGeom prst="rect">
            <a:avLst/>
          </a:prstGeom>
          <a:noFill/>
          <a:ln w="19050">
            <a:solidFill>
              <a:schemeClr val="accent4">
                <a:lumMod val="75000"/>
              </a:schemeClr>
            </a:solidFill>
          </a:ln>
        </p:spPr>
        <p:txBody>
          <a:bodyPr wrap="square" lIns="360000" tIns="180000" rIns="2520000" bIns="2340000" rtlCol="0">
            <a:noAutofit/>
          </a:bodyPr>
          <a:lstStyle/>
          <a:p>
            <a:r>
              <a:rPr lang="fi-FI" sz="2000" b="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Maadoitutaan</a:t>
            </a:r>
            <a:r>
              <a:rPr lang="fi-FI"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spcBef>
                <a:spcPts val="600"/>
              </a:spcBef>
              <a:spcAft>
                <a:spcPts val="1200"/>
              </a:spcAft>
            </a:pPr>
            <a:r>
              <a:rPr lang="fi-FI" i="1" dirty="0">
                <a:solidFill>
                  <a:srgbClr val="000000"/>
                </a:solidFill>
                <a:latin typeface="Open Sans" panose="020B0606030504020204" pitchFamily="34" charset="0"/>
                <a:ea typeface="Open Sans" panose="020B0606030504020204" pitchFamily="34" charset="0"/>
                <a:cs typeface="Open Sans" panose="020B0606030504020204" pitchFamily="34" charset="0"/>
              </a:rPr>
              <a:t>Istuen tai seisten:</a:t>
            </a:r>
          </a:p>
          <a:p>
            <a:pPr marL="285750" indent="-285750">
              <a:buFont typeface="Arial" panose="020B0604020202020204" pitchFamily="34" charset="0"/>
              <a:buChar char="•"/>
            </a:pPr>
            <a:r>
              <a:rPr lang="fi-FI" dirty="0">
                <a:solidFill>
                  <a:srgbClr val="000000"/>
                </a:solidFill>
                <a:latin typeface="Open Sans" panose="020B0606030504020204" pitchFamily="34" charset="0"/>
                <a:ea typeface="Open Sans" panose="020B0606030504020204" pitchFamily="34" charset="0"/>
                <a:cs typeface="Open Sans" panose="020B0606030504020204" pitchFamily="34" charset="0"/>
              </a:rPr>
              <a:t>Keinu puolelta toiselle</a:t>
            </a:r>
          </a:p>
          <a:p>
            <a:pPr marL="742950" lvl="1" indent="-285750">
              <a:buFont typeface="Arial" panose="020B0604020202020204" pitchFamily="34" charset="0"/>
              <a:buChar char="•"/>
            </a:pPr>
            <a:r>
              <a:rPr lang="fi-FI"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Kuinka pitkälle voit keinua kaatumatta?</a:t>
            </a:r>
            <a:endParaRPr lang="fi-FI"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fi-FI"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fi-FI"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fi-FI"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i-FI"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Tömistele pelko pois!</a:t>
            </a:r>
          </a:p>
          <a:p>
            <a:pPr marL="742950" lvl="1" indent="-285750">
              <a:buFont typeface="Arial" panose="020B0604020202020204" pitchFamily="34" charset="0"/>
              <a:buChar char="•"/>
            </a:pPr>
            <a:r>
              <a:rPr lang="fi-FI"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Kuka tömistää kovimmin?</a:t>
            </a:r>
            <a:endParaRPr lang="fi-FI"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Ellipsi 14">
            <a:extLst>
              <a:ext uri="{FF2B5EF4-FFF2-40B4-BE49-F238E27FC236}">
                <a16:creationId xmlns:a16="http://schemas.microsoft.com/office/drawing/2014/main" id="{6B7161D0-2B5B-83C8-0A15-889FE99C8E13}"/>
              </a:ext>
            </a:extLst>
          </p:cNvPr>
          <p:cNvSpPr/>
          <p:nvPr/>
        </p:nvSpPr>
        <p:spPr>
          <a:xfrm>
            <a:off x="768145" y="3504597"/>
            <a:ext cx="1456691" cy="1440256"/>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a:solidFill>
                <a:prstClr val="white"/>
              </a:solidFill>
              <a:latin typeface="Calibri" panose="020F0502020204030204"/>
            </a:endParaRPr>
          </a:p>
        </p:txBody>
      </p:sp>
      <p:pic>
        <p:nvPicPr>
          <p:cNvPr id="18" name="Kuva 17" descr="Sankari mies tasaisella täytöllä">
            <a:extLst>
              <a:ext uri="{FF2B5EF4-FFF2-40B4-BE49-F238E27FC236}">
                <a16:creationId xmlns:a16="http://schemas.microsoft.com/office/drawing/2014/main" id="{CD8A7B20-7F53-F4E1-D6F8-3D7C110C4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644" y="3731506"/>
            <a:ext cx="908446" cy="908446"/>
          </a:xfrm>
          <a:prstGeom prst="rect">
            <a:avLst/>
          </a:prstGeom>
        </p:spPr>
      </p:pic>
      <p:sp>
        <p:nvSpPr>
          <p:cNvPr id="23" name="Tekstiruutu 22">
            <a:extLst>
              <a:ext uri="{FF2B5EF4-FFF2-40B4-BE49-F238E27FC236}">
                <a16:creationId xmlns:a16="http://schemas.microsoft.com/office/drawing/2014/main" id="{0E18EFA2-9D9F-CBA1-403B-2EBB58B6E25F}"/>
              </a:ext>
            </a:extLst>
          </p:cNvPr>
          <p:cNvSpPr txBox="1"/>
          <p:nvPr/>
        </p:nvSpPr>
        <p:spPr>
          <a:xfrm>
            <a:off x="2756493" y="7181976"/>
            <a:ext cx="9236344" cy="1302234"/>
          </a:xfrm>
          <a:prstGeom prst="rect">
            <a:avLst/>
          </a:prstGeom>
          <a:noFill/>
          <a:ln w="19050">
            <a:solidFill>
              <a:schemeClr val="accent4">
                <a:lumMod val="75000"/>
              </a:schemeClr>
            </a:solidFill>
          </a:ln>
        </p:spPr>
        <p:txBody>
          <a:bodyPr wrap="square" lIns="360000" tIns="180000" rIns="144000" bIns="180000" rtlCol="0">
            <a:spAutoFit/>
          </a:bodyPr>
          <a:lstStyle/>
          <a:p>
            <a:r>
              <a:rPr lang="fi-FI"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Missä Piipertäjä piileksii?</a:t>
            </a:r>
          </a:p>
          <a:p>
            <a:pPr marL="342900" indent="-342900">
              <a:spcBef>
                <a:spcPts val="600"/>
              </a:spcBef>
              <a:buFont typeface="Arial" panose="020B0604020202020204" pitchFamily="34" charset="0"/>
              <a:buChar char="•"/>
            </a:pPr>
            <a:r>
              <a:rPr lang="fi-FI"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Etsi hiirtä </a:t>
            </a:r>
            <a:r>
              <a:rPr lang="fi-FI" dirty="0">
                <a:solidFill>
                  <a:srgbClr val="000000"/>
                </a:solidFill>
                <a:latin typeface="Open Sans" panose="020B0606030504020204" pitchFamily="34" charset="0"/>
                <a:ea typeface="Open Sans" panose="020B0606030504020204" pitchFamily="34" charset="0"/>
                <a:cs typeface="Open Sans" panose="020B0606030504020204" pitchFamily="34" charset="0"/>
              </a:rPr>
              <a:t>ämpäreiden ja muiden esineiden alta</a:t>
            </a:r>
          </a:p>
          <a:p>
            <a:pPr marL="342900" indent="-342900">
              <a:buFont typeface="Arial" panose="020B0604020202020204" pitchFamily="34" charset="0"/>
              <a:buChar char="•"/>
            </a:pPr>
            <a:r>
              <a:rPr lang="fi-FI" dirty="0">
                <a:solidFill>
                  <a:srgbClr val="000000"/>
                </a:solidFill>
                <a:latin typeface="Open Sans" panose="020B0606030504020204" pitchFamily="34" charset="0"/>
                <a:ea typeface="Open Sans" panose="020B0606030504020204" pitchFamily="34" charset="0"/>
                <a:cs typeface="Open Sans" panose="020B0606030504020204" pitchFamily="34" charset="0"/>
              </a:rPr>
              <a:t>Löydätkö hirvityksiä?</a:t>
            </a:r>
            <a:endParaRPr lang="fi-FI"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9" name="Tekstiruutu 18">
            <a:extLst>
              <a:ext uri="{FF2B5EF4-FFF2-40B4-BE49-F238E27FC236}">
                <a16:creationId xmlns:a16="http://schemas.microsoft.com/office/drawing/2014/main" id="{23DF8DD1-B43A-85E1-905B-385860F534E8}"/>
              </a:ext>
            </a:extLst>
          </p:cNvPr>
          <p:cNvSpPr txBox="1"/>
          <p:nvPr/>
        </p:nvSpPr>
        <p:spPr>
          <a:xfrm>
            <a:off x="2756493" y="1504153"/>
            <a:ext cx="9236344" cy="1117568"/>
          </a:xfrm>
          <a:prstGeom prst="rect">
            <a:avLst/>
          </a:prstGeom>
          <a:noFill/>
          <a:ln w="19050">
            <a:solidFill>
              <a:schemeClr val="accent4">
                <a:lumMod val="75000"/>
              </a:schemeClr>
            </a:solidFill>
          </a:ln>
        </p:spPr>
        <p:txBody>
          <a:bodyPr wrap="square" lIns="360000" tIns="180000" rIns="720000" bIns="180000" rtlCol="0">
            <a:spAutoFit/>
          </a:bodyPr>
          <a:lstStyle/>
          <a:p>
            <a:r>
              <a:rPr lang="fi-FI"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Kerro tarina kuvasarjasta.</a:t>
            </a:r>
          </a:p>
          <a:p>
            <a:pPr marL="285750" indent="-285750">
              <a:spcBef>
                <a:spcPts val="600"/>
              </a:spcBef>
              <a:buFont typeface="Arial" panose="020B0604020202020204" pitchFamily="34" charset="0"/>
              <a:buChar char="•"/>
            </a:pPr>
            <a:r>
              <a:rPr lang="fi-FI" sz="20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Millainen tunne </a:t>
            </a:r>
            <a:r>
              <a:rPr lang="fi-FI"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Hiiri Piipertäjällä </a:t>
            </a:r>
            <a:r>
              <a:rPr lang="fi-FI" sz="20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mahtaa olla ja miksi?</a:t>
            </a:r>
          </a:p>
        </p:txBody>
      </p:sp>
      <p:sp>
        <p:nvSpPr>
          <p:cNvPr id="16" name="Ellipsi 15">
            <a:extLst>
              <a:ext uri="{FF2B5EF4-FFF2-40B4-BE49-F238E27FC236}">
                <a16:creationId xmlns:a16="http://schemas.microsoft.com/office/drawing/2014/main" id="{64E44819-BF26-6AD2-1A5E-74E9895A6471}"/>
              </a:ext>
            </a:extLst>
          </p:cNvPr>
          <p:cNvSpPr/>
          <p:nvPr/>
        </p:nvSpPr>
        <p:spPr>
          <a:xfrm>
            <a:off x="768145" y="1350264"/>
            <a:ext cx="1467299" cy="1425345"/>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dirty="0">
              <a:solidFill>
                <a:prstClr val="white"/>
              </a:solidFill>
              <a:latin typeface="Calibri" panose="020F0502020204030204"/>
            </a:endParaRPr>
          </a:p>
        </p:txBody>
      </p:sp>
      <p:pic>
        <p:nvPicPr>
          <p:cNvPr id="17" name="Kuva 16" descr="Keskustelu tasaisella täytöllä">
            <a:extLst>
              <a:ext uri="{FF2B5EF4-FFF2-40B4-BE49-F238E27FC236}">
                <a16:creationId xmlns:a16="http://schemas.microsoft.com/office/drawing/2014/main" id="{E9794C2F-B5A0-EBC1-E3BE-1368D9F290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6862" y="1602059"/>
            <a:ext cx="978678" cy="978678"/>
          </a:xfrm>
          <a:prstGeom prst="rect">
            <a:avLst/>
          </a:prstGeom>
        </p:spPr>
      </p:pic>
      <p:pic>
        <p:nvPicPr>
          <p:cNvPr id="9" name="Sisällön paikkamerkki 4" descr="Kuva, joka sisältää kohteen piirros, nisäkäs, kuvitus, animaatio&#10;&#10;Kuvaus luotu automaattisesti">
            <a:extLst>
              <a:ext uri="{FF2B5EF4-FFF2-40B4-BE49-F238E27FC236}">
                <a16:creationId xmlns:a16="http://schemas.microsoft.com/office/drawing/2014/main" id="{1EAB9C4C-207D-8DA4-3BFB-9FC546A856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9382" y="5431340"/>
            <a:ext cx="2560795" cy="1429352"/>
          </a:xfrm>
          <a:prstGeom prst="rect">
            <a:avLst/>
          </a:prstGeom>
        </p:spPr>
      </p:pic>
      <p:pic>
        <p:nvPicPr>
          <p:cNvPr id="11" name="Kuva 10" descr="Kuva, joka sisältää kohteen piirros, kuvitus, luonnos, clipart&#10;&#10;Kuvaus luotu automaattisesti">
            <a:extLst>
              <a:ext uri="{FF2B5EF4-FFF2-40B4-BE49-F238E27FC236}">
                <a16:creationId xmlns:a16="http://schemas.microsoft.com/office/drawing/2014/main" id="{7A584D3B-BFFA-C838-2CFE-C9AB43BCFE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9382" y="3808942"/>
            <a:ext cx="2560795" cy="1383620"/>
          </a:xfrm>
          <a:prstGeom prst="rect">
            <a:avLst/>
          </a:prstGeom>
        </p:spPr>
      </p:pic>
      <p:sp>
        <p:nvSpPr>
          <p:cNvPr id="4" name="Ellipsi 3">
            <a:extLst>
              <a:ext uri="{FF2B5EF4-FFF2-40B4-BE49-F238E27FC236}">
                <a16:creationId xmlns:a16="http://schemas.microsoft.com/office/drawing/2014/main" id="{948FE152-8E02-7FA5-246D-0C137ECEA6A6}"/>
              </a:ext>
            </a:extLst>
          </p:cNvPr>
          <p:cNvSpPr/>
          <p:nvPr/>
        </p:nvSpPr>
        <p:spPr>
          <a:xfrm>
            <a:off x="768145" y="7043954"/>
            <a:ext cx="1456691" cy="1440256"/>
          </a:xfrm>
          <a:prstGeom prst="ellipse">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dirty="0">
              <a:solidFill>
                <a:prstClr val="white"/>
              </a:solidFill>
              <a:latin typeface="Calibri" panose="020F0502020204030204"/>
            </a:endParaRPr>
          </a:p>
        </p:txBody>
      </p:sp>
      <p:pic>
        <p:nvPicPr>
          <p:cNvPr id="5" name="Kuva 4" descr="Sankarinainen tasaisella täytöllä">
            <a:extLst>
              <a:ext uri="{FF2B5EF4-FFF2-40B4-BE49-F238E27FC236}">
                <a16:creationId xmlns:a16="http://schemas.microsoft.com/office/drawing/2014/main" id="{872BA3A6-9318-850C-E1DD-FC6E92FDE1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2268" y="7270863"/>
            <a:ext cx="908446" cy="908446"/>
          </a:xfrm>
          <a:prstGeom prst="rect">
            <a:avLst/>
          </a:prstGeom>
        </p:spPr>
      </p:pic>
      <p:sp>
        <p:nvSpPr>
          <p:cNvPr id="6" name="Alatunnisteen paikkamerkki 24">
            <a:extLst>
              <a:ext uri="{FF2B5EF4-FFF2-40B4-BE49-F238E27FC236}">
                <a16:creationId xmlns:a16="http://schemas.microsoft.com/office/drawing/2014/main" id="{53C570B5-BAF6-D08A-BD2B-88127A828B69}"/>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7" name="Kuva 6" descr="Kuva, joka sisältää kohteen teksti, Fontti, logo, Grafiikka&#10;&#10;Kuvaus luotu automaattisesti">
            <a:extLst>
              <a:ext uri="{FF2B5EF4-FFF2-40B4-BE49-F238E27FC236}">
                <a16:creationId xmlns:a16="http://schemas.microsoft.com/office/drawing/2014/main" id="{1EF87876-2460-A99C-E552-8487BA693C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84775" cy="725185"/>
          </a:xfrm>
          <a:prstGeom prst="rect">
            <a:avLst/>
          </a:prstGeom>
        </p:spPr>
      </p:pic>
      <p:pic>
        <p:nvPicPr>
          <p:cNvPr id="8" name="Kuva 7" descr="Kuva, joka sisältää kohteen ympyrä, keltainen, Grafiikka, kuvakaappaus&#10;&#10;Kuvaus luotu automaattisesti">
            <a:extLst>
              <a:ext uri="{FF2B5EF4-FFF2-40B4-BE49-F238E27FC236}">
                <a16:creationId xmlns:a16="http://schemas.microsoft.com/office/drawing/2014/main" id="{9E0EA7CE-7634-BAE4-07B1-4CB322EB683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263713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840DCC-3E56-6FCB-8744-0F0D56A942CE}"/>
              </a:ext>
            </a:extLst>
          </p:cNvPr>
          <p:cNvSpPr>
            <a:spLocks noGrp="1"/>
          </p:cNvSpPr>
          <p:nvPr>
            <p:ph type="title"/>
          </p:nvPr>
        </p:nvSpPr>
        <p:spPr>
          <a:xfrm>
            <a:off x="880110" y="511177"/>
            <a:ext cx="11041380" cy="866686"/>
          </a:xfrm>
        </p:spPr>
        <p:txBody>
          <a:bodyPr>
            <a:normAutofit fontScale="90000"/>
          </a:bodyPr>
          <a:lstStyle/>
          <a:p>
            <a:r>
              <a:rPr lang="fi-FI" dirty="0"/>
              <a:t>Ämpäreiden alle</a:t>
            </a:r>
          </a:p>
        </p:txBody>
      </p:sp>
      <p:pic>
        <p:nvPicPr>
          <p:cNvPr id="5" name="Sisällön paikkamerkki 4">
            <a:extLst>
              <a:ext uri="{FF2B5EF4-FFF2-40B4-BE49-F238E27FC236}">
                <a16:creationId xmlns:a16="http://schemas.microsoft.com/office/drawing/2014/main" id="{ED036BF0-5704-6C12-6BEB-CFAA24CF35E7}"/>
              </a:ext>
            </a:extLst>
          </p:cNvPr>
          <p:cNvPicPr>
            <a:picLocks noGrp="1" noChangeAspect="1"/>
          </p:cNvPicPr>
          <p:nvPr>
            <p:ph idx="1"/>
          </p:nvPr>
        </p:nvPicPr>
        <p:blipFill>
          <a:blip r:embed="rId2"/>
          <a:stretch>
            <a:fillRect/>
          </a:stretch>
        </p:blipFill>
        <p:spPr>
          <a:xfrm>
            <a:off x="210658" y="1743150"/>
            <a:ext cx="3762375" cy="3933825"/>
          </a:xfrm>
        </p:spPr>
      </p:pic>
      <p:pic>
        <p:nvPicPr>
          <p:cNvPr id="7" name="Kuva 6">
            <a:extLst>
              <a:ext uri="{FF2B5EF4-FFF2-40B4-BE49-F238E27FC236}">
                <a16:creationId xmlns:a16="http://schemas.microsoft.com/office/drawing/2014/main" id="{C7567F58-0DE1-F375-2BBD-CEC7CC3EAB30}"/>
              </a:ext>
            </a:extLst>
          </p:cNvPr>
          <p:cNvPicPr>
            <a:picLocks noChangeAspect="1"/>
          </p:cNvPicPr>
          <p:nvPr/>
        </p:nvPicPr>
        <p:blipFill>
          <a:blip r:embed="rId3"/>
          <a:stretch>
            <a:fillRect/>
          </a:stretch>
        </p:blipFill>
        <p:spPr>
          <a:xfrm>
            <a:off x="7612463" y="789140"/>
            <a:ext cx="3900196" cy="3524520"/>
          </a:xfrm>
          <a:prstGeom prst="rect">
            <a:avLst/>
          </a:prstGeom>
        </p:spPr>
      </p:pic>
      <p:pic>
        <p:nvPicPr>
          <p:cNvPr id="9" name="Kuva 8">
            <a:extLst>
              <a:ext uri="{FF2B5EF4-FFF2-40B4-BE49-F238E27FC236}">
                <a16:creationId xmlns:a16="http://schemas.microsoft.com/office/drawing/2014/main" id="{F87B93AB-DE18-24D1-1472-8D3AE29C236B}"/>
              </a:ext>
            </a:extLst>
          </p:cNvPr>
          <p:cNvPicPr>
            <a:picLocks noChangeAspect="1"/>
          </p:cNvPicPr>
          <p:nvPr/>
        </p:nvPicPr>
        <p:blipFill>
          <a:blip r:embed="rId4"/>
          <a:stretch>
            <a:fillRect/>
          </a:stretch>
        </p:blipFill>
        <p:spPr>
          <a:xfrm>
            <a:off x="6681973" y="5486400"/>
            <a:ext cx="4942183" cy="3325660"/>
          </a:xfrm>
          <a:prstGeom prst="rect">
            <a:avLst/>
          </a:prstGeom>
          <a:effectLst>
            <a:softEdge rad="25400"/>
          </a:effectLst>
        </p:spPr>
      </p:pic>
      <p:pic>
        <p:nvPicPr>
          <p:cNvPr id="13" name="Kuva 12" descr="Kuva, joka sisältää kohteen piirros, kuvitus, Piirrokset, luonnos&#10;&#10;Kuvaus luotu automaattisesti">
            <a:extLst>
              <a:ext uri="{FF2B5EF4-FFF2-40B4-BE49-F238E27FC236}">
                <a16:creationId xmlns:a16="http://schemas.microsoft.com/office/drawing/2014/main" id="{7FA13472-5FF0-7B5A-9998-53F25E9E0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466" y="2650829"/>
            <a:ext cx="3736834" cy="3325661"/>
          </a:xfrm>
          <a:prstGeom prst="rect">
            <a:avLst/>
          </a:prstGeom>
        </p:spPr>
      </p:pic>
      <p:pic>
        <p:nvPicPr>
          <p:cNvPr id="4" name="Kuva 3">
            <a:extLst>
              <a:ext uri="{FF2B5EF4-FFF2-40B4-BE49-F238E27FC236}">
                <a16:creationId xmlns:a16="http://schemas.microsoft.com/office/drawing/2014/main" id="{9523E371-8EA2-22C1-EC94-B878529113B2}"/>
              </a:ext>
            </a:extLst>
          </p:cNvPr>
          <p:cNvPicPr>
            <a:picLocks noChangeAspect="1"/>
          </p:cNvPicPr>
          <p:nvPr/>
        </p:nvPicPr>
        <p:blipFill>
          <a:blip r:embed="rId6"/>
          <a:stretch>
            <a:fillRect/>
          </a:stretch>
        </p:blipFill>
        <p:spPr>
          <a:xfrm>
            <a:off x="1173522" y="5821064"/>
            <a:ext cx="2879777" cy="3146423"/>
          </a:xfrm>
          <a:prstGeom prst="rect">
            <a:avLst/>
          </a:prstGeom>
        </p:spPr>
      </p:pic>
      <p:sp>
        <p:nvSpPr>
          <p:cNvPr id="3" name="Alatunnisteen paikkamerkki 24">
            <a:extLst>
              <a:ext uri="{FF2B5EF4-FFF2-40B4-BE49-F238E27FC236}">
                <a16:creationId xmlns:a16="http://schemas.microsoft.com/office/drawing/2014/main" id="{C75F7462-34E5-FFA6-729A-86BD1D85DC67}"/>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6" name="Kuva 5" descr="Kuva, joka sisältää kohteen teksti, Fontti, logo, Grafiikka&#10;&#10;Kuvaus luotu automaattisesti">
            <a:extLst>
              <a:ext uri="{FF2B5EF4-FFF2-40B4-BE49-F238E27FC236}">
                <a16:creationId xmlns:a16="http://schemas.microsoft.com/office/drawing/2014/main" id="{B03C3FFC-D28E-5C16-E39B-22B9C474E8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2105"/>
            <a:ext cx="984775" cy="725185"/>
          </a:xfrm>
          <a:prstGeom prst="rect">
            <a:avLst/>
          </a:prstGeom>
        </p:spPr>
      </p:pic>
      <p:pic>
        <p:nvPicPr>
          <p:cNvPr id="8" name="Kuva 7" descr="Kuva, joka sisältää kohteen ympyrä, keltainen, Grafiikka, kuvakaappaus&#10;&#10;Kuvaus luotu automaattisesti">
            <a:extLst>
              <a:ext uri="{FF2B5EF4-FFF2-40B4-BE49-F238E27FC236}">
                <a16:creationId xmlns:a16="http://schemas.microsoft.com/office/drawing/2014/main" id="{5E1A6680-2B7A-354B-DBC4-674891CC85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87692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 name="Kuva 1" descr="Kuva, joka sisältää kohteen clipart, kuvitus, Animoidut lastenohjelmat, animaatio&#10;&#10;Kuvaus luotu automaattisesti">
            <a:extLst>
              <a:ext uri="{FF2B5EF4-FFF2-40B4-BE49-F238E27FC236}">
                <a16:creationId xmlns:a16="http://schemas.microsoft.com/office/drawing/2014/main" id="{B4E0096F-782B-4695-0288-0EC1EC63E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74" y="2820836"/>
            <a:ext cx="11991052" cy="4249828"/>
          </a:xfrm>
          <a:prstGeom prst="rect">
            <a:avLst/>
          </a:prstGeom>
        </p:spPr>
      </p:pic>
      <p:sp>
        <p:nvSpPr>
          <p:cNvPr id="8" name="Suorakulmio 7">
            <a:extLst>
              <a:ext uri="{FF2B5EF4-FFF2-40B4-BE49-F238E27FC236}">
                <a16:creationId xmlns:a16="http://schemas.microsoft.com/office/drawing/2014/main" id="{39A20180-5682-7E6A-D066-9A6B74EB53BB}"/>
              </a:ext>
            </a:extLst>
          </p:cNvPr>
          <p:cNvSpPr/>
          <p:nvPr/>
        </p:nvSpPr>
        <p:spPr>
          <a:xfrm>
            <a:off x="3738035" y="2208107"/>
            <a:ext cx="719666" cy="5359400"/>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966C59DE-CD8F-C887-6F88-D405C0244D8A}"/>
              </a:ext>
            </a:extLst>
          </p:cNvPr>
          <p:cNvSpPr/>
          <p:nvPr/>
        </p:nvSpPr>
        <p:spPr>
          <a:xfrm>
            <a:off x="8165915" y="2266050"/>
            <a:ext cx="719666" cy="5359400"/>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Oikea 10">
            <a:extLst>
              <a:ext uri="{FF2B5EF4-FFF2-40B4-BE49-F238E27FC236}">
                <a16:creationId xmlns:a16="http://schemas.microsoft.com/office/drawing/2014/main" id="{A88DD3EA-9751-3388-F347-F8B5015818BD}"/>
              </a:ext>
            </a:extLst>
          </p:cNvPr>
          <p:cNvSpPr/>
          <p:nvPr/>
        </p:nvSpPr>
        <p:spPr>
          <a:xfrm>
            <a:off x="8226400" y="4524163"/>
            <a:ext cx="598695" cy="727286"/>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B11B0F"/>
              </a:solidFill>
            </a:endParaRPr>
          </a:p>
        </p:txBody>
      </p:sp>
      <p:sp>
        <p:nvSpPr>
          <p:cNvPr id="10" name="Nuoli: Oikea 9">
            <a:extLst>
              <a:ext uri="{FF2B5EF4-FFF2-40B4-BE49-F238E27FC236}">
                <a16:creationId xmlns:a16="http://schemas.microsoft.com/office/drawing/2014/main" id="{1A410215-F36E-DD82-E013-DBD0E384C00B}"/>
              </a:ext>
            </a:extLst>
          </p:cNvPr>
          <p:cNvSpPr/>
          <p:nvPr/>
        </p:nvSpPr>
        <p:spPr>
          <a:xfrm>
            <a:off x="3798520" y="4473672"/>
            <a:ext cx="598695" cy="828269"/>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B11B0F"/>
              </a:solidFill>
            </a:endParaRPr>
          </a:p>
        </p:txBody>
      </p:sp>
      <p:sp>
        <p:nvSpPr>
          <p:cNvPr id="12" name="Suorakulmio 11">
            <a:extLst>
              <a:ext uri="{FF2B5EF4-FFF2-40B4-BE49-F238E27FC236}">
                <a16:creationId xmlns:a16="http://schemas.microsoft.com/office/drawing/2014/main" id="{04DC3CE4-E8B0-CED3-636F-BB89D41908F8}"/>
              </a:ext>
            </a:extLst>
          </p:cNvPr>
          <p:cNvSpPr/>
          <p:nvPr/>
        </p:nvSpPr>
        <p:spPr>
          <a:xfrm>
            <a:off x="0" y="-1"/>
            <a:ext cx="12801600" cy="23239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48DE1743-21F2-9FCF-5359-78CC90064D0C}"/>
              </a:ext>
            </a:extLst>
          </p:cNvPr>
          <p:cNvSpPr/>
          <p:nvPr/>
        </p:nvSpPr>
        <p:spPr>
          <a:xfrm>
            <a:off x="0" y="7625450"/>
            <a:ext cx="12801600" cy="20046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4">
            <a:extLst>
              <a:ext uri="{FF2B5EF4-FFF2-40B4-BE49-F238E27FC236}">
                <a16:creationId xmlns:a16="http://schemas.microsoft.com/office/drawing/2014/main" id="{82FD9535-2888-6C0A-11E8-D67B8B2C373D}"/>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4" name="Kuva 3" descr="Kuva, joka sisältää kohteen teksti, Fontti, logo, Grafiikka&#10;&#10;Kuvaus luotu automaattisesti">
            <a:extLst>
              <a:ext uri="{FF2B5EF4-FFF2-40B4-BE49-F238E27FC236}">
                <a16:creationId xmlns:a16="http://schemas.microsoft.com/office/drawing/2014/main" id="{656AB910-26AA-6E9C-94A0-C1A962971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105"/>
            <a:ext cx="984775" cy="725185"/>
          </a:xfrm>
          <a:prstGeom prst="rect">
            <a:avLst/>
          </a:prstGeom>
        </p:spPr>
      </p:pic>
      <p:pic>
        <p:nvPicPr>
          <p:cNvPr id="5" name="Kuva 4" descr="Kuva, joka sisältää kohteen ympyrä, keltainen, Grafiikka, kuvakaappaus&#10;&#10;Kuvaus luotu automaattisesti">
            <a:extLst>
              <a:ext uri="{FF2B5EF4-FFF2-40B4-BE49-F238E27FC236}">
                <a16:creationId xmlns:a16="http://schemas.microsoft.com/office/drawing/2014/main" id="{F411DC3F-3722-058A-92BF-D85A3D198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2317317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EB71C9F4-F731-B77A-3744-CAE3DE023FC9}"/>
              </a:ext>
            </a:extLst>
          </p:cNvPr>
          <p:cNvSpPr>
            <a:spLocks noGrp="1"/>
          </p:cNvSpPr>
          <p:nvPr>
            <p:ph idx="1"/>
          </p:nvPr>
        </p:nvSpPr>
        <p:spPr>
          <a:xfrm>
            <a:off x="588723" y="1089764"/>
            <a:ext cx="11624153" cy="8262580"/>
          </a:xfrm>
          <a:solidFill>
            <a:schemeClr val="bg1"/>
          </a:solidFill>
        </p:spPr>
        <p:txBody>
          <a:bodyPr>
            <a:normAutofit/>
          </a:bodyPr>
          <a:lstStyle/>
          <a:p>
            <a:endParaRPr lang="fi-FI" sz="4000" dirty="0"/>
          </a:p>
        </p:txBody>
      </p:sp>
      <p:sp>
        <p:nvSpPr>
          <p:cNvPr id="6" name="Suorakulmio 5">
            <a:extLst>
              <a:ext uri="{FF2B5EF4-FFF2-40B4-BE49-F238E27FC236}">
                <a16:creationId xmlns:a16="http://schemas.microsoft.com/office/drawing/2014/main" id="{52E2D430-7E7F-12DB-06D6-ABDEA3BCBD51}"/>
              </a:ext>
            </a:extLst>
          </p:cNvPr>
          <p:cNvSpPr/>
          <p:nvPr/>
        </p:nvSpPr>
        <p:spPr>
          <a:xfrm>
            <a:off x="588723" y="1089764"/>
            <a:ext cx="11624153" cy="1748179"/>
          </a:xfrm>
          <a:prstGeom prst="rect">
            <a:avLst/>
          </a:prstGeom>
          <a:solidFill>
            <a:srgbClr val="ADD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19" name="Tekstiruutu 18">
            <a:extLst>
              <a:ext uri="{FF2B5EF4-FFF2-40B4-BE49-F238E27FC236}">
                <a16:creationId xmlns:a16="http://schemas.microsoft.com/office/drawing/2014/main" id="{C9DD50A8-1A57-7FAD-383C-3878F84A55DB}"/>
              </a:ext>
            </a:extLst>
          </p:cNvPr>
          <p:cNvSpPr txBox="1"/>
          <p:nvPr/>
        </p:nvSpPr>
        <p:spPr>
          <a:xfrm>
            <a:off x="2757377" y="1507214"/>
            <a:ext cx="7986475" cy="1056013"/>
          </a:xfrm>
          <a:prstGeom prst="rect">
            <a:avLst/>
          </a:prstGeom>
          <a:noFill/>
          <a:ln w="19050">
            <a:solidFill>
              <a:srgbClr val="2E75B6"/>
            </a:solidFill>
          </a:ln>
        </p:spPr>
        <p:txBody>
          <a:bodyPr wrap="square" lIns="360000" tIns="180000" rIns="720000" bIns="180000" rtlCol="0">
            <a:spAutoFit/>
          </a:bodyPr>
          <a:lstStyle/>
          <a:p>
            <a:r>
              <a:rPr lang="fi-FI"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Kerro tarina kuvasarjasta.</a:t>
            </a:r>
          </a:p>
          <a:p>
            <a:pPr marL="285750" indent="-285750">
              <a:spcBef>
                <a:spcPts val="600"/>
              </a:spcBef>
              <a:buFont typeface="Arial" panose="020B0604020202020204" pitchFamily="34" charset="0"/>
              <a:buChar char="•"/>
            </a:pPr>
            <a:r>
              <a:rPr lang="fi-FI"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Millainen tunne </a:t>
            </a:r>
            <a:r>
              <a:rPr lang="fi-FI" dirty="0">
                <a:solidFill>
                  <a:srgbClr val="000000"/>
                </a:solidFill>
                <a:latin typeface="Open Sans" panose="020B0606030504020204" pitchFamily="34" charset="0"/>
                <a:ea typeface="Open Sans" panose="020B0606030504020204" pitchFamily="34" charset="0"/>
                <a:cs typeface="Open Sans" panose="020B0606030504020204" pitchFamily="34" charset="0"/>
              </a:rPr>
              <a:t>Oili O</a:t>
            </a:r>
            <a:r>
              <a:rPr lang="fi-FI"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ravalla mahtaa olla ja miksi?</a:t>
            </a:r>
          </a:p>
        </p:txBody>
      </p:sp>
      <p:sp>
        <p:nvSpPr>
          <p:cNvPr id="20" name="Tekstiruutu 19">
            <a:extLst>
              <a:ext uri="{FF2B5EF4-FFF2-40B4-BE49-F238E27FC236}">
                <a16:creationId xmlns:a16="http://schemas.microsoft.com/office/drawing/2014/main" id="{4989AE61-1C40-F844-F9C5-8853B5FFA5BD}"/>
              </a:ext>
            </a:extLst>
          </p:cNvPr>
          <p:cNvSpPr txBox="1"/>
          <p:nvPr/>
        </p:nvSpPr>
        <p:spPr>
          <a:xfrm>
            <a:off x="2757375" y="5231099"/>
            <a:ext cx="7986475" cy="1579233"/>
          </a:xfrm>
          <a:prstGeom prst="rect">
            <a:avLst/>
          </a:prstGeom>
          <a:noFill/>
          <a:ln w="19050">
            <a:solidFill>
              <a:srgbClr val="2E75B6"/>
            </a:solidFill>
          </a:ln>
        </p:spPr>
        <p:txBody>
          <a:bodyPr wrap="square" lIns="360000" tIns="180000" rIns="180000" bIns="180000" rtlCol="0">
            <a:spAutoFit/>
          </a:bodyPr>
          <a:lstStyle/>
          <a:p>
            <a:r>
              <a:rPr lang="fi-FI"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Pelastetaan Oilin lahja!</a:t>
            </a:r>
          </a:p>
          <a:p>
            <a:pPr>
              <a:spcBef>
                <a:spcPts val="600"/>
              </a:spcBef>
            </a:pPr>
            <a:r>
              <a:rPr lang="fi-FI" i="1" dirty="0">
                <a:solidFill>
                  <a:srgbClr val="000000"/>
                </a:solidFill>
                <a:latin typeface="Open Sans" panose="020B0606030504020204" pitchFamily="34" charset="0"/>
                <a:ea typeface="Open Sans" panose="020B0606030504020204" pitchFamily="34" charset="0"/>
                <a:cs typeface="Open Sans" panose="020B0606030504020204" pitchFamily="34" charset="0"/>
              </a:rPr>
              <a:t>Kelaten tai jalan:</a:t>
            </a:r>
          </a:p>
          <a:p>
            <a:pPr marL="285750" indent="-285750">
              <a:buFont typeface="Arial" panose="020B0604020202020204" pitchFamily="34" charset="0"/>
              <a:buChar char="•"/>
            </a:pPr>
            <a:r>
              <a:rPr lang="fi-FI" dirty="0">
                <a:solidFill>
                  <a:srgbClr val="000000"/>
                </a:solidFill>
                <a:latin typeface="Open Sans" panose="020B0606030504020204" pitchFamily="34" charset="0"/>
                <a:ea typeface="Open Sans" panose="020B0606030504020204" pitchFamily="34" charset="0"/>
                <a:cs typeface="Open Sans" panose="020B0606030504020204" pitchFamily="34" charset="0"/>
              </a:rPr>
              <a:t>Kokoa lahja (esim. sylillinen käpyjä) luontoa kunnioittaen.</a:t>
            </a:r>
            <a:endParaRPr lang="fi-FI"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fi-FI"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Pystytkö kiertämään puun lahja sylissäsi?</a:t>
            </a:r>
          </a:p>
        </p:txBody>
      </p:sp>
      <p:sp>
        <p:nvSpPr>
          <p:cNvPr id="15" name="Ellipsi 14">
            <a:extLst>
              <a:ext uri="{FF2B5EF4-FFF2-40B4-BE49-F238E27FC236}">
                <a16:creationId xmlns:a16="http://schemas.microsoft.com/office/drawing/2014/main" id="{CDEBF82D-3B2F-4CB7-A1E8-92B8E438B8E5}"/>
              </a:ext>
            </a:extLst>
          </p:cNvPr>
          <p:cNvSpPr/>
          <p:nvPr/>
        </p:nvSpPr>
        <p:spPr>
          <a:xfrm>
            <a:off x="772785" y="1228530"/>
            <a:ext cx="1448413" cy="1362699"/>
          </a:xfrm>
          <a:prstGeom prst="ellipse">
            <a:avLst/>
          </a:prstGeom>
          <a:solidFill>
            <a:srgbClr val="72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sz="1600">
              <a:solidFill>
                <a:prstClr val="white"/>
              </a:solidFill>
              <a:latin typeface="Calibri" panose="020F0502020204030204"/>
            </a:endParaRPr>
          </a:p>
        </p:txBody>
      </p:sp>
      <p:pic>
        <p:nvPicPr>
          <p:cNvPr id="17" name="Kuva 16" descr="Keskustelu tasaisella täytöllä">
            <a:extLst>
              <a:ext uri="{FF2B5EF4-FFF2-40B4-BE49-F238E27FC236}">
                <a16:creationId xmlns:a16="http://schemas.microsoft.com/office/drawing/2014/main" id="{804DAB26-73DA-1D2A-31E2-ADF12B0846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087" y="1475566"/>
            <a:ext cx="966854" cy="966854"/>
          </a:xfrm>
          <a:prstGeom prst="rect">
            <a:avLst/>
          </a:prstGeom>
        </p:spPr>
      </p:pic>
      <p:sp>
        <p:nvSpPr>
          <p:cNvPr id="16" name="Ellipsi 15">
            <a:extLst>
              <a:ext uri="{FF2B5EF4-FFF2-40B4-BE49-F238E27FC236}">
                <a16:creationId xmlns:a16="http://schemas.microsoft.com/office/drawing/2014/main" id="{C31E71A1-4890-FD11-8539-BF60931251FD}"/>
              </a:ext>
            </a:extLst>
          </p:cNvPr>
          <p:cNvSpPr/>
          <p:nvPr/>
        </p:nvSpPr>
        <p:spPr>
          <a:xfrm>
            <a:off x="812215" y="6991109"/>
            <a:ext cx="1377259" cy="1367146"/>
          </a:xfrm>
          <a:prstGeom prst="ellipse">
            <a:avLst/>
          </a:prstGeom>
          <a:solidFill>
            <a:srgbClr val="72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sz="1600" dirty="0">
              <a:solidFill>
                <a:prstClr val="white"/>
              </a:solidFill>
              <a:latin typeface="Calibri" panose="020F0502020204030204"/>
            </a:endParaRPr>
          </a:p>
        </p:txBody>
      </p:sp>
      <p:pic>
        <p:nvPicPr>
          <p:cNvPr id="18" name="Kuva 17" descr="Sankarinainen tasaisella täytöllä">
            <a:extLst>
              <a:ext uri="{FF2B5EF4-FFF2-40B4-BE49-F238E27FC236}">
                <a16:creationId xmlns:a16="http://schemas.microsoft.com/office/drawing/2014/main" id="{1089DB80-46AC-DA56-BE7C-E111A6489F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7087" y="7242689"/>
            <a:ext cx="882945" cy="882945"/>
          </a:xfrm>
          <a:prstGeom prst="rect">
            <a:avLst/>
          </a:prstGeom>
        </p:spPr>
      </p:pic>
      <p:pic>
        <p:nvPicPr>
          <p:cNvPr id="5" name="Kuva 4">
            <a:extLst>
              <a:ext uri="{FF2B5EF4-FFF2-40B4-BE49-F238E27FC236}">
                <a16:creationId xmlns:a16="http://schemas.microsoft.com/office/drawing/2014/main" id="{0391200E-31BF-41A3-1A80-90C05A376B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7375" y="6965177"/>
            <a:ext cx="7986475" cy="2262794"/>
          </a:xfrm>
          <a:prstGeom prst="rect">
            <a:avLst/>
          </a:prstGeom>
        </p:spPr>
      </p:pic>
      <p:sp>
        <p:nvSpPr>
          <p:cNvPr id="2" name="Ellipsi 1">
            <a:extLst>
              <a:ext uri="{FF2B5EF4-FFF2-40B4-BE49-F238E27FC236}">
                <a16:creationId xmlns:a16="http://schemas.microsoft.com/office/drawing/2014/main" id="{6E34CF84-A070-8231-6CBE-FAB9B52F12EF}"/>
              </a:ext>
            </a:extLst>
          </p:cNvPr>
          <p:cNvSpPr/>
          <p:nvPr/>
        </p:nvSpPr>
        <p:spPr>
          <a:xfrm>
            <a:off x="808360" y="3147907"/>
            <a:ext cx="1377259" cy="1392665"/>
          </a:xfrm>
          <a:prstGeom prst="ellipse">
            <a:avLst/>
          </a:prstGeom>
          <a:solidFill>
            <a:srgbClr val="328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4" name="Kuva 3" descr="Sankari mies tasaisella täytöllä">
            <a:extLst>
              <a:ext uri="{FF2B5EF4-FFF2-40B4-BE49-F238E27FC236}">
                <a16:creationId xmlns:a16="http://schemas.microsoft.com/office/drawing/2014/main" id="{D3FB1928-F3D4-DD8A-2268-57B4190948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84999" y="3386681"/>
            <a:ext cx="831178" cy="831178"/>
          </a:xfrm>
          <a:prstGeom prst="rect">
            <a:avLst/>
          </a:prstGeom>
        </p:spPr>
      </p:pic>
      <p:sp>
        <p:nvSpPr>
          <p:cNvPr id="7" name="Tekstiruutu 6">
            <a:extLst>
              <a:ext uri="{FF2B5EF4-FFF2-40B4-BE49-F238E27FC236}">
                <a16:creationId xmlns:a16="http://schemas.microsoft.com/office/drawing/2014/main" id="{9F8E5A51-DE2D-B500-5EA4-3505E169EB0A}"/>
              </a:ext>
            </a:extLst>
          </p:cNvPr>
          <p:cNvSpPr txBox="1"/>
          <p:nvPr/>
        </p:nvSpPr>
        <p:spPr>
          <a:xfrm>
            <a:off x="2757374" y="3084979"/>
            <a:ext cx="7986475" cy="1856232"/>
          </a:xfrm>
          <a:prstGeom prst="rect">
            <a:avLst/>
          </a:prstGeom>
          <a:noFill/>
          <a:ln w="19050">
            <a:solidFill>
              <a:srgbClr val="2E75B6"/>
            </a:solidFill>
          </a:ln>
        </p:spPr>
        <p:txBody>
          <a:bodyPr wrap="square" lIns="360000" tIns="180000" rIns="1800000" bIns="180000" rtlCol="0">
            <a:spAutoFit/>
          </a:bodyPr>
          <a:lstStyle/>
          <a:p>
            <a:r>
              <a:rPr lang="fi-FI"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Mikä lohduttaisi Oilia?</a:t>
            </a:r>
          </a:p>
          <a:p>
            <a:pPr>
              <a:spcBef>
                <a:spcPts val="600"/>
              </a:spcBef>
            </a:pPr>
            <a:r>
              <a:rPr lang="fi-FI" i="1" dirty="0">
                <a:solidFill>
                  <a:srgbClr val="000000"/>
                </a:solidFill>
                <a:latin typeface="Open Sans" panose="020B0606030504020204" pitchFamily="34" charset="0"/>
                <a:ea typeface="Open Sans" panose="020B0606030504020204" pitchFamily="34" charset="0"/>
                <a:cs typeface="Open Sans" panose="020B0606030504020204" pitchFamily="34" charset="0"/>
              </a:rPr>
              <a:t>Istuen tai seisten:</a:t>
            </a:r>
          </a:p>
          <a:p>
            <a:pPr marL="285750" indent="-285750">
              <a:buFont typeface="Arial" panose="020B0604020202020204" pitchFamily="34" charset="0"/>
              <a:buChar char="•"/>
            </a:pPr>
            <a:r>
              <a:rPr lang="fi-FI" dirty="0">
                <a:solidFill>
                  <a:srgbClr val="000000"/>
                </a:solidFill>
                <a:latin typeface="Open Sans" panose="020B0606030504020204" pitchFamily="34" charset="0"/>
                <a:ea typeface="Open Sans" panose="020B0606030504020204" pitchFamily="34" charset="0"/>
                <a:cs typeface="Open Sans" panose="020B0606030504020204" pitchFamily="34" charset="0"/>
              </a:rPr>
              <a:t>Kuvittele olevasi Oili Orava. Lohduta itseäsi halaamalla.</a:t>
            </a:r>
          </a:p>
          <a:p>
            <a:pPr marL="285750" indent="-285750">
              <a:buFont typeface="Arial" panose="020B0604020202020204" pitchFamily="34" charset="0"/>
              <a:buChar char="•"/>
            </a:pPr>
            <a:r>
              <a:rPr lang="fi-FI"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Mikä ajatus helpottaisi Oilin surua?</a:t>
            </a:r>
          </a:p>
        </p:txBody>
      </p:sp>
      <p:pic>
        <p:nvPicPr>
          <p:cNvPr id="10" name="Sisällön paikkamerkki 4" descr="Kuva, joka sisältää kohteen clipart, piirros, animaatio, kuvitus&#10;&#10;Kuvaus luotu automaattisesti">
            <a:extLst>
              <a:ext uri="{FF2B5EF4-FFF2-40B4-BE49-F238E27FC236}">
                <a16:creationId xmlns:a16="http://schemas.microsoft.com/office/drawing/2014/main" id="{A4BB9156-C9F4-2A00-865D-EEED2BE514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4322" y="3091536"/>
            <a:ext cx="1489360" cy="1843118"/>
          </a:xfrm>
          <a:prstGeom prst="rect">
            <a:avLst/>
          </a:prstGeom>
        </p:spPr>
      </p:pic>
      <p:sp>
        <p:nvSpPr>
          <p:cNvPr id="8" name="Alatunnisteen paikkamerkki 24">
            <a:extLst>
              <a:ext uri="{FF2B5EF4-FFF2-40B4-BE49-F238E27FC236}">
                <a16:creationId xmlns:a16="http://schemas.microsoft.com/office/drawing/2014/main" id="{A5D83D4C-4779-C473-EA84-C6D2901B05C0}"/>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9" name="Kuva 8" descr="Kuva, joka sisältää kohteen teksti, Fontti, logo, Grafiikka&#10;&#10;Kuvaus luotu automaattisesti">
            <a:extLst>
              <a:ext uri="{FF2B5EF4-FFF2-40B4-BE49-F238E27FC236}">
                <a16:creationId xmlns:a16="http://schemas.microsoft.com/office/drawing/2014/main" id="{7238AB54-05B7-2E77-8ED4-1799FB0665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043"/>
            <a:ext cx="984775" cy="725185"/>
          </a:xfrm>
          <a:prstGeom prst="rect">
            <a:avLst/>
          </a:prstGeom>
        </p:spPr>
      </p:pic>
      <p:pic>
        <p:nvPicPr>
          <p:cNvPr id="11" name="Kuva 10" descr="Kuva, joka sisältää kohteen ympyrä, keltainen, Grafiikka, kuvakaappaus&#10;&#10;Kuvaus luotu automaattisesti">
            <a:extLst>
              <a:ext uri="{FF2B5EF4-FFF2-40B4-BE49-F238E27FC236}">
                <a16:creationId xmlns:a16="http://schemas.microsoft.com/office/drawing/2014/main" id="{7EFAD2EF-FA2E-A25C-7F41-ABEDFA8A5B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382762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Kuva 1" descr="Kuva, joka sisältää kohteen piirros, clipart, Lapsitaide, animaatio&#10;&#10;Kuvaus luotu automaattisesti">
            <a:extLst>
              <a:ext uri="{FF2B5EF4-FFF2-40B4-BE49-F238E27FC236}">
                <a16:creationId xmlns:a16="http://schemas.microsoft.com/office/drawing/2014/main" id="{4AFA7363-CBE8-54E1-3BF8-94B93DD4C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7474"/>
            <a:ext cx="12801600" cy="7308097"/>
          </a:xfrm>
          <a:prstGeom prst="rect">
            <a:avLst/>
          </a:prstGeom>
        </p:spPr>
      </p:pic>
      <p:sp>
        <p:nvSpPr>
          <p:cNvPr id="3" name="Alatunnisteen paikkamerkki 24">
            <a:extLst>
              <a:ext uri="{FF2B5EF4-FFF2-40B4-BE49-F238E27FC236}">
                <a16:creationId xmlns:a16="http://schemas.microsoft.com/office/drawing/2014/main" id="{4A3F2C78-F63C-C667-674F-1FF34A3ABA35}"/>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4" name="Kuva 3" descr="Kuva, joka sisältää kohteen teksti, Fontti, logo, Grafiikka&#10;&#10;Kuvaus luotu automaattisesti">
            <a:extLst>
              <a:ext uri="{FF2B5EF4-FFF2-40B4-BE49-F238E27FC236}">
                <a16:creationId xmlns:a16="http://schemas.microsoft.com/office/drawing/2014/main" id="{8060B503-77B7-0122-4810-98ECC43C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84775" cy="725185"/>
          </a:xfrm>
          <a:prstGeom prst="rect">
            <a:avLst/>
          </a:prstGeom>
        </p:spPr>
      </p:pic>
      <p:pic>
        <p:nvPicPr>
          <p:cNvPr id="5" name="Kuva 4" descr="Kuva, joka sisältää kohteen ympyrä, keltainen, Grafiikka, kuvakaappaus&#10;&#10;Kuvaus luotu automaattisesti">
            <a:extLst>
              <a:ext uri="{FF2B5EF4-FFF2-40B4-BE49-F238E27FC236}">
                <a16:creationId xmlns:a16="http://schemas.microsoft.com/office/drawing/2014/main" id="{E4E38BF3-3259-6093-920A-C110EB435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258024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EB71C9F4-F731-B77A-3744-CAE3DE023FC9}"/>
              </a:ext>
            </a:extLst>
          </p:cNvPr>
          <p:cNvSpPr>
            <a:spLocks noGrp="1"/>
          </p:cNvSpPr>
          <p:nvPr>
            <p:ph idx="1"/>
          </p:nvPr>
        </p:nvSpPr>
        <p:spPr>
          <a:xfrm>
            <a:off x="588723" y="1002082"/>
            <a:ext cx="11624153" cy="7712159"/>
          </a:xfrm>
          <a:solidFill>
            <a:schemeClr val="bg1"/>
          </a:solidFill>
        </p:spPr>
        <p:txBody>
          <a:bodyPr>
            <a:normAutofit/>
          </a:bodyPr>
          <a:lstStyle/>
          <a:p>
            <a:endParaRPr lang="fi-FI" sz="4400" dirty="0"/>
          </a:p>
        </p:txBody>
      </p:sp>
      <p:sp>
        <p:nvSpPr>
          <p:cNvPr id="29" name="Tekstiruutu 28">
            <a:extLst>
              <a:ext uri="{FF2B5EF4-FFF2-40B4-BE49-F238E27FC236}">
                <a16:creationId xmlns:a16="http://schemas.microsoft.com/office/drawing/2014/main" id="{A4EB3B08-7960-6346-F78E-7E6A88024B53}"/>
              </a:ext>
            </a:extLst>
          </p:cNvPr>
          <p:cNvSpPr txBox="1"/>
          <p:nvPr/>
        </p:nvSpPr>
        <p:spPr>
          <a:xfrm>
            <a:off x="2971451" y="4377446"/>
            <a:ext cx="7700723" cy="2040898"/>
          </a:xfrm>
          <a:prstGeom prst="rect">
            <a:avLst/>
          </a:prstGeom>
          <a:noFill/>
          <a:ln w="19050">
            <a:solidFill>
              <a:schemeClr val="accent6">
                <a:lumMod val="75000"/>
              </a:schemeClr>
            </a:solidFill>
          </a:ln>
        </p:spPr>
        <p:txBody>
          <a:bodyPr wrap="square" lIns="360000" tIns="180000" rIns="2880000" bIns="180000" rtlCol="0">
            <a:spAutoFit/>
          </a:bodyPr>
          <a:lstStyle/>
          <a:p>
            <a:r>
              <a:rPr lang="fi-FI"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Tehdään ilon ympyröitä!</a:t>
            </a:r>
          </a:p>
          <a:p>
            <a:pPr>
              <a:spcBef>
                <a:spcPts val="600"/>
              </a:spcBef>
            </a:pPr>
            <a:r>
              <a:rPr lang="fi-FI" sz="20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Istuen tai seisten:</a:t>
            </a:r>
          </a:p>
          <a:p>
            <a:pPr marL="285750" indent="-285750">
              <a:buFont typeface="Arial" panose="020B0604020202020204" pitchFamily="34" charset="0"/>
              <a:buChar char="•"/>
            </a:pPr>
            <a:r>
              <a:rPr lang="fi-FI"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Pyöritä käsillä ympyröitä.</a:t>
            </a:r>
          </a:p>
          <a:p>
            <a:pPr marL="285750" indent="-285750">
              <a:buFont typeface="Arial" panose="020B0604020202020204" pitchFamily="34" charset="0"/>
              <a:buChar char="•"/>
            </a:pPr>
            <a:r>
              <a:rPr lang="fi-FI"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Onko jommankumman käden ympyrä isompi?</a:t>
            </a:r>
          </a:p>
        </p:txBody>
      </p:sp>
      <p:sp>
        <p:nvSpPr>
          <p:cNvPr id="22" name="Ellipsi 21">
            <a:extLst>
              <a:ext uri="{FF2B5EF4-FFF2-40B4-BE49-F238E27FC236}">
                <a16:creationId xmlns:a16="http://schemas.microsoft.com/office/drawing/2014/main" id="{22A7FDA7-E2C4-0F5B-A1B9-D43F513042E4}"/>
              </a:ext>
            </a:extLst>
          </p:cNvPr>
          <p:cNvSpPr/>
          <p:nvPr/>
        </p:nvSpPr>
        <p:spPr>
          <a:xfrm>
            <a:off x="1065674" y="4752850"/>
            <a:ext cx="1435459" cy="1401409"/>
          </a:xfrm>
          <a:prstGeom prst="ellipse">
            <a:avLst/>
          </a:prstGeom>
          <a:solidFill>
            <a:srgbClr val="669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dirty="0">
              <a:solidFill>
                <a:prstClr val="white"/>
              </a:solidFill>
              <a:latin typeface="Calibri" panose="020F0502020204030204"/>
            </a:endParaRPr>
          </a:p>
        </p:txBody>
      </p:sp>
      <p:pic>
        <p:nvPicPr>
          <p:cNvPr id="24" name="Kuva 23" descr="Sankarinainen tasaisella täytöllä">
            <a:extLst>
              <a:ext uri="{FF2B5EF4-FFF2-40B4-BE49-F238E27FC236}">
                <a16:creationId xmlns:a16="http://schemas.microsoft.com/office/drawing/2014/main" id="{2338AEC9-33B2-6800-06C9-EE2974EF62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8786" y="4942997"/>
            <a:ext cx="948800" cy="903126"/>
          </a:xfrm>
          <a:prstGeom prst="rect">
            <a:avLst/>
          </a:prstGeom>
        </p:spPr>
      </p:pic>
      <p:sp>
        <p:nvSpPr>
          <p:cNvPr id="30" name="Tekstiruutu 29">
            <a:extLst>
              <a:ext uri="{FF2B5EF4-FFF2-40B4-BE49-F238E27FC236}">
                <a16:creationId xmlns:a16="http://schemas.microsoft.com/office/drawing/2014/main" id="{1E9E061E-DBE0-6288-220B-A72BAFB84543}"/>
              </a:ext>
            </a:extLst>
          </p:cNvPr>
          <p:cNvSpPr txBox="1"/>
          <p:nvPr/>
        </p:nvSpPr>
        <p:spPr>
          <a:xfrm>
            <a:off x="2971451" y="6699732"/>
            <a:ext cx="7700723" cy="1733121"/>
          </a:xfrm>
          <a:prstGeom prst="rect">
            <a:avLst/>
          </a:prstGeom>
          <a:noFill/>
          <a:ln w="19050">
            <a:solidFill>
              <a:schemeClr val="accent6">
                <a:lumMod val="75000"/>
              </a:schemeClr>
            </a:solidFill>
          </a:ln>
        </p:spPr>
        <p:txBody>
          <a:bodyPr wrap="square" lIns="360000" tIns="180000" rIns="720000" bIns="180000" rtlCol="0">
            <a:spAutoFit/>
          </a:bodyPr>
          <a:lstStyle/>
          <a:p>
            <a:r>
              <a:rPr lang="fi-FI"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Musiikkia ja kuplia</a:t>
            </a:r>
            <a:r>
              <a:rPr lang="fi-FI" sz="2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marL="285750" indent="-285750">
              <a:spcBef>
                <a:spcPts val="600"/>
              </a:spcBef>
              <a:buFont typeface="Arial" panose="020B0604020202020204" pitchFamily="34" charset="0"/>
              <a:buChar char="•"/>
            </a:pPr>
            <a:r>
              <a:rPr lang="fi-FI"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Soita iloryt</a:t>
            </a:r>
            <a:r>
              <a:rPr lang="fi-FI"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misi ja tanssi ilotanssisi</a:t>
            </a:r>
          </a:p>
          <a:p>
            <a:pPr marL="285750" indent="-285750">
              <a:buFont typeface="Arial" panose="020B0604020202020204" pitchFamily="34" charset="0"/>
              <a:buChar char="•"/>
            </a:pPr>
            <a:r>
              <a:rPr lang="fi-FI"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Puhalla saippuakuplia</a:t>
            </a:r>
          </a:p>
          <a:p>
            <a:pPr marL="285750" indent="-285750">
              <a:buFont typeface="Arial" panose="020B0604020202020204" pitchFamily="34" charset="0"/>
              <a:buChar char="•"/>
            </a:pPr>
            <a:r>
              <a:rPr lang="fi-FI"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Saatko rikottua kuplia tanssiessasi?</a:t>
            </a:r>
          </a:p>
        </p:txBody>
      </p:sp>
      <p:sp>
        <p:nvSpPr>
          <p:cNvPr id="5" name="Suorakulmio 4">
            <a:extLst>
              <a:ext uri="{FF2B5EF4-FFF2-40B4-BE49-F238E27FC236}">
                <a16:creationId xmlns:a16="http://schemas.microsoft.com/office/drawing/2014/main" id="{FBA2B705-FBD6-0BDA-2DAE-F8386BD13362}"/>
              </a:ext>
            </a:extLst>
          </p:cNvPr>
          <p:cNvSpPr/>
          <p:nvPr/>
        </p:nvSpPr>
        <p:spPr>
          <a:xfrm>
            <a:off x="588723" y="1016461"/>
            <a:ext cx="11624153" cy="2826341"/>
          </a:xfrm>
          <a:prstGeom prst="rect">
            <a:avLst/>
          </a:prstGeom>
          <a:solidFill>
            <a:srgbClr val="E2EF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3200"/>
          </a:p>
        </p:txBody>
      </p:sp>
      <p:sp>
        <p:nvSpPr>
          <p:cNvPr id="28" name="Tekstiruutu 27">
            <a:extLst>
              <a:ext uri="{FF2B5EF4-FFF2-40B4-BE49-F238E27FC236}">
                <a16:creationId xmlns:a16="http://schemas.microsoft.com/office/drawing/2014/main" id="{DA9D0027-7E42-B757-19DC-F150E62581AA}"/>
              </a:ext>
            </a:extLst>
          </p:cNvPr>
          <p:cNvSpPr txBox="1"/>
          <p:nvPr/>
        </p:nvSpPr>
        <p:spPr>
          <a:xfrm>
            <a:off x="2971451" y="1860263"/>
            <a:ext cx="7700724" cy="1117568"/>
          </a:xfrm>
          <a:prstGeom prst="rect">
            <a:avLst/>
          </a:prstGeom>
          <a:noFill/>
          <a:ln w="19050">
            <a:solidFill>
              <a:schemeClr val="accent6">
                <a:lumMod val="75000"/>
              </a:schemeClr>
            </a:solidFill>
          </a:ln>
        </p:spPr>
        <p:txBody>
          <a:bodyPr wrap="square" lIns="360000" tIns="180000" rIns="720000" bIns="180000" rtlCol="0">
            <a:spAutoFit/>
          </a:bodyPr>
          <a:lstStyle/>
          <a:p>
            <a:r>
              <a:rPr lang="fi-FI"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Kerro tarina kuvasta.</a:t>
            </a:r>
          </a:p>
          <a:p>
            <a:pPr marL="285750" indent="-285750">
              <a:spcBef>
                <a:spcPts val="600"/>
              </a:spcBef>
              <a:buFont typeface="Arial" panose="020B0604020202020204" pitchFamily="34" charset="0"/>
              <a:buChar char="•"/>
            </a:pPr>
            <a:r>
              <a:rPr lang="fi-FI" sz="20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Mitä hauskaa kuvasta löytyy?</a:t>
            </a:r>
          </a:p>
        </p:txBody>
      </p:sp>
      <p:sp>
        <p:nvSpPr>
          <p:cNvPr id="21" name="Ellipsi 20">
            <a:extLst>
              <a:ext uri="{FF2B5EF4-FFF2-40B4-BE49-F238E27FC236}">
                <a16:creationId xmlns:a16="http://schemas.microsoft.com/office/drawing/2014/main" id="{DA686369-C14E-C56D-E9AB-E4A9B3CBDA49}"/>
              </a:ext>
            </a:extLst>
          </p:cNvPr>
          <p:cNvSpPr/>
          <p:nvPr/>
        </p:nvSpPr>
        <p:spPr>
          <a:xfrm>
            <a:off x="1065674" y="1792695"/>
            <a:ext cx="1427327" cy="145469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a:solidFill>
                <a:prstClr val="white"/>
              </a:solidFill>
              <a:latin typeface="Calibri" panose="020F0502020204030204"/>
            </a:endParaRPr>
          </a:p>
        </p:txBody>
      </p:sp>
      <p:pic>
        <p:nvPicPr>
          <p:cNvPr id="23" name="Kuva 22" descr="Keskustelu tasaisella täytöllä">
            <a:extLst>
              <a:ext uri="{FF2B5EF4-FFF2-40B4-BE49-F238E27FC236}">
                <a16:creationId xmlns:a16="http://schemas.microsoft.com/office/drawing/2014/main" id="{7FD66548-FE57-F7E3-D171-50420273C4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9193" y="2044228"/>
            <a:ext cx="1031810" cy="1031810"/>
          </a:xfrm>
          <a:prstGeom prst="rect">
            <a:avLst/>
          </a:prstGeom>
        </p:spPr>
      </p:pic>
      <p:pic>
        <p:nvPicPr>
          <p:cNvPr id="7" name="Kuva 6" descr="Kuva, joka sisältää kohteen clipart, piirros, kani, kuvitus&#10;&#10;Kuvaus luotu automaattisesti">
            <a:extLst>
              <a:ext uri="{FF2B5EF4-FFF2-40B4-BE49-F238E27FC236}">
                <a16:creationId xmlns:a16="http://schemas.microsoft.com/office/drawing/2014/main" id="{00E436C6-268D-C441-26D0-50FC15872B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9015" y="4389438"/>
            <a:ext cx="2391567" cy="2016058"/>
          </a:xfrm>
          <a:prstGeom prst="rect">
            <a:avLst/>
          </a:prstGeom>
        </p:spPr>
      </p:pic>
      <p:sp>
        <p:nvSpPr>
          <p:cNvPr id="2" name="Ellipsi 1">
            <a:extLst>
              <a:ext uri="{FF2B5EF4-FFF2-40B4-BE49-F238E27FC236}">
                <a16:creationId xmlns:a16="http://schemas.microsoft.com/office/drawing/2014/main" id="{AB52A10C-9938-778E-D8BB-DAA73010C8B2}"/>
              </a:ext>
            </a:extLst>
          </p:cNvPr>
          <p:cNvSpPr/>
          <p:nvPr/>
        </p:nvSpPr>
        <p:spPr>
          <a:xfrm>
            <a:off x="1057542" y="6766196"/>
            <a:ext cx="1435459" cy="140140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dirty="0">
              <a:solidFill>
                <a:prstClr val="white"/>
              </a:solidFill>
              <a:latin typeface="Calibri" panose="020F0502020204030204"/>
            </a:endParaRPr>
          </a:p>
        </p:txBody>
      </p:sp>
      <p:pic>
        <p:nvPicPr>
          <p:cNvPr id="6" name="Kuva 5" descr="Sankari mies tasaisella täytöllä">
            <a:extLst>
              <a:ext uri="{FF2B5EF4-FFF2-40B4-BE49-F238E27FC236}">
                <a16:creationId xmlns:a16="http://schemas.microsoft.com/office/drawing/2014/main" id="{2D18CE9C-0868-96DD-04B5-2790B35EA1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373491" y="6956343"/>
            <a:ext cx="903126" cy="903126"/>
          </a:xfrm>
          <a:prstGeom prst="rect">
            <a:avLst/>
          </a:prstGeom>
        </p:spPr>
      </p:pic>
      <p:sp>
        <p:nvSpPr>
          <p:cNvPr id="8" name="Alatunnisteen paikkamerkki 24">
            <a:extLst>
              <a:ext uri="{FF2B5EF4-FFF2-40B4-BE49-F238E27FC236}">
                <a16:creationId xmlns:a16="http://schemas.microsoft.com/office/drawing/2014/main" id="{C69656C7-B8F5-3C8C-939A-CD15CED864A9}"/>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4" name="Kuva 3" descr="Kuva, joka sisältää kohteen teksti, Fontti, logo, Grafiikka&#10;&#10;Kuvaus luotu automaattisesti">
            <a:extLst>
              <a:ext uri="{FF2B5EF4-FFF2-40B4-BE49-F238E27FC236}">
                <a16:creationId xmlns:a16="http://schemas.microsoft.com/office/drawing/2014/main" id="{364D6F6F-6241-36E6-0A8E-98BCB008D7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84775" cy="725185"/>
          </a:xfrm>
          <a:prstGeom prst="rect">
            <a:avLst/>
          </a:prstGeom>
        </p:spPr>
      </p:pic>
      <p:pic>
        <p:nvPicPr>
          <p:cNvPr id="9" name="Kuva 8" descr="Kuva, joka sisältää kohteen ympyrä, keltainen, Grafiikka, kuvakaappaus&#10;&#10;Kuvaus luotu automaattisesti">
            <a:extLst>
              <a:ext uri="{FF2B5EF4-FFF2-40B4-BE49-F238E27FC236}">
                <a16:creationId xmlns:a16="http://schemas.microsoft.com/office/drawing/2014/main" id="{02320BA3-D7DE-38ED-8186-8ED9905AB5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103533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2DC851-F9A7-C992-D07A-13DA9091031E}"/>
              </a:ext>
            </a:extLst>
          </p:cNvPr>
          <p:cNvSpPr>
            <a:spLocks noGrp="1"/>
          </p:cNvSpPr>
          <p:nvPr>
            <p:ph type="title"/>
          </p:nvPr>
        </p:nvSpPr>
        <p:spPr>
          <a:xfrm>
            <a:off x="880110" y="511177"/>
            <a:ext cx="8738023" cy="1855788"/>
          </a:xfrm>
        </p:spPr>
        <p:txBody>
          <a:bodyPr>
            <a:normAutofit/>
          </a:bodyPr>
          <a:lstStyle/>
          <a:p>
            <a:r>
              <a:rPr lang="fi-FI" sz="4000" dirty="0">
                <a:latin typeface="Open Sans Light" panose="020B0306030504020204" pitchFamily="34" charset="0"/>
                <a:ea typeface="Open Sans Light" panose="020B0306030504020204" pitchFamily="34" charset="0"/>
                <a:cs typeface="Open Sans Light" panose="020B0306030504020204" pitchFamily="34" charset="0"/>
              </a:rPr>
              <a:t>CP-liiton Voimavarana perhe –hanke kiittää yhteistyöstä</a:t>
            </a:r>
          </a:p>
        </p:txBody>
      </p:sp>
      <p:sp>
        <p:nvSpPr>
          <p:cNvPr id="3" name="Sisällön paikkamerkki 2">
            <a:extLst>
              <a:ext uri="{FF2B5EF4-FFF2-40B4-BE49-F238E27FC236}">
                <a16:creationId xmlns:a16="http://schemas.microsoft.com/office/drawing/2014/main" id="{216D45E0-E053-896D-1EDC-02B20CE405C3}"/>
              </a:ext>
            </a:extLst>
          </p:cNvPr>
          <p:cNvSpPr>
            <a:spLocks noGrp="1"/>
          </p:cNvSpPr>
          <p:nvPr>
            <p:ph idx="1"/>
          </p:nvPr>
        </p:nvSpPr>
        <p:spPr/>
        <p:txBody>
          <a:bodyPr vert="horz" lIns="91440" tIns="45720" rIns="91440" bIns="45720" rtlCol="0" anchor="t">
            <a:normAutofit/>
          </a:bodyPr>
          <a:lstStyle/>
          <a:p>
            <a:pPr marL="0" indent="0">
              <a:buNone/>
            </a:pPr>
            <a:r>
              <a:rPr lang="fi-FI" sz="2800" dirty="0">
                <a:latin typeface="Open Sans" panose="020B0606030504020204" pitchFamily="34" charset="0"/>
                <a:ea typeface="Open Sans" panose="020B0606030504020204" pitchFamily="34" charset="0"/>
                <a:cs typeface="Open Sans" panose="020B0606030504020204" pitchFamily="34" charset="0"/>
              </a:rPr>
              <a:t>LAB Ammattikorkeakoulun fysioterapiaopiskelijat Elina, Senni, Emma ja Riikka</a:t>
            </a:r>
          </a:p>
          <a:p>
            <a:pPr marL="0" indent="0">
              <a:buNone/>
            </a:pPr>
            <a:r>
              <a:rPr lang="fi-FI" sz="2800" dirty="0">
                <a:latin typeface="Open Sans" panose="020B0606030504020204" pitchFamily="34" charset="0"/>
                <a:ea typeface="Open Sans" panose="020B0606030504020204" pitchFamily="34" charset="0"/>
                <a:cs typeface="Open Sans" panose="020B0606030504020204" pitchFamily="34" charset="0"/>
              </a:rPr>
              <a:t>CP-liiton Puhetupakeskus</a:t>
            </a:r>
          </a:p>
          <a:p>
            <a:pPr marL="0" indent="0">
              <a:buNone/>
            </a:pPr>
            <a:r>
              <a:rPr lang="fi-FI" sz="2800" dirty="0">
                <a:latin typeface="Open Sans" panose="020B0606030504020204" pitchFamily="34" charset="0"/>
                <a:ea typeface="Open Sans" panose="020B0606030504020204" pitchFamily="34" charset="0"/>
                <a:cs typeface="Open Sans" panose="020B0606030504020204" pitchFamily="34" charset="0"/>
              </a:rPr>
              <a:t>Kani Ketteräkoipi ja </a:t>
            </a:r>
            <a:r>
              <a:rPr lang="fi-FI" sz="2800">
                <a:latin typeface="Open Sans" panose="020B0606030504020204" pitchFamily="34" charset="0"/>
                <a:ea typeface="Open Sans" panose="020B0606030504020204" pitchFamily="34" charset="0"/>
                <a:cs typeface="Open Sans" panose="020B0606030504020204" pitchFamily="34" charset="0"/>
              </a:rPr>
              <a:t>Kanin sihteeri Jaana</a:t>
            </a:r>
            <a:endParaRPr lang="fi-FI" sz="2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i-FI" sz="2800" dirty="0">
                <a:latin typeface="Open Sans" panose="020B0606030504020204" pitchFamily="34" charset="0"/>
                <a:ea typeface="Open Sans" panose="020B0606030504020204" pitchFamily="34" charset="0"/>
                <a:cs typeface="Open Sans" panose="020B0606030504020204" pitchFamily="34" charset="0"/>
              </a:rPr>
              <a:t>Kymenlaakson Liikunta ry</a:t>
            </a:r>
          </a:p>
          <a:p>
            <a:pPr marL="0" indent="0">
              <a:buNone/>
            </a:pPr>
            <a:r>
              <a:rPr lang="fi-FI" sz="2800" dirty="0">
                <a:latin typeface="Open Sans" panose="020B0606030504020204" pitchFamily="34" charset="0"/>
                <a:ea typeface="Open Sans" panose="020B0606030504020204" pitchFamily="34" charset="0"/>
                <a:cs typeface="Open Sans" panose="020B0606030504020204" pitchFamily="34" charset="0"/>
              </a:rPr>
              <a:t>Kotkan ja Kouvolan seudun varhais- ja liikuntakasvatus</a:t>
            </a:r>
          </a:p>
          <a:p>
            <a:pPr marL="0" indent="0">
              <a:buNone/>
            </a:pPr>
            <a:r>
              <a:rPr lang="fi-FI" sz="2800" dirty="0">
                <a:latin typeface="Open Sans" panose="020B0606030504020204" pitchFamily="34" charset="0"/>
                <a:ea typeface="Open Sans" panose="020B0606030504020204" pitchFamily="34" charset="0"/>
                <a:cs typeface="Open Sans" panose="020B0606030504020204" pitchFamily="34" charset="0"/>
              </a:rPr>
              <a:t>Anjalan 1.9.2023 </a:t>
            </a:r>
            <a:r>
              <a:rPr lang="fi-FI" sz="2800" dirty="0" err="1">
                <a:latin typeface="Open Sans" panose="020B0606030504020204" pitchFamily="34" charset="0"/>
                <a:ea typeface="Open Sans" panose="020B0606030504020204" pitchFamily="34" charset="0"/>
                <a:cs typeface="Open Sans" panose="020B0606030504020204" pitchFamily="34" charset="0"/>
              </a:rPr>
              <a:t>Liikutaa</a:t>
            </a:r>
            <a:r>
              <a:rPr lang="fi-FI" sz="2800" dirty="0">
                <a:latin typeface="Open Sans" panose="020B0606030504020204" pitchFamily="34" charset="0"/>
                <a:ea typeface="Open Sans" panose="020B0606030504020204" pitchFamily="34" charset="0"/>
                <a:cs typeface="Open Sans" panose="020B0606030504020204" pitchFamily="34" charset="0"/>
              </a:rPr>
              <a:t> </a:t>
            </a:r>
            <a:r>
              <a:rPr lang="fi-FI" sz="2800" dirty="0" err="1">
                <a:latin typeface="Open Sans" panose="020B0606030504020204" pitchFamily="34" charset="0"/>
                <a:ea typeface="Open Sans" panose="020B0606030504020204" pitchFamily="34" charset="0"/>
                <a:cs typeface="Open Sans" panose="020B0606030504020204" pitchFamily="34" charset="0"/>
              </a:rPr>
              <a:t>yhes</a:t>
            </a:r>
            <a:r>
              <a:rPr lang="fi-FI" sz="2800" dirty="0">
                <a:latin typeface="Open Sans" panose="020B0606030504020204" pitchFamily="34" charset="0"/>
                <a:ea typeface="Open Sans" panose="020B0606030504020204" pitchFamily="34" charset="0"/>
                <a:cs typeface="Open Sans" panose="020B0606030504020204" pitchFamily="34" charset="0"/>
              </a:rPr>
              <a:t> –seminaarin osallistujat</a:t>
            </a:r>
          </a:p>
          <a:p>
            <a:pPr marL="0" indent="0">
              <a:buNone/>
            </a:pPr>
            <a:r>
              <a:rPr lang="fi-FI" sz="2800" dirty="0">
                <a:latin typeface="Open Sans" panose="020B0606030504020204" pitchFamily="34" charset="0"/>
                <a:ea typeface="Open Sans" panose="020B0606030504020204" pitchFamily="34" charset="0"/>
                <a:cs typeface="Open Sans" panose="020B0606030504020204" pitchFamily="34" charset="0"/>
              </a:rPr>
              <a:t>Kotkan Velhon ja Utumetsän pilottipäiväkodit</a:t>
            </a:r>
          </a:p>
          <a:p>
            <a:pPr marL="0" indent="0">
              <a:buNone/>
            </a:pPr>
            <a:r>
              <a:rPr lang="fi-FI" sz="2800">
                <a:latin typeface="Open Sans"/>
                <a:ea typeface="Open Sans"/>
                <a:cs typeface="Open Sans"/>
              </a:rPr>
              <a:t>Perhehankkeen ohjausryhmät</a:t>
            </a:r>
            <a:endParaRPr lang="fi-FI" sz="2800" dirty="0">
              <a:latin typeface="Open Sans"/>
              <a:ea typeface="Open Sans"/>
              <a:cs typeface="Open Sans"/>
            </a:endParaRPr>
          </a:p>
          <a:p>
            <a:pPr marL="0" indent="0">
              <a:buNone/>
            </a:pPr>
            <a:r>
              <a:rPr lang="fi-FI" sz="2800" dirty="0">
                <a:latin typeface="Open Sans" panose="020B0606030504020204" pitchFamily="34" charset="0"/>
                <a:ea typeface="Open Sans" panose="020B0606030504020204" pitchFamily="34" charset="0"/>
                <a:cs typeface="Open Sans" panose="020B0606030504020204" pitchFamily="34" charset="0"/>
              </a:rPr>
              <a:t>Kaikki, joilla on ollut tarinoita tunteista!</a:t>
            </a:r>
          </a:p>
        </p:txBody>
      </p:sp>
      <p:sp>
        <p:nvSpPr>
          <p:cNvPr id="4" name="Alatunnisteen paikkamerkki 24">
            <a:extLst>
              <a:ext uri="{FF2B5EF4-FFF2-40B4-BE49-F238E27FC236}">
                <a16:creationId xmlns:a16="http://schemas.microsoft.com/office/drawing/2014/main" id="{1BD1634B-28A1-E246-2D7D-02F0FCF65E0F}"/>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6" name="Kuva 5" descr="Kuva, joka sisältää kohteen clipart, piirros, luonnos, nisäkäs&#10;&#10;Kuvaus luotu automaattisesti">
            <a:extLst>
              <a:ext uri="{FF2B5EF4-FFF2-40B4-BE49-F238E27FC236}">
                <a16:creationId xmlns:a16="http://schemas.microsoft.com/office/drawing/2014/main" id="{6D95798A-CDC3-D89C-E294-3AB961E02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48" y="6366934"/>
            <a:ext cx="2326150" cy="2878666"/>
          </a:xfrm>
          <a:prstGeom prst="rect">
            <a:avLst/>
          </a:prstGeom>
        </p:spPr>
      </p:pic>
      <p:pic>
        <p:nvPicPr>
          <p:cNvPr id="5" name="Kuva 4" descr="Kuva, joka sisältää kohteen teksti, Fontti, logo, Grafiikka&#10;&#10;Kuvaus luotu automaattisesti">
            <a:extLst>
              <a:ext uri="{FF2B5EF4-FFF2-40B4-BE49-F238E27FC236}">
                <a16:creationId xmlns:a16="http://schemas.microsoft.com/office/drawing/2014/main" id="{38EC8A79-1077-7D08-D47E-65D6DD966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105"/>
            <a:ext cx="984775" cy="725185"/>
          </a:xfrm>
          <a:prstGeom prst="rect">
            <a:avLst/>
          </a:prstGeom>
        </p:spPr>
      </p:pic>
      <p:pic>
        <p:nvPicPr>
          <p:cNvPr id="7" name="Kuva 6" descr="Kuva, joka sisältää kohteen ympyrä, keltainen, Grafiikka, kuvakaappaus&#10;&#10;Kuvaus luotu automaattisesti">
            <a:extLst>
              <a:ext uri="{FF2B5EF4-FFF2-40B4-BE49-F238E27FC236}">
                <a16:creationId xmlns:a16="http://schemas.microsoft.com/office/drawing/2014/main" id="{79ADFEE5-6A85-64CC-DE66-447A7A904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42125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5EB47E-0541-213C-8D87-A9ACACFCD4C6}"/>
              </a:ext>
            </a:extLst>
          </p:cNvPr>
          <p:cNvSpPr>
            <a:spLocks noGrp="1"/>
          </p:cNvSpPr>
          <p:nvPr>
            <p:ph type="title"/>
          </p:nvPr>
        </p:nvSpPr>
        <p:spPr>
          <a:xfrm>
            <a:off x="453198" y="417080"/>
            <a:ext cx="11923158" cy="1420238"/>
          </a:xfrm>
        </p:spPr>
        <p:txBody>
          <a:bodyPr>
            <a:normAutofit/>
          </a:bodyPr>
          <a:lstStyle/>
          <a:p>
            <a:r>
              <a:rPr lang="fi-FI" sz="5400" dirty="0">
                <a:latin typeface="Open Sans Light" panose="020B0306030504020204" pitchFamily="34" charset="0"/>
                <a:ea typeface="Open Sans Light" panose="020B0306030504020204" pitchFamily="34" charset="0"/>
                <a:cs typeface="Open Sans Light" panose="020B0306030504020204" pitchFamily="34" charset="0"/>
              </a:rPr>
              <a:t>Mistä on kyse?</a:t>
            </a:r>
          </a:p>
        </p:txBody>
      </p:sp>
      <p:sp>
        <p:nvSpPr>
          <p:cNvPr id="6" name="Tekstin paikkamerkki 5">
            <a:extLst>
              <a:ext uri="{FF2B5EF4-FFF2-40B4-BE49-F238E27FC236}">
                <a16:creationId xmlns:a16="http://schemas.microsoft.com/office/drawing/2014/main" id="{1DB2D72D-FB79-5040-9B16-0CFA3116342C}"/>
              </a:ext>
            </a:extLst>
          </p:cNvPr>
          <p:cNvSpPr>
            <a:spLocks noGrp="1"/>
          </p:cNvSpPr>
          <p:nvPr>
            <p:ph type="body" idx="1"/>
          </p:nvPr>
        </p:nvSpPr>
        <p:spPr>
          <a:xfrm>
            <a:off x="453198" y="3103253"/>
            <a:ext cx="5415676" cy="1153477"/>
          </a:xfrm>
        </p:spPr>
        <p:txBody>
          <a:bodyPr/>
          <a:lstStyle/>
          <a:p>
            <a:r>
              <a:rPr lang="fi-FI" dirty="0">
                <a:latin typeface="Open Sans" panose="020B0606030504020204" pitchFamily="34" charset="0"/>
                <a:ea typeface="Open Sans" panose="020B0606030504020204" pitchFamily="34" charset="0"/>
                <a:cs typeface="Open Sans" panose="020B0606030504020204" pitchFamily="34" charset="0"/>
              </a:rPr>
              <a:t>Tunnesäätely</a:t>
            </a:r>
          </a:p>
        </p:txBody>
      </p:sp>
      <p:sp>
        <p:nvSpPr>
          <p:cNvPr id="4" name="Sisällön paikkamerkki 3">
            <a:extLst>
              <a:ext uri="{FF2B5EF4-FFF2-40B4-BE49-F238E27FC236}">
                <a16:creationId xmlns:a16="http://schemas.microsoft.com/office/drawing/2014/main" id="{4D899FB5-6587-C23E-1FBC-E05E245EEA49}"/>
              </a:ext>
            </a:extLst>
          </p:cNvPr>
          <p:cNvSpPr>
            <a:spLocks noGrp="1"/>
          </p:cNvSpPr>
          <p:nvPr>
            <p:ph sz="half" idx="2"/>
          </p:nvPr>
        </p:nvSpPr>
        <p:spPr>
          <a:xfrm>
            <a:off x="453198" y="4395137"/>
            <a:ext cx="5415676" cy="4965878"/>
          </a:xfrm>
          <a:ln>
            <a:solidFill>
              <a:schemeClr val="accent4">
                <a:lumMod val="75000"/>
              </a:schemeClr>
            </a:solidFill>
          </a:ln>
        </p:spPr>
        <p:txBody>
          <a:bodyPr>
            <a:noAutofit/>
          </a:bodyPr>
          <a:lstStyle/>
          <a:p>
            <a:r>
              <a:rPr lang="fi-FI" sz="1200" dirty="0">
                <a:latin typeface="Open Sans" panose="020B0606030504020204" pitchFamily="34" charset="0"/>
                <a:ea typeface="Open Sans" panose="020B0606030504020204" pitchFamily="34" charset="0"/>
                <a:cs typeface="Open Sans" panose="020B0606030504020204" pitchFamily="34" charset="0"/>
              </a:rPr>
              <a:t>Kyky tunnistaa, kokea, mukauttaa ja näyttää tunteita</a:t>
            </a:r>
          </a:p>
          <a:p>
            <a:r>
              <a:rPr lang="fi-FI" sz="1200" dirty="0">
                <a:latin typeface="Open Sans" panose="020B0606030504020204" pitchFamily="34" charset="0"/>
                <a:ea typeface="Open Sans" panose="020B0606030504020204" pitchFamily="34" charset="0"/>
                <a:cs typeface="Open Sans" panose="020B0606030504020204" pitchFamily="34" charset="0"/>
              </a:rPr>
              <a:t>Tunteet saavat usein aikaan myös kehollisen reaktion: syke nousee, kasvot punehtuvat, jalat tärisevät, hartiat jännittyvät…</a:t>
            </a:r>
          </a:p>
          <a:p>
            <a:r>
              <a:rPr lang="fi-FI" sz="1200" dirty="0">
                <a:latin typeface="Open Sans" panose="020B0606030504020204" pitchFamily="34" charset="0"/>
                <a:ea typeface="Open Sans" panose="020B0606030504020204" pitchFamily="34" charset="0"/>
                <a:cs typeface="Open Sans" panose="020B0606030504020204" pitchFamily="34" charset="0"/>
              </a:rPr>
              <a:t>Jos lapsella on vamma, tunnesäätelyssä voi olla erityisiä haasteita</a:t>
            </a:r>
          </a:p>
          <a:p>
            <a:r>
              <a:rPr lang="fi-FI" sz="1200" dirty="0">
                <a:latin typeface="Open Sans" panose="020B0606030504020204" pitchFamily="34" charset="0"/>
                <a:ea typeface="Open Sans" panose="020B0606030504020204" pitchFamily="34" charset="0"/>
                <a:cs typeface="Open Sans" panose="020B0606030504020204" pitchFamily="34" charset="0"/>
              </a:rPr>
              <a:t>Tunnesäätelyä haastavat esim. kommunikoinnin vaikeudet, kognitiiviset haasteet, väsymys ja aistitoimintojen muutokset (esim. yliherkkyys)</a:t>
            </a:r>
          </a:p>
          <a:p>
            <a:r>
              <a:rPr lang="fi-FI" sz="1200" dirty="0">
                <a:latin typeface="Open Sans" panose="020B0606030504020204" pitchFamily="34" charset="0"/>
                <a:ea typeface="Open Sans" panose="020B0606030504020204" pitchFamily="34" charset="0"/>
                <a:cs typeface="Open Sans" panose="020B0606030504020204" pitchFamily="34" charset="0"/>
              </a:rPr>
              <a:t>Väärät tulkinnat tunteista voivat johtaa toisasteisiin tunteisiin, kuten häpeään tai itsen tai muiden tuomitsemiseen</a:t>
            </a:r>
          </a:p>
          <a:p>
            <a:r>
              <a:rPr lang="fi-FI" sz="1200" dirty="0">
                <a:latin typeface="Open Sans" panose="020B0606030504020204" pitchFamily="34" charset="0"/>
                <a:ea typeface="Open Sans" panose="020B0606030504020204" pitchFamily="34" charset="0"/>
                <a:cs typeface="Open Sans" panose="020B0606030504020204" pitchFamily="34" charset="0"/>
              </a:rPr>
              <a:t>Haasteet tunnesäätelyssä ovat yhteydessä esim. mielenterveysoireiluun ja kuormittavat kaiken kaikkiaan koko perheen arkea</a:t>
            </a:r>
          </a:p>
          <a:p>
            <a:r>
              <a:rPr lang="fi-FI" sz="1200" dirty="0">
                <a:latin typeface="Open Sans" panose="020B0606030504020204" pitchFamily="34" charset="0"/>
                <a:ea typeface="Open Sans" panose="020B0606030504020204" pitchFamily="34" charset="0"/>
                <a:cs typeface="Open Sans" panose="020B0606030504020204" pitchFamily="34" charset="0"/>
              </a:rPr>
              <a:t>Tunnesäätelyä voidaan harjoitella esim. sanoittamisen ja </a:t>
            </a:r>
            <a:r>
              <a:rPr lang="fi-FI" sz="1200" dirty="0" err="1">
                <a:latin typeface="Open Sans" panose="020B0606030504020204" pitchFamily="34" charset="0"/>
                <a:ea typeface="Open Sans" panose="020B0606030504020204" pitchFamily="34" charset="0"/>
                <a:cs typeface="Open Sans" panose="020B0606030504020204" pitchFamily="34" charset="0"/>
              </a:rPr>
              <a:t>omakohtaistamisen</a:t>
            </a:r>
            <a:r>
              <a:rPr lang="fi-FI" sz="1200" dirty="0">
                <a:latin typeface="Open Sans" panose="020B0606030504020204" pitchFamily="34" charset="0"/>
                <a:ea typeface="Open Sans" panose="020B0606030504020204" pitchFamily="34" charset="0"/>
                <a:cs typeface="Open Sans" panose="020B0606030504020204" pitchFamily="34" charset="0"/>
              </a:rPr>
              <a:t> kautta sekä kehollisin harjoittein.</a:t>
            </a:r>
          </a:p>
          <a:p>
            <a:r>
              <a:rPr lang="fi-FI" sz="1200" dirty="0">
                <a:latin typeface="Open Sans" panose="020B0606030504020204" pitchFamily="34" charset="0"/>
                <a:ea typeface="Open Sans" panose="020B0606030504020204" pitchFamily="34" charset="0"/>
                <a:cs typeface="Open Sans" panose="020B0606030504020204" pitchFamily="34" charset="0"/>
              </a:rPr>
              <a:t>Luo turvallinen ilmapiiri ja huomioi oppimisvaikeudet!</a:t>
            </a:r>
          </a:p>
        </p:txBody>
      </p:sp>
      <p:sp>
        <p:nvSpPr>
          <p:cNvPr id="7" name="Tekstin paikkamerkki 6">
            <a:extLst>
              <a:ext uri="{FF2B5EF4-FFF2-40B4-BE49-F238E27FC236}">
                <a16:creationId xmlns:a16="http://schemas.microsoft.com/office/drawing/2014/main" id="{3E5B925D-75B3-365F-E813-8F827D5B9FF1}"/>
              </a:ext>
            </a:extLst>
          </p:cNvPr>
          <p:cNvSpPr>
            <a:spLocks noGrp="1"/>
          </p:cNvSpPr>
          <p:nvPr>
            <p:ph type="body" sz="quarter" idx="3"/>
          </p:nvPr>
        </p:nvSpPr>
        <p:spPr>
          <a:xfrm>
            <a:off x="6400801" y="3103253"/>
            <a:ext cx="5442347" cy="1153477"/>
          </a:xfrm>
        </p:spPr>
        <p:txBody>
          <a:bodyPr/>
          <a:lstStyle/>
          <a:p>
            <a:r>
              <a:rPr lang="fi-FI" dirty="0">
                <a:latin typeface="Open Sans" panose="020B0606030504020204" pitchFamily="34" charset="0"/>
                <a:ea typeface="Open Sans" panose="020B0606030504020204" pitchFamily="34" charset="0"/>
                <a:cs typeface="Open Sans" panose="020B0606030504020204" pitchFamily="34" charset="0"/>
              </a:rPr>
              <a:t>Kehonhahmotus</a:t>
            </a:r>
          </a:p>
        </p:txBody>
      </p:sp>
      <p:sp>
        <p:nvSpPr>
          <p:cNvPr id="8" name="Sisällön paikkamerkki 7">
            <a:extLst>
              <a:ext uri="{FF2B5EF4-FFF2-40B4-BE49-F238E27FC236}">
                <a16:creationId xmlns:a16="http://schemas.microsoft.com/office/drawing/2014/main" id="{E5077FDC-B9AC-F519-368A-3AAA45E626FD}"/>
              </a:ext>
            </a:extLst>
          </p:cNvPr>
          <p:cNvSpPr>
            <a:spLocks noGrp="1"/>
          </p:cNvSpPr>
          <p:nvPr>
            <p:ph sz="quarter" idx="4"/>
          </p:nvPr>
        </p:nvSpPr>
        <p:spPr>
          <a:xfrm>
            <a:off x="6327904" y="4395137"/>
            <a:ext cx="5865042" cy="4965877"/>
          </a:xfrm>
          <a:ln>
            <a:solidFill>
              <a:schemeClr val="accent6"/>
            </a:solidFill>
          </a:ln>
        </p:spPr>
        <p:txBody>
          <a:bodyPr>
            <a:noAutofit/>
          </a:bodyPr>
          <a:lstStyle/>
          <a:p>
            <a:r>
              <a:rPr lang="fi-FI" sz="1200" dirty="0">
                <a:latin typeface="Open Sans" panose="020B0606030504020204" pitchFamily="34" charset="0"/>
                <a:ea typeface="Open Sans" panose="020B0606030504020204" pitchFamily="34" charset="0"/>
                <a:cs typeface="Open Sans" panose="020B0606030504020204" pitchFamily="34" charset="0"/>
              </a:rPr>
              <a:t>Käsitys itsestä suhteessa ympäristöön: oman kehon rajat sekä ajatukset ja tunteet, joita koetaan omasta kehonkuvasta</a:t>
            </a:r>
          </a:p>
          <a:p>
            <a:r>
              <a:rPr lang="fi-FI" sz="1200" dirty="0">
                <a:latin typeface="Open Sans" panose="020B0606030504020204" pitchFamily="34" charset="0"/>
                <a:ea typeface="Open Sans" panose="020B0606030504020204" pitchFamily="34" charset="0"/>
                <a:cs typeface="Open Sans" panose="020B0606030504020204" pitchFamily="34" charset="0"/>
              </a:rPr>
              <a:t>Perusta itsenäiselle toimimiselle: mihin kehoni pystyy? Kuka olen suhteessa ympäristöön ja yhteisöön?</a:t>
            </a:r>
          </a:p>
          <a:p>
            <a:r>
              <a:rPr lang="fi-FI" sz="1200" dirty="0">
                <a:latin typeface="Open Sans" panose="020B0606030504020204" pitchFamily="34" charset="0"/>
                <a:ea typeface="Open Sans" panose="020B0606030504020204" pitchFamily="34" charset="0"/>
                <a:cs typeface="Open Sans" panose="020B0606030504020204" pitchFamily="34" charset="0"/>
              </a:rPr>
              <a:t>Alkaa rakentua jo ennen syntymää ja kehittyy lapsen löytäessä omia ruumiinosiaan ja oppiessa, miten niitä käytetään tarkoituksenmukaisesti</a:t>
            </a:r>
          </a:p>
          <a:p>
            <a:r>
              <a:rPr lang="fi-FI" sz="1200" dirty="0">
                <a:latin typeface="Open Sans" panose="020B0606030504020204" pitchFamily="34" charset="0"/>
                <a:ea typeface="Open Sans" panose="020B0606030504020204" pitchFamily="34" charset="0"/>
                <a:cs typeface="Open Sans" panose="020B0606030504020204" pitchFamily="34" charset="0"/>
              </a:rPr>
              <a:t>Kehonkuvaan vaikuttavat mm. fyysiset ja kognitiiviset tekijät, muilta saatu palaute, terveydentila sekä emotionaaliset ja muut kokemukset kehosta.</a:t>
            </a:r>
          </a:p>
          <a:p>
            <a:r>
              <a:rPr lang="fi-FI" sz="1200" dirty="0">
                <a:latin typeface="Open Sans" panose="020B0606030504020204" pitchFamily="34" charset="0"/>
                <a:ea typeface="Open Sans" panose="020B0606030504020204" pitchFamily="34" charset="0"/>
                <a:cs typeface="Open Sans" panose="020B0606030504020204" pitchFamily="34" charset="0"/>
              </a:rPr>
              <a:t>Käsitys kehosta ja sen asennosta voi muuttua ihan kenellä tahansa vaikkapa kivun myötä </a:t>
            </a:r>
          </a:p>
          <a:p>
            <a:r>
              <a:rPr lang="fi-FI" sz="1200" dirty="0">
                <a:latin typeface="Open Sans" panose="020B0606030504020204" pitchFamily="34" charset="0"/>
                <a:ea typeface="Open Sans" panose="020B0606030504020204" pitchFamily="34" charset="0"/>
                <a:cs typeface="Open Sans" panose="020B0606030504020204" pitchFamily="34" charset="0"/>
              </a:rPr>
              <a:t>Pysyvä vamma vaikeuttaa erityisesti kehonhahmotuksen rakentumista</a:t>
            </a:r>
          </a:p>
          <a:p>
            <a:r>
              <a:rPr lang="fi-FI" sz="1200" dirty="0">
                <a:latin typeface="Open Sans" panose="020B0606030504020204" pitchFamily="34" charset="0"/>
                <a:ea typeface="Open Sans" panose="020B0606030504020204" pitchFamily="34" charset="0"/>
                <a:cs typeface="Open Sans" panose="020B0606030504020204" pitchFamily="34" charset="0"/>
              </a:rPr>
              <a:t>Vaikeudet kehonhahmotuksessa voivat heijastaa tunnesäätelyyn: on haastavaa tunnistaa oman kehon rajoja ja sitä, mitä kehossa tapahtuu eri tunnetilojen aikana sekä vaikuttaa siihen, miten oma keho toimii ja reagoi</a:t>
            </a:r>
          </a:p>
          <a:p>
            <a:r>
              <a:rPr lang="fi-FI" sz="1200" dirty="0">
                <a:latin typeface="Open Sans" panose="020B0606030504020204" pitchFamily="34" charset="0"/>
                <a:ea typeface="Open Sans" panose="020B0606030504020204" pitchFamily="34" charset="0"/>
                <a:cs typeface="Open Sans" panose="020B0606030504020204" pitchFamily="34" charset="0"/>
              </a:rPr>
              <a:t>Kokemukset epäluottamuksesta omaan kehoon haastavat itsen ja vamman hyväksyntää</a:t>
            </a:r>
          </a:p>
          <a:p>
            <a:r>
              <a:rPr lang="fi-FI" sz="1200" dirty="0">
                <a:latin typeface="Open Sans" panose="020B0606030504020204" pitchFamily="34" charset="0"/>
                <a:ea typeface="Open Sans" panose="020B0606030504020204" pitchFamily="34" charset="0"/>
                <a:cs typeface="Open Sans" panose="020B0606030504020204" pitchFamily="34" charset="0"/>
              </a:rPr>
              <a:t>Kehonhahmotusta voidaan harjoittaa esim. kehon rajoja hakien (esim. kosketus), keskilinjaa ylittäen, suuntia, nopeuksia, voimia ja puolieroja tunnistaen sekä tunteiden sanoittamiseen yhdistellen</a:t>
            </a:r>
          </a:p>
        </p:txBody>
      </p:sp>
      <p:sp>
        <p:nvSpPr>
          <p:cNvPr id="3" name="Tekstiruutu 2">
            <a:extLst>
              <a:ext uri="{FF2B5EF4-FFF2-40B4-BE49-F238E27FC236}">
                <a16:creationId xmlns:a16="http://schemas.microsoft.com/office/drawing/2014/main" id="{05072AF1-0B04-DE59-8787-BD1A9F179BC8}"/>
              </a:ext>
            </a:extLst>
          </p:cNvPr>
          <p:cNvSpPr txBox="1"/>
          <p:nvPr/>
        </p:nvSpPr>
        <p:spPr>
          <a:xfrm>
            <a:off x="481151" y="1706205"/>
            <a:ext cx="11923159" cy="1384995"/>
          </a:xfrm>
          <a:prstGeom prst="rect">
            <a:avLst/>
          </a:prstGeom>
          <a:noFill/>
        </p:spPr>
        <p:txBody>
          <a:bodyPr wrap="square" rtlCol="0">
            <a:spAutoFit/>
          </a:bodyPr>
          <a:lstStyle/>
          <a:p>
            <a:pPr algn="just"/>
            <a:r>
              <a:rPr lang="fi-FI" sz="1400" dirty="0">
                <a:latin typeface="Open Sans" panose="020B0606030504020204" pitchFamily="34" charset="0"/>
                <a:ea typeface="Open Sans" panose="020B0606030504020204" pitchFamily="34" charset="0"/>
                <a:cs typeface="Open Sans" panose="020B0606030504020204" pitchFamily="34" charset="0"/>
              </a:rPr>
              <a:t>Seikkailussa hyödynnetään LAB AMK:n fysioterapeuttiopiskelijoiden sekä CP-liiton Voimavarana perhe –hankkeen kokoamia tunnesäätelyharjoitteita, kehollisia tunnesäätelymenetelmiä sekä kehonhahmotusharjoitteita. Esimerkkiharjoitteissa </a:t>
            </a:r>
            <a:r>
              <a:rPr lang="fi-FI" sz="1400" dirty="0" err="1">
                <a:latin typeface="Open Sans" panose="020B0606030504020204" pitchFamily="34" charset="0"/>
                <a:ea typeface="Open Sans" panose="020B0606030504020204" pitchFamily="34" charset="0"/>
                <a:cs typeface="Open Sans" panose="020B0606030504020204" pitchFamily="34" charset="0"/>
              </a:rPr>
              <a:t>tarinallistetaan</a:t>
            </a:r>
            <a:r>
              <a:rPr lang="fi-FI" sz="1400" dirty="0">
                <a:latin typeface="Open Sans" panose="020B0606030504020204" pitchFamily="34" charset="0"/>
                <a:ea typeface="Open Sans" panose="020B0606030504020204" pitchFamily="34" charset="0"/>
                <a:cs typeface="Open Sans" panose="020B0606030504020204" pitchFamily="34" charset="0"/>
              </a:rPr>
              <a:t>, sanoitetaan ja konkretisoidaan tunteita, haetaan kehon rajoja ja liikkeen hallintaa, aktivoidaan alivirittynyttä tai ”lamaantunutta” mieltä sekä rauhoitetaan ylivirittynyttä. Esimerkkien avulla on helppo keksiä omia sovellutuksia. Radan varrelle voi lisätä porkkanan etsintää tai muuta toiminnallista tekemistä. Rasteilta löytyy jokaiselle jotakin: näihin harjoitteisiin voi osallistua kielestä ja toimintakyvystä riippumatta, kukin omalla tavallaan kommunikoiden ja liikkuen. Auta lasta aistimaan, kokeilemaan ja oppimaan!</a:t>
            </a:r>
          </a:p>
        </p:txBody>
      </p:sp>
      <p:sp>
        <p:nvSpPr>
          <p:cNvPr id="10" name="Alatunnisteen paikkamerkki 24">
            <a:extLst>
              <a:ext uri="{FF2B5EF4-FFF2-40B4-BE49-F238E27FC236}">
                <a16:creationId xmlns:a16="http://schemas.microsoft.com/office/drawing/2014/main" id="{5A46C5CC-4BFF-E3CF-510C-E65AB6727F8B}"/>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12" name="Kuva 11" descr="Kuva, joka sisältää kohteen piirros, kuvitus, Piirrokset, luonnos&#10;&#10;Kuvaus luotu automaattisesti">
            <a:extLst>
              <a:ext uri="{FF2B5EF4-FFF2-40B4-BE49-F238E27FC236}">
                <a16:creationId xmlns:a16="http://schemas.microsoft.com/office/drawing/2014/main" id="{2A421B64-80E6-45CF-D8FC-AC889B42AA16}"/>
              </a:ext>
            </a:extLst>
          </p:cNvPr>
          <p:cNvPicPr>
            <a:picLocks noChangeAspect="1"/>
          </p:cNvPicPr>
          <p:nvPr/>
        </p:nvPicPr>
        <p:blipFill rotWithShape="1">
          <a:blip r:embed="rId2">
            <a:extLst>
              <a:ext uri="{28A0092B-C50C-407E-A947-70E740481C1C}">
                <a14:useLocalDpi xmlns:a14="http://schemas.microsoft.com/office/drawing/2010/main" val="0"/>
              </a:ext>
            </a:extLst>
          </a:blip>
          <a:srcRect l="17428" t="8630" r="14968" b="15274"/>
          <a:stretch/>
        </p:blipFill>
        <p:spPr>
          <a:xfrm>
            <a:off x="11041479" y="3187274"/>
            <a:ext cx="1151467" cy="1153477"/>
          </a:xfrm>
          <a:prstGeom prst="rect">
            <a:avLst/>
          </a:prstGeom>
        </p:spPr>
      </p:pic>
      <p:pic>
        <p:nvPicPr>
          <p:cNvPr id="14" name="Kuva 13" descr="Kuva, joka sisältää kohteen piirros, clipart, polkupyörä, pyörä&#10;&#10;Kuvaus luotu automaattisesti">
            <a:extLst>
              <a:ext uri="{FF2B5EF4-FFF2-40B4-BE49-F238E27FC236}">
                <a16:creationId xmlns:a16="http://schemas.microsoft.com/office/drawing/2014/main" id="{D95FDC4A-1476-EF23-8666-0A73180F2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51" y="3187274"/>
            <a:ext cx="1060449" cy="1169861"/>
          </a:xfrm>
          <a:prstGeom prst="rect">
            <a:avLst/>
          </a:prstGeom>
        </p:spPr>
      </p:pic>
      <p:pic>
        <p:nvPicPr>
          <p:cNvPr id="5" name="Kuva 4" descr="Kuva, joka sisältää kohteen teksti, Fontti, logo, Grafiikka&#10;&#10;Kuvaus luotu automaattisesti">
            <a:extLst>
              <a:ext uri="{FF2B5EF4-FFF2-40B4-BE49-F238E27FC236}">
                <a16:creationId xmlns:a16="http://schemas.microsoft.com/office/drawing/2014/main" id="{13010C17-4992-31F4-C643-9CF87B7CC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105"/>
            <a:ext cx="984775" cy="725185"/>
          </a:xfrm>
          <a:prstGeom prst="rect">
            <a:avLst/>
          </a:prstGeom>
        </p:spPr>
      </p:pic>
      <p:pic>
        <p:nvPicPr>
          <p:cNvPr id="9" name="Kuva 8" descr="Kuva, joka sisältää kohteen ympyrä, keltainen, Grafiikka, kuvakaappaus&#10;&#10;Kuvaus luotu automaattisesti">
            <a:extLst>
              <a:ext uri="{FF2B5EF4-FFF2-40B4-BE49-F238E27FC236}">
                <a16:creationId xmlns:a16="http://schemas.microsoft.com/office/drawing/2014/main" id="{0BEA8C77-1947-696B-B57F-9AC8AC4EF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94732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piirros, luonnos, clipart, Piirrokset&#10;&#10;Kuvaus luotu automaattisesti">
            <a:extLst>
              <a:ext uri="{FF2B5EF4-FFF2-40B4-BE49-F238E27FC236}">
                <a16:creationId xmlns:a16="http://schemas.microsoft.com/office/drawing/2014/main" id="{D78B328A-BA8E-EE35-1383-0CDC0A3510C8}"/>
              </a:ext>
            </a:extLst>
          </p:cNvPr>
          <p:cNvPicPr>
            <a:picLocks noChangeAspect="1"/>
          </p:cNvPicPr>
          <p:nvPr/>
        </p:nvPicPr>
        <p:blipFill rotWithShape="1">
          <a:blip r:embed="rId2">
            <a:extLst>
              <a:ext uri="{28A0092B-C50C-407E-A947-70E740481C1C}">
                <a14:useLocalDpi xmlns:a14="http://schemas.microsoft.com/office/drawing/2010/main" val="0"/>
              </a:ext>
            </a:extLst>
          </a:blip>
          <a:srcRect l="12460" t="7225" r="10266" b="9940"/>
          <a:stretch/>
        </p:blipFill>
        <p:spPr>
          <a:xfrm>
            <a:off x="9618556" y="7011988"/>
            <a:ext cx="2556631" cy="2310313"/>
          </a:xfrm>
          <a:prstGeom prst="rect">
            <a:avLst/>
          </a:prstGeom>
        </p:spPr>
      </p:pic>
      <p:sp>
        <p:nvSpPr>
          <p:cNvPr id="5" name="Puhekupla: Suorakulmio, kulmat pyöristettu 4">
            <a:extLst>
              <a:ext uri="{FF2B5EF4-FFF2-40B4-BE49-F238E27FC236}">
                <a16:creationId xmlns:a16="http://schemas.microsoft.com/office/drawing/2014/main" id="{DB1CAFFC-40C0-2798-DF2E-89945EEBE220}"/>
              </a:ext>
            </a:extLst>
          </p:cNvPr>
          <p:cNvSpPr/>
          <p:nvPr/>
        </p:nvSpPr>
        <p:spPr>
          <a:xfrm>
            <a:off x="880320" y="6139337"/>
            <a:ext cx="8086090" cy="3124199"/>
          </a:xfrm>
          <a:prstGeom prst="wedgeRoundRectCallout">
            <a:avLst>
              <a:gd name="adj1" fmla="val 64606"/>
              <a:gd name="adj2" fmla="val -3083"/>
              <a:gd name="adj3" fmla="val 16667"/>
            </a:avLst>
          </a:prstGeom>
          <a:solidFill>
            <a:srgbClr val="ADD7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5D8A97-EDE8-0684-C4BD-65D14C9A1F85}"/>
              </a:ext>
            </a:extLst>
          </p:cNvPr>
          <p:cNvSpPr>
            <a:spLocks noGrp="1"/>
          </p:cNvSpPr>
          <p:nvPr>
            <p:ph type="title"/>
          </p:nvPr>
        </p:nvSpPr>
        <p:spPr/>
        <p:txBody>
          <a:bodyPr>
            <a:normAutofit/>
          </a:bodyPr>
          <a:lstStyle/>
          <a:p>
            <a:r>
              <a:rPr lang="fi-FI" sz="5400" dirty="0">
                <a:latin typeface="Open Sans Light" panose="020B0306030504020204" pitchFamily="34" charset="0"/>
                <a:ea typeface="Open Sans Light" panose="020B0306030504020204" pitchFamily="34" charset="0"/>
                <a:cs typeface="Open Sans Light" panose="020B0306030504020204" pitchFamily="34" charset="0"/>
              </a:rPr>
              <a:t>Miten tätä materiaalia käytetään?</a:t>
            </a:r>
          </a:p>
        </p:txBody>
      </p:sp>
      <p:sp>
        <p:nvSpPr>
          <p:cNvPr id="3" name="Sisällön paikkamerkki 2">
            <a:extLst>
              <a:ext uri="{FF2B5EF4-FFF2-40B4-BE49-F238E27FC236}">
                <a16:creationId xmlns:a16="http://schemas.microsoft.com/office/drawing/2014/main" id="{09C7D82E-BA81-99A6-8734-EF30E3F90746}"/>
              </a:ext>
            </a:extLst>
          </p:cNvPr>
          <p:cNvSpPr>
            <a:spLocks noGrp="1"/>
          </p:cNvSpPr>
          <p:nvPr>
            <p:ph idx="1"/>
          </p:nvPr>
        </p:nvSpPr>
        <p:spPr>
          <a:xfrm>
            <a:off x="880110" y="2298450"/>
            <a:ext cx="11041380" cy="3760258"/>
          </a:xfrm>
        </p:spPr>
        <p:txBody>
          <a:bodyPr>
            <a:noAutofit/>
          </a:bodyPr>
          <a:lstStyle/>
          <a:p>
            <a:r>
              <a:rPr lang="fi-FI" sz="1600" dirty="0">
                <a:latin typeface="Open Sans" panose="020B0606030504020204" pitchFamily="34" charset="0"/>
                <a:ea typeface="Open Sans" panose="020B0606030504020204" pitchFamily="34" charset="0"/>
                <a:cs typeface="Open Sans" panose="020B0606030504020204" pitchFamily="34" charset="0"/>
              </a:rPr>
              <a:t>Voit järjestää radan sekä ulkona että sisällä. Luonnossa seikkailu antaa mahdollisuuden harjoitella luonnon kunnioittamista. Vinkkejä voit katsoa Metsähallitukselta: </a:t>
            </a:r>
            <a:r>
              <a:rPr lang="fi-FI" sz="1600" dirty="0">
                <a:latin typeface="Open Sans" panose="020B0606030504020204" pitchFamily="34" charset="0"/>
                <a:ea typeface="Open Sans" panose="020B0606030504020204" pitchFamily="34" charset="0"/>
                <a:cs typeface="Open Sans" panose="020B0606030504020204" pitchFamily="34" charset="0"/>
                <a:hlinkClick r:id="rId3"/>
              </a:rPr>
              <a:t>https://www.luontoon.fi/retkietiketti</a:t>
            </a:r>
            <a:r>
              <a:rPr lang="fi-FI" sz="1600" dirty="0">
                <a:latin typeface="Open Sans" panose="020B0606030504020204" pitchFamily="34" charset="0"/>
                <a:ea typeface="Open Sans" panose="020B0606030504020204" pitchFamily="34" charset="0"/>
                <a:cs typeface="Open Sans" panose="020B0606030504020204" pitchFamily="34" charset="0"/>
              </a:rPr>
              <a:t>.</a:t>
            </a:r>
          </a:p>
          <a:p>
            <a:r>
              <a:rPr lang="fi-FI" sz="1600" dirty="0">
                <a:latin typeface="Open Sans" panose="020B0606030504020204" pitchFamily="34" charset="0"/>
                <a:ea typeface="Open Sans" panose="020B0606030504020204" pitchFamily="34" charset="0"/>
                <a:cs typeface="Open Sans" panose="020B0606030504020204" pitchFamily="34" charset="0"/>
              </a:rPr>
              <a:t>Varaa ennen seikkailua aikaa aikuisten salaiseen sivuun perehtymiseen. Näin voit keskittyä rastilla toimintaan ja lapsiin.</a:t>
            </a:r>
          </a:p>
          <a:p>
            <a:r>
              <a:rPr lang="fi-FI" sz="1600" dirty="0">
                <a:latin typeface="Open Sans" panose="020B0606030504020204" pitchFamily="34" charset="0"/>
                <a:ea typeface="Open Sans" panose="020B0606030504020204" pitchFamily="34" charset="0"/>
                <a:cs typeface="Open Sans" panose="020B0606030504020204" pitchFamily="34" charset="0"/>
              </a:rPr>
              <a:t>Jokaiselle rastille voi valita oman vastuuaikuisen tai vastuuaikuinen voi kiertää oman ryhmänsä kanssa ja ohjata toiminnalliseen tekemiseen.</a:t>
            </a:r>
          </a:p>
          <a:p>
            <a:r>
              <a:rPr lang="fi-FI" sz="1600" dirty="0">
                <a:latin typeface="Open Sans" panose="020B0606030504020204" pitchFamily="34" charset="0"/>
                <a:ea typeface="Open Sans" panose="020B0606030504020204" pitchFamily="34" charset="0"/>
                <a:cs typeface="Open Sans" panose="020B0606030504020204" pitchFamily="34" charset="0"/>
              </a:rPr>
              <a:t>Rastiseikkailua voi hyödyntää esim. vanhempainilloissa, isänpäivissä tai osana päiväkodin toiminnallista arkea.</a:t>
            </a:r>
          </a:p>
          <a:p>
            <a:r>
              <a:rPr lang="fi-FI" sz="1600" dirty="0">
                <a:latin typeface="Open Sans" panose="020B0606030504020204" pitchFamily="34" charset="0"/>
                <a:ea typeface="Open Sans" panose="020B0606030504020204" pitchFamily="34" charset="0"/>
                <a:cs typeface="Open Sans" panose="020B0606030504020204" pitchFamily="34" charset="0"/>
              </a:rPr>
              <a:t>Voit tehdä koko seikkailun kerralla tai vaikkapa yhden rastin per päivä teemaviikon tavoin.</a:t>
            </a:r>
          </a:p>
          <a:p>
            <a:r>
              <a:rPr lang="fi-FI" sz="1600" dirty="0">
                <a:latin typeface="Open Sans" panose="020B0606030504020204" pitchFamily="34" charset="0"/>
                <a:ea typeface="Open Sans" panose="020B0606030504020204" pitchFamily="34" charset="0"/>
                <a:cs typeface="Open Sans" panose="020B0606030504020204" pitchFamily="34" charset="0"/>
              </a:rPr>
              <a:t>Hyödynnä tarvittaessa materiaaliin sisällytettyjä kuvatukia (alkuruno, kuvaselitys seikkailusta, tunnesanat) tai omalle ryhmällesi tuttuja kuvia. Kurkkaa myös </a:t>
            </a:r>
            <a:r>
              <a:rPr lang="fi-FI" sz="1600" dirty="0">
                <a:latin typeface="Open Sans" panose="020B0606030504020204" pitchFamily="34" charset="0"/>
                <a:ea typeface="Open Sans" panose="020B0606030504020204" pitchFamily="34" charset="0"/>
                <a:cs typeface="Open Sans" panose="020B0606030504020204" pitchFamily="34" charset="0"/>
                <a:hlinkClick r:id="rId4"/>
              </a:rPr>
              <a:t>https://papunet.net/</a:t>
            </a:r>
            <a:r>
              <a:rPr lang="fi-FI" sz="1600" dirty="0">
                <a:latin typeface="Open Sans" panose="020B0606030504020204" pitchFamily="34" charset="0"/>
                <a:ea typeface="Open Sans" panose="020B0606030504020204" pitchFamily="34" charset="0"/>
                <a:cs typeface="Open Sans" panose="020B0606030504020204" pitchFamily="34" charset="0"/>
              </a:rPr>
              <a:t>. </a:t>
            </a:r>
          </a:p>
          <a:p>
            <a:r>
              <a:rPr lang="fi-FI" sz="1600" dirty="0">
                <a:latin typeface="Open Sans" panose="020B0606030504020204" pitchFamily="34" charset="0"/>
                <a:ea typeface="Open Sans" panose="020B0606030504020204" pitchFamily="34" charset="0"/>
                <a:cs typeface="Open Sans" panose="020B0606030504020204" pitchFamily="34" charset="0"/>
              </a:rPr>
              <a:t>Voit vapaasti muokata rastiseikkailua vastaamaan omia tarpeitanne.</a:t>
            </a:r>
          </a:p>
        </p:txBody>
      </p:sp>
      <p:sp>
        <p:nvSpPr>
          <p:cNvPr id="4" name="Tekstiruutu 3">
            <a:extLst>
              <a:ext uri="{FF2B5EF4-FFF2-40B4-BE49-F238E27FC236}">
                <a16:creationId xmlns:a16="http://schemas.microsoft.com/office/drawing/2014/main" id="{C534AFA2-9CF4-4AD1-1849-79534B93B49C}"/>
              </a:ext>
            </a:extLst>
          </p:cNvPr>
          <p:cNvSpPr txBox="1"/>
          <p:nvPr/>
        </p:nvSpPr>
        <p:spPr>
          <a:xfrm>
            <a:off x="1320798" y="6370436"/>
            <a:ext cx="7205133" cy="2893100"/>
          </a:xfrm>
          <a:prstGeom prst="rect">
            <a:avLst/>
          </a:prstGeom>
          <a:noFill/>
        </p:spPr>
        <p:txBody>
          <a:bodyPr wrap="square" rtlCol="0">
            <a:spAutoFit/>
          </a:bodyPr>
          <a:lstStyle/>
          <a:p>
            <a:r>
              <a:rPr lang="fi-FI" sz="2000" dirty="0">
                <a:latin typeface="Open Sans Light" panose="020B0306030504020204" pitchFamily="34" charset="0"/>
                <a:ea typeface="Open Sans Light" panose="020B0306030504020204" pitchFamily="34" charset="0"/>
                <a:cs typeface="Open Sans Light" panose="020B0306030504020204" pitchFamily="34" charset="0"/>
              </a:rPr>
              <a:t>Tarvitset seikkailua varten</a:t>
            </a:r>
          </a:p>
          <a:p>
            <a:pPr marL="742950" lvl="1" indent="-285750">
              <a:buFont typeface="Arial" panose="020B0604020202020204" pitchFamily="34" charset="0"/>
              <a:buChar char="•"/>
            </a:pPr>
            <a:r>
              <a:rPr lang="fi-FI" sz="1600" dirty="0">
                <a:latin typeface="Open Sans Light" panose="020B0306030504020204" pitchFamily="34" charset="0"/>
                <a:ea typeface="Open Sans Light" panose="020B0306030504020204" pitchFamily="34" charset="0"/>
                <a:cs typeface="Open Sans Light" panose="020B0306030504020204" pitchFamily="34" charset="0"/>
              </a:rPr>
              <a:t>A3-rastimateriaalit laminoituna (etenkin, jos järjestät radan ulkona)</a:t>
            </a:r>
          </a:p>
          <a:p>
            <a:pPr marL="742950" lvl="1" indent="-285750">
              <a:buFont typeface="Arial" panose="020B0604020202020204" pitchFamily="34" charset="0"/>
              <a:buChar char="•"/>
            </a:pPr>
            <a:r>
              <a:rPr lang="fi-FI" sz="1600" dirty="0">
                <a:latin typeface="Open Sans Light" panose="020B0306030504020204" pitchFamily="34" charset="0"/>
                <a:ea typeface="Open Sans Light" panose="020B0306030504020204" pitchFamily="34" charset="0"/>
                <a:cs typeface="Open Sans Light" panose="020B0306030504020204" pitchFamily="34" charset="0"/>
              </a:rPr>
              <a:t>Kartta ja leimasimet ryhmälle</a:t>
            </a:r>
          </a:p>
          <a:p>
            <a:pPr marL="742950" lvl="1" indent="-285750">
              <a:buFont typeface="Arial" panose="020B0604020202020204" pitchFamily="34" charset="0"/>
              <a:buChar char="•"/>
            </a:pPr>
            <a:r>
              <a:rPr lang="fi-FI" sz="1600" dirty="0">
                <a:latin typeface="Open Sans Light" panose="020B0306030504020204" pitchFamily="34" charset="0"/>
                <a:ea typeface="Open Sans Light" panose="020B0306030504020204" pitchFamily="34" charset="0"/>
                <a:cs typeface="Open Sans Light" panose="020B0306030504020204" pitchFamily="34" charset="0"/>
              </a:rPr>
              <a:t>Ämpäreitä ja lapioita pelko- ja kiukkurastia varten</a:t>
            </a:r>
          </a:p>
          <a:p>
            <a:pPr marL="742950" lvl="1" indent="-285750">
              <a:buFont typeface="Arial" panose="020B0604020202020204" pitchFamily="34" charset="0"/>
              <a:buChar char="•"/>
            </a:pPr>
            <a:r>
              <a:rPr lang="fi-FI" sz="1600" dirty="0">
                <a:latin typeface="Open Sans Light" panose="020B0306030504020204" pitchFamily="34" charset="0"/>
                <a:ea typeface="Open Sans Light" panose="020B0306030504020204" pitchFamily="34" charset="0"/>
                <a:cs typeface="Open Sans Light" panose="020B0306030504020204" pitchFamily="34" charset="0"/>
              </a:rPr>
              <a:t>Kiukkukaatopaikan merkki (kyltti tai muu sovittu merkki)</a:t>
            </a:r>
          </a:p>
          <a:p>
            <a:pPr marL="742950" lvl="1" indent="-285750">
              <a:buFont typeface="Arial" panose="020B0604020202020204" pitchFamily="34" charset="0"/>
              <a:buChar char="•"/>
            </a:pPr>
            <a:r>
              <a:rPr lang="fi-FI" sz="1600" dirty="0">
                <a:latin typeface="Open Sans Light" panose="020B0306030504020204" pitchFamily="34" charset="0"/>
                <a:ea typeface="Open Sans Light" panose="020B0306030504020204" pitchFamily="34" charset="0"/>
                <a:cs typeface="Open Sans Light" panose="020B0306030504020204" pitchFamily="34" charset="0"/>
              </a:rPr>
              <a:t>Luonnon antimia, joista tehdä soittimia ja oravan lahja</a:t>
            </a:r>
          </a:p>
          <a:p>
            <a:pPr marL="742950" lvl="1" indent="-285750">
              <a:buFont typeface="Arial" panose="020B0604020202020204" pitchFamily="34" charset="0"/>
              <a:buChar char="•"/>
            </a:pPr>
            <a:r>
              <a:rPr lang="fi-FI" sz="1600" dirty="0">
                <a:latin typeface="Open Sans Light" panose="020B0306030504020204" pitchFamily="34" charset="0"/>
                <a:ea typeface="Open Sans Light" panose="020B0306030504020204" pitchFamily="34" charset="0"/>
                <a:cs typeface="Open Sans Light" panose="020B0306030504020204" pitchFamily="34" charset="0"/>
              </a:rPr>
              <a:t>Voit korvata ämpärit, soittimet ja muut esineet luonnon antimilla: hyödynnä kiviä, keppejä, kuoppia ja muuta soveliasta. Leimasimet voi tehdä itse esim. perunasta </a:t>
            </a:r>
            <a:r>
              <a:rPr lang="fi-FI" sz="1600" dirty="0">
                <a:latin typeface="Open Sans Light" panose="020B0306030504020204" pitchFamily="34" charset="0"/>
                <a:ea typeface="Open Sans Light" panose="020B0306030504020204" pitchFamily="34" charset="0"/>
                <a:cs typeface="Open Sans Light" panose="020B0306030504020204" pitchFamily="34" charset="0"/>
                <a:sym typeface="Wingdings" panose="05000000000000000000" pitchFamily="2" charset="2"/>
              </a:rPr>
              <a:t></a:t>
            </a:r>
            <a:r>
              <a:rPr lang="fi-FI" sz="1600" dirty="0">
                <a:latin typeface="Open Sans Light" panose="020B0306030504020204" pitchFamily="34" charset="0"/>
                <a:ea typeface="Open Sans Light" panose="020B0306030504020204" pitchFamily="34" charset="0"/>
                <a:cs typeface="Open Sans Light" panose="020B0306030504020204" pitchFamily="34" charset="0"/>
              </a:rPr>
              <a:t> Mielikuvituskin vie leikeissä pitkälle. Hippa-pupun ilorastilla voi käyttää soittimena omaa kehoa!</a:t>
            </a:r>
          </a:p>
          <a:p>
            <a:endParaRPr lang="fi-FI"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Alatunnisteen paikkamerkki 24">
            <a:extLst>
              <a:ext uri="{FF2B5EF4-FFF2-40B4-BE49-F238E27FC236}">
                <a16:creationId xmlns:a16="http://schemas.microsoft.com/office/drawing/2014/main" id="{6BA64F8B-67A6-385B-8F84-39F48B0D86DE}"/>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spTree>
    <p:extLst>
      <p:ext uri="{BB962C8B-B14F-4D97-AF65-F5344CB8AC3E}">
        <p14:creationId xmlns:p14="http://schemas.microsoft.com/office/powerpoint/2010/main" val="295682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2CB3C0-EBED-85A0-4715-28FBED3972CE}"/>
              </a:ext>
            </a:extLst>
          </p:cNvPr>
          <p:cNvSpPr>
            <a:spLocks noGrp="1"/>
          </p:cNvSpPr>
          <p:nvPr>
            <p:ph type="title"/>
          </p:nvPr>
        </p:nvSpPr>
        <p:spPr>
          <a:xfrm>
            <a:off x="-25955" y="492348"/>
            <a:ext cx="12801600" cy="543437"/>
          </a:xfrm>
        </p:spPr>
        <p:txBody>
          <a:bodyPr>
            <a:noAutofit/>
          </a:bodyPr>
          <a:lstStyle/>
          <a:p>
            <a:pPr algn="ctr"/>
            <a:r>
              <a:rPr lang="fi-FI" sz="3200" dirty="0">
                <a:latin typeface="Open Sans Light" panose="020B0306030504020204" pitchFamily="34" charset="0"/>
                <a:ea typeface="Open Sans Light" panose="020B0306030504020204" pitchFamily="34" charset="0"/>
                <a:cs typeface="Open Sans Light" panose="020B0306030504020204" pitchFamily="34" charset="0"/>
              </a:rPr>
              <a:t>Aikuisten salainen sivu</a:t>
            </a:r>
          </a:p>
        </p:txBody>
      </p:sp>
      <p:sp>
        <p:nvSpPr>
          <p:cNvPr id="3" name="Sisällön paikkamerkki 2">
            <a:extLst>
              <a:ext uri="{FF2B5EF4-FFF2-40B4-BE49-F238E27FC236}">
                <a16:creationId xmlns:a16="http://schemas.microsoft.com/office/drawing/2014/main" id="{8AF46D4F-7EE5-D40D-E551-BC5A7C22C89E}"/>
              </a:ext>
            </a:extLst>
          </p:cNvPr>
          <p:cNvSpPr>
            <a:spLocks noGrp="1"/>
          </p:cNvSpPr>
          <p:nvPr>
            <p:ph sz="half" idx="1"/>
          </p:nvPr>
        </p:nvSpPr>
        <p:spPr>
          <a:xfrm>
            <a:off x="544010" y="1148388"/>
            <a:ext cx="5585970" cy="4615077"/>
          </a:xfrm>
          <a:ln>
            <a:solidFill>
              <a:srgbClr val="AC0000"/>
            </a:solidFill>
          </a:ln>
        </p:spPr>
        <p:txBody>
          <a:bodyPr>
            <a:normAutofit/>
          </a:bodyPr>
          <a:lstStyle/>
          <a:p>
            <a:pPr marL="0" indent="0">
              <a:lnSpc>
                <a:spcPct val="100000"/>
              </a:lnSpc>
              <a:buNone/>
            </a:pPr>
            <a:r>
              <a:rPr lang="fi-FI" sz="1400" dirty="0">
                <a:latin typeface="Open Sans" panose="020B0606030504020204" pitchFamily="34" charset="0"/>
                <a:ea typeface="Open Sans" panose="020B0606030504020204" pitchFamily="34" charset="0"/>
                <a:cs typeface="Open Sans" panose="020B0606030504020204" pitchFamily="34" charset="0"/>
              </a:rPr>
              <a:t>Rastilla on teemana kiukku</a:t>
            </a:r>
          </a:p>
          <a:p>
            <a:pPr>
              <a:lnSpc>
                <a:spcPct val="100000"/>
              </a:lnSpc>
            </a:pPr>
            <a:r>
              <a:rPr lang="fi-FI" sz="1100" dirty="0">
                <a:latin typeface="Open Sans" panose="020B0606030504020204" pitchFamily="34" charset="0"/>
                <a:ea typeface="Open Sans" panose="020B0606030504020204" pitchFamily="34" charset="0"/>
                <a:cs typeface="Open Sans" panose="020B0606030504020204" pitchFamily="34" charset="0"/>
              </a:rPr>
              <a:t>Keskusteltavaa:</a:t>
            </a:r>
          </a:p>
          <a:p>
            <a:pPr lvl="1">
              <a:lnSpc>
                <a:spcPct val="100000"/>
              </a:lnSpc>
            </a:pPr>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Miltä näytätte, kun kiukuttaa?</a:t>
            </a:r>
          </a:p>
          <a:p>
            <a:pPr lvl="1">
              <a:lnSpc>
                <a:spcPct val="100000"/>
              </a:lnSpc>
            </a:pPr>
            <a:r>
              <a:rPr lang="fi-FI" sz="1000" dirty="0">
                <a:latin typeface="Open Sans" panose="020B0606030504020204" pitchFamily="34" charset="0"/>
                <a:ea typeface="Open Sans" panose="020B0606030504020204" pitchFamily="34" charset="0"/>
                <a:cs typeface="Open Sans" panose="020B0606030504020204" pitchFamily="34" charset="0"/>
              </a:rPr>
              <a:t>Mitkä asiat kiukuttavat?</a:t>
            </a:r>
          </a:p>
          <a:p>
            <a:pPr lvl="1">
              <a:lnSpc>
                <a:spcPct val="100000"/>
              </a:lnSpc>
            </a:pPr>
            <a:r>
              <a:rPr lang="fi-FI"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Mikä auttaa, kun kiukuttaa?</a:t>
            </a:r>
          </a:p>
          <a:p>
            <a:pPr lvl="1">
              <a:lnSpc>
                <a:spcPct val="100000"/>
              </a:lnSpc>
            </a:pPr>
            <a:r>
              <a:rPr lang="fi-FI"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Missä kiukku tuntuu omassa kehossa?</a:t>
            </a:r>
          </a:p>
          <a:p>
            <a:pPr lvl="1">
              <a:lnSpc>
                <a:spcPct val="100000"/>
              </a:lnSpc>
            </a:pPr>
            <a:r>
              <a:rPr lang="fi-FI"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Mistä asioista voitaisiin sopia yhdessä kiukun suhteen?</a:t>
            </a:r>
          </a:p>
          <a:p>
            <a:pPr>
              <a:lnSpc>
                <a:spcPct val="100000"/>
              </a:lnSpc>
            </a:pPr>
            <a:r>
              <a:rPr lang="fi-FI"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Jos lapsi tarvitsee apua hengitysharjoitteen tekemiseen, voit esim.</a:t>
            </a:r>
          </a:p>
          <a:p>
            <a:pPr lvl="1">
              <a:lnSpc>
                <a:spcPct val="100000"/>
              </a:lnSpc>
            </a:pPr>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Auttaa lapsen kädet oikeisiin kohtiin tai hyödyntää omia käsiäsi</a:t>
            </a:r>
          </a:p>
          <a:p>
            <a:pPr lvl="1">
              <a:lnSpc>
                <a:spcPct val="100000"/>
              </a:lnSpc>
            </a:pPr>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Auttaa hengitysliikkeen tunnistamisessa lisäämällä ja hellittämällä käsien painetta</a:t>
            </a:r>
          </a:p>
          <a:p>
            <a:pPr lvl="1">
              <a:lnSpc>
                <a:spcPct val="100000"/>
              </a:lnSpc>
            </a:pPr>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Tehdä harjoitteen yhdessä sylikkäin</a:t>
            </a:r>
          </a:p>
          <a:p>
            <a:pPr>
              <a:lnSpc>
                <a:spcPct val="100000"/>
              </a:lnSpc>
            </a:pPr>
            <a:r>
              <a:rPr lang="fi-FI"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Kiukkusopassa konkretisoidaan kiukkua ja päästetään siitä irti</a:t>
            </a:r>
          </a:p>
          <a:p>
            <a:pPr lvl="1">
              <a:lnSpc>
                <a:spcPct val="100000"/>
              </a:lnSpc>
            </a:pPr>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Lähde mukaan leikkiin</a:t>
            </a:r>
          </a:p>
          <a:p>
            <a:pPr lvl="1">
              <a:lnSpc>
                <a:spcPct val="100000"/>
              </a:lnSpc>
            </a:pPr>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Näytä tarvittaessa mallia ja luo itse leikille puitteet: nimeä ja ”lisää soppaan” omia kiukunaiheitasi ja pohdi yhdessä lapsen kanssa, mikä häntä kiukuttaa arjessa.</a:t>
            </a:r>
          </a:p>
          <a:p>
            <a:pPr>
              <a:lnSpc>
                <a:spcPct val="100000"/>
              </a:lnSpc>
            </a:pPr>
            <a:r>
              <a:rPr lang="fi-FI"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Sovellutuksia: kiukun voi esim. puhaltaa ilmapalloon ja päästää irti</a:t>
            </a:r>
            <a:endParaRPr lang="fi-FI" sz="1100" dirty="0">
              <a:latin typeface="Open Sans" panose="020B0606030504020204" pitchFamily="34" charset="0"/>
              <a:ea typeface="Open Sans" panose="020B0606030504020204" pitchFamily="34" charset="0"/>
              <a:cs typeface="Open Sans" panose="020B0606030504020204" pitchFamily="34" charset="0"/>
            </a:endParaRPr>
          </a:p>
          <a:p>
            <a:endParaRPr lang="fi-FI" sz="1200" dirty="0">
              <a:latin typeface="Open Sans" panose="020B0606030504020204" pitchFamily="34" charset="0"/>
              <a:ea typeface="Open Sans" panose="020B0606030504020204" pitchFamily="34" charset="0"/>
              <a:cs typeface="Open Sans" panose="020B0606030504020204" pitchFamily="34" charset="0"/>
            </a:endParaRPr>
          </a:p>
          <a:p>
            <a:endParaRPr lang="fi-FI" sz="1200" dirty="0">
              <a:latin typeface="Open Sans" panose="020B0606030504020204" pitchFamily="34" charset="0"/>
              <a:ea typeface="Open Sans" panose="020B0606030504020204" pitchFamily="34" charset="0"/>
              <a:cs typeface="Open Sans" panose="020B0606030504020204" pitchFamily="34" charset="0"/>
            </a:endParaRPr>
          </a:p>
          <a:p>
            <a:endParaRPr lang="fi-FI" sz="2400" dirty="0"/>
          </a:p>
        </p:txBody>
      </p:sp>
      <p:sp>
        <p:nvSpPr>
          <p:cNvPr id="4" name="Sisällön paikkamerkki 3">
            <a:extLst>
              <a:ext uri="{FF2B5EF4-FFF2-40B4-BE49-F238E27FC236}">
                <a16:creationId xmlns:a16="http://schemas.microsoft.com/office/drawing/2014/main" id="{5663532C-8997-ACD7-A82C-2800773529CC}"/>
              </a:ext>
            </a:extLst>
          </p:cNvPr>
          <p:cNvSpPr>
            <a:spLocks noGrp="1"/>
          </p:cNvSpPr>
          <p:nvPr>
            <p:ph sz="half" idx="2"/>
          </p:nvPr>
        </p:nvSpPr>
        <p:spPr>
          <a:xfrm>
            <a:off x="6616700" y="1173183"/>
            <a:ext cx="5907385" cy="4237464"/>
          </a:xfrm>
          <a:ln>
            <a:solidFill>
              <a:schemeClr val="accent5">
                <a:lumMod val="75000"/>
              </a:schemeClr>
            </a:solidFill>
          </a:ln>
        </p:spPr>
        <p:txBody>
          <a:bodyPr>
            <a:noAutofit/>
          </a:bodyPr>
          <a:lstStyle/>
          <a:p>
            <a:pPr marL="0" indent="0">
              <a:buNone/>
            </a:pPr>
            <a:r>
              <a:rPr lang="fi-FI" sz="1300" dirty="0">
                <a:latin typeface="Open Sans" panose="020B0606030504020204" pitchFamily="34" charset="0"/>
                <a:ea typeface="Open Sans" panose="020B0606030504020204" pitchFamily="34" charset="0"/>
                <a:cs typeface="Open Sans" panose="020B0606030504020204" pitchFamily="34" charset="0"/>
              </a:rPr>
              <a:t>Rastilla on teemana suru</a:t>
            </a:r>
          </a:p>
          <a:p>
            <a:r>
              <a:rPr lang="fi-FI" sz="1100" dirty="0">
                <a:latin typeface="Open Sans" panose="020B0606030504020204" pitchFamily="34" charset="0"/>
                <a:ea typeface="Open Sans" panose="020B0606030504020204" pitchFamily="34" charset="0"/>
                <a:cs typeface="Open Sans" panose="020B0606030504020204" pitchFamily="34" charset="0"/>
              </a:rPr>
              <a:t>Keskusteltavaa:</a:t>
            </a:r>
          </a:p>
          <a:p>
            <a:pPr marL="925830" lvl="1" indent="-285750"/>
            <a:r>
              <a:rPr lang="fi-FI" sz="10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Miltä näytätte, kun olette surullisia?</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Millaiset asiat itkettävät?</a:t>
            </a:r>
          </a:p>
          <a:p>
            <a:pPr marL="925830" lvl="1" indent="-285750"/>
            <a:r>
              <a:rPr lang="fi-FI"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Mikä auttaa, kun surettaa?</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Missä suru tuntuu omassa kehossa?</a:t>
            </a:r>
          </a:p>
          <a:p>
            <a:pPr marL="925830" lvl="1" indent="-285750"/>
            <a:r>
              <a:rPr lang="fi-FI"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Mitä tehdä, jos toista surettaa?</a:t>
            </a:r>
          </a:p>
          <a:p>
            <a:pPr marL="285750" indent="-285750"/>
            <a:r>
              <a:rPr lang="fi-FI"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Suru voi aiheena herättää omia muistoja, joita voi käsitellä </a:t>
            </a:r>
            <a:r>
              <a:rPr lang="fi-FI" sz="11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lohtuhalissa</a:t>
            </a:r>
            <a:r>
              <a:rPr lang="fi-FI"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 Ole sensitiivinen muistoissa ja varmista turvallinen tila:</a:t>
            </a:r>
          </a:p>
          <a:p>
            <a:pPr lvl="1"/>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Suruja on monenlaisia. Jollakulla se on kipeä sormi, jollakulla koti-ikävä, väkivalta tai läheisen ihmisen tai eläimen menetys.</a:t>
            </a:r>
          </a:p>
          <a:p>
            <a:pPr lvl="1"/>
            <a:r>
              <a:rPr lang="fi-FI"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Monesta surun kohteesta löytää hyviä muistoja: rakkaan eläimen kanssa oli esimerkiksi kiva leikkiä.</a:t>
            </a:r>
          </a:p>
          <a:p>
            <a:pPr lvl="1"/>
            <a:r>
              <a:rPr lang="fi-FI"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Traumaattisten kokemusten yhteydessä mieti aikuisten ja mahdollisesti vanhempien keske</a:t>
            </a:r>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n, miten lähestyä lapsen surua.</a:t>
            </a:r>
            <a:endParaRPr lang="fi-FI"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r>
              <a:rPr lang="fi-FI" sz="1100" dirty="0">
                <a:latin typeface="Open Sans" panose="020B0606030504020204" pitchFamily="34" charset="0"/>
                <a:ea typeface="Open Sans" panose="020B0606030504020204" pitchFamily="34" charset="0"/>
                <a:cs typeface="Open Sans" panose="020B0606030504020204" pitchFamily="34" charset="0"/>
              </a:rPr>
              <a:t>Puun kierrossa mietitään suuntia, nopeuksia ja hallintaa</a:t>
            </a:r>
          </a:p>
          <a:p>
            <a:pPr marL="925830" lvl="1" indent="-285750"/>
            <a:r>
              <a:rPr lang="fi-FI" sz="1000" dirty="0">
                <a:latin typeface="Open Sans" panose="020B0606030504020204" pitchFamily="34" charset="0"/>
                <a:ea typeface="Open Sans" panose="020B0606030504020204" pitchFamily="34" charset="0"/>
                <a:cs typeface="Open Sans" panose="020B0606030504020204" pitchFamily="34" charset="0"/>
              </a:rPr>
              <a:t>Mahdollistetaan onnistumisen kokemus: kerätkää lahja yhdessä ja kiertäkää tarvittaessa puu yhdessä</a:t>
            </a:r>
          </a:p>
          <a:p>
            <a:pPr marL="925830" lvl="1" indent="-285750"/>
            <a:r>
              <a:rPr lang="fi-FI" sz="1000" dirty="0">
                <a:latin typeface="Open Sans" panose="020B0606030504020204" pitchFamily="34" charset="0"/>
                <a:ea typeface="Open Sans" panose="020B0606030504020204" pitchFamily="34" charset="0"/>
                <a:cs typeface="Open Sans" panose="020B0606030504020204" pitchFamily="34" charset="0"/>
              </a:rPr>
              <a:t>Kokeilkaa kiertää myös toiseen suuntaan</a:t>
            </a:r>
          </a:p>
          <a:p>
            <a:pPr lvl="1"/>
            <a:endParaRPr lang="fi-FI" sz="1000" dirty="0">
              <a:latin typeface="Open Sans" panose="020B0606030504020204" pitchFamily="34" charset="0"/>
              <a:ea typeface="Open Sans" panose="020B0606030504020204" pitchFamily="34" charset="0"/>
              <a:cs typeface="Open Sans" panose="020B0606030504020204" pitchFamily="34" charset="0"/>
            </a:endParaRPr>
          </a:p>
          <a:p>
            <a:endParaRPr lang="fi-FI" sz="1000" dirty="0"/>
          </a:p>
        </p:txBody>
      </p:sp>
      <p:sp>
        <p:nvSpPr>
          <p:cNvPr id="5" name="Ellipsi 4">
            <a:extLst>
              <a:ext uri="{FF2B5EF4-FFF2-40B4-BE49-F238E27FC236}">
                <a16:creationId xmlns:a16="http://schemas.microsoft.com/office/drawing/2014/main" id="{9FF78B0A-13CC-5A5B-D3D1-22D2E4F87292}"/>
              </a:ext>
            </a:extLst>
          </p:cNvPr>
          <p:cNvSpPr/>
          <p:nvPr/>
        </p:nvSpPr>
        <p:spPr>
          <a:xfrm>
            <a:off x="5626860" y="1050314"/>
            <a:ext cx="925369" cy="917646"/>
          </a:xfrm>
          <a:prstGeom prst="ellipse">
            <a:avLst/>
          </a:prstGeom>
          <a:solidFill>
            <a:srgbClr val="C1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sz="1463" dirty="0">
              <a:solidFill>
                <a:prstClr val="white"/>
              </a:solidFill>
              <a:latin typeface="Calibri" panose="020F0502020204030204"/>
            </a:endParaRPr>
          </a:p>
        </p:txBody>
      </p:sp>
      <p:pic>
        <p:nvPicPr>
          <p:cNvPr id="6" name="Kuva 5" descr="Keskustelu tasaisella täytöllä">
            <a:extLst>
              <a:ext uri="{FF2B5EF4-FFF2-40B4-BE49-F238E27FC236}">
                <a16:creationId xmlns:a16="http://schemas.microsoft.com/office/drawing/2014/main" id="{553961A6-30E2-F809-9C78-4A4BB8FE25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7062" y="1148388"/>
            <a:ext cx="684082" cy="684082"/>
          </a:xfrm>
          <a:prstGeom prst="rect">
            <a:avLst/>
          </a:prstGeom>
        </p:spPr>
      </p:pic>
      <p:sp>
        <p:nvSpPr>
          <p:cNvPr id="7" name="Ellipsi 6">
            <a:extLst>
              <a:ext uri="{FF2B5EF4-FFF2-40B4-BE49-F238E27FC236}">
                <a16:creationId xmlns:a16="http://schemas.microsoft.com/office/drawing/2014/main" id="{AC7239A7-5E45-01E5-D1ED-66FF5243DD49}"/>
              </a:ext>
            </a:extLst>
          </p:cNvPr>
          <p:cNvSpPr/>
          <p:nvPr/>
        </p:nvSpPr>
        <p:spPr>
          <a:xfrm>
            <a:off x="11786068" y="1069248"/>
            <a:ext cx="925369" cy="917646"/>
          </a:xfrm>
          <a:prstGeom prst="ellipse">
            <a:avLst/>
          </a:prstGeom>
          <a:solidFill>
            <a:srgbClr val="72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sz="1600">
              <a:solidFill>
                <a:prstClr val="white"/>
              </a:solidFill>
              <a:latin typeface="Calibri" panose="020F0502020204030204"/>
            </a:endParaRPr>
          </a:p>
        </p:txBody>
      </p:sp>
      <p:pic>
        <p:nvPicPr>
          <p:cNvPr id="8" name="Kuva 7" descr="Keskustelu tasaisella täytöllä">
            <a:extLst>
              <a:ext uri="{FF2B5EF4-FFF2-40B4-BE49-F238E27FC236}">
                <a16:creationId xmlns:a16="http://schemas.microsoft.com/office/drawing/2014/main" id="{CBCA38D6-864D-A27B-D759-4F7AF8F2B1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13075" y="1238093"/>
            <a:ext cx="604248" cy="604248"/>
          </a:xfrm>
          <a:prstGeom prst="rect">
            <a:avLst/>
          </a:prstGeom>
        </p:spPr>
      </p:pic>
      <p:sp>
        <p:nvSpPr>
          <p:cNvPr id="11" name="Sisällön paikkamerkki 2">
            <a:extLst>
              <a:ext uri="{FF2B5EF4-FFF2-40B4-BE49-F238E27FC236}">
                <a16:creationId xmlns:a16="http://schemas.microsoft.com/office/drawing/2014/main" id="{D627C81A-27B8-361A-AEB7-C61AC5FE0A51}"/>
              </a:ext>
            </a:extLst>
          </p:cNvPr>
          <p:cNvSpPr txBox="1">
            <a:spLocks/>
          </p:cNvSpPr>
          <p:nvPr/>
        </p:nvSpPr>
        <p:spPr>
          <a:xfrm>
            <a:off x="569337" y="6011558"/>
            <a:ext cx="5585969" cy="3356078"/>
          </a:xfrm>
          <a:prstGeom prst="rect">
            <a:avLst/>
          </a:prstGeom>
          <a:ln>
            <a:solidFill>
              <a:schemeClr val="accent4">
                <a:lumMod val="75000"/>
              </a:schemeClr>
            </a:solidFill>
          </a:ln>
        </p:spPr>
        <p:txBody>
          <a:bodyPr vert="horz" lIns="91440" tIns="45720" rIns="91440" bIns="45720" rtlCol="0">
            <a:normAutofit lnSpcReduction="10000"/>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None/>
            </a:pPr>
            <a:r>
              <a:rPr lang="fi-FI" sz="1400" dirty="0">
                <a:latin typeface="Open Sans" panose="020B0606030504020204" pitchFamily="34" charset="0"/>
                <a:ea typeface="Open Sans" panose="020B0606030504020204" pitchFamily="34" charset="0"/>
                <a:cs typeface="Open Sans" panose="020B0606030504020204" pitchFamily="34" charset="0"/>
              </a:rPr>
              <a:t>Rastilla on teemana pelko</a:t>
            </a:r>
          </a:p>
          <a:p>
            <a:r>
              <a:rPr lang="fi-FI" sz="1100" dirty="0">
                <a:latin typeface="Open Sans" panose="020B0606030504020204" pitchFamily="34" charset="0"/>
                <a:ea typeface="Open Sans" panose="020B0606030504020204" pitchFamily="34" charset="0"/>
                <a:cs typeface="Open Sans" panose="020B0606030504020204" pitchFamily="34" charset="0"/>
              </a:rPr>
              <a:t>Keskusteltavaa:</a:t>
            </a:r>
          </a:p>
          <a:p>
            <a:pPr lvl="1"/>
            <a:r>
              <a:rPr lang="fi-FI" sz="1000" dirty="0">
                <a:latin typeface="Open Sans" panose="020B0606030504020204" pitchFamily="34" charset="0"/>
                <a:ea typeface="Open Sans" panose="020B0606030504020204" pitchFamily="34" charset="0"/>
                <a:cs typeface="Open Sans" panose="020B0606030504020204" pitchFamily="34" charset="0"/>
              </a:rPr>
              <a:t>Miltä näytätte, kun pelottaa?</a:t>
            </a:r>
          </a:p>
          <a:p>
            <a:pPr lvl="1"/>
            <a:r>
              <a:rPr lang="fi-FI" sz="1000" dirty="0">
                <a:latin typeface="Open Sans" panose="020B0606030504020204" pitchFamily="34" charset="0"/>
                <a:ea typeface="Open Sans" panose="020B0606030504020204" pitchFamily="34" charset="0"/>
                <a:cs typeface="Open Sans" panose="020B0606030504020204" pitchFamily="34" charset="0"/>
              </a:rPr>
              <a:t>Millaiset asiat pelottavat?</a:t>
            </a:r>
          </a:p>
          <a:p>
            <a:pPr lvl="1"/>
            <a:r>
              <a:rPr lang="fi-FI" sz="1000" dirty="0">
                <a:latin typeface="Open Sans" panose="020B0606030504020204" pitchFamily="34" charset="0"/>
                <a:ea typeface="Open Sans" panose="020B0606030504020204" pitchFamily="34" charset="0"/>
                <a:cs typeface="Open Sans" panose="020B0606030504020204" pitchFamily="34" charset="0"/>
              </a:rPr>
              <a:t>Mikä auttaa pelkoon?</a:t>
            </a:r>
          </a:p>
          <a:p>
            <a:pPr lvl="1"/>
            <a:r>
              <a:rPr lang="fi-FI" sz="1000" dirty="0">
                <a:latin typeface="Open Sans" panose="020B0606030504020204" pitchFamily="34" charset="0"/>
                <a:ea typeface="Open Sans" panose="020B0606030504020204" pitchFamily="34" charset="0"/>
                <a:cs typeface="Open Sans" panose="020B0606030504020204" pitchFamily="34" charset="0"/>
              </a:rPr>
              <a:t>Missä pelko tuntuu omassa kehossa?</a:t>
            </a:r>
          </a:p>
          <a:p>
            <a:r>
              <a:rPr lang="fi-FI" sz="1100" dirty="0">
                <a:latin typeface="Open Sans" panose="020B0606030504020204" pitchFamily="34" charset="0"/>
                <a:ea typeface="Open Sans" panose="020B0606030504020204" pitchFamily="34" charset="0"/>
                <a:cs typeface="Open Sans" panose="020B0606030504020204" pitchFamily="34" charset="0"/>
              </a:rPr>
              <a:t>Harjoitteissa mietitään puolia ja keskilinjan ylitystä.</a:t>
            </a:r>
          </a:p>
          <a:p>
            <a:r>
              <a:rPr lang="fi-FI" sz="1100" dirty="0">
                <a:latin typeface="Open Sans" panose="020B0606030504020204" pitchFamily="34" charset="0"/>
                <a:ea typeface="Open Sans" panose="020B0606030504020204" pitchFamily="34" charset="0"/>
                <a:cs typeface="Open Sans" panose="020B0606030504020204" pitchFamily="34" charset="0"/>
              </a:rPr>
              <a:t>Jos lapsi tarvitsee apua harjoitteisiin, voit esim.</a:t>
            </a:r>
          </a:p>
          <a:p>
            <a:pPr lvl="1"/>
            <a:r>
              <a:rPr lang="fi-FI" sz="1000" dirty="0">
                <a:latin typeface="Open Sans" panose="020B0606030504020204" pitchFamily="34" charset="0"/>
                <a:ea typeface="Open Sans" panose="020B0606030504020204" pitchFamily="34" charset="0"/>
                <a:cs typeface="Open Sans" panose="020B0606030504020204" pitchFamily="34" charset="0"/>
              </a:rPr>
              <a:t>Tukea ja kallistaa lasta keinuessa</a:t>
            </a:r>
          </a:p>
          <a:p>
            <a:pPr lvl="1"/>
            <a:r>
              <a:rPr lang="fi-FI" sz="1000" dirty="0">
                <a:latin typeface="Open Sans" panose="020B0606030504020204" pitchFamily="34" charset="0"/>
                <a:ea typeface="Open Sans" panose="020B0606030504020204" pitchFamily="34" charset="0"/>
                <a:cs typeface="Open Sans" panose="020B0606030504020204" pitchFamily="34" charset="0"/>
              </a:rPr>
              <a:t>Avustaa lapsen kädet halaukseen</a:t>
            </a:r>
          </a:p>
          <a:p>
            <a:pPr lvl="1"/>
            <a:r>
              <a:rPr lang="fi-FI" sz="1000" dirty="0">
                <a:latin typeface="Open Sans" panose="020B0606030504020204" pitchFamily="34" charset="0"/>
                <a:ea typeface="Open Sans" panose="020B0606030504020204" pitchFamily="34" charset="0"/>
                <a:cs typeface="Open Sans" panose="020B0606030504020204" pitchFamily="34" charset="0"/>
              </a:rPr>
              <a:t>Liikuttaa lapsen jalkoja tömistykseen</a:t>
            </a:r>
          </a:p>
          <a:p>
            <a:pPr lvl="1"/>
            <a:r>
              <a:rPr lang="fi-FI" sz="1000" dirty="0">
                <a:latin typeface="Open Sans" panose="020B0606030504020204" pitchFamily="34" charset="0"/>
                <a:ea typeface="Open Sans" panose="020B0606030504020204" pitchFamily="34" charset="0"/>
                <a:cs typeface="Open Sans" panose="020B0606030504020204" pitchFamily="34" charset="0"/>
              </a:rPr>
              <a:t>Tömistää voi myös käsillä!</a:t>
            </a:r>
          </a:p>
          <a:p>
            <a:r>
              <a:rPr lang="fi-FI" sz="1100" dirty="0">
                <a:latin typeface="Open Sans" panose="020B0606030504020204" pitchFamily="34" charset="0"/>
                <a:ea typeface="Open Sans" panose="020B0606030504020204" pitchFamily="34" charset="0"/>
                <a:cs typeface="Open Sans" panose="020B0606030504020204" pitchFamily="34" charset="0"/>
              </a:rPr>
              <a:t>Sovellutuksia: </a:t>
            </a:r>
            <a:r>
              <a:rPr lang="fi-FI" sz="1100" dirty="0" err="1">
                <a:latin typeface="Open Sans" panose="020B0606030504020204" pitchFamily="34" charset="0"/>
                <a:ea typeface="Open Sans" panose="020B0606030504020204" pitchFamily="34" charset="0"/>
                <a:cs typeface="Open Sans" panose="020B0606030504020204" pitchFamily="34" charset="0"/>
              </a:rPr>
              <a:t>ryhmähali</a:t>
            </a:r>
            <a:endParaRPr lang="fi-FI" sz="1100" dirty="0">
              <a:latin typeface="Open Sans" panose="020B0606030504020204" pitchFamily="34" charset="0"/>
              <a:ea typeface="Open Sans" panose="020B0606030504020204" pitchFamily="34" charset="0"/>
              <a:cs typeface="Open Sans" panose="020B0606030504020204" pitchFamily="34" charset="0"/>
            </a:endParaRPr>
          </a:p>
          <a:p>
            <a:pPr lvl="1"/>
            <a:endParaRPr lang="fi-FI"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Ellipsi 11">
            <a:extLst>
              <a:ext uri="{FF2B5EF4-FFF2-40B4-BE49-F238E27FC236}">
                <a16:creationId xmlns:a16="http://schemas.microsoft.com/office/drawing/2014/main" id="{23AD171C-2BE7-6138-E818-71A2ED7095C5}"/>
              </a:ext>
            </a:extLst>
          </p:cNvPr>
          <p:cNvSpPr/>
          <p:nvPr/>
        </p:nvSpPr>
        <p:spPr>
          <a:xfrm>
            <a:off x="5626860" y="5917029"/>
            <a:ext cx="925370" cy="975946"/>
          </a:xfrm>
          <a:prstGeom prst="ellipse">
            <a:avLst/>
          </a:prstGeom>
          <a:solidFill>
            <a:srgbClr val="FFC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dirty="0">
              <a:solidFill>
                <a:prstClr val="white"/>
              </a:solidFill>
              <a:latin typeface="Calibri" panose="020F0502020204030204"/>
            </a:endParaRPr>
          </a:p>
        </p:txBody>
      </p:sp>
      <p:pic>
        <p:nvPicPr>
          <p:cNvPr id="13" name="Kuva 12" descr="Keskustelu tasaisella täytöllä">
            <a:extLst>
              <a:ext uri="{FF2B5EF4-FFF2-40B4-BE49-F238E27FC236}">
                <a16:creationId xmlns:a16="http://schemas.microsoft.com/office/drawing/2014/main" id="{885B3869-08FE-2D57-9C75-DEE6022283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2455" y="6100293"/>
            <a:ext cx="628066" cy="628066"/>
          </a:xfrm>
          <a:prstGeom prst="rect">
            <a:avLst/>
          </a:prstGeom>
        </p:spPr>
      </p:pic>
      <p:sp>
        <p:nvSpPr>
          <p:cNvPr id="14" name="Sisällön paikkamerkki 2">
            <a:extLst>
              <a:ext uri="{FF2B5EF4-FFF2-40B4-BE49-F238E27FC236}">
                <a16:creationId xmlns:a16="http://schemas.microsoft.com/office/drawing/2014/main" id="{27FB5AA8-A7BF-8B01-92B1-9F3BF89CBCE9}"/>
              </a:ext>
            </a:extLst>
          </p:cNvPr>
          <p:cNvSpPr txBox="1">
            <a:spLocks/>
          </p:cNvSpPr>
          <p:nvPr/>
        </p:nvSpPr>
        <p:spPr>
          <a:xfrm>
            <a:off x="6616700" y="5593164"/>
            <a:ext cx="5907385" cy="3774472"/>
          </a:xfrm>
          <a:prstGeom prst="rect">
            <a:avLst/>
          </a:prstGeom>
          <a:ln>
            <a:solidFill>
              <a:schemeClr val="accent6"/>
            </a:solidFill>
          </a:ln>
        </p:spPr>
        <p:txBody>
          <a:bodyPr vert="horz" lIns="91440" tIns="45720" rIns="91440" bIns="45720" rtlCol="0">
            <a:norm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None/>
            </a:pPr>
            <a:r>
              <a:rPr lang="fi-FI" sz="1400" dirty="0">
                <a:latin typeface="Open Sans" panose="020B0606030504020204" pitchFamily="34" charset="0"/>
                <a:ea typeface="Open Sans" panose="020B0606030504020204" pitchFamily="34" charset="0"/>
                <a:cs typeface="Open Sans" panose="020B0606030504020204" pitchFamily="34" charset="0"/>
              </a:rPr>
              <a:t>Rastilla on teemana ilo</a:t>
            </a:r>
          </a:p>
          <a:p>
            <a:r>
              <a:rPr lang="fi-FI" sz="1100" dirty="0">
                <a:latin typeface="Open Sans" panose="020B0606030504020204" pitchFamily="34" charset="0"/>
                <a:ea typeface="Open Sans" panose="020B0606030504020204" pitchFamily="34" charset="0"/>
                <a:cs typeface="Open Sans" panose="020B0606030504020204" pitchFamily="34" charset="0"/>
              </a:rPr>
              <a:t>Keskusteltavaa:</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Miltä näytätte, kun olette iloisia?</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Mistä tulee iloiseksi?</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Miten liikutte, kun olette iloisia?</a:t>
            </a:r>
          </a:p>
          <a:p>
            <a:pPr marL="285750" indent="-285750"/>
            <a:r>
              <a:rPr lang="fi-FI"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Jos lapsi tarvitsee apua harjoitteisiin, voit esim.</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Avustaa lapsen käsiä pyörimisliikkeeseen</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Rikkoa kuplia yhdessä</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Auttaa lasta kokeilemaan soittimia sekä tanssimaan</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Näyttää mallia/tehdä lapsen mallin mukaan</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Tanssia ja hyppiä yhdessä lapsen kanssa käsikkäin, omien jalkojen päällä tai sylikkäin</a:t>
            </a:r>
          </a:p>
          <a:p>
            <a:pPr marL="285750" indent="-285750"/>
            <a:r>
              <a:rPr lang="fi-FI" sz="1100" dirty="0">
                <a:solidFill>
                  <a:srgbClr val="000000"/>
                </a:solidFill>
                <a:latin typeface="Open Sans" panose="020B0606030504020204" pitchFamily="34" charset="0"/>
                <a:ea typeface="Open Sans" panose="020B0606030504020204" pitchFamily="34" charset="0"/>
                <a:cs typeface="Open Sans" panose="020B0606030504020204" pitchFamily="34" charset="0"/>
              </a:rPr>
              <a:t>Pyörimisliikkeessä mietitään suuntia ja puolia</a:t>
            </a:r>
          </a:p>
          <a:p>
            <a:pPr marL="925830" lvl="1" indent="-285750"/>
            <a:r>
              <a:rPr lang="fi-FI" sz="1000" dirty="0">
                <a:solidFill>
                  <a:srgbClr val="000000"/>
                </a:solidFill>
                <a:latin typeface="Open Sans" panose="020B0606030504020204" pitchFamily="34" charset="0"/>
                <a:ea typeface="Open Sans" panose="020B0606030504020204" pitchFamily="34" charset="0"/>
                <a:cs typeface="Open Sans" panose="020B0606030504020204" pitchFamily="34" charset="0"/>
              </a:rPr>
              <a:t>Voitte pohtia, tuntuuko pyöritys molemmilla käsillä samalta ja ovatko ympyrät yhtä isot</a:t>
            </a:r>
          </a:p>
          <a:p>
            <a:pPr lvl="1"/>
            <a:endParaRPr lang="fi-FI"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Ellipsi 14">
            <a:extLst>
              <a:ext uri="{FF2B5EF4-FFF2-40B4-BE49-F238E27FC236}">
                <a16:creationId xmlns:a16="http://schemas.microsoft.com/office/drawing/2014/main" id="{C8755BFF-7199-8F0A-7AC9-305CD5CF793B}"/>
              </a:ext>
            </a:extLst>
          </p:cNvPr>
          <p:cNvSpPr/>
          <p:nvPr/>
        </p:nvSpPr>
        <p:spPr>
          <a:xfrm>
            <a:off x="11810557" y="5480140"/>
            <a:ext cx="925369" cy="97594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dirty="0">
              <a:solidFill>
                <a:prstClr val="white"/>
              </a:solidFill>
              <a:latin typeface="Calibri" panose="020F0502020204030204"/>
            </a:endParaRPr>
          </a:p>
        </p:txBody>
      </p:sp>
      <p:pic>
        <p:nvPicPr>
          <p:cNvPr id="16" name="Kuva 15" descr="Keskustelu tasaisella täytöllä">
            <a:extLst>
              <a:ext uri="{FF2B5EF4-FFF2-40B4-BE49-F238E27FC236}">
                <a16:creationId xmlns:a16="http://schemas.microsoft.com/office/drawing/2014/main" id="{205A7CA3-3522-F4AA-73BF-5E549F0E57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46151" y="5630637"/>
            <a:ext cx="665312" cy="665312"/>
          </a:xfrm>
          <a:prstGeom prst="rect">
            <a:avLst/>
          </a:prstGeom>
        </p:spPr>
      </p:pic>
      <p:pic>
        <p:nvPicPr>
          <p:cNvPr id="18" name="Kuva 17" descr="Etsivä mies tasaisella täytöllä">
            <a:extLst>
              <a:ext uri="{FF2B5EF4-FFF2-40B4-BE49-F238E27FC236}">
                <a16:creationId xmlns:a16="http://schemas.microsoft.com/office/drawing/2014/main" id="{1A059B2A-9465-4890-3017-0CC498ED7F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83160" y="89123"/>
            <a:ext cx="914400" cy="914400"/>
          </a:xfrm>
          <a:prstGeom prst="rect">
            <a:avLst/>
          </a:prstGeom>
        </p:spPr>
      </p:pic>
      <p:pic>
        <p:nvPicPr>
          <p:cNvPr id="20" name="Kuva 19" descr="Aurinkolasit tasaisella täytöllä">
            <a:extLst>
              <a:ext uri="{FF2B5EF4-FFF2-40B4-BE49-F238E27FC236}">
                <a16:creationId xmlns:a16="http://schemas.microsoft.com/office/drawing/2014/main" id="{BBA49083-F23F-B98F-36C9-95C15BFCF52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04040" y="197981"/>
            <a:ext cx="914400" cy="914400"/>
          </a:xfrm>
          <a:prstGeom prst="rect">
            <a:avLst/>
          </a:prstGeom>
        </p:spPr>
      </p:pic>
      <p:sp>
        <p:nvSpPr>
          <p:cNvPr id="9" name="Alatunnisteen paikkamerkki 24">
            <a:extLst>
              <a:ext uri="{FF2B5EF4-FFF2-40B4-BE49-F238E27FC236}">
                <a16:creationId xmlns:a16="http://schemas.microsoft.com/office/drawing/2014/main" id="{8A014C0F-A02A-8C03-DB30-830E08F50880}"/>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10" name="Kuva 9" descr="Kuva, joka sisältää kohteen teksti, Fontti, logo, Grafiikka&#10;&#10;Kuvaus luotu automaattisesti">
            <a:extLst>
              <a:ext uri="{FF2B5EF4-FFF2-40B4-BE49-F238E27FC236}">
                <a16:creationId xmlns:a16="http://schemas.microsoft.com/office/drawing/2014/main" id="{197B52A5-4282-EB7F-F317-9878EEA11B9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42105"/>
            <a:ext cx="984775" cy="725185"/>
          </a:xfrm>
          <a:prstGeom prst="rect">
            <a:avLst/>
          </a:prstGeom>
        </p:spPr>
      </p:pic>
      <p:pic>
        <p:nvPicPr>
          <p:cNvPr id="17" name="Kuva 16" descr="Kuva, joka sisältää kohteen ympyrä, keltainen, Grafiikka, kuvakaappaus&#10;&#10;Kuvaus luotu automaattisesti">
            <a:extLst>
              <a:ext uri="{FF2B5EF4-FFF2-40B4-BE49-F238E27FC236}">
                <a16:creationId xmlns:a16="http://schemas.microsoft.com/office/drawing/2014/main" id="{83F098E6-E641-55FA-FE75-2F915287800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82508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4841AF-896F-CFD5-3D74-40871238F1AA}"/>
              </a:ext>
            </a:extLst>
          </p:cNvPr>
          <p:cNvSpPr>
            <a:spLocks noGrp="1"/>
          </p:cNvSpPr>
          <p:nvPr>
            <p:ph type="title"/>
          </p:nvPr>
        </p:nvSpPr>
        <p:spPr>
          <a:xfrm>
            <a:off x="116046" y="746485"/>
            <a:ext cx="11041380" cy="1104263"/>
          </a:xfrm>
        </p:spPr>
        <p:txBody>
          <a:bodyPr/>
          <a:lstStyle/>
          <a:p>
            <a:r>
              <a:rPr lang="fi-FI" dirty="0">
                <a:latin typeface="Open Sans Light" panose="020B0306030504020204" pitchFamily="34" charset="0"/>
                <a:ea typeface="Open Sans Light" panose="020B0306030504020204" pitchFamily="34" charset="0"/>
                <a:cs typeface="Open Sans Light" panose="020B0306030504020204" pitchFamily="34" charset="0"/>
              </a:rPr>
              <a:t>Kuvatuet seikkailuun</a:t>
            </a:r>
          </a:p>
        </p:txBody>
      </p:sp>
      <p:pic>
        <p:nvPicPr>
          <p:cNvPr id="5" name="Sisällön paikkamerkki 4">
            <a:extLst>
              <a:ext uri="{FF2B5EF4-FFF2-40B4-BE49-F238E27FC236}">
                <a16:creationId xmlns:a16="http://schemas.microsoft.com/office/drawing/2014/main" id="{74E92290-AB40-B5C9-8D0C-DB77A1D4D5EE}"/>
              </a:ext>
            </a:extLst>
          </p:cNvPr>
          <p:cNvPicPr>
            <a:picLocks noGrp="1" noChangeAspect="1"/>
          </p:cNvPicPr>
          <p:nvPr>
            <p:ph idx="1"/>
          </p:nvPr>
        </p:nvPicPr>
        <p:blipFill>
          <a:blip r:embed="rId2"/>
          <a:stretch>
            <a:fillRect/>
          </a:stretch>
        </p:blipFill>
        <p:spPr>
          <a:xfrm>
            <a:off x="317107" y="2196229"/>
            <a:ext cx="4707414" cy="6764387"/>
          </a:xfrm>
        </p:spPr>
      </p:pic>
      <p:pic>
        <p:nvPicPr>
          <p:cNvPr id="7" name="Kuva 6">
            <a:extLst>
              <a:ext uri="{FF2B5EF4-FFF2-40B4-BE49-F238E27FC236}">
                <a16:creationId xmlns:a16="http://schemas.microsoft.com/office/drawing/2014/main" id="{B79874DE-E72A-B2B6-B1CB-44C88EEAA1AB}"/>
              </a:ext>
            </a:extLst>
          </p:cNvPr>
          <p:cNvPicPr>
            <a:picLocks noChangeAspect="1"/>
          </p:cNvPicPr>
          <p:nvPr/>
        </p:nvPicPr>
        <p:blipFill>
          <a:blip r:embed="rId3"/>
          <a:stretch>
            <a:fillRect/>
          </a:stretch>
        </p:blipFill>
        <p:spPr>
          <a:xfrm>
            <a:off x="8238153" y="734268"/>
            <a:ext cx="1438381" cy="1461961"/>
          </a:xfrm>
          <a:prstGeom prst="rect">
            <a:avLst/>
          </a:prstGeom>
        </p:spPr>
      </p:pic>
      <p:pic>
        <p:nvPicPr>
          <p:cNvPr id="11" name="Kuva 10">
            <a:extLst>
              <a:ext uri="{FF2B5EF4-FFF2-40B4-BE49-F238E27FC236}">
                <a16:creationId xmlns:a16="http://schemas.microsoft.com/office/drawing/2014/main" id="{58FA7C81-AD67-6BF7-1095-0BEDF2D317D9}"/>
              </a:ext>
            </a:extLst>
          </p:cNvPr>
          <p:cNvPicPr>
            <a:picLocks noChangeAspect="1"/>
          </p:cNvPicPr>
          <p:nvPr/>
        </p:nvPicPr>
        <p:blipFill>
          <a:blip r:embed="rId4"/>
          <a:stretch>
            <a:fillRect/>
          </a:stretch>
        </p:blipFill>
        <p:spPr>
          <a:xfrm>
            <a:off x="9700050" y="746485"/>
            <a:ext cx="2931741" cy="2944815"/>
          </a:xfrm>
          <a:prstGeom prst="rect">
            <a:avLst/>
          </a:prstGeom>
        </p:spPr>
      </p:pic>
      <p:pic>
        <p:nvPicPr>
          <p:cNvPr id="13" name="Kuva 12">
            <a:extLst>
              <a:ext uri="{FF2B5EF4-FFF2-40B4-BE49-F238E27FC236}">
                <a16:creationId xmlns:a16="http://schemas.microsoft.com/office/drawing/2014/main" id="{829BDB09-3417-0A80-3F26-48C50E61C72A}"/>
              </a:ext>
            </a:extLst>
          </p:cNvPr>
          <p:cNvPicPr>
            <a:picLocks noChangeAspect="1"/>
          </p:cNvPicPr>
          <p:nvPr/>
        </p:nvPicPr>
        <p:blipFill>
          <a:blip r:embed="rId5"/>
          <a:stretch>
            <a:fillRect/>
          </a:stretch>
        </p:blipFill>
        <p:spPr>
          <a:xfrm>
            <a:off x="9700049" y="3801142"/>
            <a:ext cx="2931741" cy="1425906"/>
          </a:xfrm>
          <a:prstGeom prst="rect">
            <a:avLst/>
          </a:prstGeom>
        </p:spPr>
      </p:pic>
      <p:pic>
        <p:nvPicPr>
          <p:cNvPr id="15" name="Kuva 14">
            <a:extLst>
              <a:ext uri="{FF2B5EF4-FFF2-40B4-BE49-F238E27FC236}">
                <a16:creationId xmlns:a16="http://schemas.microsoft.com/office/drawing/2014/main" id="{EF209B72-B1CF-77DC-3A5E-21E38A1EAB39}"/>
              </a:ext>
            </a:extLst>
          </p:cNvPr>
          <p:cNvPicPr>
            <a:picLocks noChangeAspect="1"/>
          </p:cNvPicPr>
          <p:nvPr/>
        </p:nvPicPr>
        <p:blipFill>
          <a:blip r:embed="rId6"/>
          <a:stretch>
            <a:fillRect/>
          </a:stretch>
        </p:blipFill>
        <p:spPr>
          <a:xfrm>
            <a:off x="6731867" y="2296572"/>
            <a:ext cx="1482769" cy="1414930"/>
          </a:xfrm>
          <a:prstGeom prst="rect">
            <a:avLst/>
          </a:prstGeom>
        </p:spPr>
      </p:pic>
      <p:pic>
        <p:nvPicPr>
          <p:cNvPr id="17" name="Kuva 16">
            <a:extLst>
              <a:ext uri="{FF2B5EF4-FFF2-40B4-BE49-F238E27FC236}">
                <a16:creationId xmlns:a16="http://schemas.microsoft.com/office/drawing/2014/main" id="{79945E1F-373C-3D2A-346A-1295C6B1E90B}"/>
              </a:ext>
            </a:extLst>
          </p:cNvPr>
          <p:cNvPicPr>
            <a:picLocks noChangeAspect="1"/>
          </p:cNvPicPr>
          <p:nvPr/>
        </p:nvPicPr>
        <p:blipFill>
          <a:blip r:embed="rId7"/>
          <a:stretch>
            <a:fillRect/>
          </a:stretch>
        </p:blipFill>
        <p:spPr>
          <a:xfrm>
            <a:off x="8250800" y="2271259"/>
            <a:ext cx="1413086" cy="1409875"/>
          </a:xfrm>
          <a:prstGeom prst="rect">
            <a:avLst/>
          </a:prstGeom>
        </p:spPr>
      </p:pic>
      <p:pic>
        <p:nvPicPr>
          <p:cNvPr id="19" name="Kuva 18">
            <a:extLst>
              <a:ext uri="{FF2B5EF4-FFF2-40B4-BE49-F238E27FC236}">
                <a16:creationId xmlns:a16="http://schemas.microsoft.com/office/drawing/2014/main" id="{F03E990D-DE1A-6504-F3CD-A0E548A87649}"/>
              </a:ext>
            </a:extLst>
          </p:cNvPr>
          <p:cNvPicPr>
            <a:picLocks noChangeAspect="1"/>
          </p:cNvPicPr>
          <p:nvPr/>
        </p:nvPicPr>
        <p:blipFill>
          <a:blip r:embed="rId8"/>
          <a:stretch>
            <a:fillRect/>
          </a:stretch>
        </p:blipFill>
        <p:spPr>
          <a:xfrm>
            <a:off x="5317067" y="5493654"/>
            <a:ext cx="6866466" cy="3417114"/>
          </a:xfrm>
          <a:prstGeom prst="rect">
            <a:avLst/>
          </a:prstGeom>
        </p:spPr>
      </p:pic>
      <p:pic>
        <p:nvPicPr>
          <p:cNvPr id="21" name="Kuva 20">
            <a:extLst>
              <a:ext uri="{FF2B5EF4-FFF2-40B4-BE49-F238E27FC236}">
                <a16:creationId xmlns:a16="http://schemas.microsoft.com/office/drawing/2014/main" id="{74134D06-30B1-FAFD-D4A3-25E3D9F2882C}"/>
              </a:ext>
            </a:extLst>
          </p:cNvPr>
          <p:cNvPicPr>
            <a:picLocks noChangeAspect="1"/>
          </p:cNvPicPr>
          <p:nvPr/>
        </p:nvPicPr>
        <p:blipFill>
          <a:blip r:embed="rId9"/>
          <a:stretch>
            <a:fillRect/>
          </a:stretch>
        </p:blipFill>
        <p:spPr>
          <a:xfrm>
            <a:off x="6755434" y="3804577"/>
            <a:ext cx="2918406" cy="1422471"/>
          </a:xfrm>
          <a:prstGeom prst="rect">
            <a:avLst/>
          </a:prstGeom>
        </p:spPr>
      </p:pic>
      <p:pic>
        <p:nvPicPr>
          <p:cNvPr id="25" name="Kuva 24">
            <a:extLst>
              <a:ext uri="{FF2B5EF4-FFF2-40B4-BE49-F238E27FC236}">
                <a16:creationId xmlns:a16="http://schemas.microsoft.com/office/drawing/2014/main" id="{A248CFBE-D859-B81C-8ED5-426588976AAF}"/>
              </a:ext>
            </a:extLst>
          </p:cNvPr>
          <p:cNvPicPr>
            <a:picLocks noChangeAspect="1"/>
          </p:cNvPicPr>
          <p:nvPr/>
        </p:nvPicPr>
        <p:blipFill>
          <a:blip r:embed="rId10"/>
          <a:stretch>
            <a:fillRect/>
          </a:stretch>
        </p:blipFill>
        <p:spPr>
          <a:xfrm>
            <a:off x="5317067" y="3833697"/>
            <a:ext cx="1393979" cy="1385178"/>
          </a:xfrm>
          <a:prstGeom prst="rect">
            <a:avLst/>
          </a:prstGeom>
        </p:spPr>
      </p:pic>
      <p:sp>
        <p:nvSpPr>
          <p:cNvPr id="26" name="Alatunnisteen paikkamerkki 24">
            <a:extLst>
              <a:ext uri="{FF2B5EF4-FFF2-40B4-BE49-F238E27FC236}">
                <a16:creationId xmlns:a16="http://schemas.microsoft.com/office/drawing/2014/main" id="{B7341EEE-8E8B-24F7-0D26-DF6BCB91EB42}"/>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3" name="Kuva 2" descr="Kuva, joka sisältää kohteen teksti, Fontti, logo, Grafiikka&#10;&#10;Kuvaus luotu automaattisesti">
            <a:extLst>
              <a:ext uri="{FF2B5EF4-FFF2-40B4-BE49-F238E27FC236}">
                <a16:creationId xmlns:a16="http://schemas.microsoft.com/office/drawing/2014/main" id="{4AEA4907-25BB-43D4-D7E0-2694B552AA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2105"/>
            <a:ext cx="984775" cy="725185"/>
          </a:xfrm>
          <a:prstGeom prst="rect">
            <a:avLst/>
          </a:prstGeom>
        </p:spPr>
      </p:pic>
      <p:pic>
        <p:nvPicPr>
          <p:cNvPr id="4" name="Kuva 3" descr="Kuva, joka sisältää kohteen ympyrä, keltainen, Grafiikka, kuvakaappaus&#10;&#10;Kuvaus luotu automaattisesti">
            <a:extLst>
              <a:ext uri="{FF2B5EF4-FFF2-40B4-BE49-F238E27FC236}">
                <a16:creationId xmlns:a16="http://schemas.microsoft.com/office/drawing/2014/main" id="{CF5FDF95-D310-2CA5-8BBD-57F395B36D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62564" y="8639406"/>
            <a:ext cx="739035" cy="904230"/>
          </a:xfrm>
          <a:prstGeom prst="rect">
            <a:avLst/>
          </a:prstGeom>
        </p:spPr>
      </p:pic>
    </p:spTree>
    <p:extLst>
      <p:ext uri="{BB962C8B-B14F-4D97-AF65-F5344CB8AC3E}">
        <p14:creationId xmlns:p14="http://schemas.microsoft.com/office/powerpoint/2010/main" val="309955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uokaaviosymboli: Vaihtoehtoinen käsittely 4">
            <a:extLst>
              <a:ext uri="{FF2B5EF4-FFF2-40B4-BE49-F238E27FC236}">
                <a16:creationId xmlns:a16="http://schemas.microsoft.com/office/drawing/2014/main" id="{54A9FB82-0327-3812-6C00-9A59DB5F2F0A}"/>
              </a:ext>
            </a:extLst>
          </p:cNvPr>
          <p:cNvSpPr/>
          <p:nvPr/>
        </p:nvSpPr>
        <p:spPr>
          <a:xfrm>
            <a:off x="206626" y="2857203"/>
            <a:ext cx="12388345" cy="6224078"/>
          </a:xfrm>
          <a:prstGeom prst="flowChartAlternateProcess">
            <a:avLst/>
          </a:prstGeom>
          <a:solidFill>
            <a:srgbClr val="CFD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7" name="Kuva 6" descr="Kuusi tasaisella täytöllä">
            <a:extLst>
              <a:ext uri="{FF2B5EF4-FFF2-40B4-BE49-F238E27FC236}">
                <a16:creationId xmlns:a16="http://schemas.microsoft.com/office/drawing/2014/main" id="{068C2DB5-AF0C-8378-947F-F422E80C8E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484" y="2857201"/>
            <a:ext cx="1825471" cy="1825471"/>
          </a:xfrm>
          <a:prstGeom prst="rect">
            <a:avLst/>
          </a:prstGeom>
        </p:spPr>
      </p:pic>
      <p:pic>
        <p:nvPicPr>
          <p:cNvPr id="8" name="Kuva 7" descr="Kuusi tasaisella täytöllä">
            <a:extLst>
              <a:ext uri="{FF2B5EF4-FFF2-40B4-BE49-F238E27FC236}">
                <a16:creationId xmlns:a16="http://schemas.microsoft.com/office/drawing/2014/main" id="{13E413D6-00A0-36AE-2F89-5185380943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5444" y="3108883"/>
            <a:ext cx="1825471" cy="1825471"/>
          </a:xfrm>
          <a:prstGeom prst="rect">
            <a:avLst/>
          </a:prstGeom>
        </p:spPr>
      </p:pic>
      <p:pic>
        <p:nvPicPr>
          <p:cNvPr id="9" name="Kuva 8" descr="Kuusi tasaisella täytöllä">
            <a:extLst>
              <a:ext uri="{FF2B5EF4-FFF2-40B4-BE49-F238E27FC236}">
                <a16:creationId xmlns:a16="http://schemas.microsoft.com/office/drawing/2014/main" id="{A3F8C043-BE5B-F6C8-E07F-CB4FC06906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188" y="3138402"/>
            <a:ext cx="1825471" cy="1825471"/>
          </a:xfrm>
          <a:prstGeom prst="rect">
            <a:avLst/>
          </a:prstGeom>
        </p:spPr>
      </p:pic>
      <p:pic>
        <p:nvPicPr>
          <p:cNvPr id="11" name="Kuva 10" descr="Kuusi tasaisella täytöllä">
            <a:extLst>
              <a:ext uri="{FF2B5EF4-FFF2-40B4-BE49-F238E27FC236}">
                <a16:creationId xmlns:a16="http://schemas.microsoft.com/office/drawing/2014/main" id="{E6287E74-583F-CAB0-1C70-D529BA4F7A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8789" y="7124223"/>
            <a:ext cx="1825471" cy="1825471"/>
          </a:xfrm>
          <a:prstGeom prst="rect">
            <a:avLst/>
          </a:prstGeom>
        </p:spPr>
      </p:pic>
      <p:pic>
        <p:nvPicPr>
          <p:cNvPr id="13" name="Kuva 12" descr="Kuusi tasaisella täytöllä">
            <a:extLst>
              <a:ext uri="{FF2B5EF4-FFF2-40B4-BE49-F238E27FC236}">
                <a16:creationId xmlns:a16="http://schemas.microsoft.com/office/drawing/2014/main" id="{EA8153EF-CA94-66AB-76DD-9105754C83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4878" y="3021491"/>
            <a:ext cx="1825471" cy="1825471"/>
          </a:xfrm>
          <a:prstGeom prst="rect">
            <a:avLst/>
          </a:prstGeom>
        </p:spPr>
      </p:pic>
      <p:pic>
        <p:nvPicPr>
          <p:cNvPr id="14" name="Kuva 13" descr="Kuusi tasaisella täytöllä">
            <a:extLst>
              <a:ext uri="{FF2B5EF4-FFF2-40B4-BE49-F238E27FC236}">
                <a16:creationId xmlns:a16="http://schemas.microsoft.com/office/drawing/2014/main" id="{92BEE833-1267-A21B-7A76-D682333CB7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2312" y="4747926"/>
            <a:ext cx="1825471" cy="1825471"/>
          </a:xfrm>
          <a:prstGeom prst="rect">
            <a:avLst/>
          </a:prstGeom>
        </p:spPr>
      </p:pic>
      <p:sp>
        <p:nvSpPr>
          <p:cNvPr id="16" name="Ellipsi 15">
            <a:extLst>
              <a:ext uri="{FF2B5EF4-FFF2-40B4-BE49-F238E27FC236}">
                <a16:creationId xmlns:a16="http://schemas.microsoft.com/office/drawing/2014/main" id="{A32E5F9A-0536-1DA4-50CF-5D0795F19CC7}"/>
              </a:ext>
            </a:extLst>
          </p:cNvPr>
          <p:cNvSpPr/>
          <p:nvPr/>
        </p:nvSpPr>
        <p:spPr>
          <a:xfrm>
            <a:off x="1406049" y="4763491"/>
            <a:ext cx="1028663" cy="105909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sp>
        <p:nvSpPr>
          <p:cNvPr id="18" name="Ellipsi 17">
            <a:extLst>
              <a:ext uri="{FF2B5EF4-FFF2-40B4-BE49-F238E27FC236}">
                <a16:creationId xmlns:a16="http://schemas.microsoft.com/office/drawing/2014/main" id="{FC26ABA0-1127-C679-F9FE-E2BEC49AC3CB}"/>
              </a:ext>
            </a:extLst>
          </p:cNvPr>
          <p:cNvSpPr/>
          <p:nvPr/>
        </p:nvSpPr>
        <p:spPr>
          <a:xfrm>
            <a:off x="4635234" y="3961489"/>
            <a:ext cx="964299" cy="900625"/>
          </a:xfrm>
          <a:prstGeom prst="ellipse">
            <a:avLst/>
          </a:prstGeom>
          <a:solidFill>
            <a:srgbClr val="C1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sp>
        <p:nvSpPr>
          <p:cNvPr id="19" name="Ellipsi 18">
            <a:extLst>
              <a:ext uri="{FF2B5EF4-FFF2-40B4-BE49-F238E27FC236}">
                <a16:creationId xmlns:a16="http://schemas.microsoft.com/office/drawing/2014/main" id="{81FCCDEB-03C5-FCE3-DACD-23DB736FA19A}"/>
              </a:ext>
            </a:extLst>
          </p:cNvPr>
          <p:cNvSpPr/>
          <p:nvPr/>
        </p:nvSpPr>
        <p:spPr>
          <a:xfrm>
            <a:off x="10140880" y="5730726"/>
            <a:ext cx="1130079" cy="1122314"/>
          </a:xfrm>
          <a:prstGeom prst="ellipse">
            <a:avLst/>
          </a:prstGeom>
          <a:solidFill>
            <a:srgbClr val="72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sp>
        <p:nvSpPr>
          <p:cNvPr id="20" name="Ellipsi 19">
            <a:extLst>
              <a:ext uri="{FF2B5EF4-FFF2-40B4-BE49-F238E27FC236}">
                <a16:creationId xmlns:a16="http://schemas.microsoft.com/office/drawing/2014/main" id="{2276308B-157A-4D98-C852-5F304CE1A93F}"/>
              </a:ext>
            </a:extLst>
          </p:cNvPr>
          <p:cNvSpPr/>
          <p:nvPr/>
        </p:nvSpPr>
        <p:spPr>
          <a:xfrm>
            <a:off x="6036434" y="7939049"/>
            <a:ext cx="1037165" cy="99941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22" name="Kuva 21" descr="Pinotut kivet tasaisella täytöllä">
            <a:extLst>
              <a:ext uri="{FF2B5EF4-FFF2-40B4-BE49-F238E27FC236}">
                <a16:creationId xmlns:a16="http://schemas.microsoft.com/office/drawing/2014/main" id="{446C380F-9EA8-41B8-4F9F-2EC9CF6B81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4723" y="4558680"/>
            <a:ext cx="960120" cy="960120"/>
          </a:xfrm>
          <a:prstGeom prst="rect">
            <a:avLst/>
          </a:prstGeom>
        </p:spPr>
      </p:pic>
      <p:pic>
        <p:nvPicPr>
          <p:cNvPr id="24" name="Kuva 23" descr="Pinotut kivet tasaisella täytöllä">
            <a:extLst>
              <a:ext uri="{FF2B5EF4-FFF2-40B4-BE49-F238E27FC236}">
                <a16:creationId xmlns:a16="http://schemas.microsoft.com/office/drawing/2014/main" id="{2EC1A2C1-A0B0-042B-9E80-E95B9BA725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313" y="7817375"/>
            <a:ext cx="960120" cy="960120"/>
          </a:xfrm>
          <a:prstGeom prst="rect">
            <a:avLst/>
          </a:prstGeom>
        </p:spPr>
      </p:pic>
      <p:pic>
        <p:nvPicPr>
          <p:cNvPr id="26" name="Kuva 25" descr="Puun kanto tasaisella täytöllä">
            <a:extLst>
              <a:ext uri="{FF2B5EF4-FFF2-40B4-BE49-F238E27FC236}">
                <a16:creationId xmlns:a16="http://schemas.microsoft.com/office/drawing/2014/main" id="{11756D98-98EC-E595-D0FE-58E55662DE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10790" y="4441084"/>
            <a:ext cx="650178" cy="650178"/>
          </a:xfrm>
          <a:prstGeom prst="rect">
            <a:avLst/>
          </a:prstGeom>
        </p:spPr>
      </p:pic>
      <p:pic>
        <p:nvPicPr>
          <p:cNvPr id="27" name="Kuva 26" descr="Puun kanto tasaisella täytöllä">
            <a:extLst>
              <a:ext uri="{FF2B5EF4-FFF2-40B4-BE49-F238E27FC236}">
                <a16:creationId xmlns:a16="http://schemas.microsoft.com/office/drawing/2014/main" id="{CE374F38-47FC-1FF7-C00B-E98CEF34F4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037" y="7202372"/>
            <a:ext cx="650178" cy="650178"/>
          </a:xfrm>
          <a:prstGeom prst="rect">
            <a:avLst/>
          </a:prstGeom>
        </p:spPr>
      </p:pic>
      <p:pic>
        <p:nvPicPr>
          <p:cNvPr id="29" name="Kuva 28" descr="Varreton kukka tasaisella täytöllä">
            <a:extLst>
              <a:ext uri="{FF2B5EF4-FFF2-40B4-BE49-F238E27FC236}">
                <a16:creationId xmlns:a16="http://schemas.microsoft.com/office/drawing/2014/main" id="{ABB26BC6-CFC8-F5DA-9083-BB5D540C8C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71309" y="5579486"/>
            <a:ext cx="480060" cy="480060"/>
          </a:xfrm>
          <a:prstGeom prst="rect">
            <a:avLst/>
          </a:prstGeom>
        </p:spPr>
      </p:pic>
      <p:pic>
        <p:nvPicPr>
          <p:cNvPr id="30" name="Kuva 29" descr="Varreton kukka tasaisella täytöllä">
            <a:extLst>
              <a:ext uri="{FF2B5EF4-FFF2-40B4-BE49-F238E27FC236}">
                <a16:creationId xmlns:a16="http://schemas.microsoft.com/office/drawing/2014/main" id="{8CD9B57D-CA94-8F6A-2CA5-4299A73797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67898" y="6062260"/>
            <a:ext cx="480060" cy="480060"/>
          </a:xfrm>
          <a:prstGeom prst="rect">
            <a:avLst/>
          </a:prstGeom>
        </p:spPr>
      </p:pic>
      <p:pic>
        <p:nvPicPr>
          <p:cNvPr id="31" name="Kuva 30" descr="Varreton kukka tasaisella täytöllä">
            <a:extLst>
              <a:ext uri="{FF2B5EF4-FFF2-40B4-BE49-F238E27FC236}">
                <a16:creationId xmlns:a16="http://schemas.microsoft.com/office/drawing/2014/main" id="{CB704B3F-73E5-3B3B-C0E1-F58ED0FE23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3125" y="4851242"/>
            <a:ext cx="480060" cy="480060"/>
          </a:xfrm>
          <a:prstGeom prst="rect">
            <a:avLst/>
          </a:prstGeom>
        </p:spPr>
      </p:pic>
      <p:pic>
        <p:nvPicPr>
          <p:cNvPr id="32" name="Kuva 31" descr="Varreton kukka tasaisella täytöllä">
            <a:extLst>
              <a:ext uri="{FF2B5EF4-FFF2-40B4-BE49-F238E27FC236}">
                <a16:creationId xmlns:a16="http://schemas.microsoft.com/office/drawing/2014/main" id="{36F61DA2-DCFE-212A-C215-317DA970EA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817" y="5321862"/>
            <a:ext cx="480060" cy="480060"/>
          </a:xfrm>
          <a:prstGeom prst="rect">
            <a:avLst/>
          </a:prstGeom>
        </p:spPr>
      </p:pic>
      <p:pic>
        <p:nvPicPr>
          <p:cNvPr id="33" name="Kuva 32" descr="Varreton kukka tasaisella täytöllä">
            <a:extLst>
              <a:ext uri="{FF2B5EF4-FFF2-40B4-BE49-F238E27FC236}">
                <a16:creationId xmlns:a16="http://schemas.microsoft.com/office/drawing/2014/main" id="{3432FFAF-10FB-15CC-089F-ED83C07093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6968" y="8063679"/>
            <a:ext cx="480060" cy="480060"/>
          </a:xfrm>
          <a:prstGeom prst="rect">
            <a:avLst/>
          </a:prstGeom>
        </p:spPr>
      </p:pic>
      <p:pic>
        <p:nvPicPr>
          <p:cNvPr id="34" name="Kuva 33" descr="Varreton kukka tasaisella täytöllä">
            <a:extLst>
              <a:ext uri="{FF2B5EF4-FFF2-40B4-BE49-F238E27FC236}">
                <a16:creationId xmlns:a16="http://schemas.microsoft.com/office/drawing/2014/main" id="{E7ECDA79-22D3-2D2E-6BB6-334D4621DA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8053" y="8293609"/>
            <a:ext cx="480060" cy="480060"/>
          </a:xfrm>
          <a:prstGeom prst="rect">
            <a:avLst/>
          </a:prstGeom>
        </p:spPr>
      </p:pic>
      <p:pic>
        <p:nvPicPr>
          <p:cNvPr id="35" name="Kuva 34" descr="Varreton kukka tasaisella täytöllä">
            <a:extLst>
              <a:ext uri="{FF2B5EF4-FFF2-40B4-BE49-F238E27FC236}">
                <a16:creationId xmlns:a16="http://schemas.microsoft.com/office/drawing/2014/main" id="{F8AD4FC8-2241-2596-E34C-3E93786945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4394" y="8506453"/>
            <a:ext cx="480060" cy="480060"/>
          </a:xfrm>
          <a:prstGeom prst="rect">
            <a:avLst/>
          </a:prstGeom>
        </p:spPr>
      </p:pic>
      <p:pic>
        <p:nvPicPr>
          <p:cNvPr id="36" name="Kuva 35" descr="Varreton kukka tasaisella täytöllä">
            <a:extLst>
              <a:ext uri="{FF2B5EF4-FFF2-40B4-BE49-F238E27FC236}">
                <a16:creationId xmlns:a16="http://schemas.microsoft.com/office/drawing/2014/main" id="{8AA9779C-F825-A71C-F40D-D934CD95D7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25195" y="5455197"/>
            <a:ext cx="480060" cy="480060"/>
          </a:xfrm>
          <a:prstGeom prst="rect">
            <a:avLst/>
          </a:prstGeom>
        </p:spPr>
      </p:pic>
      <p:pic>
        <p:nvPicPr>
          <p:cNvPr id="37" name="Kuva 36" descr="Varreton kukka tasaisella täytöllä">
            <a:extLst>
              <a:ext uri="{FF2B5EF4-FFF2-40B4-BE49-F238E27FC236}">
                <a16:creationId xmlns:a16="http://schemas.microsoft.com/office/drawing/2014/main" id="{53A3982C-E655-2ADC-0E51-3917A6FE0E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50315" y="6390460"/>
            <a:ext cx="480060" cy="480060"/>
          </a:xfrm>
          <a:prstGeom prst="rect">
            <a:avLst/>
          </a:prstGeom>
        </p:spPr>
      </p:pic>
      <p:pic>
        <p:nvPicPr>
          <p:cNvPr id="38" name="Kuva 37" descr="Varreton kukka tasaisella täytöllä">
            <a:extLst>
              <a:ext uri="{FF2B5EF4-FFF2-40B4-BE49-F238E27FC236}">
                <a16:creationId xmlns:a16="http://schemas.microsoft.com/office/drawing/2014/main" id="{46065ACD-E25D-C5FA-7239-4875B110D4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34211" y="5828060"/>
            <a:ext cx="480060" cy="480060"/>
          </a:xfrm>
          <a:prstGeom prst="rect">
            <a:avLst/>
          </a:prstGeom>
        </p:spPr>
      </p:pic>
      <p:pic>
        <p:nvPicPr>
          <p:cNvPr id="39" name="Kuva 38" descr="Varreton kukka tasaisella täytöllä">
            <a:extLst>
              <a:ext uri="{FF2B5EF4-FFF2-40B4-BE49-F238E27FC236}">
                <a16:creationId xmlns:a16="http://schemas.microsoft.com/office/drawing/2014/main" id="{BBAB3CAD-B83C-5531-C98A-2C0DFF9B08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84013" y="3724489"/>
            <a:ext cx="480060" cy="480060"/>
          </a:xfrm>
          <a:prstGeom prst="rect">
            <a:avLst/>
          </a:prstGeom>
        </p:spPr>
      </p:pic>
      <p:pic>
        <p:nvPicPr>
          <p:cNvPr id="40" name="Kuva 39" descr="Varreton kukka tasaisella täytöllä">
            <a:extLst>
              <a:ext uri="{FF2B5EF4-FFF2-40B4-BE49-F238E27FC236}">
                <a16:creationId xmlns:a16="http://schemas.microsoft.com/office/drawing/2014/main" id="{B14FCA0C-738C-8DE9-9688-58A6257275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4073" y="3724489"/>
            <a:ext cx="480060" cy="480060"/>
          </a:xfrm>
          <a:prstGeom prst="rect">
            <a:avLst/>
          </a:prstGeom>
        </p:spPr>
      </p:pic>
      <p:pic>
        <p:nvPicPr>
          <p:cNvPr id="41" name="Kuva 40" descr="Varreton kukka tasaisella täytöllä">
            <a:extLst>
              <a:ext uri="{FF2B5EF4-FFF2-40B4-BE49-F238E27FC236}">
                <a16:creationId xmlns:a16="http://schemas.microsoft.com/office/drawing/2014/main" id="{26804506-A984-5C4D-5C3C-A1D53AFF6B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3667" y="4188242"/>
            <a:ext cx="480060" cy="480060"/>
          </a:xfrm>
          <a:prstGeom prst="rect">
            <a:avLst/>
          </a:prstGeom>
        </p:spPr>
      </p:pic>
      <p:pic>
        <p:nvPicPr>
          <p:cNvPr id="42" name="Kuva 41" descr="Varreton kukka tasaisella täytöllä">
            <a:extLst>
              <a:ext uri="{FF2B5EF4-FFF2-40B4-BE49-F238E27FC236}">
                <a16:creationId xmlns:a16="http://schemas.microsoft.com/office/drawing/2014/main" id="{86F38942-9A7A-F20B-8D94-EF2AD45D36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10037" y="3140337"/>
            <a:ext cx="480060" cy="480060"/>
          </a:xfrm>
          <a:prstGeom prst="rect">
            <a:avLst/>
          </a:prstGeom>
        </p:spPr>
      </p:pic>
      <p:sp>
        <p:nvSpPr>
          <p:cNvPr id="50" name="Kaari 49">
            <a:extLst>
              <a:ext uri="{FF2B5EF4-FFF2-40B4-BE49-F238E27FC236}">
                <a16:creationId xmlns:a16="http://schemas.microsoft.com/office/drawing/2014/main" id="{7FBAE5EB-004E-79FE-BDC7-CA893B99AC07}"/>
              </a:ext>
            </a:extLst>
          </p:cNvPr>
          <p:cNvSpPr/>
          <p:nvPr/>
        </p:nvSpPr>
        <p:spPr>
          <a:xfrm rot="11766151">
            <a:off x="2157494" y="6529427"/>
            <a:ext cx="4796052" cy="1192769"/>
          </a:xfrm>
          <a:prstGeom prst="arc">
            <a:avLst>
              <a:gd name="adj1" fmla="val 11796107"/>
              <a:gd name="adj2" fmla="val 20911595"/>
            </a:avLst>
          </a:prstGeom>
          <a:ln w="38100">
            <a:solidFill>
              <a:schemeClr val="accent4">
                <a:lumMod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defTabSz="960114"/>
            <a:endParaRPr lang="fi-FI" sz="1891">
              <a:solidFill>
                <a:prstClr val="black"/>
              </a:solidFill>
              <a:latin typeface="Calibri" panose="020F0502020204030204"/>
            </a:endParaRPr>
          </a:p>
        </p:txBody>
      </p:sp>
      <p:sp>
        <p:nvSpPr>
          <p:cNvPr id="51" name="Kaari 50">
            <a:extLst>
              <a:ext uri="{FF2B5EF4-FFF2-40B4-BE49-F238E27FC236}">
                <a16:creationId xmlns:a16="http://schemas.microsoft.com/office/drawing/2014/main" id="{9410C130-3604-FFEB-B45D-3BD6D8EF6551}"/>
              </a:ext>
            </a:extLst>
          </p:cNvPr>
          <p:cNvSpPr/>
          <p:nvPr/>
        </p:nvSpPr>
        <p:spPr>
          <a:xfrm rot="19719066">
            <a:off x="2773703" y="4352730"/>
            <a:ext cx="2147629" cy="1192769"/>
          </a:xfrm>
          <a:prstGeom prst="arc">
            <a:avLst>
              <a:gd name="adj1" fmla="val 11796107"/>
              <a:gd name="adj2" fmla="val 20911595"/>
            </a:avLst>
          </a:prstGeom>
          <a:ln w="38100">
            <a:solidFill>
              <a:schemeClr val="accent4">
                <a:lumMod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defTabSz="960114"/>
            <a:endParaRPr lang="fi-FI" sz="1891">
              <a:solidFill>
                <a:prstClr val="black"/>
              </a:solidFill>
              <a:latin typeface="Calibri" panose="020F0502020204030204"/>
            </a:endParaRPr>
          </a:p>
        </p:txBody>
      </p:sp>
      <p:sp>
        <p:nvSpPr>
          <p:cNvPr id="52" name="Kaari 51">
            <a:extLst>
              <a:ext uri="{FF2B5EF4-FFF2-40B4-BE49-F238E27FC236}">
                <a16:creationId xmlns:a16="http://schemas.microsoft.com/office/drawing/2014/main" id="{BBD0FC8C-8CAC-8364-8445-77D5A8C57CA6}"/>
              </a:ext>
            </a:extLst>
          </p:cNvPr>
          <p:cNvSpPr/>
          <p:nvPr/>
        </p:nvSpPr>
        <p:spPr>
          <a:xfrm rot="9821235">
            <a:off x="7453448" y="6714917"/>
            <a:ext cx="4454515" cy="974913"/>
          </a:xfrm>
          <a:prstGeom prst="arc">
            <a:avLst>
              <a:gd name="adj1" fmla="val 11596125"/>
              <a:gd name="adj2" fmla="val 21117858"/>
            </a:avLst>
          </a:prstGeom>
          <a:ln w="38100">
            <a:solidFill>
              <a:schemeClr val="accent4">
                <a:lumMod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defTabSz="960114"/>
            <a:endParaRPr lang="fi-FI" sz="1891">
              <a:solidFill>
                <a:prstClr val="black"/>
              </a:solidFill>
              <a:latin typeface="Calibri" panose="020F0502020204030204"/>
            </a:endParaRPr>
          </a:p>
        </p:txBody>
      </p:sp>
      <p:pic>
        <p:nvPicPr>
          <p:cNvPr id="15" name="Kuva 14" descr="Kuusi tasaisella täytöllä">
            <a:extLst>
              <a:ext uri="{FF2B5EF4-FFF2-40B4-BE49-F238E27FC236}">
                <a16:creationId xmlns:a16="http://schemas.microsoft.com/office/drawing/2014/main" id="{9C43DC07-88C9-AFDC-571E-D75CC9ED3B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1781" y="6948198"/>
            <a:ext cx="1825471" cy="1825471"/>
          </a:xfrm>
          <a:prstGeom prst="rect">
            <a:avLst/>
          </a:prstGeom>
        </p:spPr>
      </p:pic>
      <p:pic>
        <p:nvPicPr>
          <p:cNvPr id="12" name="Kuva 11" descr="Kuusi tasaisella täytöllä">
            <a:extLst>
              <a:ext uri="{FF2B5EF4-FFF2-40B4-BE49-F238E27FC236}">
                <a16:creationId xmlns:a16="http://schemas.microsoft.com/office/drawing/2014/main" id="{F5BB42A7-5178-027F-017D-929714395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95062" y="7085694"/>
            <a:ext cx="1825471" cy="1825471"/>
          </a:xfrm>
          <a:prstGeom prst="rect">
            <a:avLst/>
          </a:prstGeom>
        </p:spPr>
      </p:pic>
      <p:pic>
        <p:nvPicPr>
          <p:cNvPr id="10" name="Kuva 9" descr="Kuusi tasaisella täytöllä">
            <a:extLst>
              <a:ext uri="{FF2B5EF4-FFF2-40B4-BE49-F238E27FC236}">
                <a16:creationId xmlns:a16="http://schemas.microsoft.com/office/drawing/2014/main" id="{40F82B4D-0AB7-A1D6-F9E0-8AF6E4E47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0880" y="7024321"/>
            <a:ext cx="1825471" cy="1825471"/>
          </a:xfrm>
          <a:prstGeom prst="rect">
            <a:avLst/>
          </a:prstGeom>
        </p:spPr>
      </p:pic>
      <p:sp>
        <p:nvSpPr>
          <p:cNvPr id="55" name="Vapaamuotoinen: Muoto 54">
            <a:extLst>
              <a:ext uri="{FF2B5EF4-FFF2-40B4-BE49-F238E27FC236}">
                <a16:creationId xmlns:a16="http://schemas.microsoft.com/office/drawing/2014/main" id="{FDF49C45-F6E3-9604-BD65-E16965642BAF}"/>
              </a:ext>
            </a:extLst>
          </p:cNvPr>
          <p:cNvSpPr/>
          <p:nvPr/>
        </p:nvSpPr>
        <p:spPr>
          <a:xfrm>
            <a:off x="6635778" y="3627200"/>
            <a:ext cx="4138769" cy="1488160"/>
          </a:xfrm>
          <a:custGeom>
            <a:avLst/>
            <a:gdLst>
              <a:gd name="connsiteX0" fmla="*/ 0 w 3941685"/>
              <a:gd name="connsiteY0" fmla="*/ 280953 h 1417295"/>
              <a:gd name="connsiteX1" fmla="*/ 1651247 w 3941685"/>
              <a:gd name="connsiteY1" fmla="*/ 76767 h 1417295"/>
              <a:gd name="connsiteX2" fmla="*/ 3941685 w 3941685"/>
              <a:gd name="connsiteY2" fmla="*/ 1417295 h 1417295"/>
            </a:gdLst>
            <a:ahLst/>
            <a:cxnLst>
              <a:cxn ang="0">
                <a:pos x="connsiteX0" y="connsiteY0"/>
              </a:cxn>
              <a:cxn ang="0">
                <a:pos x="connsiteX1" y="connsiteY1"/>
              </a:cxn>
              <a:cxn ang="0">
                <a:pos x="connsiteX2" y="connsiteY2"/>
              </a:cxn>
            </a:cxnLst>
            <a:rect l="l" t="t" r="r" b="b"/>
            <a:pathLst>
              <a:path w="3941685" h="1417295">
                <a:moveTo>
                  <a:pt x="0" y="280953"/>
                </a:moveTo>
                <a:cubicBezTo>
                  <a:pt x="497150" y="84165"/>
                  <a:pt x="994300" y="-112623"/>
                  <a:pt x="1651247" y="76767"/>
                </a:cubicBezTo>
                <a:cubicBezTo>
                  <a:pt x="2308194" y="266157"/>
                  <a:pt x="3124939" y="841726"/>
                  <a:pt x="3941685" y="1417295"/>
                </a:cubicBezTo>
              </a:path>
            </a:pathLst>
          </a:custGeom>
          <a:noFill/>
          <a:ln w="381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2" name="Kuva 1" descr="Varreton kukka tasaisella täytöllä">
            <a:extLst>
              <a:ext uri="{FF2B5EF4-FFF2-40B4-BE49-F238E27FC236}">
                <a16:creationId xmlns:a16="http://schemas.microsoft.com/office/drawing/2014/main" id="{F8267FC4-FF57-ED8A-CD16-6F25723189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52866" y="6011649"/>
            <a:ext cx="480060" cy="480060"/>
          </a:xfrm>
          <a:prstGeom prst="rect">
            <a:avLst/>
          </a:prstGeom>
        </p:spPr>
      </p:pic>
      <p:pic>
        <p:nvPicPr>
          <p:cNvPr id="4" name="Kuva 3" descr="Rotta tasaisella täytöllä">
            <a:extLst>
              <a:ext uri="{FF2B5EF4-FFF2-40B4-BE49-F238E27FC236}">
                <a16:creationId xmlns:a16="http://schemas.microsoft.com/office/drawing/2014/main" id="{0622ACE2-4AC7-C3A5-CCA1-066A354AE8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8433302" y="8333675"/>
            <a:ext cx="571138" cy="602151"/>
          </a:xfrm>
          <a:prstGeom prst="rect">
            <a:avLst/>
          </a:prstGeom>
        </p:spPr>
      </p:pic>
      <p:pic>
        <p:nvPicPr>
          <p:cNvPr id="23" name="Kuva 22" descr="Kani tasaisella täytöllä">
            <a:extLst>
              <a:ext uri="{FF2B5EF4-FFF2-40B4-BE49-F238E27FC236}">
                <a16:creationId xmlns:a16="http://schemas.microsoft.com/office/drawing/2014/main" id="{63030FCE-7656-7B45-F6DC-D7824564A4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6296" y="6124186"/>
            <a:ext cx="672808" cy="672808"/>
          </a:xfrm>
          <a:prstGeom prst="rect">
            <a:avLst/>
          </a:prstGeom>
        </p:spPr>
      </p:pic>
      <p:pic>
        <p:nvPicPr>
          <p:cNvPr id="28" name="Kuva 27" descr="Karhu tasaisella täytöllä">
            <a:extLst>
              <a:ext uri="{FF2B5EF4-FFF2-40B4-BE49-F238E27FC236}">
                <a16:creationId xmlns:a16="http://schemas.microsoft.com/office/drawing/2014/main" id="{9D187CAF-7764-8879-BD72-796FABD868A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flipH="1">
            <a:off x="3630030" y="3094565"/>
            <a:ext cx="799935" cy="763977"/>
          </a:xfrm>
          <a:prstGeom prst="rect">
            <a:avLst/>
          </a:prstGeom>
        </p:spPr>
      </p:pic>
      <p:sp>
        <p:nvSpPr>
          <p:cNvPr id="3" name="Ellipsi 2">
            <a:extLst>
              <a:ext uri="{FF2B5EF4-FFF2-40B4-BE49-F238E27FC236}">
                <a16:creationId xmlns:a16="http://schemas.microsoft.com/office/drawing/2014/main" id="{71AC0BFD-9448-5E06-F0E9-EEF35DA4BAFA}"/>
              </a:ext>
            </a:extLst>
          </p:cNvPr>
          <p:cNvSpPr/>
          <p:nvPr/>
        </p:nvSpPr>
        <p:spPr>
          <a:xfrm>
            <a:off x="2695658" y="5172105"/>
            <a:ext cx="973314" cy="1039248"/>
          </a:xfrm>
          <a:prstGeom prst="ellipse">
            <a:avLst/>
          </a:prstGeom>
          <a:solidFill>
            <a:srgbClr val="669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sp>
        <p:nvSpPr>
          <p:cNvPr id="6" name="Ellipsi 5">
            <a:extLst>
              <a:ext uri="{FF2B5EF4-FFF2-40B4-BE49-F238E27FC236}">
                <a16:creationId xmlns:a16="http://schemas.microsoft.com/office/drawing/2014/main" id="{883B030A-61E9-4BFC-D275-9A663121A131}"/>
              </a:ext>
            </a:extLst>
          </p:cNvPr>
          <p:cNvSpPr/>
          <p:nvPr/>
        </p:nvSpPr>
        <p:spPr>
          <a:xfrm>
            <a:off x="485090" y="1937589"/>
            <a:ext cx="676263" cy="659717"/>
          </a:xfrm>
          <a:prstGeom prst="ellipse">
            <a:avLst/>
          </a:prstGeom>
          <a:solidFill>
            <a:srgbClr val="EE6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sp>
        <p:nvSpPr>
          <p:cNvPr id="17" name="Ellipsi 16">
            <a:extLst>
              <a:ext uri="{FF2B5EF4-FFF2-40B4-BE49-F238E27FC236}">
                <a16:creationId xmlns:a16="http://schemas.microsoft.com/office/drawing/2014/main" id="{106C873B-7D5E-9192-6DB2-D7F1809A7599}"/>
              </a:ext>
            </a:extLst>
          </p:cNvPr>
          <p:cNvSpPr/>
          <p:nvPr/>
        </p:nvSpPr>
        <p:spPr>
          <a:xfrm>
            <a:off x="11287736" y="5210517"/>
            <a:ext cx="1173232" cy="1122314"/>
          </a:xfrm>
          <a:prstGeom prst="ellipse">
            <a:avLst/>
          </a:prstGeom>
          <a:solidFill>
            <a:srgbClr val="72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sp>
        <p:nvSpPr>
          <p:cNvPr id="21" name="Ellipsi 20">
            <a:extLst>
              <a:ext uri="{FF2B5EF4-FFF2-40B4-BE49-F238E27FC236}">
                <a16:creationId xmlns:a16="http://schemas.microsoft.com/office/drawing/2014/main" id="{8DF587A0-3B9F-8FFA-0627-3090CBEF9EBD}"/>
              </a:ext>
            </a:extLst>
          </p:cNvPr>
          <p:cNvSpPr/>
          <p:nvPr/>
        </p:nvSpPr>
        <p:spPr>
          <a:xfrm>
            <a:off x="7063225" y="7364703"/>
            <a:ext cx="1080882" cy="1030206"/>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43" name="Kuva 42" descr="Keskustelu tasaisella täytöllä">
            <a:extLst>
              <a:ext uri="{FF2B5EF4-FFF2-40B4-BE49-F238E27FC236}">
                <a16:creationId xmlns:a16="http://schemas.microsoft.com/office/drawing/2014/main" id="{0163E809-2074-EFCB-9B0B-ED3654DC7B9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29738" y="4944871"/>
            <a:ext cx="771506" cy="771506"/>
          </a:xfrm>
          <a:prstGeom prst="rect">
            <a:avLst/>
          </a:prstGeom>
        </p:spPr>
      </p:pic>
      <p:pic>
        <p:nvPicPr>
          <p:cNvPr id="47" name="Kuva 46" descr="Keskustelu tasaisella täytöllä">
            <a:extLst>
              <a:ext uri="{FF2B5EF4-FFF2-40B4-BE49-F238E27FC236}">
                <a16:creationId xmlns:a16="http://schemas.microsoft.com/office/drawing/2014/main" id="{60FE2E8C-4471-04EF-154D-43657D0ACF2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95194" y="4090711"/>
            <a:ext cx="657215" cy="657215"/>
          </a:xfrm>
          <a:prstGeom prst="rect">
            <a:avLst/>
          </a:prstGeom>
        </p:spPr>
      </p:pic>
      <p:pic>
        <p:nvPicPr>
          <p:cNvPr id="48" name="Kuva 47" descr="Keskustelu tasaisella täytöllä">
            <a:extLst>
              <a:ext uri="{FF2B5EF4-FFF2-40B4-BE49-F238E27FC236}">
                <a16:creationId xmlns:a16="http://schemas.microsoft.com/office/drawing/2014/main" id="{DCD6C382-3741-4D38-E542-2D9789C51E0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59232" y="7557448"/>
            <a:ext cx="697356" cy="697356"/>
          </a:xfrm>
          <a:prstGeom prst="rect">
            <a:avLst/>
          </a:prstGeom>
        </p:spPr>
      </p:pic>
      <p:pic>
        <p:nvPicPr>
          <p:cNvPr id="49" name="Kuva 48" descr="Keskustelu tasaisella täytöllä">
            <a:extLst>
              <a:ext uri="{FF2B5EF4-FFF2-40B4-BE49-F238E27FC236}">
                <a16:creationId xmlns:a16="http://schemas.microsoft.com/office/drawing/2014/main" id="{01064B92-C961-3F17-9E2D-A51F5E83402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337694" y="5896828"/>
            <a:ext cx="796373" cy="796373"/>
          </a:xfrm>
          <a:prstGeom prst="rect">
            <a:avLst/>
          </a:prstGeom>
        </p:spPr>
      </p:pic>
      <p:pic>
        <p:nvPicPr>
          <p:cNvPr id="56" name="Kuva 55" descr="Sankarinainen tasaisella täytöllä">
            <a:extLst>
              <a:ext uri="{FF2B5EF4-FFF2-40B4-BE49-F238E27FC236}">
                <a16:creationId xmlns:a16="http://schemas.microsoft.com/office/drawing/2014/main" id="{39705E26-AB3F-23E8-E45A-7A32538733E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895326" y="5446814"/>
            <a:ext cx="596714" cy="596714"/>
          </a:xfrm>
          <a:prstGeom prst="rect">
            <a:avLst/>
          </a:prstGeom>
        </p:spPr>
      </p:pic>
      <p:pic>
        <p:nvPicPr>
          <p:cNvPr id="57" name="Kuva 56" descr="Sankarinainen tasaisella täytöllä">
            <a:extLst>
              <a:ext uri="{FF2B5EF4-FFF2-40B4-BE49-F238E27FC236}">
                <a16:creationId xmlns:a16="http://schemas.microsoft.com/office/drawing/2014/main" id="{48C90E0A-3848-BD27-CF02-97AA59C25C8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34455" y="2067455"/>
            <a:ext cx="433353" cy="433353"/>
          </a:xfrm>
          <a:prstGeom prst="rect">
            <a:avLst/>
          </a:prstGeom>
        </p:spPr>
      </p:pic>
      <p:pic>
        <p:nvPicPr>
          <p:cNvPr id="58" name="Kuva 57" descr="Sankarinainen tasaisella täytöllä">
            <a:extLst>
              <a:ext uri="{FF2B5EF4-FFF2-40B4-BE49-F238E27FC236}">
                <a16:creationId xmlns:a16="http://schemas.microsoft.com/office/drawing/2014/main" id="{363746FA-AFE1-2642-0848-5174505BC2A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254743" y="8158260"/>
            <a:ext cx="624240" cy="624240"/>
          </a:xfrm>
          <a:prstGeom prst="rect">
            <a:avLst/>
          </a:prstGeom>
        </p:spPr>
      </p:pic>
      <p:pic>
        <p:nvPicPr>
          <p:cNvPr id="59" name="Kuva 58" descr="Sankarinainen tasaisella täytöllä">
            <a:extLst>
              <a:ext uri="{FF2B5EF4-FFF2-40B4-BE49-F238E27FC236}">
                <a16:creationId xmlns:a16="http://schemas.microsoft.com/office/drawing/2014/main" id="{003B70D2-3F82-1429-BCF7-5A26D76918F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1506555" y="5425543"/>
            <a:ext cx="742923" cy="742923"/>
          </a:xfrm>
          <a:prstGeom prst="rect">
            <a:avLst/>
          </a:prstGeom>
        </p:spPr>
      </p:pic>
      <p:sp>
        <p:nvSpPr>
          <p:cNvPr id="60" name="Ellipsi 59">
            <a:extLst>
              <a:ext uri="{FF2B5EF4-FFF2-40B4-BE49-F238E27FC236}">
                <a16:creationId xmlns:a16="http://schemas.microsoft.com/office/drawing/2014/main" id="{9ED13374-7A8E-B5FD-3D5E-AED94D7808D1}"/>
              </a:ext>
            </a:extLst>
          </p:cNvPr>
          <p:cNvSpPr/>
          <p:nvPr/>
        </p:nvSpPr>
        <p:spPr>
          <a:xfrm>
            <a:off x="475124" y="1017375"/>
            <a:ext cx="689632" cy="659717"/>
          </a:xfrm>
          <a:prstGeom prst="ellipse">
            <a:avLst/>
          </a:prstGeom>
          <a:solidFill>
            <a:srgbClr val="EE6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61" name="Kuva 60" descr="Keskustelu tasaisella täytöllä">
            <a:extLst>
              <a:ext uri="{FF2B5EF4-FFF2-40B4-BE49-F238E27FC236}">
                <a16:creationId xmlns:a16="http://schemas.microsoft.com/office/drawing/2014/main" id="{165F2314-B689-BEC5-0517-620C9D1B086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69004" y="1082803"/>
            <a:ext cx="563415" cy="563415"/>
          </a:xfrm>
          <a:prstGeom prst="rect">
            <a:avLst/>
          </a:prstGeom>
        </p:spPr>
      </p:pic>
      <p:sp>
        <p:nvSpPr>
          <p:cNvPr id="62" name="Ellipsi 61">
            <a:extLst>
              <a:ext uri="{FF2B5EF4-FFF2-40B4-BE49-F238E27FC236}">
                <a16:creationId xmlns:a16="http://schemas.microsoft.com/office/drawing/2014/main" id="{6215BFF2-E9AE-1303-DD02-DF6360CBFEF0}"/>
              </a:ext>
            </a:extLst>
          </p:cNvPr>
          <p:cNvSpPr/>
          <p:nvPr/>
        </p:nvSpPr>
        <p:spPr>
          <a:xfrm>
            <a:off x="5574820" y="3447692"/>
            <a:ext cx="992043" cy="976683"/>
          </a:xfrm>
          <a:prstGeom prst="ellipse">
            <a:avLst/>
          </a:prstGeom>
          <a:solidFill>
            <a:srgbClr val="C1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63" name="Kuva 62" descr="Sankarinainen tasaisella täytöllä">
            <a:extLst>
              <a:ext uri="{FF2B5EF4-FFF2-40B4-BE49-F238E27FC236}">
                <a16:creationId xmlns:a16="http://schemas.microsoft.com/office/drawing/2014/main" id="{0FA70A0E-F17B-1A04-2395-1EFCAD67BC2D}"/>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778578" y="3670347"/>
            <a:ext cx="580275" cy="571244"/>
          </a:xfrm>
          <a:prstGeom prst="rect">
            <a:avLst/>
          </a:prstGeom>
        </p:spPr>
      </p:pic>
      <p:sp>
        <p:nvSpPr>
          <p:cNvPr id="64" name="Tekstiruutu 63">
            <a:extLst>
              <a:ext uri="{FF2B5EF4-FFF2-40B4-BE49-F238E27FC236}">
                <a16:creationId xmlns:a16="http://schemas.microsoft.com/office/drawing/2014/main" id="{F506FA95-88B6-BABB-A0C6-49C860862D82}"/>
              </a:ext>
            </a:extLst>
          </p:cNvPr>
          <p:cNvSpPr txBox="1"/>
          <p:nvPr/>
        </p:nvSpPr>
        <p:spPr>
          <a:xfrm>
            <a:off x="1284453" y="1094018"/>
            <a:ext cx="10851426" cy="523220"/>
          </a:xfrm>
          <a:prstGeom prst="rect">
            <a:avLst/>
          </a:prstGeom>
          <a:noFill/>
        </p:spPr>
        <p:txBody>
          <a:bodyPr wrap="square" rtlCol="0">
            <a:spAutoFit/>
          </a:bodyPr>
          <a:lstStyle/>
          <a:p>
            <a:r>
              <a:rPr lang="fi-FI"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Jokaisella rastilla on keskustelutehtävä, jossa on puhekuplan kuva. Katsokaa rastilla kuvasarjaa. Kertokaa, mitä on tapahtunut. Pohtikaa yhdessä kysymyksiä, joita löytyy aikuisten salaiselta sivulta. Leimatkaa palkinnoksi vastaavat puhekuplat tältä kartalta.</a:t>
            </a:r>
          </a:p>
        </p:txBody>
      </p:sp>
      <p:sp>
        <p:nvSpPr>
          <p:cNvPr id="65" name="Tekstiruutu 64">
            <a:extLst>
              <a:ext uri="{FF2B5EF4-FFF2-40B4-BE49-F238E27FC236}">
                <a16:creationId xmlns:a16="http://schemas.microsoft.com/office/drawing/2014/main" id="{FA1D1F4D-31B7-C160-4226-B9B573F4BB32}"/>
              </a:ext>
            </a:extLst>
          </p:cNvPr>
          <p:cNvSpPr txBox="1"/>
          <p:nvPr/>
        </p:nvSpPr>
        <p:spPr>
          <a:xfrm>
            <a:off x="1284453" y="2011297"/>
            <a:ext cx="10851426" cy="523220"/>
          </a:xfrm>
          <a:prstGeom prst="rect">
            <a:avLst/>
          </a:prstGeom>
          <a:noFill/>
        </p:spPr>
        <p:txBody>
          <a:bodyPr wrap="square" rtlCol="0">
            <a:spAutoFit/>
          </a:bodyPr>
          <a:lstStyle/>
          <a:p>
            <a:r>
              <a:rPr lang="fi-FI"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Jokaisella rastilla on toiminnallisia tehtäviä, joissa on tällainen sankarikuva. Kun olette tehneet tehtävän, saatte leimata sitä vastaavan sankarin tältä kartalta.</a:t>
            </a:r>
          </a:p>
        </p:txBody>
      </p:sp>
      <p:pic>
        <p:nvPicPr>
          <p:cNvPr id="67" name="Kuva 66" descr="Orava tasaisella täytöllä">
            <a:extLst>
              <a:ext uri="{FF2B5EF4-FFF2-40B4-BE49-F238E27FC236}">
                <a16:creationId xmlns:a16="http://schemas.microsoft.com/office/drawing/2014/main" id="{E26AFF03-026A-54AC-EA72-03C6468EEA4E}"/>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0750053" y="5054838"/>
            <a:ext cx="551572" cy="551572"/>
          </a:xfrm>
          <a:prstGeom prst="rect">
            <a:avLst/>
          </a:prstGeom>
        </p:spPr>
      </p:pic>
      <p:sp>
        <p:nvSpPr>
          <p:cNvPr id="69" name="Ellipsi 68">
            <a:extLst>
              <a:ext uri="{FF2B5EF4-FFF2-40B4-BE49-F238E27FC236}">
                <a16:creationId xmlns:a16="http://schemas.microsoft.com/office/drawing/2014/main" id="{4BD17371-FFEB-7333-084F-6A1B21642D3E}"/>
              </a:ext>
            </a:extLst>
          </p:cNvPr>
          <p:cNvSpPr/>
          <p:nvPr/>
        </p:nvSpPr>
        <p:spPr>
          <a:xfrm>
            <a:off x="5568259" y="4494720"/>
            <a:ext cx="964298" cy="983234"/>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70" name="Kuva 69" descr="Sankari mies tasaisella täytöllä">
            <a:extLst>
              <a:ext uri="{FF2B5EF4-FFF2-40B4-BE49-F238E27FC236}">
                <a16:creationId xmlns:a16="http://schemas.microsoft.com/office/drawing/2014/main" id="{FBEFDB10-414D-8568-B591-AC28A5162355}"/>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p:blipFill>
        <p:spPr>
          <a:xfrm>
            <a:off x="5783974" y="4678584"/>
            <a:ext cx="592288" cy="592288"/>
          </a:xfrm>
          <a:prstGeom prst="rect">
            <a:avLst/>
          </a:prstGeom>
        </p:spPr>
      </p:pic>
      <p:sp>
        <p:nvSpPr>
          <p:cNvPr id="71" name="Ellipsi 70">
            <a:extLst>
              <a:ext uri="{FF2B5EF4-FFF2-40B4-BE49-F238E27FC236}">
                <a16:creationId xmlns:a16="http://schemas.microsoft.com/office/drawing/2014/main" id="{9141580C-F22A-2806-B8DE-90F905D880A9}"/>
              </a:ext>
            </a:extLst>
          </p:cNvPr>
          <p:cNvSpPr/>
          <p:nvPr/>
        </p:nvSpPr>
        <p:spPr>
          <a:xfrm>
            <a:off x="6044722" y="6805258"/>
            <a:ext cx="1060889" cy="1032586"/>
          </a:xfrm>
          <a:prstGeom prst="ellipse">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72" name="Kuva 71" descr="Sankari mies tasaisella täytöllä">
            <a:extLst>
              <a:ext uri="{FF2B5EF4-FFF2-40B4-BE49-F238E27FC236}">
                <a16:creationId xmlns:a16="http://schemas.microsoft.com/office/drawing/2014/main" id="{E6FECDB7-4752-6306-1BD1-EFF938A7B27D}"/>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a:stretch/>
        </p:blipFill>
        <p:spPr>
          <a:xfrm>
            <a:off x="6269356" y="7027335"/>
            <a:ext cx="640248" cy="640248"/>
          </a:xfrm>
          <a:prstGeom prst="rect">
            <a:avLst/>
          </a:prstGeom>
        </p:spPr>
      </p:pic>
      <p:sp>
        <p:nvSpPr>
          <p:cNvPr id="73" name="Ellipsi 72">
            <a:extLst>
              <a:ext uri="{FF2B5EF4-FFF2-40B4-BE49-F238E27FC236}">
                <a16:creationId xmlns:a16="http://schemas.microsoft.com/office/drawing/2014/main" id="{A7E6F88F-931E-4927-8915-C9341DF18FC2}"/>
              </a:ext>
            </a:extLst>
          </p:cNvPr>
          <p:cNvSpPr/>
          <p:nvPr/>
        </p:nvSpPr>
        <p:spPr>
          <a:xfrm>
            <a:off x="1727178" y="5899777"/>
            <a:ext cx="1037944" cy="104842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74" name="Kuva 73" descr="Sankari mies tasaisella täytöllä">
            <a:extLst>
              <a:ext uri="{FF2B5EF4-FFF2-40B4-BE49-F238E27FC236}">
                <a16:creationId xmlns:a16="http://schemas.microsoft.com/office/drawing/2014/main" id="{E78C2981-8FA7-2270-253B-FB1C39057B43}"/>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p:blipFill>
        <p:spPr>
          <a:xfrm>
            <a:off x="1952687" y="6161754"/>
            <a:ext cx="625695" cy="625695"/>
          </a:xfrm>
          <a:prstGeom prst="rect">
            <a:avLst/>
          </a:prstGeom>
        </p:spPr>
      </p:pic>
      <p:sp>
        <p:nvSpPr>
          <p:cNvPr id="78" name="Tekstiruutu 77">
            <a:extLst>
              <a:ext uri="{FF2B5EF4-FFF2-40B4-BE49-F238E27FC236}">
                <a16:creationId xmlns:a16="http://schemas.microsoft.com/office/drawing/2014/main" id="{ABBB9157-53F5-4B7E-22C7-5F1D209E7FC1}"/>
              </a:ext>
            </a:extLst>
          </p:cNvPr>
          <p:cNvSpPr txBox="1"/>
          <p:nvPr/>
        </p:nvSpPr>
        <p:spPr>
          <a:xfrm>
            <a:off x="-367874" y="9107602"/>
            <a:ext cx="12801599" cy="369332"/>
          </a:xfrm>
          <a:prstGeom prst="rect">
            <a:avLst/>
          </a:prstGeom>
          <a:noFill/>
        </p:spPr>
        <p:txBody>
          <a:bodyPr wrap="square" rtlCol="0">
            <a:spAutoFit/>
          </a:bodyPr>
          <a:lstStyle/>
          <a:p>
            <a:pPr algn="ctr"/>
            <a:r>
              <a:rPr lang="fi-FI"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Rastit voi kiertää haluamassaan järjestyksessä.</a:t>
            </a:r>
          </a:p>
        </p:txBody>
      </p:sp>
      <p:sp>
        <p:nvSpPr>
          <p:cNvPr id="44" name="Tekstiruutu 43">
            <a:extLst>
              <a:ext uri="{FF2B5EF4-FFF2-40B4-BE49-F238E27FC236}">
                <a16:creationId xmlns:a16="http://schemas.microsoft.com/office/drawing/2014/main" id="{187E36EC-E383-05FE-855F-091D2559332C}"/>
              </a:ext>
            </a:extLst>
          </p:cNvPr>
          <p:cNvSpPr txBox="1"/>
          <p:nvPr/>
        </p:nvSpPr>
        <p:spPr>
          <a:xfrm>
            <a:off x="1" y="506513"/>
            <a:ext cx="12801599" cy="461665"/>
          </a:xfrm>
          <a:prstGeom prst="rect">
            <a:avLst/>
          </a:prstGeom>
          <a:noFill/>
        </p:spPr>
        <p:txBody>
          <a:bodyPr wrap="square" rtlCol="0">
            <a:spAutoFit/>
          </a:bodyPr>
          <a:lstStyle/>
          <a:p>
            <a:pPr algn="ctr"/>
            <a:r>
              <a:rPr lang="fi-FI" sz="2400" dirty="0">
                <a:latin typeface="Open Sans" panose="020B0606030504020204" pitchFamily="34" charset="0"/>
                <a:ea typeface="Open Sans" panose="020B0606030504020204" pitchFamily="34" charset="0"/>
                <a:cs typeface="Open Sans" panose="020B0606030504020204" pitchFamily="34" charset="0"/>
              </a:rPr>
              <a:t>Tervetuloa rastiseikkailuun Arhippa-pupun syntymäpäiville!</a:t>
            </a:r>
          </a:p>
        </p:txBody>
      </p:sp>
      <p:sp>
        <p:nvSpPr>
          <p:cNvPr id="46" name="Ellipsi 45">
            <a:extLst>
              <a:ext uri="{FF2B5EF4-FFF2-40B4-BE49-F238E27FC236}">
                <a16:creationId xmlns:a16="http://schemas.microsoft.com/office/drawing/2014/main" id="{112780E2-0839-46C2-DCB0-86E1290FF362}"/>
              </a:ext>
            </a:extLst>
          </p:cNvPr>
          <p:cNvSpPr/>
          <p:nvPr/>
        </p:nvSpPr>
        <p:spPr>
          <a:xfrm>
            <a:off x="11469613" y="6524862"/>
            <a:ext cx="1060889" cy="1032586"/>
          </a:xfrm>
          <a:prstGeom prst="ellipse">
            <a:avLst/>
          </a:prstGeom>
          <a:solidFill>
            <a:srgbClr val="328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14"/>
            <a:endParaRPr lang="fi-FI" sz="1891">
              <a:solidFill>
                <a:prstClr val="white"/>
              </a:solidFill>
              <a:latin typeface="Calibri" panose="020F0502020204030204"/>
            </a:endParaRPr>
          </a:p>
        </p:txBody>
      </p:sp>
      <p:pic>
        <p:nvPicPr>
          <p:cNvPr id="53" name="Kuva 52" descr="Sankari mies tasaisella täytöllä">
            <a:extLst>
              <a:ext uri="{FF2B5EF4-FFF2-40B4-BE49-F238E27FC236}">
                <a16:creationId xmlns:a16="http://schemas.microsoft.com/office/drawing/2014/main" id="{CEF07F85-28D0-427C-EFF4-BB853E083E49}"/>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a:stretch/>
        </p:blipFill>
        <p:spPr>
          <a:xfrm>
            <a:off x="11694247" y="6746939"/>
            <a:ext cx="640248" cy="640248"/>
          </a:xfrm>
          <a:prstGeom prst="rect">
            <a:avLst/>
          </a:prstGeom>
        </p:spPr>
      </p:pic>
      <p:sp>
        <p:nvSpPr>
          <p:cNvPr id="25" name="Alatunnisteen paikkamerkki 24">
            <a:extLst>
              <a:ext uri="{FF2B5EF4-FFF2-40B4-BE49-F238E27FC236}">
                <a16:creationId xmlns:a16="http://schemas.microsoft.com/office/drawing/2014/main" id="{65CADEC6-316A-3A71-0C6C-7196FEF5A453}"/>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45" name="Kuva 44" descr="Kuva, joka sisältää kohteen teksti, Fontti, logo, Grafiikka&#10;&#10;Kuvaus luotu automaattisesti">
            <a:extLst>
              <a:ext uri="{FF2B5EF4-FFF2-40B4-BE49-F238E27FC236}">
                <a16:creationId xmlns:a16="http://schemas.microsoft.com/office/drawing/2014/main" id="{38BDCF91-C7BE-17B0-2A92-C7AB09BED3A4}"/>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0" y="42105"/>
            <a:ext cx="984775" cy="725185"/>
          </a:xfrm>
          <a:prstGeom prst="rect">
            <a:avLst/>
          </a:prstGeom>
        </p:spPr>
      </p:pic>
      <p:pic>
        <p:nvPicPr>
          <p:cNvPr id="54" name="Kuva 53" descr="Kuva, joka sisältää kohteen ympyrä, keltainen, Grafiikka, kuvakaappaus&#10;&#10;Kuvaus luotu automaattisesti">
            <a:extLst>
              <a:ext uri="{FF2B5EF4-FFF2-40B4-BE49-F238E27FC236}">
                <a16:creationId xmlns:a16="http://schemas.microsoft.com/office/drawing/2014/main" id="{F77E8393-763E-93E0-C6C0-6197F0CCC6C2}"/>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307318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C0000"/>
        </a:solidFill>
        <a:effectLst/>
      </p:bgPr>
    </p:bg>
    <p:spTree>
      <p:nvGrpSpPr>
        <p:cNvPr id="1" name=""/>
        <p:cNvGrpSpPr/>
        <p:nvPr/>
      </p:nvGrpSpPr>
      <p:grpSpPr>
        <a:xfrm>
          <a:off x="0" y="0"/>
          <a:ext cx="0" cy="0"/>
          <a:chOff x="0" y="0"/>
          <a:chExt cx="0" cy="0"/>
        </a:xfrm>
      </p:grpSpPr>
      <p:pic>
        <p:nvPicPr>
          <p:cNvPr id="7" name="Kuva 6" descr="Kuva, joka sisältää kohteen clipart, animaatio, piirros, Lapsitaide&#10;&#10;Kuvaus luotu automaattisesti">
            <a:extLst>
              <a:ext uri="{FF2B5EF4-FFF2-40B4-BE49-F238E27FC236}">
                <a16:creationId xmlns:a16="http://schemas.microsoft.com/office/drawing/2014/main" id="{92F7E3B9-3FD7-1B98-8DAE-9E2E1D5E2D7A}"/>
              </a:ext>
            </a:extLst>
          </p:cNvPr>
          <p:cNvPicPr>
            <a:picLocks noChangeAspect="1"/>
          </p:cNvPicPr>
          <p:nvPr/>
        </p:nvPicPr>
        <p:blipFill rotWithShape="1">
          <a:blip r:embed="rId2">
            <a:extLst>
              <a:ext uri="{28A0092B-C50C-407E-A947-70E740481C1C}">
                <a14:useLocalDpi xmlns:a14="http://schemas.microsoft.com/office/drawing/2010/main" val="0"/>
              </a:ext>
            </a:extLst>
          </a:blip>
          <a:srcRect l="-7587" r="-130"/>
          <a:stretch/>
        </p:blipFill>
        <p:spPr>
          <a:xfrm>
            <a:off x="214261" y="2946448"/>
            <a:ext cx="3602166" cy="3926709"/>
          </a:xfrm>
          <a:prstGeom prst="rect">
            <a:avLst/>
          </a:prstGeom>
        </p:spPr>
      </p:pic>
      <p:pic>
        <p:nvPicPr>
          <p:cNvPr id="8" name="Kuva 7" descr="Kuva, joka sisältää kohteen Lapsitaide, clipart, animaatio, piirros&#10;&#10;Kuvaus luotu automaattisesti">
            <a:extLst>
              <a:ext uri="{FF2B5EF4-FFF2-40B4-BE49-F238E27FC236}">
                <a16:creationId xmlns:a16="http://schemas.microsoft.com/office/drawing/2014/main" id="{90BB25F3-2EE3-3F30-1E82-D1F62BBE7AC7}"/>
              </a:ext>
            </a:extLst>
          </p:cNvPr>
          <p:cNvPicPr>
            <a:picLocks noChangeAspect="1"/>
          </p:cNvPicPr>
          <p:nvPr/>
        </p:nvPicPr>
        <p:blipFill rotWithShape="1">
          <a:blip r:embed="rId3">
            <a:extLst>
              <a:ext uri="{28A0092B-C50C-407E-A947-70E740481C1C}">
                <a14:useLocalDpi xmlns:a14="http://schemas.microsoft.com/office/drawing/2010/main" val="0"/>
              </a:ext>
            </a:extLst>
          </a:blip>
          <a:srcRect l="549" r="190"/>
          <a:stretch/>
        </p:blipFill>
        <p:spPr>
          <a:xfrm>
            <a:off x="4741904" y="2927210"/>
            <a:ext cx="3498466" cy="3921428"/>
          </a:xfrm>
          <a:prstGeom prst="rect">
            <a:avLst/>
          </a:prstGeom>
        </p:spPr>
      </p:pic>
      <p:pic>
        <p:nvPicPr>
          <p:cNvPr id="9" name="Kuva 8" descr="Kuva, joka sisältää kohteen piirros, clipart, kuvitus, luonnos&#10;&#10;Kuvaus luotu automaattisesti">
            <a:extLst>
              <a:ext uri="{FF2B5EF4-FFF2-40B4-BE49-F238E27FC236}">
                <a16:creationId xmlns:a16="http://schemas.microsoft.com/office/drawing/2014/main" id="{36620963-147B-E764-59DD-F8F7567FCEE9}"/>
              </a:ext>
            </a:extLst>
          </p:cNvPr>
          <p:cNvPicPr>
            <a:picLocks noChangeAspect="1"/>
          </p:cNvPicPr>
          <p:nvPr/>
        </p:nvPicPr>
        <p:blipFill rotWithShape="1">
          <a:blip r:embed="rId4">
            <a:extLst>
              <a:ext uri="{28A0092B-C50C-407E-A947-70E740481C1C}">
                <a14:useLocalDpi xmlns:a14="http://schemas.microsoft.com/office/drawing/2010/main" val="0"/>
              </a:ext>
            </a:extLst>
          </a:blip>
          <a:srcRect l="16122" t="4000" r="14554" b="4000"/>
          <a:stretch/>
        </p:blipFill>
        <p:spPr>
          <a:xfrm>
            <a:off x="9165847" y="2933565"/>
            <a:ext cx="3163657" cy="3915073"/>
          </a:xfrm>
          <a:prstGeom prst="rect">
            <a:avLst/>
          </a:prstGeom>
        </p:spPr>
      </p:pic>
      <p:sp>
        <p:nvSpPr>
          <p:cNvPr id="10" name="Nuoli: Oikea 9">
            <a:extLst>
              <a:ext uri="{FF2B5EF4-FFF2-40B4-BE49-F238E27FC236}">
                <a16:creationId xmlns:a16="http://schemas.microsoft.com/office/drawing/2014/main" id="{1A410215-F36E-DD82-E013-DBD0E384C00B}"/>
              </a:ext>
            </a:extLst>
          </p:cNvPr>
          <p:cNvSpPr/>
          <p:nvPr/>
        </p:nvSpPr>
        <p:spPr>
          <a:xfrm>
            <a:off x="3929284" y="4412060"/>
            <a:ext cx="663795" cy="99548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B11B0F"/>
              </a:solidFill>
            </a:endParaRPr>
          </a:p>
        </p:txBody>
      </p:sp>
      <p:sp>
        <p:nvSpPr>
          <p:cNvPr id="6" name="Nuoli: Oikea 5">
            <a:extLst>
              <a:ext uri="{FF2B5EF4-FFF2-40B4-BE49-F238E27FC236}">
                <a16:creationId xmlns:a16="http://schemas.microsoft.com/office/drawing/2014/main" id="{BB3BB484-9216-B584-A11E-A52696A0974F}"/>
              </a:ext>
            </a:extLst>
          </p:cNvPr>
          <p:cNvSpPr/>
          <p:nvPr/>
        </p:nvSpPr>
        <p:spPr>
          <a:xfrm>
            <a:off x="8389195" y="4412060"/>
            <a:ext cx="668083" cy="99548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B11B0F"/>
              </a:solidFill>
            </a:endParaRPr>
          </a:p>
        </p:txBody>
      </p:sp>
      <p:sp>
        <p:nvSpPr>
          <p:cNvPr id="13" name="Suorakulmio 12">
            <a:extLst>
              <a:ext uri="{FF2B5EF4-FFF2-40B4-BE49-F238E27FC236}">
                <a16:creationId xmlns:a16="http://schemas.microsoft.com/office/drawing/2014/main" id="{7EBB632E-E31F-5D0B-F6F1-805ECC7F1BC6}"/>
              </a:ext>
            </a:extLst>
          </p:cNvPr>
          <p:cNvSpPr/>
          <p:nvPr/>
        </p:nvSpPr>
        <p:spPr>
          <a:xfrm>
            <a:off x="0" y="0"/>
            <a:ext cx="12801600" cy="23331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000C9B05-5875-C10D-000B-707AC7368EE6}"/>
              </a:ext>
            </a:extLst>
          </p:cNvPr>
          <p:cNvSpPr/>
          <p:nvPr/>
        </p:nvSpPr>
        <p:spPr>
          <a:xfrm>
            <a:off x="0" y="7296917"/>
            <a:ext cx="12801600" cy="2333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24">
            <a:extLst>
              <a:ext uri="{FF2B5EF4-FFF2-40B4-BE49-F238E27FC236}">
                <a16:creationId xmlns:a16="http://schemas.microsoft.com/office/drawing/2014/main" id="{268EB2AC-5CB0-EACD-7AF5-F00D57C92C5A}"/>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3" name="Kuva 2" descr="Kuva, joka sisältää kohteen teksti, Fontti, logo, Grafiikka&#10;&#10;Kuvaus luotu automaattisesti">
            <a:extLst>
              <a:ext uri="{FF2B5EF4-FFF2-40B4-BE49-F238E27FC236}">
                <a16:creationId xmlns:a16="http://schemas.microsoft.com/office/drawing/2014/main" id="{D04B4B6A-663B-A512-F6FB-D5CD6B157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105"/>
            <a:ext cx="984775" cy="725185"/>
          </a:xfrm>
          <a:prstGeom prst="rect">
            <a:avLst/>
          </a:prstGeom>
        </p:spPr>
      </p:pic>
      <p:pic>
        <p:nvPicPr>
          <p:cNvPr id="4" name="Kuva 3" descr="Kuva, joka sisältää kohteen ympyrä, keltainen, Grafiikka, kuvakaappaus&#10;&#10;Kuvaus luotu automaattisesti">
            <a:extLst>
              <a:ext uri="{FF2B5EF4-FFF2-40B4-BE49-F238E27FC236}">
                <a16:creationId xmlns:a16="http://schemas.microsoft.com/office/drawing/2014/main" id="{F1A519F6-5DD2-F498-91C3-0652C09E83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122829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C0000"/>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EB71C9F4-F731-B77A-3744-CAE3DE023FC9}"/>
              </a:ext>
            </a:extLst>
          </p:cNvPr>
          <p:cNvSpPr>
            <a:spLocks noGrp="1"/>
          </p:cNvSpPr>
          <p:nvPr>
            <p:ph idx="1"/>
          </p:nvPr>
        </p:nvSpPr>
        <p:spPr>
          <a:xfrm>
            <a:off x="588723" y="1002082"/>
            <a:ext cx="11624153" cy="7712159"/>
          </a:xfrm>
          <a:solidFill>
            <a:schemeClr val="bg1"/>
          </a:solidFill>
        </p:spPr>
        <p:txBody>
          <a:bodyPr/>
          <a:lstStyle/>
          <a:p>
            <a:endParaRPr lang="fi-FI" dirty="0"/>
          </a:p>
        </p:txBody>
      </p:sp>
      <p:sp>
        <p:nvSpPr>
          <p:cNvPr id="2" name="Suorakulmio 1">
            <a:extLst>
              <a:ext uri="{FF2B5EF4-FFF2-40B4-BE49-F238E27FC236}">
                <a16:creationId xmlns:a16="http://schemas.microsoft.com/office/drawing/2014/main" id="{7AF56CDE-F670-9D4A-D2C5-A999BCFDB89B}"/>
              </a:ext>
            </a:extLst>
          </p:cNvPr>
          <p:cNvSpPr/>
          <p:nvPr/>
        </p:nvSpPr>
        <p:spPr>
          <a:xfrm>
            <a:off x="588723" y="1002082"/>
            <a:ext cx="11624153" cy="2579650"/>
          </a:xfrm>
          <a:prstGeom prst="rect">
            <a:avLst/>
          </a:prstGeom>
          <a:solidFill>
            <a:srgbClr val="FFB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Ellipsi 16">
            <a:extLst>
              <a:ext uri="{FF2B5EF4-FFF2-40B4-BE49-F238E27FC236}">
                <a16:creationId xmlns:a16="http://schemas.microsoft.com/office/drawing/2014/main" id="{C797FAE8-C8F4-E9EE-5769-5C9D982E39EA}"/>
              </a:ext>
            </a:extLst>
          </p:cNvPr>
          <p:cNvSpPr/>
          <p:nvPr/>
        </p:nvSpPr>
        <p:spPr>
          <a:xfrm>
            <a:off x="935514" y="1740302"/>
            <a:ext cx="1233542" cy="1280566"/>
          </a:xfrm>
          <a:prstGeom prst="ellipse">
            <a:avLst/>
          </a:prstGeom>
          <a:solidFill>
            <a:srgbClr val="C1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sz="1463" dirty="0">
              <a:solidFill>
                <a:prstClr val="white"/>
              </a:solidFill>
              <a:latin typeface="Calibri" panose="020F0502020204030204"/>
            </a:endParaRPr>
          </a:p>
        </p:txBody>
      </p:sp>
      <p:pic>
        <p:nvPicPr>
          <p:cNvPr id="18" name="Kuva 17" descr="Keskustelu tasaisella täytöllä">
            <a:extLst>
              <a:ext uri="{FF2B5EF4-FFF2-40B4-BE49-F238E27FC236}">
                <a16:creationId xmlns:a16="http://schemas.microsoft.com/office/drawing/2014/main" id="{44832EF7-3501-8E07-424F-EB67178A6A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4106" y="1832406"/>
            <a:ext cx="1096358" cy="1096358"/>
          </a:xfrm>
          <a:prstGeom prst="rect">
            <a:avLst/>
          </a:prstGeom>
        </p:spPr>
      </p:pic>
      <p:sp>
        <p:nvSpPr>
          <p:cNvPr id="22" name="Tekstiruutu 21">
            <a:extLst>
              <a:ext uri="{FF2B5EF4-FFF2-40B4-BE49-F238E27FC236}">
                <a16:creationId xmlns:a16="http://schemas.microsoft.com/office/drawing/2014/main" id="{1025EE1A-B641-BFEF-E8D1-848A1FFE7E49}"/>
              </a:ext>
            </a:extLst>
          </p:cNvPr>
          <p:cNvSpPr txBox="1"/>
          <p:nvPr/>
        </p:nvSpPr>
        <p:spPr>
          <a:xfrm>
            <a:off x="2565940" y="1740302"/>
            <a:ext cx="8227553" cy="1117568"/>
          </a:xfrm>
          <a:prstGeom prst="rect">
            <a:avLst/>
          </a:prstGeom>
          <a:noFill/>
          <a:ln w="19050">
            <a:solidFill>
              <a:srgbClr val="A63B1A"/>
            </a:solidFill>
          </a:ln>
        </p:spPr>
        <p:txBody>
          <a:bodyPr wrap="square" lIns="360000" tIns="180000" rIns="720000" bIns="180000" rtlCol="0">
            <a:spAutoFit/>
          </a:bodyPr>
          <a:lstStyle/>
          <a:p>
            <a:r>
              <a:rPr lang="fi-FI"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Kerro tarina kuvasarjasta.</a:t>
            </a:r>
            <a:endParaRPr lang="fi-FI" sz="24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spcBef>
                <a:spcPts val="600"/>
              </a:spcBef>
              <a:buFont typeface="Arial" panose="020B0604020202020204" pitchFamily="34" charset="0"/>
              <a:buChar char="•"/>
            </a:pPr>
            <a:r>
              <a:rPr lang="fi-FI" sz="20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Millainen tunne </a:t>
            </a:r>
            <a:r>
              <a:rPr lang="fi-FI" sz="2000" b="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Kartsa</a:t>
            </a:r>
            <a:r>
              <a:rPr lang="fi-FI" sz="2000" b="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Karhulla mahtaa olla ja miksi?</a:t>
            </a:r>
            <a:endParaRPr lang="fi-FI" sz="2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3" name="Tekstiruutu 22">
            <a:extLst>
              <a:ext uri="{FF2B5EF4-FFF2-40B4-BE49-F238E27FC236}">
                <a16:creationId xmlns:a16="http://schemas.microsoft.com/office/drawing/2014/main" id="{0E2782E5-32AF-1373-5B16-333CC3FB9F3E}"/>
              </a:ext>
            </a:extLst>
          </p:cNvPr>
          <p:cNvSpPr txBox="1"/>
          <p:nvPr/>
        </p:nvSpPr>
        <p:spPr>
          <a:xfrm>
            <a:off x="2565940" y="4009674"/>
            <a:ext cx="8279860" cy="2412896"/>
          </a:xfrm>
          <a:prstGeom prst="rect">
            <a:avLst/>
          </a:prstGeom>
          <a:noFill/>
          <a:ln w="19050">
            <a:solidFill>
              <a:srgbClr val="A63B1A"/>
            </a:solidFill>
          </a:ln>
        </p:spPr>
        <p:txBody>
          <a:bodyPr wrap="square" lIns="360000" tIns="180000" rIns="4140000" bIns="396000" rtlCol="0">
            <a:spAutoFit/>
          </a:bodyPr>
          <a:lstStyle/>
          <a:p>
            <a:r>
              <a:rPr lang="fi-FI"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Puhalletaan kiukku pihalle!</a:t>
            </a:r>
          </a:p>
          <a:p>
            <a:pPr>
              <a:spcBef>
                <a:spcPts val="600"/>
              </a:spcBef>
            </a:pPr>
            <a:r>
              <a:rPr lang="fi-FI" sz="1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Istuen tai seisten:</a:t>
            </a:r>
          </a:p>
          <a:p>
            <a:pPr marL="285750" indent="-285750">
              <a:buFont typeface="Arial" panose="020B0604020202020204" pitchFamily="34" charset="0"/>
              <a:buChar char="•"/>
            </a:pPr>
            <a:r>
              <a:rPr lang="fi-FI"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Laita t</a:t>
            </a:r>
            <a:r>
              <a:rPr lang="fi-FI"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oinen käsi rinnalle, toinen vatsalle.</a:t>
            </a:r>
          </a:p>
          <a:p>
            <a:pPr marL="285750" indent="-285750">
              <a:buFont typeface="Arial" panose="020B0604020202020204" pitchFamily="34" charset="0"/>
              <a:buChar char="•"/>
            </a:pPr>
            <a:r>
              <a:rPr lang="fi-FI"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Hengitä sisään niin, että molemmat kädet nousevat</a:t>
            </a:r>
          </a:p>
          <a:p>
            <a:pPr marL="285750" indent="-285750">
              <a:buFont typeface="Arial" panose="020B0604020202020204" pitchFamily="34" charset="0"/>
              <a:buChar char="•"/>
            </a:pPr>
            <a:r>
              <a:rPr lang="fi-FI"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P</a:t>
            </a:r>
            <a:r>
              <a:rPr lang="fi-FI"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uhalla sitten kaikki ilma kovaa ulos!</a:t>
            </a:r>
          </a:p>
        </p:txBody>
      </p:sp>
      <p:sp>
        <p:nvSpPr>
          <p:cNvPr id="24" name="Tekstiruutu 23">
            <a:extLst>
              <a:ext uri="{FF2B5EF4-FFF2-40B4-BE49-F238E27FC236}">
                <a16:creationId xmlns:a16="http://schemas.microsoft.com/office/drawing/2014/main" id="{CD7B5366-D093-3373-AF52-D5C024F70400}"/>
              </a:ext>
            </a:extLst>
          </p:cNvPr>
          <p:cNvSpPr txBox="1"/>
          <p:nvPr/>
        </p:nvSpPr>
        <p:spPr>
          <a:xfrm>
            <a:off x="2565939" y="6828922"/>
            <a:ext cx="8227553" cy="1456122"/>
          </a:xfrm>
          <a:prstGeom prst="rect">
            <a:avLst/>
          </a:prstGeom>
          <a:noFill/>
          <a:ln w="19050">
            <a:solidFill>
              <a:srgbClr val="A63B1A"/>
            </a:solidFill>
          </a:ln>
        </p:spPr>
        <p:txBody>
          <a:bodyPr wrap="square" lIns="360000" tIns="180000" rIns="360000" bIns="180000" rtlCol="0">
            <a:spAutoFit/>
          </a:bodyPr>
          <a:lstStyle/>
          <a:p>
            <a:r>
              <a:rPr lang="fi-FI"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Keitetään kiukkusoppa!</a:t>
            </a:r>
          </a:p>
          <a:p>
            <a:pPr marL="285750" indent="-285750">
              <a:spcBef>
                <a:spcPts val="600"/>
              </a:spcBef>
              <a:buFont typeface="Arial" panose="020B0604020202020204" pitchFamily="34" charset="0"/>
              <a:buChar char="•"/>
            </a:pPr>
            <a:r>
              <a:rPr lang="fi-FI"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Mikä sinua kiukuttaa?</a:t>
            </a:r>
          </a:p>
          <a:p>
            <a:pPr marL="285750" indent="-285750">
              <a:buFont typeface="Arial" panose="020B0604020202020204" pitchFamily="34" charset="0"/>
              <a:buChar char="•"/>
            </a:pPr>
            <a:r>
              <a:rPr lang="fi-FI"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Laita kiukuttavat asiat kattilaan ja keitä kiukkusoppa.</a:t>
            </a:r>
          </a:p>
          <a:p>
            <a:pPr marL="285750" indent="-285750">
              <a:buFont typeface="Arial" panose="020B0604020202020204" pitchFamily="34" charset="0"/>
              <a:buChar char="•"/>
            </a:pPr>
            <a:r>
              <a:rPr lang="fi-FI"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Kaada </a:t>
            </a:r>
            <a:r>
              <a:rPr lang="fi-FI"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lopuksi soppa kiukkukaatopaikalle!</a:t>
            </a:r>
            <a:endParaRPr lang="fi-FI"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9" name="Ellipsi 18">
            <a:extLst>
              <a:ext uri="{FF2B5EF4-FFF2-40B4-BE49-F238E27FC236}">
                <a16:creationId xmlns:a16="http://schemas.microsoft.com/office/drawing/2014/main" id="{88AB0299-18DE-207D-0399-A6DEEE134B4F}"/>
              </a:ext>
            </a:extLst>
          </p:cNvPr>
          <p:cNvSpPr/>
          <p:nvPr/>
        </p:nvSpPr>
        <p:spPr>
          <a:xfrm>
            <a:off x="986714" y="4709743"/>
            <a:ext cx="1181236" cy="1223645"/>
          </a:xfrm>
          <a:prstGeom prst="ellipse">
            <a:avLst/>
          </a:prstGeom>
          <a:solidFill>
            <a:srgbClr val="C1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sz="1463" dirty="0">
              <a:solidFill>
                <a:prstClr val="white"/>
              </a:solidFill>
              <a:latin typeface="Calibri" panose="020F0502020204030204"/>
            </a:endParaRPr>
          </a:p>
        </p:txBody>
      </p:sp>
      <p:pic>
        <p:nvPicPr>
          <p:cNvPr id="20" name="Kuva 19" descr="Sankarinainen tasaisella täytöllä">
            <a:extLst>
              <a:ext uri="{FF2B5EF4-FFF2-40B4-BE49-F238E27FC236}">
                <a16:creationId xmlns:a16="http://schemas.microsoft.com/office/drawing/2014/main" id="{393871C6-7965-5886-2BC1-6B5E8D7D7F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918" y="4912612"/>
            <a:ext cx="920734" cy="920734"/>
          </a:xfrm>
          <a:prstGeom prst="rect">
            <a:avLst/>
          </a:prstGeom>
        </p:spPr>
      </p:pic>
      <p:sp>
        <p:nvSpPr>
          <p:cNvPr id="11" name="Nuoli: Oikea 10">
            <a:extLst>
              <a:ext uri="{FF2B5EF4-FFF2-40B4-BE49-F238E27FC236}">
                <a16:creationId xmlns:a16="http://schemas.microsoft.com/office/drawing/2014/main" id="{16866146-ACCB-4EBA-9C30-BCC54A81F647}"/>
              </a:ext>
            </a:extLst>
          </p:cNvPr>
          <p:cNvSpPr/>
          <p:nvPr/>
        </p:nvSpPr>
        <p:spPr>
          <a:xfrm>
            <a:off x="8747265" y="5025627"/>
            <a:ext cx="419100" cy="377432"/>
          </a:xfrm>
          <a:prstGeom prst="rightArrow">
            <a:avLst/>
          </a:prstGeom>
          <a:solidFill>
            <a:srgbClr val="AC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Ellipsi 3">
            <a:extLst>
              <a:ext uri="{FF2B5EF4-FFF2-40B4-BE49-F238E27FC236}">
                <a16:creationId xmlns:a16="http://schemas.microsoft.com/office/drawing/2014/main" id="{99B49E60-0F7A-1BEB-4188-420BC3BA7BEF}"/>
              </a:ext>
            </a:extLst>
          </p:cNvPr>
          <p:cNvSpPr/>
          <p:nvPr/>
        </p:nvSpPr>
        <p:spPr>
          <a:xfrm>
            <a:off x="1016279" y="7061399"/>
            <a:ext cx="1181236" cy="1223645"/>
          </a:xfrm>
          <a:prstGeom prst="ellipse">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fi-FI" sz="1463" dirty="0">
              <a:solidFill>
                <a:prstClr val="white"/>
              </a:solidFill>
              <a:latin typeface="Calibri" panose="020F0502020204030204"/>
            </a:endParaRPr>
          </a:p>
        </p:txBody>
      </p:sp>
      <p:pic>
        <p:nvPicPr>
          <p:cNvPr id="5" name="Kuva 4" descr="Sankari mies tasaisella täytöllä">
            <a:extLst>
              <a:ext uri="{FF2B5EF4-FFF2-40B4-BE49-F238E27FC236}">
                <a16:creationId xmlns:a16="http://schemas.microsoft.com/office/drawing/2014/main" id="{7DEA952D-23B0-C4B3-8D36-E31E100CCF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21483" y="7264268"/>
            <a:ext cx="920734" cy="920734"/>
          </a:xfrm>
          <a:prstGeom prst="rect">
            <a:avLst/>
          </a:prstGeom>
        </p:spPr>
      </p:pic>
      <p:pic>
        <p:nvPicPr>
          <p:cNvPr id="6" name="Sisällön paikkamerkki 4" descr="Kuva, joka sisältää kohteen piirros, clipart, nisäkäs, kuvitus&#10;&#10;Kuvaus luotu automaattisesti">
            <a:extLst>
              <a:ext uri="{FF2B5EF4-FFF2-40B4-BE49-F238E27FC236}">
                <a16:creationId xmlns:a16="http://schemas.microsoft.com/office/drawing/2014/main" id="{3B37E90A-BA1D-E4E0-3119-320C1BD75348}"/>
              </a:ext>
            </a:extLst>
          </p:cNvPr>
          <p:cNvPicPr>
            <a:picLocks noChangeAspect="1"/>
          </p:cNvPicPr>
          <p:nvPr/>
        </p:nvPicPr>
        <p:blipFill rotWithShape="1">
          <a:blip r:embed="rId8">
            <a:extLst>
              <a:ext uri="{28A0092B-C50C-407E-A947-70E740481C1C}">
                <a14:useLocalDpi xmlns:a14="http://schemas.microsoft.com/office/drawing/2010/main" val="0"/>
              </a:ext>
            </a:extLst>
          </a:blip>
          <a:srcRect l="8252" r="15805" b="3715"/>
          <a:stretch/>
        </p:blipFill>
        <p:spPr>
          <a:xfrm>
            <a:off x="6975681" y="4019122"/>
            <a:ext cx="1704490" cy="2390443"/>
          </a:xfrm>
          <a:prstGeom prst="rect">
            <a:avLst/>
          </a:prstGeom>
        </p:spPr>
      </p:pic>
      <p:pic>
        <p:nvPicPr>
          <p:cNvPr id="7" name="Kuva 6" descr="Kuva, joka sisältää kohteen piirros, clipart, nisäkäs, kuvitus&#10;&#10;Kuvaus luotu automaattisesti">
            <a:extLst>
              <a:ext uri="{FF2B5EF4-FFF2-40B4-BE49-F238E27FC236}">
                <a16:creationId xmlns:a16="http://schemas.microsoft.com/office/drawing/2014/main" id="{F33D6A99-2919-CC99-8775-216A28EE28B1}"/>
              </a:ext>
            </a:extLst>
          </p:cNvPr>
          <p:cNvPicPr>
            <a:picLocks noChangeAspect="1"/>
          </p:cNvPicPr>
          <p:nvPr/>
        </p:nvPicPr>
        <p:blipFill rotWithShape="1">
          <a:blip r:embed="rId9">
            <a:extLst>
              <a:ext uri="{28A0092B-C50C-407E-A947-70E740481C1C}">
                <a14:useLocalDpi xmlns:a14="http://schemas.microsoft.com/office/drawing/2010/main" val="0"/>
              </a:ext>
            </a:extLst>
          </a:blip>
          <a:srcRect l="8788" t="5978" r="13641" b="5470"/>
          <a:stretch/>
        </p:blipFill>
        <p:spPr>
          <a:xfrm>
            <a:off x="9233459" y="4019122"/>
            <a:ext cx="1605167" cy="2394000"/>
          </a:xfrm>
          <a:prstGeom prst="rect">
            <a:avLst/>
          </a:prstGeom>
        </p:spPr>
      </p:pic>
      <p:sp>
        <p:nvSpPr>
          <p:cNvPr id="8" name="Alatunnisteen paikkamerkki 24">
            <a:extLst>
              <a:ext uri="{FF2B5EF4-FFF2-40B4-BE49-F238E27FC236}">
                <a16:creationId xmlns:a16="http://schemas.microsoft.com/office/drawing/2014/main" id="{EE0BE305-DF9F-3E6F-AF7C-0B74278FD74F}"/>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9" name="Kuva 8" descr="Kuva, joka sisältää kohteen teksti, Fontti, logo, Grafiikka&#10;&#10;Kuvaus luotu automaattisesti">
            <a:extLst>
              <a:ext uri="{FF2B5EF4-FFF2-40B4-BE49-F238E27FC236}">
                <a16:creationId xmlns:a16="http://schemas.microsoft.com/office/drawing/2014/main" id="{7D15B462-B3FA-750E-82BB-6F96D8C8F1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9" y="0"/>
            <a:ext cx="984775" cy="725185"/>
          </a:xfrm>
          <a:prstGeom prst="rect">
            <a:avLst/>
          </a:prstGeom>
        </p:spPr>
      </p:pic>
      <p:pic>
        <p:nvPicPr>
          <p:cNvPr id="10" name="Kuva 9" descr="Kuva, joka sisältää kohteen ympyrä, keltainen, Grafiikka, kuvakaappaus&#10;&#10;Kuvaus luotu automaattisesti">
            <a:extLst>
              <a:ext uri="{FF2B5EF4-FFF2-40B4-BE49-F238E27FC236}">
                <a16:creationId xmlns:a16="http://schemas.microsoft.com/office/drawing/2014/main" id="{9990B3E1-E8EF-811D-CC45-A72465B892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89642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C00"/>
        </a:solidFill>
        <a:effectLst/>
      </p:bgPr>
    </p:bg>
    <p:spTree>
      <p:nvGrpSpPr>
        <p:cNvPr id="1" name=""/>
        <p:cNvGrpSpPr/>
        <p:nvPr/>
      </p:nvGrpSpPr>
      <p:grpSpPr>
        <a:xfrm>
          <a:off x="0" y="0"/>
          <a:ext cx="0" cy="0"/>
          <a:chOff x="0" y="0"/>
          <a:chExt cx="0" cy="0"/>
        </a:xfrm>
      </p:grpSpPr>
      <p:sp>
        <p:nvSpPr>
          <p:cNvPr id="10" name="Nuoli: Oikea 9">
            <a:extLst>
              <a:ext uri="{FF2B5EF4-FFF2-40B4-BE49-F238E27FC236}">
                <a16:creationId xmlns:a16="http://schemas.microsoft.com/office/drawing/2014/main" id="{1A410215-F36E-DD82-E013-DBD0E384C00B}"/>
              </a:ext>
            </a:extLst>
          </p:cNvPr>
          <p:cNvSpPr/>
          <p:nvPr/>
        </p:nvSpPr>
        <p:spPr>
          <a:xfrm>
            <a:off x="8785151" y="4591758"/>
            <a:ext cx="569196" cy="845177"/>
          </a:xfrm>
          <a:prstGeom prst="rightArrow">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B11B0F"/>
              </a:solidFill>
            </a:endParaRPr>
          </a:p>
        </p:txBody>
      </p:sp>
      <p:sp>
        <p:nvSpPr>
          <p:cNvPr id="11" name="Nuoli: Oikea 10">
            <a:extLst>
              <a:ext uri="{FF2B5EF4-FFF2-40B4-BE49-F238E27FC236}">
                <a16:creationId xmlns:a16="http://schemas.microsoft.com/office/drawing/2014/main" id="{A88DD3EA-9751-3388-F347-F8B5015818BD}"/>
              </a:ext>
            </a:extLst>
          </p:cNvPr>
          <p:cNvSpPr/>
          <p:nvPr/>
        </p:nvSpPr>
        <p:spPr>
          <a:xfrm>
            <a:off x="4723042" y="4591758"/>
            <a:ext cx="584500" cy="845177"/>
          </a:xfrm>
          <a:prstGeom prst="rightArrow">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B11B0F"/>
              </a:solidFill>
            </a:endParaRPr>
          </a:p>
        </p:txBody>
      </p:sp>
      <p:pic>
        <p:nvPicPr>
          <p:cNvPr id="5" name="Kuva 4" descr="Kuva, joka sisältää kohteen animaatio, kuvitus, piirros, Animaatio&#10;&#10;Kuvaus luotu automaattisesti">
            <a:extLst>
              <a:ext uri="{FF2B5EF4-FFF2-40B4-BE49-F238E27FC236}">
                <a16:creationId xmlns:a16="http://schemas.microsoft.com/office/drawing/2014/main" id="{7A6CAF8F-9DF9-0FDD-F18C-168F4DC379CE}"/>
              </a:ext>
            </a:extLst>
          </p:cNvPr>
          <p:cNvPicPr>
            <a:picLocks noChangeAspect="1"/>
          </p:cNvPicPr>
          <p:nvPr/>
        </p:nvPicPr>
        <p:blipFill rotWithShape="1">
          <a:blip r:embed="rId2">
            <a:extLst>
              <a:ext uri="{28A0092B-C50C-407E-A947-70E740481C1C}">
                <a14:useLocalDpi xmlns:a14="http://schemas.microsoft.com/office/drawing/2010/main" val="0"/>
              </a:ext>
            </a:extLst>
          </a:blip>
          <a:srcRect l="58228" r="-165"/>
          <a:stretch/>
        </p:blipFill>
        <p:spPr>
          <a:xfrm>
            <a:off x="9453854" y="3286961"/>
            <a:ext cx="2913434" cy="3560438"/>
          </a:xfrm>
          <a:prstGeom prst="rect">
            <a:avLst/>
          </a:prstGeom>
        </p:spPr>
      </p:pic>
      <p:pic>
        <p:nvPicPr>
          <p:cNvPr id="6" name="Kuva 5" descr="Kuva, joka sisältää kohteen piirros, clipart, kuvitus, Lapsitaide&#10;&#10;Kuvaus luotu automaattisesti">
            <a:extLst>
              <a:ext uri="{FF2B5EF4-FFF2-40B4-BE49-F238E27FC236}">
                <a16:creationId xmlns:a16="http://schemas.microsoft.com/office/drawing/2014/main" id="{E5D59041-6A05-58D5-7623-D3BD1C98F2AD}"/>
              </a:ext>
            </a:extLst>
          </p:cNvPr>
          <p:cNvPicPr>
            <a:picLocks noChangeAspect="1"/>
          </p:cNvPicPr>
          <p:nvPr/>
        </p:nvPicPr>
        <p:blipFill rotWithShape="1">
          <a:blip r:embed="rId3">
            <a:extLst>
              <a:ext uri="{28A0092B-C50C-407E-A947-70E740481C1C}">
                <a14:useLocalDpi xmlns:a14="http://schemas.microsoft.com/office/drawing/2010/main" val="0"/>
              </a:ext>
            </a:extLst>
          </a:blip>
          <a:srcRect l="-453" r="-310"/>
          <a:stretch/>
        </p:blipFill>
        <p:spPr>
          <a:xfrm>
            <a:off x="427579" y="3257894"/>
            <a:ext cx="4203609" cy="3560437"/>
          </a:xfrm>
          <a:prstGeom prst="rect">
            <a:avLst/>
          </a:prstGeom>
        </p:spPr>
      </p:pic>
      <p:pic>
        <p:nvPicPr>
          <p:cNvPr id="7" name="Kuva 6" descr="Kuva, joka sisältää kohteen animaatio, kuvitus, piirros, Animaatio&#10;&#10;Kuvaus luotu automaattisesti">
            <a:extLst>
              <a:ext uri="{FF2B5EF4-FFF2-40B4-BE49-F238E27FC236}">
                <a16:creationId xmlns:a16="http://schemas.microsoft.com/office/drawing/2014/main" id="{C816160C-75A5-56CC-E59C-7E18AA654143}"/>
              </a:ext>
            </a:extLst>
          </p:cNvPr>
          <p:cNvPicPr>
            <a:picLocks noChangeAspect="1"/>
          </p:cNvPicPr>
          <p:nvPr/>
        </p:nvPicPr>
        <p:blipFill rotWithShape="1">
          <a:blip r:embed="rId4">
            <a:extLst>
              <a:ext uri="{28A0092B-C50C-407E-A947-70E740481C1C}">
                <a14:useLocalDpi xmlns:a14="http://schemas.microsoft.com/office/drawing/2010/main" val="0"/>
              </a:ext>
            </a:extLst>
          </a:blip>
          <a:srcRect l="-709" t="-163" r="52449" b="-152"/>
          <a:stretch/>
        </p:blipFill>
        <p:spPr>
          <a:xfrm>
            <a:off x="5343455" y="3286961"/>
            <a:ext cx="3342190" cy="3560437"/>
          </a:xfrm>
          <a:prstGeom prst="rect">
            <a:avLst/>
          </a:prstGeom>
        </p:spPr>
      </p:pic>
      <p:sp>
        <p:nvSpPr>
          <p:cNvPr id="12" name="Suorakulmio 11">
            <a:extLst>
              <a:ext uri="{FF2B5EF4-FFF2-40B4-BE49-F238E27FC236}">
                <a16:creationId xmlns:a16="http://schemas.microsoft.com/office/drawing/2014/main" id="{8CEB0AE7-7D0D-C4C2-85F7-A29F8666D48D}"/>
              </a:ext>
            </a:extLst>
          </p:cNvPr>
          <p:cNvSpPr/>
          <p:nvPr/>
        </p:nvSpPr>
        <p:spPr>
          <a:xfrm>
            <a:off x="0" y="0"/>
            <a:ext cx="12801600" cy="280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C4F5E2BE-3051-80F8-7AB9-0AAEA44B6140}"/>
              </a:ext>
            </a:extLst>
          </p:cNvPr>
          <p:cNvSpPr/>
          <p:nvPr/>
        </p:nvSpPr>
        <p:spPr>
          <a:xfrm>
            <a:off x="0" y="7327659"/>
            <a:ext cx="12801600" cy="23024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Alatunnisteen paikkamerkki 24">
            <a:extLst>
              <a:ext uri="{FF2B5EF4-FFF2-40B4-BE49-F238E27FC236}">
                <a16:creationId xmlns:a16="http://schemas.microsoft.com/office/drawing/2014/main" id="{CD5C9094-A780-69E5-52F5-BF3C1F8DEE0E}"/>
              </a:ext>
            </a:extLst>
          </p:cNvPr>
          <p:cNvSpPr>
            <a:spLocks noGrp="1"/>
          </p:cNvSpPr>
          <p:nvPr>
            <p:ph type="ftr" sz="quarter" idx="11"/>
          </p:nvPr>
        </p:nvSpPr>
        <p:spPr>
          <a:xfrm>
            <a:off x="0" y="22205"/>
            <a:ext cx="12801599" cy="511175"/>
          </a:xfrm>
        </p:spPr>
        <p:txBody>
          <a:bodyPr/>
          <a:lstStyle/>
          <a:p>
            <a:r>
              <a:rPr lang="fi-FI" dirty="0">
                <a:solidFill>
                  <a:srgbClr val="FF0000"/>
                </a:solidFill>
              </a:rPr>
              <a:t>LUONNOS, LOPULLINEN VERSIO SAATAVILLA KEVÄÄLLÄ 2024 WWW.CP-LIITTO.FI</a:t>
            </a:r>
          </a:p>
        </p:txBody>
      </p:sp>
      <p:pic>
        <p:nvPicPr>
          <p:cNvPr id="3" name="Kuva 2" descr="Kuva, joka sisältää kohteen teksti, Fontti, logo, Grafiikka&#10;&#10;Kuvaus luotu automaattisesti">
            <a:extLst>
              <a:ext uri="{FF2B5EF4-FFF2-40B4-BE49-F238E27FC236}">
                <a16:creationId xmlns:a16="http://schemas.microsoft.com/office/drawing/2014/main" id="{13C878D1-E85B-AAE3-DBF0-70298E56C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105"/>
            <a:ext cx="984775" cy="725185"/>
          </a:xfrm>
          <a:prstGeom prst="rect">
            <a:avLst/>
          </a:prstGeom>
        </p:spPr>
      </p:pic>
      <p:pic>
        <p:nvPicPr>
          <p:cNvPr id="4" name="Kuva 3" descr="Kuva, joka sisältää kohteen ympyrä, keltainen, Grafiikka, kuvakaappaus&#10;&#10;Kuvaus luotu automaattisesti">
            <a:extLst>
              <a:ext uri="{FF2B5EF4-FFF2-40B4-BE49-F238E27FC236}">
                <a16:creationId xmlns:a16="http://schemas.microsoft.com/office/drawing/2014/main" id="{C96A3BDB-9AF7-D08A-238F-6F58BE7ED3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62564" y="0"/>
            <a:ext cx="739035" cy="904230"/>
          </a:xfrm>
          <a:prstGeom prst="rect">
            <a:avLst/>
          </a:prstGeom>
        </p:spPr>
      </p:pic>
    </p:spTree>
    <p:extLst>
      <p:ext uri="{BB962C8B-B14F-4D97-AF65-F5344CB8AC3E}">
        <p14:creationId xmlns:p14="http://schemas.microsoft.com/office/powerpoint/2010/main" val="752401657"/>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737D064BDEBE498975AF9005CAF314" ma:contentTypeVersion="13" ma:contentTypeDescription="Create a new document." ma:contentTypeScope="" ma:versionID="35009336a43c66b876cd12b0f8edce49">
  <xsd:schema xmlns:xsd="http://www.w3.org/2001/XMLSchema" xmlns:xs="http://www.w3.org/2001/XMLSchema" xmlns:p="http://schemas.microsoft.com/office/2006/metadata/properties" xmlns:ns2="94af14f4-5bb1-4681-ad51-e4646f273e95" xmlns:ns3="664f20e7-fdb3-4d6f-bcd8-b9b71c3a7fb6" targetNamespace="http://schemas.microsoft.com/office/2006/metadata/properties" ma:root="true" ma:fieldsID="93a36e4d9d480daa69e9e2fadfe4abcb" ns2:_="" ns3:_="">
    <xsd:import namespace="94af14f4-5bb1-4681-ad51-e4646f273e95"/>
    <xsd:import namespace="664f20e7-fdb3-4d6f-bcd8-b9b71c3a7f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f14f4-5bb1-4681-ad51-e4646f27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7813cb-4f4f-4c29-89b1-dd5d57aa55c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4f20e7-fdb3-4d6f-bcd8-b9b71c3a7fb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7e423a6-ecc1-48ba-983a-cd7d43a089c7}" ma:internalName="TaxCatchAll" ma:showField="CatchAllData" ma:web="664f20e7-fdb3-4d6f-bcd8-b9b71c3a7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af14f4-5bb1-4681-ad51-e4646f273e95">
      <Terms xmlns="http://schemas.microsoft.com/office/infopath/2007/PartnerControls"/>
    </lcf76f155ced4ddcb4097134ff3c332f>
    <TaxCatchAll xmlns="664f20e7-fdb3-4d6f-bcd8-b9b71c3a7fb6" xsi:nil="true"/>
  </documentManagement>
</p:properties>
</file>

<file path=customXml/itemProps1.xml><?xml version="1.0" encoding="utf-8"?>
<ds:datastoreItem xmlns:ds="http://schemas.openxmlformats.org/officeDocument/2006/customXml" ds:itemID="{E755EF0E-34FE-459D-84FA-9B9A4694BB18}">
  <ds:schemaRefs>
    <ds:schemaRef ds:uri="http://schemas.microsoft.com/sharepoint/v3/contenttype/forms"/>
  </ds:schemaRefs>
</ds:datastoreItem>
</file>

<file path=customXml/itemProps2.xml><?xml version="1.0" encoding="utf-8"?>
<ds:datastoreItem xmlns:ds="http://schemas.openxmlformats.org/officeDocument/2006/customXml" ds:itemID="{03F1A2D2-6230-4336-B897-99E1CE18A915}"/>
</file>

<file path=customXml/itemProps3.xml><?xml version="1.0" encoding="utf-8"?>
<ds:datastoreItem xmlns:ds="http://schemas.openxmlformats.org/officeDocument/2006/customXml" ds:itemID="{D9B1507C-DBFD-4A1C-931B-A3D70BF25C52}">
  <ds:schemaRefs>
    <ds:schemaRef ds:uri="http://schemas.microsoft.com/office/2006/metadata/properties"/>
    <ds:schemaRef ds:uri="http://schemas.microsoft.com/office/infopath/2007/PartnerControls"/>
    <ds:schemaRef ds:uri="94af14f4-5bb1-4681-ad51-e4646f273e95"/>
    <ds:schemaRef ds:uri="664f20e7-fdb3-4d6f-bcd8-b9b71c3a7fb6"/>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2045</TotalTime>
  <Words>1530</Words>
  <Application>Microsoft Office PowerPoint</Application>
  <PresentationFormat>A3-paperi (297 x 420 mm)</PresentationFormat>
  <Paragraphs>171</Paragraphs>
  <Slides>16</Slides>
  <Notes>0</Notes>
  <HiddenSlides>0</HiddenSlides>
  <MMClips>0</MMClips>
  <ScaleCrop>false</ScaleCrop>
  <HeadingPairs>
    <vt:vector size="4" baseType="variant">
      <vt:variant>
        <vt:lpstr>Teema</vt:lpstr>
      </vt:variant>
      <vt:variant>
        <vt:i4>1</vt:i4>
      </vt:variant>
      <vt:variant>
        <vt:lpstr>Dian otsikot</vt:lpstr>
      </vt:variant>
      <vt:variant>
        <vt:i4>16</vt:i4>
      </vt:variant>
    </vt:vector>
  </HeadingPairs>
  <TitlesOfParts>
    <vt:vector size="17" baseType="lpstr">
      <vt:lpstr>Office-teema</vt:lpstr>
      <vt:lpstr>Rastiseikkailupaketti</vt:lpstr>
      <vt:lpstr>Mistä on kyse?</vt:lpstr>
      <vt:lpstr>Miten tätä materiaalia käytetään?</vt:lpstr>
      <vt:lpstr>Aikuisten salainen sivu</vt:lpstr>
      <vt:lpstr>Kuvatuet seikkailuun</vt:lpstr>
      <vt:lpstr>PowerPoint-esitys</vt:lpstr>
      <vt:lpstr>PowerPoint-esitys</vt:lpstr>
      <vt:lpstr>PowerPoint-esitys</vt:lpstr>
      <vt:lpstr>PowerPoint-esitys</vt:lpstr>
      <vt:lpstr>PowerPoint-esitys</vt:lpstr>
      <vt:lpstr>Ämpäreiden alle</vt:lpstr>
      <vt:lpstr>PowerPoint-esitys</vt:lpstr>
      <vt:lpstr>PowerPoint-esitys</vt:lpstr>
      <vt:lpstr>PowerPoint-esitys</vt:lpstr>
      <vt:lpstr>PowerPoint-esitys</vt:lpstr>
      <vt:lpstr>CP-liiton Voimavarana perhe –hanke kiittää yhteistyöstä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Kiukku</dc:title>
  <dc:creator>Varpu Perämäki</dc:creator>
  <cp:lastModifiedBy>Varpu Perämäki</cp:lastModifiedBy>
  <cp:revision>178</cp:revision>
  <dcterms:created xsi:type="dcterms:W3CDTF">2023-08-01T05:21:23Z</dcterms:created>
  <dcterms:modified xsi:type="dcterms:W3CDTF">2023-09-14T06:55:23Z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0x01010027737D064BDEBE498975AF9005CAF314</vt:lpwstr>
  </property>
  <property fmtid="{D5CDD505-2E9C-101B-9397-08002B2CF9AE}" pid="3" name="MediaServiceImageTags">
    <vt:lpwstr/>
  </property>
</Properties>
</file>