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9" r:id="rId3"/>
    <p:sldId id="295" r:id="rId4"/>
    <p:sldId id="262" r:id="rId5"/>
    <p:sldId id="267" r:id="rId6"/>
    <p:sldId id="268" r:id="rId7"/>
    <p:sldId id="273" r:id="rId8"/>
    <p:sldId id="278" r:id="rId9"/>
    <p:sldId id="279" r:id="rId10"/>
    <p:sldId id="284" r:id="rId11"/>
    <p:sldId id="289" r:id="rId12"/>
    <p:sldId id="290" r:id="rId13"/>
    <p:sldId id="291" r:id="rId14"/>
    <p:sldId id="292" r:id="rId15"/>
    <p:sldId id="297" r:id="rId16"/>
    <p:sldId id="298" r:id="rId1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BC617-99F4-4E01-8C0E-7BB5FE90B315}" v="4" dt="2023-09-07T09:16:26.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4" d="100"/>
          <a:sy n="44" d="100"/>
        </p:scale>
        <p:origin x="22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0F80F-71E8-4A40-8BBF-73D479E5CA1C}" type="datetimeFigureOut">
              <a:rPr lang="fi-FI" smtClean="0"/>
              <a:t>11.9.2023</a:t>
            </a:fld>
            <a:endParaRPr lang="fi-FI"/>
          </a:p>
        </p:txBody>
      </p:sp>
      <p:sp>
        <p:nvSpPr>
          <p:cNvPr id="4" name="Dian kuvan paikkamerkki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AA3A6-8AB1-4F76-B58D-B266B91CA7E6}" type="slidenum">
              <a:rPr lang="fi-FI" smtClean="0"/>
              <a:t>‹#›</a:t>
            </a:fld>
            <a:endParaRPr lang="fi-FI"/>
          </a:p>
        </p:txBody>
      </p:sp>
    </p:spTree>
    <p:extLst>
      <p:ext uri="{BB962C8B-B14F-4D97-AF65-F5344CB8AC3E}">
        <p14:creationId xmlns:p14="http://schemas.microsoft.com/office/powerpoint/2010/main" val="168797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43: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290aa6aae1_0_0: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g2290aa6aae1_0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290aa6aae1_0_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2290aa6aae1_0_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290aa6aae1_0_10: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2290aa6aae1_0_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6282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2cc228f8b1_0_0: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2cc228f8b1_0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t>Työkaluja aikuisen toiminnan tarkasteluun</a:t>
            </a:r>
          </a:p>
          <a:p>
            <a:endParaRPr lang="fi-FI" sz="1200" dirty="0"/>
          </a:p>
          <a:p>
            <a:r>
              <a:rPr lang="fi-FI" sz="1200" dirty="0"/>
              <a:t>Tärkeitä asioita ja hyviä käytänteitä konkreettisen muutoksen toteuttamiseen</a:t>
            </a:r>
          </a:p>
          <a:p>
            <a:endParaRPr lang="fi-FI" dirty="0"/>
          </a:p>
        </p:txBody>
      </p:sp>
      <p:sp>
        <p:nvSpPr>
          <p:cNvPr id="4" name="Dian numeron paikkamerkki 3"/>
          <p:cNvSpPr>
            <a:spLocks noGrp="1"/>
          </p:cNvSpPr>
          <p:nvPr>
            <p:ph type="sldNum" sz="quarter" idx="5"/>
          </p:nvPr>
        </p:nvSpPr>
        <p:spPr/>
        <p:txBody>
          <a:bodyPr/>
          <a:lstStyle/>
          <a:p>
            <a:fld id="{817AA3A6-8AB1-4F76-B58D-B266B91CA7E6}" type="slidenum">
              <a:rPr lang="fi-FI" smtClean="0"/>
              <a:t>3</a:t>
            </a:fld>
            <a:endParaRPr lang="fi-FI"/>
          </a:p>
        </p:txBody>
      </p:sp>
    </p:spTree>
    <p:extLst>
      <p:ext uri="{BB962C8B-B14F-4D97-AF65-F5344CB8AC3E}">
        <p14:creationId xmlns:p14="http://schemas.microsoft.com/office/powerpoint/2010/main" val="199811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5:notes"/>
          <p:cNvSpPr>
            <a:spLocks noGrp="1" noRot="1" noChangeAspect="1"/>
          </p:cNvSpPr>
          <p:nvPr>
            <p:ph type="sldImg" idx="2"/>
          </p:nvPr>
        </p:nvSpPr>
        <p:spPr>
          <a:xfrm>
            <a:off x="2111375" y="744538"/>
            <a:ext cx="25765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p10: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29:notes"/>
          <p:cNvSpPr>
            <a:spLocks noGrp="1" noRot="1" noChangeAspect="1"/>
          </p:cNvSpPr>
          <p:nvPr>
            <p:ph type="sldImg" idx="2"/>
          </p:nvPr>
        </p:nvSpPr>
        <p:spPr>
          <a:xfrm>
            <a:off x="2111375" y="744538"/>
            <a:ext cx="25765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30: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2cc228f8b1_3_0: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22cc228f8b1_3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p47:notes"/>
          <p:cNvSpPr>
            <a:spLocks noGrp="1" noRot="1" noChangeAspect="1"/>
          </p:cNvSpPr>
          <p:nvPr>
            <p:ph type="sldImg" idx="2"/>
          </p:nvPr>
        </p:nvSpPr>
        <p:spPr>
          <a:xfrm>
            <a:off x="2111375" y="744538"/>
            <a:ext cx="25765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1" name="Google Shape;381;p38: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i-FI"/>
              <a:t>Muokkaa ots. perustyyl. napsautt.</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54B7DCCE-BBCB-45D4-81C0-82D748AB941C}" type="datetimeFigureOut">
              <a:rPr lang="fi-FI" smtClean="0"/>
              <a:t>11.9.2023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44168FD-FFC0-48D4-A6D5-49E3C9B29472}" type="slidenum">
              <a:rPr lang="fi-FI" smtClean="0"/>
              <a:t>‹#›</a:t>
            </a:fld>
            <a:endParaRPr lang="fi-FI"/>
          </a:p>
        </p:txBody>
      </p:sp>
    </p:spTree>
    <p:extLst>
      <p:ext uri="{BB962C8B-B14F-4D97-AF65-F5344CB8AC3E}">
        <p14:creationId xmlns:p14="http://schemas.microsoft.com/office/powerpoint/2010/main" val="391083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4B7DCCE-BBCB-45D4-81C0-82D748AB941C}" type="datetimeFigureOut">
              <a:rPr lang="fi-FI" smtClean="0"/>
              <a:t>11.9.2023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44168FD-FFC0-48D4-A6D5-49E3C9B29472}" type="slidenum">
              <a:rPr lang="fi-FI" smtClean="0"/>
              <a:t>‹#›</a:t>
            </a:fld>
            <a:endParaRPr lang="fi-FI"/>
          </a:p>
        </p:txBody>
      </p:sp>
    </p:spTree>
    <p:extLst>
      <p:ext uri="{BB962C8B-B14F-4D97-AF65-F5344CB8AC3E}">
        <p14:creationId xmlns:p14="http://schemas.microsoft.com/office/powerpoint/2010/main" val="27266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4B7DCCE-BBCB-45D4-81C0-82D748AB941C}" type="datetimeFigureOut">
              <a:rPr lang="fi-FI" smtClean="0"/>
              <a:t>11.9.2023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44168FD-FFC0-48D4-A6D5-49E3C9B29472}" type="slidenum">
              <a:rPr lang="fi-FI" smtClean="0"/>
              <a:t>‹#›</a:t>
            </a:fld>
            <a:endParaRPr lang="fi-FI"/>
          </a:p>
        </p:txBody>
      </p:sp>
    </p:spTree>
    <p:extLst>
      <p:ext uri="{BB962C8B-B14F-4D97-AF65-F5344CB8AC3E}">
        <p14:creationId xmlns:p14="http://schemas.microsoft.com/office/powerpoint/2010/main" val="248996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4B7DCCE-BBCB-45D4-81C0-82D748AB941C}" type="datetimeFigureOut">
              <a:rPr lang="fi-FI" smtClean="0"/>
              <a:t>11.9.2023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44168FD-FFC0-48D4-A6D5-49E3C9B29472}" type="slidenum">
              <a:rPr lang="fi-FI" smtClean="0"/>
              <a:t>‹#›</a:t>
            </a:fld>
            <a:endParaRPr lang="fi-FI"/>
          </a:p>
        </p:txBody>
      </p:sp>
    </p:spTree>
    <p:extLst>
      <p:ext uri="{BB962C8B-B14F-4D97-AF65-F5344CB8AC3E}">
        <p14:creationId xmlns:p14="http://schemas.microsoft.com/office/powerpoint/2010/main" val="215340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i-FI"/>
              <a:t>Muokkaa ots. perustyyl. napsautt.</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4B7DCCE-BBCB-45D4-81C0-82D748AB941C}" type="datetimeFigureOut">
              <a:rPr lang="fi-FI" smtClean="0"/>
              <a:t>11.9.2023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44168FD-FFC0-48D4-A6D5-49E3C9B29472}" type="slidenum">
              <a:rPr lang="fi-FI" smtClean="0"/>
              <a:t>‹#›</a:t>
            </a:fld>
            <a:endParaRPr lang="fi-FI"/>
          </a:p>
        </p:txBody>
      </p:sp>
    </p:spTree>
    <p:extLst>
      <p:ext uri="{BB962C8B-B14F-4D97-AF65-F5344CB8AC3E}">
        <p14:creationId xmlns:p14="http://schemas.microsoft.com/office/powerpoint/2010/main" val="154511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54B7DCCE-BBCB-45D4-81C0-82D748AB941C}" type="datetimeFigureOut">
              <a:rPr lang="fi-FI" smtClean="0"/>
              <a:t>11.9.2023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44168FD-FFC0-48D4-A6D5-49E3C9B29472}" type="slidenum">
              <a:rPr lang="fi-FI" smtClean="0"/>
              <a:t>‹#›</a:t>
            </a:fld>
            <a:endParaRPr lang="fi-FI"/>
          </a:p>
        </p:txBody>
      </p:sp>
    </p:spTree>
    <p:extLst>
      <p:ext uri="{BB962C8B-B14F-4D97-AF65-F5344CB8AC3E}">
        <p14:creationId xmlns:p14="http://schemas.microsoft.com/office/powerpoint/2010/main" val="86244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i-FI"/>
              <a:t>Muokkaa ots. perustyyl. napsautt.</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472381" y="3618442"/>
            <a:ext cx="2901255" cy="532218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3471863" y="3618442"/>
            <a:ext cx="2915543" cy="532218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54B7DCCE-BBCB-45D4-81C0-82D748AB941C}" type="datetimeFigureOut">
              <a:rPr lang="fi-FI" smtClean="0"/>
              <a:t>11.9.2023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C44168FD-FFC0-48D4-A6D5-49E3C9B29472}" type="slidenum">
              <a:rPr lang="fi-FI" smtClean="0"/>
              <a:t>‹#›</a:t>
            </a:fld>
            <a:endParaRPr lang="fi-FI"/>
          </a:p>
        </p:txBody>
      </p:sp>
    </p:spTree>
    <p:extLst>
      <p:ext uri="{BB962C8B-B14F-4D97-AF65-F5344CB8AC3E}">
        <p14:creationId xmlns:p14="http://schemas.microsoft.com/office/powerpoint/2010/main" val="24944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54B7DCCE-BBCB-45D4-81C0-82D748AB941C}" type="datetimeFigureOut">
              <a:rPr lang="fi-FI" smtClean="0"/>
              <a:t>11.9.2023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44168FD-FFC0-48D4-A6D5-49E3C9B29472}" type="slidenum">
              <a:rPr lang="fi-FI" smtClean="0"/>
              <a:t>‹#›</a:t>
            </a:fld>
            <a:endParaRPr lang="fi-FI"/>
          </a:p>
        </p:txBody>
      </p:sp>
    </p:spTree>
    <p:extLst>
      <p:ext uri="{BB962C8B-B14F-4D97-AF65-F5344CB8AC3E}">
        <p14:creationId xmlns:p14="http://schemas.microsoft.com/office/powerpoint/2010/main" val="194042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7DCCE-BBCB-45D4-81C0-82D748AB941C}" type="datetimeFigureOut">
              <a:rPr lang="fi-FI" smtClean="0"/>
              <a:t>11.9.2023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C44168FD-FFC0-48D4-A6D5-49E3C9B29472}" type="slidenum">
              <a:rPr lang="fi-FI" smtClean="0"/>
              <a:t>‹#›</a:t>
            </a:fld>
            <a:endParaRPr lang="fi-FI"/>
          </a:p>
        </p:txBody>
      </p:sp>
    </p:spTree>
    <p:extLst>
      <p:ext uri="{BB962C8B-B14F-4D97-AF65-F5344CB8AC3E}">
        <p14:creationId xmlns:p14="http://schemas.microsoft.com/office/powerpoint/2010/main" val="302817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ots. perustyyl. napsautt.</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4B7DCCE-BBCB-45D4-81C0-82D748AB941C}" type="datetimeFigureOut">
              <a:rPr lang="fi-FI" smtClean="0"/>
              <a:t>11.9.2023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44168FD-FFC0-48D4-A6D5-49E3C9B29472}" type="slidenum">
              <a:rPr lang="fi-FI" smtClean="0"/>
              <a:t>‹#›</a:t>
            </a:fld>
            <a:endParaRPr lang="fi-FI"/>
          </a:p>
        </p:txBody>
      </p:sp>
    </p:spTree>
    <p:extLst>
      <p:ext uri="{BB962C8B-B14F-4D97-AF65-F5344CB8AC3E}">
        <p14:creationId xmlns:p14="http://schemas.microsoft.com/office/powerpoint/2010/main" val="282012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ots. perustyyl. napsautt.</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4B7DCCE-BBCB-45D4-81C0-82D748AB941C}" type="datetimeFigureOut">
              <a:rPr lang="fi-FI" smtClean="0"/>
              <a:t>11.9.2023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44168FD-FFC0-48D4-A6D5-49E3C9B29472}" type="slidenum">
              <a:rPr lang="fi-FI" smtClean="0"/>
              <a:t>‹#›</a:t>
            </a:fld>
            <a:endParaRPr lang="fi-FI"/>
          </a:p>
        </p:txBody>
      </p:sp>
    </p:spTree>
    <p:extLst>
      <p:ext uri="{BB962C8B-B14F-4D97-AF65-F5344CB8AC3E}">
        <p14:creationId xmlns:p14="http://schemas.microsoft.com/office/powerpoint/2010/main" val="40383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4B7DCCE-BBCB-45D4-81C0-82D748AB941C}" type="datetimeFigureOut">
              <a:rPr lang="fi-FI" smtClean="0"/>
              <a:t>11.9.2023</a:t>
            </a:fld>
            <a:endParaRPr lang="fi-FI"/>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44168FD-FFC0-48D4-A6D5-49E3C9B29472}" type="slidenum">
              <a:rPr lang="fi-FI" smtClean="0"/>
              <a:t>‹#›</a:t>
            </a:fld>
            <a:endParaRPr lang="fi-FI"/>
          </a:p>
        </p:txBody>
      </p:sp>
    </p:spTree>
    <p:extLst>
      <p:ext uri="{BB962C8B-B14F-4D97-AF65-F5344CB8AC3E}">
        <p14:creationId xmlns:p14="http://schemas.microsoft.com/office/powerpoint/2010/main" val="1371631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4.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hyperlink" Target="https://sites.google.com/edu.kirkkonummi.fi/liikkumiseninkluusionkasikirja" TargetMode="External"/><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6C54F06A-62C6-6294-513D-5677FF4943C1}"/>
              </a:ext>
            </a:extLst>
          </p:cNvPr>
          <p:cNvSpPr/>
          <p:nvPr/>
        </p:nvSpPr>
        <p:spPr>
          <a:xfrm>
            <a:off x="697862" y="674797"/>
            <a:ext cx="5786379" cy="15558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300" dirty="0">
              <a:solidFill>
                <a:schemeClr val="bg1"/>
              </a:solidFill>
            </a:endParaRPr>
          </a:p>
        </p:txBody>
      </p:sp>
      <p:sp>
        <p:nvSpPr>
          <p:cNvPr id="3" name="Suorakulmio: Pyöristetyt kulmat 2">
            <a:extLst>
              <a:ext uri="{FF2B5EF4-FFF2-40B4-BE49-F238E27FC236}">
                <a16:creationId xmlns:a16="http://schemas.microsoft.com/office/drawing/2014/main" id="{473C2B68-D11C-38E2-C770-002C4D3B84E8}"/>
              </a:ext>
            </a:extLst>
          </p:cNvPr>
          <p:cNvSpPr/>
          <p:nvPr/>
        </p:nvSpPr>
        <p:spPr>
          <a:xfrm rot="21358659">
            <a:off x="492017" y="514468"/>
            <a:ext cx="5786379" cy="155588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300" dirty="0">
              <a:solidFill>
                <a:schemeClr val="bg1"/>
              </a:solidFill>
            </a:endParaRPr>
          </a:p>
        </p:txBody>
      </p:sp>
      <p:sp>
        <p:nvSpPr>
          <p:cNvPr id="2" name="Suorakulmio: Pyöristetyt kulmat 1">
            <a:extLst>
              <a:ext uri="{FF2B5EF4-FFF2-40B4-BE49-F238E27FC236}">
                <a16:creationId xmlns:a16="http://schemas.microsoft.com/office/drawing/2014/main" id="{D6521A69-FFBE-281D-D519-DA90DABEBA2C}"/>
              </a:ext>
            </a:extLst>
          </p:cNvPr>
          <p:cNvSpPr/>
          <p:nvPr/>
        </p:nvSpPr>
        <p:spPr>
          <a:xfrm>
            <a:off x="629416" y="513259"/>
            <a:ext cx="5786379" cy="1555888"/>
          </a:xfrm>
          <a:prstGeom prst="roundRect">
            <a:avLst/>
          </a:prstGeom>
          <a:solidFill>
            <a:srgbClr val="3A8FB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3300" dirty="0">
                <a:solidFill>
                  <a:schemeClr val="bg1"/>
                </a:solidFill>
                <a:latin typeface="Calibri"/>
                <a:ea typeface="Calibri"/>
                <a:cs typeface="Calibri"/>
                <a:sym typeface="Calibri"/>
              </a:rPr>
              <a:t>Liikkumisen inkluusion </a:t>
            </a:r>
          </a:p>
          <a:p>
            <a:pPr algn="ctr"/>
            <a:r>
              <a:rPr lang="fi-FI" sz="3300" dirty="0">
                <a:solidFill>
                  <a:schemeClr val="bg1"/>
                </a:solidFill>
                <a:latin typeface="Calibri"/>
                <a:ea typeface="Calibri"/>
                <a:cs typeface="Calibri"/>
                <a:sym typeface="Calibri"/>
              </a:rPr>
              <a:t>Käsikirja varhaiskasvatukseen</a:t>
            </a:r>
            <a:endParaRPr lang="fi-FI" sz="3300" dirty="0">
              <a:solidFill>
                <a:schemeClr val="bg1"/>
              </a:solidFill>
              <a:latin typeface="Calibri"/>
              <a:ea typeface="Calibri"/>
              <a:cs typeface="Calibri"/>
            </a:endParaRPr>
          </a:p>
        </p:txBody>
      </p:sp>
      <p:pic>
        <p:nvPicPr>
          <p:cNvPr id="86" name="Google Shape;86;p1" descr="Kuva, joka sisältää kohteen teksti&#10;&#10;Kuvaus luotu automaattisesti"/>
          <p:cNvPicPr preferRelativeResize="0"/>
          <p:nvPr/>
        </p:nvPicPr>
        <p:blipFill rotWithShape="1">
          <a:blip r:embed="rId3">
            <a:alphaModFix/>
          </a:blip>
          <a:srcRect b="14692"/>
          <a:stretch/>
        </p:blipFill>
        <p:spPr>
          <a:xfrm>
            <a:off x="-21649" y="2743114"/>
            <a:ext cx="6893410" cy="4415229"/>
          </a:xfrm>
          <a:prstGeom prst="rect">
            <a:avLst/>
          </a:prstGeom>
          <a:noFill/>
          <a:ln>
            <a:noFill/>
          </a:ln>
        </p:spPr>
      </p:pic>
      <p:sp>
        <p:nvSpPr>
          <p:cNvPr id="5" name="Suorakulmio 4">
            <a:extLst>
              <a:ext uri="{FF2B5EF4-FFF2-40B4-BE49-F238E27FC236}">
                <a16:creationId xmlns:a16="http://schemas.microsoft.com/office/drawing/2014/main" id="{CB8CD285-6D65-728D-A91A-FFE838629A25}"/>
              </a:ext>
            </a:extLst>
          </p:cNvPr>
          <p:cNvSpPr/>
          <p:nvPr/>
        </p:nvSpPr>
        <p:spPr>
          <a:xfrm>
            <a:off x="-7891" y="5539304"/>
            <a:ext cx="6879650" cy="2051647"/>
          </a:xfrm>
          <a:prstGeom prst="rect">
            <a:avLst/>
          </a:prstGeom>
          <a:gradFill>
            <a:gsLst>
              <a:gs pos="85000">
                <a:schemeClr val="bg1"/>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53ACC19B-F3BA-8176-D76F-9157F8914640}"/>
              </a:ext>
            </a:extLst>
          </p:cNvPr>
          <p:cNvSpPr/>
          <p:nvPr/>
        </p:nvSpPr>
        <p:spPr>
          <a:xfrm rot="10800000">
            <a:off x="-7891" y="2468560"/>
            <a:ext cx="6879650" cy="2051647"/>
          </a:xfrm>
          <a:prstGeom prst="rect">
            <a:avLst/>
          </a:prstGeom>
          <a:gradFill>
            <a:gsLst>
              <a:gs pos="85000">
                <a:schemeClr val="bg1"/>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 name="Ryhmä 6">
            <a:extLst>
              <a:ext uri="{FF2B5EF4-FFF2-40B4-BE49-F238E27FC236}">
                <a16:creationId xmlns:a16="http://schemas.microsoft.com/office/drawing/2014/main" id="{AC29EFF9-3E20-81A4-7D7D-549E73DBE1FA}"/>
              </a:ext>
            </a:extLst>
          </p:cNvPr>
          <p:cNvGrpSpPr/>
          <p:nvPr/>
        </p:nvGrpSpPr>
        <p:grpSpPr>
          <a:xfrm>
            <a:off x="-21651" y="7318365"/>
            <a:ext cx="6893410" cy="2506901"/>
            <a:chOff x="117815" y="7318365"/>
            <a:chExt cx="6753944" cy="2506901"/>
          </a:xfrm>
        </p:grpSpPr>
        <p:pic>
          <p:nvPicPr>
            <p:cNvPr id="90" name="Google Shape;90;p1" descr="Laaja HYVINVOINTIKERTOMUS 2017-2020 - Ikaalinen"/>
            <p:cNvPicPr preferRelativeResize="0"/>
            <p:nvPr/>
          </p:nvPicPr>
          <p:blipFill rotWithShape="1">
            <a:blip r:embed="rId4">
              <a:alphaModFix/>
            </a:blip>
            <a:srcRect/>
            <a:stretch/>
          </p:blipFill>
          <p:spPr>
            <a:xfrm>
              <a:off x="1936471" y="8942588"/>
              <a:ext cx="1002657" cy="620727"/>
            </a:xfrm>
            <a:prstGeom prst="rect">
              <a:avLst/>
            </a:prstGeom>
            <a:noFill/>
            <a:ln>
              <a:noFill/>
            </a:ln>
          </p:spPr>
        </p:pic>
        <p:pic>
          <p:nvPicPr>
            <p:cNvPr id="91" name="Google Shape;91;p1" descr="Kulttuuripalvelut, Mäntsälän kunta"/>
            <p:cNvPicPr preferRelativeResize="0"/>
            <p:nvPr/>
          </p:nvPicPr>
          <p:blipFill rotWithShape="1">
            <a:blip r:embed="rId5">
              <a:alphaModFix/>
            </a:blip>
            <a:srcRect/>
            <a:stretch/>
          </p:blipFill>
          <p:spPr>
            <a:xfrm>
              <a:off x="5485638" y="7575824"/>
              <a:ext cx="998603" cy="522571"/>
            </a:xfrm>
            <a:prstGeom prst="rect">
              <a:avLst/>
            </a:prstGeom>
            <a:noFill/>
            <a:ln>
              <a:noFill/>
            </a:ln>
          </p:spPr>
        </p:pic>
        <p:pic>
          <p:nvPicPr>
            <p:cNvPr id="92" name="Google Shape;92;p1" descr="Nurmijärven kunta | Nurmijärvi"/>
            <p:cNvPicPr preferRelativeResize="0"/>
            <p:nvPr/>
          </p:nvPicPr>
          <p:blipFill rotWithShape="1">
            <a:blip r:embed="rId6">
              <a:alphaModFix/>
            </a:blip>
            <a:srcRect l="15630" t="25702" r="18000" b="20481"/>
            <a:stretch/>
          </p:blipFill>
          <p:spPr>
            <a:xfrm>
              <a:off x="2944729" y="8299365"/>
              <a:ext cx="976096" cy="736304"/>
            </a:xfrm>
            <a:prstGeom prst="rect">
              <a:avLst/>
            </a:prstGeom>
            <a:noFill/>
            <a:ln>
              <a:noFill/>
            </a:ln>
          </p:spPr>
        </p:pic>
        <p:pic>
          <p:nvPicPr>
            <p:cNvPr id="93" name="Google Shape;93;p1" descr="Henkilökunta-Kirkkonummi"/>
            <p:cNvPicPr preferRelativeResize="0"/>
            <p:nvPr/>
          </p:nvPicPr>
          <p:blipFill rotWithShape="1">
            <a:blip r:embed="rId7">
              <a:alphaModFix/>
            </a:blip>
            <a:srcRect/>
            <a:stretch/>
          </p:blipFill>
          <p:spPr>
            <a:xfrm>
              <a:off x="117815" y="8624852"/>
              <a:ext cx="1290331" cy="1200414"/>
            </a:xfrm>
            <a:prstGeom prst="rect">
              <a:avLst/>
            </a:prstGeom>
            <a:noFill/>
            <a:ln>
              <a:noFill/>
            </a:ln>
          </p:spPr>
        </p:pic>
        <p:pic>
          <p:nvPicPr>
            <p:cNvPr id="94" name="Google Shape;94;p1" descr="Sastamalan vaakuna ja logo - Sastamala"/>
            <p:cNvPicPr preferRelativeResize="0"/>
            <p:nvPr/>
          </p:nvPicPr>
          <p:blipFill rotWithShape="1">
            <a:blip r:embed="rId8">
              <a:alphaModFix/>
            </a:blip>
            <a:srcRect/>
            <a:stretch/>
          </p:blipFill>
          <p:spPr>
            <a:xfrm>
              <a:off x="4809524" y="8489062"/>
              <a:ext cx="1449305" cy="352995"/>
            </a:xfrm>
            <a:prstGeom prst="rect">
              <a:avLst/>
            </a:prstGeom>
            <a:noFill/>
            <a:ln>
              <a:noFill/>
            </a:ln>
          </p:spPr>
        </p:pic>
        <p:pic>
          <p:nvPicPr>
            <p:cNvPr id="95" name="Google Shape;95;p1" descr="Brändi - Viestintä - Oulun kaupunki"/>
            <p:cNvPicPr preferRelativeResize="0"/>
            <p:nvPr/>
          </p:nvPicPr>
          <p:blipFill rotWithShape="1">
            <a:blip r:embed="rId9">
              <a:alphaModFix/>
            </a:blip>
            <a:srcRect/>
            <a:stretch/>
          </p:blipFill>
          <p:spPr>
            <a:xfrm>
              <a:off x="402956" y="7587627"/>
              <a:ext cx="589811" cy="687555"/>
            </a:xfrm>
            <a:prstGeom prst="rect">
              <a:avLst/>
            </a:prstGeom>
            <a:noFill/>
            <a:ln>
              <a:noFill/>
            </a:ln>
          </p:spPr>
        </p:pic>
        <p:pic>
          <p:nvPicPr>
            <p:cNvPr id="96" name="Google Shape;96;p1" descr="Vaakuna ja logo"/>
            <p:cNvPicPr preferRelativeResize="0"/>
            <p:nvPr/>
          </p:nvPicPr>
          <p:blipFill rotWithShape="1">
            <a:blip r:embed="rId10">
              <a:alphaModFix/>
            </a:blip>
            <a:srcRect/>
            <a:stretch/>
          </p:blipFill>
          <p:spPr>
            <a:xfrm>
              <a:off x="4055137" y="8942588"/>
              <a:ext cx="853536" cy="794057"/>
            </a:xfrm>
            <a:prstGeom prst="rect">
              <a:avLst/>
            </a:prstGeom>
            <a:noFill/>
            <a:ln>
              <a:noFill/>
            </a:ln>
          </p:spPr>
        </p:pic>
        <p:pic>
          <p:nvPicPr>
            <p:cNvPr id="97" name="Google Shape;97;p1" descr="lohja logo - Lohja"/>
            <p:cNvPicPr preferRelativeResize="0"/>
            <p:nvPr/>
          </p:nvPicPr>
          <p:blipFill rotWithShape="1">
            <a:blip r:embed="rId11">
              <a:alphaModFix/>
            </a:blip>
            <a:srcRect/>
            <a:stretch/>
          </p:blipFill>
          <p:spPr>
            <a:xfrm>
              <a:off x="2169083" y="7693388"/>
              <a:ext cx="976096" cy="438802"/>
            </a:xfrm>
            <a:prstGeom prst="rect">
              <a:avLst/>
            </a:prstGeom>
            <a:noFill/>
            <a:ln>
              <a:noFill/>
            </a:ln>
          </p:spPr>
        </p:pic>
        <p:pic>
          <p:nvPicPr>
            <p:cNvPr id="99" name="Google Shape;99;p1" descr="Työnantaja Turun ammattikorkeakoulu Oy, rekrytointi ja avoimet työpaikat -  Kuntarekry"/>
            <p:cNvPicPr preferRelativeResize="0"/>
            <p:nvPr/>
          </p:nvPicPr>
          <p:blipFill rotWithShape="1">
            <a:blip r:embed="rId12">
              <a:alphaModFix/>
            </a:blip>
            <a:srcRect/>
            <a:stretch/>
          </p:blipFill>
          <p:spPr>
            <a:xfrm>
              <a:off x="5262177" y="9054817"/>
              <a:ext cx="1609582" cy="508498"/>
            </a:xfrm>
            <a:prstGeom prst="rect">
              <a:avLst/>
            </a:prstGeom>
            <a:noFill/>
            <a:ln>
              <a:noFill/>
            </a:ln>
          </p:spPr>
        </p:pic>
        <p:pic>
          <p:nvPicPr>
            <p:cNvPr id="100" name="Google Shape;100;p1" descr="Kuva, joka sisältää kohteen teksti, Fontti, ympyrä, logo&#10;&#10;Kuvaus luotu automaattisesti"/>
            <p:cNvPicPr preferRelativeResize="0"/>
            <p:nvPr/>
          </p:nvPicPr>
          <p:blipFill rotWithShape="1">
            <a:blip r:embed="rId13">
              <a:alphaModFix/>
            </a:blip>
            <a:srcRect/>
            <a:stretch/>
          </p:blipFill>
          <p:spPr>
            <a:xfrm>
              <a:off x="1122413" y="8195320"/>
              <a:ext cx="814058" cy="814058"/>
            </a:xfrm>
            <a:prstGeom prst="rect">
              <a:avLst/>
            </a:prstGeom>
            <a:noFill/>
            <a:ln>
              <a:noFill/>
            </a:ln>
          </p:spPr>
        </p:pic>
        <p:pic>
          <p:nvPicPr>
            <p:cNvPr id="98" name="Google Shape;98;p1" descr="Liikkuva varhaiskasvatus -logot - Liikkuva varhaiskasvatus"/>
            <p:cNvPicPr preferRelativeResize="0"/>
            <p:nvPr/>
          </p:nvPicPr>
          <p:blipFill rotWithShape="1">
            <a:blip r:embed="rId14">
              <a:alphaModFix/>
            </a:blip>
            <a:srcRect/>
            <a:stretch/>
          </p:blipFill>
          <p:spPr>
            <a:xfrm>
              <a:off x="3712823" y="7318365"/>
              <a:ext cx="1510005" cy="981000"/>
            </a:xfrm>
            <a:prstGeom prst="rect">
              <a:avLst/>
            </a:prstGeom>
            <a:noFill/>
            <a:ln>
              <a:noFill/>
            </a:ln>
          </p:spPr>
        </p:pic>
      </p:gr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8"/>
          <p:cNvSpPr txBox="1">
            <a:spLocks noGrp="1"/>
          </p:cNvSpPr>
          <p:nvPr>
            <p:ph type="title"/>
          </p:nvPr>
        </p:nvSpPr>
        <p:spPr>
          <a:xfrm>
            <a:off x="529312" y="167174"/>
            <a:ext cx="5915025" cy="19147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fi-FI" b="1" dirty="0">
                <a:latin typeface="Calibri"/>
                <a:ea typeface="Calibri"/>
                <a:cs typeface="Calibri"/>
                <a:sym typeface="Calibri"/>
              </a:rPr>
              <a:t>Vinkkejä ja ideoita motoristen taitojen havainnointiin</a:t>
            </a:r>
            <a:endParaRPr b="1" dirty="0">
              <a:latin typeface="Calibri"/>
              <a:ea typeface="Calibri"/>
              <a:cs typeface="Calibri"/>
              <a:sym typeface="Calibri"/>
            </a:endParaRPr>
          </a:p>
        </p:txBody>
      </p:sp>
      <p:sp>
        <p:nvSpPr>
          <p:cNvPr id="384" name="Google Shape;384;p38"/>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endParaRPr>
              <a:latin typeface="Calibri"/>
              <a:ea typeface="Calibri"/>
              <a:cs typeface="Calibri"/>
              <a:sym typeface="Calibri"/>
            </a:endParaRPr>
          </a:p>
          <a:p>
            <a:pPr marL="0" lvl="0" indent="0" algn="l" rtl="0">
              <a:lnSpc>
                <a:spcPct val="90000"/>
              </a:lnSpc>
              <a:spcBef>
                <a:spcPts val="0"/>
              </a:spcBef>
              <a:spcAft>
                <a:spcPts val="0"/>
              </a:spcAft>
              <a:buSzPts val="1800"/>
              <a:buNone/>
            </a:pPr>
            <a:endParaRPr>
              <a:latin typeface="Calibri"/>
              <a:ea typeface="Calibri"/>
              <a:cs typeface="Calibri"/>
              <a:sym typeface="Calibri"/>
            </a:endParaRPr>
          </a:p>
        </p:txBody>
      </p:sp>
      <p:sp>
        <p:nvSpPr>
          <p:cNvPr id="387" name="Google Shape;387;p38"/>
          <p:cNvSpPr/>
          <p:nvPr/>
        </p:nvSpPr>
        <p:spPr>
          <a:xfrm>
            <a:off x="187675" y="2204068"/>
            <a:ext cx="6482647" cy="2862282"/>
          </a:xfrm>
          <a:custGeom>
            <a:avLst/>
            <a:gdLst/>
            <a:ahLst/>
            <a:cxnLst/>
            <a:rect l="l" t="t" r="r" b="b"/>
            <a:pathLst>
              <a:path w="5442075" h="3539390" fill="none" extrusionOk="0">
                <a:moveTo>
                  <a:pt x="0" y="0"/>
                </a:moveTo>
                <a:cubicBezTo>
                  <a:pt x="576107" y="83747"/>
                  <a:pt x="2897481" y="-106578"/>
                  <a:pt x="5442075" y="0"/>
                </a:cubicBezTo>
                <a:cubicBezTo>
                  <a:pt x="5533025" y="414588"/>
                  <a:pt x="5299785" y="2895462"/>
                  <a:pt x="5442075" y="3539390"/>
                </a:cubicBezTo>
                <a:cubicBezTo>
                  <a:pt x="3991936" y="3618107"/>
                  <a:pt x="1930929" y="3520989"/>
                  <a:pt x="0" y="3539390"/>
                </a:cubicBezTo>
                <a:cubicBezTo>
                  <a:pt x="157065" y="2793810"/>
                  <a:pt x="-126156" y="595676"/>
                  <a:pt x="0" y="0"/>
                </a:cubicBezTo>
                <a:close/>
              </a:path>
              <a:path w="5442075" h="3539390" extrusionOk="0">
                <a:moveTo>
                  <a:pt x="0" y="0"/>
                </a:moveTo>
                <a:cubicBezTo>
                  <a:pt x="751722" y="130029"/>
                  <a:pt x="4109359" y="-51959"/>
                  <a:pt x="5442075" y="0"/>
                </a:cubicBezTo>
                <a:cubicBezTo>
                  <a:pt x="5514666" y="675542"/>
                  <a:pt x="5497973" y="2573757"/>
                  <a:pt x="5442075" y="3539390"/>
                </a:cubicBezTo>
                <a:cubicBezTo>
                  <a:pt x="2904739" y="3425861"/>
                  <a:pt x="1690793" y="3376612"/>
                  <a:pt x="0" y="3539390"/>
                </a:cubicBezTo>
                <a:cubicBezTo>
                  <a:pt x="-44912" y="2416381"/>
                  <a:pt x="20908" y="933179"/>
                  <a:pt x="0" y="0"/>
                </a:cubicBezTo>
                <a:close/>
              </a:path>
            </a:pathLst>
          </a:custGeom>
          <a:solidFill>
            <a:srgbClr val="E2F0D9"/>
          </a:solidFill>
          <a:ln w="28575" cap="flat" cmpd="sng">
            <a:solidFill>
              <a:srgbClr val="CCD3F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fi-FI"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1" i="0" u="none" strike="noStrike" cap="none" dirty="0">
                <a:solidFill>
                  <a:srgbClr val="000000"/>
                </a:solidFill>
                <a:latin typeface="Calibri"/>
                <a:ea typeface="Calibri"/>
                <a:cs typeface="Calibri"/>
                <a:sym typeface="Calibri"/>
              </a:rPr>
              <a:t>Skidi- ja </a:t>
            </a:r>
            <a:r>
              <a:rPr lang="fi-FI" sz="1200" b="1" i="0" u="none" strike="noStrike" cap="none" dirty="0" err="1">
                <a:solidFill>
                  <a:srgbClr val="000000"/>
                </a:solidFill>
                <a:latin typeface="Calibri"/>
                <a:ea typeface="Calibri"/>
                <a:cs typeface="Calibri"/>
                <a:sym typeface="Calibri"/>
              </a:rPr>
              <a:t>skillireilit</a:t>
            </a: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0" i="0" u="none" strike="noStrike" cap="none" dirty="0">
                <a:solidFill>
                  <a:srgbClr val="0F0F0F"/>
                </a:solidFill>
                <a:latin typeface="Calibri"/>
                <a:ea typeface="Calibri"/>
                <a:cs typeface="Calibri"/>
                <a:sym typeface="Calibri"/>
              </a:rPr>
              <a:t>Uteliaan tutkijan (1-2 v), Touhukkaan kokeilijan (3-5v) ja Energisen oppijan (6-8 v) </a:t>
            </a:r>
            <a:br>
              <a:rPr lang="fi-FI" sz="1200" b="0" i="0" u="none" strike="noStrike" cap="none" dirty="0">
                <a:solidFill>
                  <a:srgbClr val="0F0F0F"/>
                </a:solidFill>
                <a:latin typeface="Calibri"/>
                <a:ea typeface="Calibri"/>
                <a:cs typeface="Calibri"/>
                <a:sym typeface="Calibri"/>
              </a:rPr>
            </a:br>
            <a:r>
              <a:rPr lang="fi-FI" sz="1200" b="0" i="0" u="none" strike="noStrike" cap="none" dirty="0" err="1">
                <a:solidFill>
                  <a:srgbClr val="0F0F0F"/>
                </a:solidFill>
                <a:latin typeface="Calibri"/>
                <a:ea typeface="Calibri"/>
                <a:cs typeface="Calibri"/>
                <a:sym typeface="Calibri"/>
              </a:rPr>
              <a:t>tsekkilistat</a:t>
            </a:r>
            <a:r>
              <a:rPr lang="fi-FI" sz="1200" b="0" i="0" u="none" strike="noStrike" cap="none" dirty="0">
                <a:solidFill>
                  <a:srgbClr val="0F0F0F"/>
                </a:solidFill>
                <a:latin typeface="Calibri"/>
                <a:ea typeface="Calibri"/>
                <a:cs typeface="Calibri"/>
                <a:sym typeface="Calibri"/>
              </a:rPr>
              <a:t> sekä havainnoitavat taidot</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1" i="0" u="none" strike="noStrike" cap="none" dirty="0">
                <a:solidFill>
                  <a:srgbClr val="000000"/>
                </a:solidFill>
                <a:latin typeface="Calibri"/>
                <a:ea typeface="Calibri"/>
                <a:cs typeface="Calibri"/>
                <a:sym typeface="Calibri"/>
              </a:rPr>
              <a:t>PIILO –tutkimushankkeen työkalut</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0" i="0" u="none" strike="noStrike" cap="none" dirty="0">
                <a:solidFill>
                  <a:srgbClr val="000000"/>
                </a:solidFill>
                <a:latin typeface="Calibri"/>
                <a:ea typeface="Calibri"/>
                <a:cs typeface="Calibri"/>
                <a:sym typeface="Calibri"/>
              </a:rPr>
              <a:t>Motoristen perustaitojen laatukriteerit, Little DCDQ-lomake sekä lapsen kuvallinen </a:t>
            </a:r>
            <a:br>
              <a:rPr lang="fi-FI" sz="1200" b="0" i="0" u="none" strike="noStrike" cap="none" dirty="0">
                <a:solidFill>
                  <a:srgbClr val="000000"/>
                </a:solidFill>
                <a:latin typeface="Calibri"/>
                <a:ea typeface="Calibri"/>
                <a:cs typeface="Calibri"/>
                <a:sym typeface="Calibri"/>
              </a:rPr>
            </a:br>
            <a:r>
              <a:rPr lang="fi-FI" sz="1200" b="0" i="0" u="none" strike="noStrike" cap="none" dirty="0">
                <a:solidFill>
                  <a:srgbClr val="000000"/>
                </a:solidFill>
                <a:latin typeface="Calibri"/>
                <a:ea typeface="Calibri"/>
                <a:cs typeface="Calibri"/>
                <a:sym typeface="Calibri"/>
              </a:rPr>
              <a:t>haastattelu</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1" i="0" u="none" strike="noStrike" cap="none" dirty="0">
                <a:solidFill>
                  <a:srgbClr val="000000"/>
                </a:solidFill>
                <a:latin typeface="Calibri"/>
                <a:ea typeface="Calibri"/>
                <a:cs typeface="Calibri"/>
                <a:sym typeface="Calibri"/>
              </a:rPr>
              <a:t>APM-testistö</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0" i="0" u="none" strike="noStrike" cap="none" dirty="0">
                <a:solidFill>
                  <a:srgbClr val="000000"/>
                </a:solidFill>
                <a:latin typeface="Calibri"/>
                <a:ea typeface="Calibri"/>
                <a:cs typeface="Calibri"/>
                <a:sym typeface="Calibri"/>
              </a:rPr>
              <a:t>Motoriset perustaidot alkaen sivulta 7</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1" i="0" u="none" strike="noStrike" cap="none" dirty="0">
                <a:solidFill>
                  <a:srgbClr val="000000"/>
                </a:solidFill>
                <a:latin typeface="Calibri"/>
                <a:ea typeface="Calibri"/>
                <a:cs typeface="Calibri"/>
                <a:sym typeface="Calibri"/>
              </a:rPr>
              <a:t>MOQ-T motoriikan havainnointilomake</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0" i="0" u="none" strike="noStrike" cap="none" dirty="0">
                <a:solidFill>
                  <a:srgbClr val="000000"/>
                </a:solidFill>
                <a:latin typeface="Calibri"/>
                <a:ea typeface="Calibri"/>
                <a:cs typeface="Calibri"/>
                <a:sym typeface="Calibri"/>
              </a:rPr>
              <a:t>Väittämiä motorisesta käyttäytymisestä</a:t>
            </a:r>
          </a:p>
          <a:p>
            <a:pPr marL="0" marR="0" lvl="0" indent="0" algn="l" rtl="0">
              <a:lnSpc>
                <a:spcPct val="100000"/>
              </a:lnSpc>
              <a:spcBef>
                <a:spcPts val="0"/>
              </a:spcBef>
              <a:spcAft>
                <a:spcPts val="0"/>
              </a:spcAft>
              <a:buClr>
                <a:srgbClr val="000000"/>
              </a:buClr>
              <a:buSzPts val="1800"/>
              <a:buFont typeface="Arial"/>
              <a:buNone/>
            </a:pPr>
            <a:endParaRPr sz="1200" b="0" i="0" u="none" strike="noStrike" cap="none" dirty="0">
              <a:solidFill>
                <a:srgbClr val="000000"/>
              </a:solidFill>
              <a:latin typeface="Calibri"/>
              <a:ea typeface="Calibri"/>
              <a:cs typeface="Calibri"/>
              <a:sym typeface="Calibri"/>
            </a:endParaRPr>
          </a:p>
        </p:txBody>
      </p:sp>
      <p:sp>
        <p:nvSpPr>
          <p:cNvPr id="388" name="Google Shape;388;p38"/>
          <p:cNvSpPr/>
          <p:nvPr/>
        </p:nvSpPr>
        <p:spPr>
          <a:xfrm>
            <a:off x="187676" y="5522667"/>
            <a:ext cx="6482647" cy="3970277"/>
          </a:xfrm>
          <a:custGeom>
            <a:avLst/>
            <a:gdLst/>
            <a:ahLst/>
            <a:cxnLst/>
            <a:rect l="l" t="t" r="r" b="b"/>
            <a:pathLst>
              <a:path w="5803900" h="3785611" fill="none" extrusionOk="0">
                <a:moveTo>
                  <a:pt x="0" y="0"/>
                </a:moveTo>
                <a:cubicBezTo>
                  <a:pt x="224101" y="-78144"/>
                  <a:pt x="372130" y="24721"/>
                  <a:pt x="696468" y="0"/>
                </a:cubicBezTo>
                <a:cubicBezTo>
                  <a:pt x="1020806" y="-24721"/>
                  <a:pt x="995810" y="46175"/>
                  <a:pt x="1160780" y="0"/>
                </a:cubicBezTo>
                <a:cubicBezTo>
                  <a:pt x="1325750" y="-46175"/>
                  <a:pt x="1520269" y="17518"/>
                  <a:pt x="1625092" y="0"/>
                </a:cubicBezTo>
                <a:cubicBezTo>
                  <a:pt x="1729915" y="-17518"/>
                  <a:pt x="2076482" y="30624"/>
                  <a:pt x="2263521" y="0"/>
                </a:cubicBezTo>
                <a:cubicBezTo>
                  <a:pt x="2450560" y="-30624"/>
                  <a:pt x="2573883" y="11018"/>
                  <a:pt x="2843911" y="0"/>
                </a:cubicBezTo>
                <a:cubicBezTo>
                  <a:pt x="3113939" y="-11018"/>
                  <a:pt x="3184527" y="61210"/>
                  <a:pt x="3424301" y="0"/>
                </a:cubicBezTo>
                <a:cubicBezTo>
                  <a:pt x="3664075" y="-61210"/>
                  <a:pt x="3750285" y="46289"/>
                  <a:pt x="3888613" y="0"/>
                </a:cubicBezTo>
                <a:cubicBezTo>
                  <a:pt x="4026941" y="-46289"/>
                  <a:pt x="4213072" y="16104"/>
                  <a:pt x="4352925" y="0"/>
                </a:cubicBezTo>
                <a:cubicBezTo>
                  <a:pt x="4492778" y="-16104"/>
                  <a:pt x="4742282" y="45666"/>
                  <a:pt x="4991354" y="0"/>
                </a:cubicBezTo>
                <a:cubicBezTo>
                  <a:pt x="5240426" y="-45666"/>
                  <a:pt x="5615407" y="70867"/>
                  <a:pt x="5803900" y="0"/>
                </a:cubicBezTo>
                <a:cubicBezTo>
                  <a:pt x="5823091" y="150701"/>
                  <a:pt x="5743307" y="335223"/>
                  <a:pt x="5803900" y="540802"/>
                </a:cubicBezTo>
                <a:cubicBezTo>
                  <a:pt x="5864493" y="746381"/>
                  <a:pt x="5784000" y="989439"/>
                  <a:pt x="5803900" y="1157315"/>
                </a:cubicBezTo>
                <a:cubicBezTo>
                  <a:pt x="5823800" y="1325191"/>
                  <a:pt x="5774472" y="1642448"/>
                  <a:pt x="5803900" y="1773829"/>
                </a:cubicBezTo>
                <a:cubicBezTo>
                  <a:pt x="5833328" y="1905210"/>
                  <a:pt x="5749447" y="2196262"/>
                  <a:pt x="5803900" y="2352487"/>
                </a:cubicBezTo>
                <a:cubicBezTo>
                  <a:pt x="5858353" y="2508712"/>
                  <a:pt x="5768651" y="2691224"/>
                  <a:pt x="5803900" y="2855432"/>
                </a:cubicBezTo>
                <a:cubicBezTo>
                  <a:pt x="5839149" y="3019641"/>
                  <a:pt x="5714289" y="3445168"/>
                  <a:pt x="5803900" y="3785611"/>
                </a:cubicBezTo>
                <a:cubicBezTo>
                  <a:pt x="5588789" y="3823664"/>
                  <a:pt x="5397749" y="3761883"/>
                  <a:pt x="5165471" y="3785611"/>
                </a:cubicBezTo>
                <a:cubicBezTo>
                  <a:pt x="4933193" y="3809339"/>
                  <a:pt x="4881354" y="3762633"/>
                  <a:pt x="4643120" y="3785611"/>
                </a:cubicBezTo>
                <a:cubicBezTo>
                  <a:pt x="4404886" y="3808589"/>
                  <a:pt x="4342496" y="3784948"/>
                  <a:pt x="4236847" y="3785611"/>
                </a:cubicBezTo>
                <a:cubicBezTo>
                  <a:pt x="4131198" y="3786274"/>
                  <a:pt x="3740600" y="3753711"/>
                  <a:pt x="3540379" y="3785611"/>
                </a:cubicBezTo>
                <a:cubicBezTo>
                  <a:pt x="3340158" y="3817511"/>
                  <a:pt x="3100088" y="3734974"/>
                  <a:pt x="2843911" y="3785611"/>
                </a:cubicBezTo>
                <a:cubicBezTo>
                  <a:pt x="2587734" y="3836248"/>
                  <a:pt x="2562886" y="3756486"/>
                  <a:pt x="2437638" y="3785611"/>
                </a:cubicBezTo>
                <a:cubicBezTo>
                  <a:pt x="2312390" y="3814736"/>
                  <a:pt x="2098420" y="3755208"/>
                  <a:pt x="1973326" y="3785611"/>
                </a:cubicBezTo>
                <a:cubicBezTo>
                  <a:pt x="1848232" y="3816014"/>
                  <a:pt x="1642538" y="3753394"/>
                  <a:pt x="1392936" y="3785611"/>
                </a:cubicBezTo>
                <a:cubicBezTo>
                  <a:pt x="1143334" y="3817828"/>
                  <a:pt x="1036869" y="3738222"/>
                  <a:pt x="870585" y="3785611"/>
                </a:cubicBezTo>
                <a:cubicBezTo>
                  <a:pt x="704301" y="3833000"/>
                  <a:pt x="303590" y="3710097"/>
                  <a:pt x="0" y="3785611"/>
                </a:cubicBezTo>
                <a:cubicBezTo>
                  <a:pt x="-19851" y="3579892"/>
                  <a:pt x="12598" y="3439831"/>
                  <a:pt x="0" y="3282666"/>
                </a:cubicBezTo>
                <a:cubicBezTo>
                  <a:pt x="-12598" y="3125502"/>
                  <a:pt x="61821" y="2920865"/>
                  <a:pt x="0" y="2666152"/>
                </a:cubicBezTo>
                <a:cubicBezTo>
                  <a:pt x="-61821" y="2411439"/>
                  <a:pt x="39856" y="2417914"/>
                  <a:pt x="0" y="2238919"/>
                </a:cubicBezTo>
                <a:cubicBezTo>
                  <a:pt x="-39856" y="2059924"/>
                  <a:pt x="25223" y="1875777"/>
                  <a:pt x="0" y="1622405"/>
                </a:cubicBezTo>
                <a:cubicBezTo>
                  <a:pt x="-25223" y="1369033"/>
                  <a:pt x="3048" y="1385789"/>
                  <a:pt x="0" y="1157315"/>
                </a:cubicBezTo>
                <a:cubicBezTo>
                  <a:pt x="-3048" y="928841"/>
                  <a:pt x="11127" y="931145"/>
                  <a:pt x="0" y="730082"/>
                </a:cubicBezTo>
                <a:cubicBezTo>
                  <a:pt x="-11127" y="529019"/>
                  <a:pt x="12503" y="183729"/>
                  <a:pt x="0" y="0"/>
                </a:cubicBezTo>
                <a:close/>
              </a:path>
              <a:path w="5803900" h="3785611" extrusionOk="0">
                <a:moveTo>
                  <a:pt x="0" y="0"/>
                </a:moveTo>
                <a:cubicBezTo>
                  <a:pt x="106732" y="-61656"/>
                  <a:pt x="293821" y="49497"/>
                  <a:pt x="522351" y="0"/>
                </a:cubicBezTo>
                <a:cubicBezTo>
                  <a:pt x="750881" y="-49497"/>
                  <a:pt x="1030394" y="83411"/>
                  <a:pt x="1218819" y="0"/>
                </a:cubicBezTo>
                <a:cubicBezTo>
                  <a:pt x="1407244" y="-83411"/>
                  <a:pt x="1475252" y="4014"/>
                  <a:pt x="1625092" y="0"/>
                </a:cubicBezTo>
                <a:cubicBezTo>
                  <a:pt x="1774932" y="-4014"/>
                  <a:pt x="1981921" y="27250"/>
                  <a:pt x="2089404" y="0"/>
                </a:cubicBezTo>
                <a:cubicBezTo>
                  <a:pt x="2196887" y="-27250"/>
                  <a:pt x="2420401" y="20966"/>
                  <a:pt x="2611755" y="0"/>
                </a:cubicBezTo>
                <a:cubicBezTo>
                  <a:pt x="2803109" y="-20966"/>
                  <a:pt x="3112036" y="33661"/>
                  <a:pt x="3308223" y="0"/>
                </a:cubicBezTo>
                <a:cubicBezTo>
                  <a:pt x="3504410" y="-33661"/>
                  <a:pt x="3686654" y="48296"/>
                  <a:pt x="4004691" y="0"/>
                </a:cubicBezTo>
                <a:cubicBezTo>
                  <a:pt x="4322728" y="-48296"/>
                  <a:pt x="4355549" y="29307"/>
                  <a:pt x="4701159" y="0"/>
                </a:cubicBezTo>
                <a:cubicBezTo>
                  <a:pt x="5046769" y="-29307"/>
                  <a:pt x="5258362" y="45806"/>
                  <a:pt x="5803900" y="0"/>
                </a:cubicBezTo>
                <a:cubicBezTo>
                  <a:pt x="5826727" y="220508"/>
                  <a:pt x="5749818" y="391292"/>
                  <a:pt x="5803900" y="616514"/>
                </a:cubicBezTo>
                <a:cubicBezTo>
                  <a:pt x="5857982" y="841736"/>
                  <a:pt x="5770747" y="951872"/>
                  <a:pt x="5803900" y="1157315"/>
                </a:cubicBezTo>
                <a:cubicBezTo>
                  <a:pt x="5837053" y="1362758"/>
                  <a:pt x="5754530" y="1377579"/>
                  <a:pt x="5803900" y="1584549"/>
                </a:cubicBezTo>
                <a:cubicBezTo>
                  <a:pt x="5853270" y="1791519"/>
                  <a:pt x="5770242" y="1887260"/>
                  <a:pt x="5803900" y="2049638"/>
                </a:cubicBezTo>
                <a:cubicBezTo>
                  <a:pt x="5837558" y="2212016"/>
                  <a:pt x="5775152" y="2297473"/>
                  <a:pt x="5803900" y="2514727"/>
                </a:cubicBezTo>
                <a:cubicBezTo>
                  <a:pt x="5832648" y="2731981"/>
                  <a:pt x="5755441" y="2817505"/>
                  <a:pt x="5803900" y="2941961"/>
                </a:cubicBezTo>
                <a:cubicBezTo>
                  <a:pt x="5852359" y="3066417"/>
                  <a:pt x="5769262" y="3396124"/>
                  <a:pt x="5803900" y="3785611"/>
                </a:cubicBezTo>
                <a:cubicBezTo>
                  <a:pt x="5638115" y="3809141"/>
                  <a:pt x="5491831" y="3752905"/>
                  <a:pt x="5339588" y="3785611"/>
                </a:cubicBezTo>
                <a:cubicBezTo>
                  <a:pt x="5187345" y="3818317"/>
                  <a:pt x="4847842" y="3762750"/>
                  <a:pt x="4701159" y="3785611"/>
                </a:cubicBezTo>
                <a:cubicBezTo>
                  <a:pt x="4554476" y="3808472"/>
                  <a:pt x="4231411" y="3746242"/>
                  <a:pt x="4062730" y="3785611"/>
                </a:cubicBezTo>
                <a:cubicBezTo>
                  <a:pt x="3894049" y="3824980"/>
                  <a:pt x="3526090" y="3754646"/>
                  <a:pt x="3366262" y="3785611"/>
                </a:cubicBezTo>
                <a:cubicBezTo>
                  <a:pt x="3206434" y="3816576"/>
                  <a:pt x="3070199" y="3762448"/>
                  <a:pt x="2843911" y="3785611"/>
                </a:cubicBezTo>
                <a:cubicBezTo>
                  <a:pt x="2617623" y="3808774"/>
                  <a:pt x="2582827" y="3752392"/>
                  <a:pt x="2379599" y="3785611"/>
                </a:cubicBezTo>
                <a:cubicBezTo>
                  <a:pt x="2176371" y="3818830"/>
                  <a:pt x="2101157" y="3753222"/>
                  <a:pt x="1915287" y="3785611"/>
                </a:cubicBezTo>
                <a:cubicBezTo>
                  <a:pt x="1729417" y="3818000"/>
                  <a:pt x="1597072" y="3749274"/>
                  <a:pt x="1509014" y="3785611"/>
                </a:cubicBezTo>
                <a:cubicBezTo>
                  <a:pt x="1420956" y="3821948"/>
                  <a:pt x="1212880" y="3736547"/>
                  <a:pt x="986663" y="3785611"/>
                </a:cubicBezTo>
                <a:cubicBezTo>
                  <a:pt x="760446" y="3834675"/>
                  <a:pt x="678637" y="3754651"/>
                  <a:pt x="522351" y="3785611"/>
                </a:cubicBezTo>
                <a:cubicBezTo>
                  <a:pt x="366065" y="3816571"/>
                  <a:pt x="233018" y="3761248"/>
                  <a:pt x="0" y="3785611"/>
                </a:cubicBezTo>
                <a:cubicBezTo>
                  <a:pt x="-3343" y="3653278"/>
                  <a:pt x="32493" y="3387348"/>
                  <a:pt x="0" y="3282666"/>
                </a:cubicBezTo>
                <a:cubicBezTo>
                  <a:pt x="-32493" y="3177985"/>
                  <a:pt x="21280" y="3014073"/>
                  <a:pt x="0" y="2817576"/>
                </a:cubicBezTo>
                <a:cubicBezTo>
                  <a:pt x="-21280" y="2621079"/>
                  <a:pt x="53273" y="2497551"/>
                  <a:pt x="0" y="2276775"/>
                </a:cubicBezTo>
                <a:cubicBezTo>
                  <a:pt x="-53273" y="2055999"/>
                  <a:pt x="45932" y="1891053"/>
                  <a:pt x="0" y="1735973"/>
                </a:cubicBezTo>
                <a:cubicBezTo>
                  <a:pt x="-45932" y="1580893"/>
                  <a:pt x="21884" y="1256661"/>
                  <a:pt x="0" y="1119459"/>
                </a:cubicBezTo>
                <a:cubicBezTo>
                  <a:pt x="-21884" y="982257"/>
                  <a:pt x="29821" y="838047"/>
                  <a:pt x="0" y="654370"/>
                </a:cubicBezTo>
                <a:cubicBezTo>
                  <a:pt x="-29821" y="470693"/>
                  <a:pt x="28048" y="152855"/>
                  <a:pt x="0" y="0"/>
                </a:cubicBezTo>
                <a:close/>
              </a:path>
            </a:pathLst>
          </a:custGeom>
          <a:solidFill>
            <a:srgbClr val="F8EDCD"/>
          </a:solidFill>
          <a:ln w="28575" cap="flat" cmpd="sng">
            <a:solidFill>
              <a:srgbClr val="F8CDD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fi-FI"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1" i="0" u="none" strike="noStrike" cap="none" dirty="0">
                <a:solidFill>
                  <a:srgbClr val="000000"/>
                </a:solidFill>
                <a:latin typeface="Calibri"/>
                <a:ea typeface="Calibri"/>
                <a:cs typeface="Calibri"/>
                <a:sym typeface="Calibri"/>
              </a:rPr>
              <a:t>Huomioi myös</a:t>
            </a:r>
          </a:p>
          <a:p>
            <a:pPr marL="0" marR="0" lvl="0" indent="0" algn="l" rtl="0">
              <a:lnSpc>
                <a:spcPct val="100000"/>
              </a:lnSpc>
              <a:spcBef>
                <a:spcPts val="0"/>
              </a:spcBef>
              <a:spcAft>
                <a:spcPts val="0"/>
              </a:spcAft>
              <a:buClr>
                <a:srgbClr val="000000"/>
              </a:buClr>
              <a:buSzPts val="1800"/>
              <a:buFont typeface="Arial"/>
              <a:buNone/>
            </a:pPr>
            <a:endParaRPr lang="fi-FI" sz="1200" b="1"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800"/>
              <a:buFontTx/>
              <a:buChar char="-"/>
            </a:pPr>
            <a:r>
              <a:rPr lang="fi-FI" sz="1200" i="0" u="none" strike="noStrike" cap="none" dirty="0">
                <a:solidFill>
                  <a:srgbClr val="000000"/>
                </a:solidFill>
                <a:latin typeface="Calibri"/>
                <a:ea typeface="Calibri"/>
                <a:cs typeface="Calibri"/>
                <a:sym typeface="Calibri"/>
              </a:rPr>
              <a:t>Tunnistaminen</a:t>
            </a:r>
          </a:p>
          <a:p>
            <a:pPr marR="0" lvl="0" algn="l" rtl="0">
              <a:lnSpc>
                <a:spcPct val="100000"/>
              </a:lnSpc>
              <a:spcBef>
                <a:spcPts val="0"/>
              </a:spcBef>
              <a:spcAft>
                <a:spcPts val="0"/>
              </a:spcAft>
              <a:buClr>
                <a:srgbClr val="000000"/>
              </a:buClr>
              <a:buSzPts val="1800"/>
            </a:pPr>
            <a:r>
              <a:rPr lang="fi-FI" sz="1200" i="0" u="none" strike="noStrike" cap="none" dirty="0">
                <a:solidFill>
                  <a:srgbClr val="000000"/>
                </a:solidFill>
                <a:latin typeface="Calibri"/>
                <a:ea typeface="Calibri"/>
                <a:cs typeface="Calibri"/>
                <a:sym typeface="Calibri"/>
              </a:rPr>
              <a:t>Havaintojen kirjaaminen tekee kehityksen näkyväksi. Ilman kirjaamista ei ole mahdollista muistaa vuoden takaisia havaintoja. Esimerkiksi hyppäämisen haasteet voisivat selittyä sillä, että tasapainotaidoissa on haasteita</a:t>
            </a:r>
            <a:endParaRPr lang="fi-FI" sz="1200"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800"/>
              <a:buFontTx/>
              <a:buChar char="-"/>
            </a:pPr>
            <a:endParaRPr lang="fi-FI" sz="1200" b="0" i="0" u="none" strike="noStrike" cap="none" dirty="0">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800"/>
              <a:buFontTx/>
              <a:buChar char="-"/>
            </a:pPr>
            <a:r>
              <a:rPr lang="fi-FI" sz="1200" b="0" i="0" u="none" strike="noStrike" cap="none" dirty="0">
                <a:solidFill>
                  <a:srgbClr val="000000"/>
                </a:solidFill>
                <a:latin typeface="Calibri"/>
                <a:ea typeface="Calibri"/>
                <a:cs typeface="Calibri"/>
                <a:sym typeface="Calibri"/>
              </a:rPr>
              <a:t>Havaintojen kirjaaminen</a:t>
            </a:r>
          </a:p>
          <a:p>
            <a:pPr marR="0" lvl="0" algn="l" rtl="0">
              <a:lnSpc>
                <a:spcPct val="100000"/>
              </a:lnSpc>
              <a:spcBef>
                <a:spcPts val="0"/>
              </a:spcBef>
              <a:spcAft>
                <a:spcPts val="0"/>
              </a:spcAft>
              <a:buClr>
                <a:srgbClr val="000000"/>
              </a:buClr>
              <a:buSzPts val="1800"/>
            </a:pPr>
            <a:r>
              <a:rPr lang="fi-FI" sz="1200" b="0" i="0" u="none" strike="noStrike" cap="none" dirty="0">
                <a:solidFill>
                  <a:srgbClr val="000000"/>
                </a:solidFill>
                <a:latin typeface="Calibri"/>
                <a:ea typeface="Calibri"/>
                <a:cs typeface="Calibri"/>
                <a:sym typeface="Calibri"/>
              </a:rPr>
              <a:t>Onko havainnointitilanteessa järkevää olla jokaiselle lapselle oma lomake vai voisiko havainnot merkitä esimerkiksi nimikirjaimella yhteen lappuun ja kirjata myöhemmin jokaiselle lapselle henkilökohtainen lomake?</a:t>
            </a:r>
            <a:endParaRPr lang="fi-FI" sz="1200"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800"/>
              <a:buFontTx/>
              <a:buChar char="-"/>
            </a:pPr>
            <a:endParaRPr lang="fi-FI" sz="1200" b="0" i="0" u="none" strike="noStrike" cap="none" dirty="0">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800"/>
              <a:buFontTx/>
              <a:buChar char="-"/>
            </a:pPr>
            <a:r>
              <a:rPr lang="fi-FI" sz="1200" b="0" i="0" u="none" strike="noStrike" cap="none" dirty="0">
                <a:solidFill>
                  <a:srgbClr val="000000"/>
                </a:solidFill>
                <a:latin typeface="Calibri"/>
                <a:ea typeface="Calibri"/>
                <a:cs typeface="Calibri"/>
                <a:sym typeface="Calibri"/>
              </a:rPr>
              <a:t>Toistuva seuranta</a:t>
            </a:r>
            <a:endParaRPr lang="fi-FI" sz="1200" dirty="0">
              <a:latin typeface="Calibri"/>
              <a:ea typeface="Calibri"/>
              <a:cs typeface="Calibri"/>
              <a:sym typeface="Calibri"/>
            </a:endParaRPr>
          </a:p>
          <a:p>
            <a:pPr marR="0" lvl="0" algn="l" rtl="0">
              <a:lnSpc>
                <a:spcPct val="100000"/>
              </a:lnSpc>
              <a:spcBef>
                <a:spcPts val="0"/>
              </a:spcBef>
              <a:spcAft>
                <a:spcPts val="0"/>
              </a:spcAft>
              <a:buClr>
                <a:srgbClr val="000000"/>
              </a:buClr>
              <a:buSzPts val="1800"/>
            </a:pPr>
            <a:r>
              <a:rPr lang="fi-FI" sz="1200" b="0" i="0" u="none" strike="noStrike" cap="none" dirty="0">
                <a:solidFill>
                  <a:srgbClr val="000000"/>
                </a:solidFill>
                <a:latin typeface="Calibri"/>
                <a:ea typeface="Calibri"/>
                <a:cs typeface="Calibri"/>
                <a:sym typeface="Calibri"/>
              </a:rPr>
              <a:t>Voisiko lapsikohtaisen lomakkeen havainnot kirjata vuosittain samaan lomakkeeseen vuosiluvulla, jonka myötä kehitys tulee näkyväksi?</a:t>
            </a:r>
            <a:endParaRPr lang="fi-FI" sz="1200" dirty="0">
              <a:latin typeface="Calibri"/>
              <a:ea typeface="Calibri"/>
              <a:cs typeface="Calibri"/>
              <a:sym typeface="Calibri"/>
            </a:endParaRPr>
          </a:p>
          <a:p>
            <a:pPr marR="0" lvl="0" algn="l" rtl="0">
              <a:lnSpc>
                <a:spcPct val="100000"/>
              </a:lnSpc>
              <a:spcBef>
                <a:spcPts val="0"/>
              </a:spcBef>
              <a:spcAft>
                <a:spcPts val="0"/>
              </a:spcAft>
              <a:buClr>
                <a:srgbClr val="000000"/>
              </a:buClr>
              <a:buSzPts val="1800"/>
            </a:pPr>
            <a:endParaRPr lang="fi-FI" sz="1200" b="0" i="0" u="none" strike="noStrike" cap="none" dirty="0">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800"/>
              <a:buFont typeface="Calibri" panose="020F0502020204030204" pitchFamily="34" charset="0"/>
              <a:buChar char="‐"/>
            </a:pPr>
            <a:r>
              <a:rPr lang="fi-FI" sz="1200" b="0" i="0" u="none" strike="noStrike" cap="none" dirty="0">
                <a:solidFill>
                  <a:srgbClr val="000000"/>
                </a:solidFill>
                <a:latin typeface="Calibri"/>
                <a:ea typeface="Calibri"/>
                <a:cs typeface="Calibri"/>
                <a:sym typeface="Calibri"/>
              </a:rPr>
              <a:t>Havainnointi osana arkea</a:t>
            </a:r>
            <a:endParaRPr lang="fi-FI" sz="1200" dirty="0">
              <a:latin typeface="Calibri"/>
              <a:ea typeface="Calibri"/>
              <a:cs typeface="Calibri"/>
              <a:sym typeface="Calibri"/>
            </a:endParaRPr>
          </a:p>
          <a:p>
            <a:pPr marR="0" lvl="0" algn="l" rtl="0">
              <a:lnSpc>
                <a:spcPct val="100000"/>
              </a:lnSpc>
              <a:spcBef>
                <a:spcPts val="0"/>
              </a:spcBef>
              <a:spcAft>
                <a:spcPts val="0"/>
              </a:spcAft>
              <a:buClr>
                <a:srgbClr val="000000"/>
              </a:buClr>
              <a:buSzPts val="1800"/>
            </a:pPr>
            <a:r>
              <a:rPr lang="fi-FI" sz="1200" b="0" i="0" u="none" strike="noStrike" cap="none" dirty="0">
                <a:solidFill>
                  <a:srgbClr val="000000"/>
                </a:solidFill>
                <a:latin typeface="Calibri"/>
                <a:ea typeface="Calibri"/>
                <a:cs typeface="Calibri"/>
                <a:sym typeface="Calibri"/>
              </a:rPr>
              <a:t>Motorisia taitoja kannattaa havainnoida pienissä erissä osana perustoimintaa, esim. juoksun havainnointi ulkona, kuperkeikan havainnointi osana temppurataa ja niin edelleen.</a:t>
            </a:r>
          </a:p>
          <a:p>
            <a:pPr marR="0" lvl="0" algn="l" rtl="0">
              <a:lnSpc>
                <a:spcPct val="100000"/>
              </a:lnSpc>
              <a:spcBef>
                <a:spcPts val="0"/>
              </a:spcBef>
              <a:spcAft>
                <a:spcPts val="0"/>
              </a:spcAft>
              <a:buClr>
                <a:srgbClr val="000000"/>
              </a:buClr>
              <a:buSzPts val="1800"/>
            </a:pPr>
            <a:endParaRPr sz="1200" b="0" i="0" u="none" strike="noStrike" cap="none" dirty="0">
              <a:solidFill>
                <a:srgbClr val="000000"/>
              </a:solidFill>
              <a:latin typeface="Calibri"/>
              <a:ea typeface="Calibri"/>
              <a:cs typeface="Calibri"/>
              <a:sym typeface="Calibri"/>
            </a:endParaRPr>
          </a:p>
        </p:txBody>
      </p:sp>
      <p:grpSp>
        <p:nvGrpSpPr>
          <p:cNvPr id="4" name="Ryhmä 3">
            <a:extLst>
              <a:ext uri="{FF2B5EF4-FFF2-40B4-BE49-F238E27FC236}">
                <a16:creationId xmlns:a16="http://schemas.microsoft.com/office/drawing/2014/main" id="{312C5C11-46D9-E2BE-24D8-D7C0A85529D4}"/>
              </a:ext>
            </a:extLst>
          </p:cNvPr>
          <p:cNvGrpSpPr/>
          <p:nvPr/>
        </p:nvGrpSpPr>
        <p:grpSpPr>
          <a:xfrm>
            <a:off x="5863421" y="2935539"/>
            <a:ext cx="948806" cy="948806"/>
            <a:chOff x="230070" y="7650034"/>
            <a:chExt cx="948806" cy="948806"/>
          </a:xfrm>
        </p:grpSpPr>
        <p:sp>
          <p:nvSpPr>
            <p:cNvPr id="5" name="Ellipsi 4">
              <a:extLst>
                <a:ext uri="{FF2B5EF4-FFF2-40B4-BE49-F238E27FC236}">
                  <a16:creationId xmlns:a16="http://schemas.microsoft.com/office/drawing/2014/main" id="{A34F82D0-15E3-0169-92C4-EB1D7ADEB11A}"/>
                </a:ext>
              </a:extLst>
            </p:cNvPr>
            <p:cNvSpPr/>
            <p:nvPr/>
          </p:nvSpPr>
          <p:spPr>
            <a:xfrm>
              <a:off x="230070" y="7650034"/>
              <a:ext cx="948806" cy="948806"/>
            </a:xfrm>
            <a:prstGeom prst="ellipse">
              <a:avLst/>
            </a:prstGeom>
            <a:solidFill>
              <a:schemeClr val="bg1"/>
            </a:solidFill>
            <a:ln w="38100">
              <a:solidFill>
                <a:srgbClr val="CCD3F8"/>
              </a:solidFill>
              <a:extLst>
                <a:ext uri="{C807C97D-BFC1-408E-A445-0C87EB9F89A2}">
                  <ask:lineSketchStyleProps xmlns:ask="http://schemas.microsoft.com/office/drawing/2018/sketchyshapes" sd="3978248048">
                    <a:custGeom>
                      <a:avLst/>
                      <a:gdLst>
                        <a:gd name="connsiteX0" fmla="*/ 0 w 948806"/>
                        <a:gd name="connsiteY0" fmla="*/ 474403 h 948806"/>
                        <a:gd name="connsiteX1" fmla="*/ 474403 w 948806"/>
                        <a:gd name="connsiteY1" fmla="*/ 0 h 948806"/>
                        <a:gd name="connsiteX2" fmla="*/ 948806 w 948806"/>
                        <a:gd name="connsiteY2" fmla="*/ 474403 h 948806"/>
                        <a:gd name="connsiteX3" fmla="*/ 474403 w 948806"/>
                        <a:gd name="connsiteY3" fmla="*/ 948806 h 948806"/>
                        <a:gd name="connsiteX4" fmla="*/ 0 w 948806"/>
                        <a:gd name="connsiteY4" fmla="*/ 474403 h 94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806" h="948806" fill="none" extrusionOk="0">
                          <a:moveTo>
                            <a:pt x="0" y="474403"/>
                          </a:moveTo>
                          <a:cubicBezTo>
                            <a:pt x="42812" y="248175"/>
                            <a:pt x="172121" y="-50508"/>
                            <a:pt x="474403" y="0"/>
                          </a:cubicBezTo>
                          <a:cubicBezTo>
                            <a:pt x="707003" y="1846"/>
                            <a:pt x="947220" y="218805"/>
                            <a:pt x="948806" y="474403"/>
                          </a:cubicBezTo>
                          <a:cubicBezTo>
                            <a:pt x="948956" y="691826"/>
                            <a:pt x="724376" y="952924"/>
                            <a:pt x="474403" y="948806"/>
                          </a:cubicBezTo>
                          <a:cubicBezTo>
                            <a:pt x="197948" y="930111"/>
                            <a:pt x="8448" y="731671"/>
                            <a:pt x="0" y="474403"/>
                          </a:cubicBezTo>
                          <a:close/>
                        </a:path>
                        <a:path w="948806" h="948806" stroke="0" extrusionOk="0">
                          <a:moveTo>
                            <a:pt x="0" y="474403"/>
                          </a:moveTo>
                          <a:cubicBezTo>
                            <a:pt x="-18441" y="178392"/>
                            <a:pt x="240066" y="-12339"/>
                            <a:pt x="474403" y="0"/>
                          </a:cubicBezTo>
                          <a:cubicBezTo>
                            <a:pt x="754273" y="37871"/>
                            <a:pt x="907010" y="231884"/>
                            <a:pt x="948806" y="474403"/>
                          </a:cubicBezTo>
                          <a:cubicBezTo>
                            <a:pt x="910699" y="703341"/>
                            <a:pt x="794213" y="927322"/>
                            <a:pt x="474403" y="948806"/>
                          </a:cubicBezTo>
                          <a:cubicBezTo>
                            <a:pt x="198651" y="934479"/>
                            <a:pt x="45540" y="770917"/>
                            <a:pt x="0" y="47440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b="1" dirty="0">
                <a:solidFill>
                  <a:schemeClr val="tx1"/>
                </a:solidFill>
                <a:latin typeface="Calibri" panose="020F0502020204030204" pitchFamily="34" charset="0"/>
                <a:cs typeface="Calibri" panose="020F0502020204030204" pitchFamily="34" charset="0"/>
              </a:endParaRPr>
            </a:p>
          </p:txBody>
        </p:sp>
        <p:pic>
          <p:nvPicPr>
            <p:cNvPr id="6" name="Google Shape;139;p46" descr="Google icon Logo PNG Transparent &amp; SVG Vector - Freebie Supply">
              <a:extLst>
                <a:ext uri="{FF2B5EF4-FFF2-40B4-BE49-F238E27FC236}">
                  <a16:creationId xmlns:a16="http://schemas.microsoft.com/office/drawing/2014/main" id="{5929949B-AA05-D093-6E9A-3D42C994CEFC}"/>
                </a:ext>
              </a:extLst>
            </p:cNvPr>
            <p:cNvPicPr preferRelativeResize="0"/>
            <p:nvPr/>
          </p:nvPicPr>
          <p:blipFill rotWithShape="1">
            <a:blip r:embed="rId3">
              <a:alphaModFix/>
            </a:blip>
            <a:srcRect/>
            <a:stretch/>
          </p:blipFill>
          <p:spPr>
            <a:xfrm>
              <a:off x="433566" y="7854651"/>
              <a:ext cx="527244" cy="539571"/>
            </a:xfrm>
            <a:prstGeom prst="rect">
              <a:avLst/>
            </a:prstGeom>
            <a:noFill/>
            <a:ln>
              <a:noFill/>
            </a:ln>
          </p:spPr>
        </p:pic>
      </p:gr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3"/>
          <p:cNvSpPr txBox="1">
            <a:spLocks noGrp="1"/>
          </p:cNvSpPr>
          <p:nvPr>
            <p:ph type="title"/>
          </p:nvPr>
        </p:nvSpPr>
        <p:spPr>
          <a:xfrm>
            <a:off x="471487" y="341803"/>
            <a:ext cx="5915025" cy="10830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fi-FI" b="1" dirty="0">
                <a:latin typeface="Calibri"/>
                <a:ea typeface="Calibri"/>
                <a:cs typeface="Calibri"/>
                <a:sym typeface="Calibri"/>
              </a:rPr>
              <a:t>Motoristen taitojen </a:t>
            </a:r>
            <a:r>
              <a:rPr lang="fi-FI" b="1" dirty="0" err="1">
                <a:latin typeface="Calibri"/>
                <a:ea typeface="Calibri"/>
                <a:cs typeface="Calibri"/>
                <a:sym typeface="Calibri"/>
              </a:rPr>
              <a:t>check</a:t>
            </a:r>
            <a:r>
              <a:rPr lang="fi-FI" b="1" dirty="0">
                <a:latin typeface="Calibri"/>
                <a:ea typeface="Calibri"/>
                <a:cs typeface="Calibri"/>
                <a:sym typeface="Calibri"/>
              </a:rPr>
              <a:t>-lista</a:t>
            </a:r>
            <a:endParaRPr b="1" dirty="0">
              <a:latin typeface="Calibri"/>
              <a:ea typeface="Calibri"/>
              <a:cs typeface="Calibri"/>
              <a:sym typeface="Calibri"/>
            </a:endParaRPr>
          </a:p>
        </p:txBody>
      </p:sp>
      <p:sp>
        <p:nvSpPr>
          <p:cNvPr id="427" name="Google Shape;427;p43"/>
          <p:cNvSpPr txBox="1">
            <a:spLocks noGrp="1"/>
          </p:cNvSpPr>
          <p:nvPr>
            <p:ph type="body" idx="1"/>
          </p:nvPr>
        </p:nvSpPr>
        <p:spPr>
          <a:xfrm>
            <a:off x="391772" y="1332436"/>
            <a:ext cx="6230483" cy="236484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1766"/>
              <a:buNone/>
            </a:pPr>
            <a:r>
              <a:rPr lang="fi-FI" sz="1400" dirty="0">
                <a:latin typeface="Calibri"/>
                <a:ea typeface="Calibri"/>
                <a:cs typeface="Calibri"/>
                <a:sym typeface="Calibri"/>
              </a:rPr>
              <a:t>Eri ikäiset lapset harjoittelevat ihan samoja perusmotorisia taitoja! </a:t>
            </a:r>
            <a:endParaRPr sz="1400" dirty="0">
              <a:latin typeface="Calibri"/>
              <a:ea typeface="Calibri"/>
              <a:cs typeface="Calibri"/>
              <a:sym typeface="Calibri"/>
            </a:endParaRPr>
          </a:p>
          <a:p>
            <a:pPr marL="0" lvl="0" indent="0" algn="ctr" rtl="0">
              <a:lnSpc>
                <a:spcPct val="90000"/>
              </a:lnSpc>
              <a:spcBef>
                <a:spcPts val="0"/>
              </a:spcBef>
              <a:spcAft>
                <a:spcPts val="0"/>
              </a:spcAft>
              <a:buClr>
                <a:schemeClr val="dk1"/>
              </a:buClr>
              <a:buSzPts val="1766"/>
              <a:buNone/>
            </a:pPr>
            <a:r>
              <a:rPr lang="fi-FI" sz="1400" dirty="0">
                <a:latin typeface="Calibri"/>
                <a:ea typeface="Calibri"/>
                <a:cs typeface="Calibri"/>
                <a:sym typeface="Calibri"/>
              </a:rPr>
              <a:t>Erona on vain se, että lasten  liikkumisessa tarkastellaan </a:t>
            </a:r>
            <a:endParaRPr sz="1400" dirty="0">
              <a:latin typeface="Calibri"/>
              <a:ea typeface="Calibri"/>
              <a:cs typeface="Calibri"/>
              <a:sym typeface="Calibri"/>
            </a:endParaRPr>
          </a:p>
          <a:p>
            <a:pPr marL="0" lvl="0" indent="0" algn="ctr" rtl="0">
              <a:lnSpc>
                <a:spcPct val="90000"/>
              </a:lnSpc>
              <a:spcBef>
                <a:spcPts val="0"/>
              </a:spcBef>
              <a:spcAft>
                <a:spcPts val="0"/>
              </a:spcAft>
              <a:buClr>
                <a:schemeClr val="dk1"/>
              </a:buClr>
              <a:buSzPts val="1766"/>
              <a:buNone/>
            </a:pPr>
            <a:r>
              <a:rPr lang="fi-FI" sz="1400" dirty="0">
                <a:latin typeface="Calibri"/>
                <a:ea typeface="Calibri"/>
                <a:cs typeface="Calibri"/>
                <a:sym typeface="Calibri"/>
              </a:rPr>
              <a:t>ikätasoon soveltuen  taidon ydinkohtia. Esimerkiksi pieni lapsi harjoittelee tasajalkahyppyä, mutta kouluikää lähestyvä lapsi loikkaa. Perustaitona on molemmilla hyppääminen.  Tästä </a:t>
            </a:r>
            <a:r>
              <a:rPr lang="fi-FI" sz="1400" dirty="0" err="1">
                <a:latin typeface="Calibri"/>
                <a:ea typeface="Calibri"/>
                <a:cs typeface="Calibri"/>
                <a:sym typeface="Calibri"/>
              </a:rPr>
              <a:t>chek</a:t>
            </a:r>
            <a:r>
              <a:rPr lang="fi-FI" sz="1400" dirty="0">
                <a:latin typeface="Calibri"/>
                <a:ea typeface="Calibri"/>
                <a:cs typeface="Calibri"/>
                <a:sym typeface="Calibri"/>
              </a:rPr>
              <a:t>-listasta saat erilaisia variaatioita perusliikkeiden harjoitteluun. </a:t>
            </a:r>
          </a:p>
          <a:p>
            <a:pPr marL="0" lvl="0" indent="0" algn="ctr" rtl="0">
              <a:lnSpc>
                <a:spcPct val="90000"/>
              </a:lnSpc>
              <a:spcBef>
                <a:spcPts val="0"/>
              </a:spcBef>
              <a:spcAft>
                <a:spcPts val="0"/>
              </a:spcAft>
              <a:buClr>
                <a:schemeClr val="dk1"/>
              </a:buClr>
              <a:buSzPts val="1766"/>
              <a:buNone/>
            </a:pPr>
            <a:endParaRPr lang="fi-FI" sz="1400" dirty="0">
              <a:latin typeface="Calibri"/>
              <a:ea typeface="Calibri"/>
              <a:cs typeface="Calibri"/>
              <a:sym typeface="Calibri"/>
            </a:endParaRPr>
          </a:p>
          <a:p>
            <a:pPr marL="0" lvl="0" indent="0" algn="ctr" rtl="0">
              <a:lnSpc>
                <a:spcPct val="90000"/>
              </a:lnSpc>
              <a:spcBef>
                <a:spcPts val="0"/>
              </a:spcBef>
              <a:spcAft>
                <a:spcPts val="0"/>
              </a:spcAft>
              <a:buClr>
                <a:schemeClr val="dk1"/>
              </a:buClr>
              <a:buSzPts val="1766"/>
              <a:buNone/>
            </a:pPr>
            <a:r>
              <a:rPr lang="fi-FI" sz="1400" dirty="0">
                <a:latin typeface="Calibri"/>
                <a:ea typeface="Calibri"/>
                <a:cs typeface="Calibri"/>
                <a:sym typeface="Calibri"/>
              </a:rPr>
              <a:t>Sanoita lapsille k</a:t>
            </a:r>
            <a:r>
              <a:rPr lang="fi-FI" sz="1400" dirty="0"/>
              <a:t>äsitteitä, kuten kehonosien nimiä, asentojen nimiä ja liikkeiden nimiä. Nämä ovat keskeinen osa liikkumista ja uusien taitojen oppimista. Kun käsitteet on hallussa, on helpompaa ymmärtää sanallisia ohjeita. </a:t>
            </a:r>
          </a:p>
          <a:p>
            <a:pPr marL="0" lvl="0" indent="0" algn="ctr" rtl="0">
              <a:lnSpc>
                <a:spcPct val="90000"/>
              </a:lnSpc>
              <a:spcBef>
                <a:spcPts val="0"/>
              </a:spcBef>
              <a:spcAft>
                <a:spcPts val="0"/>
              </a:spcAft>
              <a:buClr>
                <a:schemeClr val="dk1"/>
              </a:buClr>
              <a:buSzPts val="1766"/>
              <a:buNone/>
            </a:pPr>
            <a:endParaRPr sz="1400" dirty="0">
              <a:latin typeface="Calibri"/>
              <a:ea typeface="Calibri"/>
              <a:cs typeface="Calibri"/>
              <a:sym typeface="Calibri"/>
            </a:endParaRPr>
          </a:p>
          <a:p>
            <a:pPr marL="0" lvl="0" indent="0" algn="ctr" rtl="0">
              <a:lnSpc>
                <a:spcPct val="90000"/>
              </a:lnSpc>
              <a:spcBef>
                <a:spcPts val="0"/>
              </a:spcBef>
              <a:spcAft>
                <a:spcPts val="0"/>
              </a:spcAft>
              <a:buClr>
                <a:schemeClr val="dk1"/>
              </a:buClr>
              <a:buSzPts val="1766"/>
              <a:buNone/>
            </a:pPr>
            <a:endParaRPr sz="1400" b="1" dirty="0">
              <a:solidFill>
                <a:srgbClr val="7030A0"/>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766"/>
              <a:buNone/>
            </a:pPr>
            <a:r>
              <a:rPr lang="fi-FI" sz="1400" b="1" dirty="0">
                <a:solidFill>
                  <a:schemeClr val="accent1"/>
                </a:solidFill>
                <a:latin typeface="Calibri"/>
                <a:ea typeface="Calibri"/>
                <a:cs typeface="Calibri"/>
                <a:sym typeface="Calibri"/>
              </a:rPr>
              <a:t>Laita rasti ruutuun, kun olette harjoitelleet taitoa. </a:t>
            </a:r>
            <a:endParaRPr sz="1400" b="1" dirty="0">
              <a:solidFill>
                <a:schemeClr val="accent1"/>
              </a:solidFill>
              <a:latin typeface="Calibri"/>
              <a:ea typeface="Calibri"/>
              <a:cs typeface="Calibri"/>
              <a:sym typeface="Calibri"/>
            </a:endParaRPr>
          </a:p>
        </p:txBody>
      </p:sp>
      <p:sp>
        <p:nvSpPr>
          <p:cNvPr id="3" name="Google Shape;434;g2290aa6aae1_0_0">
            <a:extLst>
              <a:ext uri="{FF2B5EF4-FFF2-40B4-BE49-F238E27FC236}">
                <a16:creationId xmlns:a16="http://schemas.microsoft.com/office/drawing/2014/main" id="{BA4CF8C8-E77E-B54B-3D7B-5B4A8DACE672}"/>
              </a:ext>
            </a:extLst>
          </p:cNvPr>
          <p:cNvSpPr/>
          <p:nvPr/>
        </p:nvSpPr>
        <p:spPr>
          <a:xfrm>
            <a:off x="299355" y="4312963"/>
            <a:ext cx="6415315" cy="2315623"/>
          </a:xfrm>
          <a:custGeom>
            <a:avLst/>
            <a:gdLst/>
            <a:ahLst/>
            <a:cxnLst/>
            <a:rect l="l" t="t" r="r" b="b"/>
            <a:pathLst>
              <a:path w="6415315" h="2090057" fill="none" extrusionOk="0">
                <a:moveTo>
                  <a:pt x="0" y="0"/>
                </a:moveTo>
                <a:cubicBezTo>
                  <a:pt x="2611154" y="-129074"/>
                  <a:pt x="4816949" y="121091"/>
                  <a:pt x="6415315" y="0"/>
                </a:cubicBezTo>
                <a:cubicBezTo>
                  <a:pt x="6335026" y="327188"/>
                  <a:pt x="6529589" y="1239988"/>
                  <a:pt x="6415315" y="2090057"/>
                </a:cubicBezTo>
                <a:cubicBezTo>
                  <a:pt x="3269099" y="2194246"/>
                  <a:pt x="2586893" y="2024047"/>
                  <a:pt x="0" y="2090057"/>
                </a:cubicBezTo>
                <a:cubicBezTo>
                  <a:pt x="-62389" y="1694673"/>
                  <a:pt x="150190" y="621406"/>
                  <a:pt x="0" y="0"/>
                </a:cubicBezTo>
                <a:close/>
              </a:path>
              <a:path w="6415315" h="2090057" extrusionOk="0">
                <a:moveTo>
                  <a:pt x="0" y="0"/>
                </a:moveTo>
                <a:cubicBezTo>
                  <a:pt x="2264024" y="132120"/>
                  <a:pt x="5721873" y="-85259"/>
                  <a:pt x="6415315" y="0"/>
                </a:cubicBezTo>
                <a:cubicBezTo>
                  <a:pt x="6398607" y="261439"/>
                  <a:pt x="6325382" y="1097415"/>
                  <a:pt x="6415315" y="2090057"/>
                </a:cubicBezTo>
                <a:cubicBezTo>
                  <a:pt x="5041339" y="1934388"/>
                  <a:pt x="1039922" y="1988345"/>
                  <a:pt x="0" y="2090057"/>
                </a:cubicBezTo>
                <a:cubicBezTo>
                  <a:pt x="46412" y="1794105"/>
                  <a:pt x="-133977" y="261120"/>
                  <a:pt x="0" y="0"/>
                </a:cubicBezTo>
                <a:close/>
              </a:path>
            </a:pathLst>
          </a:custGeom>
          <a:solidFill>
            <a:srgbClr val="E2F0D9"/>
          </a:solidFill>
          <a:ln w="28575" cap="flat" cmpd="sng">
            <a:solidFill>
              <a:srgbClr val="CCF9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fi-FI" sz="1200" b="1" i="0" u="none" strike="noStrike" cap="none" dirty="0">
                <a:solidFill>
                  <a:schemeClr val="dk1"/>
                </a:solidFill>
                <a:latin typeface="Calibri"/>
                <a:ea typeface="Calibri"/>
                <a:cs typeface="Calibri"/>
                <a:sym typeface="Calibri"/>
              </a:rPr>
              <a:t>Pyöriminen</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75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Kehon pystyakselin ympäri eri suuntiin ja eri tasoissa </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Kierintä ja kuperkeikka tasamaalla, alamäkeen, ylämäkeen</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Vaaka-akselin ympäri (kuperkeikka eteen ja taakse)</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Eri kehonosilla: peppu, maha, selkä, polvet, varpaat</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Erilaisilla alustoilla</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Oikealle, vasemmalle, suuntaa vaihtaen</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Kädet vartalon jatkeena, kädet kyljissä, kippurassa</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Kärrynpyörä</a:t>
            </a:r>
          </a:p>
          <a:p>
            <a:pPr marL="457200" marR="0" lvl="0" indent="-323850" algn="l" rtl="0">
              <a:spcBef>
                <a:spcPts val="0"/>
              </a:spcBef>
              <a:spcAft>
                <a:spcPts val="0"/>
              </a:spcAft>
              <a:buClr>
                <a:srgbClr val="000000"/>
              </a:buClr>
              <a:buSzPts val="1500"/>
              <a:buFont typeface="Arial"/>
              <a:buChar char="❏"/>
            </a:pPr>
            <a:r>
              <a:rPr lang="fi-FI" sz="1200" dirty="0">
                <a:solidFill>
                  <a:schemeClr val="dk1"/>
                </a:solidFill>
                <a:latin typeface="Calibri"/>
                <a:ea typeface="Calibri"/>
                <a:cs typeface="Calibri"/>
                <a:sym typeface="Calibri"/>
              </a:rPr>
              <a:t>Muu, mikä:_________________________________________________________________</a:t>
            </a:r>
            <a:endParaRPr sz="1200" b="0" i="0" u="none" strike="noStrike" cap="none" dirty="0">
              <a:solidFill>
                <a:srgbClr val="000000"/>
              </a:solidFill>
              <a:latin typeface="Calibri"/>
              <a:ea typeface="Calibri"/>
              <a:cs typeface="Calibri"/>
              <a:sym typeface="Calibri"/>
            </a:endParaRPr>
          </a:p>
        </p:txBody>
      </p:sp>
      <p:sp>
        <p:nvSpPr>
          <p:cNvPr id="4" name="Google Shape;444;g2290aa6aae1_0_5">
            <a:extLst>
              <a:ext uri="{FF2B5EF4-FFF2-40B4-BE49-F238E27FC236}">
                <a16:creationId xmlns:a16="http://schemas.microsoft.com/office/drawing/2014/main" id="{A371E16E-B442-819D-73CE-201F837F4406}"/>
              </a:ext>
            </a:extLst>
          </p:cNvPr>
          <p:cNvSpPr/>
          <p:nvPr/>
        </p:nvSpPr>
        <p:spPr>
          <a:xfrm>
            <a:off x="299355" y="6937953"/>
            <a:ext cx="6415315" cy="2007784"/>
          </a:xfrm>
          <a:custGeom>
            <a:avLst/>
            <a:gdLst/>
            <a:ahLst/>
            <a:cxnLst/>
            <a:rect l="l" t="t" r="r" b="b"/>
            <a:pathLst>
              <a:path w="6415315" h="3081211" fill="none" extrusionOk="0">
                <a:moveTo>
                  <a:pt x="0" y="0"/>
                </a:moveTo>
                <a:cubicBezTo>
                  <a:pt x="2611154" y="-129074"/>
                  <a:pt x="4816949" y="121091"/>
                  <a:pt x="6415315" y="0"/>
                </a:cubicBezTo>
                <a:cubicBezTo>
                  <a:pt x="6335026" y="1041784"/>
                  <a:pt x="6529589" y="2081010"/>
                  <a:pt x="6415315" y="3081211"/>
                </a:cubicBezTo>
                <a:cubicBezTo>
                  <a:pt x="3269099" y="3185400"/>
                  <a:pt x="2586893" y="3015201"/>
                  <a:pt x="0" y="3081211"/>
                </a:cubicBezTo>
                <a:cubicBezTo>
                  <a:pt x="-62389" y="1887514"/>
                  <a:pt x="150190" y="1206946"/>
                  <a:pt x="0" y="0"/>
                </a:cubicBezTo>
                <a:close/>
              </a:path>
              <a:path w="6415315" h="3081211" extrusionOk="0">
                <a:moveTo>
                  <a:pt x="0" y="0"/>
                </a:moveTo>
                <a:cubicBezTo>
                  <a:pt x="2264024" y="132120"/>
                  <a:pt x="5721873" y="-85259"/>
                  <a:pt x="6415315" y="0"/>
                </a:cubicBezTo>
                <a:cubicBezTo>
                  <a:pt x="6398607" y="950686"/>
                  <a:pt x="6325382" y="1582271"/>
                  <a:pt x="6415315" y="3081211"/>
                </a:cubicBezTo>
                <a:cubicBezTo>
                  <a:pt x="5041339" y="2925542"/>
                  <a:pt x="1039922" y="2979499"/>
                  <a:pt x="0" y="3081211"/>
                </a:cubicBezTo>
                <a:cubicBezTo>
                  <a:pt x="46412" y="1766083"/>
                  <a:pt x="-133977" y="995951"/>
                  <a:pt x="0" y="0"/>
                </a:cubicBezTo>
                <a:close/>
              </a:path>
            </a:pathLst>
          </a:custGeom>
          <a:solidFill>
            <a:srgbClr val="F4DCEF"/>
          </a:solidFill>
          <a:ln w="28575" cap="flat" cmpd="sng">
            <a:solidFill>
              <a:srgbClr val="CCF9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750"/>
              </a:spcBef>
              <a:spcAft>
                <a:spcPts val="0"/>
              </a:spcAft>
              <a:buClr>
                <a:srgbClr val="000000"/>
              </a:buClr>
              <a:buSzPts val="1800"/>
              <a:buFont typeface="Arial"/>
              <a:buNone/>
            </a:pPr>
            <a:r>
              <a:rPr lang="fi-FI" sz="1200" b="1" i="0" u="none" strike="noStrike" cap="none" dirty="0">
                <a:solidFill>
                  <a:schemeClr val="dk1"/>
                </a:solidFill>
                <a:latin typeface="Calibri"/>
                <a:ea typeface="Calibri"/>
                <a:cs typeface="Calibri"/>
                <a:sym typeface="Calibri"/>
              </a:rPr>
              <a:t>Kuljettaminen</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75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Eri kehonosilla (jalalla, kädellä, päällä)</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Eteen, taakse, sivuille</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Isossa tilassa, pienessä tilassa, esteitä väistäen</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Kohdetta pitkin (reitti, kehonosa, vartalo, penkki)</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Nopeasti, hitaasti, kiihdyttäen, hidastaen</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Erilaiset välineet (jalkapallo, koripallo, ilmapallo)</a:t>
            </a:r>
          </a:p>
          <a:p>
            <a:pPr marL="457200" marR="0" lvl="0" indent="-342900" algn="l" rtl="0">
              <a:spcBef>
                <a:spcPts val="0"/>
              </a:spcBef>
              <a:spcAft>
                <a:spcPts val="0"/>
              </a:spcAft>
              <a:buClr>
                <a:srgbClr val="000000"/>
              </a:buClr>
              <a:buSzPts val="1800"/>
              <a:buFont typeface="Arial"/>
              <a:buChar char="❏"/>
            </a:pPr>
            <a:r>
              <a:rPr lang="fi-FI" sz="1200" dirty="0">
                <a:solidFill>
                  <a:schemeClr val="dk1"/>
                </a:solidFill>
                <a:latin typeface="Calibri"/>
                <a:ea typeface="Calibri"/>
                <a:cs typeface="Calibri"/>
                <a:sym typeface="Calibri"/>
              </a:rPr>
              <a:t>Muu, mikä:__________________________________________________________________</a:t>
            </a:r>
            <a:endParaRPr sz="1200" b="0" i="0" u="none" strike="noStrike" cap="none" dirty="0">
              <a:solidFill>
                <a:srgbClr val="000000"/>
              </a:solidFill>
              <a:latin typeface="Calibri"/>
              <a:ea typeface="Calibri"/>
              <a:cs typeface="Calibri"/>
              <a:sym typeface="Calibri"/>
            </a:endParaRPr>
          </a:p>
        </p:txBody>
      </p:sp>
      <p:pic>
        <p:nvPicPr>
          <p:cNvPr id="1026" name="Picture 2" descr="pyöriä ympäri">
            <a:extLst>
              <a:ext uri="{FF2B5EF4-FFF2-40B4-BE49-F238E27FC236}">
                <a16:creationId xmlns:a16="http://schemas.microsoft.com/office/drawing/2014/main" id="{D9EA7449-27BD-4E25-3031-FE314B9DD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354" y="4620740"/>
            <a:ext cx="1627129" cy="1627129"/>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1201BCA8-DD29-05E3-1968-6209C063BFDF}"/>
              </a:ext>
            </a:extLst>
          </p:cNvPr>
          <p:cNvSpPr txBox="1"/>
          <p:nvPr/>
        </p:nvSpPr>
        <p:spPr>
          <a:xfrm>
            <a:off x="5680413" y="4350305"/>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sp>
        <p:nvSpPr>
          <p:cNvPr id="6" name="Tekstiruutu 5">
            <a:extLst>
              <a:ext uri="{FF2B5EF4-FFF2-40B4-BE49-F238E27FC236}">
                <a16:creationId xmlns:a16="http://schemas.microsoft.com/office/drawing/2014/main" id="{FFE0C4DE-3B28-1C0B-3898-0E16202BC7BF}"/>
              </a:ext>
            </a:extLst>
          </p:cNvPr>
          <p:cNvSpPr txBox="1"/>
          <p:nvPr/>
        </p:nvSpPr>
        <p:spPr>
          <a:xfrm>
            <a:off x="5671226" y="7022830"/>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pic>
        <p:nvPicPr>
          <p:cNvPr id="1028" name="Picture 4" descr="kuljettaa">
            <a:extLst>
              <a:ext uri="{FF2B5EF4-FFF2-40B4-BE49-F238E27FC236}">
                <a16:creationId xmlns:a16="http://schemas.microsoft.com/office/drawing/2014/main" id="{63164CB1-D73F-A327-FAB5-81CD7497E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359" y="7387817"/>
            <a:ext cx="1185747" cy="1185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6" name="Google Shape;436;g2290aa6aae1_0_0"/>
          <p:cNvSpPr/>
          <p:nvPr/>
        </p:nvSpPr>
        <p:spPr>
          <a:xfrm>
            <a:off x="217699" y="5180452"/>
            <a:ext cx="6415320" cy="2216163"/>
          </a:xfrm>
          <a:custGeom>
            <a:avLst/>
            <a:gdLst/>
            <a:ahLst/>
            <a:cxnLst/>
            <a:rect l="l" t="t" r="r" b="b"/>
            <a:pathLst>
              <a:path w="6415315" h="2090057" fill="none" extrusionOk="0">
                <a:moveTo>
                  <a:pt x="0" y="0"/>
                </a:moveTo>
                <a:cubicBezTo>
                  <a:pt x="2611154" y="-129074"/>
                  <a:pt x="4816949" y="121091"/>
                  <a:pt x="6415315" y="0"/>
                </a:cubicBezTo>
                <a:cubicBezTo>
                  <a:pt x="6335026" y="327188"/>
                  <a:pt x="6529589" y="1239988"/>
                  <a:pt x="6415315" y="2090057"/>
                </a:cubicBezTo>
                <a:cubicBezTo>
                  <a:pt x="3269099" y="2194246"/>
                  <a:pt x="2586893" y="2024047"/>
                  <a:pt x="0" y="2090057"/>
                </a:cubicBezTo>
                <a:cubicBezTo>
                  <a:pt x="-62389" y="1694673"/>
                  <a:pt x="150190" y="621406"/>
                  <a:pt x="0" y="0"/>
                </a:cubicBezTo>
                <a:close/>
              </a:path>
              <a:path w="6415315" h="2090057" extrusionOk="0">
                <a:moveTo>
                  <a:pt x="0" y="0"/>
                </a:moveTo>
                <a:cubicBezTo>
                  <a:pt x="2264024" y="132120"/>
                  <a:pt x="5721873" y="-85259"/>
                  <a:pt x="6415315" y="0"/>
                </a:cubicBezTo>
                <a:cubicBezTo>
                  <a:pt x="6398607" y="261439"/>
                  <a:pt x="6325382" y="1097415"/>
                  <a:pt x="6415315" y="2090057"/>
                </a:cubicBezTo>
                <a:cubicBezTo>
                  <a:pt x="5041339" y="1934388"/>
                  <a:pt x="1039922" y="1988345"/>
                  <a:pt x="0" y="2090057"/>
                </a:cubicBezTo>
                <a:cubicBezTo>
                  <a:pt x="46412" y="1794105"/>
                  <a:pt x="-133977" y="261120"/>
                  <a:pt x="0" y="0"/>
                </a:cubicBezTo>
                <a:close/>
              </a:path>
            </a:pathLst>
          </a:custGeom>
          <a:solidFill>
            <a:srgbClr val="E2F0D9"/>
          </a:solidFill>
          <a:ln w="28575" cap="flat" cmpd="sng">
            <a:solidFill>
              <a:srgbClr val="CCF9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750"/>
              </a:spcBef>
              <a:spcAft>
                <a:spcPts val="0"/>
              </a:spcAft>
              <a:buClr>
                <a:srgbClr val="000000"/>
              </a:buClr>
              <a:buSzPts val="1800"/>
              <a:buFont typeface="Arial"/>
              <a:buNone/>
            </a:pPr>
            <a:r>
              <a:rPr lang="fi-FI" sz="1200" b="1" i="0" u="none" strike="noStrike" cap="none" dirty="0">
                <a:solidFill>
                  <a:schemeClr val="dk1"/>
                </a:solidFill>
                <a:latin typeface="Calibri"/>
                <a:ea typeface="Calibri"/>
                <a:cs typeface="Calibri"/>
                <a:sym typeface="Calibri"/>
              </a:rPr>
              <a:t>Väistäminen</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75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Eri kokoisissa tiloissa</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Erilaisten kohteiden väistäminen (ihminen, tavara)</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Harhauttaminen</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Reaktiotilanteet nopeasti ja hitaasti</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Oikealta, vasemmalta</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Etuperin, takaperin</a:t>
            </a:r>
          </a:p>
          <a:p>
            <a:pPr marL="457200" marR="0" lvl="0" indent="-323850" algn="l" rtl="0">
              <a:spcBef>
                <a:spcPts val="0"/>
              </a:spcBef>
              <a:spcAft>
                <a:spcPts val="0"/>
              </a:spcAft>
              <a:buClr>
                <a:srgbClr val="000000"/>
              </a:buClr>
              <a:buSzPts val="1500"/>
              <a:buFont typeface="Arial"/>
              <a:buChar char="❏"/>
            </a:pPr>
            <a:r>
              <a:rPr lang="fi-FI" sz="1200" dirty="0">
                <a:solidFill>
                  <a:schemeClr val="dk1"/>
                </a:solidFill>
                <a:latin typeface="Calibri"/>
                <a:ea typeface="Calibri"/>
                <a:cs typeface="Calibri"/>
                <a:sym typeface="Calibri"/>
              </a:rPr>
              <a:t>Muu, mikä:________________________________________________________________</a:t>
            </a:r>
            <a:endParaRPr sz="1200" b="0" i="0" u="none" strike="noStrike" cap="none" dirty="0">
              <a:solidFill>
                <a:srgbClr val="000000"/>
              </a:solidFill>
              <a:latin typeface="Calibri"/>
              <a:ea typeface="Calibri"/>
              <a:cs typeface="Calibri"/>
              <a:sym typeface="Calibri"/>
            </a:endParaRPr>
          </a:p>
        </p:txBody>
      </p:sp>
      <p:sp>
        <p:nvSpPr>
          <p:cNvPr id="437" name="Google Shape;437;g2290aa6aae1_0_0"/>
          <p:cNvSpPr/>
          <p:nvPr/>
        </p:nvSpPr>
        <p:spPr>
          <a:xfrm>
            <a:off x="217699" y="7559498"/>
            <a:ext cx="6415315" cy="2090057"/>
          </a:xfrm>
          <a:custGeom>
            <a:avLst/>
            <a:gdLst/>
            <a:ahLst/>
            <a:cxnLst/>
            <a:rect l="l" t="t" r="r" b="b"/>
            <a:pathLst>
              <a:path w="6415315" h="2090057" fill="none" extrusionOk="0">
                <a:moveTo>
                  <a:pt x="0" y="0"/>
                </a:moveTo>
                <a:cubicBezTo>
                  <a:pt x="2611154" y="-129074"/>
                  <a:pt x="4816949" y="121091"/>
                  <a:pt x="6415315" y="0"/>
                </a:cubicBezTo>
                <a:cubicBezTo>
                  <a:pt x="6335026" y="327188"/>
                  <a:pt x="6529589" y="1239988"/>
                  <a:pt x="6415315" y="2090057"/>
                </a:cubicBezTo>
                <a:cubicBezTo>
                  <a:pt x="3269099" y="2194246"/>
                  <a:pt x="2586893" y="2024047"/>
                  <a:pt x="0" y="2090057"/>
                </a:cubicBezTo>
                <a:cubicBezTo>
                  <a:pt x="-62389" y="1694673"/>
                  <a:pt x="150190" y="621406"/>
                  <a:pt x="0" y="0"/>
                </a:cubicBezTo>
                <a:close/>
              </a:path>
              <a:path w="6415315" h="2090057" extrusionOk="0">
                <a:moveTo>
                  <a:pt x="0" y="0"/>
                </a:moveTo>
                <a:cubicBezTo>
                  <a:pt x="2264024" y="132120"/>
                  <a:pt x="5721873" y="-85259"/>
                  <a:pt x="6415315" y="0"/>
                </a:cubicBezTo>
                <a:cubicBezTo>
                  <a:pt x="6398607" y="261439"/>
                  <a:pt x="6325382" y="1097415"/>
                  <a:pt x="6415315" y="2090057"/>
                </a:cubicBezTo>
                <a:cubicBezTo>
                  <a:pt x="5041339" y="1934388"/>
                  <a:pt x="1039922" y="1988345"/>
                  <a:pt x="0" y="2090057"/>
                </a:cubicBezTo>
                <a:cubicBezTo>
                  <a:pt x="46412" y="1794105"/>
                  <a:pt x="-133977" y="261120"/>
                  <a:pt x="0" y="0"/>
                </a:cubicBezTo>
                <a:close/>
              </a:path>
            </a:pathLst>
          </a:custGeom>
          <a:solidFill>
            <a:srgbClr val="F4DCEF"/>
          </a:solidFill>
          <a:ln w="28575" cap="flat" cmpd="sng">
            <a:solidFill>
              <a:srgbClr val="CCD3F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fi-FI" sz="1200" b="1" i="0" u="none" strike="noStrike" cap="none" dirty="0">
                <a:solidFill>
                  <a:schemeClr val="dk1"/>
                </a:solidFill>
                <a:latin typeface="Calibri"/>
                <a:ea typeface="Calibri"/>
                <a:cs typeface="Calibri"/>
                <a:sym typeface="Calibri"/>
              </a:rPr>
              <a:t>Vierittäminen</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75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Lähelle, kauas</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Erikokoisilla palloilla, erilaisilla välineillä (esim. vanne)</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Kaverille, hallitusti reittiä pitkin</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Eri kehonosilla, yhdellä kädellä, kahdella kädellä</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Tarkkuus vieritys, esim. keilaus tai pistematto</a:t>
            </a:r>
          </a:p>
          <a:p>
            <a:pPr marL="457200" marR="0" lvl="0" indent="-342900" algn="l" rtl="0">
              <a:spcBef>
                <a:spcPts val="0"/>
              </a:spcBef>
              <a:spcAft>
                <a:spcPts val="0"/>
              </a:spcAft>
              <a:buClr>
                <a:srgbClr val="000000"/>
              </a:buClr>
              <a:buSzPts val="1800"/>
              <a:buFont typeface="Arial"/>
              <a:buChar char="❏"/>
            </a:pPr>
            <a:r>
              <a:rPr lang="fi-FI" sz="1200" dirty="0">
                <a:solidFill>
                  <a:schemeClr val="dk1"/>
                </a:solidFill>
                <a:latin typeface="Calibri"/>
                <a:ea typeface="Calibri"/>
                <a:cs typeface="Calibri"/>
                <a:sym typeface="Calibri"/>
              </a:rPr>
              <a:t>Muu, mikä:_________________________________________________________________</a:t>
            </a:r>
            <a:endParaRPr sz="1200" b="0" i="0" u="none" strike="noStrike" cap="none" dirty="0">
              <a:solidFill>
                <a:srgbClr val="000000"/>
              </a:solidFill>
              <a:latin typeface="Calibri"/>
              <a:ea typeface="Calibri"/>
              <a:cs typeface="Calibri"/>
              <a:sym typeface="Calibri"/>
            </a:endParaRPr>
          </a:p>
        </p:txBody>
      </p:sp>
      <p:sp>
        <p:nvSpPr>
          <p:cNvPr id="3" name="Google Shape;428;p43">
            <a:extLst>
              <a:ext uri="{FF2B5EF4-FFF2-40B4-BE49-F238E27FC236}">
                <a16:creationId xmlns:a16="http://schemas.microsoft.com/office/drawing/2014/main" id="{597FAACA-8FA1-DED2-8660-E8BB357D1641}"/>
              </a:ext>
            </a:extLst>
          </p:cNvPr>
          <p:cNvSpPr/>
          <p:nvPr/>
        </p:nvSpPr>
        <p:spPr>
          <a:xfrm>
            <a:off x="217704" y="2463113"/>
            <a:ext cx="6415315" cy="2364842"/>
          </a:xfrm>
          <a:custGeom>
            <a:avLst/>
            <a:gdLst/>
            <a:ahLst/>
            <a:cxnLst/>
            <a:rect l="l" t="t" r="r" b="b"/>
            <a:pathLst>
              <a:path w="6596743" h="3062514" fill="none" extrusionOk="0">
                <a:moveTo>
                  <a:pt x="0" y="0"/>
                </a:moveTo>
                <a:cubicBezTo>
                  <a:pt x="2157166" y="165637"/>
                  <a:pt x="5530459" y="-121966"/>
                  <a:pt x="6596743" y="0"/>
                </a:cubicBezTo>
                <a:cubicBezTo>
                  <a:pt x="6639791" y="1195306"/>
                  <a:pt x="6616796" y="1545558"/>
                  <a:pt x="6596743" y="3062514"/>
                </a:cubicBezTo>
                <a:cubicBezTo>
                  <a:pt x="5338447" y="3199829"/>
                  <a:pt x="1642251" y="3218252"/>
                  <a:pt x="0" y="3062514"/>
                </a:cubicBezTo>
                <a:cubicBezTo>
                  <a:pt x="-120979" y="1835948"/>
                  <a:pt x="6264" y="1005053"/>
                  <a:pt x="0" y="0"/>
                </a:cubicBezTo>
                <a:close/>
              </a:path>
              <a:path w="6596743" h="3062514" extrusionOk="0">
                <a:moveTo>
                  <a:pt x="0" y="0"/>
                </a:moveTo>
                <a:cubicBezTo>
                  <a:pt x="2240032" y="-25973"/>
                  <a:pt x="5219595" y="-64109"/>
                  <a:pt x="6596743" y="0"/>
                </a:cubicBezTo>
                <a:cubicBezTo>
                  <a:pt x="6698216" y="641528"/>
                  <a:pt x="6523682" y="1569912"/>
                  <a:pt x="6596743" y="3062514"/>
                </a:cubicBezTo>
                <a:cubicBezTo>
                  <a:pt x="3341538" y="3130615"/>
                  <a:pt x="1550296" y="3208832"/>
                  <a:pt x="0" y="3062514"/>
                </a:cubicBezTo>
                <a:cubicBezTo>
                  <a:pt x="-64985" y="1609551"/>
                  <a:pt x="35496" y="920091"/>
                  <a:pt x="0" y="0"/>
                </a:cubicBezTo>
                <a:close/>
              </a:path>
            </a:pathLst>
          </a:custGeom>
          <a:solidFill>
            <a:srgbClr val="F8EDCD"/>
          </a:solidFill>
          <a:ln w="28575" cap="flat" cmpd="sng">
            <a:solidFill>
              <a:srgbClr val="CCD3F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i-FI" sz="1200" b="1" i="0" u="none" strike="noStrike" cap="none" dirty="0">
                <a:solidFill>
                  <a:schemeClr val="tx1"/>
                </a:solidFill>
                <a:latin typeface="Calibri" panose="020F0502020204030204" pitchFamily="34" charset="0"/>
                <a:ea typeface="Calibri"/>
                <a:cs typeface="Calibri" panose="020F0502020204030204" pitchFamily="34" charset="0"/>
                <a:sym typeface="Calibri"/>
              </a:rPr>
              <a:t>Hyppääminen</a:t>
            </a:r>
            <a:endParaRPr sz="1200" b="0" i="0" u="none" strike="noStrike" cap="none" dirty="0">
              <a:solidFill>
                <a:schemeClr val="tx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chemeClr val="tx1"/>
                </a:solidFill>
                <a:latin typeface="Calibri" panose="020F0502020204030204" pitchFamily="34" charset="0"/>
                <a:ea typeface="Calibri"/>
                <a:cs typeface="Calibri" panose="020F0502020204030204" pitchFamily="34" charset="0"/>
                <a:sym typeface="Calibri"/>
              </a:rPr>
              <a:t>Eteen, taakse, sivuille</a:t>
            </a:r>
            <a:endParaRPr sz="12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chemeClr val="tx1"/>
                </a:solidFill>
                <a:latin typeface="Calibri" panose="020F0502020204030204" pitchFamily="34" charset="0"/>
                <a:ea typeface="Calibri"/>
                <a:cs typeface="Calibri" panose="020F0502020204030204" pitchFamily="34" charset="0"/>
                <a:sym typeface="Calibri"/>
              </a:rPr>
              <a:t>Paikallaan, liikkeessä, voimakkaasti, rauhallisesti, lähelle, kauas</a:t>
            </a:r>
            <a:endParaRPr sz="12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chemeClr val="tx1"/>
                </a:solidFill>
                <a:latin typeface="Calibri" panose="020F0502020204030204" pitchFamily="34" charset="0"/>
                <a:ea typeface="Calibri"/>
                <a:cs typeface="Calibri" panose="020F0502020204030204" pitchFamily="34" charset="0"/>
                <a:sym typeface="Calibri"/>
              </a:rPr>
              <a:t>Tasajalkahyppy, yhdellä jalalla, vuorotahtisesti, loikat</a:t>
            </a:r>
            <a:endParaRPr sz="12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chemeClr val="tx1"/>
                </a:solidFill>
                <a:latin typeface="Calibri" panose="020F0502020204030204" pitchFamily="34" charset="0"/>
                <a:ea typeface="Calibri"/>
                <a:cs typeface="Calibri" panose="020F0502020204030204" pitchFamily="34" charset="0"/>
                <a:sym typeface="Calibri"/>
              </a:rPr>
              <a:t>Hiihtohypyt, x-hypyt, kyykkyhypyt, erilaiset hyppyjen yhdistelmät</a:t>
            </a:r>
            <a:endParaRPr sz="12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chemeClr val="tx1"/>
                </a:solidFill>
                <a:latin typeface="Calibri" panose="020F0502020204030204" pitchFamily="34" charset="0"/>
                <a:ea typeface="Calibri"/>
                <a:cs typeface="Calibri" panose="020F0502020204030204" pitchFamily="34" charset="0"/>
                <a:sym typeface="Calibri"/>
              </a:rPr>
              <a:t>Korokkeelta alas, alhaalta ylöspäin, esteen yli</a:t>
            </a:r>
            <a:endParaRPr sz="12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chemeClr val="tx1"/>
                </a:solidFill>
                <a:latin typeface="Calibri" panose="020F0502020204030204" pitchFamily="34" charset="0"/>
                <a:ea typeface="Calibri"/>
                <a:cs typeface="Calibri" panose="020F0502020204030204" pitchFamily="34" charset="0"/>
                <a:sym typeface="Calibri"/>
              </a:rPr>
              <a:t>Naruhyppely, trampoliini</a:t>
            </a:r>
            <a:endParaRPr sz="12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chemeClr val="tx1"/>
                </a:solidFill>
                <a:latin typeface="Calibri" panose="020F0502020204030204" pitchFamily="34" charset="0"/>
                <a:ea typeface="Calibri"/>
                <a:cs typeface="Calibri" panose="020F0502020204030204" pitchFamily="34" charset="0"/>
                <a:sym typeface="Calibri"/>
              </a:rPr>
              <a:t>Kovalla alustalla, pehmeällä alustalla, vaihtelevassa maastossa</a:t>
            </a:r>
            <a:endParaRPr lang="fi-FI" sz="1200" dirty="0">
              <a:solidFill>
                <a:schemeClr val="tx1"/>
              </a:solidFill>
              <a:latin typeface="Calibri" panose="020F0502020204030204" pitchFamily="34" charset="0"/>
              <a:ea typeface="Calibri"/>
              <a:cs typeface="Calibri" panose="020F0502020204030204" pitchFamily="34" charset="0"/>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chemeClr val="tx1"/>
                </a:solidFill>
                <a:latin typeface="Calibri" panose="020F0502020204030204" pitchFamily="34" charset="0"/>
                <a:ea typeface="Calibri"/>
                <a:cs typeface="Calibri" panose="020F0502020204030204" pitchFamily="34" charset="0"/>
                <a:sym typeface="Calibri"/>
              </a:rPr>
              <a:t>Muu, mikä:_____________________________________________________________________</a:t>
            </a:r>
            <a:endParaRPr sz="12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4" name="Google Shape;449;g2290aa6aae1_0_10">
            <a:extLst>
              <a:ext uri="{FF2B5EF4-FFF2-40B4-BE49-F238E27FC236}">
                <a16:creationId xmlns:a16="http://schemas.microsoft.com/office/drawing/2014/main" id="{D2CAEA4F-6BE4-5FA3-FA28-3ECC96A52154}"/>
              </a:ext>
            </a:extLst>
          </p:cNvPr>
          <p:cNvSpPr/>
          <p:nvPr/>
        </p:nvSpPr>
        <p:spPr>
          <a:xfrm>
            <a:off x="217706" y="387358"/>
            <a:ext cx="6415315" cy="1844840"/>
          </a:xfrm>
          <a:custGeom>
            <a:avLst/>
            <a:gdLst/>
            <a:ahLst/>
            <a:cxnLst/>
            <a:rect l="l" t="t" r="r" b="b"/>
            <a:pathLst>
              <a:path w="6415315" h="1844840" fill="none" extrusionOk="0">
                <a:moveTo>
                  <a:pt x="0" y="0"/>
                </a:moveTo>
                <a:cubicBezTo>
                  <a:pt x="2611154" y="-129074"/>
                  <a:pt x="4816949" y="121091"/>
                  <a:pt x="6415315" y="0"/>
                </a:cubicBezTo>
                <a:cubicBezTo>
                  <a:pt x="6377261" y="261711"/>
                  <a:pt x="6352592" y="1268871"/>
                  <a:pt x="6415315" y="1844840"/>
                </a:cubicBezTo>
                <a:cubicBezTo>
                  <a:pt x="3269099" y="1949029"/>
                  <a:pt x="2586893" y="1778830"/>
                  <a:pt x="0" y="1844840"/>
                </a:cubicBezTo>
                <a:cubicBezTo>
                  <a:pt x="58739" y="1025151"/>
                  <a:pt x="-85396" y="470558"/>
                  <a:pt x="0" y="0"/>
                </a:cubicBezTo>
                <a:close/>
              </a:path>
              <a:path w="6415315" h="1844840" extrusionOk="0">
                <a:moveTo>
                  <a:pt x="0" y="0"/>
                </a:moveTo>
                <a:cubicBezTo>
                  <a:pt x="2264024" y="132120"/>
                  <a:pt x="5721873" y="-85259"/>
                  <a:pt x="6415315" y="0"/>
                </a:cubicBezTo>
                <a:cubicBezTo>
                  <a:pt x="6260302" y="323556"/>
                  <a:pt x="6446429" y="1414296"/>
                  <a:pt x="6415315" y="1844840"/>
                </a:cubicBezTo>
                <a:cubicBezTo>
                  <a:pt x="5041339" y="1689171"/>
                  <a:pt x="1039922" y="1743128"/>
                  <a:pt x="0" y="1844840"/>
                </a:cubicBezTo>
                <a:cubicBezTo>
                  <a:pt x="-37398" y="979932"/>
                  <a:pt x="108055" y="716236"/>
                  <a:pt x="0" y="0"/>
                </a:cubicBezTo>
                <a:close/>
              </a:path>
            </a:pathLst>
          </a:custGeom>
          <a:solidFill>
            <a:srgbClr val="F4DCEF"/>
          </a:solidFill>
          <a:ln w="28575" cap="flat" cmpd="sng">
            <a:solidFill>
              <a:srgbClr val="CCD3F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fi-FI" sz="1200" b="1" i="0" u="none" strike="noStrike" cap="none" dirty="0">
                <a:solidFill>
                  <a:schemeClr val="dk1"/>
                </a:solidFill>
                <a:latin typeface="Calibri"/>
                <a:ea typeface="Calibri"/>
                <a:cs typeface="Calibri"/>
                <a:sym typeface="Calibri"/>
              </a:rPr>
              <a:t>Työntäminen</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75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Erilaiset välineet (kärry, rekka, patja, kuula, kaveri, seinä)</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Eripainoiset välineet (kevyt, painava)</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Kovaa, hiljaa, kiihdyttäen, hidastaen</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Eri asennoissa</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Yksin, pareittain, ryhmässä</a:t>
            </a:r>
          </a:p>
          <a:p>
            <a:pPr marL="457200" marR="0" lvl="0" indent="-342900" algn="l" rtl="0">
              <a:spcBef>
                <a:spcPts val="0"/>
              </a:spcBef>
              <a:spcAft>
                <a:spcPts val="0"/>
              </a:spcAft>
              <a:buClr>
                <a:srgbClr val="000000"/>
              </a:buClr>
              <a:buSzPts val="1800"/>
              <a:buFont typeface="Arial"/>
              <a:buChar char="❏"/>
            </a:pPr>
            <a:r>
              <a:rPr lang="fi-FI" sz="1200" dirty="0">
                <a:solidFill>
                  <a:schemeClr val="dk1"/>
                </a:solidFill>
                <a:latin typeface="Calibri"/>
                <a:ea typeface="Calibri"/>
                <a:cs typeface="Calibri"/>
                <a:sym typeface="Calibri"/>
              </a:rPr>
              <a:t>Muu, mikä:__________________________________________________________________</a:t>
            </a:r>
            <a:endParaRPr sz="1200" b="0" i="0" u="none" strike="noStrike" cap="none" dirty="0">
              <a:solidFill>
                <a:srgbClr val="000000"/>
              </a:solidFill>
              <a:latin typeface="Calibri"/>
              <a:ea typeface="Calibri"/>
              <a:cs typeface="Calibri"/>
              <a:sym typeface="Calibri"/>
            </a:endParaRPr>
          </a:p>
        </p:txBody>
      </p:sp>
      <p:sp>
        <p:nvSpPr>
          <p:cNvPr id="5" name="Tekstiruutu 4">
            <a:extLst>
              <a:ext uri="{FF2B5EF4-FFF2-40B4-BE49-F238E27FC236}">
                <a16:creationId xmlns:a16="http://schemas.microsoft.com/office/drawing/2014/main" id="{37191398-3CEF-F8DD-BBA5-6FE5D35EF2B0}"/>
              </a:ext>
            </a:extLst>
          </p:cNvPr>
          <p:cNvSpPr txBox="1"/>
          <p:nvPr/>
        </p:nvSpPr>
        <p:spPr>
          <a:xfrm>
            <a:off x="5562092" y="5205690"/>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sp>
        <p:nvSpPr>
          <p:cNvPr id="6" name="Tekstiruutu 5">
            <a:extLst>
              <a:ext uri="{FF2B5EF4-FFF2-40B4-BE49-F238E27FC236}">
                <a16:creationId xmlns:a16="http://schemas.microsoft.com/office/drawing/2014/main" id="{40357E38-AD17-44BC-6BEA-AE0CAD234605}"/>
              </a:ext>
            </a:extLst>
          </p:cNvPr>
          <p:cNvSpPr txBox="1"/>
          <p:nvPr/>
        </p:nvSpPr>
        <p:spPr>
          <a:xfrm>
            <a:off x="5606039" y="2430806"/>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sp>
        <p:nvSpPr>
          <p:cNvPr id="8" name="Tekstiruutu 7">
            <a:extLst>
              <a:ext uri="{FF2B5EF4-FFF2-40B4-BE49-F238E27FC236}">
                <a16:creationId xmlns:a16="http://schemas.microsoft.com/office/drawing/2014/main" id="{A2AC3179-B2E0-41F8-DF46-565FE342048E}"/>
              </a:ext>
            </a:extLst>
          </p:cNvPr>
          <p:cNvSpPr txBox="1"/>
          <p:nvPr/>
        </p:nvSpPr>
        <p:spPr>
          <a:xfrm>
            <a:off x="5580428" y="418753"/>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pic>
        <p:nvPicPr>
          <p:cNvPr id="2054" name="Picture 6" descr="työntää">
            <a:extLst>
              <a:ext uri="{FF2B5EF4-FFF2-40B4-BE49-F238E27FC236}">
                <a16:creationId xmlns:a16="http://schemas.microsoft.com/office/drawing/2014/main" id="{5C5156A1-0A9A-A9C0-51F0-B2AF228EF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545" y="541246"/>
            <a:ext cx="1486804" cy="14868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yppiä">
            <a:extLst>
              <a:ext uri="{FF2B5EF4-FFF2-40B4-BE49-F238E27FC236}">
                <a16:creationId xmlns:a16="http://schemas.microsoft.com/office/drawing/2014/main" id="{C8CECE23-8155-4CE8-49C2-833503A44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662" y="3078135"/>
            <a:ext cx="1649687" cy="16496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äistää">
            <a:extLst>
              <a:ext uri="{FF2B5EF4-FFF2-40B4-BE49-F238E27FC236}">
                <a16:creationId xmlns:a16="http://schemas.microsoft.com/office/drawing/2014/main" id="{76138277-8313-4AA6-7586-D0AEFAC5A2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512" y="5342844"/>
            <a:ext cx="1847551" cy="184755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kieriä">
            <a:extLst>
              <a:ext uri="{FF2B5EF4-FFF2-40B4-BE49-F238E27FC236}">
                <a16:creationId xmlns:a16="http://schemas.microsoft.com/office/drawing/2014/main" id="{9CB2C3B5-AAAB-BD9E-BF7A-35376ABC6E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9545" y="8191255"/>
            <a:ext cx="1376428" cy="1376428"/>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8">
            <a:extLst>
              <a:ext uri="{FF2B5EF4-FFF2-40B4-BE49-F238E27FC236}">
                <a16:creationId xmlns:a16="http://schemas.microsoft.com/office/drawing/2014/main" id="{CF819ACB-1C6A-FAB9-1E1A-04098DA0A3F0}"/>
              </a:ext>
            </a:extLst>
          </p:cNvPr>
          <p:cNvSpPr txBox="1"/>
          <p:nvPr/>
        </p:nvSpPr>
        <p:spPr>
          <a:xfrm>
            <a:off x="5585693" y="7617013"/>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 name="Google Shape;443;g2290aa6aae1_0_5">
            <a:extLst>
              <a:ext uri="{FF2B5EF4-FFF2-40B4-BE49-F238E27FC236}">
                <a16:creationId xmlns:a16="http://schemas.microsoft.com/office/drawing/2014/main" id="{85C7D606-B552-863B-50EC-A034382ACF59}"/>
              </a:ext>
            </a:extLst>
          </p:cNvPr>
          <p:cNvSpPr/>
          <p:nvPr/>
        </p:nvSpPr>
        <p:spPr>
          <a:xfrm>
            <a:off x="221333" y="253739"/>
            <a:ext cx="6414770" cy="2297430"/>
          </a:xfrm>
          <a:custGeom>
            <a:avLst/>
            <a:gdLst/>
            <a:ahLst/>
            <a:cxnLst/>
            <a:rect l="l" t="t" r="r" b="b"/>
            <a:pathLst>
              <a:path w="6415315" h="3081211" fill="none" extrusionOk="0">
                <a:moveTo>
                  <a:pt x="0" y="0"/>
                </a:moveTo>
                <a:cubicBezTo>
                  <a:pt x="2611154" y="-129074"/>
                  <a:pt x="4816949" y="121091"/>
                  <a:pt x="6415315" y="0"/>
                </a:cubicBezTo>
                <a:cubicBezTo>
                  <a:pt x="6335026" y="1041784"/>
                  <a:pt x="6529589" y="2081010"/>
                  <a:pt x="6415315" y="3081211"/>
                </a:cubicBezTo>
                <a:cubicBezTo>
                  <a:pt x="3269099" y="3185400"/>
                  <a:pt x="2586893" y="3015201"/>
                  <a:pt x="0" y="3081211"/>
                </a:cubicBezTo>
                <a:cubicBezTo>
                  <a:pt x="-62389" y="1887514"/>
                  <a:pt x="150190" y="1206946"/>
                  <a:pt x="0" y="0"/>
                </a:cubicBezTo>
                <a:close/>
              </a:path>
              <a:path w="6415315" h="3081211" extrusionOk="0">
                <a:moveTo>
                  <a:pt x="0" y="0"/>
                </a:moveTo>
                <a:cubicBezTo>
                  <a:pt x="2264024" y="132120"/>
                  <a:pt x="5721873" y="-85259"/>
                  <a:pt x="6415315" y="0"/>
                </a:cubicBezTo>
                <a:cubicBezTo>
                  <a:pt x="6398607" y="950686"/>
                  <a:pt x="6325382" y="1582271"/>
                  <a:pt x="6415315" y="3081211"/>
                </a:cubicBezTo>
                <a:cubicBezTo>
                  <a:pt x="5041339" y="2925542"/>
                  <a:pt x="1039922" y="2979499"/>
                  <a:pt x="0" y="3081211"/>
                </a:cubicBezTo>
                <a:cubicBezTo>
                  <a:pt x="46412" y="1766083"/>
                  <a:pt x="-133977" y="995951"/>
                  <a:pt x="0" y="0"/>
                </a:cubicBezTo>
                <a:close/>
              </a:path>
            </a:pathLst>
          </a:custGeom>
          <a:solidFill>
            <a:srgbClr val="E2F0D9"/>
          </a:solidFill>
          <a:ln w="28575" cap="flat" cmpd="sng">
            <a:solidFill>
              <a:srgbClr val="F8CDD4"/>
            </a:solidFill>
            <a:prstDash val="solid"/>
            <a:round/>
            <a:headEnd type="none" w="sm" len="sm"/>
            <a:tailEnd type="none" w="sm" len="sm"/>
          </a:ln>
        </p:spPr>
        <p:txBody>
          <a:bodyPr spcFirstLastPara="1" wrap="square" lIns="91425" tIns="45700" rIns="91425" bIns="45700" anchor="ctr" anchorCtr="0">
            <a:noAutofit/>
          </a:bodyPr>
          <a:lstStyle/>
          <a:p>
            <a:pPr>
              <a:lnSpc>
                <a:spcPct val="107000"/>
              </a:lnSpc>
              <a:spcAft>
                <a:spcPts val="800"/>
              </a:spcAft>
            </a:pPr>
            <a:r>
              <a:rPr lang="fi-FI"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Tasapainoilu</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egoe UI Symbol" panose="020B0502040204020203" pitchFamily="34" charset="0"/>
              <a:buChar char="❏"/>
              <a:tabLst>
                <a:tab pos="457200" algn="l"/>
              </a:tabLst>
            </a:pPr>
            <a:r>
              <a:rPr lang="fi-FI"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Erilaisilla alustoilla (pehmeä, kova, vaihteleva)</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egoe UI Symbol" panose="020B0502040204020203" pitchFamily="34" charset="0"/>
              <a:buChar char="❏"/>
              <a:tabLst>
                <a:tab pos="457200" algn="l"/>
              </a:tabLst>
            </a:pPr>
            <a:r>
              <a:rPr lang="fi-FI"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Pysähtyminen sovitusta merkistä (esim. musiikki)</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egoe UI Symbol" panose="020B0502040204020203" pitchFamily="34" charset="0"/>
              <a:buChar char="❏"/>
              <a:tabLst>
                <a:tab pos="457200" algn="l"/>
              </a:tabLst>
            </a:pPr>
            <a:r>
              <a:rPr lang="fi-FI"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Tasapainon haastaminen yksin, pareittain, ryhmässä</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egoe UI Symbol" panose="020B0502040204020203" pitchFamily="34" charset="0"/>
              <a:buChar char="❏"/>
              <a:tabLst>
                <a:tab pos="457200" algn="l"/>
              </a:tabLst>
            </a:pPr>
            <a:r>
              <a:rPr lang="fi-FI"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Korkealla, matalalla, keskitasossa</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egoe UI Symbol" panose="020B0502040204020203" pitchFamily="34" charset="0"/>
              <a:buChar char="❏"/>
              <a:tabLst>
                <a:tab pos="457200" algn="l"/>
              </a:tabLst>
            </a:pPr>
            <a:r>
              <a:rPr lang="fi-FI"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Reittiä pitkin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egoe UI Symbol" panose="020B0502040204020203" pitchFamily="34" charset="0"/>
              <a:buChar char="❏"/>
              <a:tabLst>
                <a:tab pos="457200" algn="l"/>
              </a:tabLst>
            </a:pPr>
            <a:r>
              <a:rPr lang="fi-FI"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Etuperin, takaperin, sivuttain</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egoe UI Symbol" panose="020B0502040204020203" pitchFamily="34" charset="0"/>
              <a:buChar char="❏"/>
              <a:tabLst>
                <a:tab pos="457200" algn="l"/>
              </a:tabLst>
            </a:pPr>
            <a:r>
              <a:rPr lang="fi-FI"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Yhdellä jalalla (oikea, vasen)</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egoe UI Symbol" panose="020B0502040204020203" pitchFamily="34" charset="0"/>
              <a:buChar char="❏"/>
              <a:tabLst>
                <a:tab pos="457200" algn="l"/>
              </a:tabLst>
            </a:pPr>
            <a:r>
              <a:rPr lang="fi-FI"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Muu, mikä:__________________________________________________________________</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435;g2290aa6aae1_0_0">
            <a:extLst>
              <a:ext uri="{FF2B5EF4-FFF2-40B4-BE49-F238E27FC236}">
                <a16:creationId xmlns:a16="http://schemas.microsoft.com/office/drawing/2014/main" id="{B02005FE-27AB-12A5-85B8-A51ED953A547}"/>
              </a:ext>
            </a:extLst>
          </p:cNvPr>
          <p:cNvSpPr/>
          <p:nvPr/>
        </p:nvSpPr>
        <p:spPr>
          <a:xfrm>
            <a:off x="220789" y="7282324"/>
            <a:ext cx="6415860" cy="2216163"/>
          </a:xfrm>
          <a:custGeom>
            <a:avLst/>
            <a:gdLst/>
            <a:ahLst/>
            <a:cxnLst/>
            <a:rect l="l" t="t" r="r" b="b"/>
            <a:pathLst>
              <a:path w="6415315" h="2090057" fill="none" extrusionOk="0">
                <a:moveTo>
                  <a:pt x="0" y="0"/>
                </a:moveTo>
                <a:cubicBezTo>
                  <a:pt x="2611154" y="-129074"/>
                  <a:pt x="4816949" y="121091"/>
                  <a:pt x="6415315" y="0"/>
                </a:cubicBezTo>
                <a:cubicBezTo>
                  <a:pt x="6335026" y="327188"/>
                  <a:pt x="6529589" y="1239988"/>
                  <a:pt x="6415315" y="2090057"/>
                </a:cubicBezTo>
                <a:cubicBezTo>
                  <a:pt x="3269099" y="2194246"/>
                  <a:pt x="2586893" y="2024047"/>
                  <a:pt x="0" y="2090057"/>
                </a:cubicBezTo>
                <a:cubicBezTo>
                  <a:pt x="-62389" y="1694673"/>
                  <a:pt x="150190" y="621406"/>
                  <a:pt x="0" y="0"/>
                </a:cubicBezTo>
                <a:close/>
              </a:path>
              <a:path w="6415315" h="2090057" extrusionOk="0">
                <a:moveTo>
                  <a:pt x="0" y="0"/>
                </a:moveTo>
                <a:cubicBezTo>
                  <a:pt x="2264024" y="132120"/>
                  <a:pt x="5721873" y="-85259"/>
                  <a:pt x="6415315" y="0"/>
                </a:cubicBezTo>
                <a:cubicBezTo>
                  <a:pt x="6398607" y="261439"/>
                  <a:pt x="6325382" y="1097415"/>
                  <a:pt x="6415315" y="2090057"/>
                </a:cubicBezTo>
                <a:cubicBezTo>
                  <a:pt x="5041339" y="1934388"/>
                  <a:pt x="1039922" y="1988345"/>
                  <a:pt x="0" y="2090057"/>
                </a:cubicBezTo>
                <a:cubicBezTo>
                  <a:pt x="46412" y="1794105"/>
                  <a:pt x="-133977" y="261120"/>
                  <a:pt x="0" y="0"/>
                </a:cubicBezTo>
                <a:close/>
              </a:path>
            </a:pathLst>
          </a:custGeom>
          <a:solidFill>
            <a:srgbClr val="E2F0D9"/>
          </a:solidFill>
          <a:ln w="28575" cap="flat" cmpd="sng">
            <a:solidFill>
              <a:srgbClr val="F8EDC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750"/>
              </a:spcBef>
              <a:spcAft>
                <a:spcPts val="0"/>
              </a:spcAft>
              <a:buClr>
                <a:srgbClr val="000000"/>
              </a:buClr>
              <a:buSzPts val="1800"/>
              <a:buFont typeface="Arial"/>
              <a:buNone/>
            </a:pPr>
            <a:r>
              <a:rPr lang="fi-FI" sz="1200" b="1" i="0" u="none" strike="noStrike" cap="none" dirty="0">
                <a:solidFill>
                  <a:schemeClr val="dk1"/>
                </a:solidFill>
                <a:latin typeface="Calibri"/>
                <a:ea typeface="Calibri"/>
                <a:cs typeface="Calibri"/>
                <a:sym typeface="Calibri"/>
              </a:rPr>
              <a:t>Heiluminen</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75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Painonsiirto puolelta toiselle eri tasoissa (korkealla, matalalla, keskitasossa)</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Keinuminen lattialla selkä pyöreänä</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Vauhdinotto riipunnassa</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Keinuminen</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Eri kehonosien heiluttaminen</a:t>
            </a:r>
            <a:endParaRPr sz="1200" b="0" i="0" u="none" strike="noStrike" cap="none" dirty="0">
              <a:solidFill>
                <a:srgbClr val="000000"/>
              </a:solidFill>
              <a:latin typeface="Calibri"/>
              <a:ea typeface="Calibri"/>
              <a:cs typeface="Calibri"/>
              <a:sym typeface="Calibri"/>
            </a:endParaRP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Hitaasti, nopeasti, pehmeästi, </a:t>
            </a:r>
            <a:r>
              <a:rPr lang="fi-FI" sz="1200" dirty="0">
                <a:solidFill>
                  <a:schemeClr val="dk1"/>
                </a:solidFill>
                <a:latin typeface="Calibri"/>
                <a:ea typeface="Calibri"/>
                <a:cs typeface="Calibri"/>
                <a:sym typeface="Calibri"/>
              </a:rPr>
              <a:t>rytmikkäästi</a:t>
            </a:r>
          </a:p>
          <a:p>
            <a:pPr marL="457200" marR="0" lvl="0" indent="-323850" algn="l" rtl="0">
              <a:spcBef>
                <a:spcPts val="0"/>
              </a:spcBef>
              <a:spcAft>
                <a:spcPts val="0"/>
              </a:spcAft>
              <a:buClr>
                <a:srgbClr val="000000"/>
              </a:buClr>
              <a:buSzPts val="1500"/>
              <a:buFont typeface="Arial"/>
              <a:buChar char="❏"/>
            </a:pPr>
            <a:r>
              <a:rPr lang="fi-FI" sz="1200" b="0" i="0" u="none" strike="noStrike" cap="none" dirty="0">
                <a:solidFill>
                  <a:schemeClr val="dk1"/>
                </a:solidFill>
                <a:latin typeface="Calibri"/>
                <a:ea typeface="Calibri"/>
                <a:cs typeface="Calibri"/>
                <a:sym typeface="Calibri"/>
              </a:rPr>
              <a:t>Muu, mikä:_________________________________________________________________</a:t>
            </a:r>
            <a:endParaRPr sz="1200" b="0" i="0" u="none" strike="noStrike" cap="none" dirty="0">
              <a:solidFill>
                <a:srgbClr val="000000"/>
              </a:solidFill>
              <a:latin typeface="Calibri"/>
              <a:ea typeface="Calibri"/>
              <a:cs typeface="Calibri"/>
              <a:sym typeface="Calibri"/>
            </a:endParaRPr>
          </a:p>
        </p:txBody>
      </p:sp>
      <p:sp>
        <p:nvSpPr>
          <p:cNvPr id="5" name="Google Shape;450;g2290aa6aae1_0_10">
            <a:extLst>
              <a:ext uri="{FF2B5EF4-FFF2-40B4-BE49-F238E27FC236}">
                <a16:creationId xmlns:a16="http://schemas.microsoft.com/office/drawing/2014/main" id="{AFC69767-23B2-9F82-5A6B-AF8D17647B6C}"/>
              </a:ext>
            </a:extLst>
          </p:cNvPr>
          <p:cNvSpPr/>
          <p:nvPr/>
        </p:nvSpPr>
        <p:spPr>
          <a:xfrm>
            <a:off x="220788" y="2754925"/>
            <a:ext cx="6415315" cy="1409157"/>
          </a:xfrm>
          <a:custGeom>
            <a:avLst/>
            <a:gdLst/>
            <a:ahLst/>
            <a:cxnLst/>
            <a:rect l="l" t="t" r="r" b="b"/>
            <a:pathLst>
              <a:path w="6415315" h="1844840" fill="none" extrusionOk="0">
                <a:moveTo>
                  <a:pt x="0" y="0"/>
                </a:moveTo>
                <a:cubicBezTo>
                  <a:pt x="2611154" y="-129074"/>
                  <a:pt x="4816949" y="121091"/>
                  <a:pt x="6415315" y="0"/>
                </a:cubicBezTo>
                <a:cubicBezTo>
                  <a:pt x="6377261" y="261711"/>
                  <a:pt x="6352592" y="1268871"/>
                  <a:pt x="6415315" y="1844840"/>
                </a:cubicBezTo>
                <a:cubicBezTo>
                  <a:pt x="3269099" y="1949029"/>
                  <a:pt x="2586893" y="1778830"/>
                  <a:pt x="0" y="1844840"/>
                </a:cubicBezTo>
                <a:cubicBezTo>
                  <a:pt x="58739" y="1025151"/>
                  <a:pt x="-85396" y="470558"/>
                  <a:pt x="0" y="0"/>
                </a:cubicBezTo>
                <a:close/>
              </a:path>
              <a:path w="6415315" h="1844840" extrusionOk="0">
                <a:moveTo>
                  <a:pt x="0" y="0"/>
                </a:moveTo>
                <a:cubicBezTo>
                  <a:pt x="2264024" y="132120"/>
                  <a:pt x="5721873" y="-85259"/>
                  <a:pt x="6415315" y="0"/>
                </a:cubicBezTo>
                <a:cubicBezTo>
                  <a:pt x="6260302" y="323556"/>
                  <a:pt x="6446429" y="1414296"/>
                  <a:pt x="6415315" y="1844840"/>
                </a:cubicBezTo>
                <a:cubicBezTo>
                  <a:pt x="5041339" y="1689171"/>
                  <a:pt x="1039922" y="1743128"/>
                  <a:pt x="0" y="1844840"/>
                </a:cubicBezTo>
                <a:cubicBezTo>
                  <a:pt x="-37398" y="979932"/>
                  <a:pt x="108055" y="716236"/>
                  <a:pt x="0" y="0"/>
                </a:cubicBezTo>
                <a:close/>
              </a:path>
            </a:pathLst>
          </a:custGeom>
          <a:solidFill>
            <a:srgbClr val="F4DCEF"/>
          </a:solidFill>
          <a:ln w="28575" cap="flat" cmpd="sng">
            <a:solidFill>
              <a:srgbClr val="CCD3F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fi-FI" sz="1200" b="1" i="0" u="none" strike="noStrike" cap="none" dirty="0">
                <a:solidFill>
                  <a:schemeClr val="dk1"/>
                </a:solidFill>
                <a:latin typeface="Calibri"/>
                <a:ea typeface="Calibri"/>
                <a:cs typeface="Calibri"/>
                <a:sym typeface="Calibri"/>
              </a:rPr>
              <a:t>Vetäminen</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75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Vuorokäsin, kahdella kädellä</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Esineen vetäminen luo, oman kehon vetäminen, perässä vetäminen</a:t>
            </a:r>
          </a:p>
          <a:p>
            <a:pPr marL="457200" marR="0" lvl="0" indent="-342900" algn="l" rtl="0">
              <a:spcBef>
                <a:spcPts val="0"/>
              </a:spcBef>
              <a:spcAft>
                <a:spcPts val="0"/>
              </a:spcAft>
              <a:buClr>
                <a:srgbClr val="000000"/>
              </a:buClr>
              <a:buSzPts val="1800"/>
              <a:buFont typeface="Arial"/>
              <a:buChar char="❏"/>
            </a:pPr>
            <a:r>
              <a:rPr lang="fi-FI" sz="1200" dirty="0">
                <a:solidFill>
                  <a:schemeClr val="dk1"/>
                </a:solidFill>
                <a:latin typeface="Calibri"/>
                <a:ea typeface="Calibri"/>
                <a:cs typeface="Calibri"/>
                <a:sym typeface="Calibri"/>
              </a:rPr>
              <a:t>Aikuinen vetää lasta peiton päällä (esim. katse eteen tai taakse, polviseisonta)</a:t>
            </a:r>
          </a:p>
          <a:p>
            <a:pPr marL="457200" marR="0" lvl="0" indent="-342900" algn="l" rtl="0">
              <a:spcBef>
                <a:spcPts val="0"/>
              </a:spcBef>
              <a:spcAft>
                <a:spcPts val="0"/>
              </a:spcAft>
              <a:buClr>
                <a:srgbClr val="000000"/>
              </a:buClr>
              <a:buSzPts val="1800"/>
              <a:buFont typeface="Arial"/>
              <a:buChar char="❏"/>
            </a:pPr>
            <a:r>
              <a:rPr lang="fi-FI" sz="1200" dirty="0">
                <a:solidFill>
                  <a:schemeClr val="dk1"/>
                </a:solidFill>
                <a:latin typeface="Calibri"/>
                <a:ea typeface="Calibri"/>
                <a:cs typeface="Calibri"/>
                <a:sym typeface="Calibri"/>
              </a:rPr>
              <a:t>Yksin, pareittain, ryhmässä</a:t>
            </a: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Muu, mikä:__________________________________________________________________</a:t>
            </a:r>
            <a:endParaRPr sz="1200" b="0" i="0" u="none" strike="noStrike" cap="none" dirty="0">
              <a:solidFill>
                <a:srgbClr val="000000"/>
              </a:solidFill>
              <a:latin typeface="Calibri"/>
              <a:ea typeface="Calibri"/>
              <a:cs typeface="Calibri"/>
              <a:sym typeface="Calibri"/>
            </a:endParaRPr>
          </a:p>
        </p:txBody>
      </p:sp>
      <p:sp>
        <p:nvSpPr>
          <p:cNvPr id="6" name="Google Shape;429;p43">
            <a:extLst>
              <a:ext uri="{FF2B5EF4-FFF2-40B4-BE49-F238E27FC236}">
                <a16:creationId xmlns:a16="http://schemas.microsoft.com/office/drawing/2014/main" id="{C02016D6-795B-F48F-9522-CF4C48143E6D}"/>
              </a:ext>
            </a:extLst>
          </p:cNvPr>
          <p:cNvSpPr/>
          <p:nvPr/>
        </p:nvSpPr>
        <p:spPr>
          <a:xfrm>
            <a:off x="220788" y="4446789"/>
            <a:ext cx="6415315" cy="2590259"/>
          </a:xfrm>
          <a:custGeom>
            <a:avLst/>
            <a:gdLst/>
            <a:ahLst/>
            <a:cxnLst/>
            <a:rect l="l" t="t" r="r" b="b"/>
            <a:pathLst>
              <a:path w="6701972" h="3323771" fill="none" extrusionOk="0">
                <a:moveTo>
                  <a:pt x="0" y="0"/>
                </a:moveTo>
                <a:cubicBezTo>
                  <a:pt x="1792664" y="-34569"/>
                  <a:pt x="5460700" y="-94247"/>
                  <a:pt x="6701972" y="0"/>
                </a:cubicBezTo>
                <a:cubicBezTo>
                  <a:pt x="6725721" y="569770"/>
                  <a:pt x="6791596" y="2274136"/>
                  <a:pt x="6701972" y="3323771"/>
                </a:cubicBezTo>
                <a:cubicBezTo>
                  <a:pt x="5566357" y="3321952"/>
                  <a:pt x="2867261" y="3249200"/>
                  <a:pt x="0" y="3323771"/>
                </a:cubicBezTo>
                <a:cubicBezTo>
                  <a:pt x="43824" y="2606998"/>
                  <a:pt x="-16351" y="908412"/>
                  <a:pt x="0" y="0"/>
                </a:cubicBezTo>
                <a:close/>
              </a:path>
              <a:path w="6701972" h="3323771" extrusionOk="0">
                <a:moveTo>
                  <a:pt x="0" y="0"/>
                </a:moveTo>
                <a:cubicBezTo>
                  <a:pt x="1534238" y="-154468"/>
                  <a:pt x="3568950" y="12921"/>
                  <a:pt x="6701972" y="0"/>
                </a:cubicBezTo>
                <a:cubicBezTo>
                  <a:pt x="6593914" y="1401769"/>
                  <a:pt x="6563671" y="2615339"/>
                  <a:pt x="6701972" y="3323771"/>
                </a:cubicBezTo>
                <a:cubicBezTo>
                  <a:pt x="3741470" y="3472180"/>
                  <a:pt x="1444643" y="3347793"/>
                  <a:pt x="0" y="3323771"/>
                </a:cubicBezTo>
                <a:cubicBezTo>
                  <a:pt x="113540" y="2328175"/>
                  <a:pt x="63261" y="562168"/>
                  <a:pt x="0" y="0"/>
                </a:cubicBezTo>
                <a:close/>
              </a:path>
            </a:pathLst>
          </a:custGeom>
          <a:solidFill>
            <a:srgbClr val="F8EDCD"/>
          </a:solidFill>
          <a:ln w="28575" cap="flat" cmpd="sng">
            <a:solidFill>
              <a:srgbClr val="CCF9F3"/>
            </a:solidFill>
            <a:prstDash val="solid"/>
            <a:round/>
            <a:headEnd type="none" w="sm" len="sm"/>
            <a:tailEnd type="none" w="sm" len="sm"/>
          </a:ln>
        </p:spPr>
        <p:txBody>
          <a:bodyPr spcFirstLastPara="1" wrap="square" lIns="91425" tIns="45700" rIns="91425" bIns="45700" anchor="ctr" anchorCtr="0">
            <a:noAutofit/>
          </a:bodyPr>
          <a:lstStyle/>
          <a:p>
            <a:pPr marL="285750" marR="0" lvl="8" indent="-171450" algn="l" rtl="0">
              <a:lnSpc>
                <a:spcPct val="100000"/>
              </a:lnSpc>
              <a:spcBef>
                <a:spcPts val="0"/>
              </a:spcBef>
              <a:spcAft>
                <a:spcPts val="0"/>
              </a:spcAft>
              <a:buClr>
                <a:srgbClr val="000000"/>
              </a:buClr>
              <a:buSzPts val="1800"/>
              <a:buFont typeface="Noto Sans Symbols"/>
              <a:buNone/>
            </a:pPr>
            <a:endParaRPr sz="1200" b="0" i="0" u="none" strike="noStrike" cap="none" dirty="0">
              <a:solidFill>
                <a:schemeClr val="dk1"/>
              </a:solidFill>
              <a:latin typeface="Calibri"/>
              <a:ea typeface="Calibri"/>
              <a:cs typeface="Calibri"/>
              <a:sym typeface="Calibri"/>
            </a:endParaRPr>
          </a:p>
          <a:p>
            <a:pPr marL="285750" marR="0" lvl="8" indent="-171450" algn="l" rtl="0">
              <a:lnSpc>
                <a:spcPct val="100000"/>
              </a:lnSpc>
              <a:spcBef>
                <a:spcPts val="0"/>
              </a:spcBef>
              <a:spcAft>
                <a:spcPts val="0"/>
              </a:spcAft>
              <a:buClr>
                <a:srgbClr val="000000"/>
              </a:buClr>
              <a:buSzPts val="1800"/>
              <a:buFont typeface="Noto Sans Symbols"/>
              <a:buNone/>
            </a:pPr>
            <a:endParaRPr sz="1200" b="0" i="0" u="none" strike="noStrike" cap="none" dirty="0">
              <a:solidFill>
                <a:schemeClr val="dk1"/>
              </a:solidFill>
              <a:latin typeface="Calibri"/>
              <a:ea typeface="Calibri"/>
              <a:cs typeface="Calibri"/>
              <a:sym typeface="Calibri"/>
            </a:endParaRPr>
          </a:p>
          <a:p>
            <a:pPr marL="0" marR="0" lvl="8" indent="0" algn="l" rtl="0">
              <a:lnSpc>
                <a:spcPct val="100000"/>
              </a:lnSpc>
              <a:spcBef>
                <a:spcPts val="0"/>
              </a:spcBef>
              <a:spcAft>
                <a:spcPts val="0"/>
              </a:spcAft>
              <a:buClr>
                <a:srgbClr val="000000"/>
              </a:buClr>
              <a:buSzPts val="1800"/>
              <a:buFont typeface="Arial"/>
              <a:buNone/>
            </a:pPr>
            <a:r>
              <a:rPr lang="fi-FI" sz="1200" b="1" i="0" u="none" strike="noStrike" cap="none" dirty="0">
                <a:solidFill>
                  <a:schemeClr val="dk1"/>
                </a:solidFill>
                <a:latin typeface="Calibri"/>
                <a:ea typeface="Calibri"/>
                <a:cs typeface="Calibri"/>
                <a:sym typeface="Calibri"/>
              </a:rPr>
              <a:t>Kävely &amp; juoksu</a:t>
            </a:r>
            <a:endParaRPr sz="1400" b="0" i="0" u="none" strike="noStrike" cap="none" dirty="0">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SzPts val="1800"/>
              <a:buFont typeface="Arial"/>
              <a:buNone/>
            </a:pPr>
            <a:endParaRPr sz="1200" b="0" i="0" u="none" strike="noStrike" cap="none" dirty="0">
              <a:solidFill>
                <a:srgbClr val="000000"/>
              </a:solidFill>
              <a:latin typeface="Calibri"/>
              <a:ea typeface="Calibri"/>
              <a:cs typeface="Calibri"/>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rgbClr val="000000"/>
                </a:solidFill>
                <a:latin typeface="Calibri"/>
                <a:ea typeface="Calibri"/>
                <a:cs typeface="Calibri"/>
                <a:sym typeface="Calibri"/>
              </a:rPr>
              <a:t>Pystyssä pysyminen</a:t>
            </a:r>
            <a:endParaRPr sz="1200" b="0" i="0" u="none" strike="noStrike" cap="none" dirty="0">
              <a:solidFill>
                <a:srgbClr val="000000"/>
              </a:solidFill>
              <a:latin typeface="Calibri"/>
              <a:ea typeface="Calibri"/>
              <a:cs typeface="Calibri"/>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rgbClr val="000000"/>
                </a:solidFill>
                <a:latin typeface="Calibri"/>
                <a:ea typeface="Calibri"/>
                <a:cs typeface="Calibri"/>
                <a:sym typeface="Calibri"/>
              </a:rPr>
              <a:t>Varpailla, kantapäillä, päkiöillä, sisäsyrjillä, ulkosyrjillä, viivaa pitkin</a:t>
            </a:r>
            <a:endParaRPr sz="1200" b="0" i="0" u="none" strike="noStrike" cap="none" dirty="0">
              <a:solidFill>
                <a:srgbClr val="000000"/>
              </a:solidFill>
              <a:latin typeface="Calibri"/>
              <a:ea typeface="Calibri"/>
              <a:cs typeface="Calibri"/>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rgbClr val="000000"/>
                </a:solidFill>
                <a:latin typeface="Calibri"/>
                <a:ea typeface="Calibri"/>
                <a:cs typeface="Calibri"/>
                <a:sym typeface="Calibri"/>
              </a:rPr>
              <a:t>Etuperin, takaperin, sivuille, napa edellä, kylki edellä</a:t>
            </a:r>
            <a:endParaRPr sz="1200" b="0" i="0" u="none" strike="noStrike" cap="none" dirty="0">
              <a:solidFill>
                <a:srgbClr val="000000"/>
              </a:solidFill>
              <a:latin typeface="Calibri"/>
              <a:ea typeface="Calibri"/>
              <a:cs typeface="Calibri"/>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rgbClr val="000000"/>
                </a:solidFill>
                <a:latin typeface="Calibri"/>
                <a:ea typeface="Calibri"/>
                <a:cs typeface="Calibri"/>
                <a:sym typeface="Calibri"/>
              </a:rPr>
              <a:t>Kovalla alustalla, pehmeällä alustalla, vaihtelevalla alustalla</a:t>
            </a:r>
            <a:endParaRPr sz="1200" b="0" i="0" u="none" strike="noStrike" cap="none" dirty="0">
              <a:solidFill>
                <a:srgbClr val="000000"/>
              </a:solidFill>
              <a:latin typeface="Calibri"/>
              <a:ea typeface="Calibri"/>
              <a:cs typeface="Calibri"/>
              <a:sym typeface="Calibri"/>
            </a:endParaRPr>
          </a:p>
          <a:p>
            <a:pPr marL="285750" marR="0" lvl="8" indent="-285750" algn="l" rtl="0">
              <a:lnSpc>
                <a:spcPct val="100000"/>
              </a:lnSpc>
              <a:spcBef>
                <a:spcPts val="0"/>
              </a:spcBef>
              <a:spcAft>
                <a:spcPts val="0"/>
              </a:spcAft>
              <a:buClr>
                <a:srgbClr val="000000"/>
              </a:buClr>
              <a:buSzPts val="1800"/>
              <a:buFont typeface="Noto Sans Symbols"/>
              <a:buChar char="❑"/>
            </a:pPr>
            <a:r>
              <a:rPr lang="fi-FI" sz="1200" b="0" i="0" u="none" strike="noStrike" cap="none" dirty="0">
                <a:solidFill>
                  <a:srgbClr val="000000"/>
                </a:solidFill>
                <a:latin typeface="Calibri"/>
                <a:ea typeface="Calibri"/>
                <a:cs typeface="Calibri"/>
                <a:sym typeface="Calibri"/>
              </a:rPr>
              <a:t>Nopeasti, hitaasti, kiihdyttäen, hidastaen</a:t>
            </a:r>
            <a:endParaRPr sz="1200" b="0" i="0" u="none" strike="noStrike" cap="none" dirty="0">
              <a:solidFill>
                <a:srgbClr val="000000"/>
              </a:solidFill>
              <a:latin typeface="Calibri"/>
              <a:ea typeface="Calibri"/>
              <a:cs typeface="Calibri"/>
              <a:sym typeface="Calibri"/>
            </a:endParaRPr>
          </a:p>
          <a:p>
            <a:pPr marL="285750" marR="0" lvl="8" indent="-285750" algn="l" rtl="0">
              <a:lnSpc>
                <a:spcPct val="100000"/>
              </a:lnSpc>
              <a:spcBef>
                <a:spcPts val="0"/>
              </a:spcBef>
              <a:spcAft>
                <a:spcPts val="0"/>
              </a:spcAft>
              <a:buClr>
                <a:srgbClr val="000000"/>
              </a:buClr>
              <a:buSzPts val="1800"/>
              <a:buFont typeface="Calibri"/>
              <a:buChar char="❑"/>
            </a:pPr>
            <a:r>
              <a:rPr lang="fi-FI" sz="1200" b="0" i="0" u="none" strike="noStrike" cap="none" dirty="0">
                <a:solidFill>
                  <a:srgbClr val="000000"/>
                </a:solidFill>
                <a:latin typeface="Calibri"/>
                <a:ea typeface="Calibri"/>
                <a:cs typeface="Calibri"/>
                <a:sym typeface="Calibri"/>
              </a:rPr>
              <a:t>Pysähtyminen eri nopeuksilla</a:t>
            </a:r>
            <a:endParaRPr sz="1200" b="0" i="0" u="none" strike="noStrike" cap="none" dirty="0">
              <a:solidFill>
                <a:srgbClr val="000000"/>
              </a:solidFill>
              <a:latin typeface="Calibri"/>
              <a:ea typeface="Calibri"/>
              <a:cs typeface="Calibri"/>
              <a:sym typeface="Calibri"/>
            </a:endParaRPr>
          </a:p>
          <a:p>
            <a:pPr marL="285750" marR="0" lvl="8" indent="-285750" algn="l" rtl="0">
              <a:lnSpc>
                <a:spcPct val="100000"/>
              </a:lnSpc>
              <a:spcBef>
                <a:spcPts val="0"/>
              </a:spcBef>
              <a:spcAft>
                <a:spcPts val="0"/>
              </a:spcAft>
              <a:buClr>
                <a:srgbClr val="000000"/>
              </a:buClr>
              <a:buSzPts val="1800"/>
              <a:buFont typeface="Calibri"/>
              <a:buChar char="❑"/>
            </a:pPr>
            <a:r>
              <a:rPr lang="fi-FI" sz="1200" b="0" i="0" u="none" strike="noStrike" cap="none" dirty="0">
                <a:solidFill>
                  <a:srgbClr val="000000"/>
                </a:solidFill>
                <a:latin typeface="Calibri"/>
                <a:ea typeface="Calibri"/>
                <a:cs typeface="Calibri"/>
                <a:sym typeface="Calibri"/>
              </a:rPr>
              <a:t>Yksin, pareittain, ryhmässä</a:t>
            </a:r>
            <a:endParaRPr sz="1200" b="0" i="0" u="none" strike="noStrike" cap="none" dirty="0">
              <a:solidFill>
                <a:srgbClr val="000000"/>
              </a:solidFill>
              <a:latin typeface="Calibri"/>
              <a:ea typeface="Calibri"/>
              <a:cs typeface="Calibri"/>
              <a:sym typeface="Calibri"/>
            </a:endParaRPr>
          </a:p>
          <a:p>
            <a:pPr marL="285750" marR="0" lvl="8" indent="-285750" algn="l" rtl="0">
              <a:lnSpc>
                <a:spcPct val="100000"/>
              </a:lnSpc>
              <a:spcBef>
                <a:spcPts val="0"/>
              </a:spcBef>
              <a:spcAft>
                <a:spcPts val="0"/>
              </a:spcAft>
              <a:buClr>
                <a:srgbClr val="000000"/>
              </a:buClr>
              <a:buSzPts val="1800"/>
              <a:buFont typeface="Calibri"/>
              <a:buChar char="❑"/>
            </a:pPr>
            <a:r>
              <a:rPr lang="fi-FI" sz="1200" b="0" i="0" u="none" strike="noStrike" cap="none" dirty="0">
                <a:solidFill>
                  <a:srgbClr val="000000"/>
                </a:solidFill>
                <a:latin typeface="Calibri"/>
                <a:ea typeface="Calibri"/>
                <a:cs typeface="Calibri"/>
                <a:sym typeface="Calibri"/>
              </a:rPr>
              <a:t>Samaan suuntaan, sikin sokin, kiemurrellen, kulmikkaasti</a:t>
            </a:r>
            <a:endParaRPr sz="1200" b="0" i="0" u="none" strike="noStrike" cap="none" dirty="0">
              <a:solidFill>
                <a:srgbClr val="000000"/>
              </a:solidFill>
              <a:latin typeface="Calibri"/>
              <a:ea typeface="Calibri"/>
              <a:cs typeface="Calibri"/>
              <a:sym typeface="Calibri"/>
            </a:endParaRPr>
          </a:p>
          <a:p>
            <a:pPr marL="285750" marR="0" lvl="8" indent="-285750" algn="l" rtl="0">
              <a:lnSpc>
                <a:spcPct val="100000"/>
              </a:lnSpc>
              <a:spcBef>
                <a:spcPts val="0"/>
              </a:spcBef>
              <a:spcAft>
                <a:spcPts val="0"/>
              </a:spcAft>
              <a:buClr>
                <a:srgbClr val="000000"/>
              </a:buClr>
              <a:buSzPts val="1800"/>
              <a:buFont typeface="Calibri"/>
              <a:buChar char="❑"/>
            </a:pPr>
            <a:r>
              <a:rPr lang="fi-FI" sz="1200" b="0" i="0" u="none" strike="noStrike" cap="none" dirty="0">
                <a:solidFill>
                  <a:srgbClr val="000000"/>
                </a:solidFill>
                <a:latin typeface="Calibri"/>
                <a:ea typeface="Calibri"/>
                <a:cs typeface="Calibri"/>
                <a:sym typeface="Calibri"/>
              </a:rPr>
              <a:t>Liikkeelle lähtö erilaisista asennoista </a:t>
            </a:r>
          </a:p>
          <a:p>
            <a:pPr marL="285750" marR="0" lvl="8" indent="-285750" algn="l" rtl="0">
              <a:lnSpc>
                <a:spcPct val="100000"/>
              </a:lnSpc>
              <a:spcBef>
                <a:spcPts val="0"/>
              </a:spcBef>
              <a:spcAft>
                <a:spcPts val="0"/>
              </a:spcAft>
              <a:buClr>
                <a:srgbClr val="000000"/>
              </a:buClr>
              <a:buSzPts val="1800"/>
              <a:buFont typeface="Calibri"/>
              <a:buChar char="❑"/>
            </a:pPr>
            <a:r>
              <a:rPr lang="fi-FI" sz="1200" dirty="0">
                <a:latin typeface="Calibri"/>
                <a:ea typeface="Calibri"/>
                <a:cs typeface="Calibri"/>
                <a:sym typeface="Calibri"/>
              </a:rPr>
              <a:t>Muu, mikä:______________________________________________________________________</a:t>
            </a:r>
            <a:endParaRPr sz="1200" b="0" i="0" u="none" strike="noStrike" cap="none" dirty="0">
              <a:solidFill>
                <a:srgbClr val="000000"/>
              </a:solidFill>
              <a:latin typeface="Calibri"/>
              <a:ea typeface="Calibri"/>
              <a:cs typeface="Calibri"/>
              <a:sym typeface="Calibri"/>
            </a:endParaRPr>
          </a:p>
          <a:p>
            <a:pPr marL="285750" marR="0" lvl="8" indent="-171450" algn="l" rtl="0">
              <a:lnSpc>
                <a:spcPct val="100000"/>
              </a:lnSpc>
              <a:spcBef>
                <a:spcPts val="0"/>
              </a:spcBef>
              <a:spcAft>
                <a:spcPts val="0"/>
              </a:spcAft>
              <a:buClr>
                <a:srgbClr val="000000"/>
              </a:buClr>
              <a:buSzPts val="1800"/>
              <a:buFont typeface="Noto Sans Symbols"/>
              <a:buNone/>
            </a:pPr>
            <a:endParaRPr sz="12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lt1"/>
              </a:solidFill>
              <a:latin typeface="Calibri"/>
              <a:ea typeface="Calibri"/>
              <a:cs typeface="Calibri"/>
              <a:sym typeface="Calibri"/>
            </a:endParaRPr>
          </a:p>
        </p:txBody>
      </p:sp>
      <p:pic>
        <p:nvPicPr>
          <p:cNvPr id="3074" name="Picture 2" descr="tasapainoharjoittelu">
            <a:extLst>
              <a:ext uri="{FF2B5EF4-FFF2-40B4-BE49-F238E27FC236}">
                <a16:creationId xmlns:a16="http://schemas.microsoft.com/office/drawing/2014/main" id="{7990316A-ACA7-CE4E-C365-A07FCD4CF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371" y="638186"/>
            <a:ext cx="1528536" cy="1528536"/>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6EF79E47-B329-1B1E-AA68-07999C69E7D9}"/>
              </a:ext>
            </a:extLst>
          </p:cNvPr>
          <p:cNvSpPr txBox="1"/>
          <p:nvPr/>
        </p:nvSpPr>
        <p:spPr>
          <a:xfrm>
            <a:off x="5551356" y="280541"/>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sp>
        <p:nvSpPr>
          <p:cNvPr id="8" name="Tekstiruutu 7">
            <a:extLst>
              <a:ext uri="{FF2B5EF4-FFF2-40B4-BE49-F238E27FC236}">
                <a16:creationId xmlns:a16="http://schemas.microsoft.com/office/drawing/2014/main" id="{DDD7488B-EDB7-ED39-6F7B-23A4E5495B94}"/>
              </a:ext>
            </a:extLst>
          </p:cNvPr>
          <p:cNvSpPr txBox="1"/>
          <p:nvPr/>
        </p:nvSpPr>
        <p:spPr>
          <a:xfrm>
            <a:off x="5569345" y="2756598"/>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sp>
        <p:nvSpPr>
          <p:cNvPr id="9" name="Tekstiruutu 8">
            <a:extLst>
              <a:ext uri="{FF2B5EF4-FFF2-40B4-BE49-F238E27FC236}">
                <a16:creationId xmlns:a16="http://schemas.microsoft.com/office/drawing/2014/main" id="{63A5D6A5-ACC7-2B3E-223F-125EBFD8B548}"/>
              </a:ext>
            </a:extLst>
          </p:cNvPr>
          <p:cNvSpPr txBox="1"/>
          <p:nvPr/>
        </p:nvSpPr>
        <p:spPr>
          <a:xfrm>
            <a:off x="5567608" y="4491851"/>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sp>
        <p:nvSpPr>
          <p:cNvPr id="10" name="Tekstiruutu 9">
            <a:extLst>
              <a:ext uri="{FF2B5EF4-FFF2-40B4-BE49-F238E27FC236}">
                <a16:creationId xmlns:a16="http://schemas.microsoft.com/office/drawing/2014/main" id="{22BB504A-C516-53EE-77B3-1615A2D733B1}"/>
              </a:ext>
            </a:extLst>
          </p:cNvPr>
          <p:cNvSpPr txBox="1"/>
          <p:nvPr/>
        </p:nvSpPr>
        <p:spPr>
          <a:xfrm>
            <a:off x="5571080" y="7335995"/>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pic>
        <p:nvPicPr>
          <p:cNvPr id="3080" name="Picture 8" descr="keinua">
            <a:extLst>
              <a:ext uri="{FF2B5EF4-FFF2-40B4-BE49-F238E27FC236}">
                <a16:creationId xmlns:a16="http://schemas.microsoft.com/office/drawing/2014/main" id="{D331D5E2-D697-AF70-72FE-4A2EDD06A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950" y="8005220"/>
            <a:ext cx="1181255" cy="118125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vetolelu">
            <a:extLst>
              <a:ext uri="{FF2B5EF4-FFF2-40B4-BE49-F238E27FC236}">
                <a16:creationId xmlns:a16="http://schemas.microsoft.com/office/drawing/2014/main" id="{1A72DC1C-BF0C-9B66-52D8-D5FAD3B4A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0023" y="2912192"/>
            <a:ext cx="1293534" cy="129353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juosta">
            <a:extLst>
              <a:ext uri="{FF2B5EF4-FFF2-40B4-BE49-F238E27FC236}">
                <a16:creationId xmlns:a16="http://schemas.microsoft.com/office/drawing/2014/main" id="{BA9672BA-DAF6-0A58-8C21-4E5F5847EE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7794" y="5061893"/>
            <a:ext cx="1420653" cy="1420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1" name="Google Shape;451;g2290aa6aae1_0_10"/>
          <p:cNvSpPr/>
          <p:nvPr/>
        </p:nvSpPr>
        <p:spPr>
          <a:xfrm>
            <a:off x="217707" y="3000068"/>
            <a:ext cx="6477005" cy="2192583"/>
          </a:xfrm>
          <a:custGeom>
            <a:avLst/>
            <a:gdLst/>
            <a:ahLst/>
            <a:cxnLst/>
            <a:rect l="l" t="t" r="r" b="b"/>
            <a:pathLst>
              <a:path w="6531426" h="2266250" fill="none" extrusionOk="0">
                <a:moveTo>
                  <a:pt x="0" y="0"/>
                </a:moveTo>
                <a:cubicBezTo>
                  <a:pt x="2112467" y="-129074"/>
                  <a:pt x="5746945" y="121091"/>
                  <a:pt x="6531426" y="0"/>
                </a:cubicBezTo>
                <a:cubicBezTo>
                  <a:pt x="6451137" y="903615"/>
                  <a:pt x="6645700" y="1236177"/>
                  <a:pt x="6531426" y="2266250"/>
                </a:cubicBezTo>
                <a:cubicBezTo>
                  <a:pt x="3348750" y="2370439"/>
                  <a:pt x="1272621" y="2200240"/>
                  <a:pt x="0" y="2266250"/>
                </a:cubicBezTo>
                <a:cubicBezTo>
                  <a:pt x="-62389" y="1186002"/>
                  <a:pt x="150190" y="234926"/>
                  <a:pt x="0" y="0"/>
                </a:cubicBezTo>
                <a:close/>
              </a:path>
              <a:path w="6531426" h="2266250" extrusionOk="0">
                <a:moveTo>
                  <a:pt x="0" y="0"/>
                </a:moveTo>
                <a:cubicBezTo>
                  <a:pt x="906855" y="132120"/>
                  <a:pt x="5282794" y="-85259"/>
                  <a:pt x="6531426" y="0"/>
                </a:cubicBezTo>
                <a:cubicBezTo>
                  <a:pt x="6514718" y="250059"/>
                  <a:pt x="6441493" y="1449723"/>
                  <a:pt x="6531426" y="2266250"/>
                </a:cubicBezTo>
                <a:cubicBezTo>
                  <a:pt x="3925121" y="2110581"/>
                  <a:pt x="2175814" y="2164538"/>
                  <a:pt x="0" y="2266250"/>
                </a:cubicBezTo>
                <a:cubicBezTo>
                  <a:pt x="46412" y="2021448"/>
                  <a:pt x="-133977" y="413509"/>
                  <a:pt x="0" y="0"/>
                </a:cubicBezTo>
                <a:close/>
              </a:path>
            </a:pathLst>
          </a:custGeom>
          <a:solidFill>
            <a:srgbClr val="F8EDCD"/>
          </a:solidFill>
          <a:ln w="28575" cap="flat" cmpd="sng">
            <a:solidFill>
              <a:srgbClr val="CCD3F8"/>
            </a:solidFill>
            <a:prstDash val="solid"/>
            <a:round/>
            <a:headEnd type="none" w="sm" len="sm"/>
            <a:tailEnd type="none" w="sm" len="sm"/>
          </a:ln>
        </p:spPr>
        <p:txBody>
          <a:bodyPr spcFirstLastPara="1" wrap="square" lIns="91425" tIns="45700" rIns="91425" bIns="45700" anchor="ctr" anchorCtr="0">
            <a:noAutofit/>
          </a:bodyPr>
          <a:lstStyle/>
          <a:p>
            <a:pPr marR="0" lvl="0" algn="l" rtl="0">
              <a:spcBef>
                <a:spcPts val="0"/>
              </a:spcBef>
              <a:spcAft>
                <a:spcPts val="0"/>
              </a:spcAft>
              <a:buClr>
                <a:srgbClr val="000000"/>
              </a:buClr>
              <a:buSzPts val="1800"/>
            </a:pPr>
            <a:r>
              <a:rPr lang="fi-FI" sz="1200" b="1" i="0" u="none" strike="noStrike" cap="none" dirty="0">
                <a:solidFill>
                  <a:schemeClr val="dk1"/>
                </a:solidFill>
                <a:latin typeface="Calibri"/>
                <a:ea typeface="Calibri"/>
                <a:cs typeface="Calibri"/>
                <a:sym typeface="Calibri"/>
              </a:rPr>
              <a:t>Kiipeäminen</a:t>
            </a:r>
          </a:p>
          <a:p>
            <a:pPr marR="0" lvl="0" algn="l" rtl="0">
              <a:spcBef>
                <a:spcPts val="0"/>
              </a:spcBef>
              <a:spcAft>
                <a:spcPts val="0"/>
              </a:spcAft>
              <a:buClr>
                <a:srgbClr val="000000"/>
              </a:buClr>
              <a:buSzPts val="1800"/>
            </a:pPr>
            <a:endParaRPr sz="1200" b="0" i="0" u="none" strike="noStrike" cap="none" dirty="0">
              <a:solidFill>
                <a:srgbClr val="000000"/>
              </a:solidFill>
              <a:latin typeface="Calibri"/>
              <a:ea typeface="Calibri"/>
              <a:cs typeface="Calibri"/>
              <a:sym typeface="Calibri"/>
            </a:endParaRPr>
          </a:p>
          <a:p>
            <a:pPr marL="171450" marR="0" lvl="0" indent="-171450" algn="l" rtl="0">
              <a:spcBef>
                <a:spcPts val="0"/>
              </a:spcBef>
              <a:spcAft>
                <a:spcPts val="0"/>
              </a:spcAft>
              <a:buClr>
                <a:srgbClr val="000000"/>
              </a:buClr>
              <a:buSzPts val="1500"/>
              <a:buFont typeface="Wingdings" panose="05000000000000000000" pitchFamily="2" charset="2"/>
              <a:buChar char="q"/>
            </a:pPr>
            <a:r>
              <a:rPr lang="fi-FI" sz="1200" b="0" i="0" u="none" strike="noStrike" cap="none" dirty="0">
                <a:solidFill>
                  <a:schemeClr val="dk1"/>
                </a:solidFill>
                <a:latin typeface="Calibri"/>
                <a:ea typeface="Calibri"/>
                <a:cs typeface="Calibri"/>
                <a:sym typeface="Calibri"/>
              </a:rPr>
              <a:t>Eri paikkoihin (tuoli, puu, puolapuut, liukumäkeä pitkin, leikkimökin katto, kiipeilyseinä)</a:t>
            </a:r>
            <a:endParaRPr sz="1200" b="0" i="0" u="none" strike="noStrike" cap="none" dirty="0">
              <a:solidFill>
                <a:srgbClr val="000000"/>
              </a:solidFill>
              <a:latin typeface="Calibri"/>
              <a:ea typeface="Calibri"/>
              <a:cs typeface="Calibri"/>
              <a:sym typeface="Calibri"/>
            </a:endParaRPr>
          </a:p>
          <a:p>
            <a:pPr marL="171450" marR="0" lvl="0" indent="-171450" algn="l" rtl="0">
              <a:spcBef>
                <a:spcPts val="0"/>
              </a:spcBef>
              <a:spcAft>
                <a:spcPts val="0"/>
              </a:spcAft>
              <a:buClr>
                <a:srgbClr val="000000"/>
              </a:buClr>
              <a:buSzPts val="1500"/>
              <a:buFont typeface="Wingdings" panose="05000000000000000000" pitchFamily="2" charset="2"/>
              <a:buChar char="q"/>
            </a:pPr>
            <a:r>
              <a:rPr lang="fi-FI" sz="1200" b="0" i="0" u="none" strike="noStrike" cap="none" dirty="0">
                <a:solidFill>
                  <a:schemeClr val="dk1"/>
                </a:solidFill>
                <a:latin typeface="Calibri"/>
                <a:ea typeface="Calibri"/>
                <a:cs typeface="Calibri"/>
                <a:sym typeface="Calibri"/>
              </a:rPr>
              <a:t>Ylös, alas, sivuille</a:t>
            </a:r>
            <a:endParaRPr sz="1200" b="0" i="0" u="none" strike="noStrike" cap="none" dirty="0">
              <a:solidFill>
                <a:srgbClr val="000000"/>
              </a:solidFill>
              <a:latin typeface="Calibri"/>
              <a:ea typeface="Calibri"/>
              <a:cs typeface="Calibri"/>
              <a:sym typeface="Calibri"/>
            </a:endParaRPr>
          </a:p>
          <a:p>
            <a:pPr marL="171450" marR="0" lvl="0" indent="-171450" algn="l" rtl="0">
              <a:spcBef>
                <a:spcPts val="0"/>
              </a:spcBef>
              <a:spcAft>
                <a:spcPts val="0"/>
              </a:spcAft>
              <a:buClr>
                <a:srgbClr val="000000"/>
              </a:buClr>
              <a:buSzPts val="1500"/>
              <a:buFont typeface="Wingdings" panose="05000000000000000000" pitchFamily="2" charset="2"/>
              <a:buChar char="q"/>
            </a:pPr>
            <a:r>
              <a:rPr lang="fi-FI" sz="1200" b="0" i="0" u="none" strike="noStrike" cap="none" dirty="0">
                <a:solidFill>
                  <a:schemeClr val="dk1"/>
                </a:solidFill>
                <a:latin typeface="Calibri"/>
                <a:ea typeface="Calibri"/>
                <a:cs typeface="Calibri"/>
                <a:sym typeface="Calibri"/>
              </a:rPr>
              <a:t>Portaat</a:t>
            </a:r>
            <a:endParaRPr sz="1200" b="0" i="0" u="none" strike="noStrike" cap="none" dirty="0">
              <a:solidFill>
                <a:srgbClr val="000000"/>
              </a:solidFill>
              <a:latin typeface="Calibri"/>
              <a:ea typeface="Calibri"/>
              <a:cs typeface="Calibri"/>
              <a:sym typeface="Calibri"/>
            </a:endParaRPr>
          </a:p>
          <a:p>
            <a:pPr marL="171450" marR="0" lvl="0" indent="-171450" algn="l" rtl="0">
              <a:spcBef>
                <a:spcPts val="0"/>
              </a:spcBef>
              <a:spcAft>
                <a:spcPts val="0"/>
              </a:spcAft>
              <a:buClr>
                <a:srgbClr val="000000"/>
              </a:buClr>
              <a:buSzPts val="1500"/>
              <a:buFont typeface="Wingdings" panose="05000000000000000000" pitchFamily="2" charset="2"/>
              <a:buChar char="q"/>
            </a:pPr>
            <a:r>
              <a:rPr lang="fi-FI" sz="1200" b="0" i="0" u="none" strike="noStrike" cap="none" dirty="0">
                <a:solidFill>
                  <a:schemeClr val="dk1"/>
                </a:solidFill>
                <a:latin typeface="Calibri"/>
                <a:ea typeface="Calibri"/>
                <a:cs typeface="Calibri"/>
                <a:sym typeface="Calibri"/>
              </a:rPr>
              <a:t>Roikkuminen - oman painon kannattelu käsillä ja jaloilla</a:t>
            </a:r>
            <a:endParaRPr sz="1200" b="0" i="0" u="none" strike="noStrike" cap="none" dirty="0">
              <a:solidFill>
                <a:srgbClr val="000000"/>
              </a:solidFill>
              <a:latin typeface="Calibri"/>
              <a:ea typeface="Calibri"/>
              <a:cs typeface="Calibri"/>
              <a:sym typeface="Calibri"/>
            </a:endParaRPr>
          </a:p>
          <a:p>
            <a:pPr marL="171450" marR="0" lvl="0" indent="-171450" algn="l" rtl="0">
              <a:spcBef>
                <a:spcPts val="0"/>
              </a:spcBef>
              <a:spcAft>
                <a:spcPts val="0"/>
              </a:spcAft>
              <a:buClr>
                <a:srgbClr val="000000"/>
              </a:buClr>
              <a:buSzPts val="1500"/>
              <a:buFont typeface="Wingdings" panose="05000000000000000000" pitchFamily="2" charset="2"/>
              <a:buChar char="q"/>
            </a:pPr>
            <a:r>
              <a:rPr lang="fi-FI" sz="1200" b="0" i="0" u="none" strike="noStrike" cap="none" dirty="0">
                <a:solidFill>
                  <a:schemeClr val="dk1"/>
                </a:solidFill>
                <a:latin typeface="Calibri"/>
                <a:ea typeface="Calibri"/>
                <a:cs typeface="Calibri"/>
                <a:sym typeface="Calibri"/>
              </a:rPr>
              <a:t>Nopeasti, hitaasti</a:t>
            </a:r>
            <a:endParaRPr sz="1200" b="0" i="0" u="none" strike="noStrike" cap="none" dirty="0">
              <a:solidFill>
                <a:srgbClr val="000000"/>
              </a:solidFill>
              <a:latin typeface="Calibri"/>
              <a:ea typeface="Calibri"/>
              <a:cs typeface="Calibri"/>
              <a:sym typeface="Calibri"/>
            </a:endParaRPr>
          </a:p>
          <a:p>
            <a:pPr marL="171450" marR="0" lvl="0" indent="-171450" algn="l" rtl="0">
              <a:spcBef>
                <a:spcPts val="0"/>
              </a:spcBef>
              <a:spcAft>
                <a:spcPts val="0"/>
              </a:spcAft>
              <a:buClr>
                <a:srgbClr val="000000"/>
              </a:buClr>
              <a:buSzPts val="1500"/>
              <a:buFont typeface="Wingdings" panose="05000000000000000000" pitchFamily="2" charset="2"/>
              <a:buChar char="q"/>
            </a:pPr>
            <a:r>
              <a:rPr lang="fi-FI" sz="1200" b="0" i="0" u="none" strike="noStrike" cap="none" dirty="0">
                <a:solidFill>
                  <a:schemeClr val="dk1"/>
                </a:solidFill>
                <a:latin typeface="Calibri"/>
                <a:ea typeface="Calibri"/>
                <a:cs typeface="Calibri"/>
                <a:sym typeface="Calibri"/>
              </a:rPr>
              <a:t>Merkattua reittiä pitkin</a:t>
            </a:r>
            <a:endParaRPr sz="1200" b="0" i="0" u="none" strike="noStrike" cap="none" dirty="0">
              <a:solidFill>
                <a:srgbClr val="000000"/>
              </a:solidFill>
              <a:latin typeface="Calibri"/>
              <a:ea typeface="Calibri"/>
              <a:cs typeface="Calibri"/>
              <a:sym typeface="Calibri"/>
            </a:endParaRPr>
          </a:p>
          <a:p>
            <a:pPr marL="171450" marR="0" lvl="0" indent="-171450" algn="l" rtl="0">
              <a:spcBef>
                <a:spcPts val="0"/>
              </a:spcBef>
              <a:spcAft>
                <a:spcPts val="0"/>
              </a:spcAft>
              <a:buClr>
                <a:srgbClr val="000000"/>
              </a:buClr>
              <a:buSzPts val="1500"/>
              <a:buFont typeface="Wingdings" panose="05000000000000000000" pitchFamily="2" charset="2"/>
              <a:buChar char="q"/>
            </a:pPr>
            <a:r>
              <a:rPr lang="fi-FI" sz="1200" b="0" i="0" u="none" strike="noStrike" cap="none" dirty="0">
                <a:solidFill>
                  <a:schemeClr val="dk1"/>
                </a:solidFill>
                <a:latin typeface="Calibri"/>
                <a:ea typeface="Calibri"/>
                <a:cs typeface="Calibri"/>
                <a:sym typeface="Calibri"/>
              </a:rPr>
              <a:t>Tavaroita tai kuvia keräten matkan varrelta</a:t>
            </a:r>
          </a:p>
          <a:p>
            <a:pPr marL="171450" marR="0" lvl="0" indent="-171450" algn="l" rtl="0">
              <a:spcBef>
                <a:spcPts val="0"/>
              </a:spcBef>
              <a:spcAft>
                <a:spcPts val="0"/>
              </a:spcAft>
              <a:buClr>
                <a:srgbClr val="000000"/>
              </a:buClr>
              <a:buSzPts val="1500"/>
              <a:buFont typeface="Wingdings" panose="05000000000000000000" pitchFamily="2" charset="2"/>
              <a:buChar char="q"/>
            </a:pPr>
            <a:r>
              <a:rPr lang="fi-FI" sz="1200" dirty="0">
                <a:solidFill>
                  <a:schemeClr val="dk1"/>
                </a:solidFill>
                <a:latin typeface="Calibri"/>
                <a:ea typeface="Calibri"/>
                <a:cs typeface="Calibri"/>
                <a:sym typeface="Calibri"/>
              </a:rPr>
              <a:t>Muu, mikä:_______________________________________________________________________</a:t>
            </a:r>
            <a:endParaRPr sz="1200" b="0" i="0" u="none" strike="noStrike" cap="none" dirty="0">
              <a:solidFill>
                <a:srgbClr val="000000"/>
              </a:solidFill>
              <a:latin typeface="Calibri"/>
              <a:ea typeface="Calibri"/>
              <a:cs typeface="Calibri"/>
              <a:sym typeface="Calibri"/>
            </a:endParaRPr>
          </a:p>
        </p:txBody>
      </p:sp>
      <p:sp>
        <p:nvSpPr>
          <p:cNvPr id="3" name="Google Shape;451;g2290aa6aae1_0_10">
            <a:extLst>
              <a:ext uri="{FF2B5EF4-FFF2-40B4-BE49-F238E27FC236}">
                <a16:creationId xmlns:a16="http://schemas.microsoft.com/office/drawing/2014/main" id="{A0848327-3479-42BA-09E1-79090F0B12AA}"/>
              </a:ext>
            </a:extLst>
          </p:cNvPr>
          <p:cNvSpPr/>
          <p:nvPr/>
        </p:nvSpPr>
        <p:spPr>
          <a:xfrm>
            <a:off x="217707" y="5540838"/>
            <a:ext cx="6477006" cy="1844840"/>
          </a:xfrm>
          <a:custGeom>
            <a:avLst/>
            <a:gdLst/>
            <a:ahLst/>
            <a:cxnLst/>
            <a:rect l="l" t="t" r="r" b="b"/>
            <a:pathLst>
              <a:path w="6531426" h="2266250" fill="none" extrusionOk="0">
                <a:moveTo>
                  <a:pt x="0" y="0"/>
                </a:moveTo>
                <a:cubicBezTo>
                  <a:pt x="2112467" y="-129074"/>
                  <a:pt x="5746945" y="121091"/>
                  <a:pt x="6531426" y="0"/>
                </a:cubicBezTo>
                <a:cubicBezTo>
                  <a:pt x="6451137" y="903615"/>
                  <a:pt x="6645700" y="1236177"/>
                  <a:pt x="6531426" y="2266250"/>
                </a:cubicBezTo>
                <a:cubicBezTo>
                  <a:pt x="3348750" y="2370439"/>
                  <a:pt x="1272621" y="2200240"/>
                  <a:pt x="0" y="2266250"/>
                </a:cubicBezTo>
                <a:cubicBezTo>
                  <a:pt x="-62389" y="1186002"/>
                  <a:pt x="150190" y="234926"/>
                  <a:pt x="0" y="0"/>
                </a:cubicBezTo>
                <a:close/>
              </a:path>
              <a:path w="6531426" h="2266250" extrusionOk="0">
                <a:moveTo>
                  <a:pt x="0" y="0"/>
                </a:moveTo>
                <a:cubicBezTo>
                  <a:pt x="906855" y="132120"/>
                  <a:pt x="5282794" y="-85259"/>
                  <a:pt x="6531426" y="0"/>
                </a:cubicBezTo>
                <a:cubicBezTo>
                  <a:pt x="6514718" y="250059"/>
                  <a:pt x="6441493" y="1449723"/>
                  <a:pt x="6531426" y="2266250"/>
                </a:cubicBezTo>
                <a:cubicBezTo>
                  <a:pt x="3925121" y="2110581"/>
                  <a:pt x="2175814" y="2164538"/>
                  <a:pt x="0" y="2266250"/>
                </a:cubicBezTo>
                <a:cubicBezTo>
                  <a:pt x="46412" y="2021448"/>
                  <a:pt x="-133977" y="413509"/>
                  <a:pt x="0" y="0"/>
                </a:cubicBezTo>
                <a:close/>
              </a:path>
            </a:pathLst>
          </a:custGeom>
          <a:solidFill>
            <a:srgbClr val="E2F0D9"/>
          </a:solidFill>
          <a:ln w="28575" cap="flat" cmpd="sng">
            <a:solidFill>
              <a:srgbClr val="FFF2CC"/>
            </a:solidFill>
            <a:prstDash val="solid"/>
            <a:round/>
            <a:headEnd type="none" w="sm" len="sm"/>
            <a:tailEnd type="none" w="sm" len="sm"/>
          </a:ln>
        </p:spPr>
        <p:txBody>
          <a:bodyPr spcFirstLastPara="1" wrap="square" lIns="91425" tIns="45700" rIns="91425" bIns="45700" anchor="ctr" anchorCtr="0">
            <a:noAutofit/>
          </a:bodyPr>
          <a:lstStyle/>
          <a:p>
            <a:pPr marR="0" lvl="0" algn="l" rtl="0">
              <a:spcBef>
                <a:spcPts val="0"/>
              </a:spcBef>
              <a:spcAft>
                <a:spcPts val="0"/>
              </a:spcAft>
              <a:buClr>
                <a:srgbClr val="000000"/>
              </a:buClr>
              <a:buSzPts val="1800"/>
            </a:pPr>
            <a:r>
              <a:rPr lang="fi-FI" sz="1200" b="1" i="0" u="none" strike="noStrike" cap="none" dirty="0">
                <a:solidFill>
                  <a:srgbClr val="000000"/>
                </a:solidFill>
                <a:latin typeface="Calibri" panose="020F0502020204030204" pitchFamily="34" charset="0"/>
                <a:ea typeface="Calibri"/>
                <a:cs typeface="Calibri" panose="020F0502020204030204" pitchFamily="34" charset="0"/>
                <a:sym typeface="Calibri"/>
              </a:rPr>
              <a:t>Koukistaminen ja ojentaminen</a:t>
            </a:r>
          </a:p>
          <a:p>
            <a:pPr marR="0" lvl="0" algn="l" rtl="0">
              <a:spcBef>
                <a:spcPts val="0"/>
              </a:spcBef>
              <a:spcAft>
                <a:spcPts val="0"/>
              </a:spcAft>
              <a:buClr>
                <a:srgbClr val="000000"/>
              </a:buClr>
              <a:buSzPts val="1800"/>
            </a:pPr>
            <a:endParaRPr lang="fi-FI" sz="1200" b="1" dirty="0">
              <a:latin typeface="Calibri" panose="020F0502020204030204" pitchFamily="34" charset="0"/>
              <a:ea typeface="Calibri"/>
              <a:cs typeface="Calibri" panose="020F0502020204030204" pitchFamily="34" charset="0"/>
              <a:sym typeface="Calibri"/>
            </a:endParaRPr>
          </a:p>
          <a:p>
            <a:pPr marL="171450" marR="0" lvl="0" indent="-171450" algn="l" rtl="0">
              <a:spcBef>
                <a:spcPts val="0"/>
              </a:spcBef>
              <a:spcAft>
                <a:spcPts val="0"/>
              </a:spcAft>
              <a:buClr>
                <a:srgbClr val="000000"/>
              </a:buClr>
              <a:buSzPts val="1800"/>
              <a:buFont typeface="Wingdings" panose="05000000000000000000" pitchFamily="2" charset="2"/>
              <a:buChar char="q"/>
            </a:pPr>
            <a:r>
              <a:rPr lang="fi-FI" sz="1200" i="0" u="none" strike="noStrike" cap="none" dirty="0">
                <a:solidFill>
                  <a:srgbClr val="000000"/>
                </a:solidFill>
                <a:latin typeface="Calibri" panose="020F0502020204030204" pitchFamily="34" charset="0"/>
                <a:ea typeface="Calibri"/>
                <a:cs typeface="Calibri" panose="020F0502020204030204" pitchFamily="34" charset="0"/>
                <a:sym typeface="Calibri"/>
              </a:rPr>
              <a:t>Käsitteiden harjoittelu</a:t>
            </a:r>
          </a:p>
          <a:p>
            <a:pPr marL="171450" marR="0" lvl="0" indent="-171450" algn="l" rtl="0">
              <a:spcBef>
                <a:spcPts val="0"/>
              </a:spcBef>
              <a:spcAft>
                <a:spcPts val="0"/>
              </a:spcAft>
              <a:buClr>
                <a:srgbClr val="000000"/>
              </a:buClr>
              <a:buSzPts val="1800"/>
              <a:buFont typeface="Wingdings" panose="05000000000000000000" pitchFamily="2" charset="2"/>
              <a:buChar char="q"/>
            </a:pPr>
            <a:r>
              <a:rPr lang="fi-FI" sz="1200" dirty="0">
                <a:latin typeface="Calibri" panose="020F0502020204030204" pitchFamily="34" charset="0"/>
                <a:ea typeface="Calibri"/>
                <a:cs typeface="Calibri" panose="020F0502020204030204" pitchFamily="34" charset="0"/>
                <a:sym typeface="Calibri"/>
              </a:rPr>
              <a:t>Kaikkien kehon nikamien koukistaminen ja ojentaminen</a:t>
            </a:r>
          </a:p>
          <a:p>
            <a:pPr marL="171450" marR="0" lvl="0" indent="-171450" algn="l" rtl="0">
              <a:spcBef>
                <a:spcPts val="0"/>
              </a:spcBef>
              <a:spcAft>
                <a:spcPts val="0"/>
              </a:spcAft>
              <a:buClr>
                <a:srgbClr val="000000"/>
              </a:buClr>
              <a:buSzPts val="1800"/>
              <a:buFont typeface="Wingdings" panose="05000000000000000000" pitchFamily="2" charset="2"/>
              <a:buChar char="q"/>
            </a:pPr>
            <a:r>
              <a:rPr lang="fi-FI" sz="1200" dirty="0">
                <a:latin typeface="Calibri" panose="020F0502020204030204" pitchFamily="34" charset="0"/>
                <a:ea typeface="Calibri"/>
                <a:cs typeface="Calibri" panose="020F0502020204030204" pitchFamily="34" charset="0"/>
                <a:sym typeface="Calibri"/>
              </a:rPr>
              <a:t>Hitaasti, nopeasti</a:t>
            </a:r>
          </a:p>
          <a:p>
            <a:pPr marL="171450" marR="0" lvl="0" indent="-171450" algn="l" rtl="0">
              <a:spcBef>
                <a:spcPts val="0"/>
              </a:spcBef>
              <a:spcAft>
                <a:spcPts val="0"/>
              </a:spcAft>
              <a:buClr>
                <a:srgbClr val="000000"/>
              </a:buClr>
              <a:buSzPts val="1800"/>
              <a:buFont typeface="Wingdings" panose="05000000000000000000" pitchFamily="2" charset="2"/>
              <a:buChar char="q"/>
            </a:pPr>
            <a:r>
              <a:rPr lang="fi-FI" sz="1200" i="0" u="none" strike="noStrike" cap="none" dirty="0">
                <a:solidFill>
                  <a:srgbClr val="000000"/>
                </a:solidFill>
                <a:latin typeface="Calibri" panose="020F0502020204030204" pitchFamily="34" charset="0"/>
                <a:ea typeface="Calibri"/>
                <a:cs typeface="Calibri" panose="020F0502020204030204" pitchFamily="34" charset="0"/>
                <a:sym typeface="Calibri"/>
              </a:rPr>
              <a:t>Alhaalla, keskitasossa, ylhäällä</a:t>
            </a:r>
            <a:endParaRPr lang="fi-FI" sz="1200" dirty="0">
              <a:latin typeface="Calibri" panose="020F0502020204030204" pitchFamily="34" charset="0"/>
              <a:ea typeface="Calibri"/>
              <a:cs typeface="Calibri" panose="020F0502020204030204" pitchFamily="34" charset="0"/>
              <a:sym typeface="Calibri"/>
            </a:endParaRPr>
          </a:p>
          <a:p>
            <a:pPr marL="171450" marR="0" lvl="0" indent="-171450" algn="l" rtl="0">
              <a:spcBef>
                <a:spcPts val="0"/>
              </a:spcBef>
              <a:spcAft>
                <a:spcPts val="0"/>
              </a:spcAft>
              <a:buClr>
                <a:srgbClr val="000000"/>
              </a:buClr>
              <a:buSzPts val="1800"/>
              <a:buFont typeface="Wingdings" panose="05000000000000000000" pitchFamily="2" charset="2"/>
              <a:buChar char="q"/>
            </a:pPr>
            <a:r>
              <a:rPr lang="fi-FI" sz="1200" i="0" u="none" strike="noStrike" cap="none" dirty="0">
                <a:solidFill>
                  <a:srgbClr val="000000"/>
                </a:solidFill>
                <a:latin typeface="Calibri" panose="020F0502020204030204" pitchFamily="34" charset="0"/>
                <a:ea typeface="Calibri"/>
                <a:cs typeface="Calibri" panose="020F0502020204030204" pitchFamily="34" charset="0"/>
                <a:sym typeface="Calibri"/>
              </a:rPr>
              <a:t>Yksin, pareittain, ryhmässä</a:t>
            </a:r>
          </a:p>
          <a:p>
            <a:pPr marL="171450" marR="0" lvl="0" indent="-171450" algn="l" rtl="0">
              <a:spcBef>
                <a:spcPts val="0"/>
              </a:spcBef>
              <a:spcAft>
                <a:spcPts val="0"/>
              </a:spcAft>
              <a:buClr>
                <a:srgbClr val="000000"/>
              </a:buClr>
              <a:buSzPts val="1800"/>
              <a:buFont typeface="Wingdings" panose="05000000000000000000" pitchFamily="2" charset="2"/>
              <a:buChar char="q"/>
            </a:pPr>
            <a:r>
              <a:rPr lang="fi-FI" sz="1200" dirty="0">
                <a:latin typeface="Calibri" panose="020F0502020204030204" pitchFamily="34" charset="0"/>
                <a:ea typeface="Calibri"/>
                <a:cs typeface="Calibri" panose="020F0502020204030204" pitchFamily="34" charset="0"/>
                <a:sym typeface="Calibri"/>
              </a:rPr>
              <a:t>Muu, mikä:_______________________________________________________________________</a:t>
            </a:r>
            <a:endParaRPr lang="fi-FI" sz="120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5" name="Google Shape;443;g2290aa6aae1_0_5">
            <a:extLst>
              <a:ext uri="{FF2B5EF4-FFF2-40B4-BE49-F238E27FC236}">
                <a16:creationId xmlns:a16="http://schemas.microsoft.com/office/drawing/2014/main" id="{7880B981-9C79-0345-9D66-7E34F2EDD615}"/>
              </a:ext>
            </a:extLst>
          </p:cNvPr>
          <p:cNvSpPr/>
          <p:nvPr/>
        </p:nvSpPr>
        <p:spPr>
          <a:xfrm>
            <a:off x="217708" y="7651227"/>
            <a:ext cx="6415315" cy="2007784"/>
          </a:xfrm>
          <a:custGeom>
            <a:avLst/>
            <a:gdLst/>
            <a:ahLst/>
            <a:cxnLst/>
            <a:rect l="l" t="t" r="r" b="b"/>
            <a:pathLst>
              <a:path w="6415315" h="3081211" fill="none" extrusionOk="0">
                <a:moveTo>
                  <a:pt x="0" y="0"/>
                </a:moveTo>
                <a:cubicBezTo>
                  <a:pt x="2611154" y="-129074"/>
                  <a:pt x="4816949" y="121091"/>
                  <a:pt x="6415315" y="0"/>
                </a:cubicBezTo>
                <a:cubicBezTo>
                  <a:pt x="6335026" y="1041784"/>
                  <a:pt x="6529589" y="2081010"/>
                  <a:pt x="6415315" y="3081211"/>
                </a:cubicBezTo>
                <a:cubicBezTo>
                  <a:pt x="3269099" y="3185400"/>
                  <a:pt x="2586893" y="3015201"/>
                  <a:pt x="0" y="3081211"/>
                </a:cubicBezTo>
                <a:cubicBezTo>
                  <a:pt x="-62389" y="1887514"/>
                  <a:pt x="150190" y="1206946"/>
                  <a:pt x="0" y="0"/>
                </a:cubicBezTo>
                <a:close/>
              </a:path>
              <a:path w="6415315" h="3081211" extrusionOk="0">
                <a:moveTo>
                  <a:pt x="0" y="0"/>
                </a:moveTo>
                <a:cubicBezTo>
                  <a:pt x="2264024" y="132120"/>
                  <a:pt x="5721873" y="-85259"/>
                  <a:pt x="6415315" y="0"/>
                </a:cubicBezTo>
                <a:cubicBezTo>
                  <a:pt x="6398607" y="950686"/>
                  <a:pt x="6325382" y="1582271"/>
                  <a:pt x="6415315" y="3081211"/>
                </a:cubicBezTo>
                <a:cubicBezTo>
                  <a:pt x="5041339" y="2925542"/>
                  <a:pt x="1039922" y="2979499"/>
                  <a:pt x="0" y="3081211"/>
                </a:cubicBezTo>
                <a:cubicBezTo>
                  <a:pt x="46412" y="1766083"/>
                  <a:pt x="-133977" y="995951"/>
                  <a:pt x="0" y="0"/>
                </a:cubicBezTo>
                <a:close/>
              </a:path>
            </a:pathLst>
          </a:custGeom>
          <a:solidFill>
            <a:srgbClr val="F4DCEF"/>
          </a:solidFill>
          <a:ln w="28575" cap="flat" cmpd="sng">
            <a:solidFill>
              <a:srgbClr val="CCD3F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750"/>
              </a:spcBef>
              <a:spcAft>
                <a:spcPts val="0"/>
              </a:spcAft>
              <a:buClr>
                <a:srgbClr val="000000"/>
              </a:buClr>
              <a:buSzPts val="1800"/>
              <a:buFont typeface="Arial"/>
              <a:buNone/>
            </a:pPr>
            <a:r>
              <a:rPr lang="fi-FI" sz="1200" b="1" i="0" u="none" strike="noStrike" cap="none" dirty="0">
                <a:solidFill>
                  <a:schemeClr val="dk1"/>
                </a:solidFill>
                <a:latin typeface="Calibri"/>
                <a:ea typeface="Calibri"/>
                <a:cs typeface="Calibri"/>
                <a:sym typeface="Calibri"/>
              </a:rPr>
              <a:t>Potkiminen</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75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Kärjellä, sisäsyrjällä, ulkosyrjällä, kantapäällä, polvella, reidellä</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Kovaa, hiljaa, maata pitkin, kaarella</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Kohteeseen osuminen (keilat, maali, merkki)</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Potkaisu palloon paikaltaan, palloon liikkeestä, liikkuvaan palloon, ilmasta</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Haltuunotto ilmasta, pompunkautta, maata pitkin</a:t>
            </a:r>
          </a:p>
          <a:p>
            <a:pPr marL="457200" marR="0" lvl="0" indent="-342900" algn="l" rtl="0">
              <a:spcBef>
                <a:spcPts val="0"/>
              </a:spcBef>
              <a:spcAft>
                <a:spcPts val="0"/>
              </a:spcAft>
              <a:buClr>
                <a:srgbClr val="000000"/>
              </a:buClr>
              <a:buSzPts val="1800"/>
              <a:buFont typeface="Arial"/>
              <a:buChar char="❏"/>
            </a:pPr>
            <a:r>
              <a:rPr lang="fi-FI" sz="1200" dirty="0">
                <a:solidFill>
                  <a:schemeClr val="dk1"/>
                </a:solidFill>
                <a:latin typeface="Calibri"/>
                <a:ea typeface="Calibri"/>
                <a:cs typeface="Calibri"/>
                <a:sym typeface="Calibri"/>
              </a:rPr>
              <a:t>Muu, mikä:__________________________________________________________________</a:t>
            </a:r>
            <a:endParaRPr sz="1200" b="0" i="0" u="none" strike="noStrike" cap="none" dirty="0">
              <a:solidFill>
                <a:srgbClr val="000000"/>
              </a:solidFill>
              <a:latin typeface="Calibri"/>
              <a:ea typeface="Calibri"/>
              <a:cs typeface="Calibri"/>
              <a:sym typeface="Calibri"/>
            </a:endParaRPr>
          </a:p>
        </p:txBody>
      </p:sp>
      <p:sp>
        <p:nvSpPr>
          <p:cNvPr id="6" name="Google Shape;442;g2290aa6aae1_0_5">
            <a:extLst>
              <a:ext uri="{FF2B5EF4-FFF2-40B4-BE49-F238E27FC236}">
                <a16:creationId xmlns:a16="http://schemas.microsoft.com/office/drawing/2014/main" id="{78D3702D-84B7-F2BA-BE23-413043124BD0}"/>
              </a:ext>
            </a:extLst>
          </p:cNvPr>
          <p:cNvSpPr/>
          <p:nvPr/>
        </p:nvSpPr>
        <p:spPr>
          <a:xfrm>
            <a:off x="221336" y="156449"/>
            <a:ext cx="6415315" cy="2570728"/>
          </a:xfrm>
          <a:custGeom>
            <a:avLst/>
            <a:gdLst/>
            <a:ahLst/>
            <a:cxnLst/>
            <a:rect l="l" t="t" r="r" b="b"/>
            <a:pathLst>
              <a:path w="6415315" h="3081211" fill="none" extrusionOk="0">
                <a:moveTo>
                  <a:pt x="0" y="0"/>
                </a:moveTo>
                <a:cubicBezTo>
                  <a:pt x="2611154" y="-129074"/>
                  <a:pt x="4816949" y="121091"/>
                  <a:pt x="6415315" y="0"/>
                </a:cubicBezTo>
                <a:cubicBezTo>
                  <a:pt x="6335026" y="1041784"/>
                  <a:pt x="6529589" y="2081010"/>
                  <a:pt x="6415315" y="3081211"/>
                </a:cubicBezTo>
                <a:cubicBezTo>
                  <a:pt x="3269099" y="3185400"/>
                  <a:pt x="2586893" y="3015201"/>
                  <a:pt x="0" y="3081211"/>
                </a:cubicBezTo>
                <a:cubicBezTo>
                  <a:pt x="-62389" y="1887514"/>
                  <a:pt x="150190" y="1206946"/>
                  <a:pt x="0" y="0"/>
                </a:cubicBezTo>
                <a:close/>
              </a:path>
              <a:path w="6415315" h="3081211" extrusionOk="0">
                <a:moveTo>
                  <a:pt x="0" y="0"/>
                </a:moveTo>
                <a:cubicBezTo>
                  <a:pt x="2264024" y="132120"/>
                  <a:pt x="5721873" y="-85259"/>
                  <a:pt x="6415315" y="0"/>
                </a:cubicBezTo>
                <a:cubicBezTo>
                  <a:pt x="6398607" y="950686"/>
                  <a:pt x="6325382" y="1582271"/>
                  <a:pt x="6415315" y="3081211"/>
                </a:cubicBezTo>
                <a:cubicBezTo>
                  <a:pt x="5041339" y="2925542"/>
                  <a:pt x="1039922" y="2979499"/>
                  <a:pt x="0" y="3081211"/>
                </a:cubicBezTo>
                <a:cubicBezTo>
                  <a:pt x="46412" y="1766083"/>
                  <a:pt x="-133977" y="995951"/>
                  <a:pt x="0" y="0"/>
                </a:cubicBezTo>
                <a:close/>
              </a:path>
            </a:pathLst>
          </a:custGeom>
          <a:solidFill>
            <a:srgbClr val="F4DCEF"/>
          </a:solidFill>
          <a:ln w="28575" cap="flat" cmpd="sng">
            <a:solidFill>
              <a:srgbClr val="F8EDC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fi-FI" sz="1200" b="1" i="0" u="none" strike="noStrike" cap="none" dirty="0">
                <a:solidFill>
                  <a:schemeClr val="dk1"/>
                </a:solidFill>
                <a:latin typeface="Calibri"/>
                <a:ea typeface="Calibri"/>
                <a:cs typeface="Calibri"/>
                <a:sym typeface="Calibri"/>
              </a:rPr>
              <a:t>Heittäminen ja kiinniottaminen</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75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Yläkautta, alakautta, yhdellä kädellä, kahdella kädellä</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Tarkkuusheitto, korin teki</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Lähelle, kauas, korkealle, matalalla, </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Erilaisista asennoista, erilaisilla välineillä</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Eteen, taakse, sivuille</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Pompun kautta, seinän kautta</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Yksin, pareittain, ryhmässä</a:t>
            </a:r>
            <a:endParaRPr sz="1200" b="0" i="0" u="none" strike="noStrike" cap="none" dirty="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Arial"/>
              <a:buChar char="❏"/>
            </a:pPr>
            <a:r>
              <a:rPr lang="fi-FI" sz="1200" b="0" i="0" u="none" strike="noStrike" cap="none" dirty="0">
                <a:solidFill>
                  <a:schemeClr val="dk1"/>
                </a:solidFill>
                <a:latin typeface="Calibri"/>
                <a:ea typeface="Calibri"/>
                <a:cs typeface="Calibri"/>
                <a:sym typeface="Calibri"/>
              </a:rPr>
              <a:t>Kiinniotto käsivarsilla, sormenpäillä, välineen pysäytys eri kehonosilla</a:t>
            </a:r>
          </a:p>
          <a:p>
            <a:pPr marL="457200" marR="0" lvl="0" indent="-342900" algn="l" rtl="0">
              <a:spcBef>
                <a:spcPts val="0"/>
              </a:spcBef>
              <a:spcAft>
                <a:spcPts val="0"/>
              </a:spcAft>
              <a:buClr>
                <a:srgbClr val="000000"/>
              </a:buClr>
              <a:buSzPts val="1800"/>
              <a:buFont typeface="Arial"/>
              <a:buChar char="❏"/>
            </a:pPr>
            <a:r>
              <a:rPr lang="fi-FI" sz="1200" dirty="0">
                <a:solidFill>
                  <a:schemeClr val="dk1"/>
                </a:solidFill>
                <a:latin typeface="Calibri"/>
                <a:ea typeface="Calibri"/>
                <a:cs typeface="Calibri"/>
                <a:sym typeface="Calibri"/>
              </a:rPr>
              <a:t>Muu, mikä:_________________________________________________________________</a:t>
            </a:r>
            <a:endParaRPr sz="1200" b="0" i="0" u="none" strike="noStrike" cap="none" dirty="0">
              <a:solidFill>
                <a:srgbClr val="000000"/>
              </a:solidFill>
              <a:latin typeface="Calibri"/>
              <a:ea typeface="Calibri"/>
              <a:cs typeface="Calibri"/>
              <a:sym typeface="Calibri"/>
            </a:endParaRPr>
          </a:p>
        </p:txBody>
      </p:sp>
      <p:pic>
        <p:nvPicPr>
          <p:cNvPr id="4098" name="Picture 2" descr="heittää">
            <a:extLst>
              <a:ext uri="{FF2B5EF4-FFF2-40B4-BE49-F238E27FC236}">
                <a16:creationId xmlns:a16="http://schemas.microsoft.com/office/drawing/2014/main" id="{18847360-F8AD-554A-026B-30C60F82D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057" y="640888"/>
            <a:ext cx="1354364" cy="1354364"/>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8FB535B6-2872-418F-A473-6042BCE4B361}"/>
              </a:ext>
            </a:extLst>
          </p:cNvPr>
          <p:cNvSpPr txBox="1"/>
          <p:nvPr/>
        </p:nvSpPr>
        <p:spPr>
          <a:xfrm>
            <a:off x="5748519" y="196146"/>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sp>
        <p:nvSpPr>
          <p:cNvPr id="8" name="Tekstiruutu 7">
            <a:extLst>
              <a:ext uri="{FF2B5EF4-FFF2-40B4-BE49-F238E27FC236}">
                <a16:creationId xmlns:a16="http://schemas.microsoft.com/office/drawing/2014/main" id="{33D1D486-9EFF-9970-7B10-C3BBD8A477DB}"/>
              </a:ext>
            </a:extLst>
          </p:cNvPr>
          <p:cNvSpPr txBox="1"/>
          <p:nvPr/>
        </p:nvSpPr>
        <p:spPr>
          <a:xfrm>
            <a:off x="5815239" y="3073116"/>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sp>
        <p:nvSpPr>
          <p:cNvPr id="9" name="Tekstiruutu 8">
            <a:extLst>
              <a:ext uri="{FF2B5EF4-FFF2-40B4-BE49-F238E27FC236}">
                <a16:creationId xmlns:a16="http://schemas.microsoft.com/office/drawing/2014/main" id="{6139DE4C-51E3-3F4D-3FF6-F8EBBC4609C6}"/>
              </a:ext>
            </a:extLst>
          </p:cNvPr>
          <p:cNvSpPr txBox="1"/>
          <p:nvPr/>
        </p:nvSpPr>
        <p:spPr>
          <a:xfrm>
            <a:off x="5787919" y="5575236"/>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sp>
        <p:nvSpPr>
          <p:cNvPr id="10" name="Tekstiruutu 9">
            <a:extLst>
              <a:ext uri="{FF2B5EF4-FFF2-40B4-BE49-F238E27FC236}">
                <a16:creationId xmlns:a16="http://schemas.microsoft.com/office/drawing/2014/main" id="{224ECCAC-8580-CCD0-62CC-CAA52BBBB3AB}"/>
              </a:ext>
            </a:extLst>
          </p:cNvPr>
          <p:cNvSpPr txBox="1"/>
          <p:nvPr/>
        </p:nvSpPr>
        <p:spPr>
          <a:xfrm>
            <a:off x="5787920" y="7688058"/>
            <a:ext cx="845103" cy="276999"/>
          </a:xfrm>
          <a:prstGeom prst="rect">
            <a:avLst/>
          </a:prstGeom>
          <a:noFill/>
        </p:spPr>
        <p:txBody>
          <a:bodyPr wrap="none" rtlCol="0">
            <a:spAutoFit/>
          </a:bodyPr>
          <a:lstStyle/>
          <a:p>
            <a:r>
              <a:rPr lang="fi-FI" sz="1200" dirty="0">
                <a:latin typeface="Calibri" panose="020F0502020204030204" pitchFamily="34" charset="0"/>
                <a:cs typeface="Calibri" panose="020F0502020204030204" pitchFamily="34" charset="0"/>
              </a:rPr>
              <a:t>@Papunet</a:t>
            </a:r>
          </a:p>
        </p:txBody>
      </p:sp>
      <p:pic>
        <p:nvPicPr>
          <p:cNvPr id="4104" name="Picture 8" descr="seinäkiipeily">
            <a:extLst>
              <a:ext uri="{FF2B5EF4-FFF2-40B4-BE49-F238E27FC236}">
                <a16:creationId xmlns:a16="http://schemas.microsoft.com/office/drawing/2014/main" id="{897727C4-A490-E566-9E55-E256B3BD3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950" y="3683740"/>
            <a:ext cx="1371163" cy="137116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jumpata">
            <a:extLst>
              <a:ext uri="{FF2B5EF4-FFF2-40B4-BE49-F238E27FC236}">
                <a16:creationId xmlns:a16="http://schemas.microsoft.com/office/drawing/2014/main" id="{AA623AC3-78C8-173A-EDD6-61ED12E1A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363" y="5876323"/>
            <a:ext cx="1361259" cy="1361259"/>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potkaista">
            <a:extLst>
              <a:ext uri="{FF2B5EF4-FFF2-40B4-BE49-F238E27FC236}">
                <a16:creationId xmlns:a16="http://schemas.microsoft.com/office/drawing/2014/main" id="{B593AF8A-0324-A258-DC87-CAEB369251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4240" y="8097832"/>
            <a:ext cx="1149382" cy="11493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6" name="Google Shape;86;p1" descr="Kuva, joka sisältää kohteen teksti&#10;&#10;Kuvaus luotu automaattisesti"/>
          <p:cNvPicPr preferRelativeResize="0"/>
          <p:nvPr/>
        </p:nvPicPr>
        <p:blipFill rotWithShape="1">
          <a:blip r:embed="rId3">
            <a:alphaModFix/>
          </a:blip>
          <a:srcRect b="14692"/>
          <a:stretch/>
        </p:blipFill>
        <p:spPr>
          <a:xfrm>
            <a:off x="-21649" y="2743114"/>
            <a:ext cx="6893410" cy="4415229"/>
          </a:xfrm>
          <a:prstGeom prst="rect">
            <a:avLst/>
          </a:prstGeom>
          <a:noFill/>
          <a:ln>
            <a:noFill/>
          </a:ln>
        </p:spPr>
      </p:pic>
      <p:sp>
        <p:nvSpPr>
          <p:cNvPr id="5" name="Suorakulmio 4">
            <a:extLst>
              <a:ext uri="{FF2B5EF4-FFF2-40B4-BE49-F238E27FC236}">
                <a16:creationId xmlns:a16="http://schemas.microsoft.com/office/drawing/2014/main" id="{CB8CD285-6D65-728D-A91A-FFE838629A25}"/>
              </a:ext>
            </a:extLst>
          </p:cNvPr>
          <p:cNvSpPr/>
          <p:nvPr/>
        </p:nvSpPr>
        <p:spPr>
          <a:xfrm>
            <a:off x="-7891" y="5539304"/>
            <a:ext cx="6879650" cy="2051647"/>
          </a:xfrm>
          <a:prstGeom prst="rect">
            <a:avLst/>
          </a:prstGeom>
          <a:gradFill>
            <a:gsLst>
              <a:gs pos="85000">
                <a:schemeClr val="bg1"/>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53ACC19B-F3BA-8176-D76F-9157F8914640}"/>
              </a:ext>
            </a:extLst>
          </p:cNvPr>
          <p:cNvSpPr/>
          <p:nvPr/>
        </p:nvSpPr>
        <p:spPr>
          <a:xfrm rot="10800000">
            <a:off x="-7891" y="2468560"/>
            <a:ext cx="6879650" cy="2051647"/>
          </a:xfrm>
          <a:prstGeom prst="rect">
            <a:avLst/>
          </a:prstGeom>
          <a:gradFill>
            <a:gsLst>
              <a:gs pos="85000">
                <a:schemeClr val="bg1"/>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 name="Ryhmä 6">
            <a:extLst>
              <a:ext uri="{FF2B5EF4-FFF2-40B4-BE49-F238E27FC236}">
                <a16:creationId xmlns:a16="http://schemas.microsoft.com/office/drawing/2014/main" id="{AC29EFF9-3E20-81A4-7D7D-549E73DBE1FA}"/>
              </a:ext>
            </a:extLst>
          </p:cNvPr>
          <p:cNvGrpSpPr/>
          <p:nvPr/>
        </p:nvGrpSpPr>
        <p:grpSpPr>
          <a:xfrm>
            <a:off x="-21651" y="7318365"/>
            <a:ext cx="6893410" cy="2506901"/>
            <a:chOff x="117815" y="7318365"/>
            <a:chExt cx="6753944" cy="2506901"/>
          </a:xfrm>
        </p:grpSpPr>
        <p:pic>
          <p:nvPicPr>
            <p:cNvPr id="90" name="Google Shape;90;p1" descr="Laaja HYVINVOINTIKERTOMUS 2017-2020 - Ikaalinen"/>
            <p:cNvPicPr preferRelativeResize="0"/>
            <p:nvPr/>
          </p:nvPicPr>
          <p:blipFill rotWithShape="1">
            <a:blip r:embed="rId4">
              <a:alphaModFix/>
            </a:blip>
            <a:srcRect/>
            <a:stretch/>
          </p:blipFill>
          <p:spPr>
            <a:xfrm>
              <a:off x="1936471" y="8942588"/>
              <a:ext cx="1002657" cy="620727"/>
            </a:xfrm>
            <a:prstGeom prst="rect">
              <a:avLst/>
            </a:prstGeom>
            <a:noFill/>
            <a:ln>
              <a:noFill/>
            </a:ln>
          </p:spPr>
        </p:pic>
        <p:pic>
          <p:nvPicPr>
            <p:cNvPr id="91" name="Google Shape;91;p1" descr="Kulttuuripalvelut, Mäntsälän kunta"/>
            <p:cNvPicPr preferRelativeResize="0"/>
            <p:nvPr/>
          </p:nvPicPr>
          <p:blipFill rotWithShape="1">
            <a:blip r:embed="rId5">
              <a:alphaModFix/>
            </a:blip>
            <a:srcRect/>
            <a:stretch/>
          </p:blipFill>
          <p:spPr>
            <a:xfrm>
              <a:off x="5485638" y="7575824"/>
              <a:ext cx="998603" cy="522571"/>
            </a:xfrm>
            <a:prstGeom prst="rect">
              <a:avLst/>
            </a:prstGeom>
            <a:noFill/>
            <a:ln>
              <a:noFill/>
            </a:ln>
          </p:spPr>
        </p:pic>
        <p:pic>
          <p:nvPicPr>
            <p:cNvPr id="92" name="Google Shape;92;p1" descr="Nurmijärven kunta | Nurmijärvi"/>
            <p:cNvPicPr preferRelativeResize="0"/>
            <p:nvPr/>
          </p:nvPicPr>
          <p:blipFill rotWithShape="1">
            <a:blip r:embed="rId6">
              <a:alphaModFix/>
            </a:blip>
            <a:srcRect l="15630" t="25702" r="18000" b="20481"/>
            <a:stretch/>
          </p:blipFill>
          <p:spPr>
            <a:xfrm>
              <a:off x="2944729" y="8299365"/>
              <a:ext cx="976096" cy="736304"/>
            </a:xfrm>
            <a:prstGeom prst="rect">
              <a:avLst/>
            </a:prstGeom>
            <a:noFill/>
            <a:ln>
              <a:noFill/>
            </a:ln>
          </p:spPr>
        </p:pic>
        <p:pic>
          <p:nvPicPr>
            <p:cNvPr id="93" name="Google Shape;93;p1" descr="Henkilökunta-Kirkkonummi"/>
            <p:cNvPicPr preferRelativeResize="0"/>
            <p:nvPr/>
          </p:nvPicPr>
          <p:blipFill rotWithShape="1">
            <a:blip r:embed="rId7">
              <a:alphaModFix/>
            </a:blip>
            <a:srcRect/>
            <a:stretch/>
          </p:blipFill>
          <p:spPr>
            <a:xfrm>
              <a:off x="117815" y="8624852"/>
              <a:ext cx="1290331" cy="1200414"/>
            </a:xfrm>
            <a:prstGeom prst="rect">
              <a:avLst/>
            </a:prstGeom>
            <a:noFill/>
            <a:ln>
              <a:noFill/>
            </a:ln>
          </p:spPr>
        </p:pic>
        <p:pic>
          <p:nvPicPr>
            <p:cNvPr id="94" name="Google Shape;94;p1" descr="Sastamalan vaakuna ja logo - Sastamala"/>
            <p:cNvPicPr preferRelativeResize="0"/>
            <p:nvPr/>
          </p:nvPicPr>
          <p:blipFill rotWithShape="1">
            <a:blip r:embed="rId8">
              <a:alphaModFix/>
            </a:blip>
            <a:srcRect/>
            <a:stretch/>
          </p:blipFill>
          <p:spPr>
            <a:xfrm>
              <a:off x="4809524" y="8489062"/>
              <a:ext cx="1449305" cy="352995"/>
            </a:xfrm>
            <a:prstGeom prst="rect">
              <a:avLst/>
            </a:prstGeom>
            <a:noFill/>
            <a:ln>
              <a:noFill/>
            </a:ln>
          </p:spPr>
        </p:pic>
        <p:pic>
          <p:nvPicPr>
            <p:cNvPr id="95" name="Google Shape;95;p1" descr="Brändi - Viestintä - Oulun kaupunki"/>
            <p:cNvPicPr preferRelativeResize="0"/>
            <p:nvPr/>
          </p:nvPicPr>
          <p:blipFill rotWithShape="1">
            <a:blip r:embed="rId9">
              <a:alphaModFix/>
            </a:blip>
            <a:srcRect/>
            <a:stretch/>
          </p:blipFill>
          <p:spPr>
            <a:xfrm>
              <a:off x="402956" y="7587627"/>
              <a:ext cx="589811" cy="687555"/>
            </a:xfrm>
            <a:prstGeom prst="rect">
              <a:avLst/>
            </a:prstGeom>
            <a:noFill/>
            <a:ln>
              <a:noFill/>
            </a:ln>
          </p:spPr>
        </p:pic>
        <p:pic>
          <p:nvPicPr>
            <p:cNvPr id="96" name="Google Shape;96;p1" descr="Vaakuna ja logo"/>
            <p:cNvPicPr preferRelativeResize="0"/>
            <p:nvPr/>
          </p:nvPicPr>
          <p:blipFill rotWithShape="1">
            <a:blip r:embed="rId10">
              <a:alphaModFix/>
            </a:blip>
            <a:srcRect/>
            <a:stretch/>
          </p:blipFill>
          <p:spPr>
            <a:xfrm>
              <a:off x="4055137" y="8942588"/>
              <a:ext cx="853536" cy="794057"/>
            </a:xfrm>
            <a:prstGeom prst="rect">
              <a:avLst/>
            </a:prstGeom>
            <a:noFill/>
            <a:ln>
              <a:noFill/>
            </a:ln>
          </p:spPr>
        </p:pic>
        <p:pic>
          <p:nvPicPr>
            <p:cNvPr id="97" name="Google Shape;97;p1" descr="lohja logo - Lohja"/>
            <p:cNvPicPr preferRelativeResize="0"/>
            <p:nvPr/>
          </p:nvPicPr>
          <p:blipFill rotWithShape="1">
            <a:blip r:embed="rId11">
              <a:alphaModFix/>
            </a:blip>
            <a:srcRect/>
            <a:stretch/>
          </p:blipFill>
          <p:spPr>
            <a:xfrm>
              <a:off x="2169083" y="7693388"/>
              <a:ext cx="976096" cy="438802"/>
            </a:xfrm>
            <a:prstGeom prst="rect">
              <a:avLst/>
            </a:prstGeom>
            <a:noFill/>
            <a:ln>
              <a:noFill/>
            </a:ln>
          </p:spPr>
        </p:pic>
        <p:pic>
          <p:nvPicPr>
            <p:cNvPr id="99" name="Google Shape;99;p1" descr="Työnantaja Turun ammattikorkeakoulu Oy, rekrytointi ja avoimet työpaikat -  Kuntarekry"/>
            <p:cNvPicPr preferRelativeResize="0"/>
            <p:nvPr/>
          </p:nvPicPr>
          <p:blipFill rotWithShape="1">
            <a:blip r:embed="rId12">
              <a:alphaModFix/>
            </a:blip>
            <a:srcRect/>
            <a:stretch/>
          </p:blipFill>
          <p:spPr>
            <a:xfrm>
              <a:off x="5262177" y="9054817"/>
              <a:ext cx="1609582" cy="508498"/>
            </a:xfrm>
            <a:prstGeom prst="rect">
              <a:avLst/>
            </a:prstGeom>
            <a:noFill/>
            <a:ln>
              <a:noFill/>
            </a:ln>
          </p:spPr>
        </p:pic>
        <p:pic>
          <p:nvPicPr>
            <p:cNvPr id="100" name="Google Shape;100;p1" descr="Kuva, joka sisältää kohteen teksti, Fontti, ympyrä, logo&#10;&#10;Kuvaus luotu automaattisesti"/>
            <p:cNvPicPr preferRelativeResize="0"/>
            <p:nvPr/>
          </p:nvPicPr>
          <p:blipFill rotWithShape="1">
            <a:blip r:embed="rId13">
              <a:alphaModFix/>
            </a:blip>
            <a:srcRect/>
            <a:stretch/>
          </p:blipFill>
          <p:spPr>
            <a:xfrm>
              <a:off x="1122413" y="8195320"/>
              <a:ext cx="814058" cy="814058"/>
            </a:xfrm>
            <a:prstGeom prst="rect">
              <a:avLst/>
            </a:prstGeom>
            <a:noFill/>
            <a:ln>
              <a:noFill/>
            </a:ln>
          </p:spPr>
        </p:pic>
        <p:pic>
          <p:nvPicPr>
            <p:cNvPr id="98" name="Google Shape;98;p1" descr="Liikkuva varhaiskasvatus -logot - Liikkuva varhaiskasvatus"/>
            <p:cNvPicPr preferRelativeResize="0"/>
            <p:nvPr/>
          </p:nvPicPr>
          <p:blipFill rotWithShape="1">
            <a:blip r:embed="rId14">
              <a:alphaModFix/>
            </a:blip>
            <a:srcRect/>
            <a:stretch/>
          </p:blipFill>
          <p:spPr>
            <a:xfrm>
              <a:off x="3712823" y="7318365"/>
              <a:ext cx="1510005" cy="981000"/>
            </a:xfrm>
            <a:prstGeom prst="rect">
              <a:avLst/>
            </a:prstGeom>
            <a:noFill/>
            <a:ln>
              <a:noFill/>
            </a:ln>
          </p:spPr>
        </p:pic>
      </p:grpSp>
      <p:sp>
        <p:nvSpPr>
          <p:cNvPr id="8" name="Suorakulmio: Pyöristetyt kulmat 7">
            <a:extLst>
              <a:ext uri="{FF2B5EF4-FFF2-40B4-BE49-F238E27FC236}">
                <a16:creationId xmlns:a16="http://schemas.microsoft.com/office/drawing/2014/main" id="{007369DF-B175-3BA1-709A-52999E946B61}"/>
              </a:ext>
            </a:extLst>
          </p:cNvPr>
          <p:cNvSpPr/>
          <p:nvPr/>
        </p:nvSpPr>
        <p:spPr>
          <a:xfrm rot="21358659">
            <a:off x="467582" y="567000"/>
            <a:ext cx="5786379" cy="155588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300" dirty="0">
              <a:solidFill>
                <a:schemeClr val="bg1"/>
              </a:solidFill>
            </a:endParaRPr>
          </a:p>
        </p:txBody>
      </p:sp>
      <p:sp>
        <p:nvSpPr>
          <p:cNvPr id="9" name="Suorakulmio: Pyöristetyt kulmat 8">
            <a:extLst>
              <a:ext uri="{FF2B5EF4-FFF2-40B4-BE49-F238E27FC236}">
                <a16:creationId xmlns:a16="http://schemas.microsoft.com/office/drawing/2014/main" id="{AB96C0BB-43EB-14D4-7B05-7086583CDE5F}"/>
              </a:ext>
            </a:extLst>
          </p:cNvPr>
          <p:cNvSpPr/>
          <p:nvPr/>
        </p:nvSpPr>
        <p:spPr>
          <a:xfrm>
            <a:off x="604981" y="565791"/>
            <a:ext cx="5786379" cy="1555888"/>
          </a:xfrm>
          <a:prstGeom prst="roundRect">
            <a:avLst/>
          </a:prstGeom>
          <a:solidFill>
            <a:srgbClr val="3A8FB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3300" dirty="0">
                <a:solidFill>
                  <a:schemeClr val="bg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Klikkaa tästä päästäksesi materiaaliin</a:t>
            </a:r>
            <a:endParaRPr lang="fi-FI" sz="3300" dirty="0">
              <a:solidFill>
                <a:schemeClr val="bg1"/>
              </a:solidFill>
              <a:latin typeface="Calibri"/>
              <a:ea typeface="Calibri"/>
              <a:cs typeface="Calibri"/>
            </a:endParaRPr>
          </a:p>
        </p:txBody>
      </p:sp>
      <p:pic>
        <p:nvPicPr>
          <p:cNvPr id="12" name="Kuva 11" descr="Kuva, joka sisältää kohteen kuvio, neliö, pikseli&#10;&#10;Kuvaus luotu automaattisesti">
            <a:extLst>
              <a:ext uri="{FF2B5EF4-FFF2-40B4-BE49-F238E27FC236}">
                <a16:creationId xmlns:a16="http://schemas.microsoft.com/office/drawing/2014/main" id="{AAA29B69-287D-5DCD-0BEA-476DF7C029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40409" y="3437372"/>
            <a:ext cx="3188975" cy="3188975"/>
          </a:xfrm>
          <a:prstGeom prst="rect">
            <a:avLst/>
          </a:prstGeom>
        </p:spPr>
      </p:pic>
    </p:spTree>
    <p:extLst>
      <p:ext uri="{BB962C8B-B14F-4D97-AF65-F5344CB8AC3E}">
        <p14:creationId xmlns:p14="http://schemas.microsoft.com/office/powerpoint/2010/main" val="313954986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4" name="Ryhmä 3">
            <a:extLst>
              <a:ext uri="{FF2B5EF4-FFF2-40B4-BE49-F238E27FC236}">
                <a16:creationId xmlns:a16="http://schemas.microsoft.com/office/drawing/2014/main" id="{8E7FDBD3-7CD1-D219-B96F-06364C071164}"/>
              </a:ext>
            </a:extLst>
          </p:cNvPr>
          <p:cNvGrpSpPr/>
          <p:nvPr/>
        </p:nvGrpSpPr>
        <p:grpSpPr>
          <a:xfrm>
            <a:off x="225723" y="1745421"/>
            <a:ext cx="6632277" cy="7725151"/>
            <a:chOff x="225723" y="2006678"/>
            <a:chExt cx="6632277" cy="7725151"/>
          </a:xfrm>
        </p:grpSpPr>
        <p:sp>
          <p:nvSpPr>
            <p:cNvPr id="105" name="Google Shape;105;g22cc228f8b1_0_0"/>
            <p:cNvSpPr txBox="1"/>
            <p:nvPr/>
          </p:nvSpPr>
          <p:spPr>
            <a:xfrm>
              <a:off x="1351870" y="2006678"/>
              <a:ext cx="5506130" cy="7725151"/>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1" i="0" u="none" strike="noStrike" cap="none" dirty="0">
                  <a:solidFill>
                    <a:srgbClr val="000000"/>
                  </a:solidFill>
                  <a:latin typeface="Calibri"/>
                  <a:ea typeface="Calibri"/>
                  <a:cs typeface="Calibri"/>
                  <a:sym typeface="Calibri"/>
                </a:rPr>
                <a:t>Alavus</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0" i="0" u="none" strike="noStrike" cap="none" dirty="0">
                  <a:solidFill>
                    <a:schemeClr val="dk1"/>
                  </a:solidFill>
                  <a:highlight>
                    <a:srgbClr val="FFFFFF"/>
                  </a:highlight>
                  <a:latin typeface="Calibri"/>
                  <a:ea typeface="Calibri"/>
                  <a:cs typeface="Calibri"/>
                  <a:sym typeface="Calibri"/>
                </a:rPr>
                <a:t>Luonto lisää liikettä 2-hanke,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i-FI" sz="1600" b="0" i="0" u="none" strike="noStrike" cap="none" dirty="0">
                  <a:solidFill>
                    <a:schemeClr val="dk1"/>
                  </a:solidFill>
                  <a:highlight>
                    <a:srgbClr val="FFFFFF"/>
                  </a:highlight>
                  <a:latin typeface="Calibri"/>
                  <a:ea typeface="Calibri"/>
                  <a:cs typeface="Calibri"/>
                  <a:sym typeface="Calibri"/>
                </a:rPr>
                <a:t>Varhaiskasvatuksen liikuntakoordinaattori </a:t>
              </a:r>
              <a:r>
                <a:rPr lang="fi-FI" sz="1600" b="0" i="0" u="none" strike="noStrike" cap="none" dirty="0">
                  <a:solidFill>
                    <a:srgbClr val="000000"/>
                  </a:solidFill>
                  <a:latin typeface="Calibri"/>
                  <a:ea typeface="Calibri"/>
                  <a:cs typeface="Calibri"/>
                  <a:sym typeface="Calibri"/>
                </a:rPr>
                <a:t>Niina Penttinen</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1" i="0" u="none" strike="noStrike" cap="none" dirty="0">
                  <a:solidFill>
                    <a:srgbClr val="000000"/>
                  </a:solidFill>
                  <a:latin typeface="Calibri"/>
                  <a:ea typeface="Calibri"/>
                  <a:cs typeface="Calibri"/>
                  <a:sym typeface="Calibri"/>
                </a:rPr>
                <a:t>Ikaalinen</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0" i="0" u="none" strike="noStrike" cap="none" dirty="0">
                  <a:solidFill>
                    <a:srgbClr val="000000"/>
                  </a:solidFill>
                  <a:latin typeface="Calibri"/>
                  <a:ea typeface="Calibri"/>
                  <a:cs typeface="Calibri"/>
                  <a:sym typeface="Calibri"/>
                </a:rPr>
                <a:t>Luonto liikuttaa -hanke, hankekoordinaattori Eija Puranen</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1" i="0" u="none" strike="noStrike" cap="none" dirty="0">
                  <a:solidFill>
                    <a:srgbClr val="000000"/>
                  </a:solidFill>
                  <a:latin typeface="Calibri"/>
                  <a:ea typeface="Calibri"/>
                  <a:cs typeface="Calibri"/>
                  <a:sym typeface="Calibri"/>
                </a:rPr>
                <a:t>Kirkkonummi</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0" i="0" u="none" strike="noStrike" cap="none" dirty="0">
                  <a:solidFill>
                    <a:srgbClr val="000000"/>
                  </a:solidFill>
                  <a:latin typeface="Calibri"/>
                  <a:ea typeface="Calibri"/>
                  <a:cs typeface="Calibri"/>
                  <a:sym typeface="Calibri"/>
                </a:rPr>
                <a:t>Liiku </a:t>
              </a:r>
              <a:r>
                <a:rPr lang="fi-FI" sz="1600" b="0" i="0" u="none" strike="noStrike" cap="none" dirty="0" err="1">
                  <a:solidFill>
                    <a:srgbClr val="000000"/>
                  </a:solidFill>
                  <a:latin typeface="Calibri"/>
                  <a:ea typeface="Calibri"/>
                  <a:cs typeface="Calibri"/>
                  <a:sym typeface="Calibri"/>
                </a:rPr>
                <a:t>mun</a:t>
              </a:r>
              <a:r>
                <a:rPr lang="fi-FI" sz="1600" b="0" i="0" u="none" strike="noStrike" cap="none" dirty="0">
                  <a:solidFill>
                    <a:srgbClr val="000000"/>
                  </a:solidFill>
                  <a:latin typeface="Calibri"/>
                  <a:ea typeface="Calibri"/>
                  <a:cs typeface="Calibri"/>
                  <a:sym typeface="Calibri"/>
                </a:rPr>
                <a:t> kanssa -hanke, hankekoordinaattori Essi Kaipainen</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1" i="0" u="none" strike="noStrike" cap="none" dirty="0">
                  <a:solidFill>
                    <a:srgbClr val="000000"/>
                  </a:solidFill>
                  <a:latin typeface="Calibri"/>
                  <a:ea typeface="Calibri"/>
                  <a:cs typeface="Calibri"/>
                  <a:sym typeface="Calibri"/>
                </a:rPr>
                <a:t>Kotka</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0" i="0" u="none" strike="noStrike" cap="none" dirty="0">
                  <a:solidFill>
                    <a:srgbClr val="000000"/>
                  </a:solidFill>
                  <a:latin typeface="Calibri"/>
                  <a:ea typeface="Calibri"/>
                  <a:cs typeface="Calibri"/>
                  <a:sym typeface="Calibri"/>
                </a:rPr>
                <a:t>Varhaiskasvatus, liikuntakoordinaattori Jaana Knude</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1" i="0" u="none" strike="noStrike" cap="none" dirty="0">
                  <a:solidFill>
                    <a:srgbClr val="000000"/>
                  </a:solidFill>
                  <a:latin typeface="Calibri"/>
                  <a:ea typeface="Calibri"/>
                  <a:cs typeface="Calibri"/>
                  <a:sym typeface="Calibri"/>
                </a:rPr>
                <a:t>Lohja</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0" i="0" u="none" strike="noStrike" cap="none" dirty="0">
                  <a:solidFill>
                    <a:srgbClr val="000000"/>
                  </a:solidFill>
                  <a:latin typeface="Calibri"/>
                  <a:ea typeface="Calibri"/>
                  <a:cs typeface="Calibri"/>
                  <a:sym typeface="Calibri"/>
                </a:rPr>
                <a:t>Kasvun ja oppimisen tulosalue, liikunta- ja harrastuskoordinaattori Juha Koivuporras</a:t>
              </a: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1" i="0" u="none" strike="noStrike" cap="none" dirty="0">
                  <a:solidFill>
                    <a:srgbClr val="000000"/>
                  </a:solidFill>
                  <a:latin typeface="Calibri"/>
                  <a:ea typeface="Calibri"/>
                  <a:cs typeface="Calibri"/>
                  <a:sym typeface="Calibri"/>
                </a:rPr>
                <a:t>Mäntsälä</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i-FI" sz="1600" b="0" i="0" u="none" strike="noStrike" cap="none" dirty="0">
                  <a:solidFill>
                    <a:srgbClr val="000000"/>
                  </a:solidFill>
                  <a:latin typeface="Calibri"/>
                  <a:ea typeface="Calibri"/>
                  <a:cs typeface="Calibri"/>
                  <a:sym typeface="Calibri"/>
                </a:rPr>
                <a:t>Liikkuva Mäntsälä –hanke, hankekoordinaattori Karoliina Aitalaakso</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1" i="0" u="none" strike="noStrike" cap="none" dirty="0">
                  <a:solidFill>
                    <a:srgbClr val="000000"/>
                  </a:solidFill>
                  <a:latin typeface="Calibri"/>
                  <a:ea typeface="Calibri"/>
                  <a:cs typeface="Calibri"/>
                  <a:sym typeface="Calibri"/>
                </a:rPr>
                <a:t>Nurmijärvi</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i-FI" sz="1600" b="0" i="0" u="none" strike="noStrike" cap="none" dirty="0">
                  <a:solidFill>
                    <a:srgbClr val="000000"/>
                  </a:solidFill>
                  <a:latin typeface="Calibri"/>
                  <a:ea typeface="Calibri"/>
                  <a:cs typeface="Calibri"/>
                  <a:sym typeface="Calibri"/>
                </a:rPr>
                <a:t>Varhaiskasvatus,  koordinaattori Henna Karvonen</a:t>
              </a: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fi-FI" sz="1600" b="1" i="0" u="none" strike="noStrike" cap="none" dirty="0">
                  <a:solidFill>
                    <a:schemeClr val="dk1"/>
                  </a:solidFill>
                  <a:latin typeface="Calibri"/>
                  <a:ea typeface="Calibri"/>
                  <a:cs typeface="Calibri"/>
                  <a:sym typeface="Calibri"/>
                </a:rPr>
                <a:t>Oulu</a:t>
              </a:r>
              <a:endParaRPr sz="1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fi-FI" sz="1600" b="0" i="0" u="none" strike="noStrike" cap="none" dirty="0">
                  <a:solidFill>
                    <a:schemeClr val="dk1"/>
                  </a:solidFill>
                  <a:latin typeface="Calibri"/>
                  <a:ea typeface="Calibri"/>
                  <a:cs typeface="Calibri"/>
                  <a:sym typeface="Calibri"/>
                </a:rPr>
                <a:t>Puoli päivää pihalla -hanke, hankekoordinaattori Tarja Kuusisto</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i-FI" sz="1600" b="1" i="0" u="none" strike="noStrike" cap="none" dirty="0">
                  <a:solidFill>
                    <a:srgbClr val="000000"/>
                  </a:solidFill>
                  <a:latin typeface="Calibri"/>
                  <a:ea typeface="Calibri"/>
                  <a:cs typeface="Calibri"/>
                  <a:sym typeface="Calibri"/>
                </a:rPr>
                <a:t>Sastamala</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i-FI" sz="1600" b="0" i="0" u="none" strike="noStrike" cap="none" dirty="0">
                  <a:solidFill>
                    <a:srgbClr val="000000"/>
                  </a:solidFill>
                  <a:latin typeface="Calibri"/>
                  <a:ea typeface="Calibri"/>
                  <a:cs typeface="Calibri"/>
                  <a:sym typeface="Calibri"/>
                </a:rPr>
                <a:t>Leiki ja Liiku yhdessä Sastamala, hankekoordinaattori Satu Rautanen</a:t>
              </a:r>
              <a:endParaRPr sz="1600" b="1" i="0" u="none" strike="noStrike" cap="none" dirty="0">
                <a:solidFill>
                  <a:srgbClr val="000000"/>
                </a:solidFill>
                <a:latin typeface="Calibri"/>
                <a:ea typeface="Calibri"/>
                <a:cs typeface="Calibri"/>
                <a:sym typeface="Calibri"/>
              </a:endParaRPr>
            </a:p>
          </p:txBody>
        </p:sp>
        <p:grpSp>
          <p:nvGrpSpPr>
            <p:cNvPr id="3" name="Ryhmä 2">
              <a:extLst>
                <a:ext uri="{FF2B5EF4-FFF2-40B4-BE49-F238E27FC236}">
                  <a16:creationId xmlns:a16="http://schemas.microsoft.com/office/drawing/2014/main" id="{A87F5D70-C339-AC85-6858-B08C4CCBCE57}"/>
                </a:ext>
              </a:extLst>
            </p:cNvPr>
            <p:cNvGrpSpPr/>
            <p:nvPr/>
          </p:nvGrpSpPr>
          <p:grpSpPr>
            <a:xfrm>
              <a:off x="225723" y="2228724"/>
              <a:ext cx="1082948" cy="7324719"/>
              <a:chOff x="274404" y="1775070"/>
              <a:chExt cx="1082948" cy="7324719"/>
            </a:xfrm>
          </p:grpSpPr>
          <p:pic>
            <p:nvPicPr>
              <p:cNvPr id="106" name="Google Shape;106;g22cc228f8b1_0_0" descr="Vaakuna ja logo"/>
              <p:cNvPicPr preferRelativeResize="0"/>
              <p:nvPr/>
            </p:nvPicPr>
            <p:blipFill rotWithShape="1">
              <a:blip r:embed="rId3">
                <a:alphaModFix/>
              </a:blip>
              <a:srcRect/>
              <a:stretch/>
            </p:blipFill>
            <p:spPr>
              <a:xfrm>
                <a:off x="337361" y="1775070"/>
                <a:ext cx="853536" cy="794057"/>
              </a:xfrm>
              <a:prstGeom prst="rect">
                <a:avLst/>
              </a:prstGeom>
              <a:noFill/>
              <a:ln>
                <a:noFill/>
              </a:ln>
            </p:spPr>
          </p:pic>
          <p:pic>
            <p:nvPicPr>
              <p:cNvPr id="107" name="Google Shape;107;g22cc228f8b1_0_0" descr="Laaja HYVINVOINTIKERTOMUS 2017-2020 - Ikaalinen"/>
              <p:cNvPicPr preferRelativeResize="0"/>
              <p:nvPr/>
            </p:nvPicPr>
            <p:blipFill rotWithShape="1">
              <a:blip r:embed="rId4">
                <a:alphaModFix/>
              </a:blip>
              <a:srcRect/>
              <a:stretch/>
            </p:blipFill>
            <p:spPr>
              <a:xfrm>
                <a:off x="307709" y="2753795"/>
                <a:ext cx="1002657" cy="620727"/>
              </a:xfrm>
              <a:prstGeom prst="rect">
                <a:avLst/>
              </a:prstGeom>
              <a:noFill/>
              <a:ln>
                <a:noFill/>
              </a:ln>
            </p:spPr>
          </p:pic>
          <p:pic>
            <p:nvPicPr>
              <p:cNvPr id="108" name="Google Shape;108;g22cc228f8b1_0_0" descr="Henkilökunta-Kirkkonummi"/>
              <p:cNvPicPr preferRelativeResize="0"/>
              <p:nvPr/>
            </p:nvPicPr>
            <p:blipFill rotWithShape="1">
              <a:blip r:embed="rId5">
                <a:alphaModFix/>
              </a:blip>
              <a:srcRect/>
              <a:stretch/>
            </p:blipFill>
            <p:spPr>
              <a:xfrm>
                <a:off x="307709" y="3223376"/>
                <a:ext cx="1002658" cy="1140916"/>
              </a:xfrm>
              <a:prstGeom prst="rect">
                <a:avLst/>
              </a:prstGeom>
              <a:noFill/>
              <a:ln>
                <a:noFill/>
              </a:ln>
            </p:spPr>
          </p:pic>
          <p:pic>
            <p:nvPicPr>
              <p:cNvPr id="109" name="Google Shape;109;g22cc228f8b1_0_0" descr="lohja logo - Lohja"/>
              <p:cNvPicPr preferRelativeResize="0"/>
              <p:nvPr/>
            </p:nvPicPr>
            <p:blipFill rotWithShape="1">
              <a:blip r:embed="rId6">
                <a:alphaModFix/>
              </a:blip>
              <a:srcRect/>
              <a:stretch/>
            </p:blipFill>
            <p:spPr>
              <a:xfrm>
                <a:off x="334270" y="5259743"/>
                <a:ext cx="976096" cy="438802"/>
              </a:xfrm>
              <a:prstGeom prst="rect">
                <a:avLst/>
              </a:prstGeom>
              <a:noFill/>
              <a:ln>
                <a:noFill/>
              </a:ln>
            </p:spPr>
          </p:pic>
          <p:pic>
            <p:nvPicPr>
              <p:cNvPr id="110" name="Google Shape;110;g22cc228f8b1_0_0" descr="Kulttuuripalvelut, Mäntsälän kunta"/>
              <p:cNvPicPr preferRelativeResize="0"/>
              <p:nvPr/>
            </p:nvPicPr>
            <p:blipFill rotWithShape="1">
              <a:blip r:embed="rId7">
                <a:alphaModFix/>
              </a:blip>
              <a:srcRect/>
              <a:stretch/>
            </p:blipFill>
            <p:spPr>
              <a:xfrm>
                <a:off x="311763" y="5996006"/>
                <a:ext cx="998603" cy="522571"/>
              </a:xfrm>
              <a:prstGeom prst="rect">
                <a:avLst/>
              </a:prstGeom>
              <a:noFill/>
              <a:ln>
                <a:noFill/>
              </a:ln>
            </p:spPr>
          </p:pic>
          <p:pic>
            <p:nvPicPr>
              <p:cNvPr id="111" name="Google Shape;111;g22cc228f8b1_0_0" descr="Nurmijärven kunta | Nurmijärvi"/>
              <p:cNvPicPr preferRelativeResize="0"/>
              <p:nvPr/>
            </p:nvPicPr>
            <p:blipFill rotWithShape="1">
              <a:blip r:embed="rId8">
                <a:alphaModFix/>
              </a:blip>
              <a:srcRect l="15630" t="25702" r="18000" b="20481"/>
              <a:stretch/>
            </p:blipFill>
            <p:spPr>
              <a:xfrm>
                <a:off x="274404" y="6698784"/>
                <a:ext cx="976096" cy="736304"/>
              </a:xfrm>
              <a:prstGeom prst="rect">
                <a:avLst/>
              </a:prstGeom>
              <a:noFill/>
              <a:ln>
                <a:noFill/>
              </a:ln>
            </p:spPr>
          </p:pic>
          <p:pic>
            <p:nvPicPr>
              <p:cNvPr id="112" name="Google Shape;112;g22cc228f8b1_0_0" descr="Brändi - Viestintä - Oulun kaupunki"/>
              <p:cNvPicPr preferRelativeResize="0"/>
              <p:nvPr/>
            </p:nvPicPr>
            <p:blipFill rotWithShape="1">
              <a:blip r:embed="rId9">
                <a:alphaModFix/>
              </a:blip>
              <a:srcRect/>
              <a:stretch/>
            </p:blipFill>
            <p:spPr>
              <a:xfrm>
                <a:off x="552528" y="7728546"/>
                <a:ext cx="513018" cy="570623"/>
              </a:xfrm>
              <a:prstGeom prst="rect">
                <a:avLst/>
              </a:prstGeom>
              <a:noFill/>
              <a:ln>
                <a:noFill/>
              </a:ln>
            </p:spPr>
          </p:pic>
          <p:pic>
            <p:nvPicPr>
              <p:cNvPr id="113" name="Google Shape;113;g22cc228f8b1_0_0" descr="Sastamalan vaakuna ja logo - Sastamala"/>
              <p:cNvPicPr preferRelativeResize="0"/>
              <p:nvPr/>
            </p:nvPicPr>
            <p:blipFill rotWithShape="1">
              <a:blip r:embed="rId10">
                <a:alphaModFix/>
              </a:blip>
              <a:srcRect/>
              <a:stretch/>
            </p:blipFill>
            <p:spPr>
              <a:xfrm>
                <a:off x="307709" y="8606349"/>
                <a:ext cx="1049643" cy="493440"/>
              </a:xfrm>
              <a:prstGeom prst="rect">
                <a:avLst/>
              </a:prstGeom>
              <a:noFill/>
              <a:ln>
                <a:noFill/>
              </a:ln>
            </p:spPr>
          </p:pic>
          <p:pic>
            <p:nvPicPr>
              <p:cNvPr id="114" name="Google Shape;114;g22cc228f8b1_0_0" descr="Kuva, joka sisältää kohteen teksti, Fontti, ympyrä, logo&#10;&#10;Kuvaus luotu automaattisesti"/>
              <p:cNvPicPr preferRelativeResize="0"/>
              <p:nvPr/>
            </p:nvPicPr>
            <p:blipFill rotWithShape="1">
              <a:blip r:embed="rId11">
                <a:alphaModFix/>
              </a:blip>
              <a:srcRect/>
              <a:stretch/>
            </p:blipFill>
            <p:spPr>
              <a:xfrm>
                <a:off x="334270" y="4183422"/>
                <a:ext cx="896114" cy="896114"/>
              </a:xfrm>
              <a:prstGeom prst="rect">
                <a:avLst/>
              </a:prstGeom>
              <a:noFill/>
              <a:ln>
                <a:noFill/>
              </a:ln>
            </p:spPr>
          </p:pic>
        </p:grpSp>
      </p:grpSp>
      <p:sp>
        <p:nvSpPr>
          <p:cNvPr id="2" name="Tekstiruutu 1">
            <a:extLst>
              <a:ext uri="{FF2B5EF4-FFF2-40B4-BE49-F238E27FC236}">
                <a16:creationId xmlns:a16="http://schemas.microsoft.com/office/drawing/2014/main" id="{0DAE14B4-D091-9321-D720-AA3589276BBD}"/>
              </a:ext>
            </a:extLst>
          </p:cNvPr>
          <p:cNvSpPr txBox="1"/>
          <p:nvPr/>
        </p:nvSpPr>
        <p:spPr>
          <a:xfrm>
            <a:off x="225723" y="733109"/>
            <a:ext cx="6405497" cy="600164"/>
          </a:xfrm>
          <a:prstGeom prst="rect">
            <a:avLst/>
          </a:prstGeom>
          <a:noFill/>
        </p:spPr>
        <p:txBody>
          <a:bodyPr wrap="square" rtlCol="0">
            <a:spAutoFit/>
          </a:bodyPr>
          <a:lstStyle/>
          <a:p>
            <a:pPr algn="ctr"/>
            <a:r>
              <a:rPr lang="fi-FI" sz="3300" b="1" i="0" u="none" strike="noStrike" cap="none" dirty="0">
                <a:solidFill>
                  <a:srgbClr val="000000"/>
                </a:solidFill>
                <a:latin typeface="Calibri"/>
                <a:ea typeface="Calibri"/>
                <a:cs typeface="Calibri"/>
                <a:sym typeface="Calibri"/>
              </a:rPr>
              <a:t>Kiitos! </a:t>
            </a:r>
            <a:endParaRPr lang="fi-FI"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1EE7AC-41B4-E32A-931E-20F4F5CDFB2B}"/>
              </a:ext>
            </a:extLst>
          </p:cNvPr>
          <p:cNvSpPr>
            <a:spLocks noGrp="1"/>
          </p:cNvSpPr>
          <p:nvPr>
            <p:ph type="title"/>
          </p:nvPr>
        </p:nvSpPr>
        <p:spPr>
          <a:xfrm>
            <a:off x="212180" y="2950530"/>
            <a:ext cx="5915025" cy="1914702"/>
          </a:xfrm>
        </p:spPr>
        <p:txBody>
          <a:bodyPr/>
          <a:lstStyle/>
          <a:p>
            <a:r>
              <a:rPr lang="fi-FI" b="1" dirty="0">
                <a:latin typeface="+mn-lt"/>
              </a:rPr>
              <a:t>Liikkumisen inkluusiosta</a:t>
            </a:r>
          </a:p>
        </p:txBody>
      </p:sp>
      <p:sp>
        <p:nvSpPr>
          <p:cNvPr id="3" name="Sisällön paikkamerkki 2">
            <a:extLst>
              <a:ext uri="{FF2B5EF4-FFF2-40B4-BE49-F238E27FC236}">
                <a16:creationId xmlns:a16="http://schemas.microsoft.com/office/drawing/2014/main" id="{0CC7F38F-77B3-7936-F9D7-BA4FBBD20E34}"/>
              </a:ext>
            </a:extLst>
          </p:cNvPr>
          <p:cNvSpPr>
            <a:spLocks noGrp="1"/>
          </p:cNvSpPr>
          <p:nvPr>
            <p:ph idx="1"/>
          </p:nvPr>
        </p:nvSpPr>
        <p:spPr>
          <a:xfrm>
            <a:off x="212180" y="4621927"/>
            <a:ext cx="5915025" cy="2447628"/>
          </a:xfrm>
        </p:spPr>
        <p:txBody>
          <a:bodyPr>
            <a:noAutofit/>
          </a:bodyPr>
          <a:lstStyle/>
          <a:p>
            <a:r>
              <a:rPr lang="fi-FI" sz="2000" dirty="0"/>
              <a:t>Yleisen tuen näkökulma = ryhmässä toteutettavaa laadukasta perustoimintaa</a:t>
            </a:r>
          </a:p>
          <a:p>
            <a:endParaRPr lang="fi-FI" sz="2000" dirty="0"/>
          </a:p>
          <a:p>
            <a:r>
              <a:rPr lang="fi-FI" sz="2000" dirty="0"/>
              <a:t>”kyllähän lapset liikkuvat, meillä koko ajan välineet käytössä” </a:t>
            </a:r>
          </a:p>
          <a:p>
            <a:pPr marL="0" indent="0">
              <a:buNone/>
            </a:pPr>
            <a:endParaRPr lang="fi-FI" sz="2000" dirty="0">
              <a:sym typeface="Wingdings" panose="05000000000000000000" pitchFamily="2" charset="2"/>
            </a:endParaRPr>
          </a:p>
          <a:p>
            <a:r>
              <a:rPr lang="fi-FI" sz="2000" dirty="0">
                <a:sym typeface="Wingdings" panose="05000000000000000000" pitchFamily="2" charset="2"/>
              </a:rPr>
              <a:t>Liikkuvat lapset ovat monesti toiminnan suunnittelun lähtökohtana. Tällöin vähän liikkuvat ja liikkumiseensa tukea tarvitsevat lapset jäävät heti paitsioon</a:t>
            </a:r>
          </a:p>
          <a:p>
            <a:endParaRPr lang="fi-FI" sz="2000" dirty="0">
              <a:sym typeface="Wingdings" panose="05000000000000000000" pitchFamily="2" charset="2"/>
            </a:endParaRPr>
          </a:p>
          <a:p>
            <a:endParaRPr lang="fi-FI" sz="2000" dirty="0">
              <a:sym typeface="Wingdings" panose="05000000000000000000" pitchFamily="2" charset="2"/>
            </a:endParaRPr>
          </a:p>
          <a:p>
            <a:pPr marL="685800" lvl="2" indent="0">
              <a:buNone/>
            </a:pPr>
            <a:r>
              <a:rPr lang="fi-FI" sz="2000" dirty="0">
                <a:sym typeface="Wingdings" panose="05000000000000000000" pitchFamily="2" charset="2"/>
              </a:rPr>
              <a:t> </a:t>
            </a:r>
            <a:r>
              <a:rPr lang="fi-FI" sz="2000" b="1" dirty="0">
                <a:sym typeface="Wingdings" panose="05000000000000000000" pitchFamily="2" charset="2"/>
              </a:rPr>
              <a:t>Liikkumisen inkluusion toteutuminen edellyttää aikuiselta oman toiminnan ja toimintakulttuurin tarkastelua ja havainnointia sekä tietoisia, pedagogisia ratkaisuja</a:t>
            </a:r>
          </a:p>
        </p:txBody>
      </p:sp>
      <p:pic>
        <p:nvPicPr>
          <p:cNvPr id="5" name="Kuva 4" descr="Kuva, joka sisältää kohteen piha-, pyörä, maa-ajoneuvo, maa&#10;&#10;Kuvaus luotu automaattisesti">
            <a:extLst>
              <a:ext uri="{FF2B5EF4-FFF2-40B4-BE49-F238E27FC236}">
                <a16:creationId xmlns:a16="http://schemas.microsoft.com/office/drawing/2014/main" id="{8F5DDA89-83E1-9FC9-AE1D-EC224430607C}"/>
              </a:ext>
            </a:extLst>
          </p:cNvPr>
          <p:cNvPicPr>
            <a:picLocks noChangeAspect="1"/>
          </p:cNvPicPr>
          <p:nvPr/>
        </p:nvPicPr>
        <p:blipFill rotWithShape="1">
          <a:blip r:embed="rId2"/>
          <a:srcRect t="22326" b="49580"/>
          <a:stretch/>
        </p:blipFill>
        <p:spPr>
          <a:xfrm>
            <a:off x="0" y="0"/>
            <a:ext cx="6858000" cy="3425372"/>
          </a:xfrm>
          <a:prstGeom prst="rect">
            <a:avLst/>
          </a:prstGeom>
        </p:spPr>
      </p:pic>
      <p:sp>
        <p:nvSpPr>
          <p:cNvPr id="6" name="Suorakulmio 5">
            <a:extLst>
              <a:ext uri="{FF2B5EF4-FFF2-40B4-BE49-F238E27FC236}">
                <a16:creationId xmlns:a16="http://schemas.microsoft.com/office/drawing/2014/main" id="{44DB177A-8E13-D423-41A5-A91F4C37947A}"/>
              </a:ext>
            </a:extLst>
          </p:cNvPr>
          <p:cNvSpPr/>
          <p:nvPr/>
        </p:nvSpPr>
        <p:spPr>
          <a:xfrm>
            <a:off x="0" y="1439860"/>
            <a:ext cx="6858000" cy="2051647"/>
          </a:xfrm>
          <a:prstGeom prst="rect">
            <a:avLst/>
          </a:prstGeom>
          <a:gradFill>
            <a:gsLst>
              <a:gs pos="85000">
                <a:schemeClr val="bg1"/>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57692943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7;p46">
            <a:extLst>
              <a:ext uri="{FF2B5EF4-FFF2-40B4-BE49-F238E27FC236}">
                <a16:creationId xmlns:a16="http://schemas.microsoft.com/office/drawing/2014/main" id="{99A32599-AA74-D189-FF68-7CA7EDE69C5F}"/>
              </a:ext>
            </a:extLst>
          </p:cNvPr>
          <p:cNvSpPr txBox="1">
            <a:spLocks/>
          </p:cNvSpPr>
          <p:nvPr/>
        </p:nvSpPr>
        <p:spPr>
          <a:xfrm>
            <a:off x="471488" y="186861"/>
            <a:ext cx="5915025" cy="113234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1800"/>
            </a:pPr>
            <a:r>
              <a:rPr lang="fi-FI" sz="3300" b="1" dirty="0">
                <a:latin typeface="Calibri" panose="020F0502020204030204" pitchFamily="34" charset="0"/>
                <a:cs typeface="Calibri" panose="020F0502020204030204" pitchFamily="34" charset="0"/>
              </a:rPr>
              <a:t>Sisällysluettelo</a:t>
            </a:r>
          </a:p>
        </p:txBody>
      </p:sp>
      <p:grpSp>
        <p:nvGrpSpPr>
          <p:cNvPr id="9" name="Ryhmä 8">
            <a:extLst>
              <a:ext uri="{FF2B5EF4-FFF2-40B4-BE49-F238E27FC236}">
                <a16:creationId xmlns:a16="http://schemas.microsoft.com/office/drawing/2014/main" id="{A89D79F5-6C00-8326-048D-74C8DE0F9E29}"/>
              </a:ext>
            </a:extLst>
          </p:cNvPr>
          <p:cNvGrpSpPr/>
          <p:nvPr/>
        </p:nvGrpSpPr>
        <p:grpSpPr>
          <a:xfrm>
            <a:off x="263571" y="1246187"/>
            <a:ext cx="6594428" cy="761335"/>
            <a:chOff x="263571" y="1159305"/>
            <a:chExt cx="6594428" cy="761335"/>
          </a:xfrm>
        </p:grpSpPr>
        <p:sp>
          <p:nvSpPr>
            <p:cNvPr id="7" name="Tekstiruutu 6">
              <a:extLst>
                <a:ext uri="{FF2B5EF4-FFF2-40B4-BE49-F238E27FC236}">
                  <a16:creationId xmlns:a16="http://schemas.microsoft.com/office/drawing/2014/main" id="{99F44766-AAC7-DEAB-ECDA-08066B55032B}"/>
                </a:ext>
              </a:extLst>
            </p:cNvPr>
            <p:cNvSpPr txBox="1"/>
            <p:nvPr/>
          </p:nvSpPr>
          <p:spPr>
            <a:xfrm>
              <a:off x="1031374" y="1274309"/>
              <a:ext cx="5826625" cy="646331"/>
            </a:xfrm>
            <a:prstGeom prst="rect">
              <a:avLst/>
            </a:prstGeom>
            <a:noFill/>
          </p:spPr>
          <p:txBody>
            <a:bodyPr wrap="square" rtlCol="0">
              <a:spAutoFit/>
            </a:bodyPr>
            <a:lstStyle/>
            <a:p>
              <a:r>
                <a:rPr lang="fi-FI" sz="1800" dirty="0">
                  <a:solidFill>
                    <a:schemeClr val="tx1"/>
                  </a:solidFill>
                  <a:latin typeface="Calibri" panose="020F0502020204030204" pitchFamily="34" charset="0"/>
                  <a:cs typeface="Calibri" panose="020F0502020204030204" pitchFamily="34" charset="0"/>
                </a:rPr>
                <a:t>Fyysisen aktiivisuuden määrän lisääminen </a:t>
              </a:r>
              <a:r>
                <a:rPr lang="fi-FI" sz="1800" b="1" dirty="0">
                  <a:latin typeface="Calibri" panose="020F0502020204030204" pitchFamily="34" charset="0"/>
                  <a:cs typeface="Calibri" panose="020F0502020204030204" pitchFamily="34" charset="0"/>
                </a:rPr>
                <a:t>. . . . . . . . . . . . . 1</a:t>
              </a:r>
              <a:endParaRPr lang="fi-FI" sz="1800" dirty="0">
                <a:solidFill>
                  <a:schemeClr val="tx1"/>
                </a:solidFill>
                <a:latin typeface="Calibri" panose="020F0502020204030204" pitchFamily="34" charset="0"/>
                <a:cs typeface="Calibri" panose="020F0502020204030204" pitchFamily="34" charset="0"/>
              </a:endParaRPr>
            </a:p>
            <a:p>
              <a:endParaRPr lang="fi-FI" sz="1800" dirty="0">
                <a:latin typeface="Calibri" panose="020F0502020204030204" pitchFamily="34" charset="0"/>
                <a:cs typeface="Calibri" panose="020F0502020204030204" pitchFamily="34" charset="0"/>
              </a:endParaRPr>
            </a:p>
          </p:txBody>
        </p:sp>
        <p:sp>
          <p:nvSpPr>
            <p:cNvPr id="8" name="Ellipsi 7">
              <a:extLst>
                <a:ext uri="{FF2B5EF4-FFF2-40B4-BE49-F238E27FC236}">
                  <a16:creationId xmlns:a16="http://schemas.microsoft.com/office/drawing/2014/main" id="{9DFA44DC-DEC5-9019-A23B-FA8FC91EF52F}"/>
                </a:ext>
              </a:extLst>
            </p:cNvPr>
            <p:cNvSpPr/>
            <p:nvPr/>
          </p:nvSpPr>
          <p:spPr>
            <a:xfrm>
              <a:off x="263571" y="1159305"/>
              <a:ext cx="720000" cy="720000"/>
            </a:xfrm>
            <a:prstGeom prst="ellipse">
              <a:avLst/>
            </a:prstGeom>
            <a:solidFill>
              <a:srgbClr val="CC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Calibri" panose="020F0502020204030204" pitchFamily="34" charset="0"/>
                  <a:cs typeface="Calibri" panose="020F0502020204030204" pitchFamily="34" charset="0"/>
                </a:rPr>
                <a:t>1</a:t>
              </a:r>
            </a:p>
          </p:txBody>
        </p:sp>
      </p:grpSp>
      <p:grpSp>
        <p:nvGrpSpPr>
          <p:cNvPr id="12" name="Ryhmä 11">
            <a:extLst>
              <a:ext uri="{FF2B5EF4-FFF2-40B4-BE49-F238E27FC236}">
                <a16:creationId xmlns:a16="http://schemas.microsoft.com/office/drawing/2014/main" id="{7A8079AC-1460-EC67-E9AB-E9E0341E7E68}"/>
              </a:ext>
            </a:extLst>
          </p:cNvPr>
          <p:cNvGrpSpPr/>
          <p:nvPr/>
        </p:nvGrpSpPr>
        <p:grpSpPr>
          <a:xfrm>
            <a:off x="240810" y="2241213"/>
            <a:ext cx="6600251" cy="923330"/>
            <a:chOff x="257748" y="2149725"/>
            <a:chExt cx="6600251" cy="923330"/>
          </a:xfrm>
        </p:grpSpPr>
        <p:sp>
          <p:nvSpPr>
            <p:cNvPr id="10" name="Ellipsi 9">
              <a:extLst>
                <a:ext uri="{FF2B5EF4-FFF2-40B4-BE49-F238E27FC236}">
                  <a16:creationId xmlns:a16="http://schemas.microsoft.com/office/drawing/2014/main" id="{AC9C9150-B3AC-E1C8-3B05-E187F8BDE6A7}"/>
                </a:ext>
              </a:extLst>
            </p:cNvPr>
            <p:cNvSpPr/>
            <p:nvPr/>
          </p:nvSpPr>
          <p:spPr>
            <a:xfrm>
              <a:off x="257748" y="2149725"/>
              <a:ext cx="720000" cy="720000"/>
            </a:xfrm>
            <a:prstGeom prst="ellipse">
              <a:avLst/>
            </a:prstGeom>
            <a:solidFill>
              <a:srgbClr val="CCD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Calibri" panose="020F0502020204030204" pitchFamily="34" charset="0"/>
                  <a:cs typeface="Calibri" panose="020F0502020204030204" pitchFamily="34" charset="0"/>
                </a:rPr>
                <a:t>2</a:t>
              </a:r>
            </a:p>
          </p:txBody>
        </p:sp>
        <p:sp>
          <p:nvSpPr>
            <p:cNvPr id="11" name="Tekstiruutu 10">
              <a:extLst>
                <a:ext uri="{FF2B5EF4-FFF2-40B4-BE49-F238E27FC236}">
                  <a16:creationId xmlns:a16="http://schemas.microsoft.com/office/drawing/2014/main" id="{59AB5A3B-B824-0AA3-6B93-F6DAABA0CBC3}"/>
                </a:ext>
              </a:extLst>
            </p:cNvPr>
            <p:cNvSpPr txBox="1"/>
            <p:nvPr/>
          </p:nvSpPr>
          <p:spPr>
            <a:xfrm>
              <a:off x="1041281" y="2149725"/>
              <a:ext cx="5816718" cy="923330"/>
            </a:xfrm>
            <a:prstGeom prst="rect">
              <a:avLst/>
            </a:prstGeom>
            <a:noFill/>
          </p:spPr>
          <p:txBody>
            <a:bodyPr wrap="square" rtlCol="0">
              <a:spAutoFit/>
            </a:bodyPr>
            <a:lstStyle/>
            <a:p>
              <a:r>
                <a:rPr lang="fi-FI" sz="1800" dirty="0">
                  <a:solidFill>
                    <a:schemeClr val="tx1"/>
                  </a:solidFill>
                  <a:latin typeface="Calibri" panose="020F0502020204030204" pitchFamily="34" charset="0"/>
                  <a:cs typeface="Calibri" panose="020F0502020204030204" pitchFamily="34" charset="0"/>
                </a:rPr>
                <a:t>Fyysisen aktiivisuuden laadun parantaminen </a:t>
              </a:r>
            </a:p>
            <a:p>
              <a:r>
                <a:rPr lang="fi-FI" sz="1800" dirty="0">
                  <a:solidFill>
                    <a:schemeClr val="tx1"/>
                  </a:solidFill>
                  <a:latin typeface="Calibri" panose="020F0502020204030204" pitchFamily="34" charset="0"/>
                  <a:cs typeface="Calibri" panose="020F0502020204030204" pitchFamily="34" charset="0"/>
                </a:rPr>
                <a:t>– erityisesti vauhdikas fyysinen aktiivisuus </a:t>
              </a:r>
              <a:r>
                <a:rPr lang="fi-FI" sz="1800" b="1" dirty="0">
                  <a:latin typeface="Calibri" panose="020F0502020204030204" pitchFamily="34" charset="0"/>
                  <a:cs typeface="Calibri" panose="020F0502020204030204" pitchFamily="34" charset="0"/>
                </a:rPr>
                <a:t>. . . . . . . . . . . . . 6</a:t>
              </a:r>
              <a:endParaRPr lang="fi-FI" sz="1800" dirty="0">
                <a:solidFill>
                  <a:schemeClr val="tx1"/>
                </a:solidFill>
                <a:latin typeface="Calibri" panose="020F0502020204030204" pitchFamily="34" charset="0"/>
                <a:cs typeface="Calibri" panose="020F0502020204030204" pitchFamily="34" charset="0"/>
              </a:endParaRPr>
            </a:p>
            <a:p>
              <a:endParaRPr lang="fi-FI" sz="1800" dirty="0">
                <a:latin typeface="Calibri" panose="020F0502020204030204" pitchFamily="34" charset="0"/>
                <a:cs typeface="Calibri" panose="020F0502020204030204" pitchFamily="34" charset="0"/>
              </a:endParaRPr>
            </a:p>
          </p:txBody>
        </p:sp>
      </p:grpSp>
      <p:grpSp>
        <p:nvGrpSpPr>
          <p:cNvPr id="16" name="Ryhmä 15">
            <a:extLst>
              <a:ext uri="{FF2B5EF4-FFF2-40B4-BE49-F238E27FC236}">
                <a16:creationId xmlns:a16="http://schemas.microsoft.com/office/drawing/2014/main" id="{49E3EC85-612B-CD72-5DA7-BAEFA0E52CD6}"/>
              </a:ext>
            </a:extLst>
          </p:cNvPr>
          <p:cNvGrpSpPr/>
          <p:nvPr/>
        </p:nvGrpSpPr>
        <p:grpSpPr>
          <a:xfrm>
            <a:off x="240810" y="3202928"/>
            <a:ext cx="6593221" cy="804805"/>
            <a:chOff x="264779" y="3143666"/>
            <a:chExt cx="6593221" cy="804805"/>
          </a:xfrm>
        </p:grpSpPr>
        <p:sp>
          <p:nvSpPr>
            <p:cNvPr id="13" name="Ellipsi 12">
              <a:extLst>
                <a:ext uri="{FF2B5EF4-FFF2-40B4-BE49-F238E27FC236}">
                  <a16:creationId xmlns:a16="http://schemas.microsoft.com/office/drawing/2014/main" id="{20D30F44-DABC-FBB8-3149-40CC6AEE9B33}"/>
                </a:ext>
              </a:extLst>
            </p:cNvPr>
            <p:cNvSpPr/>
            <p:nvPr/>
          </p:nvSpPr>
          <p:spPr>
            <a:xfrm>
              <a:off x="264779" y="3143666"/>
              <a:ext cx="720000" cy="720000"/>
            </a:xfrm>
            <a:prstGeom prst="ellipse">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Calibri" panose="020F0502020204030204" pitchFamily="34" charset="0"/>
                  <a:cs typeface="Calibri" panose="020F0502020204030204" pitchFamily="34" charset="0"/>
                </a:rPr>
                <a:t>3</a:t>
              </a:r>
            </a:p>
          </p:txBody>
        </p:sp>
        <p:sp>
          <p:nvSpPr>
            <p:cNvPr id="14" name="Tekstiruutu 13">
              <a:extLst>
                <a:ext uri="{FF2B5EF4-FFF2-40B4-BE49-F238E27FC236}">
                  <a16:creationId xmlns:a16="http://schemas.microsoft.com/office/drawing/2014/main" id="{E0065252-BD88-72CB-4B2A-3CE1ACBDD011}"/>
                </a:ext>
              </a:extLst>
            </p:cNvPr>
            <p:cNvSpPr txBox="1"/>
            <p:nvPr/>
          </p:nvSpPr>
          <p:spPr>
            <a:xfrm>
              <a:off x="1041281" y="3302140"/>
              <a:ext cx="5816719" cy="646331"/>
            </a:xfrm>
            <a:prstGeom prst="rect">
              <a:avLst/>
            </a:prstGeom>
            <a:noFill/>
          </p:spPr>
          <p:txBody>
            <a:bodyPr wrap="square" rtlCol="0">
              <a:spAutoFit/>
            </a:bodyPr>
            <a:lstStyle/>
            <a:p>
              <a:r>
                <a:rPr lang="fi-FI" sz="1800" dirty="0">
                  <a:solidFill>
                    <a:schemeClr val="tx1"/>
                  </a:solidFill>
                  <a:latin typeface="Calibri" panose="020F0502020204030204" pitchFamily="34" charset="0"/>
                  <a:cs typeface="Calibri" panose="020F0502020204030204" pitchFamily="34" charset="0"/>
                </a:rPr>
                <a:t>Vähän liikkuvien ja liikkumiseensa tukea </a:t>
              </a:r>
            </a:p>
            <a:p>
              <a:r>
                <a:rPr lang="fi-FI" sz="1800" dirty="0">
                  <a:solidFill>
                    <a:schemeClr val="tx1"/>
                  </a:solidFill>
                  <a:latin typeface="Calibri" panose="020F0502020204030204" pitchFamily="34" charset="0"/>
                  <a:cs typeface="Calibri" panose="020F0502020204030204" pitchFamily="34" charset="0"/>
                </a:rPr>
                <a:t>tarvitsevien lasten huomiointi </a:t>
              </a:r>
              <a:r>
                <a:rPr lang="fi-FI" sz="1800" b="1" dirty="0">
                  <a:latin typeface="Calibri" panose="020F0502020204030204" pitchFamily="34" charset="0"/>
                  <a:cs typeface="Calibri" panose="020F0502020204030204" pitchFamily="34" charset="0"/>
                </a:rPr>
                <a:t>. . . . . . . . . . . . . . . . . . . . . . 12</a:t>
              </a:r>
            </a:p>
          </p:txBody>
        </p:sp>
      </p:grpSp>
      <p:grpSp>
        <p:nvGrpSpPr>
          <p:cNvPr id="18" name="Ryhmä 17">
            <a:extLst>
              <a:ext uri="{FF2B5EF4-FFF2-40B4-BE49-F238E27FC236}">
                <a16:creationId xmlns:a16="http://schemas.microsoft.com/office/drawing/2014/main" id="{3F9908CD-B08E-A895-2D59-2ACD60C6F382}"/>
              </a:ext>
            </a:extLst>
          </p:cNvPr>
          <p:cNvGrpSpPr/>
          <p:nvPr/>
        </p:nvGrpSpPr>
        <p:grpSpPr>
          <a:xfrm>
            <a:off x="240810" y="4192248"/>
            <a:ext cx="6583313" cy="720000"/>
            <a:chOff x="264779" y="4052510"/>
            <a:chExt cx="6583313" cy="720000"/>
          </a:xfrm>
        </p:grpSpPr>
        <p:sp>
          <p:nvSpPr>
            <p:cNvPr id="15" name="Ellipsi 14">
              <a:extLst>
                <a:ext uri="{FF2B5EF4-FFF2-40B4-BE49-F238E27FC236}">
                  <a16:creationId xmlns:a16="http://schemas.microsoft.com/office/drawing/2014/main" id="{119615EC-4B9E-08A3-4E75-15BFD64C8BF5}"/>
                </a:ext>
              </a:extLst>
            </p:cNvPr>
            <p:cNvSpPr/>
            <p:nvPr/>
          </p:nvSpPr>
          <p:spPr>
            <a:xfrm>
              <a:off x="264779" y="4052510"/>
              <a:ext cx="720000" cy="720000"/>
            </a:xfrm>
            <a:prstGeom prst="ellipse">
              <a:avLst/>
            </a:prstGeom>
            <a:solidFill>
              <a:srgbClr val="F4D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Calibri" panose="020F0502020204030204" pitchFamily="34" charset="0"/>
                  <a:cs typeface="Calibri" panose="020F0502020204030204" pitchFamily="34" charset="0"/>
                </a:rPr>
                <a:t>4</a:t>
              </a:r>
            </a:p>
          </p:txBody>
        </p:sp>
        <p:sp>
          <p:nvSpPr>
            <p:cNvPr id="17" name="Tekstiruutu 16">
              <a:extLst>
                <a:ext uri="{FF2B5EF4-FFF2-40B4-BE49-F238E27FC236}">
                  <a16:creationId xmlns:a16="http://schemas.microsoft.com/office/drawing/2014/main" id="{A5A3AE24-FE43-9FE4-F3F7-C61079EC088B}"/>
                </a:ext>
              </a:extLst>
            </p:cNvPr>
            <p:cNvSpPr txBox="1"/>
            <p:nvPr/>
          </p:nvSpPr>
          <p:spPr>
            <a:xfrm>
              <a:off x="1031374" y="4269889"/>
              <a:ext cx="5816718" cy="369332"/>
            </a:xfrm>
            <a:prstGeom prst="rect">
              <a:avLst/>
            </a:prstGeom>
            <a:noFill/>
          </p:spPr>
          <p:txBody>
            <a:bodyPr wrap="square" rtlCol="0">
              <a:spAutoFit/>
            </a:bodyPr>
            <a:lstStyle/>
            <a:p>
              <a:r>
                <a:rPr lang="fi-FI" sz="1800" dirty="0">
                  <a:solidFill>
                    <a:schemeClr val="tx1"/>
                  </a:solidFill>
                  <a:latin typeface="Calibri" panose="020F0502020204030204" pitchFamily="34" charset="0"/>
                  <a:cs typeface="Calibri" panose="020F0502020204030204" pitchFamily="34" charset="0"/>
                </a:rPr>
                <a:t>Inklusiivisen toimintakulttuurin tukeminen </a:t>
              </a:r>
              <a:r>
                <a:rPr lang="fi-FI" sz="1800" b="1" dirty="0">
                  <a:latin typeface="Calibri" panose="020F0502020204030204" pitchFamily="34" charset="0"/>
                  <a:cs typeface="Calibri" panose="020F0502020204030204" pitchFamily="34" charset="0"/>
                </a:rPr>
                <a:t>. . . . . . . . . . . . 17</a:t>
              </a:r>
            </a:p>
          </p:txBody>
        </p:sp>
      </p:grpSp>
      <p:grpSp>
        <p:nvGrpSpPr>
          <p:cNvPr id="21" name="Ryhmä 20">
            <a:extLst>
              <a:ext uri="{FF2B5EF4-FFF2-40B4-BE49-F238E27FC236}">
                <a16:creationId xmlns:a16="http://schemas.microsoft.com/office/drawing/2014/main" id="{3CF8028D-3168-46BF-0AE8-EB283A0C616B}"/>
              </a:ext>
            </a:extLst>
          </p:cNvPr>
          <p:cNvGrpSpPr/>
          <p:nvPr/>
        </p:nvGrpSpPr>
        <p:grpSpPr>
          <a:xfrm>
            <a:off x="264779" y="5168822"/>
            <a:ext cx="6593221" cy="720000"/>
            <a:chOff x="264779" y="5531166"/>
            <a:chExt cx="6593221" cy="720000"/>
          </a:xfrm>
        </p:grpSpPr>
        <p:sp>
          <p:nvSpPr>
            <p:cNvPr id="19" name="Ellipsi 18">
              <a:extLst>
                <a:ext uri="{FF2B5EF4-FFF2-40B4-BE49-F238E27FC236}">
                  <a16:creationId xmlns:a16="http://schemas.microsoft.com/office/drawing/2014/main" id="{D2D8B27C-AD75-FF77-2168-672C89640F76}"/>
                </a:ext>
              </a:extLst>
            </p:cNvPr>
            <p:cNvSpPr/>
            <p:nvPr/>
          </p:nvSpPr>
          <p:spPr>
            <a:xfrm>
              <a:off x="264779" y="5531166"/>
              <a:ext cx="720000" cy="720000"/>
            </a:xfrm>
            <a:prstGeom prst="ellipse">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Calibri" panose="020F0502020204030204" pitchFamily="34" charset="0"/>
                  <a:cs typeface="Calibri" panose="020F0502020204030204" pitchFamily="34" charset="0"/>
                </a:rPr>
                <a:t>5</a:t>
              </a:r>
            </a:p>
          </p:txBody>
        </p:sp>
        <p:sp>
          <p:nvSpPr>
            <p:cNvPr id="20" name="Tekstiruutu 19">
              <a:extLst>
                <a:ext uri="{FF2B5EF4-FFF2-40B4-BE49-F238E27FC236}">
                  <a16:creationId xmlns:a16="http://schemas.microsoft.com/office/drawing/2014/main" id="{16A498A2-609C-67B1-9869-1AF600945BC6}"/>
                </a:ext>
              </a:extLst>
            </p:cNvPr>
            <p:cNvSpPr txBox="1"/>
            <p:nvPr/>
          </p:nvSpPr>
          <p:spPr>
            <a:xfrm>
              <a:off x="1031374" y="5707210"/>
              <a:ext cx="5826626" cy="369332"/>
            </a:xfrm>
            <a:prstGeom prst="rect">
              <a:avLst/>
            </a:prstGeom>
            <a:noFill/>
          </p:spPr>
          <p:txBody>
            <a:bodyPr wrap="square" rtlCol="0">
              <a:spAutoFit/>
            </a:bodyPr>
            <a:lstStyle/>
            <a:p>
              <a:r>
                <a:rPr lang="fi-FI" sz="1800" dirty="0">
                  <a:solidFill>
                    <a:schemeClr val="tx1"/>
                  </a:solidFill>
                  <a:latin typeface="Calibri" panose="020F0502020204030204" pitchFamily="34" charset="0"/>
                  <a:cs typeface="Calibri" panose="020F0502020204030204" pitchFamily="34" charset="0"/>
                </a:rPr>
                <a:t>Motoristen taitojen havainnointi </a:t>
              </a:r>
              <a:r>
                <a:rPr lang="fi-FI" sz="1800" b="1" dirty="0">
                  <a:latin typeface="Calibri" panose="020F0502020204030204" pitchFamily="34" charset="0"/>
                  <a:cs typeface="Calibri" panose="020F0502020204030204" pitchFamily="34" charset="0"/>
                </a:rPr>
                <a:t>. . . . . . . . . . . . . . . . . . . . 23 </a:t>
              </a:r>
            </a:p>
          </p:txBody>
        </p:sp>
      </p:grpSp>
      <p:grpSp>
        <p:nvGrpSpPr>
          <p:cNvPr id="24" name="Ryhmä 23">
            <a:extLst>
              <a:ext uri="{FF2B5EF4-FFF2-40B4-BE49-F238E27FC236}">
                <a16:creationId xmlns:a16="http://schemas.microsoft.com/office/drawing/2014/main" id="{92BF4914-CCC4-BA87-53B7-25071F6BCE20}"/>
              </a:ext>
            </a:extLst>
          </p:cNvPr>
          <p:cNvGrpSpPr/>
          <p:nvPr/>
        </p:nvGrpSpPr>
        <p:grpSpPr>
          <a:xfrm>
            <a:off x="266438" y="6089539"/>
            <a:ext cx="6610159" cy="923330"/>
            <a:chOff x="257748" y="6958118"/>
            <a:chExt cx="6610159" cy="923330"/>
          </a:xfrm>
        </p:grpSpPr>
        <p:sp>
          <p:nvSpPr>
            <p:cNvPr id="22" name="Ellipsi 21">
              <a:extLst>
                <a:ext uri="{FF2B5EF4-FFF2-40B4-BE49-F238E27FC236}">
                  <a16:creationId xmlns:a16="http://schemas.microsoft.com/office/drawing/2014/main" id="{3788017E-F036-F989-96E0-D48552B241E6}"/>
                </a:ext>
              </a:extLst>
            </p:cNvPr>
            <p:cNvSpPr/>
            <p:nvPr/>
          </p:nvSpPr>
          <p:spPr>
            <a:xfrm>
              <a:off x="257748" y="7036275"/>
              <a:ext cx="720000" cy="720000"/>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Calibri" panose="020F0502020204030204" pitchFamily="34" charset="0"/>
                  <a:cs typeface="Calibri" panose="020F0502020204030204" pitchFamily="34" charset="0"/>
                </a:rPr>
                <a:t>6</a:t>
              </a:r>
            </a:p>
          </p:txBody>
        </p:sp>
        <p:sp>
          <p:nvSpPr>
            <p:cNvPr id="23" name="Tekstiruutu 22">
              <a:extLst>
                <a:ext uri="{FF2B5EF4-FFF2-40B4-BE49-F238E27FC236}">
                  <a16:creationId xmlns:a16="http://schemas.microsoft.com/office/drawing/2014/main" id="{83026AF3-03C5-30C4-6AA1-178777537890}"/>
                </a:ext>
              </a:extLst>
            </p:cNvPr>
            <p:cNvSpPr txBox="1"/>
            <p:nvPr/>
          </p:nvSpPr>
          <p:spPr>
            <a:xfrm>
              <a:off x="1041281" y="6958118"/>
              <a:ext cx="5826626" cy="923330"/>
            </a:xfrm>
            <a:prstGeom prst="rect">
              <a:avLst/>
            </a:prstGeom>
            <a:noFill/>
          </p:spPr>
          <p:txBody>
            <a:bodyPr wrap="square" rtlCol="0">
              <a:spAutoFit/>
            </a:bodyPr>
            <a:lstStyle/>
            <a:p>
              <a:r>
                <a:rPr lang="fi-FI" sz="1800" dirty="0">
                  <a:solidFill>
                    <a:schemeClr val="tx1"/>
                  </a:solidFill>
                  <a:latin typeface="Calibri" panose="020F0502020204030204" pitchFamily="34" charset="0"/>
                  <a:cs typeface="Calibri" panose="020F0502020204030204" pitchFamily="34" charset="0"/>
                </a:rPr>
                <a:t>Motoristen taitojen havaintojen </a:t>
              </a:r>
            </a:p>
            <a:p>
              <a:r>
                <a:rPr lang="fi-FI" sz="1800" dirty="0">
                  <a:solidFill>
                    <a:schemeClr val="tx1"/>
                  </a:solidFill>
                  <a:latin typeface="Calibri" panose="020F0502020204030204" pitchFamily="34" charset="0"/>
                  <a:cs typeface="Calibri" panose="020F0502020204030204" pitchFamily="34" charset="0"/>
                </a:rPr>
                <a:t>hyödyntäminen inklusiivisen ja </a:t>
              </a:r>
            </a:p>
            <a:p>
              <a:r>
                <a:rPr lang="fi-FI" sz="1800" dirty="0">
                  <a:solidFill>
                    <a:schemeClr val="tx1"/>
                  </a:solidFill>
                  <a:latin typeface="Calibri" panose="020F0502020204030204" pitchFamily="34" charset="0"/>
                  <a:cs typeface="Calibri" panose="020F0502020204030204" pitchFamily="34" charset="0"/>
                </a:rPr>
                <a:t>pedagogisen toiminnan suunnittelussa </a:t>
              </a:r>
              <a:r>
                <a:rPr lang="fi-FI" sz="1800" b="1" dirty="0">
                  <a:latin typeface="Calibri" panose="020F0502020204030204" pitchFamily="34" charset="0"/>
                  <a:cs typeface="Calibri" panose="020F0502020204030204" pitchFamily="34" charset="0"/>
                </a:rPr>
                <a:t>. . . . . . . . . . . . . . . 28 </a:t>
              </a:r>
            </a:p>
          </p:txBody>
        </p:sp>
      </p:grpSp>
      <p:sp>
        <p:nvSpPr>
          <p:cNvPr id="25" name="Google Shape;136;p46">
            <a:extLst>
              <a:ext uri="{FF2B5EF4-FFF2-40B4-BE49-F238E27FC236}">
                <a16:creationId xmlns:a16="http://schemas.microsoft.com/office/drawing/2014/main" id="{5EB5DDE1-745D-22F9-E370-23F30D8FC5B1}"/>
              </a:ext>
            </a:extLst>
          </p:cNvPr>
          <p:cNvSpPr/>
          <p:nvPr/>
        </p:nvSpPr>
        <p:spPr>
          <a:xfrm>
            <a:off x="600810" y="7584440"/>
            <a:ext cx="2520000" cy="2131192"/>
          </a:xfrm>
          <a:custGeom>
            <a:avLst/>
            <a:gdLst>
              <a:gd name="connsiteX0" fmla="*/ 0 w 2520000"/>
              <a:gd name="connsiteY0" fmla="*/ 0 h 2131192"/>
              <a:gd name="connsiteX1" fmla="*/ 201599 w 2520000"/>
              <a:gd name="connsiteY1" fmla="*/ 0 h 2131192"/>
              <a:gd name="connsiteX2" fmla="*/ 504000 w 2520000"/>
              <a:gd name="connsiteY2" fmla="*/ 0 h 2131192"/>
              <a:gd name="connsiteX3" fmla="*/ 730799 w 2520000"/>
              <a:gd name="connsiteY3" fmla="*/ 0 h 2131192"/>
              <a:gd name="connsiteX4" fmla="*/ 982799 w 2520000"/>
              <a:gd name="connsiteY4" fmla="*/ 0 h 2131192"/>
              <a:gd name="connsiteX5" fmla="*/ 1234799 w 2520000"/>
              <a:gd name="connsiteY5" fmla="*/ 0 h 2131192"/>
              <a:gd name="connsiteX6" fmla="*/ 1461599 w 2520000"/>
              <a:gd name="connsiteY6" fmla="*/ 0 h 2131192"/>
              <a:gd name="connsiteX7" fmla="*/ 1738799 w 2520000"/>
              <a:gd name="connsiteY7" fmla="*/ 0 h 2131192"/>
              <a:gd name="connsiteX8" fmla="*/ 2016000 w 2520000"/>
              <a:gd name="connsiteY8" fmla="*/ 0 h 2131192"/>
              <a:gd name="connsiteX9" fmla="*/ 2293200 w 2520000"/>
              <a:gd name="connsiteY9" fmla="*/ 0 h 2131192"/>
              <a:gd name="connsiteX10" fmla="*/ 2520000 w 2520000"/>
              <a:gd name="connsiteY10" fmla="*/ 0 h 2131192"/>
              <a:gd name="connsiteX11" fmla="*/ 2520000 w 2520000"/>
              <a:gd name="connsiteY11" fmla="*/ 731709 h 2131192"/>
              <a:gd name="connsiteX12" fmla="*/ 2520000 w 2520000"/>
              <a:gd name="connsiteY12" fmla="*/ 1484731 h 2131192"/>
              <a:gd name="connsiteX13" fmla="*/ 2520000 w 2520000"/>
              <a:gd name="connsiteY13" fmla="*/ 2131192 h 2131192"/>
              <a:gd name="connsiteX14" fmla="*/ 2242799 w 2520000"/>
              <a:gd name="connsiteY14" fmla="*/ 2131192 h 2131192"/>
              <a:gd name="connsiteX15" fmla="*/ 1940400 w 2520000"/>
              <a:gd name="connsiteY15" fmla="*/ 2131192 h 2131192"/>
              <a:gd name="connsiteX16" fmla="*/ 1663200 w 2520000"/>
              <a:gd name="connsiteY16" fmla="*/ 2131192 h 2131192"/>
              <a:gd name="connsiteX17" fmla="*/ 1360799 w 2520000"/>
              <a:gd name="connsiteY17" fmla="*/ 2131192 h 2131192"/>
              <a:gd name="connsiteX18" fmla="*/ 1083599 w 2520000"/>
              <a:gd name="connsiteY18" fmla="*/ 2131192 h 2131192"/>
              <a:gd name="connsiteX19" fmla="*/ 856799 w 2520000"/>
              <a:gd name="connsiteY19" fmla="*/ 2131192 h 2131192"/>
              <a:gd name="connsiteX20" fmla="*/ 680400 w 2520000"/>
              <a:gd name="connsiteY20" fmla="*/ 2131192 h 2131192"/>
              <a:gd name="connsiteX21" fmla="*/ 478799 w 2520000"/>
              <a:gd name="connsiteY21" fmla="*/ 2131192 h 2131192"/>
              <a:gd name="connsiteX22" fmla="*/ 277200 w 2520000"/>
              <a:gd name="connsiteY22" fmla="*/ 2131192 h 2131192"/>
              <a:gd name="connsiteX23" fmla="*/ 0 w 2520000"/>
              <a:gd name="connsiteY23" fmla="*/ 2131192 h 2131192"/>
              <a:gd name="connsiteX24" fmla="*/ 0 w 2520000"/>
              <a:gd name="connsiteY24" fmla="*/ 1399482 h 2131192"/>
              <a:gd name="connsiteX25" fmla="*/ 0 w 2520000"/>
              <a:gd name="connsiteY25" fmla="*/ 710396 h 2131192"/>
              <a:gd name="connsiteX26" fmla="*/ 0 w 2520000"/>
              <a:gd name="connsiteY26" fmla="*/ 0 h 2131192"/>
              <a:gd name="connsiteX0" fmla="*/ 0 w 2520000"/>
              <a:gd name="connsiteY0" fmla="*/ 0 h 2131192"/>
              <a:gd name="connsiteX1" fmla="*/ 302400 w 2520000"/>
              <a:gd name="connsiteY1" fmla="*/ 0 h 2131192"/>
              <a:gd name="connsiteX2" fmla="*/ 554400 w 2520000"/>
              <a:gd name="connsiteY2" fmla="*/ 0 h 2131192"/>
              <a:gd name="connsiteX3" fmla="*/ 806400 w 2520000"/>
              <a:gd name="connsiteY3" fmla="*/ 0 h 2131192"/>
              <a:gd name="connsiteX4" fmla="*/ 1008000 w 2520000"/>
              <a:gd name="connsiteY4" fmla="*/ 0 h 2131192"/>
              <a:gd name="connsiteX5" fmla="*/ 1209599 w 2520000"/>
              <a:gd name="connsiteY5" fmla="*/ 0 h 2131192"/>
              <a:gd name="connsiteX6" fmla="*/ 1512000 w 2520000"/>
              <a:gd name="connsiteY6" fmla="*/ 0 h 2131192"/>
              <a:gd name="connsiteX7" fmla="*/ 1764000 w 2520000"/>
              <a:gd name="connsiteY7" fmla="*/ 0 h 2131192"/>
              <a:gd name="connsiteX8" fmla="*/ 1990799 w 2520000"/>
              <a:gd name="connsiteY8" fmla="*/ 0 h 2131192"/>
              <a:gd name="connsiteX9" fmla="*/ 2268000 w 2520000"/>
              <a:gd name="connsiteY9" fmla="*/ 0 h 2131192"/>
              <a:gd name="connsiteX10" fmla="*/ 2520000 w 2520000"/>
              <a:gd name="connsiteY10" fmla="*/ 0 h 2131192"/>
              <a:gd name="connsiteX11" fmla="*/ 2520000 w 2520000"/>
              <a:gd name="connsiteY11" fmla="*/ 689085 h 2131192"/>
              <a:gd name="connsiteX12" fmla="*/ 2520000 w 2520000"/>
              <a:gd name="connsiteY12" fmla="*/ 1442106 h 2131192"/>
              <a:gd name="connsiteX13" fmla="*/ 2520000 w 2520000"/>
              <a:gd name="connsiteY13" fmla="*/ 2131192 h 2131192"/>
              <a:gd name="connsiteX14" fmla="*/ 2217599 w 2520000"/>
              <a:gd name="connsiteY14" fmla="*/ 2131192 h 2131192"/>
              <a:gd name="connsiteX15" fmla="*/ 2041200 w 2520000"/>
              <a:gd name="connsiteY15" fmla="*/ 2131192 h 2131192"/>
              <a:gd name="connsiteX16" fmla="*/ 1789200 w 2520000"/>
              <a:gd name="connsiteY16" fmla="*/ 2131192 h 2131192"/>
              <a:gd name="connsiteX17" fmla="*/ 1612799 w 2520000"/>
              <a:gd name="connsiteY17" fmla="*/ 2131192 h 2131192"/>
              <a:gd name="connsiteX18" fmla="*/ 1436400 w 2520000"/>
              <a:gd name="connsiteY18" fmla="*/ 2131192 h 2131192"/>
              <a:gd name="connsiteX19" fmla="*/ 1134000 w 2520000"/>
              <a:gd name="connsiteY19" fmla="*/ 2131192 h 2131192"/>
              <a:gd name="connsiteX20" fmla="*/ 907200 w 2520000"/>
              <a:gd name="connsiteY20" fmla="*/ 2131192 h 2131192"/>
              <a:gd name="connsiteX21" fmla="*/ 604799 w 2520000"/>
              <a:gd name="connsiteY21" fmla="*/ 2131192 h 2131192"/>
              <a:gd name="connsiteX22" fmla="*/ 302400 w 2520000"/>
              <a:gd name="connsiteY22" fmla="*/ 2131192 h 2131192"/>
              <a:gd name="connsiteX23" fmla="*/ 0 w 2520000"/>
              <a:gd name="connsiteY23" fmla="*/ 2131192 h 2131192"/>
              <a:gd name="connsiteX24" fmla="*/ 0 w 2520000"/>
              <a:gd name="connsiteY24" fmla="*/ 1442106 h 2131192"/>
              <a:gd name="connsiteX25" fmla="*/ 0 w 2520000"/>
              <a:gd name="connsiteY25" fmla="*/ 731709 h 2131192"/>
              <a:gd name="connsiteX26" fmla="*/ 0 w 2520000"/>
              <a:gd name="connsiteY26" fmla="*/ 0 h 213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20000" h="2131192" fill="none" extrusionOk="0">
                <a:moveTo>
                  <a:pt x="0" y="0"/>
                </a:moveTo>
                <a:cubicBezTo>
                  <a:pt x="90153" y="-23895"/>
                  <a:pt x="101167" y="22813"/>
                  <a:pt x="201599" y="0"/>
                </a:cubicBezTo>
                <a:cubicBezTo>
                  <a:pt x="289932" y="-36521"/>
                  <a:pt x="398818" y="46171"/>
                  <a:pt x="504000" y="0"/>
                </a:cubicBezTo>
                <a:cubicBezTo>
                  <a:pt x="613934" y="-32172"/>
                  <a:pt x="622294" y="29272"/>
                  <a:pt x="730799" y="0"/>
                </a:cubicBezTo>
                <a:cubicBezTo>
                  <a:pt x="842774" y="-17273"/>
                  <a:pt x="889434" y="28790"/>
                  <a:pt x="982799" y="0"/>
                </a:cubicBezTo>
                <a:cubicBezTo>
                  <a:pt x="1067062" y="-33471"/>
                  <a:pt x="1114652" y="31482"/>
                  <a:pt x="1234799" y="0"/>
                </a:cubicBezTo>
                <a:cubicBezTo>
                  <a:pt x="1345088" y="-11214"/>
                  <a:pt x="1358839" y="38846"/>
                  <a:pt x="1461599" y="0"/>
                </a:cubicBezTo>
                <a:cubicBezTo>
                  <a:pt x="1580569" y="-65963"/>
                  <a:pt x="1655328" y="45916"/>
                  <a:pt x="1738799" y="0"/>
                </a:cubicBezTo>
                <a:cubicBezTo>
                  <a:pt x="1821601" y="-45535"/>
                  <a:pt x="1961090" y="74821"/>
                  <a:pt x="2016000" y="0"/>
                </a:cubicBezTo>
                <a:cubicBezTo>
                  <a:pt x="2066425" y="-74599"/>
                  <a:pt x="2165438" y="37763"/>
                  <a:pt x="2293200" y="0"/>
                </a:cubicBezTo>
                <a:cubicBezTo>
                  <a:pt x="2402538" y="-22673"/>
                  <a:pt x="2421971" y="7315"/>
                  <a:pt x="2520000" y="0"/>
                </a:cubicBezTo>
                <a:cubicBezTo>
                  <a:pt x="2508064" y="156804"/>
                  <a:pt x="2476054" y="415745"/>
                  <a:pt x="2520000" y="731709"/>
                </a:cubicBezTo>
                <a:cubicBezTo>
                  <a:pt x="2523319" y="1038402"/>
                  <a:pt x="2481095" y="1332845"/>
                  <a:pt x="2520000" y="1484731"/>
                </a:cubicBezTo>
                <a:cubicBezTo>
                  <a:pt x="2557552" y="1631829"/>
                  <a:pt x="2466715" y="1842849"/>
                  <a:pt x="2520000" y="2131192"/>
                </a:cubicBezTo>
                <a:cubicBezTo>
                  <a:pt x="2401231" y="2205681"/>
                  <a:pt x="2391265" y="2052106"/>
                  <a:pt x="2242799" y="2131192"/>
                </a:cubicBezTo>
                <a:cubicBezTo>
                  <a:pt x="2102939" y="2191300"/>
                  <a:pt x="2020883" y="2092494"/>
                  <a:pt x="1940400" y="2131192"/>
                </a:cubicBezTo>
                <a:cubicBezTo>
                  <a:pt x="1887913" y="2156312"/>
                  <a:pt x="1794399" y="2083373"/>
                  <a:pt x="1663200" y="2131192"/>
                </a:cubicBezTo>
                <a:cubicBezTo>
                  <a:pt x="1547787" y="2170677"/>
                  <a:pt x="1498362" y="2102627"/>
                  <a:pt x="1360799" y="2131192"/>
                </a:cubicBezTo>
                <a:cubicBezTo>
                  <a:pt x="1200547" y="2150705"/>
                  <a:pt x="1180776" y="2046283"/>
                  <a:pt x="1083599" y="2131192"/>
                </a:cubicBezTo>
                <a:cubicBezTo>
                  <a:pt x="976442" y="2213908"/>
                  <a:pt x="939794" y="2122775"/>
                  <a:pt x="856799" y="2131192"/>
                </a:cubicBezTo>
                <a:cubicBezTo>
                  <a:pt x="775247" y="2137449"/>
                  <a:pt x="765367" y="2090325"/>
                  <a:pt x="680400" y="2131192"/>
                </a:cubicBezTo>
                <a:cubicBezTo>
                  <a:pt x="598681" y="2170502"/>
                  <a:pt x="535559" y="2122882"/>
                  <a:pt x="478799" y="2131192"/>
                </a:cubicBezTo>
                <a:cubicBezTo>
                  <a:pt x="445510" y="2149702"/>
                  <a:pt x="365019" y="2058544"/>
                  <a:pt x="277200" y="2131192"/>
                </a:cubicBezTo>
                <a:cubicBezTo>
                  <a:pt x="183641" y="2206210"/>
                  <a:pt x="139180" y="2050541"/>
                  <a:pt x="0" y="2131192"/>
                </a:cubicBezTo>
                <a:cubicBezTo>
                  <a:pt x="-11119" y="1936448"/>
                  <a:pt x="3625" y="1666746"/>
                  <a:pt x="0" y="1399482"/>
                </a:cubicBezTo>
                <a:cubicBezTo>
                  <a:pt x="-13070" y="1079166"/>
                  <a:pt x="-2460" y="890078"/>
                  <a:pt x="0" y="710396"/>
                </a:cubicBezTo>
                <a:cubicBezTo>
                  <a:pt x="-42896" y="520032"/>
                  <a:pt x="12961" y="223089"/>
                  <a:pt x="0" y="0"/>
                </a:cubicBezTo>
                <a:close/>
              </a:path>
              <a:path w="2520000" h="2131192" fill="none" extrusionOk="0">
                <a:moveTo>
                  <a:pt x="0" y="0"/>
                </a:moveTo>
                <a:cubicBezTo>
                  <a:pt x="102357" y="-90164"/>
                  <a:pt x="231234" y="38157"/>
                  <a:pt x="302400" y="0"/>
                </a:cubicBezTo>
                <a:cubicBezTo>
                  <a:pt x="401517" y="-43325"/>
                  <a:pt x="477625" y="11872"/>
                  <a:pt x="554400" y="0"/>
                </a:cubicBezTo>
                <a:cubicBezTo>
                  <a:pt x="631910" y="-23013"/>
                  <a:pt x="725549" y="10479"/>
                  <a:pt x="806400" y="0"/>
                </a:cubicBezTo>
                <a:cubicBezTo>
                  <a:pt x="885597" y="-7471"/>
                  <a:pt x="967307" y="8188"/>
                  <a:pt x="1008000" y="0"/>
                </a:cubicBezTo>
                <a:cubicBezTo>
                  <a:pt x="1053378" y="-27064"/>
                  <a:pt x="1121513" y="19956"/>
                  <a:pt x="1209599" y="0"/>
                </a:cubicBezTo>
                <a:cubicBezTo>
                  <a:pt x="1310034" y="-8565"/>
                  <a:pt x="1352730" y="10830"/>
                  <a:pt x="1512000" y="0"/>
                </a:cubicBezTo>
                <a:cubicBezTo>
                  <a:pt x="1662730" y="-4818"/>
                  <a:pt x="1687199" y="34360"/>
                  <a:pt x="1764000" y="0"/>
                </a:cubicBezTo>
                <a:cubicBezTo>
                  <a:pt x="1837979" y="-17232"/>
                  <a:pt x="1924942" y="27703"/>
                  <a:pt x="1990799" y="0"/>
                </a:cubicBezTo>
                <a:cubicBezTo>
                  <a:pt x="2050393" y="-22572"/>
                  <a:pt x="2206654" y="13940"/>
                  <a:pt x="2268000" y="0"/>
                </a:cubicBezTo>
                <a:cubicBezTo>
                  <a:pt x="2317146" y="-15178"/>
                  <a:pt x="2384760" y="71611"/>
                  <a:pt x="2520000" y="0"/>
                </a:cubicBezTo>
                <a:cubicBezTo>
                  <a:pt x="2523947" y="229348"/>
                  <a:pt x="2498068" y="388761"/>
                  <a:pt x="2520000" y="689085"/>
                </a:cubicBezTo>
                <a:cubicBezTo>
                  <a:pt x="2510405" y="936382"/>
                  <a:pt x="2519242" y="1217441"/>
                  <a:pt x="2520000" y="1442106"/>
                </a:cubicBezTo>
                <a:cubicBezTo>
                  <a:pt x="2536615" y="1707136"/>
                  <a:pt x="2470594" y="1859854"/>
                  <a:pt x="2520000" y="2131192"/>
                </a:cubicBezTo>
                <a:cubicBezTo>
                  <a:pt x="2378240" y="2219497"/>
                  <a:pt x="2341834" y="2093136"/>
                  <a:pt x="2217599" y="2131192"/>
                </a:cubicBezTo>
                <a:cubicBezTo>
                  <a:pt x="2085396" y="2160678"/>
                  <a:pt x="2079608" y="2082307"/>
                  <a:pt x="2041200" y="2131192"/>
                </a:cubicBezTo>
                <a:cubicBezTo>
                  <a:pt x="2001463" y="2178548"/>
                  <a:pt x="1851259" y="2087022"/>
                  <a:pt x="1789200" y="2131192"/>
                </a:cubicBezTo>
                <a:cubicBezTo>
                  <a:pt x="1730688" y="2187917"/>
                  <a:pt x="1657360" y="2097242"/>
                  <a:pt x="1612799" y="2131192"/>
                </a:cubicBezTo>
                <a:cubicBezTo>
                  <a:pt x="1573361" y="2156941"/>
                  <a:pt x="1482657" y="2117163"/>
                  <a:pt x="1436400" y="2131192"/>
                </a:cubicBezTo>
                <a:cubicBezTo>
                  <a:pt x="1407516" y="2163636"/>
                  <a:pt x="1209823" y="2091208"/>
                  <a:pt x="1134000" y="2131192"/>
                </a:cubicBezTo>
                <a:cubicBezTo>
                  <a:pt x="1059630" y="2156870"/>
                  <a:pt x="985278" y="2127637"/>
                  <a:pt x="907200" y="2131192"/>
                </a:cubicBezTo>
                <a:cubicBezTo>
                  <a:pt x="839353" y="2142754"/>
                  <a:pt x="678975" y="2068702"/>
                  <a:pt x="604799" y="2131192"/>
                </a:cubicBezTo>
                <a:cubicBezTo>
                  <a:pt x="534710" y="2208083"/>
                  <a:pt x="390825" y="2087069"/>
                  <a:pt x="302400" y="2131192"/>
                </a:cubicBezTo>
                <a:cubicBezTo>
                  <a:pt x="236819" y="2163929"/>
                  <a:pt x="151091" y="2027728"/>
                  <a:pt x="0" y="2131192"/>
                </a:cubicBezTo>
                <a:cubicBezTo>
                  <a:pt x="-2797" y="1807455"/>
                  <a:pt x="24103" y="1620213"/>
                  <a:pt x="0" y="1442106"/>
                </a:cubicBezTo>
                <a:cubicBezTo>
                  <a:pt x="-17089" y="1256675"/>
                  <a:pt x="39306" y="985691"/>
                  <a:pt x="0" y="731709"/>
                </a:cubicBezTo>
                <a:cubicBezTo>
                  <a:pt x="-57851" y="500019"/>
                  <a:pt x="41580" y="191879"/>
                  <a:pt x="0" y="0"/>
                </a:cubicBezTo>
                <a:close/>
              </a:path>
              <a:path w="2520000" h="2131192" fill="none" stroke="0" extrusionOk="0">
                <a:moveTo>
                  <a:pt x="0" y="0"/>
                </a:moveTo>
                <a:cubicBezTo>
                  <a:pt x="95633" y="-13892"/>
                  <a:pt x="96262" y="24971"/>
                  <a:pt x="201599" y="0"/>
                </a:cubicBezTo>
                <a:cubicBezTo>
                  <a:pt x="322687" y="-9256"/>
                  <a:pt x="408776" y="10177"/>
                  <a:pt x="504000" y="0"/>
                </a:cubicBezTo>
                <a:cubicBezTo>
                  <a:pt x="607242" y="-29008"/>
                  <a:pt x="625295" y="24329"/>
                  <a:pt x="730799" y="0"/>
                </a:cubicBezTo>
                <a:cubicBezTo>
                  <a:pt x="853799" y="-31604"/>
                  <a:pt x="898811" y="41343"/>
                  <a:pt x="982799" y="0"/>
                </a:cubicBezTo>
                <a:cubicBezTo>
                  <a:pt x="1061092" y="-38186"/>
                  <a:pt x="1134717" y="26757"/>
                  <a:pt x="1234799" y="0"/>
                </a:cubicBezTo>
                <a:cubicBezTo>
                  <a:pt x="1342872" y="-25179"/>
                  <a:pt x="1354735" y="59401"/>
                  <a:pt x="1461599" y="0"/>
                </a:cubicBezTo>
                <a:cubicBezTo>
                  <a:pt x="1560283" y="-70617"/>
                  <a:pt x="1658951" y="38928"/>
                  <a:pt x="1738799" y="0"/>
                </a:cubicBezTo>
                <a:cubicBezTo>
                  <a:pt x="1827289" y="-37544"/>
                  <a:pt x="1963480" y="73880"/>
                  <a:pt x="2016000" y="0"/>
                </a:cubicBezTo>
                <a:cubicBezTo>
                  <a:pt x="2088338" y="-57112"/>
                  <a:pt x="2184032" y="28598"/>
                  <a:pt x="2293200" y="0"/>
                </a:cubicBezTo>
                <a:cubicBezTo>
                  <a:pt x="2400787" y="-23095"/>
                  <a:pt x="2426992" y="1673"/>
                  <a:pt x="2520000" y="0"/>
                </a:cubicBezTo>
                <a:cubicBezTo>
                  <a:pt x="2497076" y="143501"/>
                  <a:pt x="2546047" y="378295"/>
                  <a:pt x="2520000" y="731709"/>
                </a:cubicBezTo>
                <a:cubicBezTo>
                  <a:pt x="2519492" y="1014017"/>
                  <a:pt x="2531290" y="1318151"/>
                  <a:pt x="2520000" y="1484731"/>
                </a:cubicBezTo>
                <a:cubicBezTo>
                  <a:pt x="2531534" y="1630779"/>
                  <a:pt x="2485185" y="1824035"/>
                  <a:pt x="2520000" y="2131192"/>
                </a:cubicBezTo>
                <a:cubicBezTo>
                  <a:pt x="2396917" y="2203033"/>
                  <a:pt x="2368111" y="2084460"/>
                  <a:pt x="2242799" y="2131192"/>
                </a:cubicBezTo>
                <a:cubicBezTo>
                  <a:pt x="2096489" y="2199933"/>
                  <a:pt x="1995552" y="2091990"/>
                  <a:pt x="1940400" y="2131192"/>
                </a:cubicBezTo>
                <a:cubicBezTo>
                  <a:pt x="1875868" y="2186437"/>
                  <a:pt x="1790795" y="2069843"/>
                  <a:pt x="1663200" y="2131192"/>
                </a:cubicBezTo>
                <a:cubicBezTo>
                  <a:pt x="1530988" y="2166649"/>
                  <a:pt x="1498294" y="2104621"/>
                  <a:pt x="1360799" y="2131192"/>
                </a:cubicBezTo>
                <a:cubicBezTo>
                  <a:pt x="1241811" y="2155888"/>
                  <a:pt x="1184957" y="2038009"/>
                  <a:pt x="1083599" y="2131192"/>
                </a:cubicBezTo>
                <a:cubicBezTo>
                  <a:pt x="1005911" y="2207677"/>
                  <a:pt x="934568" y="2129791"/>
                  <a:pt x="856799" y="2131192"/>
                </a:cubicBezTo>
                <a:cubicBezTo>
                  <a:pt x="779985" y="2139895"/>
                  <a:pt x="763427" y="2088525"/>
                  <a:pt x="680400" y="2131192"/>
                </a:cubicBezTo>
                <a:cubicBezTo>
                  <a:pt x="599402" y="2167796"/>
                  <a:pt x="530079" y="2129728"/>
                  <a:pt x="478799" y="2131192"/>
                </a:cubicBezTo>
                <a:cubicBezTo>
                  <a:pt x="428834" y="2137394"/>
                  <a:pt x="378191" y="2064295"/>
                  <a:pt x="277200" y="2131192"/>
                </a:cubicBezTo>
                <a:cubicBezTo>
                  <a:pt x="175880" y="2207101"/>
                  <a:pt x="104563" y="2040914"/>
                  <a:pt x="0" y="2131192"/>
                </a:cubicBezTo>
                <a:cubicBezTo>
                  <a:pt x="7247" y="1915839"/>
                  <a:pt x="44790" y="1682332"/>
                  <a:pt x="0" y="1399482"/>
                </a:cubicBezTo>
                <a:cubicBezTo>
                  <a:pt x="-19657" y="1122805"/>
                  <a:pt x="-36210" y="903084"/>
                  <a:pt x="0" y="710396"/>
                </a:cubicBezTo>
                <a:cubicBezTo>
                  <a:pt x="27335" y="577186"/>
                  <a:pt x="12524" y="210141"/>
                  <a:pt x="0" y="0"/>
                </a:cubicBezTo>
                <a:close/>
              </a:path>
              <a:path w="2520000" h="2131192" stroke="0" extrusionOk="0">
                <a:moveTo>
                  <a:pt x="0" y="0"/>
                </a:moveTo>
                <a:cubicBezTo>
                  <a:pt x="114290" y="-102094"/>
                  <a:pt x="215173" y="38689"/>
                  <a:pt x="302400" y="0"/>
                </a:cubicBezTo>
                <a:cubicBezTo>
                  <a:pt x="385588" y="-51363"/>
                  <a:pt x="464869" y="9804"/>
                  <a:pt x="554400" y="0"/>
                </a:cubicBezTo>
                <a:cubicBezTo>
                  <a:pt x="626454" y="-31190"/>
                  <a:pt x="737872" y="9734"/>
                  <a:pt x="806400" y="0"/>
                </a:cubicBezTo>
                <a:cubicBezTo>
                  <a:pt x="892017" y="-231"/>
                  <a:pt x="970575" y="7463"/>
                  <a:pt x="1008000" y="0"/>
                </a:cubicBezTo>
                <a:cubicBezTo>
                  <a:pt x="1053891" y="2392"/>
                  <a:pt x="1100471" y="28452"/>
                  <a:pt x="1209599" y="0"/>
                </a:cubicBezTo>
                <a:cubicBezTo>
                  <a:pt x="1313770" y="-27826"/>
                  <a:pt x="1368750" y="17653"/>
                  <a:pt x="1512000" y="0"/>
                </a:cubicBezTo>
                <a:cubicBezTo>
                  <a:pt x="1658352" y="-12607"/>
                  <a:pt x="1682750" y="21215"/>
                  <a:pt x="1764000" y="0"/>
                </a:cubicBezTo>
                <a:cubicBezTo>
                  <a:pt x="1847082" y="-35706"/>
                  <a:pt x="1927035" y="38465"/>
                  <a:pt x="1990799" y="0"/>
                </a:cubicBezTo>
                <a:cubicBezTo>
                  <a:pt x="2057018" y="-32046"/>
                  <a:pt x="2203517" y="24570"/>
                  <a:pt x="2268000" y="0"/>
                </a:cubicBezTo>
                <a:cubicBezTo>
                  <a:pt x="2324263" y="3686"/>
                  <a:pt x="2395879" y="84215"/>
                  <a:pt x="2520000" y="0"/>
                </a:cubicBezTo>
                <a:cubicBezTo>
                  <a:pt x="2537865" y="188861"/>
                  <a:pt x="2484744" y="414288"/>
                  <a:pt x="2520000" y="689085"/>
                </a:cubicBezTo>
                <a:cubicBezTo>
                  <a:pt x="2565582" y="984960"/>
                  <a:pt x="2499954" y="1211499"/>
                  <a:pt x="2520000" y="1442106"/>
                </a:cubicBezTo>
                <a:cubicBezTo>
                  <a:pt x="2519331" y="1667363"/>
                  <a:pt x="2493522" y="1863533"/>
                  <a:pt x="2520000" y="2131192"/>
                </a:cubicBezTo>
                <a:cubicBezTo>
                  <a:pt x="2437037" y="2216025"/>
                  <a:pt x="2364036" y="2107940"/>
                  <a:pt x="2217599" y="2131192"/>
                </a:cubicBezTo>
                <a:cubicBezTo>
                  <a:pt x="2090366" y="2151786"/>
                  <a:pt x="2080654" y="2080059"/>
                  <a:pt x="2041200" y="2131192"/>
                </a:cubicBezTo>
                <a:cubicBezTo>
                  <a:pt x="2006355" y="2196680"/>
                  <a:pt x="1844100" y="2066526"/>
                  <a:pt x="1789200" y="2131192"/>
                </a:cubicBezTo>
                <a:cubicBezTo>
                  <a:pt x="1735664" y="2181458"/>
                  <a:pt x="1654335" y="2108878"/>
                  <a:pt x="1612799" y="2131192"/>
                </a:cubicBezTo>
                <a:cubicBezTo>
                  <a:pt x="1568677" y="2162342"/>
                  <a:pt x="1483245" y="2105276"/>
                  <a:pt x="1436400" y="2131192"/>
                </a:cubicBezTo>
                <a:cubicBezTo>
                  <a:pt x="1395502" y="2155747"/>
                  <a:pt x="1209446" y="2096421"/>
                  <a:pt x="1134000" y="2131192"/>
                </a:cubicBezTo>
                <a:cubicBezTo>
                  <a:pt x="1046237" y="2172915"/>
                  <a:pt x="992219" y="2121049"/>
                  <a:pt x="907200" y="2131192"/>
                </a:cubicBezTo>
                <a:cubicBezTo>
                  <a:pt x="836481" y="2135820"/>
                  <a:pt x="663063" y="2080193"/>
                  <a:pt x="604799" y="2131192"/>
                </a:cubicBezTo>
                <a:cubicBezTo>
                  <a:pt x="528296" y="2212316"/>
                  <a:pt x="378044" y="2117809"/>
                  <a:pt x="302400" y="2131192"/>
                </a:cubicBezTo>
                <a:cubicBezTo>
                  <a:pt x="208810" y="2150831"/>
                  <a:pt x="122785" y="2023667"/>
                  <a:pt x="0" y="2131192"/>
                </a:cubicBezTo>
                <a:cubicBezTo>
                  <a:pt x="-27146" y="1812095"/>
                  <a:pt x="-4964" y="1579662"/>
                  <a:pt x="0" y="1442106"/>
                </a:cubicBezTo>
                <a:cubicBezTo>
                  <a:pt x="-42538" y="1235360"/>
                  <a:pt x="9742" y="959024"/>
                  <a:pt x="0" y="731709"/>
                </a:cubicBezTo>
                <a:cubicBezTo>
                  <a:pt x="-30746" y="489523"/>
                  <a:pt x="33393" y="245366"/>
                  <a:pt x="0" y="0"/>
                </a:cubicBezTo>
                <a:close/>
              </a:path>
            </a:pathLst>
          </a:custGeom>
          <a:solidFill>
            <a:srgbClr val="FFF2CC"/>
          </a:solidFill>
          <a:ln w="28575" cap="flat" cmpd="sng">
            <a:solidFill>
              <a:srgbClr val="CCD3F8"/>
            </a:solidFill>
            <a:prstDash val="solid"/>
            <a:round/>
            <a:headEnd type="none" w="sm" len="sm"/>
            <a:tailEnd type="none" w="sm" len="sm"/>
            <a:extLst>
              <a:ext uri="{C807C97D-BFC1-408E-A445-0C87EB9F89A2}">
                <ask:lineSketchStyleProps xmlns:ask="http://schemas.microsoft.com/office/drawing/2018/sketchyshapes" sd="3660753116">
                  <a:custGeom>
                    <a:avLst/>
                    <a:gdLst/>
                    <a:ahLst/>
                    <a:cxnLst/>
                    <a:rect l="l" t="t" r="r" b="b"/>
                    <a:pathLst>
                      <a:path w="5549880" h="1553029" fill="none" extrusionOk="0">
                        <a:moveTo>
                          <a:pt x="0" y="0"/>
                        </a:moveTo>
                        <a:cubicBezTo>
                          <a:pt x="197273" y="-12547"/>
                          <a:pt x="225490" y="17296"/>
                          <a:pt x="443990" y="0"/>
                        </a:cubicBezTo>
                        <a:cubicBezTo>
                          <a:pt x="662490" y="-17296"/>
                          <a:pt x="880394" y="26279"/>
                          <a:pt x="1109976" y="0"/>
                        </a:cubicBezTo>
                        <a:cubicBezTo>
                          <a:pt x="1339558" y="-26279"/>
                          <a:pt x="1381047" y="17672"/>
                          <a:pt x="1609465" y="0"/>
                        </a:cubicBezTo>
                        <a:cubicBezTo>
                          <a:pt x="1837883" y="-17672"/>
                          <a:pt x="1973530" y="27580"/>
                          <a:pt x="2164453" y="0"/>
                        </a:cubicBezTo>
                        <a:cubicBezTo>
                          <a:pt x="2355376" y="-27580"/>
                          <a:pt x="2496812" y="16038"/>
                          <a:pt x="2719441" y="0"/>
                        </a:cubicBezTo>
                        <a:cubicBezTo>
                          <a:pt x="2942070" y="-16038"/>
                          <a:pt x="2979914" y="40731"/>
                          <a:pt x="3218930" y="0"/>
                        </a:cubicBezTo>
                        <a:cubicBezTo>
                          <a:pt x="3457946" y="-40731"/>
                          <a:pt x="3639563" y="29287"/>
                          <a:pt x="3829417" y="0"/>
                        </a:cubicBezTo>
                        <a:cubicBezTo>
                          <a:pt x="4019271" y="-29287"/>
                          <a:pt x="4314272" y="43421"/>
                          <a:pt x="4439904" y="0"/>
                        </a:cubicBezTo>
                        <a:cubicBezTo>
                          <a:pt x="4565536" y="-43421"/>
                          <a:pt x="4814184" y="19680"/>
                          <a:pt x="5050391" y="0"/>
                        </a:cubicBezTo>
                        <a:cubicBezTo>
                          <a:pt x="5286598" y="-19680"/>
                          <a:pt x="5327282" y="1919"/>
                          <a:pt x="5549880" y="0"/>
                        </a:cubicBezTo>
                        <a:cubicBezTo>
                          <a:pt x="5571872" y="106796"/>
                          <a:pt x="5538207" y="302300"/>
                          <a:pt x="5549880" y="533207"/>
                        </a:cubicBezTo>
                        <a:cubicBezTo>
                          <a:pt x="5561553" y="764114"/>
                          <a:pt x="5498089" y="971104"/>
                          <a:pt x="5549880" y="1081944"/>
                        </a:cubicBezTo>
                        <a:cubicBezTo>
                          <a:pt x="5601671" y="1192784"/>
                          <a:pt x="5517947" y="1366840"/>
                          <a:pt x="5549880" y="1553029"/>
                        </a:cubicBezTo>
                        <a:cubicBezTo>
                          <a:pt x="5271630" y="1611490"/>
                          <a:pt x="5233250" y="1505914"/>
                          <a:pt x="4939393" y="1553029"/>
                        </a:cubicBezTo>
                        <a:cubicBezTo>
                          <a:pt x="4645536" y="1600144"/>
                          <a:pt x="4417053" y="1524970"/>
                          <a:pt x="4273408" y="1553029"/>
                        </a:cubicBezTo>
                        <a:cubicBezTo>
                          <a:pt x="4129763" y="1581088"/>
                          <a:pt x="3918278" y="1522421"/>
                          <a:pt x="3662921" y="1553029"/>
                        </a:cubicBezTo>
                        <a:cubicBezTo>
                          <a:pt x="3407564" y="1583637"/>
                          <a:pt x="3304684" y="1538101"/>
                          <a:pt x="2996935" y="1553029"/>
                        </a:cubicBezTo>
                        <a:cubicBezTo>
                          <a:pt x="2689186" y="1567957"/>
                          <a:pt x="2597100" y="1493974"/>
                          <a:pt x="2386448" y="1553029"/>
                        </a:cubicBezTo>
                        <a:cubicBezTo>
                          <a:pt x="2175796" y="1612084"/>
                          <a:pt x="2062592" y="1546403"/>
                          <a:pt x="1886959" y="1553029"/>
                        </a:cubicBezTo>
                        <a:cubicBezTo>
                          <a:pt x="1711326" y="1559655"/>
                          <a:pt x="1682258" y="1528155"/>
                          <a:pt x="1498468" y="1553029"/>
                        </a:cubicBezTo>
                        <a:cubicBezTo>
                          <a:pt x="1314678" y="1577903"/>
                          <a:pt x="1170145" y="1547819"/>
                          <a:pt x="1054477" y="1553029"/>
                        </a:cubicBezTo>
                        <a:cubicBezTo>
                          <a:pt x="938809" y="1558239"/>
                          <a:pt x="821388" y="1501614"/>
                          <a:pt x="610487" y="1553029"/>
                        </a:cubicBezTo>
                        <a:cubicBezTo>
                          <a:pt x="399586" y="1604444"/>
                          <a:pt x="298962" y="1499270"/>
                          <a:pt x="0" y="1553029"/>
                        </a:cubicBezTo>
                        <a:cubicBezTo>
                          <a:pt x="-15068" y="1394487"/>
                          <a:pt x="41390" y="1231573"/>
                          <a:pt x="0" y="1019822"/>
                        </a:cubicBezTo>
                        <a:cubicBezTo>
                          <a:pt x="-41390" y="808071"/>
                          <a:pt x="1154" y="643496"/>
                          <a:pt x="0" y="517676"/>
                        </a:cubicBezTo>
                        <a:cubicBezTo>
                          <a:pt x="-1154" y="391856"/>
                          <a:pt x="31902" y="149469"/>
                          <a:pt x="0" y="0"/>
                        </a:cubicBezTo>
                        <a:close/>
                      </a:path>
                      <a:path w="5549880" h="1553029" extrusionOk="0">
                        <a:moveTo>
                          <a:pt x="0" y="0"/>
                        </a:moveTo>
                        <a:cubicBezTo>
                          <a:pt x="209688" y="-68117"/>
                          <a:pt x="472562" y="31186"/>
                          <a:pt x="665986" y="0"/>
                        </a:cubicBezTo>
                        <a:cubicBezTo>
                          <a:pt x="859410" y="-31186"/>
                          <a:pt x="1030747" y="14578"/>
                          <a:pt x="1220974" y="0"/>
                        </a:cubicBezTo>
                        <a:cubicBezTo>
                          <a:pt x="1411201" y="-14578"/>
                          <a:pt x="1590827" y="8449"/>
                          <a:pt x="1775962" y="0"/>
                        </a:cubicBezTo>
                        <a:cubicBezTo>
                          <a:pt x="1961097" y="-8449"/>
                          <a:pt x="2119420" y="7692"/>
                          <a:pt x="2219952" y="0"/>
                        </a:cubicBezTo>
                        <a:cubicBezTo>
                          <a:pt x="2320484" y="-7692"/>
                          <a:pt x="2454882" y="17185"/>
                          <a:pt x="2663942" y="0"/>
                        </a:cubicBezTo>
                        <a:cubicBezTo>
                          <a:pt x="2873002" y="-17185"/>
                          <a:pt x="3002108" y="10134"/>
                          <a:pt x="3329928" y="0"/>
                        </a:cubicBezTo>
                        <a:cubicBezTo>
                          <a:pt x="3657748" y="-10134"/>
                          <a:pt x="3711262" y="23730"/>
                          <a:pt x="3884916" y="0"/>
                        </a:cubicBezTo>
                        <a:cubicBezTo>
                          <a:pt x="4058570" y="-23730"/>
                          <a:pt x="4243098" y="25598"/>
                          <a:pt x="4384405" y="0"/>
                        </a:cubicBezTo>
                        <a:cubicBezTo>
                          <a:pt x="4525712" y="-25598"/>
                          <a:pt x="4863807" y="8165"/>
                          <a:pt x="4994892" y="0"/>
                        </a:cubicBezTo>
                        <a:cubicBezTo>
                          <a:pt x="5125977" y="-8165"/>
                          <a:pt x="5291477" y="53710"/>
                          <a:pt x="5549880" y="0"/>
                        </a:cubicBezTo>
                        <a:cubicBezTo>
                          <a:pt x="5551860" y="146047"/>
                          <a:pt x="5515539" y="286930"/>
                          <a:pt x="5549880" y="502146"/>
                        </a:cubicBezTo>
                        <a:cubicBezTo>
                          <a:pt x="5584221" y="717362"/>
                          <a:pt x="5528467" y="886713"/>
                          <a:pt x="5549880" y="1050883"/>
                        </a:cubicBezTo>
                        <a:cubicBezTo>
                          <a:pt x="5571293" y="1215053"/>
                          <a:pt x="5521235" y="1339075"/>
                          <a:pt x="5549880" y="1553029"/>
                        </a:cubicBezTo>
                        <a:cubicBezTo>
                          <a:pt x="5306486" y="1617991"/>
                          <a:pt x="5159999" y="1536966"/>
                          <a:pt x="4883894" y="1553029"/>
                        </a:cubicBezTo>
                        <a:cubicBezTo>
                          <a:pt x="4607789" y="1569092"/>
                          <a:pt x="4588573" y="1517700"/>
                          <a:pt x="4495403" y="1553029"/>
                        </a:cubicBezTo>
                        <a:cubicBezTo>
                          <a:pt x="4402233" y="1588358"/>
                          <a:pt x="4058053" y="1510057"/>
                          <a:pt x="3940415" y="1553029"/>
                        </a:cubicBezTo>
                        <a:cubicBezTo>
                          <a:pt x="3822777" y="1596001"/>
                          <a:pt x="3647230" y="1534430"/>
                          <a:pt x="3551923" y="1553029"/>
                        </a:cubicBezTo>
                        <a:cubicBezTo>
                          <a:pt x="3456616" y="1571628"/>
                          <a:pt x="3257765" y="1538939"/>
                          <a:pt x="3163432" y="1553029"/>
                        </a:cubicBezTo>
                        <a:cubicBezTo>
                          <a:pt x="3069099" y="1567119"/>
                          <a:pt x="2668136" y="1525707"/>
                          <a:pt x="2497446" y="1553029"/>
                        </a:cubicBezTo>
                        <a:cubicBezTo>
                          <a:pt x="2326756" y="1580351"/>
                          <a:pt x="2147905" y="1546820"/>
                          <a:pt x="1997957" y="1553029"/>
                        </a:cubicBezTo>
                        <a:cubicBezTo>
                          <a:pt x="1848009" y="1559238"/>
                          <a:pt x="1476647" y="1504101"/>
                          <a:pt x="1331971" y="1553029"/>
                        </a:cubicBezTo>
                        <a:cubicBezTo>
                          <a:pt x="1187295" y="1601957"/>
                          <a:pt x="853945" y="1536233"/>
                          <a:pt x="665986" y="1553029"/>
                        </a:cubicBezTo>
                        <a:cubicBezTo>
                          <a:pt x="478028" y="1569825"/>
                          <a:pt x="320742" y="1485628"/>
                          <a:pt x="0" y="1553029"/>
                        </a:cubicBezTo>
                        <a:cubicBezTo>
                          <a:pt x="-38830" y="1316615"/>
                          <a:pt x="43775" y="1175535"/>
                          <a:pt x="0" y="1050883"/>
                        </a:cubicBezTo>
                        <a:cubicBezTo>
                          <a:pt x="-43775" y="926231"/>
                          <a:pt x="56562" y="706325"/>
                          <a:pt x="0" y="533207"/>
                        </a:cubicBezTo>
                        <a:cubicBezTo>
                          <a:pt x="-56562" y="360089"/>
                          <a:pt x="43247" y="146653"/>
                          <a:pt x="0" y="0"/>
                        </a:cubicBezTo>
                        <a:close/>
                      </a:path>
                    </a:pathLst>
                  </a:custGeom>
                  <ask:type>
                    <ask:lineSketchFreehand/>
                  </ask:type>
                </ask:lineSketchStyleProps>
              </a:ext>
            </a:extLst>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i-FI" sz="1600" b="1" i="0" u="none" strike="noStrike" cap="none" dirty="0">
                <a:solidFill>
                  <a:srgbClr val="000000"/>
                </a:solidFill>
                <a:latin typeface="Calibri"/>
                <a:ea typeface="Calibri"/>
                <a:cs typeface="Calibri"/>
                <a:sym typeface="Calibri"/>
              </a:rPr>
              <a:t>= Google-vinkki</a:t>
            </a:r>
            <a:r>
              <a:rPr lang="fi-FI" sz="1600" b="0" i="0" u="none" strike="noStrike" cap="none" dirty="0">
                <a:solidFill>
                  <a:srgbClr val="000000"/>
                </a:solidFill>
                <a:latin typeface="Calibri"/>
                <a:ea typeface="Calibri"/>
                <a:cs typeface="Calibri"/>
                <a:sym typeface="Calibri"/>
              </a:rPr>
              <a:t> </a:t>
            </a:r>
            <a:endParaRPr sz="16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1200"/>
              <a:buFont typeface="Arial"/>
              <a:buNone/>
            </a:pPr>
            <a:endParaRPr sz="1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fi-FI" sz="1600" b="0" i="0" u="none" strike="noStrike" cap="none" dirty="0">
                <a:solidFill>
                  <a:srgbClr val="000000"/>
                </a:solidFill>
                <a:latin typeface="Calibri"/>
                <a:ea typeface="Calibri"/>
                <a:cs typeface="Calibri"/>
                <a:sym typeface="Calibri"/>
              </a:rPr>
              <a:t>Googleta sana, niin löydät aiheeseen sopivaa materiaalia.</a:t>
            </a:r>
            <a:endParaRPr sz="1600" b="0" i="0" u="none" strike="noStrike" cap="none" dirty="0">
              <a:solidFill>
                <a:srgbClr val="000000"/>
              </a:solidFill>
              <a:sym typeface="Arial"/>
            </a:endParaRPr>
          </a:p>
        </p:txBody>
      </p:sp>
      <p:sp>
        <p:nvSpPr>
          <p:cNvPr id="28" name="Google Shape;141;p46">
            <a:extLst>
              <a:ext uri="{FF2B5EF4-FFF2-40B4-BE49-F238E27FC236}">
                <a16:creationId xmlns:a16="http://schemas.microsoft.com/office/drawing/2014/main" id="{CE43DEDC-4169-7C01-91B3-FF13EA7AE661}"/>
              </a:ext>
            </a:extLst>
          </p:cNvPr>
          <p:cNvSpPr/>
          <p:nvPr/>
        </p:nvSpPr>
        <p:spPr>
          <a:xfrm>
            <a:off x="3737190" y="7584440"/>
            <a:ext cx="2520000" cy="2131192"/>
          </a:xfrm>
          <a:custGeom>
            <a:avLst/>
            <a:gdLst/>
            <a:ahLst/>
            <a:cxnLst/>
            <a:rect l="l" t="t" r="r" b="b"/>
            <a:pathLst>
              <a:path w="5549880" h="1553029" fill="none" extrusionOk="0">
                <a:moveTo>
                  <a:pt x="0" y="0"/>
                </a:moveTo>
                <a:cubicBezTo>
                  <a:pt x="197273" y="-12547"/>
                  <a:pt x="225490" y="17296"/>
                  <a:pt x="443990" y="0"/>
                </a:cubicBezTo>
                <a:cubicBezTo>
                  <a:pt x="662490" y="-17296"/>
                  <a:pt x="880394" y="26279"/>
                  <a:pt x="1109976" y="0"/>
                </a:cubicBezTo>
                <a:cubicBezTo>
                  <a:pt x="1339558" y="-26279"/>
                  <a:pt x="1381047" y="17672"/>
                  <a:pt x="1609465" y="0"/>
                </a:cubicBezTo>
                <a:cubicBezTo>
                  <a:pt x="1837883" y="-17672"/>
                  <a:pt x="1973530" y="27580"/>
                  <a:pt x="2164453" y="0"/>
                </a:cubicBezTo>
                <a:cubicBezTo>
                  <a:pt x="2355376" y="-27580"/>
                  <a:pt x="2496812" y="16038"/>
                  <a:pt x="2719441" y="0"/>
                </a:cubicBezTo>
                <a:cubicBezTo>
                  <a:pt x="2942070" y="-16038"/>
                  <a:pt x="2979914" y="40731"/>
                  <a:pt x="3218930" y="0"/>
                </a:cubicBezTo>
                <a:cubicBezTo>
                  <a:pt x="3457946" y="-40731"/>
                  <a:pt x="3639563" y="29287"/>
                  <a:pt x="3829417" y="0"/>
                </a:cubicBezTo>
                <a:cubicBezTo>
                  <a:pt x="4019271" y="-29287"/>
                  <a:pt x="4314272" y="43421"/>
                  <a:pt x="4439904" y="0"/>
                </a:cubicBezTo>
                <a:cubicBezTo>
                  <a:pt x="4565536" y="-43421"/>
                  <a:pt x="4814184" y="19680"/>
                  <a:pt x="5050391" y="0"/>
                </a:cubicBezTo>
                <a:cubicBezTo>
                  <a:pt x="5286598" y="-19680"/>
                  <a:pt x="5327282" y="1919"/>
                  <a:pt x="5549880" y="0"/>
                </a:cubicBezTo>
                <a:cubicBezTo>
                  <a:pt x="5571872" y="106796"/>
                  <a:pt x="5538207" y="302300"/>
                  <a:pt x="5549880" y="533207"/>
                </a:cubicBezTo>
                <a:cubicBezTo>
                  <a:pt x="5561553" y="764114"/>
                  <a:pt x="5498089" y="971104"/>
                  <a:pt x="5549880" y="1081944"/>
                </a:cubicBezTo>
                <a:cubicBezTo>
                  <a:pt x="5601671" y="1192784"/>
                  <a:pt x="5517947" y="1366840"/>
                  <a:pt x="5549880" y="1553029"/>
                </a:cubicBezTo>
                <a:cubicBezTo>
                  <a:pt x="5271630" y="1611490"/>
                  <a:pt x="5233250" y="1505914"/>
                  <a:pt x="4939393" y="1553029"/>
                </a:cubicBezTo>
                <a:cubicBezTo>
                  <a:pt x="4645536" y="1600144"/>
                  <a:pt x="4417053" y="1524970"/>
                  <a:pt x="4273408" y="1553029"/>
                </a:cubicBezTo>
                <a:cubicBezTo>
                  <a:pt x="4129763" y="1581088"/>
                  <a:pt x="3918278" y="1522421"/>
                  <a:pt x="3662921" y="1553029"/>
                </a:cubicBezTo>
                <a:cubicBezTo>
                  <a:pt x="3407564" y="1583637"/>
                  <a:pt x="3304684" y="1538101"/>
                  <a:pt x="2996935" y="1553029"/>
                </a:cubicBezTo>
                <a:cubicBezTo>
                  <a:pt x="2689186" y="1567957"/>
                  <a:pt x="2597100" y="1493974"/>
                  <a:pt x="2386448" y="1553029"/>
                </a:cubicBezTo>
                <a:cubicBezTo>
                  <a:pt x="2175796" y="1612084"/>
                  <a:pt x="2062592" y="1546403"/>
                  <a:pt x="1886959" y="1553029"/>
                </a:cubicBezTo>
                <a:cubicBezTo>
                  <a:pt x="1711326" y="1559655"/>
                  <a:pt x="1682258" y="1528155"/>
                  <a:pt x="1498468" y="1553029"/>
                </a:cubicBezTo>
                <a:cubicBezTo>
                  <a:pt x="1314678" y="1577903"/>
                  <a:pt x="1170145" y="1547819"/>
                  <a:pt x="1054477" y="1553029"/>
                </a:cubicBezTo>
                <a:cubicBezTo>
                  <a:pt x="938809" y="1558239"/>
                  <a:pt x="821388" y="1501614"/>
                  <a:pt x="610487" y="1553029"/>
                </a:cubicBezTo>
                <a:cubicBezTo>
                  <a:pt x="399586" y="1604444"/>
                  <a:pt x="298962" y="1499270"/>
                  <a:pt x="0" y="1553029"/>
                </a:cubicBezTo>
                <a:cubicBezTo>
                  <a:pt x="-15068" y="1394487"/>
                  <a:pt x="41390" y="1231573"/>
                  <a:pt x="0" y="1019822"/>
                </a:cubicBezTo>
                <a:cubicBezTo>
                  <a:pt x="-41390" y="808071"/>
                  <a:pt x="1154" y="643496"/>
                  <a:pt x="0" y="517676"/>
                </a:cubicBezTo>
                <a:cubicBezTo>
                  <a:pt x="-1154" y="391856"/>
                  <a:pt x="31902" y="149469"/>
                  <a:pt x="0" y="0"/>
                </a:cubicBezTo>
                <a:close/>
              </a:path>
              <a:path w="5549880" h="1553029" extrusionOk="0">
                <a:moveTo>
                  <a:pt x="0" y="0"/>
                </a:moveTo>
                <a:cubicBezTo>
                  <a:pt x="209688" y="-68117"/>
                  <a:pt x="472562" y="31186"/>
                  <a:pt x="665986" y="0"/>
                </a:cubicBezTo>
                <a:cubicBezTo>
                  <a:pt x="859410" y="-31186"/>
                  <a:pt x="1030747" y="14578"/>
                  <a:pt x="1220974" y="0"/>
                </a:cubicBezTo>
                <a:cubicBezTo>
                  <a:pt x="1411201" y="-14578"/>
                  <a:pt x="1590827" y="8449"/>
                  <a:pt x="1775962" y="0"/>
                </a:cubicBezTo>
                <a:cubicBezTo>
                  <a:pt x="1961097" y="-8449"/>
                  <a:pt x="2119420" y="7692"/>
                  <a:pt x="2219952" y="0"/>
                </a:cubicBezTo>
                <a:cubicBezTo>
                  <a:pt x="2320484" y="-7692"/>
                  <a:pt x="2454882" y="17185"/>
                  <a:pt x="2663942" y="0"/>
                </a:cubicBezTo>
                <a:cubicBezTo>
                  <a:pt x="2873002" y="-17185"/>
                  <a:pt x="3002108" y="10134"/>
                  <a:pt x="3329928" y="0"/>
                </a:cubicBezTo>
                <a:cubicBezTo>
                  <a:pt x="3657748" y="-10134"/>
                  <a:pt x="3711262" y="23730"/>
                  <a:pt x="3884916" y="0"/>
                </a:cubicBezTo>
                <a:cubicBezTo>
                  <a:pt x="4058570" y="-23730"/>
                  <a:pt x="4243098" y="25598"/>
                  <a:pt x="4384405" y="0"/>
                </a:cubicBezTo>
                <a:cubicBezTo>
                  <a:pt x="4525712" y="-25598"/>
                  <a:pt x="4863807" y="8165"/>
                  <a:pt x="4994892" y="0"/>
                </a:cubicBezTo>
                <a:cubicBezTo>
                  <a:pt x="5125977" y="-8165"/>
                  <a:pt x="5291477" y="53710"/>
                  <a:pt x="5549880" y="0"/>
                </a:cubicBezTo>
                <a:cubicBezTo>
                  <a:pt x="5551860" y="146047"/>
                  <a:pt x="5515539" y="286930"/>
                  <a:pt x="5549880" y="502146"/>
                </a:cubicBezTo>
                <a:cubicBezTo>
                  <a:pt x="5584221" y="717362"/>
                  <a:pt x="5528467" y="886713"/>
                  <a:pt x="5549880" y="1050883"/>
                </a:cubicBezTo>
                <a:cubicBezTo>
                  <a:pt x="5571293" y="1215053"/>
                  <a:pt x="5521235" y="1339075"/>
                  <a:pt x="5549880" y="1553029"/>
                </a:cubicBezTo>
                <a:cubicBezTo>
                  <a:pt x="5306486" y="1617991"/>
                  <a:pt x="5159999" y="1536966"/>
                  <a:pt x="4883894" y="1553029"/>
                </a:cubicBezTo>
                <a:cubicBezTo>
                  <a:pt x="4607789" y="1569092"/>
                  <a:pt x="4588573" y="1517700"/>
                  <a:pt x="4495403" y="1553029"/>
                </a:cubicBezTo>
                <a:cubicBezTo>
                  <a:pt x="4402233" y="1588358"/>
                  <a:pt x="4058053" y="1510057"/>
                  <a:pt x="3940415" y="1553029"/>
                </a:cubicBezTo>
                <a:cubicBezTo>
                  <a:pt x="3822777" y="1596001"/>
                  <a:pt x="3647230" y="1534430"/>
                  <a:pt x="3551923" y="1553029"/>
                </a:cubicBezTo>
                <a:cubicBezTo>
                  <a:pt x="3456616" y="1571628"/>
                  <a:pt x="3257765" y="1538939"/>
                  <a:pt x="3163432" y="1553029"/>
                </a:cubicBezTo>
                <a:cubicBezTo>
                  <a:pt x="3069099" y="1567119"/>
                  <a:pt x="2668136" y="1525707"/>
                  <a:pt x="2497446" y="1553029"/>
                </a:cubicBezTo>
                <a:cubicBezTo>
                  <a:pt x="2326756" y="1580351"/>
                  <a:pt x="2147905" y="1546820"/>
                  <a:pt x="1997957" y="1553029"/>
                </a:cubicBezTo>
                <a:cubicBezTo>
                  <a:pt x="1848009" y="1559238"/>
                  <a:pt x="1476647" y="1504101"/>
                  <a:pt x="1331971" y="1553029"/>
                </a:cubicBezTo>
                <a:cubicBezTo>
                  <a:pt x="1187295" y="1601957"/>
                  <a:pt x="853945" y="1536233"/>
                  <a:pt x="665986" y="1553029"/>
                </a:cubicBezTo>
                <a:cubicBezTo>
                  <a:pt x="478028" y="1569825"/>
                  <a:pt x="320742" y="1485628"/>
                  <a:pt x="0" y="1553029"/>
                </a:cubicBezTo>
                <a:cubicBezTo>
                  <a:pt x="-38830" y="1316615"/>
                  <a:pt x="43775" y="1175535"/>
                  <a:pt x="0" y="1050883"/>
                </a:cubicBezTo>
                <a:cubicBezTo>
                  <a:pt x="-43775" y="926231"/>
                  <a:pt x="56562" y="706325"/>
                  <a:pt x="0" y="533207"/>
                </a:cubicBezTo>
                <a:cubicBezTo>
                  <a:pt x="-56562" y="360089"/>
                  <a:pt x="43247" y="146653"/>
                  <a:pt x="0" y="0"/>
                </a:cubicBezTo>
                <a:close/>
              </a:path>
            </a:pathLst>
          </a:custGeom>
          <a:solidFill>
            <a:srgbClr val="E2F0D9"/>
          </a:solidFill>
          <a:ln w="28575" cap="flat" cmpd="sng">
            <a:solidFill>
              <a:srgbClr val="F8CD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i-FI" sz="1600" b="1" i="0" u="none" strike="noStrike" cap="none" dirty="0">
                <a:solidFill>
                  <a:srgbClr val="000000"/>
                </a:solidFill>
                <a:latin typeface="Calibri"/>
                <a:ea typeface="Calibri"/>
                <a:cs typeface="Calibri"/>
                <a:sym typeface="Calibri"/>
              </a:rPr>
              <a:t>      = Pedagoginen </a:t>
            </a:r>
            <a:br>
              <a:rPr lang="fi-FI" sz="1600" b="1" i="0" u="none" strike="noStrike" cap="none" dirty="0">
                <a:solidFill>
                  <a:srgbClr val="000000"/>
                </a:solidFill>
                <a:latin typeface="Calibri"/>
                <a:ea typeface="Calibri"/>
                <a:cs typeface="Calibri"/>
                <a:sym typeface="Calibri"/>
              </a:rPr>
            </a:br>
            <a:r>
              <a:rPr lang="fi-FI" sz="1600" b="1" i="0" u="none" strike="noStrike" cap="none" dirty="0">
                <a:solidFill>
                  <a:srgbClr val="000000"/>
                </a:solidFill>
                <a:latin typeface="Calibri"/>
                <a:ea typeface="Calibri"/>
                <a:cs typeface="Calibri"/>
                <a:sym typeface="Calibri"/>
              </a:rPr>
              <a:t>pohdinta</a:t>
            </a:r>
            <a:endParaRPr sz="16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1200"/>
              <a:buFont typeface="Arial"/>
              <a:buNone/>
            </a:pPr>
            <a:endParaRPr sz="16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fi-FI" sz="1600" b="0" i="0" u="none" strike="noStrike" cap="none" dirty="0">
                <a:solidFill>
                  <a:srgbClr val="000000"/>
                </a:solidFill>
                <a:latin typeface="Calibri"/>
                <a:ea typeface="Calibri"/>
                <a:cs typeface="Calibri"/>
                <a:sym typeface="Calibri"/>
              </a:rPr>
              <a:t>Nämä kysymykset ovat keskeisiä kunkin teeman toteutumiseksi varhaiskasvatuksen arjessa.</a:t>
            </a:r>
            <a:endParaRPr sz="1600" b="0" i="0" u="none" strike="noStrike" cap="none" dirty="0">
              <a:solidFill>
                <a:srgbClr val="000000"/>
              </a:solidFill>
              <a:sym typeface="Arial"/>
            </a:endParaRPr>
          </a:p>
        </p:txBody>
      </p:sp>
      <p:grpSp>
        <p:nvGrpSpPr>
          <p:cNvPr id="29" name="Ryhmä 28">
            <a:extLst>
              <a:ext uri="{FF2B5EF4-FFF2-40B4-BE49-F238E27FC236}">
                <a16:creationId xmlns:a16="http://schemas.microsoft.com/office/drawing/2014/main" id="{D50BF813-C319-1A0E-139F-C32036322647}"/>
              </a:ext>
            </a:extLst>
          </p:cNvPr>
          <p:cNvGrpSpPr/>
          <p:nvPr/>
        </p:nvGrpSpPr>
        <p:grpSpPr>
          <a:xfrm>
            <a:off x="240810" y="7399270"/>
            <a:ext cx="948806" cy="948806"/>
            <a:chOff x="230070" y="7650034"/>
            <a:chExt cx="948806" cy="948806"/>
          </a:xfrm>
        </p:grpSpPr>
        <p:sp>
          <p:nvSpPr>
            <p:cNvPr id="3" name="Ellipsi 2">
              <a:extLst>
                <a:ext uri="{FF2B5EF4-FFF2-40B4-BE49-F238E27FC236}">
                  <a16:creationId xmlns:a16="http://schemas.microsoft.com/office/drawing/2014/main" id="{8F374D17-3536-19E2-07F5-AA3BBE0438B7}"/>
                </a:ext>
              </a:extLst>
            </p:cNvPr>
            <p:cNvSpPr/>
            <p:nvPr/>
          </p:nvSpPr>
          <p:spPr>
            <a:xfrm>
              <a:off x="230070" y="7650034"/>
              <a:ext cx="948806" cy="948806"/>
            </a:xfrm>
            <a:prstGeom prst="ellipse">
              <a:avLst/>
            </a:prstGeom>
            <a:solidFill>
              <a:schemeClr val="bg1"/>
            </a:solidFill>
            <a:ln w="38100">
              <a:solidFill>
                <a:srgbClr val="CCD3F8"/>
              </a:solidFill>
              <a:extLst>
                <a:ext uri="{C807C97D-BFC1-408E-A445-0C87EB9F89A2}">
                  <ask:lineSketchStyleProps xmlns:ask="http://schemas.microsoft.com/office/drawing/2018/sketchyshapes" sd="3978248048">
                    <a:custGeom>
                      <a:avLst/>
                      <a:gdLst>
                        <a:gd name="connsiteX0" fmla="*/ 0 w 948806"/>
                        <a:gd name="connsiteY0" fmla="*/ 474403 h 948806"/>
                        <a:gd name="connsiteX1" fmla="*/ 474403 w 948806"/>
                        <a:gd name="connsiteY1" fmla="*/ 0 h 948806"/>
                        <a:gd name="connsiteX2" fmla="*/ 948806 w 948806"/>
                        <a:gd name="connsiteY2" fmla="*/ 474403 h 948806"/>
                        <a:gd name="connsiteX3" fmla="*/ 474403 w 948806"/>
                        <a:gd name="connsiteY3" fmla="*/ 948806 h 948806"/>
                        <a:gd name="connsiteX4" fmla="*/ 0 w 948806"/>
                        <a:gd name="connsiteY4" fmla="*/ 474403 h 94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806" h="948806" fill="none" extrusionOk="0">
                          <a:moveTo>
                            <a:pt x="0" y="474403"/>
                          </a:moveTo>
                          <a:cubicBezTo>
                            <a:pt x="42812" y="248175"/>
                            <a:pt x="172121" y="-50508"/>
                            <a:pt x="474403" y="0"/>
                          </a:cubicBezTo>
                          <a:cubicBezTo>
                            <a:pt x="707003" y="1846"/>
                            <a:pt x="947220" y="218805"/>
                            <a:pt x="948806" y="474403"/>
                          </a:cubicBezTo>
                          <a:cubicBezTo>
                            <a:pt x="948956" y="691826"/>
                            <a:pt x="724376" y="952924"/>
                            <a:pt x="474403" y="948806"/>
                          </a:cubicBezTo>
                          <a:cubicBezTo>
                            <a:pt x="197948" y="930111"/>
                            <a:pt x="8448" y="731671"/>
                            <a:pt x="0" y="474403"/>
                          </a:cubicBezTo>
                          <a:close/>
                        </a:path>
                        <a:path w="948806" h="948806" stroke="0" extrusionOk="0">
                          <a:moveTo>
                            <a:pt x="0" y="474403"/>
                          </a:moveTo>
                          <a:cubicBezTo>
                            <a:pt x="-18441" y="178392"/>
                            <a:pt x="240066" y="-12339"/>
                            <a:pt x="474403" y="0"/>
                          </a:cubicBezTo>
                          <a:cubicBezTo>
                            <a:pt x="754273" y="37871"/>
                            <a:pt x="907010" y="231884"/>
                            <a:pt x="948806" y="474403"/>
                          </a:cubicBezTo>
                          <a:cubicBezTo>
                            <a:pt x="910699" y="703341"/>
                            <a:pt x="794213" y="927322"/>
                            <a:pt x="474403" y="948806"/>
                          </a:cubicBezTo>
                          <a:cubicBezTo>
                            <a:pt x="198651" y="934479"/>
                            <a:pt x="45540" y="770917"/>
                            <a:pt x="0" y="47440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b="1" dirty="0">
                <a:solidFill>
                  <a:schemeClr val="tx1"/>
                </a:solidFill>
                <a:latin typeface="Calibri" panose="020F0502020204030204" pitchFamily="34" charset="0"/>
                <a:cs typeface="Calibri" panose="020F0502020204030204" pitchFamily="34" charset="0"/>
              </a:endParaRPr>
            </a:p>
          </p:txBody>
        </p:sp>
        <p:pic>
          <p:nvPicPr>
            <p:cNvPr id="26" name="Google Shape;139;p46" descr="Google icon Logo PNG Transparent &amp; SVG Vector - Freebie Supply">
              <a:extLst>
                <a:ext uri="{FF2B5EF4-FFF2-40B4-BE49-F238E27FC236}">
                  <a16:creationId xmlns:a16="http://schemas.microsoft.com/office/drawing/2014/main" id="{92E18AA5-CFD9-AFC5-0EF7-3BE2DA2A152B}"/>
                </a:ext>
              </a:extLst>
            </p:cNvPr>
            <p:cNvPicPr preferRelativeResize="0"/>
            <p:nvPr/>
          </p:nvPicPr>
          <p:blipFill rotWithShape="1">
            <a:blip r:embed="rId3">
              <a:alphaModFix/>
            </a:blip>
            <a:srcRect/>
            <a:stretch/>
          </p:blipFill>
          <p:spPr>
            <a:xfrm>
              <a:off x="433566" y="7854651"/>
              <a:ext cx="527244" cy="539571"/>
            </a:xfrm>
            <a:prstGeom prst="rect">
              <a:avLst/>
            </a:prstGeom>
            <a:noFill/>
            <a:ln>
              <a:noFill/>
            </a:ln>
          </p:spPr>
        </p:pic>
      </p:grpSp>
      <p:grpSp>
        <p:nvGrpSpPr>
          <p:cNvPr id="6" name="Ryhmä 5">
            <a:extLst>
              <a:ext uri="{FF2B5EF4-FFF2-40B4-BE49-F238E27FC236}">
                <a16:creationId xmlns:a16="http://schemas.microsoft.com/office/drawing/2014/main" id="{C280189F-ED58-AAC7-8FE3-21E84D7055DF}"/>
              </a:ext>
            </a:extLst>
          </p:cNvPr>
          <p:cNvGrpSpPr/>
          <p:nvPr/>
        </p:nvGrpSpPr>
        <p:grpSpPr>
          <a:xfrm>
            <a:off x="3378843" y="7345077"/>
            <a:ext cx="948806" cy="1015663"/>
            <a:chOff x="3402159" y="7583177"/>
            <a:chExt cx="948806" cy="1015663"/>
          </a:xfrm>
        </p:grpSpPr>
        <p:sp>
          <p:nvSpPr>
            <p:cNvPr id="4" name="Ellipsi 3">
              <a:extLst>
                <a:ext uri="{FF2B5EF4-FFF2-40B4-BE49-F238E27FC236}">
                  <a16:creationId xmlns:a16="http://schemas.microsoft.com/office/drawing/2014/main" id="{0857CB92-47E5-3181-7298-8FD22300D7DA}"/>
                </a:ext>
              </a:extLst>
            </p:cNvPr>
            <p:cNvSpPr/>
            <p:nvPr/>
          </p:nvSpPr>
          <p:spPr>
            <a:xfrm>
              <a:off x="3402159" y="7650034"/>
              <a:ext cx="948806" cy="948806"/>
            </a:xfrm>
            <a:prstGeom prst="ellipse">
              <a:avLst/>
            </a:prstGeom>
            <a:solidFill>
              <a:schemeClr val="bg1"/>
            </a:solidFill>
            <a:ln w="38100">
              <a:solidFill>
                <a:srgbClr val="F8CDD4"/>
              </a:solidFill>
              <a:extLst>
                <a:ext uri="{C807C97D-BFC1-408E-A445-0C87EB9F89A2}">
                  <ask:lineSketchStyleProps xmlns:ask="http://schemas.microsoft.com/office/drawing/2018/sketchyshapes" sd="3978248048">
                    <a:custGeom>
                      <a:avLst/>
                      <a:gdLst>
                        <a:gd name="connsiteX0" fmla="*/ 0 w 948806"/>
                        <a:gd name="connsiteY0" fmla="*/ 474403 h 948806"/>
                        <a:gd name="connsiteX1" fmla="*/ 474403 w 948806"/>
                        <a:gd name="connsiteY1" fmla="*/ 0 h 948806"/>
                        <a:gd name="connsiteX2" fmla="*/ 948806 w 948806"/>
                        <a:gd name="connsiteY2" fmla="*/ 474403 h 948806"/>
                        <a:gd name="connsiteX3" fmla="*/ 474403 w 948806"/>
                        <a:gd name="connsiteY3" fmla="*/ 948806 h 948806"/>
                        <a:gd name="connsiteX4" fmla="*/ 0 w 948806"/>
                        <a:gd name="connsiteY4" fmla="*/ 474403 h 94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806" h="948806" fill="none" extrusionOk="0">
                          <a:moveTo>
                            <a:pt x="0" y="474403"/>
                          </a:moveTo>
                          <a:cubicBezTo>
                            <a:pt x="42812" y="248175"/>
                            <a:pt x="172121" y="-50508"/>
                            <a:pt x="474403" y="0"/>
                          </a:cubicBezTo>
                          <a:cubicBezTo>
                            <a:pt x="707003" y="1846"/>
                            <a:pt x="947220" y="218805"/>
                            <a:pt x="948806" y="474403"/>
                          </a:cubicBezTo>
                          <a:cubicBezTo>
                            <a:pt x="948956" y="691826"/>
                            <a:pt x="724376" y="952924"/>
                            <a:pt x="474403" y="948806"/>
                          </a:cubicBezTo>
                          <a:cubicBezTo>
                            <a:pt x="197948" y="930111"/>
                            <a:pt x="8448" y="731671"/>
                            <a:pt x="0" y="474403"/>
                          </a:cubicBezTo>
                          <a:close/>
                        </a:path>
                        <a:path w="948806" h="948806" stroke="0" extrusionOk="0">
                          <a:moveTo>
                            <a:pt x="0" y="474403"/>
                          </a:moveTo>
                          <a:cubicBezTo>
                            <a:pt x="-18441" y="178392"/>
                            <a:pt x="240066" y="-12339"/>
                            <a:pt x="474403" y="0"/>
                          </a:cubicBezTo>
                          <a:cubicBezTo>
                            <a:pt x="754273" y="37871"/>
                            <a:pt x="907010" y="231884"/>
                            <a:pt x="948806" y="474403"/>
                          </a:cubicBezTo>
                          <a:cubicBezTo>
                            <a:pt x="910699" y="703341"/>
                            <a:pt x="794213" y="927322"/>
                            <a:pt x="474403" y="948806"/>
                          </a:cubicBezTo>
                          <a:cubicBezTo>
                            <a:pt x="198651" y="934479"/>
                            <a:pt x="45540" y="770917"/>
                            <a:pt x="0" y="47440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b="1" dirty="0">
                <a:solidFill>
                  <a:schemeClr val="tx1"/>
                </a:solidFill>
                <a:latin typeface="Calibri" panose="020F0502020204030204" pitchFamily="34" charset="0"/>
                <a:cs typeface="Calibri" panose="020F0502020204030204" pitchFamily="34" charset="0"/>
              </a:endParaRPr>
            </a:p>
          </p:txBody>
        </p:sp>
        <p:sp>
          <p:nvSpPr>
            <p:cNvPr id="27" name="Google Shape;140;p46">
              <a:extLst>
                <a:ext uri="{FF2B5EF4-FFF2-40B4-BE49-F238E27FC236}">
                  <a16:creationId xmlns:a16="http://schemas.microsoft.com/office/drawing/2014/main" id="{74A9B1ED-82C6-A3F4-E2AC-06011E505C00}"/>
                </a:ext>
              </a:extLst>
            </p:cNvPr>
            <p:cNvSpPr txBox="1"/>
            <p:nvPr/>
          </p:nvSpPr>
          <p:spPr>
            <a:xfrm>
              <a:off x="3550887" y="7583177"/>
              <a:ext cx="72975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fi-FI" sz="6000" b="1" i="0" u="none" strike="noStrike" cap="none" dirty="0">
                  <a:solidFill>
                    <a:srgbClr val="FF0000"/>
                  </a:solidFill>
                  <a:sym typeface="Arial"/>
                </a:rPr>
                <a:t>?</a:t>
              </a:r>
              <a:endParaRPr sz="1400" b="1" i="0" u="none" strike="noStrike" cap="none" dirty="0">
                <a:solidFill>
                  <a:srgbClr val="000000"/>
                </a:solidFill>
                <a:sym typeface="Arial"/>
              </a:endParaRPr>
            </a:p>
          </p:txBody>
        </p:sp>
      </p:grpSp>
    </p:spTree>
    <p:extLst>
      <p:ext uri="{BB962C8B-B14F-4D97-AF65-F5344CB8AC3E}">
        <p14:creationId xmlns:p14="http://schemas.microsoft.com/office/powerpoint/2010/main" val="11780236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38513" y="226780"/>
            <a:ext cx="6819487" cy="6570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fi-FI" dirty="0">
                <a:solidFill>
                  <a:schemeClr val="accent1">
                    <a:lumMod val="75000"/>
                  </a:schemeClr>
                </a:solidFill>
                <a:latin typeface="Arial Black"/>
                <a:ea typeface="Arial Black"/>
                <a:sym typeface="Arial Black"/>
              </a:rPr>
              <a:t>LIIKKUMISEN PÄIVÄKELLO</a:t>
            </a:r>
            <a:endParaRPr lang="fi-FI">
              <a:solidFill>
                <a:schemeClr val="accent1">
                  <a:lumMod val="75000"/>
                </a:schemeClr>
              </a:solidFill>
            </a:endParaRPr>
          </a:p>
        </p:txBody>
      </p:sp>
      <p:sp>
        <p:nvSpPr>
          <p:cNvPr id="171" name="Google Shape;171;p5"/>
          <p:cNvSpPr txBox="1"/>
          <p:nvPr/>
        </p:nvSpPr>
        <p:spPr>
          <a:xfrm>
            <a:off x="255000" y="751561"/>
            <a:ext cx="6348000" cy="2680374"/>
          </a:xfrm>
          <a:prstGeom prst="rect">
            <a:avLst/>
          </a:prstGeom>
          <a:noFill/>
          <a:ln>
            <a:noFill/>
          </a:ln>
        </p:spPr>
        <p:txBody>
          <a:bodyPr spcFirstLastPara="1" wrap="square" lIns="91425" tIns="45700" rIns="91425" bIns="45700" anchor="t" anchorCtr="0">
            <a:noAutofit/>
          </a:bodyPr>
          <a:lstStyle/>
          <a:p>
            <a:pPr marL="114300" marR="0" lvl="0" indent="0" algn="just" rtl="0">
              <a:lnSpc>
                <a:spcPct val="90000"/>
              </a:lnSpc>
              <a:spcBef>
                <a:spcPts val="750"/>
              </a:spcBef>
              <a:spcAft>
                <a:spcPts val="0"/>
              </a:spcAft>
              <a:buClr>
                <a:srgbClr val="000000"/>
              </a:buClr>
              <a:buSzPts val="1100"/>
              <a:buFont typeface="Arial"/>
              <a:buNone/>
            </a:pPr>
            <a:r>
              <a:rPr lang="fi-FI"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Varhaiskasvatussuunnitelman perusteiden mukaan liikkumisen tulee olla luonteva osa lapsen päivää. Henkilöstön tulee suunnitella päivän rakenne, sisä- ja ulkoympäristö sekä toiminnan sisällöt niin, että lapset voivat monipuolisesti nauttia liikkumisesta eri tilanteissa (Varhaiskasvatussuunnitelman perusteet, 2022). Liikkumisen integroimisesta arkeen hyötyy kaikki lapset, mutta erityisesti vähän liikkuvat ja liikkumiseensa tukea tarvitsevat lapset. Liikunnallinen toimintakulttuuri osana kokopäiväpedagogiikkaa opettaa lapselle liikunnallista elämäntapaa.</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114300" marR="0" lvl="0" indent="0" algn="just" rtl="0">
              <a:lnSpc>
                <a:spcPct val="90000"/>
              </a:lnSpc>
              <a:spcBef>
                <a:spcPts val="750"/>
              </a:spcBef>
              <a:spcAft>
                <a:spcPts val="0"/>
              </a:spcAft>
              <a:buClr>
                <a:srgbClr val="000000"/>
              </a:buClr>
              <a:buSzPts val="1100"/>
              <a:buFont typeface="Arial"/>
              <a:buNone/>
            </a:pPr>
            <a:r>
              <a:rPr lang="fi-FI"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Varhaiskasvatuksen liikkumisen vuosikello on jo yleisesti tunnettu työkalu, joka  tekee monipuolisen liikkumisen näkyväksi vuositasolla. Liikkumisen päiväkellon on tarkoitus tehdä näkyväksi monipuoliset liikkumisen mahdollisuudet, jotka kerryttävät liikkumista pienistä osista pitkin päivää. Huomioimalla kaikki arjen hetket ja eri kuormitustasot, on mahdollista saavuttaa suositusten mukainen liikkuminen joka päivä.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nvGrpSpPr>
          <p:cNvPr id="172" name="Google Shape;172;p5"/>
          <p:cNvGrpSpPr/>
          <p:nvPr/>
        </p:nvGrpSpPr>
        <p:grpSpPr>
          <a:xfrm>
            <a:off x="304715" y="3462603"/>
            <a:ext cx="6175660" cy="6126952"/>
            <a:chOff x="347234" y="3404127"/>
            <a:chExt cx="6175660" cy="6126952"/>
          </a:xfrm>
        </p:grpSpPr>
        <p:sp>
          <p:nvSpPr>
            <p:cNvPr id="173" name="Google Shape;173;p5"/>
            <p:cNvSpPr/>
            <p:nvPr/>
          </p:nvSpPr>
          <p:spPr>
            <a:xfrm>
              <a:off x="471487" y="3653219"/>
              <a:ext cx="1157590" cy="5641693"/>
            </a:xfrm>
            <a:prstGeom prst="roundRect">
              <a:avLst>
                <a:gd name="adj" fmla="val 50000"/>
              </a:avLst>
            </a:prstGeom>
            <a:gradFill>
              <a:gsLst>
                <a:gs pos="0">
                  <a:srgbClr val="7030A0"/>
                </a:gs>
                <a:gs pos="46000">
                  <a:schemeClr val="accent5"/>
                </a:gs>
                <a:gs pos="65000">
                  <a:srgbClr val="548135"/>
                </a:gs>
                <a:gs pos="78000">
                  <a:srgbClr val="FFC000"/>
                </a:gs>
                <a:gs pos="100000">
                  <a:srgbClr val="FFC000"/>
                </a:gs>
              </a:gsLst>
              <a:lin ang="5400000" scaled="0"/>
            </a:grad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4" name="Google Shape;174;p5"/>
            <p:cNvSpPr txBox="1"/>
            <p:nvPr/>
          </p:nvSpPr>
          <p:spPr>
            <a:xfrm>
              <a:off x="434889" y="3980788"/>
              <a:ext cx="120796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a:solidFill>
                    <a:schemeClr val="lt1"/>
                  </a:solidFill>
                  <a:latin typeface="Arial"/>
                  <a:ea typeface="Arial"/>
                  <a:cs typeface="Arial"/>
                  <a:sym typeface="Arial"/>
                </a:rPr>
                <a:t>AKTIIVINEN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a:solidFill>
                    <a:schemeClr val="lt1"/>
                  </a:solidFill>
                  <a:latin typeface="Arial"/>
                  <a:ea typeface="Arial"/>
                  <a:cs typeface="Arial"/>
                  <a:sym typeface="Arial"/>
                </a:rPr>
                <a:t>AAMU</a:t>
              </a:r>
              <a:endParaRPr sz="1400" b="0" i="0" u="none" strike="noStrike" cap="none">
                <a:solidFill>
                  <a:srgbClr val="000000"/>
                </a:solidFill>
                <a:latin typeface="Arial"/>
                <a:ea typeface="Arial"/>
                <a:cs typeface="Arial"/>
                <a:sym typeface="Arial"/>
              </a:endParaRPr>
            </a:p>
          </p:txBody>
        </p:sp>
        <p:sp>
          <p:nvSpPr>
            <p:cNvPr id="175" name="Google Shape;175;p5"/>
            <p:cNvSpPr txBox="1"/>
            <p:nvPr/>
          </p:nvSpPr>
          <p:spPr>
            <a:xfrm>
              <a:off x="434889" y="5431754"/>
              <a:ext cx="119418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a:solidFill>
                    <a:schemeClr val="lt1"/>
                  </a:solidFill>
                  <a:latin typeface="Arial"/>
                  <a:ea typeface="Arial"/>
                  <a:cs typeface="Arial"/>
                  <a:sym typeface="Arial"/>
                </a:rPr>
                <a:t>PUUHAKAS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a:solidFill>
                    <a:schemeClr val="lt1"/>
                  </a:solidFill>
                  <a:latin typeface="Arial"/>
                  <a:ea typeface="Arial"/>
                  <a:cs typeface="Arial"/>
                  <a:sym typeface="Arial"/>
                </a:rPr>
                <a:t>PÄIVÄ</a:t>
              </a:r>
              <a:endParaRPr sz="1400" b="0" i="0" u="none" strike="noStrike" cap="none">
                <a:solidFill>
                  <a:srgbClr val="000000"/>
                </a:solidFill>
                <a:latin typeface="Arial"/>
                <a:ea typeface="Arial"/>
                <a:cs typeface="Arial"/>
                <a:sym typeface="Arial"/>
              </a:endParaRPr>
            </a:p>
          </p:txBody>
        </p:sp>
        <p:sp>
          <p:nvSpPr>
            <p:cNvPr id="176" name="Google Shape;176;p5"/>
            <p:cNvSpPr txBox="1"/>
            <p:nvPr/>
          </p:nvSpPr>
          <p:spPr>
            <a:xfrm>
              <a:off x="347234" y="7078123"/>
              <a:ext cx="141140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a:solidFill>
                    <a:schemeClr val="lt1"/>
                  </a:solidFill>
                  <a:latin typeface="Arial"/>
                  <a:ea typeface="Arial"/>
                  <a:cs typeface="Arial"/>
                  <a:sym typeface="Arial"/>
                </a:rPr>
                <a:t>LEPOHETKI</a:t>
              </a:r>
              <a:endParaRPr sz="1400" b="0" i="0" u="none" strike="noStrike" cap="none">
                <a:solidFill>
                  <a:srgbClr val="000000"/>
                </a:solidFill>
                <a:latin typeface="Arial"/>
                <a:ea typeface="Arial"/>
                <a:cs typeface="Arial"/>
                <a:sym typeface="Arial"/>
              </a:endParaRPr>
            </a:p>
          </p:txBody>
        </p:sp>
        <p:sp>
          <p:nvSpPr>
            <p:cNvPr id="177" name="Google Shape;177;p5"/>
            <p:cNvSpPr txBox="1"/>
            <p:nvPr/>
          </p:nvSpPr>
          <p:spPr>
            <a:xfrm>
              <a:off x="471487" y="8494562"/>
              <a:ext cx="115758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a:solidFill>
                    <a:schemeClr val="lt1"/>
                  </a:solidFill>
                  <a:latin typeface="Arial"/>
                  <a:ea typeface="Arial"/>
                  <a:cs typeface="Arial"/>
                  <a:sym typeface="Arial"/>
                </a:rPr>
                <a:t>INNOSTAVA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a:solidFill>
                    <a:schemeClr val="lt1"/>
                  </a:solidFill>
                  <a:latin typeface="Arial"/>
                  <a:ea typeface="Arial"/>
                  <a:cs typeface="Arial"/>
                  <a:sym typeface="Arial"/>
                </a:rPr>
                <a:t>ILTAPÄIVÄ</a:t>
              </a:r>
              <a:endParaRPr sz="1400" b="0" i="0" u="none" strike="noStrike" cap="none">
                <a:solidFill>
                  <a:srgbClr val="000000"/>
                </a:solidFill>
                <a:latin typeface="Arial"/>
                <a:ea typeface="Arial"/>
                <a:cs typeface="Arial"/>
                <a:sym typeface="Arial"/>
              </a:endParaRPr>
            </a:p>
          </p:txBody>
        </p:sp>
        <p:cxnSp>
          <p:nvCxnSpPr>
            <p:cNvPr id="178" name="Google Shape;178;p5"/>
            <p:cNvCxnSpPr/>
            <p:nvPr/>
          </p:nvCxnSpPr>
          <p:spPr>
            <a:xfrm>
              <a:off x="1041483" y="4442453"/>
              <a:ext cx="0" cy="856057"/>
            </a:xfrm>
            <a:prstGeom prst="straightConnector1">
              <a:avLst/>
            </a:prstGeom>
            <a:noFill/>
            <a:ln w="9525" cap="flat" cmpd="sng">
              <a:solidFill>
                <a:schemeClr val="lt1"/>
              </a:solidFill>
              <a:prstDash val="dash"/>
              <a:round/>
              <a:headEnd type="none" w="sm" len="sm"/>
              <a:tailEnd type="triangle" w="med" len="med"/>
            </a:ln>
          </p:spPr>
        </p:cxnSp>
        <p:cxnSp>
          <p:nvCxnSpPr>
            <p:cNvPr id="179" name="Google Shape;179;p5"/>
            <p:cNvCxnSpPr/>
            <p:nvPr/>
          </p:nvCxnSpPr>
          <p:spPr>
            <a:xfrm>
              <a:off x="1037937" y="6060550"/>
              <a:ext cx="0" cy="856057"/>
            </a:xfrm>
            <a:prstGeom prst="straightConnector1">
              <a:avLst/>
            </a:prstGeom>
            <a:noFill/>
            <a:ln w="9525" cap="flat" cmpd="sng">
              <a:solidFill>
                <a:schemeClr val="lt1"/>
              </a:solidFill>
              <a:prstDash val="dash"/>
              <a:round/>
              <a:headEnd type="none" w="sm" len="sm"/>
              <a:tailEnd type="triangle" w="med" len="med"/>
            </a:ln>
          </p:spPr>
        </p:cxnSp>
        <p:cxnSp>
          <p:nvCxnSpPr>
            <p:cNvPr id="180" name="Google Shape;180;p5"/>
            <p:cNvCxnSpPr/>
            <p:nvPr/>
          </p:nvCxnSpPr>
          <p:spPr>
            <a:xfrm>
              <a:off x="1037937" y="7502880"/>
              <a:ext cx="0" cy="856057"/>
            </a:xfrm>
            <a:prstGeom prst="straightConnector1">
              <a:avLst/>
            </a:prstGeom>
            <a:noFill/>
            <a:ln w="9525" cap="flat" cmpd="sng">
              <a:solidFill>
                <a:schemeClr val="lt1"/>
              </a:solidFill>
              <a:prstDash val="dash"/>
              <a:round/>
              <a:headEnd type="none" w="sm" len="sm"/>
              <a:tailEnd type="triangle" w="med" len="med"/>
            </a:ln>
          </p:spPr>
        </p:cxnSp>
        <p:sp>
          <p:nvSpPr>
            <p:cNvPr id="181" name="Google Shape;181;p5"/>
            <p:cNvSpPr txBox="1"/>
            <p:nvPr/>
          </p:nvSpPr>
          <p:spPr>
            <a:xfrm>
              <a:off x="2636861" y="3404127"/>
              <a:ext cx="3885000" cy="1785600"/>
            </a:xfrm>
            <a:prstGeom prst="rect">
              <a:avLst/>
            </a:prstGeom>
            <a:solidFill>
              <a:srgbClr val="DEEBF7"/>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1F57BB"/>
                  </a:solidFill>
                  <a:latin typeface="Calibri"/>
                  <a:ea typeface="Calibri"/>
                  <a:cs typeface="Calibri"/>
                  <a:sym typeface="Calibri"/>
                </a:rPr>
                <a:t>Sallitaan liikkuva leikki</a:t>
              </a:r>
              <a:endParaRPr sz="12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1F57BB"/>
                  </a:solidFill>
                  <a:latin typeface="Calibri"/>
                  <a:ea typeface="Calibri"/>
                  <a:cs typeface="Calibri"/>
                  <a:sym typeface="Calibri"/>
                </a:rPr>
                <a:t>Toiminnallinen aamupiiri</a:t>
              </a:r>
              <a:endParaRPr sz="12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1F57BB"/>
                  </a:solidFill>
                  <a:latin typeface="Calibri"/>
                  <a:ea typeface="Calibri"/>
                  <a:cs typeface="Calibri"/>
                  <a:sym typeface="Calibri"/>
                </a:rPr>
                <a:t>Välineet käytössä koko päivän ajan</a:t>
              </a:r>
              <a:endParaRPr sz="12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1F57BB"/>
                  </a:solidFill>
                  <a:latin typeface="Calibri"/>
                  <a:ea typeface="Calibri"/>
                  <a:cs typeface="Calibri"/>
                  <a:sym typeface="Calibri"/>
                </a:rPr>
                <a:t>Porrastaen ulkoiluun ja toimintoihin</a:t>
              </a:r>
              <a:endParaRPr sz="12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fi-FI" sz="1200" b="0" i="0" u="none" strike="noStrike" cap="none" dirty="0">
                  <a:solidFill>
                    <a:srgbClr val="1F57BB"/>
                  </a:solidFill>
                  <a:latin typeface="Calibri"/>
                  <a:ea typeface="Calibri"/>
                  <a:cs typeface="Calibri"/>
                  <a:sym typeface="Calibri"/>
                </a:rPr>
                <a:t>Aktiiviset siirtymät kaikissa päivän hetkissä</a:t>
              </a:r>
              <a:endParaRPr sz="1200" b="0" i="0" u="none" strike="noStrike" cap="none" dirty="0">
                <a:solidFill>
                  <a:srgbClr val="1F57BB"/>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fi-FI" sz="1200" b="0" i="0" u="none" strike="noStrike" cap="none" dirty="0">
                  <a:solidFill>
                    <a:srgbClr val="1F57BB"/>
                  </a:solidFill>
                  <a:latin typeface="Calibri"/>
                  <a:ea typeface="Calibri"/>
                  <a:cs typeface="Calibri"/>
                  <a:sym typeface="Calibri"/>
                </a:rPr>
                <a:t>Istumisen tauottaminen kaikissa päivän hetkissä</a:t>
              </a:r>
              <a:endParaRPr sz="1200" b="0" i="0" u="none" strike="noStrike" cap="none" dirty="0">
                <a:solidFill>
                  <a:srgbClr val="1F57BB"/>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fi-FI" sz="1200" b="0" i="0" u="none" strike="noStrike" cap="none" dirty="0">
                  <a:solidFill>
                    <a:srgbClr val="1F57BB"/>
                  </a:solidFill>
                  <a:latin typeface="Calibri"/>
                  <a:ea typeface="Calibri"/>
                  <a:cs typeface="Calibri"/>
                  <a:sym typeface="Calibri"/>
                </a:rPr>
                <a:t>Vähän liikkuvien ja liikkumiseensa tukea tarvitsevien lasten huomiointi koko päivän ajan</a:t>
              </a:r>
              <a:endParaRPr sz="1200" b="0" i="0" u="none" strike="noStrike" cap="none" dirty="0">
                <a:latin typeface="Arial"/>
                <a:ea typeface="Arial"/>
                <a:cs typeface="Arial"/>
                <a:sym typeface="Arial"/>
              </a:endParaRPr>
            </a:p>
          </p:txBody>
        </p:sp>
        <p:grpSp>
          <p:nvGrpSpPr>
            <p:cNvPr id="182" name="Google Shape;182;p5"/>
            <p:cNvGrpSpPr/>
            <p:nvPr/>
          </p:nvGrpSpPr>
          <p:grpSpPr>
            <a:xfrm rot="6948723">
              <a:off x="1990297" y="4142310"/>
              <a:ext cx="508087" cy="992699"/>
              <a:chOff x="2591559" y="4820731"/>
              <a:chExt cx="508087" cy="992699"/>
            </a:xfrm>
          </p:grpSpPr>
          <p:cxnSp>
            <p:nvCxnSpPr>
              <p:cNvPr id="183" name="Google Shape;183;p5"/>
              <p:cNvCxnSpPr/>
              <p:nvPr/>
            </p:nvCxnSpPr>
            <p:spPr>
              <a:xfrm rot="-6948723" flipH="1">
                <a:off x="2560162" y="4988124"/>
                <a:ext cx="540885" cy="269464"/>
              </a:xfrm>
              <a:prstGeom prst="straightConnector1">
                <a:avLst/>
              </a:prstGeom>
              <a:noFill/>
              <a:ln w="38100" cap="rnd" cmpd="sng">
                <a:solidFill>
                  <a:srgbClr val="2357BB"/>
                </a:solidFill>
                <a:prstDash val="dash"/>
                <a:round/>
                <a:headEnd type="none" w="sm" len="sm"/>
                <a:tailEnd type="none" w="sm" len="sm"/>
              </a:ln>
            </p:spPr>
          </p:cxnSp>
          <p:cxnSp>
            <p:nvCxnSpPr>
              <p:cNvPr id="184" name="Google Shape;184;p5"/>
              <p:cNvCxnSpPr/>
              <p:nvPr/>
            </p:nvCxnSpPr>
            <p:spPr>
              <a:xfrm rot="3851277">
                <a:off x="2697871" y="5378227"/>
                <a:ext cx="295888" cy="420811"/>
              </a:xfrm>
              <a:prstGeom prst="straightConnector1">
                <a:avLst/>
              </a:prstGeom>
              <a:noFill/>
              <a:ln w="38100" cap="rnd" cmpd="sng">
                <a:solidFill>
                  <a:srgbClr val="2357BB"/>
                </a:solidFill>
                <a:prstDash val="dash"/>
                <a:round/>
                <a:headEnd type="none" w="sm" len="sm"/>
                <a:tailEnd type="oval" w="med" len="med"/>
              </a:ln>
            </p:spPr>
          </p:cxnSp>
        </p:grpSp>
        <p:sp>
          <p:nvSpPr>
            <p:cNvPr id="185" name="Google Shape;185;p5"/>
            <p:cNvSpPr txBox="1"/>
            <p:nvPr/>
          </p:nvSpPr>
          <p:spPr>
            <a:xfrm>
              <a:off x="2637594" y="5351267"/>
              <a:ext cx="3885300" cy="1569900"/>
            </a:xfrm>
            <a:prstGeom prst="rect">
              <a:avLst/>
            </a:prstGeom>
            <a:solidFill>
              <a:srgbClr val="E2F0D9"/>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83C75F"/>
                  </a:solidFill>
                  <a:latin typeface="Calibri"/>
                  <a:ea typeface="Calibri"/>
                  <a:cs typeface="Calibri"/>
                  <a:sym typeface="Calibri"/>
                </a:rPr>
                <a:t>Vauhtia sisällä ja ulkona</a:t>
              </a:r>
              <a:endParaRPr sz="12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83C75F"/>
                  </a:solidFill>
                  <a:latin typeface="Calibri"/>
                  <a:ea typeface="Calibri"/>
                  <a:cs typeface="Calibri"/>
                  <a:sym typeface="Calibri"/>
                </a:rPr>
                <a:t>Ohjattua liikuntaa</a:t>
              </a:r>
              <a:endParaRPr sz="12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83C75F"/>
                  </a:solidFill>
                  <a:latin typeface="Calibri"/>
                  <a:ea typeface="Calibri"/>
                  <a:cs typeface="Calibri"/>
                  <a:sym typeface="Calibri"/>
                </a:rPr>
                <a:t>Omatoimista liikkumista</a:t>
              </a:r>
              <a:endParaRPr sz="12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83C75F"/>
                  </a:solidFill>
                  <a:latin typeface="Calibri"/>
                  <a:ea typeface="Calibri"/>
                  <a:cs typeface="Calibri"/>
                  <a:sym typeface="Calibri"/>
                </a:rPr>
                <a:t>Toiminnallinen oppiminen</a:t>
              </a:r>
              <a:endParaRPr sz="12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83C75F"/>
                  </a:solidFill>
                  <a:latin typeface="Calibri"/>
                  <a:ea typeface="Calibri"/>
                  <a:cs typeface="Calibri"/>
                  <a:sym typeface="Calibri"/>
                </a:rPr>
                <a:t>Arjen liikkeen huomiointi ja arvostaminen (ruoan haku, pukeminen seisten, lelujen siivous jne.)</a:t>
              </a:r>
              <a:endParaRPr sz="12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fi-FI" sz="1200" b="0" i="0" u="none" strike="noStrike" cap="none" dirty="0">
                  <a:solidFill>
                    <a:srgbClr val="83C75F"/>
                  </a:solidFill>
                  <a:latin typeface="Calibri"/>
                  <a:ea typeface="Calibri"/>
                  <a:cs typeface="Calibri"/>
                  <a:sym typeface="Calibri"/>
                </a:rPr>
                <a:t>Motoristen taitojen harjoittelu kaikissa arjen tilanteissa</a:t>
              </a:r>
              <a:endParaRPr sz="1200" b="0" i="0" u="none" strike="noStrike" cap="none" dirty="0">
                <a:latin typeface="Arial"/>
                <a:ea typeface="Arial"/>
                <a:cs typeface="Arial"/>
                <a:sym typeface="Arial"/>
              </a:endParaRPr>
            </a:p>
          </p:txBody>
        </p:sp>
        <p:sp>
          <p:nvSpPr>
            <p:cNvPr id="186" name="Google Shape;186;p5"/>
            <p:cNvSpPr txBox="1"/>
            <p:nvPr/>
          </p:nvSpPr>
          <p:spPr>
            <a:xfrm>
              <a:off x="2632475" y="7142202"/>
              <a:ext cx="3885300" cy="892800"/>
            </a:xfrm>
            <a:prstGeom prst="rect">
              <a:avLst/>
            </a:prstGeom>
            <a:solidFill>
              <a:srgbClr val="FFF2CC"/>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fi-FI" sz="1200" b="0" i="0" u="none" strike="noStrike" cap="none" dirty="0">
                  <a:solidFill>
                    <a:srgbClr val="F8841E"/>
                  </a:solidFill>
                  <a:latin typeface="Calibri"/>
                  <a:ea typeface="Calibri"/>
                  <a:cs typeface="Calibri"/>
                  <a:sym typeface="Calibri"/>
                </a:rPr>
                <a:t>Levon jälkeen mahdollisuus liikkua, esim. jooga</a:t>
              </a:r>
              <a:endParaRPr sz="12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fi-FI" sz="1200" b="0" i="0" u="none" strike="noStrike" cap="none" dirty="0">
                  <a:solidFill>
                    <a:srgbClr val="F8841E"/>
                  </a:solidFill>
                  <a:latin typeface="Calibri"/>
                  <a:ea typeface="Calibri"/>
                  <a:cs typeface="Calibri"/>
                  <a:sym typeface="Calibri"/>
                </a:rPr>
                <a:t>Ryhmien välinen yhteistyö hereillä olevien lasten kesken pienen lepohetken jälkeen (esim. yhteinen ulkoilu, rentoutuminen tai jooga)</a:t>
              </a:r>
              <a:endParaRPr sz="1200" b="0" i="0" u="none" strike="noStrike" cap="none" dirty="0">
                <a:solidFill>
                  <a:srgbClr val="000000"/>
                </a:solidFill>
                <a:latin typeface="Arial"/>
                <a:ea typeface="Arial"/>
                <a:cs typeface="Arial"/>
                <a:sym typeface="Arial"/>
              </a:endParaRPr>
            </a:p>
          </p:txBody>
        </p:sp>
        <p:sp>
          <p:nvSpPr>
            <p:cNvPr id="187" name="Google Shape;187;p5"/>
            <p:cNvSpPr txBox="1"/>
            <p:nvPr/>
          </p:nvSpPr>
          <p:spPr>
            <a:xfrm>
              <a:off x="2674494" y="8146125"/>
              <a:ext cx="3843281" cy="1384954"/>
            </a:xfrm>
            <a:prstGeom prst="rect">
              <a:avLst/>
            </a:prstGeom>
            <a:solidFill>
              <a:srgbClr val="F4DCEF"/>
            </a:solid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AE3A94"/>
                  </a:solidFill>
                  <a:latin typeface="Calibri"/>
                  <a:ea typeface="Calibri"/>
                  <a:cs typeface="Calibri"/>
                  <a:sym typeface="Calibri"/>
                </a:rPr>
                <a:t>Omatoimista liikkumista</a:t>
              </a:r>
              <a:endParaRPr sz="12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AE3A94"/>
                  </a:solidFill>
                  <a:latin typeface="Calibri"/>
                  <a:ea typeface="Calibri"/>
                  <a:cs typeface="Calibri"/>
                  <a:sym typeface="Calibri"/>
                </a:rPr>
                <a:t>Ohjattua liikkumista</a:t>
              </a:r>
              <a:endParaRPr sz="12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AE3A94"/>
                  </a:solidFill>
                  <a:latin typeface="Calibri"/>
                  <a:ea typeface="Calibri"/>
                  <a:cs typeface="Calibri"/>
                  <a:sym typeface="Calibri"/>
                </a:rPr>
                <a:t>Vauhtia sisällä ja ulkona</a:t>
              </a:r>
              <a:endParaRPr sz="12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fi-FI" sz="1200" b="0" i="0" u="none" strike="noStrike" cap="none" dirty="0">
                  <a:solidFill>
                    <a:srgbClr val="AE3A94"/>
                  </a:solidFill>
                  <a:latin typeface="Calibri"/>
                  <a:ea typeface="Calibri"/>
                  <a:cs typeface="Calibri"/>
                  <a:sym typeface="Calibri"/>
                </a:rPr>
                <a:t>Hakuhyppelyt tai muut tapahtumat</a:t>
              </a:r>
              <a:endParaRPr sz="12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AE3A94"/>
                  </a:solidFill>
                  <a:latin typeface="Calibri"/>
                  <a:ea typeface="Calibri"/>
                  <a:cs typeface="Calibri"/>
                  <a:sym typeface="Calibri"/>
                </a:rPr>
                <a:t>Päivän aikaisesta liikkumisesta tieto huoltajille</a:t>
              </a:r>
              <a:endParaRPr sz="12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fi-FI" sz="1200" b="0" i="0" u="none" strike="noStrike" cap="none" dirty="0">
                  <a:solidFill>
                    <a:srgbClr val="AE3A94"/>
                  </a:solidFill>
                  <a:latin typeface="Calibri"/>
                  <a:ea typeface="Calibri"/>
                  <a:cs typeface="Calibri"/>
                  <a:sym typeface="Calibri"/>
                </a:rPr>
                <a:t>Kannustus liikkua yhdessä perheenä 1h </a:t>
              </a:r>
              <a:r>
                <a:rPr lang="fi-FI" sz="1200" b="0" i="0" u="none" strike="noStrike" cap="none" dirty="0">
                  <a:solidFill>
                    <a:srgbClr val="AE3A94"/>
                  </a:solidFill>
                  <a:latin typeface="Calibri"/>
                  <a:ea typeface="Calibri"/>
                  <a:cs typeface="Calibri"/>
                  <a:sym typeface="Wingdings" panose="05000000000000000000" pitchFamily="2" charset="2"/>
                </a:rPr>
                <a:t></a:t>
              </a:r>
              <a:r>
                <a:rPr lang="fi-FI" sz="1200" b="0" i="0" u="none" strike="noStrike" cap="none" dirty="0">
                  <a:solidFill>
                    <a:srgbClr val="AE3A94"/>
                  </a:solidFill>
                  <a:latin typeface="Calibri"/>
                  <a:ea typeface="Calibri"/>
                  <a:cs typeface="Calibri"/>
                  <a:sym typeface="Calibri"/>
                </a:rPr>
                <a:t> 3h suositus täyttyy</a:t>
              </a:r>
              <a:endParaRPr sz="1200" b="0" i="0" u="none" strike="noStrike" cap="none" dirty="0">
                <a:solidFill>
                  <a:srgbClr val="000000"/>
                </a:solidFill>
                <a:latin typeface="Arial"/>
                <a:ea typeface="Arial"/>
                <a:cs typeface="Arial"/>
                <a:sym typeface="Arial"/>
              </a:endParaRPr>
            </a:p>
          </p:txBody>
        </p:sp>
        <p:grpSp>
          <p:nvGrpSpPr>
            <p:cNvPr id="188" name="Google Shape;188;p5"/>
            <p:cNvGrpSpPr/>
            <p:nvPr/>
          </p:nvGrpSpPr>
          <p:grpSpPr>
            <a:xfrm rot="6948723">
              <a:off x="1968635" y="5648355"/>
              <a:ext cx="508087" cy="992699"/>
              <a:chOff x="2591559" y="4820731"/>
              <a:chExt cx="508087" cy="992699"/>
            </a:xfrm>
          </p:grpSpPr>
          <p:cxnSp>
            <p:nvCxnSpPr>
              <p:cNvPr id="189" name="Google Shape;189;p5"/>
              <p:cNvCxnSpPr/>
              <p:nvPr/>
            </p:nvCxnSpPr>
            <p:spPr>
              <a:xfrm rot="-6948723" flipH="1">
                <a:off x="2560162" y="4988124"/>
                <a:ext cx="540885" cy="269464"/>
              </a:xfrm>
              <a:prstGeom prst="straightConnector1">
                <a:avLst/>
              </a:prstGeom>
              <a:noFill/>
              <a:ln w="38100" cap="rnd" cmpd="sng">
                <a:solidFill>
                  <a:srgbClr val="83C75F"/>
                </a:solidFill>
                <a:prstDash val="dash"/>
                <a:round/>
                <a:headEnd type="none" w="sm" len="sm"/>
                <a:tailEnd type="none" w="sm" len="sm"/>
              </a:ln>
            </p:spPr>
          </p:cxnSp>
          <p:cxnSp>
            <p:nvCxnSpPr>
              <p:cNvPr id="190" name="Google Shape;190;p5"/>
              <p:cNvCxnSpPr/>
              <p:nvPr/>
            </p:nvCxnSpPr>
            <p:spPr>
              <a:xfrm rot="3851277">
                <a:off x="2697871" y="5378227"/>
                <a:ext cx="295888" cy="420811"/>
              </a:xfrm>
              <a:prstGeom prst="straightConnector1">
                <a:avLst/>
              </a:prstGeom>
              <a:noFill/>
              <a:ln w="38100" cap="rnd" cmpd="sng">
                <a:solidFill>
                  <a:srgbClr val="83C75F"/>
                </a:solidFill>
                <a:prstDash val="dash"/>
                <a:round/>
                <a:headEnd type="none" w="sm" len="sm"/>
                <a:tailEnd type="oval" w="med" len="med"/>
              </a:ln>
            </p:spPr>
          </p:cxnSp>
        </p:grpSp>
        <p:grpSp>
          <p:nvGrpSpPr>
            <p:cNvPr id="191" name="Google Shape;191;p5"/>
            <p:cNvGrpSpPr/>
            <p:nvPr/>
          </p:nvGrpSpPr>
          <p:grpSpPr>
            <a:xfrm rot="6948723">
              <a:off x="1926612" y="6848745"/>
              <a:ext cx="508087" cy="992699"/>
              <a:chOff x="2591559" y="4820731"/>
              <a:chExt cx="508087" cy="992699"/>
            </a:xfrm>
          </p:grpSpPr>
          <p:cxnSp>
            <p:nvCxnSpPr>
              <p:cNvPr id="192" name="Google Shape;192;p5"/>
              <p:cNvCxnSpPr/>
              <p:nvPr/>
            </p:nvCxnSpPr>
            <p:spPr>
              <a:xfrm rot="-6948723" flipH="1">
                <a:off x="2560162" y="4988124"/>
                <a:ext cx="540885" cy="269464"/>
              </a:xfrm>
              <a:prstGeom prst="straightConnector1">
                <a:avLst/>
              </a:prstGeom>
              <a:noFill/>
              <a:ln w="38100" cap="rnd" cmpd="sng">
                <a:solidFill>
                  <a:srgbClr val="E77207"/>
                </a:solidFill>
                <a:prstDash val="dash"/>
                <a:round/>
                <a:headEnd type="none" w="sm" len="sm"/>
                <a:tailEnd type="none" w="sm" len="sm"/>
              </a:ln>
            </p:spPr>
          </p:cxnSp>
          <p:cxnSp>
            <p:nvCxnSpPr>
              <p:cNvPr id="193" name="Google Shape;193;p5"/>
              <p:cNvCxnSpPr/>
              <p:nvPr/>
            </p:nvCxnSpPr>
            <p:spPr>
              <a:xfrm rot="3851277">
                <a:off x="2697871" y="5378227"/>
                <a:ext cx="295888" cy="420811"/>
              </a:xfrm>
              <a:prstGeom prst="straightConnector1">
                <a:avLst/>
              </a:prstGeom>
              <a:noFill/>
              <a:ln w="38100" cap="rnd" cmpd="sng">
                <a:solidFill>
                  <a:srgbClr val="E77207"/>
                </a:solidFill>
                <a:prstDash val="dash"/>
                <a:round/>
                <a:headEnd type="none" w="sm" len="sm"/>
                <a:tailEnd type="oval" w="med" len="med"/>
              </a:ln>
            </p:spPr>
          </p:cxnSp>
        </p:grpSp>
        <p:grpSp>
          <p:nvGrpSpPr>
            <p:cNvPr id="194" name="Google Shape;194;p5"/>
            <p:cNvGrpSpPr/>
            <p:nvPr/>
          </p:nvGrpSpPr>
          <p:grpSpPr>
            <a:xfrm rot="6948723">
              <a:off x="1931731" y="8261561"/>
              <a:ext cx="508087" cy="992699"/>
              <a:chOff x="2591559" y="4820731"/>
              <a:chExt cx="508087" cy="992699"/>
            </a:xfrm>
          </p:grpSpPr>
          <p:cxnSp>
            <p:nvCxnSpPr>
              <p:cNvPr id="195" name="Google Shape;195;p5"/>
              <p:cNvCxnSpPr/>
              <p:nvPr/>
            </p:nvCxnSpPr>
            <p:spPr>
              <a:xfrm rot="-6948723" flipH="1">
                <a:off x="2560162" y="4988124"/>
                <a:ext cx="540885" cy="269464"/>
              </a:xfrm>
              <a:prstGeom prst="straightConnector1">
                <a:avLst/>
              </a:prstGeom>
              <a:noFill/>
              <a:ln w="38100" cap="rnd" cmpd="sng">
                <a:solidFill>
                  <a:srgbClr val="7030A0"/>
                </a:solidFill>
                <a:prstDash val="dash"/>
                <a:round/>
                <a:headEnd type="none" w="sm" len="sm"/>
                <a:tailEnd type="none" w="sm" len="sm"/>
              </a:ln>
            </p:spPr>
          </p:cxnSp>
          <p:cxnSp>
            <p:nvCxnSpPr>
              <p:cNvPr id="196" name="Google Shape;196;p5"/>
              <p:cNvCxnSpPr/>
              <p:nvPr/>
            </p:nvCxnSpPr>
            <p:spPr>
              <a:xfrm rot="3851277">
                <a:off x="2697871" y="5378227"/>
                <a:ext cx="295888" cy="420811"/>
              </a:xfrm>
              <a:prstGeom prst="straightConnector1">
                <a:avLst/>
              </a:prstGeom>
              <a:noFill/>
              <a:ln w="38100" cap="rnd" cmpd="sng">
                <a:solidFill>
                  <a:srgbClr val="7030A0"/>
                </a:solidFill>
                <a:prstDash val="dash"/>
                <a:round/>
                <a:headEnd type="none" w="sm" len="sm"/>
                <a:tailEnd type="oval" w="med" len="med"/>
              </a:ln>
            </p:spPr>
          </p:cxnSp>
        </p:grpSp>
      </p:grpSp>
      <p:grpSp>
        <p:nvGrpSpPr>
          <p:cNvPr id="197" name="Google Shape;197;p5"/>
          <p:cNvGrpSpPr/>
          <p:nvPr/>
        </p:nvGrpSpPr>
        <p:grpSpPr>
          <a:xfrm rot="491778">
            <a:off x="5298963" y="2710068"/>
            <a:ext cx="1440000" cy="1440000"/>
            <a:chOff x="4873104" y="3253129"/>
            <a:chExt cx="1687436" cy="1687436"/>
          </a:xfrm>
        </p:grpSpPr>
        <p:sp>
          <p:nvSpPr>
            <p:cNvPr id="198" name="Google Shape;198;p5"/>
            <p:cNvSpPr/>
            <p:nvPr/>
          </p:nvSpPr>
          <p:spPr>
            <a:xfrm>
              <a:off x="4873104" y="3253129"/>
              <a:ext cx="1687436" cy="1687436"/>
            </a:xfrm>
            <a:custGeom>
              <a:avLst/>
              <a:gdLst/>
              <a:ahLst/>
              <a:cxnLst/>
              <a:rect l="l" t="t" r="r" b="b"/>
              <a:pathLst>
                <a:path w="1687436" h="1687436" fill="none" extrusionOk="0">
                  <a:moveTo>
                    <a:pt x="0" y="843718"/>
                  </a:moveTo>
                  <a:cubicBezTo>
                    <a:pt x="36572" y="340411"/>
                    <a:pt x="328359" y="-24433"/>
                    <a:pt x="843718" y="0"/>
                  </a:cubicBezTo>
                  <a:cubicBezTo>
                    <a:pt x="1329264" y="-1947"/>
                    <a:pt x="1704622" y="356497"/>
                    <a:pt x="1687436" y="843718"/>
                  </a:cubicBezTo>
                  <a:cubicBezTo>
                    <a:pt x="1701612" y="1341819"/>
                    <a:pt x="1284100" y="1799405"/>
                    <a:pt x="843718" y="1687436"/>
                  </a:cubicBezTo>
                  <a:cubicBezTo>
                    <a:pt x="337035" y="1786234"/>
                    <a:pt x="41896" y="1315835"/>
                    <a:pt x="0" y="843718"/>
                  </a:cubicBezTo>
                  <a:close/>
                </a:path>
                <a:path w="1687436" h="1687436" extrusionOk="0">
                  <a:moveTo>
                    <a:pt x="0" y="843718"/>
                  </a:moveTo>
                  <a:cubicBezTo>
                    <a:pt x="134056" y="369888"/>
                    <a:pt x="375430" y="11858"/>
                    <a:pt x="843718" y="0"/>
                  </a:cubicBezTo>
                  <a:cubicBezTo>
                    <a:pt x="1432562" y="15737"/>
                    <a:pt x="1724038" y="416529"/>
                    <a:pt x="1687436" y="843718"/>
                  </a:cubicBezTo>
                  <a:cubicBezTo>
                    <a:pt x="1728179" y="1301403"/>
                    <a:pt x="1307843" y="1626552"/>
                    <a:pt x="843718" y="1687436"/>
                  </a:cubicBezTo>
                  <a:cubicBezTo>
                    <a:pt x="337360" y="1681314"/>
                    <a:pt x="2033" y="1224828"/>
                    <a:pt x="0" y="843718"/>
                  </a:cubicBezTo>
                  <a:close/>
                </a:path>
              </a:pathLst>
            </a:custGeom>
            <a:solidFill>
              <a:srgbClr val="F8EDCD"/>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 name="Google Shape;199;p5"/>
            <p:cNvSpPr/>
            <p:nvPr/>
          </p:nvSpPr>
          <p:spPr>
            <a:xfrm>
              <a:off x="5055367" y="3387817"/>
              <a:ext cx="1411409" cy="1411409"/>
            </a:xfrm>
            <a:custGeom>
              <a:avLst/>
              <a:gdLst/>
              <a:ahLst/>
              <a:cxnLst/>
              <a:rect l="l" t="t" r="r" b="b"/>
              <a:pathLst>
                <a:path w="1411409" h="1411409" extrusionOk="0">
                  <a:moveTo>
                    <a:pt x="0" y="0"/>
                  </a:moveTo>
                  <a:cubicBezTo>
                    <a:pt x="134978" y="-42895"/>
                    <a:pt x="342097" y="48172"/>
                    <a:pt x="456356" y="0"/>
                  </a:cubicBezTo>
                  <a:cubicBezTo>
                    <a:pt x="570615" y="-48172"/>
                    <a:pt x="731609" y="56237"/>
                    <a:pt x="955053" y="0"/>
                  </a:cubicBezTo>
                  <a:cubicBezTo>
                    <a:pt x="1178497" y="-56237"/>
                    <a:pt x="1248078" y="28542"/>
                    <a:pt x="1411409" y="0"/>
                  </a:cubicBezTo>
                  <a:cubicBezTo>
                    <a:pt x="1433071" y="158751"/>
                    <a:pt x="1393691" y="362487"/>
                    <a:pt x="1411409" y="484584"/>
                  </a:cubicBezTo>
                  <a:cubicBezTo>
                    <a:pt x="1429127" y="606681"/>
                    <a:pt x="1405499" y="750228"/>
                    <a:pt x="1411409" y="969168"/>
                  </a:cubicBezTo>
                  <a:cubicBezTo>
                    <a:pt x="1417319" y="1188108"/>
                    <a:pt x="1379057" y="1234781"/>
                    <a:pt x="1411409" y="1411409"/>
                  </a:cubicBezTo>
                  <a:cubicBezTo>
                    <a:pt x="1308384" y="1454206"/>
                    <a:pt x="1145729" y="1373984"/>
                    <a:pt x="955053" y="1411409"/>
                  </a:cubicBezTo>
                  <a:cubicBezTo>
                    <a:pt x="764377" y="1448834"/>
                    <a:pt x="650733" y="1393318"/>
                    <a:pt x="456356" y="1411409"/>
                  </a:cubicBezTo>
                  <a:cubicBezTo>
                    <a:pt x="261979" y="1429500"/>
                    <a:pt x="131846" y="1376950"/>
                    <a:pt x="0" y="1411409"/>
                  </a:cubicBezTo>
                  <a:cubicBezTo>
                    <a:pt x="-54312" y="1284430"/>
                    <a:pt x="34266" y="1051381"/>
                    <a:pt x="0" y="926825"/>
                  </a:cubicBezTo>
                  <a:cubicBezTo>
                    <a:pt x="-34266" y="802269"/>
                    <a:pt x="11903" y="645416"/>
                    <a:pt x="0" y="484584"/>
                  </a:cubicBezTo>
                  <a:cubicBezTo>
                    <a:pt x="-11903" y="323752"/>
                    <a:pt x="14179" y="185257"/>
                    <a:pt x="0" y="0"/>
                  </a:cubicBezTo>
                  <a:close/>
                </a:path>
              </a:pathLst>
            </a:cu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fi-FI" sz="1200" b="1" i="0" u="none" strike="noStrike" cap="none" dirty="0">
                  <a:solidFill>
                    <a:srgbClr val="000000"/>
                  </a:solidFill>
                  <a:latin typeface="Calibri"/>
                  <a:ea typeface="Calibri"/>
                  <a:cs typeface="Calibri"/>
                  <a:sym typeface="Calibri"/>
                </a:rPr>
                <a:t>LAPSEN OIKEUS</a:t>
              </a:r>
              <a:endParaRPr sz="12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490"/>
                </a:spcBef>
                <a:spcAft>
                  <a:spcPts val="0"/>
                </a:spcAft>
                <a:buClr>
                  <a:srgbClr val="000000"/>
                </a:buClr>
                <a:buSzPts val="1400"/>
                <a:buFont typeface="Arial"/>
                <a:buNone/>
              </a:pPr>
              <a:r>
                <a:rPr lang="fi-FI" sz="1200" b="0" i="0" u="none" strike="noStrike" cap="none" dirty="0">
                  <a:solidFill>
                    <a:srgbClr val="000000"/>
                  </a:solidFill>
                  <a:latin typeface="Calibri"/>
                  <a:ea typeface="Calibri"/>
                  <a:cs typeface="Calibri"/>
                  <a:sym typeface="Calibri"/>
                </a:rPr>
                <a:t>2h liikkumista varhaiskasvatus-päivän aikana, 1h kotona!</a:t>
              </a:r>
              <a:endParaRPr sz="1200" b="0" i="0" u="none" strike="noStrike" cap="none" dirty="0">
                <a:solidFill>
                  <a:srgbClr val="000000"/>
                </a:solidFill>
                <a:latin typeface="Calibri"/>
                <a:ea typeface="Calibri"/>
                <a:cs typeface="Calibri"/>
                <a:sym typeface="Calibri"/>
              </a:endParaRPr>
            </a:p>
          </p:txBody>
        </p:sp>
      </p:grpSp>
      <p:sp>
        <p:nvSpPr>
          <p:cNvPr id="200" name="Google Shape;200;p5"/>
          <p:cNvSpPr txBox="1"/>
          <p:nvPr/>
        </p:nvSpPr>
        <p:spPr>
          <a:xfrm>
            <a:off x="255000" y="2891940"/>
            <a:ext cx="4499100" cy="831000"/>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1100"/>
              <a:buFont typeface="Arial"/>
              <a:buNone/>
            </a:pPr>
            <a:r>
              <a:rPr lang="fi-FI" sz="1200" b="1" i="0" u="none" strike="noStrike" cap="none" dirty="0">
                <a:solidFill>
                  <a:schemeClr val="accent1">
                    <a:lumMod val="50000"/>
                  </a:schemeClr>
                </a:solidFill>
                <a:latin typeface="Calibri"/>
                <a:ea typeface="Calibri"/>
                <a:cs typeface="Calibri"/>
                <a:sym typeface="Calibri"/>
              </a:rPr>
              <a:t>Laita rasti ruutuun niihin kohtiin, jotka teillä toteutuvat päivittäin. </a:t>
            </a:r>
            <a:endParaRPr sz="1400" b="0" i="0" u="none" strike="noStrike" cap="none" dirty="0">
              <a:solidFill>
                <a:schemeClr val="accent1">
                  <a:lumMod val="50000"/>
                </a:schemeClr>
              </a:solidFill>
              <a:latin typeface="Arial"/>
              <a:ea typeface="Arial"/>
              <a:cs typeface="Arial"/>
              <a:sym typeface="Arial"/>
            </a:endParaRPr>
          </a:p>
          <a:p>
            <a:pPr marL="114300" marR="0" lvl="0" indent="0" algn="l" rtl="0">
              <a:lnSpc>
                <a:spcPct val="100000"/>
              </a:lnSpc>
              <a:spcBef>
                <a:spcPts val="0"/>
              </a:spcBef>
              <a:spcAft>
                <a:spcPts val="0"/>
              </a:spcAft>
              <a:buClr>
                <a:srgbClr val="000000"/>
              </a:buClr>
              <a:buSzPts val="1100"/>
              <a:buFont typeface="Arial"/>
              <a:buNone/>
            </a:pPr>
            <a:r>
              <a:rPr lang="fi-FI" sz="1200" b="1" i="0" u="none" strike="noStrike" cap="none" dirty="0">
                <a:solidFill>
                  <a:schemeClr val="accent1">
                    <a:lumMod val="50000"/>
                  </a:schemeClr>
                </a:solidFill>
                <a:latin typeface="Calibri"/>
                <a:ea typeface="Calibri"/>
                <a:cs typeface="Calibri"/>
                <a:sym typeface="Calibri"/>
              </a:rPr>
              <a:t>Löytyisikö arjesta joku hetki, johon voisi lisätä liikettä tai jota </a:t>
            </a:r>
            <a:endParaRPr sz="1400" b="0" i="0" u="none" strike="noStrike" cap="none" dirty="0">
              <a:solidFill>
                <a:schemeClr val="accent1">
                  <a:lumMod val="50000"/>
                </a:schemeClr>
              </a:solidFill>
              <a:latin typeface="Arial"/>
              <a:ea typeface="Arial"/>
              <a:cs typeface="Arial"/>
              <a:sym typeface="Arial"/>
            </a:endParaRPr>
          </a:p>
          <a:p>
            <a:pPr marL="114300" marR="0" lvl="0" indent="0" algn="l" rtl="0">
              <a:lnSpc>
                <a:spcPct val="100000"/>
              </a:lnSpc>
              <a:spcBef>
                <a:spcPts val="0"/>
              </a:spcBef>
              <a:spcAft>
                <a:spcPts val="0"/>
              </a:spcAft>
              <a:buClr>
                <a:srgbClr val="000000"/>
              </a:buClr>
              <a:buSzPts val="1100"/>
              <a:buFont typeface="Arial"/>
              <a:buNone/>
            </a:pPr>
            <a:r>
              <a:rPr lang="fi-FI" sz="1200" b="1" i="0" u="none" strike="noStrike" cap="none" dirty="0">
                <a:solidFill>
                  <a:schemeClr val="accent1">
                    <a:lumMod val="50000"/>
                  </a:schemeClr>
                </a:solidFill>
                <a:latin typeface="Calibri"/>
                <a:ea typeface="Calibri"/>
                <a:cs typeface="Calibri"/>
                <a:sym typeface="Calibri"/>
              </a:rPr>
              <a:t>voisi kehittää?</a:t>
            </a:r>
            <a:endParaRPr sz="1400" b="0" i="0" u="none" strike="noStrike" cap="none" dirty="0">
              <a:solidFill>
                <a:schemeClr val="accent1">
                  <a:lumMod val="50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0"/>
          <p:cNvSpPr txBox="1">
            <a:spLocks noGrp="1"/>
          </p:cNvSpPr>
          <p:nvPr>
            <p:ph type="title"/>
          </p:nvPr>
        </p:nvSpPr>
        <p:spPr>
          <a:xfrm>
            <a:off x="225819" y="221952"/>
            <a:ext cx="5915025" cy="6568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fi-FI" b="1" dirty="0">
                <a:latin typeface="Calibri"/>
                <a:ea typeface="Calibri"/>
                <a:cs typeface="Calibri"/>
                <a:sym typeface="Calibri"/>
              </a:rPr>
              <a:t>Pedagogiset ratkaisut</a:t>
            </a:r>
            <a:endParaRPr b="1" dirty="0">
              <a:latin typeface="Calibri"/>
              <a:ea typeface="Calibri"/>
              <a:cs typeface="Calibri"/>
              <a:sym typeface="Calibri"/>
            </a:endParaRPr>
          </a:p>
        </p:txBody>
      </p:sp>
      <p:sp>
        <p:nvSpPr>
          <p:cNvPr id="242" name="Google Shape;242;p10"/>
          <p:cNvSpPr txBox="1">
            <a:spLocks noGrp="1"/>
          </p:cNvSpPr>
          <p:nvPr>
            <p:ph type="body" idx="1"/>
          </p:nvPr>
        </p:nvSpPr>
        <p:spPr>
          <a:xfrm>
            <a:off x="225819" y="1041453"/>
            <a:ext cx="6406358" cy="4236850"/>
          </a:xfrm>
          <a:prstGeom prst="rect">
            <a:avLst/>
          </a:prstGeom>
          <a:noFill/>
          <a:ln>
            <a:noFill/>
          </a:ln>
        </p:spPr>
        <p:txBody>
          <a:bodyPr spcFirstLastPara="1" wrap="square" lIns="91425" tIns="45700" rIns="91425" bIns="45700" anchor="t" anchorCtr="0">
            <a:normAutofit/>
          </a:bodyPr>
          <a:lstStyle/>
          <a:p>
            <a:pPr marL="19050" lvl="0" indent="0" algn="l" rtl="0">
              <a:lnSpc>
                <a:spcPct val="90000"/>
              </a:lnSpc>
              <a:spcBef>
                <a:spcPts val="0"/>
              </a:spcBef>
              <a:spcAft>
                <a:spcPts val="0"/>
              </a:spcAft>
              <a:buSzPts val="1800"/>
              <a:buNone/>
            </a:pPr>
            <a:r>
              <a:rPr lang="fi-FI" sz="1200" dirty="0">
                <a:latin typeface="Calibri"/>
                <a:ea typeface="Calibri"/>
                <a:cs typeface="Calibri"/>
                <a:sym typeface="Calibri"/>
              </a:rPr>
              <a:t>Vauhdikas fyysinen aktiivisuus lisää liikettä, nostaa melutasoa sek</a:t>
            </a:r>
            <a:r>
              <a:rPr lang="fi-FI" sz="1200" dirty="0"/>
              <a:t>ä voi johtaa suurempaan loukkaantumisriskiin. On ymmärrettävää, että aikuisella on huoli ja jopa pelko siitä, että jotain sattuu. Kaikkea ei kuitenkaan saisi pehmustaa, sillä miten muuten lapsi oppisi tuntemaan omat kykynsä ja rajansa? Olisi tärkeää nähdä vauhdikas fyysinen aktiivisuus osana lapsen normaalia kasvua ja kehitystä sekä luonnollisena kiinnostuksena oman kehon toimintamahdollisuuksia kohtaan. Sen sijaan, että joudumme jatkuvasti kieltämään, tulisi ennemmin pohtia pedagogisia ratkaisuja, kuten esimerkiksi:</a:t>
            </a:r>
            <a:endParaRPr dirty="0"/>
          </a:p>
          <a:p>
            <a:pPr marL="19050" lvl="0" indent="0" algn="l" rtl="0">
              <a:lnSpc>
                <a:spcPct val="90000"/>
              </a:lnSpc>
              <a:spcBef>
                <a:spcPts val="0"/>
              </a:spcBef>
              <a:spcAft>
                <a:spcPts val="0"/>
              </a:spcAft>
              <a:buSzPts val="1800"/>
              <a:buNone/>
            </a:pPr>
            <a:endParaRPr sz="1200" dirty="0"/>
          </a:p>
          <a:p>
            <a:pPr marL="19050" lvl="0" indent="0" algn="l" rtl="0">
              <a:lnSpc>
                <a:spcPct val="90000"/>
              </a:lnSpc>
              <a:spcBef>
                <a:spcPts val="0"/>
              </a:spcBef>
              <a:spcAft>
                <a:spcPts val="0"/>
              </a:spcAft>
              <a:buSzPts val="1800"/>
              <a:buNone/>
            </a:pPr>
            <a:endParaRPr sz="1200" b="1" dirty="0">
              <a:latin typeface="Calibri"/>
              <a:ea typeface="Calibri"/>
              <a:cs typeface="Calibri"/>
              <a:sym typeface="Calibri"/>
            </a:endParaRPr>
          </a:p>
          <a:p>
            <a:pPr marL="190500" lvl="0" indent="-171450" algn="l" rtl="0">
              <a:lnSpc>
                <a:spcPct val="90000"/>
              </a:lnSpc>
              <a:spcBef>
                <a:spcPts val="0"/>
              </a:spcBef>
              <a:spcAft>
                <a:spcPts val="0"/>
              </a:spcAft>
              <a:buSzPts val="1800"/>
              <a:buChar char="•"/>
            </a:pPr>
            <a:r>
              <a:rPr lang="fi-FI" sz="1200" b="1" dirty="0">
                <a:latin typeface="Calibri"/>
                <a:ea typeface="Calibri"/>
                <a:cs typeface="Calibri"/>
                <a:sym typeface="Calibri"/>
              </a:rPr>
              <a:t>Ei saa juosta käytävällä 🡪 </a:t>
            </a:r>
            <a:r>
              <a:rPr lang="fi-FI" sz="1200" dirty="0"/>
              <a:t>Teipataan käytävälle 2-5 metriä pitkä viiva, jonka ympäri voi juosta. Näin juoksu on hallittua, sallittua ja lyhyen matkan vuoksi vauhti ei kiihdy liikaa.</a:t>
            </a:r>
            <a:endParaRPr dirty="0"/>
          </a:p>
          <a:p>
            <a:pPr marL="190500" lvl="0" indent="-57150" algn="l" rtl="0">
              <a:lnSpc>
                <a:spcPct val="90000"/>
              </a:lnSpc>
              <a:spcBef>
                <a:spcPts val="0"/>
              </a:spcBef>
              <a:spcAft>
                <a:spcPts val="0"/>
              </a:spcAft>
              <a:buSzPts val="1800"/>
              <a:buNone/>
            </a:pPr>
            <a:endParaRPr sz="1200" b="1" dirty="0">
              <a:latin typeface="Calibri"/>
              <a:ea typeface="Calibri"/>
              <a:cs typeface="Calibri"/>
              <a:sym typeface="Calibri"/>
            </a:endParaRPr>
          </a:p>
          <a:p>
            <a:pPr marL="190500" lvl="0" indent="-57150" algn="l" rtl="0">
              <a:lnSpc>
                <a:spcPct val="90000"/>
              </a:lnSpc>
              <a:spcBef>
                <a:spcPts val="0"/>
              </a:spcBef>
              <a:spcAft>
                <a:spcPts val="0"/>
              </a:spcAft>
              <a:buSzPts val="1800"/>
              <a:buNone/>
            </a:pPr>
            <a:endParaRPr sz="1200" b="1" dirty="0"/>
          </a:p>
          <a:p>
            <a:pPr marL="190500" lvl="0" indent="-171450" algn="l" rtl="0">
              <a:lnSpc>
                <a:spcPct val="90000"/>
              </a:lnSpc>
              <a:spcBef>
                <a:spcPts val="0"/>
              </a:spcBef>
              <a:spcAft>
                <a:spcPts val="0"/>
              </a:spcAft>
              <a:buSzPts val="1800"/>
              <a:buChar char="•"/>
            </a:pPr>
            <a:r>
              <a:rPr lang="fi-FI" sz="1200" b="1" dirty="0">
                <a:latin typeface="Calibri"/>
                <a:ea typeface="Calibri"/>
                <a:cs typeface="Calibri"/>
                <a:sym typeface="Calibri"/>
              </a:rPr>
              <a:t>Teillä on nyt liikaa vauhtia, ottakaa rauhallinen puuha 🡪 </a:t>
            </a:r>
            <a:r>
              <a:rPr lang="fi-FI" sz="1200" dirty="0"/>
              <a:t>Porrastetaan ulkoiluun lähtöä siten, että eniten liikettä tarvitsevat lähtevät ensin ulkoiluun. Eniten liikettä tarvitsevilla voidaan tarkoittaa vauhdikkaita lapsia sekä passiivisempia lapsia. Alkuun pihavaraston ovi voi olla lukossa, jolloin esimerkiksi hiekkalelut eivät ole käytössä. </a:t>
            </a:r>
            <a:endParaRPr dirty="0"/>
          </a:p>
          <a:p>
            <a:pPr marL="190500" lvl="0" indent="-57150" algn="l" rtl="0">
              <a:lnSpc>
                <a:spcPct val="90000"/>
              </a:lnSpc>
              <a:spcBef>
                <a:spcPts val="0"/>
              </a:spcBef>
              <a:spcAft>
                <a:spcPts val="0"/>
              </a:spcAft>
              <a:buSzPts val="1800"/>
              <a:buNone/>
            </a:pPr>
            <a:endParaRPr sz="1200" b="1" dirty="0">
              <a:latin typeface="Calibri"/>
              <a:ea typeface="Calibri"/>
              <a:cs typeface="Calibri"/>
              <a:sym typeface="Calibri"/>
            </a:endParaRPr>
          </a:p>
          <a:p>
            <a:pPr marL="190500" lvl="0" indent="-57150" algn="l" rtl="0">
              <a:lnSpc>
                <a:spcPct val="90000"/>
              </a:lnSpc>
              <a:spcBef>
                <a:spcPts val="0"/>
              </a:spcBef>
              <a:spcAft>
                <a:spcPts val="0"/>
              </a:spcAft>
              <a:buSzPts val="1800"/>
              <a:buNone/>
            </a:pPr>
            <a:endParaRPr sz="1200" b="1" dirty="0"/>
          </a:p>
          <a:p>
            <a:pPr marL="190500" lvl="0" indent="-171450" algn="l" rtl="0">
              <a:lnSpc>
                <a:spcPct val="90000"/>
              </a:lnSpc>
              <a:spcBef>
                <a:spcPts val="0"/>
              </a:spcBef>
              <a:spcAft>
                <a:spcPts val="0"/>
              </a:spcAft>
              <a:buSzPts val="1800"/>
              <a:buChar char="•"/>
            </a:pPr>
            <a:r>
              <a:rPr lang="fi-FI" sz="1200" b="1" dirty="0">
                <a:latin typeface="Calibri"/>
                <a:ea typeface="Calibri"/>
                <a:cs typeface="Calibri"/>
                <a:sym typeface="Calibri"/>
              </a:rPr>
              <a:t>Joudun ottamaan trampoliinin pois, koska siitä tulee jatkuvaa riitaa 🡪 </a:t>
            </a:r>
            <a:r>
              <a:rPr lang="fi-FI" sz="1200" dirty="0">
                <a:latin typeface="Calibri"/>
                <a:ea typeface="Calibri"/>
                <a:cs typeface="Calibri"/>
                <a:sym typeface="Calibri"/>
              </a:rPr>
              <a:t>Ohjatulla tuokiolla ei mahdollistu juurikaan toistoja. Sen vuoksi esimerkiksi trampoliinille odottaminen voi aiheuttaa riitatilanteita. Jos trampoliini olisi ryhmässä, sovitaan yhteiset pelisäännöt (esim. 10 hyppyä tai tiimalasin verran hyppyjä kerralla) ja harjoitellaan niiden noudattamista arjessa, riitatilanteita syntyy vähemmän. </a:t>
            </a:r>
            <a:endParaRPr sz="1200" dirty="0"/>
          </a:p>
          <a:p>
            <a:pPr marL="19050" lvl="0" indent="0" algn="l" rtl="0">
              <a:lnSpc>
                <a:spcPct val="90000"/>
              </a:lnSpc>
              <a:spcBef>
                <a:spcPts val="0"/>
              </a:spcBef>
              <a:spcAft>
                <a:spcPts val="0"/>
              </a:spcAft>
              <a:buSzPts val="1800"/>
              <a:buNone/>
            </a:pPr>
            <a:endParaRPr sz="1200" dirty="0"/>
          </a:p>
          <a:p>
            <a:pPr marL="19050" lvl="0" indent="0" algn="l" rtl="0">
              <a:lnSpc>
                <a:spcPct val="90000"/>
              </a:lnSpc>
              <a:spcBef>
                <a:spcPts val="0"/>
              </a:spcBef>
              <a:spcAft>
                <a:spcPts val="0"/>
              </a:spcAft>
              <a:buSzPts val="1800"/>
              <a:buNone/>
            </a:pPr>
            <a:endParaRPr sz="1200" dirty="0">
              <a:latin typeface="Calibri"/>
              <a:ea typeface="Calibri"/>
              <a:cs typeface="Calibri"/>
              <a:sym typeface="Calibri"/>
            </a:endParaRPr>
          </a:p>
          <a:p>
            <a:pPr marL="19050" lvl="0" indent="0" algn="l" rtl="0">
              <a:lnSpc>
                <a:spcPct val="90000"/>
              </a:lnSpc>
              <a:spcBef>
                <a:spcPts val="0"/>
              </a:spcBef>
              <a:spcAft>
                <a:spcPts val="0"/>
              </a:spcAft>
              <a:buSzPts val="1800"/>
              <a:buNone/>
            </a:pPr>
            <a:endParaRPr sz="1200" dirty="0"/>
          </a:p>
          <a:p>
            <a:pPr marL="19050" lvl="0" indent="0" algn="l" rtl="0">
              <a:lnSpc>
                <a:spcPct val="90000"/>
              </a:lnSpc>
              <a:spcBef>
                <a:spcPts val="0"/>
              </a:spcBef>
              <a:spcAft>
                <a:spcPts val="0"/>
              </a:spcAft>
              <a:buSzPts val="1800"/>
              <a:buNone/>
            </a:pPr>
            <a:endParaRPr sz="1200" dirty="0">
              <a:latin typeface="Calibri"/>
              <a:ea typeface="Calibri"/>
              <a:cs typeface="Calibri"/>
              <a:sym typeface="Calibri"/>
            </a:endParaRPr>
          </a:p>
          <a:p>
            <a:pPr marL="19050" lvl="0" indent="0" algn="l" rtl="0">
              <a:lnSpc>
                <a:spcPct val="90000"/>
              </a:lnSpc>
              <a:spcBef>
                <a:spcPts val="0"/>
              </a:spcBef>
              <a:spcAft>
                <a:spcPts val="0"/>
              </a:spcAft>
              <a:buSzPts val="1800"/>
              <a:buNone/>
            </a:pPr>
            <a:endParaRPr sz="1200" dirty="0"/>
          </a:p>
          <a:p>
            <a:pPr marL="19050" lvl="0" indent="0" algn="l" rtl="0">
              <a:lnSpc>
                <a:spcPct val="90000"/>
              </a:lnSpc>
              <a:spcBef>
                <a:spcPts val="0"/>
              </a:spcBef>
              <a:spcAft>
                <a:spcPts val="0"/>
              </a:spcAft>
              <a:buSzPts val="1800"/>
              <a:buNone/>
            </a:pPr>
            <a:endParaRPr sz="1200" dirty="0">
              <a:latin typeface="Calibri"/>
              <a:ea typeface="Calibri"/>
              <a:cs typeface="Calibri"/>
              <a:sym typeface="Calibri"/>
            </a:endParaRPr>
          </a:p>
          <a:p>
            <a:pPr marL="19050" lvl="0" indent="0" algn="l" rtl="0">
              <a:lnSpc>
                <a:spcPct val="90000"/>
              </a:lnSpc>
              <a:spcBef>
                <a:spcPts val="0"/>
              </a:spcBef>
              <a:spcAft>
                <a:spcPts val="0"/>
              </a:spcAft>
              <a:buSzPts val="1800"/>
              <a:buNone/>
            </a:pPr>
            <a:endParaRPr sz="1200" dirty="0"/>
          </a:p>
          <a:p>
            <a:pPr marL="19050" lvl="0" indent="0" algn="l" rtl="0">
              <a:lnSpc>
                <a:spcPct val="90000"/>
              </a:lnSpc>
              <a:spcBef>
                <a:spcPts val="0"/>
              </a:spcBef>
              <a:spcAft>
                <a:spcPts val="0"/>
              </a:spcAft>
              <a:buSzPts val="1800"/>
              <a:buNone/>
            </a:pPr>
            <a:endParaRPr sz="1200" dirty="0">
              <a:latin typeface="Calibri"/>
              <a:ea typeface="Calibri"/>
              <a:cs typeface="Calibri"/>
              <a:sym typeface="Calibri"/>
            </a:endParaRPr>
          </a:p>
        </p:txBody>
      </p:sp>
      <p:sp>
        <p:nvSpPr>
          <p:cNvPr id="243" name="Google Shape;243;p10"/>
          <p:cNvSpPr/>
          <p:nvPr/>
        </p:nvSpPr>
        <p:spPr>
          <a:xfrm>
            <a:off x="229794" y="5455866"/>
            <a:ext cx="6506368" cy="2278743"/>
          </a:xfrm>
          <a:custGeom>
            <a:avLst/>
            <a:gdLst/>
            <a:ahLst/>
            <a:cxnLst/>
            <a:rect l="l" t="t" r="r" b="b"/>
            <a:pathLst>
              <a:path w="6622258" h="2278743" fill="none" extrusionOk="0">
                <a:moveTo>
                  <a:pt x="0" y="0"/>
                </a:moveTo>
                <a:cubicBezTo>
                  <a:pt x="1131428" y="-84546"/>
                  <a:pt x="5918944" y="-65648"/>
                  <a:pt x="6622258" y="0"/>
                </a:cubicBezTo>
                <a:cubicBezTo>
                  <a:pt x="6635838" y="650292"/>
                  <a:pt x="6503804" y="1154452"/>
                  <a:pt x="6622258" y="2278743"/>
                </a:cubicBezTo>
                <a:cubicBezTo>
                  <a:pt x="3912082" y="2269776"/>
                  <a:pt x="3018817" y="2369010"/>
                  <a:pt x="0" y="2278743"/>
                </a:cubicBezTo>
                <a:cubicBezTo>
                  <a:pt x="-44836" y="2040828"/>
                  <a:pt x="-99744" y="962089"/>
                  <a:pt x="0" y="0"/>
                </a:cubicBezTo>
                <a:close/>
              </a:path>
              <a:path w="6622258" h="2278743" extrusionOk="0">
                <a:moveTo>
                  <a:pt x="0" y="0"/>
                </a:moveTo>
                <a:cubicBezTo>
                  <a:pt x="1586878" y="62897"/>
                  <a:pt x="4417888" y="32225"/>
                  <a:pt x="6622258" y="0"/>
                </a:cubicBezTo>
                <a:cubicBezTo>
                  <a:pt x="6685586" y="1038589"/>
                  <a:pt x="6531706" y="1978367"/>
                  <a:pt x="6622258" y="2278743"/>
                </a:cubicBezTo>
                <a:cubicBezTo>
                  <a:pt x="3757713" y="2176493"/>
                  <a:pt x="1983980" y="2338843"/>
                  <a:pt x="0" y="2278743"/>
                </a:cubicBezTo>
                <a:cubicBezTo>
                  <a:pt x="18930" y="1989856"/>
                  <a:pt x="-163241" y="1038187"/>
                  <a:pt x="0" y="0"/>
                </a:cubicBezTo>
                <a:close/>
              </a:path>
            </a:pathLst>
          </a:custGeom>
          <a:solidFill>
            <a:srgbClr val="E2F0D9"/>
          </a:solidFill>
          <a:ln w="28575" cap="flat" cmpd="sng">
            <a:solidFill>
              <a:srgbClr val="CCF9F3"/>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50000"/>
              </a:lnSpc>
              <a:spcBef>
                <a:spcPts val="0"/>
              </a:spcBef>
              <a:spcAft>
                <a:spcPts val="0"/>
              </a:spcAft>
              <a:buClr>
                <a:srgbClr val="000000"/>
              </a:buClr>
              <a:buSzPts val="1600"/>
              <a:buFont typeface="Arial"/>
              <a:buChar char="•"/>
            </a:pPr>
            <a:r>
              <a:rPr lang="fi-FI" sz="1200" b="0" i="0" u="none" strike="noStrike" cap="none">
                <a:solidFill>
                  <a:schemeClr val="dk1"/>
                </a:solidFill>
                <a:latin typeface="Calibri"/>
                <a:ea typeface="Calibri"/>
                <a:cs typeface="Calibri"/>
                <a:sym typeface="Calibri"/>
              </a:rPr>
              <a:t>Millaisissa tilanteissa joudutte kieltämään tai rajoittamaan lapsen liikettä?</a:t>
            </a:r>
            <a:endParaRPr sz="12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600"/>
              <a:buFont typeface="Arial"/>
              <a:buChar char="•"/>
            </a:pPr>
            <a:r>
              <a:rPr lang="fi-FI" sz="1200" b="0" i="0" u="none" strike="noStrike" cap="none">
                <a:solidFill>
                  <a:schemeClr val="dk1"/>
                </a:solidFill>
                <a:latin typeface="Calibri"/>
                <a:ea typeface="Calibri"/>
                <a:cs typeface="Calibri"/>
                <a:sym typeface="Calibri"/>
              </a:rPr>
              <a:t>Mitkä ovat liikkumisen kieltämisen perustelut?</a:t>
            </a:r>
            <a:endParaRPr sz="12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600"/>
              <a:buFont typeface="Arial"/>
              <a:buChar char="•"/>
            </a:pPr>
            <a:r>
              <a:rPr lang="fi-FI" sz="1200" b="0" i="0" u="none" strike="noStrike" cap="none">
                <a:solidFill>
                  <a:schemeClr val="dk1"/>
                </a:solidFill>
                <a:latin typeface="Calibri"/>
                <a:ea typeface="Calibri"/>
                <a:cs typeface="Calibri"/>
                <a:sym typeface="Calibri"/>
              </a:rPr>
              <a:t>Keksittekö pedagogista ratkaisua kieltämisen sijaan?</a:t>
            </a:r>
            <a:endParaRPr sz="12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600"/>
              <a:buFont typeface="Arial"/>
              <a:buChar char="•"/>
            </a:pPr>
            <a:r>
              <a:rPr lang="fi-FI" sz="1200" b="0" i="0" u="none" strike="noStrike" cap="none">
                <a:solidFill>
                  <a:schemeClr val="dk1"/>
                </a:solidFill>
                <a:latin typeface="Calibri"/>
                <a:ea typeface="Calibri"/>
                <a:cs typeface="Calibri"/>
                <a:sym typeface="Calibri"/>
              </a:rPr>
              <a:t>Tutkimusten mukaan lapset liikkuvat terveytensä kannalta liian vähän erityisesti vauhdikkaan fyysisen aktiivisuuden osalta. Onko aikuisilla oikeutta kieltää lapsen vauhdikasta liikkumista?</a:t>
            </a:r>
            <a:endParaRPr sz="1200" b="0" i="0" u="none" strike="noStrike" cap="none">
              <a:solidFill>
                <a:srgbClr val="000000"/>
              </a:solidFill>
              <a:latin typeface="Arial"/>
              <a:ea typeface="Arial"/>
              <a:cs typeface="Arial"/>
              <a:sym typeface="Arial"/>
            </a:endParaRPr>
          </a:p>
        </p:txBody>
      </p:sp>
      <p:sp>
        <p:nvSpPr>
          <p:cNvPr id="244" name="Google Shape;244;p10"/>
          <p:cNvSpPr txBox="1"/>
          <p:nvPr/>
        </p:nvSpPr>
        <p:spPr>
          <a:xfrm>
            <a:off x="525436" y="7912182"/>
            <a:ext cx="59151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i-FI" sz="1200" b="1" i="0" u="none" strike="noStrike" cap="none" dirty="0">
                <a:solidFill>
                  <a:srgbClr val="000000"/>
                </a:solidFill>
                <a:latin typeface="Calibri"/>
                <a:ea typeface="Calibri"/>
                <a:cs typeface="Calibri"/>
                <a:sym typeface="Calibri"/>
              </a:rPr>
              <a:t>Omia pohdintoja:</a:t>
            </a:r>
            <a:endParaRPr sz="1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___________________________________________________________________________</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b="0" i="0" u="none" strike="noStrike" cap="none" dirty="0">
              <a:solidFill>
                <a:srgbClr val="000000"/>
              </a:solidFill>
              <a:latin typeface="Arial"/>
              <a:ea typeface="Arial"/>
              <a:cs typeface="Arial"/>
              <a:sym typeface="Arial"/>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9"/>
          <p:cNvSpPr txBox="1">
            <a:spLocks noGrp="1"/>
          </p:cNvSpPr>
          <p:nvPr>
            <p:ph type="title"/>
          </p:nvPr>
        </p:nvSpPr>
        <p:spPr>
          <a:xfrm>
            <a:off x="398971" y="272728"/>
            <a:ext cx="5987584" cy="10256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i-FI" b="1" dirty="0"/>
              <a:t>Vauhdikkaan fyysisen </a:t>
            </a:r>
            <a:br>
              <a:rPr lang="fi-FI" b="1" dirty="0"/>
            </a:br>
            <a:r>
              <a:rPr lang="fi-FI" b="1" dirty="0"/>
              <a:t>aktiivisuuden bingo</a:t>
            </a:r>
            <a:endParaRPr b="1" dirty="0"/>
          </a:p>
        </p:txBody>
      </p:sp>
      <p:graphicFrame>
        <p:nvGraphicFramePr>
          <p:cNvPr id="250" name="Google Shape;250;p29"/>
          <p:cNvGraphicFramePr/>
          <p:nvPr>
            <p:extLst>
              <p:ext uri="{D42A27DB-BD31-4B8C-83A1-F6EECF244321}">
                <p14:modId xmlns:p14="http://schemas.microsoft.com/office/powerpoint/2010/main" val="130587434"/>
              </p:ext>
            </p:extLst>
          </p:nvPr>
        </p:nvGraphicFramePr>
        <p:xfrm>
          <a:off x="398971" y="3722567"/>
          <a:ext cx="6060100" cy="5500950"/>
        </p:xfrm>
        <a:graphic>
          <a:graphicData uri="http://schemas.openxmlformats.org/drawingml/2006/table">
            <a:tbl>
              <a:tblPr firstRow="1" bandRow="1">
                <a:noFill/>
              </a:tblPr>
              <a:tblGrid>
                <a:gridCol w="1515025">
                  <a:extLst>
                    <a:ext uri="{9D8B030D-6E8A-4147-A177-3AD203B41FA5}">
                      <a16:colId xmlns:a16="http://schemas.microsoft.com/office/drawing/2014/main" val="20000"/>
                    </a:ext>
                  </a:extLst>
                </a:gridCol>
                <a:gridCol w="1515025">
                  <a:extLst>
                    <a:ext uri="{9D8B030D-6E8A-4147-A177-3AD203B41FA5}">
                      <a16:colId xmlns:a16="http://schemas.microsoft.com/office/drawing/2014/main" val="20001"/>
                    </a:ext>
                  </a:extLst>
                </a:gridCol>
                <a:gridCol w="1515025">
                  <a:extLst>
                    <a:ext uri="{9D8B030D-6E8A-4147-A177-3AD203B41FA5}">
                      <a16:colId xmlns:a16="http://schemas.microsoft.com/office/drawing/2014/main" val="20002"/>
                    </a:ext>
                  </a:extLst>
                </a:gridCol>
                <a:gridCol w="1515025">
                  <a:extLst>
                    <a:ext uri="{9D8B030D-6E8A-4147-A177-3AD203B41FA5}">
                      <a16:colId xmlns:a16="http://schemas.microsoft.com/office/drawing/2014/main" val="20003"/>
                    </a:ext>
                  </a:extLst>
                </a:gridCol>
              </a:tblGrid>
              <a:tr h="1348150">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RYHMÄTILASSA</a:t>
                      </a:r>
                      <a:endParaRPr sz="1400" u="none" strike="noStrike" cap="none" dirty="0"/>
                    </a:p>
                  </a:txBody>
                  <a:tcPr marL="91450" marR="91450" marT="45725" marB="45725">
                    <a:lnL w="12700" cmpd="sng">
                      <a:noFill/>
                      <a:prstDash val="solid"/>
                    </a:lnL>
                    <a:lnR w="57150" cap="flat" cmpd="sng" algn="ctr">
                      <a:solidFill>
                        <a:schemeClr val="bg1"/>
                      </a:solidFill>
                      <a:prstDash val="solid"/>
                      <a:round/>
                      <a:headEnd type="none" w="med" len="med"/>
                      <a:tailEnd type="none" w="med" len="med"/>
                    </a:lnR>
                    <a:lnT w="12700" cmpd="sng">
                      <a:noFill/>
                      <a:prstDash val="soli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TAPAHTUMASSA</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prstDash val="soli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OMATOIMISESTI</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prstDash val="soli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KOTONA</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12700" cmpd="sng">
                      <a:noFill/>
                      <a:prstDash val="solid"/>
                    </a:lnR>
                    <a:lnT w="12700" cmpd="sng">
                      <a:noFill/>
                      <a:prstDash val="soli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0000"/>
                  </a:ext>
                </a:extLst>
              </a:tr>
              <a:tr h="1348150">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YKSIN</a:t>
                      </a:r>
                      <a:endParaRPr sz="1400" u="none" strike="noStrike" cap="none" dirty="0"/>
                    </a:p>
                  </a:txBody>
                  <a:tcPr marL="91450" marR="91450" marT="45725" marB="45725">
                    <a:lnL w="12700" cmpd="sng">
                      <a:noFill/>
                      <a:prstDash val="soli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YHDESSÄ TOISEN RYHMÄN KANSSA</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SALISSA</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PIHALLA</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12700" cmpd="sng">
                      <a:noFill/>
                      <a:prstDash val="soli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0001"/>
                  </a:ext>
                </a:extLst>
              </a:tr>
              <a:tr h="1456500">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SYDÄN POMPPII ILOSTA KUN SE SAA HYPPIÄ ☺ </a:t>
                      </a:r>
                      <a:endParaRPr sz="1400" b="1" u="none" strike="noStrike" cap="none" dirty="0">
                        <a:solidFill>
                          <a:srgbClr val="002060"/>
                        </a:solidFill>
                        <a:latin typeface="Calibri"/>
                        <a:ea typeface="Calibri"/>
                        <a:cs typeface="Calibri"/>
                        <a:sym typeface="Calibri"/>
                      </a:endParaRPr>
                    </a:p>
                  </a:txBody>
                  <a:tcPr marL="91450" marR="91450" marT="45725" marB="45725">
                    <a:lnL w="12700" cmpd="sng">
                      <a:noFill/>
                      <a:prstDash val="soli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OHJATUSTI</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SIIRTYMÄ- TILANTEESSA</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LIIKUNTASEURAN TAI MUUN TOIMIJAN KANSSA</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12700" cmpd="sng">
                      <a:noFill/>
                      <a:prstDash val="soli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0002"/>
                  </a:ext>
                </a:extLst>
              </a:tr>
              <a:tr h="1348150">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METSÄSSÄ</a:t>
                      </a:r>
                      <a:endParaRPr sz="1400" u="none" strike="noStrike" cap="none" dirty="0"/>
                    </a:p>
                  </a:txBody>
                  <a:tcPr marL="91450" marR="91450" marT="45725" marB="45725">
                    <a:lnL w="12700" cmpd="sng">
                      <a:noFill/>
                      <a:prstDash val="soli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KOKO RYHMÄ YHDESSÄ</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HAKUTILANTEEN YHTEYDESSÄ</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DEEBF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i-FI" sz="1400" b="1" u="none" strike="noStrike" cap="none" dirty="0">
                          <a:solidFill>
                            <a:srgbClr val="002060"/>
                          </a:solidFill>
                          <a:latin typeface="Calibri"/>
                          <a:ea typeface="Calibri"/>
                          <a:cs typeface="Calibri"/>
                          <a:sym typeface="Calibri"/>
                        </a:rPr>
                        <a:t>PARIN KANSSA</a:t>
                      </a:r>
                      <a:endParaRPr sz="1400" u="none" strike="noStrike" cap="none" dirty="0"/>
                    </a:p>
                  </a:txBody>
                  <a:tcPr marL="91450" marR="91450" marT="45725" marB="45725">
                    <a:lnL w="57150" cap="flat" cmpd="sng" algn="ctr">
                      <a:solidFill>
                        <a:schemeClr val="bg1"/>
                      </a:solidFill>
                      <a:prstDash val="solid"/>
                      <a:round/>
                      <a:headEnd type="none" w="med" len="med"/>
                      <a:tailEnd type="none" w="med" len="med"/>
                    </a:lnL>
                    <a:lnR w="12700" cmpd="sng">
                      <a:noFill/>
                      <a:prstDash val="solid"/>
                    </a:lnR>
                    <a:lnT w="5715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0003"/>
                  </a:ext>
                </a:extLst>
              </a:tr>
            </a:tbl>
          </a:graphicData>
        </a:graphic>
      </p:graphicFrame>
      <p:sp>
        <p:nvSpPr>
          <p:cNvPr id="251" name="Google Shape;251;p29"/>
          <p:cNvSpPr txBox="1"/>
          <p:nvPr/>
        </p:nvSpPr>
        <p:spPr>
          <a:xfrm>
            <a:off x="398971" y="1622245"/>
            <a:ext cx="606010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Vauhdikkaan fyysisen aktiivisuuden bingo on työkalu varhaiskasvatuksessa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työskentelevälle aikuiselle. Vauhdikasta fyysistä aktiivisuutta tulisi sisältyä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yksi tunti jokaiselle lapselle, viikon jokaisena päivänä. Bingo kannustaa tarkastelemaan vauhdikasta fyysistä aktiivisuutta kokopäiväpedagogiikan näkökulmasta. </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fi-FI" sz="1200" b="1" i="0" u="none" strike="noStrike" cap="none" dirty="0">
                <a:solidFill>
                  <a:srgbClr val="002060"/>
                </a:solidFill>
                <a:latin typeface="Calibri"/>
                <a:ea typeface="Calibri"/>
                <a:cs typeface="Calibri"/>
                <a:sym typeface="Calibri"/>
              </a:rPr>
              <a:t>Saako teidän ryhmä bingon eli neljän suoran? Tai rastin kaikkiin ruutuihin?</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Bingoa voi hyödyntää vauhdikkaan fyysisen aktiivisuuden lisääjänä varhaiskasvatuksen arjessa, mutta myös liikkumisen puheeksi ottamisen työkaluna huoltajien osallistamiseksi.</a:t>
            </a:r>
            <a:endParaRPr sz="1200" b="0" i="0" u="none" strike="noStrike" cap="none" dirty="0">
              <a:solidFill>
                <a:srgbClr val="000000"/>
              </a:solidFill>
              <a:latin typeface="Arial"/>
              <a:ea typeface="Arial"/>
              <a:cs typeface="Arial"/>
              <a:sym typeface="Arial"/>
            </a:endParaRPr>
          </a:p>
        </p:txBody>
      </p:sp>
      <p:sp>
        <p:nvSpPr>
          <p:cNvPr id="5" name="Vapaamuotoinen: Muoto 4">
            <a:extLst>
              <a:ext uri="{FF2B5EF4-FFF2-40B4-BE49-F238E27FC236}">
                <a16:creationId xmlns:a16="http://schemas.microsoft.com/office/drawing/2014/main" id="{FE28876D-D0D0-4C6C-19D9-AD298F8F0993}"/>
              </a:ext>
            </a:extLst>
          </p:cNvPr>
          <p:cNvSpPr/>
          <p:nvPr/>
        </p:nvSpPr>
        <p:spPr>
          <a:xfrm>
            <a:off x="0" y="9026"/>
            <a:ext cx="6858000" cy="9896973"/>
          </a:xfrm>
          <a:custGeom>
            <a:avLst/>
            <a:gdLst>
              <a:gd name="connsiteX0" fmla="*/ 156835 w 6858000"/>
              <a:gd name="connsiteY0" fmla="*/ 123578 h 9896973"/>
              <a:gd name="connsiteX1" fmla="*/ 156835 w 6858000"/>
              <a:gd name="connsiteY1" fmla="*/ 618470 h 9896973"/>
              <a:gd name="connsiteX2" fmla="*/ 156835 w 6858000"/>
              <a:gd name="connsiteY2" fmla="*/ 1498278 h 9896973"/>
              <a:gd name="connsiteX3" fmla="*/ 156835 w 6858000"/>
              <a:gd name="connsiteY3" fmla="*/ 1993169 h 9896973"/>
              <a:gd name="connsiteX4" fmla="*/ 156835 w 6858000"/>
              <a:gd name="connsiteY4" fmla="*/ 2872977 h 9896973"/>
              <a:gd name="connsiteX5" fmla="*/ 156835 w 6858000"/>
              <a:gd name="connsiteY5" fmla="*/ 3752785 h 9896973"/>
              <a:gd name="connsiteX6" fmla="*/ 156835 w 6858000"/>
              <a:gd name="connsiteY6" fmla="*/ 4247677 h 9896973"/>
              <a:gd name="connsiteX7" fmla="*/ 156835 w 6858000"/>
              <a:gd name="connsiteY7" fmla="*/ 4935027 h 9896973"/>
              <a:gd name="connsiteX8" fmla="*/ 156835 w 6858000"/>
              <a:gd name="connsiteY8" fmla="*/ 5622376 h 9896973"/>
              <a:gd name="connsiteX9" fmla="*/ 156835 w 6858000"/>
              <a:gd name="connsiteY9" fmla="*/ 6309726 h 9896973"/>
              <a:gd name="connsiteX10" fmla="*/ 156835 w 6858000"/>
              <a:gd name="connsiteY10" fmla="*/ 7189534 h 9896973"/>
              <a:gd name="connsiteX11" fmla="*/ 156835 w 6858000"/>
              <a:gd name="connsiteY11" fmla="*/ 7684426 h 9896973"/>
              <a:gd name="connsiteX12" fmla="*/ 156835 w 6858000"/>
              <a:gd name="connsiteY12" fmla="*/ 8083089 h 9896973"/>
              <a:gd name="connsiteX13" fmla="*/ 156835 w 6858000"/>
              <a:gd name="connsiteY13" fmla="*/ 8481751 h 9896973"/>
              <a:gd name="connsiteX14" fmla="*/ 156835 w 6858000"/>
              <a:gd name="connsiteY14" fmla="*/ 8976643 h 9896973"/>
              <a:gd name="connsiteX15" fmla="*/ 156835 w 6858000"/>
              <a:gd name="connsiteY15" fmla="*/ 9746475 h 9896973"/>
              <a:gd name="connsiteX16" fmla="*/ 749033 w 6858000"/>
              <a:gd name="connsiteY16" fmla="*/ 9746475 h 9896973"/>
              <a:gd name="connsiteX17" fmla="*/ 1538630 w 6858000"/>
              <a:gd name="connsiteY17" fmla="*/ 9746475 h 9896973"/>
              <a:gd name="connsiteX18" fmla="*/ 2065027 w 6858000"/>
              <a:gd name="connsiteY18" fmla="*/ 9746475 h 9896973"/>
              <a:gd name="connsiteX19" fmla="*/ 2723025 w 6858000"/>
              <a:gd name="connsiteY19" fmla="*/ 9746475 h 9896973"/>
              <a:gd name="connsiteX20" fmla="*/ 3381022 w 6858000"/>
              <a:gd name="connsiteY20" fmla="*/ 9746475 h 9896973"/>
              <a:gd name="connsiteX21" fmla="*/ 3973220 w 6858000"/>
              <a:gd name="connsiteY21" fmla="*/ 9746475 h 9896973"/>
              <a:gd name="connsiteX22" fmla="*/ 4631217 w 6858000"/>
              <a:gd name="connsiteY22" fmla="*/ 9746475 h 9896973"/>
              <a:gd name="connsiteX23" fmla="*/ 5420814 w 6858000"/>
              <a:gd name="connsiteY23" fmla="*/ 9746475 h 9896973"/>
              <a:gd name="connsiteX24" fmla="*/ 6013012 w 6858000"/>
              <a:gd name="connsiteY24" fmla="*/ 9746475 h 9896973"/>
              <a:gd name="connsiteX25" fmla="*/ 6736809 w 6858000"/>
              <a:gd name="connsiteY25" fmla="*/ 9746475 h 9896973"/>
              <a:gd name="connsiteX26" fmla="*/ 6736809 w 6858000"/>
              <a:gd name="connsiteY26" fmla="*/ 8962896 h 9896973"/>
              <a:gd name="connsiteX27" fmla="*/ 6736809 w 6858000"/>
              <a:gd name="connsiteY27" fmla="*/ 8179317 h 9896973"/>
              <a:gd name="connsiteX28" fmla="*/ 6736809 w 6858000"/>
              <a:gd name="connsiteY28" fmla="*/ 7491968 h 9896973"/>
              <a:gd name="connsiteX29" fmla="*/ 6736809 w 6858000"/>
              <a:gd name="connsiteY29" fmla="*/ 7093305 h 9896973"/>
              <a:gd name="connsiteX30" fmla="*/ 6736809 w 6858000"/>
              <a:gd name="connsiteY30" fmla="*/ 6694642 h 9896973"/>
              <a:gd name="connsiteX31" fmla="*/ 6736809 w 6858000"/>
              <a:gd name="connsiteY31" fmla="*/ 6199750 h 9896973"/>
              <a:gd name="connsiteX32" fmla="*/ 6736809 w 6858000"/>
              <a:gd name="connsiteY32" fmla="*/ 5704858 h 9896973"/>
              <a:gd name="connsiteX33" fmla="*/ 6736809 w 6858000"/>
              <a:gd name="connsiteY33" fmla="*/ 5017508 h 9896973"/>
              <a:gd name="connsiteX34" fmla="*/ 6736809 w 6858000"/>
              <a:gd name="connsiteY34" fmla="*/ 4426388 h 9896973"/>
              <a:gd name="connsiteX35" fmla="*/ 6736809 w 6858000"/>
              <a:gd name="connsiteY35" fmla="*/ 3546580 h 9896973"/>
              <a:gd name="connsiteX36" fmla="*/ 6736809 w 6858000"/>
              <a:gd name="connsiteY36" fmla="*/ 2955459 h 9896973"/>
              <a:gd name="connsiteX37" fmla="*/ 6736809 w 6858000"/>
              <a:gd name="connsiteY37" fmla="*/ 2075651 h 9896973"/>
              <a:gd name="connsiteX38" fmla="*/ 6736809 w 6858000"/>
              <a:gd name="connsiteY38" fmla="*/ 1676989 h 9896973"/>
              <a:gd name="connsiteX39" fmla="*/ 6736809 w 6858000"/>
              <a:gd name="connsiteY39" fmla="*/ 797181 h 9896973"/>
              <a:gd name="connsiteX40" fmla="*/ 6736809 w 6858000"/>
              <a:gd name="connsiteY40" fmla="*/ 123578 h 9896973"/>
              <a:gd name="connsiteX41" fmla="*/ 6013012 w 6858000"/>
              <a:gd name="connsiteY41" fmla="*/ 123578 h 9896973"/>
              <a:gd name="connsiteX42" fmla="*/ 5420814 w 6858000"/>
              <a:gd name="connsiteY42" fmla="*/ 123578 h 9896973"/>
              <a:gd name="connsiteX43" fmla="*/ 4762817 w 6858000"/>
              <a:gd name="connsiteY43" fmla="*/ 123578 h 9896973"/>
              <a:gd name="connsiteX44" fmla="*/ 4104819 w 6858000"/>
              <a:gd name="connsiteY44" fmla="*/ 123578 h 9896973"/>
              <a:gd name="connsiteX45" fmla="*/ 3644221 w 6858000"/>
              <a:gd name="connsiteY45" fmla="*/ 123578 h 9896973"/>
              <a:gd name="connsiteX46" fmla="*/ 3052024 w 6858000"/>
              <a:gd name="connsiteY46" fmla="*/ 123578 h 9896973"/>
              <a:gd name="connsiteX47" fmla="*/ 2328226 w 6858000"/>
              <a:gd name="connsiteY47" fmla="*/ 123578 h 9896973"/>
              <a:gd name="connsiteX48" fmla="*/ 1670229 w 6858000"/>
              <a:gd name="connsiteY48" fmla="*/ 123578 h 9896973"/>
              <a:gd name="connsiteX49" fmla="*/ 1143831 w 6858000"/>
              <a:gd name="connsiteY49" fmla="*/ 123578 h 9896973"/>
              <a:gd name="connsiteX50" fmla="*/ 156835 w 6858000"/>
              <a:gd name="connsiteY50" fmla="*/ 123578 h 9896973"/>
              <a:gd name="connsiteX51" fmla="*/ 0 w 6858000"/>
              <a:gd name="connsiteY51" fmla="*/ 0 h 9896973"/>
              <a:gd name="connsiteX52" fmla="*/ 617220 w 6858000"/>
              <a:gd name="connsiteY52" fmla="*/ 0 h 9896973"/>
              <a:gd name="connsiteX53" fmla="*/ 1303020 w 6858000"/>
              <a:gd name="connsiteY53" fmla="*/ 0 h 9896973"/>
              <a:gd name="connsiteX54" fmla="*/ 2125980 w 6858000"/>
              <a:gd name="connsiteY54" fmla="*/ 0 h 9896973"/>
              <a:gd name="connsiteX55" fmla="*/ 2606040 w 6858000"/>
              <a:gd name="connsiteY55" fmla="*/ 0 h 9896973"/>
              <a:gd name="connsiteX56" fmla="*/ 3223260 w 6858000"/>
              <a:gd name="connsiteY56" fmla="*/ 0 h 9896973"/>
              <a:gd name="connsiteX57" fmla="*/ 3977640 w 6858000"/>
              <a:gd name="connsiteY57" fmla="*/ 0 h 9896973"/>
              <a:gd name="connsiteX58" fmla="*/ 4457700 w 6858000"/>
              <a:gd name="connsiteY58" fmla="*/ 0 h 9896973"/>
              <a:gd name="connsiteX59" fmla="*/ 5280660 w 6858000"/>
              <a:gd name="connsiteY59" fmla="*/ 0 h 9896973"/>
              <a:gd name="connsiteX60" fmla="*/ 5897880 w 6858000"/>
              <a:gd name="connsiteY60" fmla="*/ 0 h 9896973"/>
              <a:gd name="connsiteX61" fmla="*/ 6858000 w 6858000"/>
              <a:gd name="connsiteY61" fmla="*/ 0 h 9896973"/>
              <a:gd name="connsiteX62" fmla="*/ 6858000 w 6858000"/>
              <a:gd name="connsiteY62" fmla="*/ 461859 h 9896973"/>
              <a:gd name="connsiteX63" fmla="*/ 6858000 w 6858000"/>
              <a:gd name="connsiteY63" fmla="*/ 1121657 h 9896973"/>
              <a:gd name="connsiteX64" fmla="*/ 6858000 w 6858000"/>
              <a:gd name="connsiteY64" fmla="*/ 1682485 h 9896973"/>
              <a:gd name="connsiteX65" fmla="*/ 6858000 w 6858000"/>
              <a:gd name="connsiteY65" fmla="*/ 2144344 h 9896973"/>
              <a:gd name="connsiteX66" fmla="*/ 6858000 w 6858000"/>
              <a:gd name="connsiteY66" fmla="*/ 2804142 h 9896973"/>
              <a:gd name="connsiteX67" fmla="*/ 6858000 w 6858000"/>
              <a:gd name="connsiteY67" fmla="*/ 3266001 h 9896973"/>
              <a:gd name="connsiteX68" fmla="*/ 6858000 w 6858000"/>
              <a:gd name="connsiteY68" fmla="*/ 4123739 h 9896973"/>
              <a:gd name="connsiteX69" fmla="*/ 6858000 w 6858000"/>
              <a:gd name="connsiteY69" fmla="*/ 4981476 h 9896973"/>
              <a:gd name="connsiteX70" fmla="*/ 6858000 w 6858000"/>
              <a:gd name="connsiteY70" fmla="*/ 5344365 h 9896973"/>
              <a:gd name="connsiteX71" fmla="*/ 6858000 w 6858000"/>
              <a:gd name="connsiteY71" fmla="*/ 5806224 h 9896973"/>
              <a:gd name="connsiteX72" fmla="*/ 6858000 w 6858000"/>
              <a:gd name="connsiteY72" fmla="*/ 6169113 h 9896973"/>
              <a:gd name="connsiteX73" fmla="*/ 6858000 w 6858000"/>
              <a:gd name="connsiteY73" fmla="*/ 7026851 h 9896973"/>
              <a:gd name="connsiteX74" fmla="*/ 6858000 w 6858000"/>
              <a:gd name="connsiteY74" fmla="*/ 7488710 h 9896973"/>
              <a:gd name="connsiteX75" fmla="*/ 6858000 w 6858000"/>
              <a:gd name="connsiteY75" fmla="*/ 8148508 h 9896973"/>
              <a:gd name="connsiteX76" fmla="*/ 6858000 w 6858000"/>
              <a:gd name="connsiteY76" fmla="*/ 8808306 h 9896973"/>
              <a:gd name="connsiteX77" fmla="*/ 6858000 w 6858000"/>
              <a:gd name="connsiteY77" fmla="*/ 9896973 h 9896973"/>
              <a:gd name="connsiteX78" fmla="*/ 6103620 w 6858000"/>
              <a:gd name="connsiteY78" fmla="*/ 9896973 h 9896973"/>
              <a:gd name="connsiteX79" fmla="*/ 5623560 w 6858000"/>
              <a:gd name="connsiteY79" fmla="*/ 9896973 h 9896973"/>
              <a:gd name="connsiteX80" fmla="*/ 5143500 w 6858000"/>
              <a:gd name="connsiteY80" fmla="*/ 9896973 h 9896973"/>
              <a:gd name="connsiteX81" fmla="*/ 4457700 w 6858000"/>
              <a:gd name="connsiteY81" fmla="*/ 9896973 h 9896973"/>
              <a:gd name="connsiteX82" fmla="*/ 3771900 w 6858000"/>
              <a:gd name="connsiteY82" fmla="*/ 9896973 h 9896973"/>
              <a:gd name="connsiteX83" fmla="*/ 3291840 w 6858000"/>
              <a:gd name="connsiteY83" fmla="*/ 9896973 h 9896973"/>
              <a:gd name="connsiteX84" fmla="*/ 2674620 w 6858000"/>
              <a:gd name="connsiteY84" fmla="*/ 9896973 h 9896973"/>
              <a:gd name="connsiteX85" fmla="*/ 2057400 w 6858000"/>
              <a:gd name="connsiteY85" fmla="*/ 9896973 h 9896973"/>
              <a:gd name="connsiteX86" fmla="*/ 1371600 w 6858000"/>
              <a:gd name="connsiteY86" fmla="*/ 9896973 h 9896973"/>
              <a:gd name="connsiteX87" fmla="*/ 617220 w 6858000"/>
              <a:gd name="connsiteY87" fmla="*/ 9896973 h 9896973"/>
              <a:gd name="connsiteX88" fmla="*/ 0 w 6858000"/>
              <a:gd name="connsiteY88" fmla="*/ 9896973 h 9896973"/>
              <a:gd name="connsiteX89" fmla="*/ 0 w 6858000"/>
              <a:gd name="connsiteY89" fmla="*/ 9435114 h 9896973"/>
              <a:gd name="connsiteX90" fmla="*/ 0 w 6858000"/>
              <a:gd name="connsiteY90" fmla="*/ 8577377 h 9896973"/>
              <a:gd name="connsiteX91" fmla="*/ 0 w 6858000"/>
              <a:gd name="connsiteY91" fmla="*/ 8214488 h 9896973"/>
              <a:gd name="connsiteX92" fmla="*/ 0 w 6858000"/>
              <a:gd name="connsiteY92" fmla="*/ 7851599 h 9896973"/>
              <a:gd name="connsiteX93" fmla="*/ 0 w 6858000"/>
              <a:gd name="connsiteY93" fmla="*/ 7488710 h 9896973"/>
              <a:gd name="connsiteX94" fmla="*/ 0 w 6858000"/>
              <a:gd name="connsiteY94" fmla="*/ 7026851 h 9896973"/>
              <a:gd name="connsiteX95" fmla="*/ 0 w 6858000"/>
              <a:gd name="connsiteY95" fmla="*/ 6367053 h 9896973"/>
              <a:gd name="connsiteX96" fmla="*/ 0 w 6858000"/>
              <a:gd name="connsiteY96" fmla="*/ 5806224 h 9896973"/>
              <a:gd name="connsiteX97" fmla="*/ 0 w 6858000"/>
              <a:gd name="connsiteY97" fmla="*/ 5245396 h 9896973"/>
              <a:gd name="connsiteX98" fmla="*/ 0 w 6858000"/>
              <a:gd name="connsiteY98" fmla="*/ 4882507 h 9896973"/>
              <a:gd name="connsiteX99" fmla="*/ 0 w 6858000"/>
              <a:gd name="connsiteY99" fmla="*/ 4123739 h 9896973"/>
              <a:gd name="connsiteX100" fmla="*/ 0 w 6858000"/>
              <a:gd name="connsiteY100" fmla="*/ 3562910 h 9896973"/>
              <a:gd name="connsiteX101" fmla="*/ 0 w 6858000"/>
              <a:gd name="connsiteY101" fmla="*/ 2903112 h 9896973"/>
              <a:gd name="connsiteX102" fmla="*/ 0 w 6858000"/>
              <a:gd name="connsiteY102" fmla="*/ 2144344 h 9896973"/>
              <a:gd name="connsiteX103" fmla="*/ 0 w 6858000"/>
              <a:gd name="connsiteY103" fmla="*/ 1682485 h 9896973"/>
              <a:gd name="connsiteX104" fmla="*/ 0 w 6858000"/>
              <a:gd name="connsiteY104" fmla="*/ 1121657 h 9896973"/>
              <a:gd name="connsiteX105" fmla="*/ 0 w 6858000"/>
              <a:gd name="connsiteY105" fmla="*/ 0 h 989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6858000" h="9896973" fill="none" extrusionOk="0">
                <a:moveTo>
                  <a:pt x="156835" y="123578"/>
                </a:moveTo>
                <a:cubicBezTo>
                  <a:pt x="177005" y="352697"/>
                  <a:pt x="133755" y="388809"/>
                  <a:pt x="156835" y="618470"/>
                </a:cubicBezTo>
                <a:cubicBezTo>
                  <a:pt x="179915" y="848131"/>
                  <a:pt x="190996" y="1154168"/>
                  <a:pt x="156835" y="1498278"/>
                </a:cubicBezTo>
                <a:cubicBezTo>
                  <a:pt x="122674" y="1842388"/>
                  <a:pt x="166090" y="1783599"/>
                  <a:pt x="156835" y="1993169"/>
                </a:cubicBezTo>
                <a:cubicBezTo>
                  <a:pt x="147580" y="2202739"/>
                  <a:pt x="119026" y="2460796"/>
                  <a:pt x="156835" y="2872977"/>
                </a:cubicBezTo>
                <a:cubicBezTo>
                  <a:pt x="194644" y="3285158"/>
                  <a:pt x="190681" y="3422913"/>
                  <a:pt x="156835" y="3752785"/>
                </a:cubicBezTo>
                <a:cubicBezTo>
                  <a:pt x="122989" y="4082657"/>
                  <a:pt x="148361" y="4066942"/>
                  <a:pt x="156835" y="4247677"/>
                </a:cubicBezTo>
                <a:cubicBezTo>
                  <a:pt x="165309" y="4428412"/>
                  <a:pt x="151573" y="4793694"/>
                  <a:pt x="156835" y="4935027"/>
                </a:cubicBezTo>
                <a:cubicBezTo>
                  <a:pt x="162098" y="5076360"/>
                  <a:pt x="156114" y="5337763"/>
                  <a:pt x="156835" y="5622376"/>
                </a:cubicBezTo>
                <a:cubicBezTo>
                  <a:pt x="157556" y="5906989"/>
                  <a:pt x="164063" y="5998769"/>
                  <a:pt x="156835" y="6309726"/>
                </a:cubicBezTo>
                <a:cubicBezTo>
                  <a:pt x="149608" y="6620683"/>
                  <a:pt x="152358" y="6934223"/>
                  <a:pt x="156835" y="7189534"/>
                </a:cubicBezTo>
                <a:cubicBezTo>
                  <a:pt x="161312" y="7444845"/>
                  <a:pt x="150061" y="7482373"/>
                  <a:pt x="156835" y="7684426"/>
                </a:cubicBezTo>
                <a:cubicBezTo>
                  <a:pt x="163609" y="7886479"/>
                  <a:pt x="151901" y="7898188"/>
                  <a:pt x="156835" y="8083089"/>
                </a:cubicBezTo>
                <a:cubicBezTo>
                  <a:pt x="161769" y="8267990"/>
                  <a:pt x="149374" y="8292095"/>
                  <a:pt x="156835" y="8481751"/>
                </a:cubicBezTo>
                <a:cubicBezTo>
                  <a:pt x="164296" y="8671407"/>
                  <a:pt x="144260" y="8732603"/>
                  <a:pt x="156835" y="8976643"/>
                </a:cubicBezTo>
                <a:cubicBezTo>
                  <a:pt x="169410" y="9220683"/>
                  <a:pt x="137568" y="9396125"/>
                  <a:pt x="156835" y="9746475"/>
                </a:cubicBezTo>
                <a:cubicBezTo>
                  <a:pt x="393883" y="9771650"/>
                  <a:pt x="533219" y="9762114"/>
                  <a:pt x="749033" y="9746475"/>
                </a:cubicBezTo>
                <a:cubicBezTo>
                  <a:pt x="964847" y="9730836"/>
                  <a:pt x="1325572" y="9758610"/>
                  <a:pt x="1538630" y="9746475"/>
                </a:cubicBezTo>
                <a:cubicBezTo>
                  <a:pt x="1751688" y="9734340"/>
                  <a:pt x="1875450" y="9764239"/>
                  <a:pt x="2065027" y="9746475"/>
                </a:cubicBezTo>
                <a:cubicBezTo>
                  <a:pt x="2254604" y="9728711"/>
                  <a:pt x="2447321" y="9714549"/>
                  <a:pt x="2723025" y="9746475"/>
                </a:cubicBezTo>
                <a:cubicBezTo>
                  <a:pt x="2998729" y="9778401"/>
                  <a:pt x="3088800" y="9755935"/>
                  <a:pt x="3381022" y="9746475"/>
                </a:cubicBezTo>
                <a:cubicBezTo>
                  <a:pt x="3673244" y="9737015"/>
                  <a:pt x="3729748" y="9743035"/>
                  <a:pt x="3973220" y="9746475"/>
                </a:cubicBezTo>
                <a:cubicBezTo>
                  <a:pt x="4216692" y="9749915"/>
                  <a:pt x="4310251" y="9739443"/>
                  <a:pt x="4631217" y="9746475"/>
                </a:cubicBezTo>
                <a:cubicBezTo>
                  <a:pt x="4952183" y="9753507"/>
                  <a:pt x="5195695" y="9763395"/>
                  <a:pt x="5420814" y="9746475"/>
                </a:cubicBezTo>
                <a:cubicBezTo>
                  <a:pt x="5645933" y="9729555"/>
                  <a:pt x="5844487" y="9739120"/>
                  <a:pt x="6013012" y="9746475"/>
                </a:cubicBezTo>
                <a:cubicBezTo>
                  <a:pt x="6181537" y="9753830"/>
                  <a:pt x="6555321" y="9737460"/>
                  <a:pt x="6736809" y="9746475"/>
                </a:cubicBezTo>
                <a:cubicBezTo>
                  <a:pt x="6729893" y="9569675"/>
                  <a:pt x="6730875" y="9121207"/>
                  <a:pt x="6736809" y="8962896"/>
                </a:cubicBezTo>
                <a:cubicBezTo>
                  <a:pt x="6742743" y="8804585"/>
                  <a:pt x="6718533" y="8469578"/>
                  <a:pt x="6736809" y="8179317"/>
                </a:cubicBezTo>
                <a:cubicBezTo>
                  <a:pt x="6755085" y="7889056"/>
                  <a:pt x="6736509" y="7777870"/>
                  <a:pt x="6736809" y="7491968"/>
                </a:cubicBezTo>
                <a:cubicBezTo>
                  <a:pt x="6737109" y="7206066"/>
                  <a:pt x="6732025" y="7191967"/>
                  <a:pt x="6736809" y="7093305"/>
                </a:cubicBezTo>
                <a:cubicBezTo>
                  <a:pt x="6741593" y="6994643"/>
                  <a:pt x="6727511" y="6856029"/>
                  <a:pt x="6736809" y="6694642"/>
                </a:cubicBezTo>
                <a:cubicBezTo>
                  <a:pt x="6746107" y="6533255"/>
                  <a:pt x="6748503" y="6322875"/>
                  <a:pt x="6736809" y="6199750"/>
                </a:cubicBezTo>
                <a:cubicBezTo>
                  <a:pt x="6725115" y="6076625"/>
                  <a:pt x="6752501" y="5852656"/>
                  <a:pt x="6736809" y="5704858"/>
                </a:cubicBezTo>
                <a:cubicBezTo>
                  <a:pt x="6721117" y="5557060"/>
                  <a:pt x="6732332" y="5304861"/>
                  <a:pt x="6736809" y="5017508"/>
                </a:cubicBezTo>
                <a:cubicBezTo>
                  <a:pt x="6741287" y="4730155"/>
                  <a:pt x="6747564" y="4697143"/>
                  <a:pt x="6736809" y="4426388"/>
                </a:cubicBezTo>
                <a:cubicBezTo>
                  <a:pt x="6726054" y="4155633"/>
                  <a:pt x="6722660" y="3835677"/>
                  <a:pt x="6736809" y="3546580"/>
                </a:cubicBezTo>
                <a:cubicBezTo>
                  <a:pt x="6750958" y="3257483"/>
                  <a:pt x="6757857" y="3077704"/>
                  <a:pt x="6736809" y="2955459"/>
                </a:cubicBezTo>
                <a:cubicBezTo>
                  <a:pt x="6715761" y="2833214"/>
                  <a:pt x="6763104" y="2456589"/>
                  <a:pt x="6736809" y="2075651"/>
                </a:cubicBezTo>
                <a:cubicBezTo>
                  <a:pt x="6710514" y="1694713"/>
                  <a:pt x="6717628" y="1828468"/>
                  <a:pt x="6736809" y="1676989"/>
                </a:cubicBezTo>
                <a:cubicBezTo>
                  <a:pt x="6755990" y="1525510"/>
                  <a:pt x="6757666" y="1068006"/>
                  <a:pt x="6736809" y="797181"/>
                </a:cubicBezTo>
                <a:cubicBezTo>
                  <a:pt x="6715952" y="526356"/>
                  <a:pt x="6719201" y="423549"/>
                  <a:pt x="6736809" y="123578"/>
                </a:cubicBezTo>
                <a:cubicBezTo>
                  <a:pt x="6557304" y="88247"/>
                  <a:pt x="6374220" y="140775"/>
                  <a:pt x="6013012" y="123578"/>
                </a:cubicBezTo>
                <a:cubicBezTo>
                  <a:pt x="5651804" y="106381"/>
                  <a:pt x="5604449" y="104107"/>
                  <a:pt x="5420814" y="123578"/>
                </a:cubicBezTo>
                <a:cubicBezTo>
                  <a:pt x="5237179" y="143049"/>
                  <a:pt x="4982928" y="145779"/>
                  <a:pt x="4762817" y="123578"/>
                </a:cubicBezTo>
                <a:cubicBezTo>
                  <a:pt x="4542706" y="101377"/>
                  <a:pt x="4380559" y="114532"/>
                  <a:pt x="4104819" y="123578"/>
                </a:cubicBezTo>
                <a:cubicBezTo>
                  <a:pt x="3829079" y="132624"/>
                  <a:pt x="3743538" y="136374"/>
                  <a:pt x="3644221" y="123578"/>
                </a:cubicBezTo>
                <a:cubicBezTo>
                  <a:pt x="3544904" y="110782"/>
                  <a:pt x="3340960" y="146791"/>
                  <a:pt x="3052024" y="123578"/>
                </a:cubicBezTo>
                <a:cubicBezTo>
                  <a:pt x="2763088" y="100365"/>
                  <a:pt x="2495868" y="99997"/>
                  <a:pt x="2328226" y="123578"/>
                </a:cubicBezTo>
                <a:cubicBezTo>
                  <a:pt x="2160584" y="147159"/>
                  <a:pt x="1984559" y="142998"/>
                  <a:pt x="1670229" y="123578"/>
                </a:cubicBezTo>
                <a:cubicBezTo>
                  <a:pt x="1355899" y="104158"/>
                  <a:pt x="1264618" y="125231"/>
                  <a:pt x="1143831" y="123578"/>
                </a:cubicBezTo>
                <a:cubicBezTo>
                  <a:pt x="1023044" y="121925"/>
                  <a:pt x="426371" y="163411"/>
                  <a:pt x="156835" y="123578"/>
                </a:cubicBezTo>
                <a:close/>
                <a:moveTo>
                  <a:pt x="0" y="0"/>
                </a:moveTo>
                <a:cubicBezTo>
                  <a:pt x="151190" y="-10863"/>
                  <a:pt x="355053" y="7684"/>
                  <a:pt x="617220" y="0"/>
                </a:cubicBezTo>
                <a:cubicBezTo>
                  <a:pt x="879387" y="-7684"/>
                  <a:pt x="1057849" y="-14094"/>
                  <a:pt x="1303020" y="0"/>
                </a:cubicBezTo>
                <a:cubicBezTo>
                  <a:pt x="1548191" y="14094"/>
                  <a:pt x="1818617" y="13685"/>
                  <a:pt x="2125980" y="0"/>
                </a:cubicBezTo>
                <a:cubicBezTo>
                  <a:pt x="2433343" y="-13685"/>
                  <a:pt x="2404501" y="-13793"/>
                  <a:pt x="2606040" y="0"/>
                </a:cubicBezTo>
                <a:cubicBezTo>
                  <a:pt x="2807579" y="13793"/>
                  <a:pt x="2989017" y="-2367"/>
                  <a:pt x="3223260" y="0"/>
                </a:cubicBezTo>
                <a:cubicBezTo>
                  <a:pt x="3457503" y="2367"/>
                  <a:pt x="3679648" y="34949"/>
                  <a:pt x="3977640" y="0"/>
                </a:cubicBezTo>
                <a:cubicBezTo>
                  <a:pt x="4275632" y="-34949"/>
                  <a:pt x="4352554" y="-5172"/>
                  <a:pt x="4457700" y="0"/>
                </a:cubicBezTo>
                <a:cubicBezTo>
                  <a:pt x="4562846" y="5172"/>
                  <a:pt x="5033383" y="-4116"/>
                  <a:pt x="5280660" y="0"/>
                </a:cubicBezTo>
                <a:cubicBezTo>
                  <a:pt x="5527937" y="4116"/>
                  <a:pt x="5719013" y="-26678"/>
                  <a:pt x="5897880" y="0"/>
                </a:cubicBezTo>
                <a:cubicBezTo>
                  <a:pt x="6076747" y="26678"/>
                  <a:pt x="6468308" y="-28525"/>
                  <a:pt x="6858000" y="0"/>
                </a:cubicBezTo>
                <a:cubicBezTo>
                  <a:pt x="6856724" y="196432"/>
                  <a:pt x="6846163" y="262731"/>
                  <a:pt x="6858000" y="461859"/>
                </a:cubicBezTo>
                <a:cubicBezTo>
                  <a:pt x="6869837" y="660987"/>
                  <a:pt x="6830977" y="956929"/>
                  <a:pt x="6858000" y="1121657"/>
                </a:cubicBezTo>
                <a:cubicBezTo>
                  <a:pt x="6885023" y="1286385"/>
                  <a:pt x="6864759" y="1448986"/>
                  <a:pt x="6858000" y="1682485"/>
                </a:cubicBezTo>
                <a:cubicBezTo>
                  <a:pt x="6851241" y="1915984"/>
                  <a:pt x="6867808" y="2029035"/>
                  <a:pt x="6858000" y="2144344"/>
                </a:cubicBezTo>
                <a:cubicBezTo>
                  <a:pt x="6848192" y="2259653"/>
                  <a:pt x="6862165" y="2585721"/>
                  <a:pt x="6858000" y="2804142"/>
                </a:cubicBezTo>
                <a:cubicBezTo>
                  <a:pt x="6853835" y="3022563"/>
                  <a:pt x="6878582" y="3061314"/>
                  <a:pt x="6858000" y="3266001"/>
                </a:cubicBezTo>
                <a:cubicBezTo>
                  <a:pt x="6837418" y="3470688"/>
                  <a:pt x="6866855" y="3755998"/>
                  <a:pt x="6858000" y="4123739"/>
                </a:cubicBezTo>
                <a:cubicBezTo>
                  <a:pt x="6849145" y="4491480"/>
                  <a:pt x="6832923" y="4611632"/>
                  <a:pt x="6858000" y="4981476"/>
                </a:cubicBezTo>
                <a:cubicBezTo>
                  <a:pt x="6883077" y="5351320"/>
                  <a:pt x="6863000" y="5168980"/>
                  <a:pt x="6858000" y="5344365"/>
                </a:cubicBezTo>
                <a:cubicBezTo>
                  <a:pt x="6853000" y="5519750"/>
                  <a:pt x="6852135" y="5613078"/>
                  <a:pt x="6858000" y="5806224"/>
                </a:cubicBezTo>
                <a:cubicBezTo>
                  <a:pt x="6863865" y="5999370"/>
                  <a:pt x="6855792" y="6043887"/>
                  <a:pt x="6858000" y="6169113"/>
                </a:cubicBezTo>
                <a:cubicBezTo>
                  <a:pt x="6860208" y="6294339"/>
                  <a:pt x="6842645" y="6800139"/>
                  <a:pt x="6858000" y="7026851"/>
                </a:cubicBezTo>
                <a:cubicBezTo>
                  <a:pt x="6873355" y="7253563"/>
                  <a:pt x="6856548" y="7316090"/>
                  <a:pt x="6858000" y="7488710"/>
                </a:cubicBezTo>
                <a:cubicBezTo>
                  <a:pt x="6859452" y="7661330"/>
                  <a:pt x="6831497" y="7929188"/>
                  <a:pt x="6858000" y="8148508"/>
                </a:cubicBezTo>
                <a:cubicBezTo>
                  <a:pt x="6884503" y="8367828"/>
                  <a:pt x="6883541" y="8612268"/>
                  <a:pt x="6858000" y="8808306"/>
                </a:cubicBezTo>
                <a:cubicBezTo>
                  <a:pt x="6832459" y="9004344"/>
                  <a:pt x="6840959" y="9372786"/>
                  <a:pt x="6858000" y="9896973"/>
                </a:cubicBezTo>
                <a:cubicBezTo>
                  <a:pt x="6594053" y="9869909"/>
                  <a:pt x="6407146" y="9879052"/>
                  <a:pt x="6103620" y="9896973"/>
                </a:cubicBezTo>
                <a:cubicBezTo>
                  <a:pt x="5800094" y="9914894"/>
                  <a:pt x="5857975" y="9886502"/>
                  <a:pt x="5623560" y="9896973"/>
                </a:cubicBezTo>
                <a:cubicBezTo>
                  <a:pt x="5389145" y="9907444"/>
                  <a:pt x="5309695" y="9874967"/>
                  <a:pt x="5143500" y="9896973"/>
                </a:cubicBezTo>
                <a:cubicBezTo>
                  <a:pt x="4977305" y="9918979"/>
                  <a:pt x="4630905" y="9903222"/>
                  <a:pt x="4457700" y="9896973"/>
                </a:cubicBezTo>
                <a:cubicBezTo>
                  <a:pt x="4284495" y="9890724"/>
                  <a:pt x="3976460" y="9869735"/>
                  <a:pt x="3771900" y="9896973"/>
                </a:cubicBezTo>
                <a:cubicBezTo>
                  <a:pt x="3567340" y="9924211"/>
                  <a:pt x="3474248" y="9894918"/>
                  <a:pt x="3291840" y="9896973"/>
                </a:cubicBezTo>
                <a:cubicBezTo>
                  <a:pt x="3109432" y="9899028"/>
                  <a:pt x="2799466" y="9894894"/>
                  <a:pt x="2674620" y="9896973"/>
                </a:cubicBezTo>
                <a:cubicBezTo>
                  <a:pt x="2549774" y="9899052"/>
                  <a:pt x="2304471" y="9922860"/>
                  <a:pt x="2057400" y="9896973"/>
                </a:cubicBezTo>
                <a:cubicBezTo>
                  <a:pt x="1810329" y="9871086"/>
                  <a:pt x="1648067" y="9927987"/>
                  <a:pt x="1371600" y="9896973"/>
                </a:cubicBezTo>
                <a:cubicBezTo>
                  <a:pt x="1095133" y="9865959"/>
                  <a:pt x="768593" y="9923855"/>
                  <a:pt x="617220" y="9896973"/>
                </a:cubicBezTo>
                <a:cubicBezTo>
                  <a:pt x="465847" y="9870091"/>
                  <a:pt x="286446" y="9917792"/>
                  <a:pt x="0" y="9896973"/>
                </a:cubicBezTo>
                <a:cubicBezTo>
                  <a:pt x="-8834" y="9758650"/>
                  <a:pt x="12766" y="9626666"/>
                  <a:pt x="0" y="9435114"/>
                </a:cubicBezTo>
                <a:cubicBezTo>
                  <a:pt x="-12766" y="9243562"/>
                  <a:pt x="-24677" y="8891825"/>
                  <a:pt x="0" y="8577377"/>
                </a:cubicBezTo>
                <a:cubicBezTo>
                  <a:pt x="24677" y="8262929"/>
                  <a:pt x="-9253" y="8391158"/>
                  <a:pt x="0" y="8214488"/>
                </a:cubicBezTo>
                <a:cubicBezTo>
                  <a:pt x="9253" y="8037818"/>
                  <a:pt x="9771" y="7936096"/>
                  <a:pt x="0" y="7851599"/>
                </a:cubicBezTo>
                <a:cubicBezTo>
                  <a:pt x="-9771" y="7767102"/>
                  <a:pt x="-6335" y="7631432"/>
                  <a:pt x="0" y="7488710"/>
                </a:cubicBezTo>
                <a:cubicBezTo>
                  <a:pt x="6335" y="7345988"/>
                  <a:pt x="-22613" y="7175817"/>
                  <a:pt x="0" y="7026851"/>
                </a:cubicBezTo>
                <a:cubicBezTo>
                  <a:pt x="22613" y="6877885"/>
                  <a:pt x="-23139" y="6685398"/>
                  <a:pt x="0" y="6367053"/>
                </a:cubicBezTo>
                <a:cubicBezTo>
                  <a:pt x="23139" y="6048708"/>
                  <a:pt x="12028" y="5975102"/>
                  <a:pt x="0" y="5806224"/>
                </a:cubicBezTo>
                <a:cubicBezTo>
                  <a:pt x="-12028" y="5637346"/>
                  <a:pt x="-21596" y="5375336"/>
                  <a:pt x="0" y="5245396"/>
                </a:cubicBezTo>
                <a:cubicBezTo>
                  <a:pt x="21596" y="5115456"/>
                  <a:pt x="16082" y="5024336"/>
                  <a:pt x="0" y="4882507"/>
                </a:cubicBezTo>
                <a:cubicBezTo>
                  <a:pt x="-16082" y="4740678"/>
                  <a:pt x="16541" y="4370119"/>
                  <a:pt x="0" y="4123739"/>
                </a:cubicBezTo>
                <a:cubicBezTo>
                  <a:pt x="-16541" y="3877359"/>
                  <a:pt x="-3810" y="3687913"/>
                  <a:pt x="0" y="3562910"/>
                </a:cubicBezTo>
                <a:cubicBezTo>
                  <a:pt x="3810" y="3437907"/>
                  <a:pt x="29719" y="3039761"/>
                  <a:pt x="0" y="2903112"/>
                </a:cubicBezTo>
                <a:cubicBezTo>
                  <a:pt x="-29719" y="2766463"/>
                  <a:pt x="15111" y="2488934"/>
                  <a:pt x="0" y="2144344"/>
                </a:cubicBezTo>
                <a:cubicBezTo>
                  <a:pt x="-15111" y="1799754"/>
                  <a:pt x="-9846" y="1787017"/>
                  <a:pt x="0" y="1682485"/>
                </a:cubicBezTo>
                <a:cubicBezTo>
                  <a:pt x="9846" y="1577953"/>
                  <a:pt x="25128" y="1311881"/>
                  <a:pt x="0" y="1121657"/>
                </a:cubicBezTo>
                <a:cubicBezTo>
                  <a:pt x="-25128" y="931433"/>
                  <a:pt x="48487" y="348589"/>
                  <a:pt x="0" y="0"/>
                </a:cubicBezTo>
                <a:close/>
              </a:path>
              <a:path w="6858000" h="9896973" stroke="0" extrusionOk="0">
                <a:moveTo>
                  <a:pt x="156835" y="123578"/>
                </a:moveTo>
                <a:cubicBezTo>
                  <a:pt x="114264" y="561289"/>
                  <a:pt x="185862" y="698622"/>
                  <a:pt x="156835" y="1003386"/>
                </a:cubicBezTo>
                <a:cubicBezTo>
                  <a:pt x="127808" y="1308150"/>
                  <a:pt x="154680" y="1306583"/>
                  <a:pt x="156835" y="1402049"/>
                </a:cubicBezTo>
                <a:cubicBezTo>
                  <a:pt x="158990" y="1497515"/>
                  <a:pt x="182274" y="1745868"/>
                  <a:pt x="156835" y="1993169"/>
                </a:cubicBezTo>
                <a:cubicBezTo>
                  <a:pt x="131396" y="2240470"/>
                  <a:pt x="165252" y="2498747"/>
                  <a:pt x="156835" y="2680519"/>
                </a:cubicBezTo>
                <a:cubicBezTo>
                  <a:pt x="148419" y="2862291"/>
                  <a:pt x="124760" y="3211704"/>
                  <a:pt x="156835" y="3367869"/>
                </a:cubicBezTo>
                <a:cubicBezTo>
                  <a:pt x="188911" y="3524034"/>
                  <a:pt x="178107" y="3767328"/>
                  <a:pt x="156835" y="3958990"/>
                </a:cubicBezTo>
                <a:cubicBezTo>
                  <a:pt x="135563" y="4150652"/>
                  <a:pt x="139285" y="4382139"/>
                  <a:pt x="156835" y="4742569"/>
                </a:cubicBezTo>
                <a:cubicBezTo>
                  <a:pt x="174385" y="5102999"/>
                  <a:pt x="190256" y="5171047"/>
                  <a:pt x="156835" y="5429918"/>
                </a:cubicBezTo>
                <a:cubicBezTo>
                  <a:pt x="123414" y="5688789"/>
                  <a:pt x="178353" y="5824725"/>
                  <a:pt x="156835" y="5924810"/>
                </a:cubicBezTo>
                <a:cubicBezTo>
                  <a:pt x="135317" y="6024895"/>
                  <a:pt x="154490" y="6178221"/>
                  <a:pt x="156835" y="6323473"/>
                </a:cubicBezTo>
                <a:cubicBezTo>
                  <a:pt x="159180" y="6468725"/>
                  <a:pt x="131327" y="6809168"/>
                  <a:pt x="156835" y="7010823"/>
                </a:cubicBezTo>
                <a:cubicBezTo>
                  <a:pt x="182344" y="7212478"/>
                  <a:pt x="131326" y="7518130"/>
                  <a:pt x="156835" y="7698173"/>
                </a:cubicBezTo>
                <a:cubicBezTo>
                  <a:pt x="182345" y="7878216"/>
                  <a:pt x="155728" y="8186549"/>
                  <a:pt x="156835" y="8577980"/>
                </a:cubicBezTo>
                <a:cubicBezTo>
                  <a:pt x="157942" y="8969411"/>
                  <a:pt x="173165" y="9455338"/>
                  <a:pt x="156835" y="9746475"/>
                </a:cubicBezTo>
                <a:cubicBezTo>
                  <a:pt x="412350" y="9742536"/>
                  <a:pt x="490508" y="9754303"/>
                  <a:pt x="683233" y="9746475"/>
                </a:cubicBezTo>
                <a:cubicBezTo>
                  <a:pt x="875958" y="9738647"/>
                  <a:pt x="992781" y="9734350"/>
                  <a:pt x="1143831" y="9746475"/>
                </a:cubicBezTo>
                <a:cubicBezTo>
                  <a:pt x="1294881" y="9758600"/>
                  <a:pt x="1500632" y="9738599"/>
                  <a:pt x="1670229" y="9746475"/>
                </a:cubicBezTo>
                <a:cubicBezTo>
                  <a:pt x="1839826" y="9754351"/>
                  <a:pt x="2063385" y="9725832"/>
                  <a:pt x="2328226" y="9746475"/>
                </a:cubicBezTo>
                <a:cubicBezTo>
                  <a:pt x="2593067" y="9767118"/>
                  <a:pt x="2649840" y="9744653"/>
                  <a:pt x="2854624" y="9746475"/>
                </a:cubicBezTo>
                <a:cubicBezTo>
                  <a:pt x="3059408" y="9748297"/>
                  <a:pt x="3317239" y="9734236"/>
                  <a:pt x="3446822" y="9746475"/>
                </a:cubicBezTo>
                <a:cubicBezTo>
                  <a:pt x="3576405" y="9758714"/>
                  <a:pt x="3768173" y="9733261"/>
                  <a:pt x="3907420" y="9746475"/>
                </a:cubicBezTo>
                <a:cubicBezTo>
                  <a:pt x="4046667" y="9759689"/>
                  <a:pt x="4321581" y="9773591"/>
                  <a:pt x="4499618" y="9746475"/>
                </a:cubicBezTo>
                <a:cubicBezTo>
                  <a:pt x="4677655" y="9719359"/>
                  <a:pt x="4778403" y="9739458"/>
                  <a:pt x="4960216" y="9746475"/>
                </a:cubicBezTo>
                <a:cubicBezTo>
                  <a:pt x="5142029" y="9753492"/>
                  <a:pt x="5408171" y="9752271"/>
                  <a:pt x="5552414" y="9746475"/>
                </a:cubicBezTo>
                <a:cubicBezTo>
                  <a:pt x="5696657" y="9740679"/>
                  <a:pt x="5880143" y="9755782"/>
                  <a:pt x="6144611" y="9746475"/>
                </a:cubicBezTo>
                <a:cubicBezTo>
                  <a:pt x="6409079" y="9737168"/>
                  <a:pt x="6586054" y="9763212"/>
                  <a:pt x="6736809" y="9746475"/>
                </a:cubicBezTo>
                <a:cubicBezTo>
                  <a:pt x="6722572" y="9604426"/>
                  <a:pt x="6738121" y="9275794"/>
                  <a:pt x="6736809" y="9155354"/>
                </a:cubicBezTo>
                <a:cubicBezTo>
                  <a:pt x="6735497" y="9034914"/>
                  <a:pt x="6751090" y="8763243"/>
                  <a:pt x="6736809" y="8660462"/>
                </a:cubicBezTo>
                <a:cubicBezTo>
                  <a:pt x="6722528" y="8557681"/>
                  <a:pt x="6733274" y="8352011"/>
                  <a:pt x="6736809" y="8165570"/>
                </a:cubicBezTo>
                <a:cubicBezTo>
                  <a:pt x="6740344" y="7979129"/>
                  <a:pt x="6709013" y="7669621"/>
                  <a:pt x="6736809" y="7285763"/>
                </a:cubicBezTo>
                <a:cubicBezTo>
                  <a:pt x="6764605" y="6901905"/>
                  <a:pt x="6740411" y="6939864"/>
                  <a:pt x="6736809" y="6694642"/>
                </a:cubicBezTo>
                <a:cubicBezTo>
                  <a:pt x="6733207" y="6449420"/>
                  <a:pt x="6755995" y="6412271"/>
                  <a:pt x="6736809" y="6199750"/>
                </a:cubicBezTo>
                <a:cubicBezTo>
                  <a:pt x="6717623" y="5987229"/>
                  <a:pt x="6739322" y="5892289"/>
                  <a:pt x="6736809" y="5704858"/>
                </a:cubicBezTo>
                <a:cubicBezTo>
                  <a:pt x="6734296" y="5517427"/>
                  <a:pt x="6723551" y="5392195"/>
                  <a:pt x="6736809" y="5113737"/>
                </a:cubicBezTo>
                <a:cubicBezTo>
                  <a:pt x="6750067" y="4835279"/>
                  <a:pt x="6747447" y="4440634"/>
                  <a:pt x="6736809" y="4233930"/>
                </a:cubicBezTo>
                <a:cubicBezTo>
                  <a:pt x="6726171" y="4027226"/>
                  <a:pt x="6744467" y="4000142"/>
                  <a:pt x="6736809" y="3835267"/>
                </a:cubicBezTo>
                <a:cubicBezTo>
                  <a:pt x="6729151" y="3670392"/>
                  <a:pt x="6707639" y="3486794"/>
                  <a:pt x="6736809" y="3147917"/>
                </a:cubicBezTo>
                <a:cubicBezTo>
                  <a:pt x="6765980" y="2809040"/>
                  <a:pt x="6749186" y="2792101"/>
                  <a:pt x="6736809" y="2653025"/>
                </a:cubicBezTo>
                <a:cubicBezTo>
                  <a:pt x="6724432" y="2513949"/>
                  <a:pt x="6770184" y="2181350"/>
                  <a:pt x="6736809" y="1773217"/>
                </a:cubicBezTo>
                <a:cubicBezTo>
                  <a:pt x="6703434" y="1365084"/>
                  <a:pt x="6752928" y="1306137"/>
                  <a:pt x="6736809" y="989639"/>
                </a:cubicBezTo>
                <a:cubicBezTo>
                  <a:pt x="6720690" y="673141"/>
                  <a:pt x="6768119" y="335770"/>
                  <a:pt x="6736809" y="123578"/>
                </a:cubicBezTo>
                <a:cubicBezTo>
                  <a:pt x="6568565" y="114373"/>
                  <a:pt x="6419494" y="109918"/>
                  <a:pt x="6276211" y="123578"/>
                </a:cubicBezTo>
                <a:cubicBezTo>
                  <a:pt x="6132928" y="137238"/>
                  <a:pt x="5854661" y="151837"/>
                  <a:pt x="5552414" y="123578"/>
                </a:cubicBezTo>
                <a:cubicBezTo>
                  <a:pt x="5250167" y="95319"/>
                  <a:pt x="5233695" y="101324"/>
                  <a:pt x="5026016" y="123578"/>
                </a:cubicBezTo>
                <a:cubicBezTo>
                  <a:pt x="4818337" y="145832"/>
                  <a:pt x="4515048" y="98981"/>
                  <a:pt x="4368018" y="123578"/>
                </a:cubicBezTo>
                <a:cubicBezTo>
                  <a:pt x="4220988" y="148175"/>
                  <a:pt x="3890625" y="147875"/>
                  <a:pt x="3710021" y="123578"/>
                </a:cubicBezTo>
                <a:cubicBezTo>
                  <a:pt x="3529417" y="99281"/>
                  <a:pt x="3274408" y="148155"/>
                  <a:pt x="2920424" y="123578"/>
                </a:cubicBezTo>
                <a:cubicBezTo>
                  <a:pt x="2566440" y="99001"/>
                  <a:pt x="2652716" y="113628"/>
                  <a:pt x="2459826" y="123578"/>
                </a:cubicBezTo>
                <a:cubicBezTo>
                  <a:pt x="2266936" y="133528"/>
                  <a:pt x="2166470" y="134997"/>
                  <a:pt x="1933428" y="123578"/>
                </a:cubicBezTo>
                <a:cubicBezTo>
                  <a:pt x="1700386" y="112159"/>
                  <a:pt x="1441590" y="132445"/>
                  <a:pt x="1275431" y="123578"/>
                </a:cubicBezTo>
                <a:cubicBezTo>
                  <a:pt x="1109272" y="114711"/>
                  <a:pt x="971794" y="115088"/>
                  <a:pt x="814832" y="123578"/>
                </a:cubicBezTo>
                <a:cubicBezTo>
                  <a:pt x="657870" y="132068"/>
                  <a:pt x="463987" y="110859"/>
                  <a:pt x="156835" y="123578"/>
                </a:cubicBezTo>
                <a:close/>
                <a:moveTo>
                  <a:pt x="0" y="0"/>
                </a:moveTo>
                <a:cubicBezTo>
                  <a:pt x="214266" y="30782"/>
                  <a:pt x="579487" y="-1755"/>
                  <a:pt x="822960" y="0"/>
                </a:cubicBezTo>
                <a:cubicBezTo>
                  <a:pt x="1066433" y="1755"/>
                  <a:pt x="1305191" y="-11826"/>
                  <a:pt x="1440180" y="0"/>
                </a:cubicBezTo>
                <a:cubicBezTo>
                  <a:pt x="1575169" y="11826"/>
                  <a:pt x="1785759" y="-14986"/>
                  <a:pt x="2057400" y="0"/>
                </a:cubicBezTo>
                <a:cubicBezTo>
                  <a:pt x="2329041" y="14986"/>
                  <a:pt x="2487606" y="14654"/>
                  <a:pt x="2606040" y="0"/>
                </a:cubicBezTo>
                <a:cubicBezTo>
                  <a:pt x="2724474" y="-14654"/>
                  <a:pt x="3000180" y="26104"/>
                  <a:pt x="3154680" y="0"/>
                </a:cubicBezTo>
                <a:cubicBezTo>
                  <a:pt x="3309180" y="-26104"/>
                  <a:pt x="3536024" y="8236"/>
                  <a:pt x="3771900" y="0"/>
                </a:cubicBezTo>
                <a:cubicBezTo>
                  <a:pt x="4007776" y="-8236"/>
                  <a:pt x="4145053" y="18843"/>
                  <a:pt x="4457700" y="0"/>
                </a:cubicBezTo>
                <a:cubicBezTo>
                  <a:pt x="4770347" y="-18843"/>
                  <a:pt x="4946669" y="11362"/>
                  <a:pt x="5280660" y="0"/>
                </a:cubicBezTo>
                <a:cubicBezTo>
                  <a:pt x="5614651" y="-11362"/>
                  <a:pt x="5796498" y="-11860"/>
                  <a:pt x="5966460" y="0"/>
                </a:cubicBezTo>
                <a:cubicBezTo>
                  <a:pt x="6136422" y="11860"/>
                  <a:pt x="6508963" y="-34718"/>
                  <a:pt x="6858000" y="0"/>
                </a:cubicBezTo>
                <a:cubicBezTo>
                  <a:pt x="6824951" y="253286"/>
                  <a:pt x="6897197" y="573395"/>
                  <a:pt x="6858000" y="857738"/>
                </a:cubicBezTo>
                <a:cubicBezTo>
                  <a:pt x="6818803" y="1142081"/>
                  <a:pt x="6866619" y="1127012"/>
                  <a:pt x="6858000" y="1220627"/>
                </a:cubicBezTo>
                <a:cubicBezTo>
                  <a:pt x="6849381" y="1314242"/>
                  <a:pt x="6844900" y="1734433"/>
                  <a:pt x="6858000" y="2078364"/>
                </a:cubicBezTo>
                <a:cubicBezTo>
                  <a:pt x="6871100" y="2422295"/>
                  <a:pt x="6881476" y="2724532"/>
                  <a:pt x="6858000" y="2936102"/>
                </a:cubicBezTo>
                <a:cubicBezTo>
                  <a:pt x="6834524" y="3147672"/>
                  <a:pt x="6849322" y="3271238"/>
                  <a:pt x="6858000" y="3595900"/>
                </a:cubicBezTo>
                <a:cubicBezTo>
                  <a:pt x="6866678" y="3920562"/>
                  <a:pt x="6847515" y="3834979"/>
                  <a:pt x="6858000" y="3958789"/>
                </a:cubicBezTo>
                <a:cubicBezTo>
                  <a:pt x="6868485" y="4082599"/>
                  <a:pt x="6825496" y="4395912"/>
                  <a:pt x="6858000" y="4618587"/>
                </a:cubicBezTo>
                <a:cubicBezTo>
                  <a:pt x="6890504" y="4841262"/>
                  <a:pt x="6868553" y="5034663"/>
                  <a:pt x="6858000" y="5278386"/>
                </a:cubicBezTo>
                <a:cubicBezTo>
                  <a:pt x="6847447" y="5522109"/>
                  <a:pt x="6853769" y="5678713"/>
                  <a:pt x="6858000" y="5938184"/>
                </a:cubicBezTo>
                <a:cubicBezTo>
                  <a:pt x="6862231" y="6197655"/>
                  <a:pt x="6862885" y="6426514"/>
                  <a:pt x="6858000" y="6795921"/>
                </a:cubicBezTo>
                <a:cubicBezTo>
                  <a:pt x="6853115" y="7165328"/>
                  <a:pt x="6817558" y="7369642"/>
                  <a:pt x="6858000" y="7653659"/>
                </a:cubicBezTo>
                <a:cubicBezTo>
                  <a:pt x="6898442" y="7937676"/>
                  <a:pt x="6825659" y="8213579"/>
                  <a:pt x="6858000" y="8511397"/>
                </a:cubicBezTo>
                <a:cubicBezTo>
                  <a:pt x="6890341" y="8809215"/>
                  <a:pt x="6865906" y="9380475"/>
                  <a:pt x="6858000" y="9896973"/>
                </a:cubicBezTo>
                <a:cubicBezTo>
                  <a:pt x="6607451" y="9867940"/>
                  <a:pt x="6442977" y="9904186"/>
                  <a:pt x="6240780" y="9896973"/>
                </a:cubicBezTo>
                <a:cubicBezTo>
                  <a:pt x="6038583" y="9889760"/>
                  <a:pt x="5906853" y="9897015"/>
                  <a:pt x="5760720" y="9896973"/>
                </a:cubicBezTo>
                <a:cubicBezTo>
                  <a:pt x="5614587" y="9896931"/>
                  <a:pt x="5350864" y="9901677"/>
                  <a:pt x="5212080" y="9896973"/>
                </a:cubicBezTo>
                <a:cubicBezTo>
                  <a:pt x="5073296" y="9892269"/>
                  <a:pt x="4831629" y="9909493"/>
                  <a:pt x="4732020" y="9896973"/>
                </a:cubicBezTo>
                <a:cubicBezTo>
                  <a:pt x="4632411" y="9884453"/>
                  <a:pt x="4354620" y="9901647"/>
                  <a:pt x="4046220" y="9896973"/>
                </a:cubicBezTo>
                <a:cubicBezTo>
                  <a:pt x="3737820" y="9892299"/>
                  <a:pt x="3656040" y="9913062"/>
                  <a:pt x="3429000" y="9896973"/>
                </a:cubicBezTo>
                <a:cubicBezTo>
                  <a:pt x="3201960" y="9880884"/>
                  <a:pt x="3070321" y="9889154"/>
                  <a:pt x="2811780" y="9896973"/>
                </a:cubicBezTo>
                <a:cubicBezTo>
                  <a:pt x="2553239" y="9904792"/>
                  <a:pt x="2219919" y="9923106"/>
                  <a:pt x="1988820" y="9896973"/>
                </a:cubicBezTo>
                <a:cubicBezTo>
                  <a:pt x="1757721" y="9870840"/>
                  <a:pt x="1469536" y="9898183"/>
                  <a:pt x="1234440" y="9896973"/>
                </a:cubicBezTo>
                <a:cubicBezTo>
                  <a:pt x="999344" y="9895763"/>
                  <a:pt x="465212" y="9844845"/>
                  <a:pt x="0" y="9896973"/>
                </a:cubicBezTo>
                <a:cubicBezTo>
                  <a:pt x="26177" y="9630143"/>
                  <a:pt x="-2717" y="9496172"/>
                  <a:pt x="0" y="9336145"/>
                </a:cubicBezTo>
                <a:cubicBezTo>
                  <a:pt x="2717" y="9176118"/>
                  <a:pt x="-4237" y="8844205"/>
                  <a:pt x="0" y="8577377"/>
                </a:cubicBezTo>
                <a:cubicBezTo>
                  <a:pt x="4237" y="8310549"/>
                  <a:pt x="-22048" y="8087728"/>
                  <a:pt x="0" y="7719639"/>
                </a:cubicBezTo>
                <a:cubicBezTo>
                  <a:pt x="22048" y="7351550"/>
                  <a:pt x="-10992" y="7358659"/>
                  <a:pt x="0" y="7158810"/>
                </a:cubicBezTo>
                <a:cubicBezTo>
                  <a:pt x="10992" y="6958961"/>
                  <a:pt x="-15942" y="6782713"/>
                  <a:pt x="0" y="6597982"/>
                </a:cubicBezTo>
                <a:cubicBezTo>
                  <a:pt x="15942" y="6413251"/>
                  <a:pt x="19438" y="6298678"/>
                  <a:pt x="0" y="6136123"/>
                </a:cubicBezTo>
                <a:cubicBezTo>
                  <a:pt x="-19438" y="5973568"/>
                  <a:pt x="27189" y="5717067"/>
                  <a:pt x="0" y="5476325"/>
                </a:cubicBezTo>
                <a:cubicBezTo>
                  <a:pt x="-27189" y="5235583"/>
                  <a:pt x="28726" y="4972008"/>
                  <a:pt x="0" y="4717557"/>
                </a:cubicBezTo>
                <a:cubicBezTo>
                  <a:pt x="-28726" y="4463106"/>
                  <a:pt x="-32804" y="4204754"/>
                  <a:pt x="0" y="4057759"/>
                </a:cubicBezTo>
                <a:cubicBezTo>
                  <a:pt x="32804" y="3910764"/>
                  <a:pt x="8547" y="3622923"/>
                  <a:pt x="0" y="3200021"/>
                </a:cubicBezTo>
                <a:cubicBezTo>
                  <a:pt x="-8547" y="2777119"/>
                  <a:pt x="719" y="2728468"/>
                  <a:pt x="0" y="2441253"/>
                </a:cubicBezTo>
                <a:cubicBezTo>
                  <a:pt x="-719" y="2154038"/>
                  <a:pt x="26730" y="2110582"/>
                  <a:pt x="0" y="1880425"/>
                </a:cubicBezTo>
                <a:cubicBezTo>
                  <a:pt x="-26730" y="1650268"/>
                  <a:pt x="16513" y="1480560"/>
                  <a:pt x="0" y="1319596"/>
                </a:cubicBezTo>
                <a:cubicBezTo>
                  <a:pt x="-16513" y="1158632"/>
                  <a:pt x="-15985" y="786063"/>
                  <a:pt x="0" y="560828"/>
                </a:cubicBezTo>
                <a:cubicBezTo>
                  <a:pt x="15985" y="335593"/>
                  <a:pt x="15599" y="181185"/>
                  <a:pt x="0" y="0"/>
                </a:cubicBezTo>
                <a:close/>
              </a:path>
            </a:pathLst>
          </a:custGeom>
          <a:solidFill>
            <a:srgbClr val="CCF9F3"/>
          </a:solidFill>
          <a:ln>
            <a:solidFill>
              <a:srgbClr val="CCD3F8"/>
            </a:solidFill>
            <a:extLst>
              <a:ext uri="{C807C97D-BFC1-408E-A445-0C87EB9F89A2}">
                <ask:lineSketchStyleProps xmlns:ask="http://schemas.microsoft.com/office/drawing/2018/sketchyshapes" sd="3934976452">
                  <a:custGeom>
                    <a:avLst/>
                    <a:gdLst>
                      <a:gd name="connsiteX0" fmla="*/ 159657 w 6981371"/>
                      <a:gd name="connsiteY0" fmla="*/ 125141 h 10022114"/>
                      <a:gd name="connsiteX1" fmla="*/ 159657 w 6981371"/>
                      <a:gd name="connsiteY1" fmla="*/ 9869714 h 10022114"/>
                      <a:gd name="connsiteX2" fmla="*/ 6858000 w 6981371"/>
                      <a:gd name="connsiteY2" fmla="*/ 9869714 h 10022114"/>
                      <a:gd name="connsiteX3" fmla="*/ 6858000 w 6981371"/>
                      <a:gd name="connsiteY3" fmla="*/ 125141 h 10022114"/>
                      <a:gd name="connsiteX4" fmla="*/ 0 w 6981371"/>
                      <a:gd name="connsiteY4" fmla="*/ 0 h 10022114"/>
                      <a:gd name="connsiteX5" fmla="*/ 6981371 w 6981371"/>
                      <a:gd name="connsiteY5" fmla="*/ 0 h 10022114"/>
                      <a:gd name="connsiteX6" fmla="*/ 6981371 w 6981371"/>
                      <a:gd name="connsiteY6" fmla="*/ 10022114 h 10022114"/>
                      <a:gd name="connsiteX7" fmla="*/ 0 w 6981371"/>
                      <a:gd name="connsiteY7" fmla="*/ 10022114 h 1002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1371" h="10022114">
                        <a:moveTo>
                          <a:pt x="159657" y="125141"/>
                        </a:moveTo>
                        <a:lnTo>
                          <a:pt x="159657" y="9869714"/>
                        </a:lnTo>
                        <a:lnTo>
                          <a:pt x="6858000" y="9869714"/>
                        </a:lnTo>
                        <a:lnTo>
                          <a:pt x="6858000" y="125141"/>
                        </a:lnTo>
                        <a:close/>
                        <a:moveTo>
                          <a:pt x="0" y="0"/>
                        </a:moveTo>
                        <a:lnTo>
                          <a:pt x="6981371" y="0"/>
                        </a:lnTo>
                        <a:lnTo>
                          <a:pt x="6981371" y="10022114"/>
                        </a:lnTo>
                        <a:lnTo>
                          <a:pt x="0" y="10022114"/>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txBox="1">
            <a:spLocks noGrp="1"/>
          </p:cNvSpPr>
          <p:nvPr>
            <p:ph type="title"/>
          </p:nvPr>
        </p:nvSpPr>
        <p:spPr>
          <a:xfrm>
            <a:off x="471487" y="75798"/>
            <a:ext cx="5915025" cy="19147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fi-FI" b="1" dirty="0">
                <a:latin typeface="Calibri"/>
                <a:ea typeface="Calibri"/>
                <a:cs typeface="Calibri"/>
                <a:sym typeface="Calibri"/>
              </a:rPr>
              <a:t>Vinkkejä ja materiaaleja vähän liikkuvien ja liikkumiseensa tukea tarvitsevien lasten kanssa</a:t>
            </a:r>
            <a:endParaRPr b="1" dirty="0">
              <a:latin typeface="Calibri"/>
              <a:ea typeface="Calibri"/>
              <a:cs typeface="Calibri"/>
              <a:sym typeface="Calibri"/>
            </a:endParaRPr>
          </a:p>
        </p:txBody>
      </p:sp>
      <p:sp>
        <p:nvSpPr>
          <p:cNvPr id="294" name="Google Shape;294;p30"/>
          <p:cNvSpPr/>
          <p:nvPr/>
        </p:nvSpPr>
        <p:spPr>
          <a:xfrm>
            <a:off x="329218" y="5192284"/>
            <a:ext cx="6310716" cy="2677616"/>
          </a:xfrm>
          <a:custGeom>
            <a:avLst/>
            <a:gdLst/>
            <a:ahLst/>
            <a:cxnLst/>
            <a:rect l="l" t="t" r="r" b="b"/>
            <a:pathLst>
              <a:path w="6934752" h="3016170" fill="none" extrusionOk="0">
                <a:moveTo>
                  <a:pt x="0" y="0"/>
                </a:moveTo>
                <a:cubicBezTo>
                  <a:pt x="123869" y="-13673"/>
                  <a:pt x="296174" y="17260"/>
                  <a:pt x="508548" y="0"/>
                </a:cubicBezTo>
                <a:cubicBezTo>
                  <a:pt x="720922" y="-17260"/>
                  <a:pt x="1015592" y="29742"/>
                  <a:pt x="1155792" y="0"/>
                </a:cubicBezTo>
                <a:cubicBezTo>
                  <a:pt x="1295992" y="-29742"/>
                  <a:pt x="1539261" y="27846"/>
                  <a:pt x="1733688" y="0"/>
                </a:cubicBezTo>
                <a:cubicBezTo>
                  <a:pt x="1928115" y="-27846"/>
                  <a:pt x="2134573" y="64400"/>
                  <a:pt x="2311584" y="0"/>
                </a:cubicBezTo>
                <a:cubicBezTo>
                  <a:pt x="2488595" y="-64400"/>
                  <a:pt x="2634789" y="35331"/>
                  <a:pt x="2750785" y="0"/>
                </a:cubicBezTo>
                <a:cubicBezTo>
                  <a:pt x="2866781" y="-35331"/>
                  <a:pt x="2981327" y="17123"/>
                  <a:pt x="3189986" y="0"/>
                </a:cubicBezTo>
                <a:cubicBezTo>
                  <a:pt x="3398645" y="-17123"/>
                  <a:pt x="3688120" y="15527"/>
                  <a:pt x="3837229" y="0"/>
                </a:cubicBezTo>
                <a:cubicBezTo>
                  <a:pt x="3986338" y="-15527"/>
                  <a:pt x="4157846" y="68204"/>
                  <a:pt x="4415125" y="0"/>
                </a:cubicBezTo>
                <a:cubicBezTo>
                  <a:pt x="4672404" y="-68204"/>
                  <a:pt x="4855275" y="23114"/>
                  <a:pt x="4993021" y="0"/>
                </a:cubicBezTo>
                <a:cubicBezTo>
                  <a:pt x="5130767" y="-23114"/>
                  <a:pt x="5243654" y="12171"/>
                  <a:pt x="5362875" y="0"/>
                </a:cubicBezTo>
                <a:cubicBezTo>
                  <a:pt x="5482096" y="-12171"/>
                  <a:pt x="5660081" y="46534"/>
                  <a:pt x="5940771" y="0"/>
                </a:cubicBezTo>
                <a:cubicBezTo>
                  <a:pt x="6221461" y="-46534"/>
                  <a:pt x="6479333" y="9704"/>
                  <a:pt x="6934752" y="0"/>
                </a:cubicBezTo>
                <a:cubicBezTo>
                  <a:pt x="6961726" y="169125"/>
                  <a:pt x="6933152" y="276035"/>
                  <a:pt x="6934752" y="412210"/>
                </a:cubicBezTo>
                <a:cubicBezTo>
                  <a:pt x="6936352" y="548385"/>
                  <a:pt x="6879650" y="704233"/>
                  <a:pt x="6934752" y="914905"/>
                </a:cubicBezTo>
                <a:cubicBezTo>
                  <a:pt x="6989854" y="1125578"/>
                  <a:pt x="6887168" y="1189864"/>
                  <a:pt x="6934752" y="1447762"/>
                </a:cubicBezTo>
                <a:cubicBezTo>
                  <a:pt x="6982336" y="1705660"/>
                  <a:pt x="6891308" y="1774631"/>
                  <a:pt x="6934752" y="1950457"/>
                </a:cubicBezTo>
                <a:cubicBezTo>
                  <a:pt x="6978196" y="2126283"/>
                  <a:pt x="6910885" y="2347734"/>
                  <a:pt x="6934752" y="2453152"/>
                </a:cubicBezTo>
                <a:cubicBezTo>
                  <a:pt x="6958619" y="2558571"/>
                  <a:pt x="6930246" y="2809793"/>
                  <a:pt x="6934752" y="3016170"/>
                </a:cubicBezTo>
                <a:cubicBezTo>
                  <a:pt x="6692355" y="3022293"/>
                  <a:pt x="6632886" y="2949942"/>
                  <a:pt x="6356856" y="3016170"/>
                </a:cubicBezTo>
                <a:cubicBezTo>
                  <a:pt x="6080826" y="3082398"/>
                  <a:pt x="6061784" y="3015275"/>
                  <a:pt x="5987003" y="3016170"/>
                </a:cubicBezTo>
                <a:cubicBezTo>
                  <a:pt x="5912222" y="3017065"/>
                  <a:pt x="5649357" y="2984794"/>
                  <a:pt x="5547802" y="3016170"/>
                </a:cubicBezTo>
                <a:cubicBezTo>
                  <a:pt x="5446247" y="3047546"/>
                  <a:pt x="5235126" y="2997182"/>
                  <a:pt x="4969906" y="3016170"/>
                </a:cubicBezTo>
                <a:cubicBezTo>
                  <a:pt x="4704686" y="3035158"/>
                  <a:pt x="4648712" y="2981617"/>
                  <a:pt x="4461357" y="3016170"/>
                </a:cubicBezTo>
                <a:cubicBezTo>
                  <a:pt x="4274002" y="3050723"/>
                  <a:pt x="4272656" y="2985693"/>
                  <a:pt x="4091504" y="3016170"/>
                </a:cubicBezTo>
                <a:cubicBezTo>
                  <a:pt x="3910352" y="3046647"/>
                  <a:pt x="3723384" y="2972700"/>
                  <a:pt x="3582955" y="3016170"/>
                </a:cubicBezTo>
                <a:cubicBezTo>
                  <a:pt x="3442526" y="3059640"/>
                  <a:pt x="3057416" y="3008633"/>
                  <a:pt x="2866364" y="3016170"/>
                </a:cubicBezTo>
                <a:cubicBezTo>
                  <a:pt x="2675312" y="3023707"/>
                  <a:pt x="2303308" y="2995115"/>
                  <a:pt x="2149773" y="3016170"/>
                </a:cubicBezTo>
                <a:cubicBezTo>
                  <a:pt x="1996238" y="3037225"/>
                  <a:pt x="1771916" y="2966501"/>
                  <a:pt x="1502530" y="3016170"/>
                </a:cubicBezTo>
                <a:cubicBezTo>
                  <a:pt x="1233144" y="3065839"/>
                  <a:pt x="1168941" y="2973513"/>
                  <a:pt x="924634" y="3016170"/>
                </a:cubicBezTo>
                <a:cubicBezTo>
                  <a:pt x="680327" y="3058827"/>
                  <a:pt x="303405" y="2947806"/>
                  <a:pt x="0" y="3016170"/>
                </a:cubicBezTo>
                <a:cubicBezTo>
                  <a:pt x="-31369" y="2894184"/>
                  <a:pt x="51626" y="2592493"/>
                  <a:pt x="0" y="2483313"/>
                </a:cubicBezTo>
                <a:cubicBezTo>
                  <a:pt x="-51626" y="2374133"/>
                  <a:pt x="23248" y="2086887"/>
                  <a:pt x="0" y="1920295"/>
                </a:cubicBezTo>
                <a:cubicBezTo>
                  <a:pt x="-23248" y="1753703"/>
                  <a:pt x="9533" y="1687748"/>
                  <a:pt x="0" y="1477923"/>
                </a:cubicBezTo>
                <a:cubicBezTo>
                  <a:pt x="-9533" y="1268098"/>
                  <a:pt x="20905" y="1171217"/>
                  <a:pt x="0" y="1005390"/>
                </a:cubicBezTo>
                <a:cubicBezTo>
                  <a:pt x="-20905" y="839563"/>
                  <a:pt x="19783" y="717339"/>
                  <a:pt x="0" y="593180"/>
                </a:cubicBezTo>
                <a:cubicBezTo>
                  <a:pt x="-19783" y="469021"/>
                  <a:pt x="21873" y="249647"/>
                  <a:pt x="0" y="0"/>
                </a:cubicBezTo>
                <a:close/>
              </a:path>
              <a:path w="6934752" h="3016170" extrusionOk="0">
                <a:moveTo>
                  <a:pt x="0" y="0"/>
                </a:moveTo>
                <a:cubicBezTo>
                  <a:pt x="191805" y="-53542"/>
                  <a:pt x="361767" y="27237"/>
                  <a:pt x="508548" y="0"/>
                </a:cubicBezTo>
                <a:cubicBezTo>
                  <a:pt x="655329" y="-27237"/>
                  <a:pt x="1002510" y="14590"/>
                  <a:pt x="1225140" y="0"/>
                </a:cubicBezTo>
                <a:cubicBezTo>
                  <a:pt x="1447770" y="-14590"/>
                  <a:pt x="1445917" y="26874"/>
                  <a:pt x="1594993" y="0"/>
                </a:cubicBezTo>
                <a:cubicBezTo>
                  <a:pt x="1744069" y="-26874"/>
                  <a:pt x="1941999" y="4867"/>
                  <a:pt x="2034194" y="0"/>
                </a:cubicBezTo>
                <a:cubicBezTo>
                  <a:pt x="2126389" y="-4867"/>
                  <a:pt x="2382545" y="47559"/>
                  <a:pt x="2542742" y="0"/>
                </a:cubicBezTo>
                <a:cubicBezTo>
                  <a:pt x="2702939" y="-47559"/>
                  <a:pt x="3068559" y="71329"/>
                  <a:pt x="3259333" y="0"/>
                </a:cubicBezTo>
                <a:cubicBezTo>
                  <a:pt x="3450107" y="-71329"/>
                  <a:pt x="3775994" y="57415"/>
                  <a:pt x="3975924" y="0"/>
                </a:cubicBezTo>
                <a:cubicBezTo>
                  <a:pt x="4175854" y="-57415"/>
                  <a:pt x="4408819" y="8219"/>
                  <a:pt x="4692516" y="0"/>
                </a:cubicBezTo>
                <a:cubicBezTo>
                  <a:pt x="4976213" y="-8219"/>
                  <a:pt x="5106140" y="59406"/>
                  <a:pt x="5339759" y="0"/>
                </a:cubicBezTo>
                <a:cubicBezTo>
                  <a:pt x="5573378" y="-59406"/>
                  <a:pt x="5714346" y="9611"/>
                  <a:pt x="6056350" y="0"/>
                </a:cubicBezTo>
                <a:cubicBezTo>
                  <a:pt x="6398354" y="-9611"/>
                  <a:pt x="6551360" y="94789"/>
                  <a:pt x="6934752" y="0"/>
                </a:cubicBezTo>
                <a:cubicBezTo>
                  <a:pt x="6946166" y="118494"/>
                  <a:pt x="6927209" y="372539"/>
                  <a:pt x="6934752" y="472533"/>
                </a:cubicBezTo>
                <a:cubicBezTo>
                  <a:pt x="6942295" y="572527"/>
                  <a:pt x="6883220" y="743135"/>
                  <a:pt x="6934752" y="914905"/>
                </a:cubicBezTo>
                <a:cubicBezTo>
                  <a:pt x="6986284" y="1086675"/>
                  <a:pt x="6898313" y="1246177"/>
                  <a:pt x="6934752" y="1357277"/>
                </a:cubicBezTo>
                <a:cubicBezTo>
                  <a:pt x="6971191" y="1468377"/>
                  <a:pt x="6898415" y="1656800"/>
                  <a:pt x="6934752" y="1769486"/>
                </a:cubicBezTo>
                <a:cubicBezTo>
                  <a:pt x="6971089" y="1882172"/>
                  <a:pt x="6928836" y="2033657"/>
                  <a:pt x="6934752" y="2181696"/>
                </a:cubicBezTo>
                <a:cubicBezTo>
                  <a:pt x="6940668" y="2329735"/>
                  <a:pt x="6869803" y="2684837"/>
                  <a:pt x="6934752" y="3016170"/>
                </a:cubicBezTo>
                <a:cubicBezTo>
                  <a:pt x="6704186" y="3053907"/>
                  <a:pt x="6374577" y="2965821"/>
                  <a:pt x="6218161" y="3016170"/>
                </a:cubicBezTo>
                <a:cubicBezTo>
                  <a:pt x="6061745" y="3066519"/>
                  <a:pt x="5842477" y="2970087"/>
                  <a:pt x="5570917" y="3016170"/>
                </a:cubicBezTo>
                <a:cubicBezTo>
                  <a:pt x="5299357" y="3062253"/>
                  <a:pt x="5199049" y="2946868"/>
                  <a:pt x="4854326" y="3016170"/>
                </a:cubicBezTo>
                <a:cubicBezTo>
                  <a:pt x="4509603" y="3085472"/>
                  <a:pt x="4460626" y="2961575"/>
                  <a:pt x="4345778" y="3016170"/>
                </a:cubicBezTo>
                <a:cubicBezTo>
                  <a:pt x="4230930" y="3070765"/>
                  <a:pt x="4072609" y="2968638"/>
                  <a:pt x="3906577" y="3016170"/>
                </a:cubicBezTo>
                <a:cubicBezTo>
                  <a:pt x="3740545" y="3063702"/>
                  <a:pt x="3629956" y="2967542"/>
                  <a:pt x="3467376" y="3016170"/>
                </a:cubicBezTo>
                <a:cubicBezTo>
                  <a:pt x="3304796" y="3064798"/>
                  <a:pt x="3239032" y="3013244"/>
                  <a:pt x="3097523" y="3016170"/>
                </a:cubicBezTo>
                <a:cubicBezTo>
                  <a:pt x="2956014" y="3019096"/>
                  <a:pt x="2731555" y="2978715"/>
                  <a:pt x="2588974" y="3016170"/>
                </a:cubicBezTo>
                <a:cubicBezTo>
                  <a:pt x="2446393" y="3053625"/>
                  <a:pt x="2360550" y="2998661"/>
                  <a:pt x="2149773" y="3016170"/>
                </a:cubicBezTo>
                <a:cubicBezTo>
                  <a:pt x="1938996" y="3033679"/>
                  <a:pt x="1917537" y="2968649"/>
                  <a:pt x="1710572" y="3016170"/>
                </a:cubicBezTo>
                <a:cubicBezTo>
                  <a:pt x="1503607" y="3063691"/>
                  <a:pt x="1419731" y="2977792"/>
                  <a:pt x="1202024" y="3016170"/>
                </a:cubicBezTo>
                <a:cubicBezTo>
                  <a:pt x="984317" y="3054548"/>
                  <a:pt x="913413" y="3015956"/>
                  <a:pt x="693475" y="3016170"/>
                </a:cubicBezTo>
                <a:cubicBezTo>
                  <a:pt x="473537" y="3016384"/>
                  <a:pt x="274603" y="2950755"/>
                  <a:pt x="0" y="3016170"/>
                </a:cubicBezTo>
                <a:cubicBezTo>
                  <a:pt x="-2273" y="2892863"/>
                  <a:pt x="21465" y="2671476"/>
                  <a:pt x="0" y="2573798"/>
                </a:cubicBezTo>
                <a:cubicBezTo>
                  <a:pt x="-21465" y="2476120"/>
                  <a:pt x="12295" y="2285944"/>
                  <a:pt x="0" y="2010780"/>
                </a:cubicBezTo>
                <a:cubicBezTo>
                  <a:pt x="-12295" y="1735616"/>
                  <a:pt x="37273" y="1721585"/>
                  <a:pt x="0" y="1568408"/>
                </a:cubicBezTo>
                <a:cubicBezTo>
                  <a:pt x="-37273" y="1415231"/>
                  <a:pt x="23645" y="1291213"/>
                  <a:pt x="0" y="1095875"/>
                </a:cubicBezTo>
                <a:cubicBezTo>
                  <a:pt x="-23645" y="900537"/>
                  <a:pt x="14540" y="650078"/>
                  <a:pt x="0" y="532857"/>
                </a:cubicBezTo>
                <a:cubicBezTo>
                  <a:pt x="-14540" y="415636"/>
                  <a:pt x="54957" y="243370"/>
                  <a:pt x="0" y="0"/>
                </a:cubicBezTo>
                <a:close/>
              </a:path>
            </a:pathLst>
          </a:custGeom>
          <a:solidFill>
            <a:srgbClr val="CCD3F8"/>
          </a:solidFill>
          <a:ln w="28575" cap="flat" cmpd="sng">
            <a:solidFill>
              <a:srgbClr val="E2F0D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fi-FI"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1" i="0" u="none" strike="noStrike" cap="none" dirty="0">
                <a:solidFill>
                  <a:srgbClr val="000000"/>
                </a:solidFill>
                <a:latin typeface="Calibri"/>
                <a:ea typeface="Calibri"/>
                <a:cs typeface="Calibri"/>
                <a:sym typeface="Calibri"/>
              </a:rPr>
              <a:t>Huomioi myös</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dirty="0">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fi-FI" sz="1200" b="0" i="0" u="none" strike="noStrike" cap="none" dirty="0">
                <a:solidFill>
                  <a:srgbClr val="000000"/>
                </a:solidFill>
                <a:latin typeface="Calibri"/>
                <a:ea typeface="Calibri"/>
                <a:cs typeface="Calibri"/>
                <a:sym typeface="Calibri"/>
              </a:rPr>
              <a:t>Eriytetty toiminta: lapsen taitoihin soveltuvat tehtävät, leikit ja toiminta (esimerkiksi muuta tilaa, välinettä tai sääntöjä)</a:t>
            </a:r>
            <a:endParaRPr sz="1200" b="0" i="0" u="none" strike="noStrike" cap="none" dirty="0">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Arial"/>
              <a:buNone/>
            </a:pPr>
            <a:endParaRPr sz="1200" b="0" i="0" u="none" strike="noStrike" cap="none" dirty="0">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fi-FI" sz="1200" b="0" i="0" u="none" strike="noStrike" cap="none" dirty="0">
                <a:solidFill>
                  <a:srgbClr val="000000"/>
                </a:solidFill>
                <a:latin typeface="Calibri"/>
                <a:ea typeface="Calibri"/>
                <a:cs typeface="Calibri"/>
                <a:sym typeface="Calibri"/>
              </a:rPr>
              <a:t>Ympäristöjen hyödyntäminen sisällä ja ulkona, rakennettu ympäristö ja luonto</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fi-FI" sz="1200"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fi-FI" sz="1200" b="0" i="0" u="none" strike="noStrike" cap="none" dirty="0">
                <a:solidFill>
                  <a:srgbClr val="000000"/>
                </a:solidFill>
                <a:latin typeface="Calibri"/>
                <a:ea typeface="Calibri"/>
                <a:cs typeface="Calibri"/>
                <a:sym typeface="Calibri"/>
              </a:rPr>
              <a:t>Lapsen ajatukset ja ideat, sekä mielenkiinnonkohteet mukaan suunnitteluun, toimintaan ja arviointiin</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endParaRPr lang="fi-FI" sz="1200"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fi-FI" sz="1200" b="0" i="0" u="none" strike="noStrike" cap="none" dirty="0">
                <a:solidFill>
                  <a:srgbClr val="000000"/>
                </a:solidFill>
                <a:latin typeface="Calibri"/>
                <a:ea typeface="Calibri"/>
                <a:cs typeface="Calibri"/>
                <a:sym typeface="Calibri"/>
              </a:rPr>
              <a:t>Vaikka lapsi ei innostuisi toiminnasta, jatka yrittämistä. </a:t>
            </a:r>
            <a:r>
              <a:rPr lang="fi-FI" sz="1200" dirty="0">
                <a:latin typeface="Calibri"/>
                <a:ea typeface="Calibri"/>
                <a:cs typeface="Calibri"/>
                <a:sym typeface="Calibri"/>
              </a:rPr>
              <a:t>Onko kollegoilla, liikuntavastaavilla tai liikuntakoordinaattorilla antaa vinkkejä? Hyvät vinkit jakoon esim. yhteisessä </a:t>
            </a:r>
            <a:r>
              <a:rPr lang="fi-FI" sz="1200" dirty="0" err="1">
                <a:latin typeface="Calibri"/>
                <a:ea typeface="Calibri"/>
                <a:cs typeface="Calibri"/>
                <a:sym typeface="Calibri"/>
              </a:rPr>
              <a:t>Teams</a:t>
            </a:r>
            <a:r>
              <a:rPr lang="fi-FI" sz="1200" dirty="0">
                <a:latin typeface="Calibri"/>
                <a:ea typeface="Calibri"/>
                <a:cs typeface="Calibri"/>
                <a:sym typeface="Calibri"/>
              </a:rPr>
              <a:t>-ryhmässä</a:t>
            </a:r>
          </a:p>
          <a:p>
            <a:pPr marL="0" marR="0" lvl="0" indent="0" algn="l" rtl="0">
              <a:lnSpc>
                <a:spcPct val="100000"/>
              </a:lnSpc>
              <a:spcBef>
                <a:spcPts val="0"/>
              </a:spcBef>
              <a:spcAft>
                <a:spcPts val="0"/>
              </a:spcAft>
              <a:buClr>
                <a:srgbClr val="000000"/>
              </a:buClr>
              <a:buSzPts val="1800"/>
              <a:buFont typeface="Arial"/>
              <a:buNone/>
            </a:pPr>
            <a:endParaRPr sz="1200" b="0" i="0" u="none" strike="noStrike" cap="none" dirty="0">
              <a:solidFill>
                <a:srgbClr val="000000"/>
              </a:solidFill>
              <a:latin typeface="Calibri"/>
              <a:ea typeface="Calibri"/>
              <a:cs typeface="Calibri"/>
              <a:sym typeface="Calibri"/>
            </a:endParaRPr>
          </a:p>
        </p:txBody>
      </p:sp>
      <p:sp>
        <p:nvSpPr>
          <p:cNvPr id="292" name="Google Shape;292;p30"/>
          <p:cNvSpPr/>
          <p:nvPr/>
        </p:nvSpPr>
        <p:spPr>
          <a:xfrm>
            <a:off x="329218" y="1859872"/>
            <a:ext cx="6310716" cy="3046948"/>
          </a:xfrm>
          <a:custGeom>
            <a:avLst/>
            <a:gdLst/>
            <a:ahLst/>
            <a:cxnLst/>
            <a:rect l="l" t="t" r="r" b="b"/>
            <a:pathLst>
              <a:path w="6779385" h="5078273" fill="none" extrusionOk="0">
                <a:moveTo>
                  <a:pt x="0" y="0"/>
                </a:moveTo>
                <a:cubicBezTo>
                  <a:pt x="1902525" y="83747"/>
                  <a:pt x="5429953" y="-106578"/>
                  <a:pt x="6779385" y="0"/>
                </a:cubicBezTo>
                <a:cubicBezTo>
                  <a:pt x="6870335" y="1051764"/>
                  <a:pt x="6637095" y="2611382"/>
                  <a:pt x="6779385" y="5078273"/>
                </a:cubicBezTo>
                <a:cubicBezTo>
                  <a:pt x="4687192" y="5156990"/>
                  <a:pt x="2570416" y="5059872"/>
                  <a:pt x="0" y="5078273"/>
                </a:cubicBezTo>
                <a:cubicBezTo>
                  <a:pt x="157065" y="3513477"/>
                  <a:pt x="-126156" y="697179"/>
                  <a:pt x="0" y="0"/>
                </a:cubicBezTo>
                <a:close/>
              </a:path>
              <a:path w="6779385" h="5078273" extrusionOk="0">
                <a:moveTo>
                  <a:pt x="0" y="0"/>
                </a:moveTo>
                <a:cubicBezTo>
                  <a:pt x="2523760" y="130029"/>
                  <a:pt x="3862873" y="-51959"/>
                  <a:pt x="6779385" y="0"/>
                </a:cubicBezTo>
                <a:cubicBezTo>
                  <a:pt x="6851976" y="1565268"/>
                  <a:pt x="6835283" y="4071510"/>
                  <a:pt x="6779385" y="5078273"/>
                </a:cubicBezTo>
                <a:cubicBezTo>
                  <a:pt x="5286104" y="4964744"/>
                  <a:pt x="824579" y="4915495"/>
                  <a:pt x="0" y="5078273"/>
                </a:cubicBezTo>
                <a:cubicBezTo>
                  <a:pt x="-44912" y="4175285"/>
                  <a:pt x="20908" y="2023069"/>
                  <a:pt x="0" y="0"/>
                </a:cubicBezTo>
                <a:close/>
              </a:path>
            </a:pathLst>
          </a:custGeom>
          <a:solidFill>
            <a:srgbClr val="CCF9F3"/>
          </a:solidFill>
          <a:ln w="28575" cap="flat" cmpd="sng">
            <a:solidFill>
              <a:srgbClr val="CCD3F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lang="fi-FI"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fi-FI" sz="1200" b="1" i="0" u="none" strike="noStrike" cap="none" dirty="0">
                <a:solidFill>
                  <a:srgbClr val="000000"/>
                </a:solidFill>
                <a:latin typeface="Calibri"/>
                <a:ea typeface="Calibri"/>
                <a:cs typeface="Calibri"/>
                <a:sym typeface="Calibri"/>
              </a:rPr>
              <a:t>Kommunikaatiotaulu </a:t>
            </a:r>
            <a:r>
              <a:rPr lang="fi-FI" sz="1200" b="1" i="0" u="none" strike="noStrike" cap="none" dirty="0" err="1">
                <a:solidFill>
                  <a:srgbClr val="000000"/>
                </a:solidFill>
                <a:latin typeface="Calibri"/>
                <a:ea typeface="Calibri"/>
                <a:cs typeface="Calibri"/>
                <a:sym typeface="Calibri"/>
              </a:rPr>
              <a:t>Metsämörriohjaajalle</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Vapaasti ja maksuttomasti tulostettavia kuvakommunikaatiomateriaaleja ulkoiluun.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Luonnossa lapset ovat tutkitusti aktiivisempia liikkujia kuin sisätiloissa.</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fi-FI" sz="1200" b="1" i="0" u="none" strike="noStrike" cap="none" dirty="0">
                <a:solidFill>
                  <a:srgbClr val="000000"/>
                </a:solidFill>
                <a:latin typeface="Calibri"/>
                <a:ea typeface="Calibri"/>
                <a:cs typeface="Calibri"/>
                <a:sym typeface="Calibri"/>
              </a:rPr>
              <a:t>Vauhdikkaan fyysisen aktiivisuuden leikkikortit</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Kuvitetut leikkikortit, joista on riisuttu kilpailu ja kiinnijäämisen pelko. </a:t>
            </a:r>
          </a:p>
          <a:p>
            <a:pPr marL="0" marR="0" lvl="0" indent="0" algn="l"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Kaikki 34 leikkiä on kuvitettu.</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1" i="0" u="none" strike="noStrike" cap="none" dirty="0">
                <a:solidFill>
                  <a:srgbClr val="000000"/>
                </a:solidFill>
                <a:latin typeface="Calibri"/>
                <a:ea typeface="Calibri"/>
                <a:cs typeface="Calibri"/>
                <a:sym typeface="Calibri"/>
              </a:rPr>
              <a:t>Kokeile toimintavälineitä – Tukiliitto &amp; Malike</a:t>
            </a: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0" i="0" u="none" strike="noStrike" cap="none" dirty="0">
                <a:solidFill>
                  <a:srgbClr val="0F0F0F"/>
                </a:solidFill>
                <a:latin typeface="Calibri"/>
                <a:ea typeface="Calibri"/>
                <a:cs typeface="Calibri"/>
                <a:sym typeface="Calibri"/>
              </a:rPr>
              <a:t>Toimintavälineet varhaiskasvatuksessa vaikeasti vammaisen lapsen kasvun ja osallistumisen tukena.</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1" i="0" u="none" strike="noStrike" cap="none" dirty="0">
                <a:solidFill>
                  <a:srgbClr val="000000"/>
                </a:solidFill>
                <a:latin typeface="Calibri"/>
                <a:ea typeface="Calibri"/>
                <a:cs typeface="Calibri"/>
                <a:sym typeface="Calibri"/>
              </a:rPr>
              <a:t>Tiesitkö tämän liikuttava juttu</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i-FI" sz="1200" b="0" i="0" u="none" strike="noStrike" cap="none" dirty="0">
                <a:solidFill>
                  <a:srgbClr val="000000"/>
                </a:solidFill>
                <a:latin typeface="Calibri"/>
                <a:ea typeface="Calibri"/>
                <a:cs typeface="Calibri"/>
                <a:sym typeface="Calibri"/>
              </a:rPr>
              <a:t>Erinomainen video liikkumisen inkluusiosta. Videon voi näyttää esimerkiksi </a:t>
            </a:r>
            <a:r>
              <a:rPr lang="fi-FI" sz="1200" b="0" i="0" u="none" strike="noStrike" cap="none" dirty="0" err="1">
                <a:solidFill>
                  <a:srgbClr val="000000"/>
                </a:solidFill>
                <a:latin typeface="Calibri"/>
                <a:ea typeface="Calibri"/>
                <a:cs typeface="Calibri"/>
                <a:sym typeface="Calibri"/>
              </a:rPr>
              <a:t>pedatiimissä</a:t>
            </a:r>
            <a:r>
              <a:rPr lang="fi-FI" sz="1200" b="0" i="0" u="none" strike="noStrike" cap="none" dirty="0">
                <a:solidFill>
                  <a:srgbClr val="000000"/>
                </a:solidFill>
                <a:latin typeface="Calibri"/>
                <a:ea typeface="Calibri"/>
                <a:cs typeface="Calibri"/>
                <a:sym typeface="Calibri"/>
              </a:rPr>
              <a:t> tai kehittämispäivässä ja sen pohjalta voi pohtia, miten asioiden laita on omassa toimipaikassa</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200" b="1" i="0" u="none" strike="noStrike" cap="none" dirty="0">
              <a:solidFill>
                <a:srgbClr val="000000"/>
              </a:solidFill>
              <a:latin typeface="Calibri"/>
              <a:ea typeface="Calibri"/>
              <a:cs typeface="Calibri"/>
              <a:sym typeface="Calibri"/>
            </a:endParaRPr>
          </a:p>
        </p:txBody>
      </p:sp>
      <p:sp>
        <p:nvSpPr>
          <p:cNvPr id="7" name="Suorakulmio 6">
            <a:extLst>
              <a:ext uri="{FF2B5EF4-FFF2-40B4-BE49-F238E27FC236}">
                <a16:creationId xmlns:a16="http://schemas.microsoft.com/office/drawing/2014/main" id="{D7095702-6F32-3420-E611-C4CCF9C3871E}"/>
              </a:ext>
            </a:extLst>
          </p:cNvPr>
          <p:cNvSpPr/>
          <p:nvPr/>
        </p:nvSpPr>
        <p:spPr>
          <a:xfrm>
            <a:off x="329218" y="8155364"/>
            <a:ext cx="6310716" cy="1223233"/>
          </a:xfrm>
          <a:custGeom>
            <a:avLst/>
            <a:gdLst>
              <a:gd name="connsiteX0" fmla="*/ 0 w 6310716"/>
              <a:gd name="connsiteY0" fmla="*/ 0 h 1223233"/>
              <a:gd name="connsiteX1" fmla="*/ 567964 w 6310716"/>
              <a:gd name="connsiteY1" fmla="*/ 0 h 1223233"/>
              <a:gd name="connsiteX2" fmla="*/ 1199036 w 6310716"/>
              <a:gd name="connsiteY2" fmla="*/ 0 h 1223233"/>
              <a:gd name="connsiteX3" fmla="*/ 1830108 w 6310716"/>
              <a:gd name="connsiteY3" fmla="*/ 0 h 1223233"/>
              <a:gd name="connsiteX4" fmla="*/ 2334965 w 6310716"/>
              <a:gd name="connsiteY4" fmla="*/ 0 h 1223233"/>
              <a:gd name="connsiteX5" fmla="*/ 3029144 w 6310716"/>
              <a:gd name="connsiteY5" fmla="*/ 0 h 1223233"/>
              <a:gd name="connsiteX6" fmla="*/ 3723322 w 6310716"/>
              <a:gd name="connsiteY6" fmla="*/ 0 h 1223233"/>
              <a:gd name="connsiteX7" fmla="*/ 4291287 w 6310716"/>
              <a:gd name="connsiteY7" fmla="*/ 0 h 1223233"/>
              <a:gd name="connsiteX8" fmla="*/ 4733037 w 6310716"/>
              <a:gd name="connsiteY8" fmla="*/ 0 h 1223233"/>
              <a:gd name="connsiteX9" fmla="*/ 5237894 w 6310716"/>
              <a:gd name="connsiteY9" fmla="*/ 0 h 1223233"/>
              <a:gd name="connsiteX10" fmla="*/ 6310716 w 6310716"/>
              <a:gd name="connsiteY10" fmla="*/ 0 h 1223233"/>
              <a:gd name="connsiteX11" fmla="*/ 6310716 w 6310716"/>
              <a:gd name="connsiteY11" fmla="*/ 574920 h 1223233"/>
              <a:gd name="connsiteX12" fmla="*/ 6310716 w 6310716"/>
              <a:gd name="connsiteY12" fmla="*/ 1223233 h 1223233"/>
              <a:gd name="connsiteX13" fmla="*/ 5805859 w 6310716"/>
              <a:gd name="connsiteY13" fmla="*/ 1223233 h 1223233"/>
              <a:gd name="connsiteX14" fmla="*/ 5364109 w 6310716"/>
              <a:gd name="connsiteY14" fmla="*/ 1223233 h 1223233"/>
              <a:gd name="connsiteX15" fmla="*/ 4922358 w 6310716"/>
              <a:gd name="connsiteY15" fmla="*/ 1223233 h 1223233"/>
              <a:gd name="connsiteX16" fmla="*/ 4165073 w 6310716"/>
              <a:gd name="connsiteY16" fmla="*/ 1223233 h 1223233"/>
              <a:gd name="connsiteX17" fmla="*/ 3723322 w 6310716"/>
              <a:gd name="connsiteY17" fmla="*/ 1223233 h 1223233"/>
              <a:gd name="connsiteX18" fmla="*/ 2966037 w 6310716"/>
              <a:gd name="connsiteY18" fmla="*/ 1223233 h 1223233"/>
              <a:gd name="connsiteX19" fmla="*/ 2271858 w 6310716"/>
              <a:gd name="connsiteY19" fmla="*/ 1223233 h 1223233"/>
              <a:gd name="connsiteX20" fmla="*/ 1830108 w 6310716"/>
              <a:gd name="connsiteY20" fmla="*/ 1223233 h 1223233"/>
              <a:gd name="connsiteX21" fmla="*/ 1072822 w 6310716"/>
              <a:gd name="connsiteY21" fmla="*/ 1223233 h 1223233"/>
              <a:gd name="connsiteX22" fmla="*/ 0 w 6310716"/>
              <a:gd name="connsiteY22" fmla="*/ 1223233 h 1223233"/>
              <a:gd name="connsiteX23" fmla="*/ 0 w 6310716"/>
              <a:gd name="connsiteY23" fmla="*/ 599384 h 1223233"/>
              <a:gd name="connsiteX24" fmla="*/ 0 w 6310716"/>
              <a:gd name="connsiteY24" fmla="*/ 0 h 122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10716" h="1223233" fill="none" extrusionOk="0">
                <a:moveTo>
                  <a:pt x="0" y="0"/>
                </a:moveTo>
                <a:cubicBezTo>
                  <a:pt x="163398" y="18715"/>
                  <a:pt x="423004" y="545"/>
                  <a:pt x="567964" y="0"/>
                </a:cubicBezTo>
                <a:cubicBezTo>
                  <a:pt x="712924" y="-545"/>
                  <a:pt x="956809" y="18826"/>
                  <a:pt x="1199036" y="0"/>
                </a:cubicBezTo>
                <a:cubicBezTo>
                  <a:pt x="1441263" y="-18826"/>
                  <a:pt x="1514609" y="-10653"/>
                  <a:pt x="1830108" y="0"/>
                </a:cubicBezTo>
                <a:cubicBezTo>
                  <a:pt x="2145607" y="10653"/>
                  <a:pt x="2197613" y="19441"/>
                  <a:pt x="2334965" y="0"/>
                </a:cubicBezTo>
                <a:cubicBezTo>
                  <a:pt x="2472317" y="-19441"/>
                  <a:pt x="2836123" y="24918"/>
                  <a:pt x="3029144" y="0"/>
                </a:cubicBezTo>
                <a:cubicBezTo>
                  <a:pt x="3222165" y="-24918"/>
                  <a:pt x="3531660" y="-10223"/>
                  <a:pt x="3723322" y="0"/>
                </a:cubicBezTo>
                <a:cubicBezTo>
                  <a:pt x="3914984" y="10223"/>
                  <a:pt x="4097983" y="-6576"/>
                  <a:pt x="4291287" y="0"/>
                </a:cubicBezTo>
                <a:cubicBezTo>
                  <a:pt x="4484591" y="6576"/>
                  <a:pt x="4567910" y="1076"/>
                  <a:pt x="4733037" y="0"/>
                </a:cubicBezTo>
                <a:cubicBezTo>
                  <a:pt x="4898164" y="-1076"/>
                  <a:pt x="5047904" y="-4050"/>
                  <a:pt x="5237894" y="0"/>
                </a:cubicBezTo>
                <a:cubicBezTo>
                  <a:pt x="5427884" y="4050"/>
                  <a:pt x="5906672" y="11653"/>
                  <a:pt x="6310716" y="0"/>
                </a:cubicBezTo>
                <a:cubicBezTo>
                  <a:pt x="6329001" y="197176"/>
                  <a:pt x="6298023" y="325673"/>
                  <a:pt x="6310716" y="574920"/>
                </a:cubicBezTo>
                <a:cubicBezTo>
                  <a:pt x="6323409" y="824167"/>
                  <a:pt x="6334985" y="1087887"/>
                  <a:pt x="6310716" y="1223233"/>
                </a:cubicBezTo>
                <a:cubicBezTo>
                  <a:pt x="6199977" y="1218370"/>
                  <a:pt x="5968475" y="1228180"/>
                  <a:pt x="5805859" y="1223233"/>
                </a:cubicBezTo>
                <a:cubicBezTo>
                  <a:pt x="5643243" y="1218286"/>
                  <a:pt x="5520465" y="1237993"/>
                  <a:pt x="5364109" y="1223233"/>
                </a:cubicBezTo>
                <a:cubicBezTo>
                  <a:pt x="5207753" y="1208474"/>
                  <a:pt x="5100660" y="1228702"/>
                  <a:pt x="4922358" y="1223233"/>
                </a:cubicBezTo>
                <a:cubicBezTo>
                  <a:pt x="4744056" y="1217764"/>
                  <a:pt x="4381201" y="1215054"/>
                  <a:pt x="4165073" y="1223233"/>
                </a:cubicBezTo>
                <a:cubicBezTo>
                  <a:pt x="3948945" y="1231412"/>
                  <a:pt x="3847566" y="1203655"/>
                  <a:pt x="3723322" y="1223233"/>
                </a:cubicBezTo>
                <a:cubicBezTo>
                  <a:pt x="3599078" y="1242811"/>
                  <a:pt x="3331593" y="1193436"/>
                  <a:pt x="2966037" y="1223233"/>
                </a:cubicBezTo>
                <a:cubicBezTo>
                  <a:pt x="2600482" y="1253030"/>
                  <a:pt x="2616737" y="1208795"/>
                  <a:pt x="2271858" y="1223233"/>
                </a:cubicBezTo>
                <a:cubicBezTo>
                  <a:pt x="1926979" y="1237671"/>
                  <a:pt x="1974645" y="1212944"/>
                  <a:pt x="1830108" y="1223233"/>
                </a:cubicBezTo>
                <a:cubicBezTo>
                  <a:pt x="1685571" y="1233523"/>
                  <a:pt x="1356317" y="1247353"/>
                  <a:pt x="1072822" y="1223233"/>
                </a:cubicBezTo>
                <a:cubicBezTo>
                  <a:pt x="789327" y="1199113"/>
                  <a:pt x="513743" y="1265059"/>
                  <a:pt x="0" y="1223233"/>
                </a:cubicBezTo>
                <a:cubicBezTo>
                  <a:pt x="-22444" y="1071932"/>
                  <a:pt x="10797" y="793502"/>
                  <a:pt x="0" y="599384"/>
                </a:cubicBezTo>
                <a:cubicBezTo>
                  <a:pt x="-10797" y="405266"/>
                  <a:pt x="-9564" y="269874"/>
                  <a:pt x="0" y="0"/>
                </a:cubicBezTo>
                <a:close/>
              </a:path>
              <a:path w="6310716" h="1223233" stroke="0" extrusionOk="0">
                <a:moveTo>
                  <a:pt x="0" y="0"/>
                </a:moveTo>
                <a:cubicBezTo>
                  <a:pt x="217050" y="18857"/>
                  <a:pt x="409191" y="-2138"/>
                  <a:pt x="694179" y="0"/>
                </a:cubicBezTo>
                <a:cubicBezTo>
                  <a:pt x="979167" y="2138"/>
                  <a:pt x="1029086" y="18220"/>
                  <a:pt x="1199036" y="0"/>
                </a:cubicBezTo>
                <a:cubicBezTo>
                  <a:pt x="1368986" y="-18220"/>
                  <a:pt x="1607207" y="-25869"/>
                  <a:pt x="1767000" y="0"/>
                </a:cubicBezTo>
                <a:cubicBezTo>
                  <a:pt x="1926793" y="25869"/>
                  <a:pt x="2025814" y="18335"/>
                  <a:pt x="2271858" y="0"/>
                </a:cubicBezTo>
                <a:cubicBezTo>
                  <a:pt x="2517902" y="-18335"/>
                  <a:pt x="2742845" y="-4008"/>
                  <a:pt x="3029144" y="0"/>
                </a:cubicBezTo>
                <a:cubicBezTo>
                  <a:pt x="3315443" y="4008"/>
                  <a:pt x="3429798" y="5859"/>
                  <a:pt x="3534001" y="0"/>
                </a:cubicBezTo>
                <a:cubicBezTo>
                  <a:pt x="3638204" y="-5859"/>
                  <a:pt x="3918009" y="18249"/>
                  <a:pt x="4291287" y="0"/>
                </a:cubicBezTo>
                <a:cubicBezTo>
                  <a:pt x="4664565" y="-18249"/>
                  <a:pt x="4682955" y="19815"/>
                  <a:pt x="4796144" y="0"/>
                </a:cubicBezTo>
                <a:cubicBezTo>
                  <a:pt x="4909333" y="-19815"/>
                  <a:pt x="5257786" y="-32297"/>
                  <a:pt x="5553430" y="0"/>
                </a:cubicBezTo>
                <a:cubicBezTo>
                  <a:pt x="5849074" y="32297"/>
                  <a:pt x="6091129" y="29608"/>
                  <a:pt x="6310716" y="0"/>
                </a:cubicBezTo>
                <a:cubicBezTo>
                  <a:pt x="6341076" y="279533"/>
                  <a:pt x="6338921" y="401412"/>
                  <a:pt x="6310716" y="636081"/>
                </a:cubicBezTo>
                <a:cubicBezTo>
                  <a:pt x="6282511" y="870750"/>
                  <a:pt x="6294970" y="1052726"/>
                  <a:pt x="6310716" y="1223233"/>
                </a:cubicBezTo>
                <a:cubicBezTo>
                  <a:pt x="6035353" y="1199404"/>
                  <a:pt x="6000335" y="1238739"/>
                  <a:pt x="5742752" y="1223233"/>
                </a:cubicBezTo>
                <a:cubicBezTo>
                  <a:pt x="5485169" y="1207727"/>
                  <a:pt x="5479968" y="1236429"/>
                  <a:pt x="5301001" y="1223233"/>
                </a:cubicBezTo>
                <a:cubicBezTo>
                  <a:pt x="5122034" y="1210037"/>
                  <a:pt x="4891510" y="1188666"/>
                  <a:pt x="4606823" y="1223233"/>
                </a:cubicBezTo>
                <a:cubicBezTo>
                  <a:pt x="4322136" y="1257800"/>
                  <a:pt x="4167465" y="1237250"/>
                  <a:pt x="4038858" y="1223233"/>
                </a:cubicBezTo>
                <a:cubicBezTo>
                  <a:pt x="3910251" y="1209216"/>
                  <a:pt x="3490596" y="1191749"/>
                  <a:pt x="3344679" y="1223233"/>
                </a:cubicBezTo>
                <a:cubicBezTo>
                  <a:pt x="3198762" y="1254717"/>
                  <a:pt x="2845201" y="1244588"/>
                  <a:pt x="2587394" y="1223233"/>
                </a:cubicBezTo>
                <a:cubicBezTo>
                  <a:pt x="2329588" y="1201878"/>
                  <a:pt x="2134399" y="1230555"/>
                  <a:pt x="1956322" y="1223233"/>
                </a:cubicBezTo>
                <a:cubicBezTo>
                  <a:pt x="1778245" y="1215911"/>
                  <a:pt x="1408902" y="1250309"/>
                  <a:pt x="1262143" y="1223233"/>
                </a:cubicBezTo>
                <a:cubicBezTo>
                  <a:pt x="1115384" y="1196157"/>
                  <a:pt x="904640" y="1231615"/>
                  <a:pt x="757286" y="1223233"/>
                </a:cubicBezTo>
                <a:cubicBezTo>
                  <a:pt x="609932" y="1214851"/>
                  <a:pt x="206244" y="1238200"/>
                  <a:pt x="0" y="1223233"/>
                </a:cubicBezTo>
                <a:cubicBezTo>
                  <a:pt x="12643" y="911322"/>
                  <a:pt x="802" y="715501"/>
                  <a:pt x="0" y="587152"/>
                </a:cubicBezTo>
                <a:cubicBezTo>
                  <a:pt x="-802" y="458803"/>
                  <a:pt x="-26290" y="186853"/>
                  <a:pt x="0" y="0"/>
                </a:cubicBezTo>
                <a:close/>
              </a:path>
            </a:pathLst>
          </a:custGeom>
          <a:solidFill>
            <a:srgbClr val="FFF2CC"/>
          </a:solidFill>
          <a:ln w="28575">
            <a:solidFill>
              <a:srgbClr val="F8CDD4"/>
            </a:solidFill>
            <a:extLst>
              <a:ext uri="{C807C97D-BFC1-408E-A445-0C87EB9F89A2}">
                <ask:lineSketchStyleProps xmlns:ask="http://schemas.microsoft.com/office/drawing/2018/sketchyshapes" sd="329277282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200" b="0" i="0" u="none" strike="noStrike" cap="none" dirty="0">
              <a:solidFill>
                <a:schemeClr val="tx1"/>
              </a:solidFill>
              <a:latin typeface="Calibri"/>
              <a:ea typeface="Calibri"/>
              <a:cs typeface="Calibri"/>
              <a:sym typeface="Calibri"/>
            </a:endParaRPr>
          </a:p>
          <a:p>
            <a:r>
              <a:rPr lang="fi-FI" sz="1200" b="1" dirty="0">
                <a:solidFill>
                  <a:schemeClr val="tx1"/>
                </a:solidFill>
                <a:latin typeface="Calibri"/>
                <a:ea typeface="Calibri"/>
                <a:cs typeface="Calibri"/>
                <a:sym typeface="Calibri"/>
              </a:rPr>
              <a:t>Oivallus! </a:t>
            </a:r>
          </a:p>
          <a:p>
            <a:endParaRPr lang="fi-FI" sz="1200" b="1" i="0" u="none" strike="noStrike" cap="none" dirty="0">
              <a:solidFill>
                <a:schemeClr val="tx1"/>
              </a:solidFill>
              <a:latin typeface="Calibri"/>
              <a:ea typeface="Calibri"/>
              <a:cs typeface="Calibri"/>
              <a:sym typeface="Calibri"/>
            </a:endParaRPr>
          </a:p>
          <a:p>
            <a:r>
              <a:rPr lang="fi-FI" sz="1200" b="0" i="0" u="none" strike="noStrike" cap="none" dirty="0">
                <a:solidFill>
                  <a:schemeClr val="tx1"/>
                </a:solidFill>
                <a:latin typeface="Calibri"/>
                <a:ea typeface="Calibri"/>
                <a:cs typeface="Calibri"/>
                <a:sym typeface="Calibri"/>
              </a:rPr>
              <a:t>Huomioi vähän liikkuva ja liikkumisensa tukea tarvitseva lapsi </a:t>
            </a:r>
          </a:p>
          <a:p>
            <a:r>
              <a:rPr lang="fi-FI" sz="1200" b="0" i="0" u="none" strike="noStrike" cap="none" dirty="0">
                <a:solidFill>
                  <a:schemeClr val="tx1"/>
                </a:solidFill>
                <a:latin typeface="Calibri"/>
                <a:ea typeface="Calibri"/>
                <a:cs typeface="Calibri"/>
                <a:sym typeface="Calibri"/>
              </a:rPr>
              <a:t>toiminnan lähtökohtana! Millainen toiminta soveltuu kaikille? </a:t>
            </a:r>
          </a:p>
          <a:p>
            <a:r>
              <a:rPr lang="fi-FI" sz="1200" dirty="0">
                <a:solidFill>
                  <a:schemeClr val="tx1"/>
                </a:solidFill>
                <a:latin typeface="Calibri"/>
                <a:ea typeface="Calibri"/>
                <a:cs typeface="Calibri"/>
                <a:sym typeface="Calibri"/>
              </a:rPr>
              <a:t>Muuta ja vaikeuta toimintaa muille tarpeen mukaan. </a:t>
            </a:r>
            <a:endParaRPr lang="fi-FI" sz="1200" b="0" i="0" u="none" strike="noStrike" cap="none" dirty="0">
              <a:solidFill>
                <a:schemeClr val="tx1"/>
              </a:solidFill>
              <a:latin typeface="Calibri"/>
              <a:ea typeface="Calibri"/>
              <a:cs typeface="Calibri"/>
              <a:sym typeface="Calibri"/>
            </a:endParaRPr>
          </a:p>
          <a:p>
            <a:endParaRPr lang="fi-FI" sz="1200" dirty="0">
              <a:solidFill>
                <a:schemeClr val="tx1"/>
              </a:solidFill>
            </a:endParaRPr>
          </a:p>
        </p:txBody>
      </p:sp>
      <p:grpSp>
        <p:nvGrpSpPr>
          <p:cNvPr id="3" name="Ryhmä 2">
            <a:extLst>
              <a:ext uri="{FF2B5EF4-FFF2-40B4-BE49-F238E27FC236}">
                <a16:creationId xmlns:a16="http://schemas.microsoft.com/office/drawing/2014/main" id="{3E3C305C-90B7-80C9-831B-16EAE299713C}"/>
              </a:ext>
            </a:extLst>
          </p:cNvPr>
          <p:cNvGrpSpPr/>
          <p:nvPr/>
        </p:nvGrpSpPr>
        <p:grpSpPr>
          <a:xfrm>
            <a:off x="5830045" y="2435463"/>
            <a:ext cx="948806" cy="948806"/>
            <a:chOff x="230070" y="7650034"/>
            <a:chExt cx="948806" cy="948806"/>
          </a:xfrm>
        </p:grpSpPr>
        <p:sp>
          <p:nvSpPr>
            <p:cNvPr id="6" name="Ellipsi 5">
              <a:extLst>
                <a:ext uri="{FF2B5EF4-FFF2-40B4-BE49-F238E27FC236}">
                  <a16:creationId xmlns:a16="http://schemas.microsoft.com/office/drawing/2014/main" id="{AA92A48A-A4EE-C5E8-3277-3E885BDFDB79}"/>
                </a:ext>
              </a:extLst>
            </p:cNvPr>
            <p:cNvSpPr/>
            <p:nvPr/>
          </p:nvSpPr>
          <p:spPr>
            <a:xfrm>
              <a:off x="230070" y="7650034"/>
              <a:ext cx="948806" cy="948806"/>
            </a:xfrm>
            <a:prstGeom prst="ellipse">
              <a:avLst/>
            </a:prstGeom>
            <a:solidFill>
              <a:schemeClr val="bg1"/>
            </a:solidFill>
            <a:ln w="38100">
              <a:solidFill>
                <a:srgbClr val="CCD3F8"/>
              </a:solidFill>
              <a:extLst>
                <a:ext uri="{C807C97D-BFC1-408E-A445-0C87EB9F89A2}">
                  <ask:lineSketchStyleProps xmlns:ask="http://schemas.microsoft.com/office/drawing/2018/sketchyshapes" sd="3978248048">
                    <a:custGeom>
                      <a:avLst/>
                      <a:gdLst>
                        <a:gd name="connsiteX0" fmla="*/ 0 w 948806"/>
                        <a:gd name="connsiteY0" fmla="*/ 474403 h 948806"/>
                        <a:gd name="connsiteX1" fmla="*/ 474403 w 948806"/>
                        <a:gd name="connsiteY1" fmla="*/ 0 h 948806"/>
                        <a:gd name="connsiteX2" fmla="*/ 948806 w 948806"/>
                        <a:gd name="connsiteY2" fmla="*/ 474403 h 948806"/>
                        <a:gd name="connsiteX3" fmla="*/ 474403 w 948806"/>
                        <a:gd name="connsiteY3" fmla="*/ 948806 h 948806"/>
                        <a:gd name="connsiteX4" fmla="*/ 0 w 948806"/>
                        <a:gd name="connsiteY4" fmla="*/ 474403 h 94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806" h="948806" fill="none" extrusionOk="0">
                          <a:moveTo>
                            <a:pt x="0" y="474403"/>
                          </a:moveTo>
                          <a:cubicBezTo>
                            <a:pt x="42812" y="248175"/>
                            <a:pt x="172121" y="-50508"/>
                            <a:pt x="474403" y="0"/>
                          </a:cubicBezTo>
                          <a:cubicBezTo>
                            <a:pt x="707003" y="1846"/>
                            <a:pt x="947220" y="218805"/>
                            <a:pt x="948806" y="474403"/>
                          </a:cubicBezTo>
                          <a:cubicBezTo>
                            <a:pt x="948956" y="691826"/>
                            <a:pt x="724376" y="952924"/>
                            <a:pt x="474403" y="948806"/>
                          </a:cubicBezTo>
                          <a:cubicBezTo>
                            <a:pt x="197948" y="930111"/>
                            <a:pt x="8448" y="731671"/>
                            <a:pt x="0" y="474403"/>
                          </a:cubicBezTo>
                          <a:close/>
                        </a:path>
                        <a:path w="948806" h="948806" stroke="0" extrusionOk="0">
                          <a:moveTo>
                            <a:pt x="0" y="474403"/>
                          </a:moveTo>
                          <a:cubicBezTo>
                            <a:pt x="-18441" y="178392"/>
                            <a:pt x="240066" y="-12339"/>
                            <a:pt x="474403" y="0"/>
                          </a:cubicBezTo>
                          <a:cubicBezTo>
                            <a:pt x="754273" y="37871"/>
                            <a:pt x="907010" y="231884"/>
                            <a:pt x="948806" y="474403"/>
                          </a:cubicBezTo>
                          <a:cubicBezTo>
                            <a:pt x="910699" y="703341"/>
                            <a:pt x="794213" y="927322"/>
                            <a:pt x="474403" y="948806"/>
                          </a:cubicBezTo>
                          <a:cubicBezTo>
                            <a:pt x="198651" y="934479"/>
                            <a:pt x="45540" y="770917"/>
                            <a:pt x="0" y="47440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b="1" dirty="0">
                <a:solidFill>
                  <a:schemeClr val="tx1"/>
                </a:solidFill>
                <a:latin typeface="Calibri" panose="020F0502020204030204" pitchFamily="34" charset="0"/>
                <a:cs typeface="Calibri" panose="020F0502020204030204" pitchFamily="34" charset="0"/>
              </a:endParaRPr>
            </a:p>
          </p:txBody>
        </p:sp>
        <p:pic>
          <p:nvPicPr>
            <p:cNvPr id="8" name="Google Shape;139;p46" descr="Google icon Logo PNG Transparent &amp; SVG Vector - Freebie Supply">
              <a:extLst>
                <a:ext uri="{FF2B5EF4-FFF2-40B4-BE49-F238E27FC236}">
                  <a16:creationId xmlns:a16="http://schemas.microsoft.com/office/drawing/2014/main" id="{FF96C650-89D4-E5D0-48FD-E3E7FC210304}"/>
                </a:ext>
              </a:extLst>
            </p:cNvPr>
            <p:cNvPicPr preferRelativeResize="0"/>
            <p:nvPr/>
          </p:nvPicPr>
          <p:blipFill rotWithShape="1">
            <a:blip r:embed="rId3">
              <a:alphaModFix/>
            </a:blip>
            <a:srcRect/>
            <a:stretch/>
          </p:blipFill>
          <p:spPr>
            <a:xfrm>
              <a:off x="433566" y="7854651"/>
              <a:ext cx="527244" cy="539571"/>
            </a:xfrm>
            <a:prstGeom prst="rect">
              <a:avLst/>
            </a:prstGeom>
            <a:noFill/>
            <a:ln>
              <a:noFill/>
            </a:ln>
          </p:spPr>
        </p:pic>
      </p:gr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2cc228f8b1_3_0"/>
          <p:cNvSpPr txBox="1">
            <a:spLocks noGrp="1"/>
          </p:cNvSpPr>
          <p:nvPr>
            <p:ph type="body" idx="1"/>
          </p:nvPr>
        </p:nvSpPr>
        <p:spPr>
          <a:xfrm>
            <a:off x="235725" y="558625"/>
            <a:ext cx="6386550" cy="616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3300" b="1" dirty="0">
                <a:latin typeface="Calibri"/>
                <a:ea typeface="Calibri"/>
                <a:cs typeface="Calibri"/>
                <a:sym typeface="Calibri"/>
              </a:rPr>
              <a:t>Haluan mukaan omaan tahtiin</a:t>
            </a:r>
            <a:endParaRPr sz="3300" b="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i-FI" sz="1200" dirty="0">
                <a:latin typeface="Calibri"/>
                <a:ea typeface="Calibri"/>
                <a:cs typeface="Calibri"/>
                <a:sym typeface="Calibri"/>
              </a:rPr>
              <a:t>Astun liikuntasaliin, jonka valot häikäisevät, se on suurempi kuin mikään tila aiemmin päiväkodissa. Meidät ohjataan rinkiin, minuun iskee paniikki ja käperryn aikuisen syliin. Istumme salin sivulla, kun muut lapset alkavat liikkua pallojen kanssa. He pompottelevat palloa kovaäänisesti, mutta se näyttää kivalta. Tässä on kuitenkin turvallinen olla. </a:t>
            </a: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i-FI" sz="1200" dirty="0">
                <a:latin typeface="Calibri"/>
                <a:ea typeface="Calibri"/>
                <a:cs typeface="Calibri"/>
                <a:sym typeface="Calibri"/>
              </a:rPr>
              <a:t>Hivuttaudun aikuisen viereen istumaan penkille. Jalkani tamppaavat hellästi lattiaa, joskus en osaa oikein hallita kehoani. Heiluvaan jalkaani osuu pallo. </a:t>
            </a: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i-FI" sz="1200" dirty="0">
                <a:latin typeface="Calibri"/>
                <a:ea typeface="Calibri"/>
                <a:cs typeface="Calibri"/>
                <a:sym typeface="Calibri"/>
              </a:rPr>
              <a:t>En ollut huomannut kun toinen aikuinen oli tullut lähelleni pallon kanssa. Hän </a:t>
            </a:r>
            <a:r>
              <a:rPr lang="fi-FI" sz="1200" dirty="0" err="1">
                <a:latin typeface="Calibri"/>
                <a:ea typeface="Calibri"/>
                <a:cs typeface="Calibri"/>
                <a:sym typeface="Calibri"/>
              </a:rPr>
              <a:t>lieruttaa</a:t>
            </a:r>
            <a:r>
              <a:rPr lang="fi-FI" sz="1200" dirty="0">
                <a:latin typeface="Calibri"/>
                <a:ea typeface="Calibri"/>
                <a:cs typeface="Calibri"/>
                <a:sym typeface="Calibri"/>
              </a:rPr>
              <a:t> pallon hitaasti jalkoihini ja minä potkaisen pallon hänelle. Aikuinen tekee sen salaa, kuin vahingossa, joten niin teen minäkin. Potkun jälkeen esitän, etten potkaissut sitä. Mutta istuen on vaikea potkaista, joten nousen ja potkaisen kovempaa. Aikuinen lopettaa salailun, kiinnittää huomionsa minuun ja potkimme palloa toisillemme. </a:t>
            </a: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i-FI" sz="1200" dirty="0">
                <a:latin typeface="Calibri"/>
                <a:ea typeface="Calibri"/>
                <a:cs typeface="Calibri"/>
                <a:sym typeface="Calibri"/>
              </a:rPr>
              <a:t>Juuri kun olemme heittämässä palloa koriin, aikuinen tulee luokseni ja kysyy, lähtisinkö hänen kanssa takaisin luokkatilaan pelaamaan </a:t>
            </a:r>
            <a:r>
              <a:rPr lang="fi-FI" sz="1200" dirty="0" err="1">
                <a:latin typeface="Calibri"/>
                <a:ea typeface="Calibri"/>
                <a:cs typeface="Calibri"/>
                <a:sym typeface="Calibri"/>
              </a:rPr>
              <a:t>padillä</a:t>
            </a:r>
            <a:r>
              <a:rPr lang="fi-FI" sz="1200" dirty="0">
                <a:latin typeface="Calibri"/>
                <a:ea typeface="Calibri"/>
                <a:cs typeface="Calibri"/>
                <a:sym typeface="Calibri"/>
              </a:rPr>
              <a:t> vai jäänkö pallottelemaan? </a:t>
            </a:r>
            <a:r>
              <a:rPr lang="fi-FI" sz="1200" dirty="0" err="1">
                <a:latin typeface="Calibri"/>
                <a:ea typeface="Calibri"/>
                <a:cs typeface="Calibri"/>
                <a:sym typeface="Calibri"/>
              </a:rPr>
              <a:t>Padillä</a:t>
            </a:r>
            <a:r>
              <a:rPr lang="fi-FI" sz="1200" dirty="0">
                <a:latin typeface="Calibri"/>
                <a:ea typeface="Calibri"/>
                <a:cs typeface="Calibri"/>
                <a:sym typeface="Calibri"/>
              </a:rPr>
              <a:t> jäi kyllä kesken yksi hyvä peli… Otan aikuista kädestä kiinni ja lähden takaisin ryhmätilaan.</a:t>
            </a:r>
            <a:endParaRPr sz="1200" dirty="0">
              <a:latin typeface="Calibri"/>
              <a:ea typeface="Calibri"/>
              <a:cs typeface="Calibri"/>
              <a:sym typeface="Calibri"/>
            </a:endParaRPr>
          </a:p>
          <a:p>
            <a:pPr marL="0" lvl="0" indent="0" algn="l" rtl="0">
              <a:lnSpc>
                <a:spcPct val="90000"/>
              </a:lnSpc>
              <a:spcBef>
                <a:spcPts val="750"/>
              </a:spcBef>
              <a:spcAft>
                <a:spcPts val="0"/>
              </a:spcAft>
              <a:buSzPts val="1800"/>
              <a:buNone/>
            </a:pPr>
            <a:endParaRPr sz="1200" dirty="0">
              <a:latin typeface="Calibri"/>
              <a:ea typeface="Calibri"/>
              <a:cs typeface="Calibri"/>
              <a:sym typeface="Calibri"/>
            </a:endParaRPr>
          </a:p>
        </p:txBody>
      </p:sp>
      <p:sp>
        <p:nvSpPr>
          <p:cNvPr id="333" name="Google Shape;333;g22cc228f8b1_3_0"/>
          <p:cNvSpPr/>
          <p:nvPr/>
        </p:nvSpPr>
        <p:spPr>
          <a:xfrm>
            <a:off x="235724" y="5448210"/>
            <a:ext cx="6386550" cy="2061029"/>
          </a:xfrm>
          <a:custGeom>
            <a:avLst/>
            <a:gdLst/>
            <a:ahLst/>
            <a:cxnLst/>
            <a:rect l="l" t="t" r="r" b="b"/>
            <a:pathLst>
              <a:path w="6386550" h="2061029" fill="none" extrusionOk="0">
                <a:moveTo>
                  <a:pt x="0" y="0"/>
                </a:moveTo>
                <a:cubicBezTo>
                  <a:pt x="3065418" y="-84546"/>
                  <a:pt x="3367776" y="-65648"/>
                  <a:pt x="6386550" y="0"/>
                </a:cubicBezTo>
                <a:cubicBezTo>
                  <a:pt x="6400130" y="929507"/>
                  <a:pt x="6268096" y="1573571"/>
                  <a:pt x="6386550" y="2061029"/>
                </a:cubicBezTo>
                <a:cubicBezTo>
                  <a:pt x="3367585" y="2052062"/>
                  <a:pt x="1693131" y="2151296"/>
                  <a:pt x="0" y="2061029"/>
                </a:cubicBezTo>
                <a:cubicBezTo>
                  <a:pt x="-44836" y="1602113"/>
                  <a:pt x="-99744" y="749047"/>
                  <a:pt x="0" y="0"/>
                </a:cubicBezTo>
                <a:close/>
              </a:path>
              <a:path w="6386550" h="2061029" extrusionOk="0">
                <a:moveTo>
                  <a:pt x="0" y="0"/>
                </a:moveTo>
                <a:cubicBezTo>
                  <a:pt x="2919470" y="62897"/>
                  <a:pt x="4677267" y="32225"/>
                  <a:pt x="6386550" y="0"/>
                </a:cubicBezTo>
                <a:cubicBezTo>
                  <a:pt x="6449878" y="813032"/>
                  <a:pt x="6295998" y="1392460"/>
                  <a:pt x="6386550" y="2061029"/>
                </a:cubicBezTo>
                <a:cubicBezTo>
                  <a:pt x="4241457" y="1958779"/>
                  <a:pt x="1664048" y="2121129"/>
                  <a:pt x="0" y="2061029"/>
                </a:cubicBezTo>
                <a:cubicBezTo>
                  <a:pt x="18930" y="1748078"/>
                  <a:pt x="-163241" y="546349"/>
                  <a:pt x="0" y="0"/>
                </a:cubicBezTo>
                <a:close/>
              </a:path>
            </a:pathLst>
          </a:custGeom>
          <a:solidFill>
            <a:srgbClr val="F8EDCD"/>
          </a:solidFill>
          <a:ln w="28575" cap="flat" cmpd="sng">
            <a:solidFill>
              <a:srgbClr val="CCF9F3"/>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50000"/>
              </a:lnSpc>
              <a:spcBef>
                <a:spcPts val="0"/>
              </a:spcBef>
              <a:spcAft>
                <a:spcPts val="0"/>
              </a:spcAft>
              <a:buClr>
                <a:srgbClr val="000000"/>
              </a:buClr>
              <a:buSzPts val="1200"/>
              <a:buFont typeface="Arial"/>
              <a:buChar char="•"/>
            </a:pPr>
            <a:r>
              <a:rPr lang="fi-FI" sz="1200" b="0" i="0" u="none" strike="noStrike" cap="none" dirty="0">
                <a:solidFill>
                  <a:schemeClr val="dk1"/>
                </a:solidFill>
                <a:latin typeface="Calibri"/>
                <a:ea typeface="Calibri"/>
                <a:cs typeface="Calibri"/>
                <a:sym typeface="Calibri"/>
              </a:rPr>
              <a:t>Miten aikuiset luovat turvallisen toimintaympäristön?</a:t>
            </a:r>
            <a:endParaRPr sz="1200" b="0" i="0" u="none" strike="noStrike" cap="none" dirty="0">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1200"/>
              <a:buFont typeface="Arial"/>
              <a:buChar char="•"/>
            </a:pPr>
            <a:r>
              <a:rPr lang="fi-FI" sz="1200" b="0" i="0" u="none" strike="noStrike" cap="none" dirty="0">
                <a:solidFill>
                  <a:schemeClr val="dk1"/>
                </a:solidFill>
                <a:latin typeface="Calibri"/>
                <a:ea typeface="Calibri"/>
                <a:cs typeface="Calibri"/>
                <a:sym typeface="Calibri"/>
              </a:rPr>
              <a:t>Miten aikuiset rohkaisevat ja kannustavat arempia lapsia?</a:t>
            </a:r>
            <a:endParaRPr sz="1200" b="0" i="0" u="none" strike="noStrike" cap="none" dirty="0">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1200"/>
              <a:buFont typeface="Arial"/>
              <a:buChar char="•"/>
            </a:pPr>
            <a:r>
              <a:rPr lang="fi-FI" sz="1200" b="0" i="0" u="none" strike="noStrike" cap="none" dirty="0">
                <a:solidFill>
                  <a:schemeClr val="dk1"/>
                </a:solidFill>
                <a:latin typeface="Calibri"/>
                <a:ea typeface="Calibri"/>
                <a:cs typeface="Calibri"/>
                <a:sym typeface="Calibri"/>
              </a:rPr>
              <a:t>Miten aikuiset huomioivat lasten erityispiirteitä osana ryhmän toimintaa?</a:t>
            </a:r>
            <a:endParaRPr sz="1200" b="0" i="0" u="none" strike="noStrike" cap="none" dirty="0">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1200"/>
              <a:buFont typeface="Arial"/>
              <a:buChar char="•"/>
            </a:pPr>
            <a:r>
              <a:rPr lang="fi-FI" sz="1200" b="0" i="0" u="none" strike="noStrike" cap="none" dirty="0">
                <a:solidFill>
                  <a:schemeClr val="dk1"/>
                </a:solidFill>
                <a:latin typeface="Calibri"/>
                <a:ea typeface="Calibri"/>
                <a:cs typeface="Calibri"/>
                <a:sym typeface="Calibri"/>
              </a:rPr>
              <a:t>Miten aikuinen voi muokata oppimisympäristöä turvalliseksi ja kannustavaksi?</a:t>
            </a:r>
            <a:endParaRPr sz="1200" b="0" i="0" u="none" strike="noStrike" cap="none" dirty="0">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1200"/>
              <a:buFont typeface="Arial"/>
              <a:buChar char="•"/>
            </a:pPr>
            <a:r>
              <a:rPr lang="fi-FI" sz="1200" b="0" i="0" u="none" strike="noStrike" cap="none" dirty="0">
                <a:solidFill>
                  <a:schemeClr val="dk1"/>
                </a:solidFill>
                <a:latin typeface="Calibri"/>
                <a:ea typeface="Calibri"/>
                <a:cs typeface="Calibri"/>
                <a:sym typeface="Calibri"/>
              </a:rPr>
              <a:t>Millaiset välineet tukevat ryhmän fyysistä aktiivisuutta?</a:t>
            </a:r>
            <a:endParaRPr sz="1200" b="0" i="0" u="none" strike="noStrike" cap="none" dirty="0">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1200"/>
              <a:buFont typeface="Arial"/>
              <a:buChar char="•"/>
            </a:pPr>
            <a:r>
              <a:rPr lang="fi-FI" sz="1200" b="0" i="0" u="none" strike="noStrike" cap="none" dirty="0">
                <a:solidFill>
                  <a:schemeClr val="dk1"/>
                </a:solidFill>
                <a:latin typeface="Calibri"/>
                <a:ea typeface="Calibri"/>
                <a:cs typeface="Calibri"/>
                <a:sym typeface="Calibri"/>
              </a:rPr>
              <a:t>Mitkä ovat vähän liikkuvien lasten liikunnallisia vahvuuksia?</a:t>
            </a:r>
            <a:endParaRPr sz="1200" b="0" i="0" u="none" strike="noStrike" cap="none" dirty="0">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1200"/>
              <a:buFont typeface="Arial"/>
              <a:buChar char="•"/>
            </a:pPr>
            <a:r>
              <a:rPr lang="fi-FI" sz="1200" b="0" i="0" u="none" strike="noStrike" cap="none" dirty="0">
                <a:solidFill>
                  <a:schemeClr val="dk1"/>
                </a:solidFill>
                <a:latin typeface="Calibri"/>
                <a:ea typeface="Calibri"/>
                <a:cs typeface="Calibri"/>
                <a:sym typeface="Calibri"/>
              </a:rPr>
              <a:t>Mitkä ovat tukea tarvitsevien lasten liikunnallisia vahvuuksia?</a:t>
            </a:r>
            <a:endParaRPr sz="1200" b="0" i="0" u="none" strike="noStrike" cap="none" dirty="0">
              <a:solidFill>
                <a:srgbClr val="000000"/>
              </a:solidFill>
              <a:latin typeface="Calibri"/>
              <a:ea typeface="Calibri"/>
              <a:cs typeface="Calibri"/>
              <a:sym typeface="Calibri"/>
            </a:endParaRPr>
          </a:p>
        </p:txBody>
      </p:sp>
      <p:sp>
        <p:nvSpPr>
          <p:cNvPr id="334" name="Google Shape;334;g22cc228f8b1_3_0"/>
          <p:cNvSpPr txBox="1"/>
          <p:nvPr/>
        </p:nvSpPr>
        <p:spPr>
          <a:xfrm>
            <a:off x="471450" y="7866743"/>
            <a:ext cx="591510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Omia pohdintoja:</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___________________________________________________________________________</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fi-FI" sz="1200" b="0" i="0" u="none" strike="noStrike" cap="none" dirty="0">
                <a:solidFill>
                  <a:srgbClr val="000000"/>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b="0" i="0" u="none" strike="noStrike" cap="none" dirty="0">
              <a:solidFill>
                <a:srgbClr val="000000"/>
              </a:solidFill>
              <a:latin typeface="Calibri"/>
              <a:ea typeface="Calibri"/>
              <a:cs typeface="Calibri"/>
              <a:sym typeface="Calibri"/>
            </a:endParaRPr>
          </a:p>
        </p:txBody>
      </p:sp>
      <p:sp>
        <p:nvSpPr>
          <p:cNvPr id="2" name="Dian numeron paikkamerkki 1">
            <a:extLst>
              <a:ext uri="{FF2B5EF4-FFF2-40B4-BE49-F238E27FC236}">
                <a16:creationId xmlns:a16="http://schemas.microsoft.com/office/drawing/2014/main" id="{55FE0A2F-8860-CFA5-A566-A3F46F2EEBCD}"/>
              </a:ext>
            </a:extLst>
          </p:cNvPr>
          <p:cNvSpPr>
            <a:spLocks noGrp="1"/>
          </p:cNvSpPr>
          <p:nvPr>
            <p:ph type="sldNum" idx="12"/>
          </p:nvPr>
        </p:nvSpPr>
        <p:spPr>
          <a:xfrm>
            <a:off x="5314950" y="9378597"/>
            <a:ext cx="1543050" cy="527403"/>
          </a:xfrm>
        </p:spPr>
        <p:txBody>
          <a:bodyPr/>
          <a:lstStyle/>
          <a:p>
            <a:pPr marL="0" lvl="0" indent="0" algn="r" rtl="0">
              <a:spcBef>
                <a:spcPts val="0"/>
              </a:spcBef>
              <a:spcAft>
                <a:spcPts val="0"/>
              </a:spcAft>
              <a:buNone/>
            </a:pPr>
            <a:r>
              <a:rPr lang="fi-FI" sz="1000" b="1" dirty="0"/>
              <a:t>19</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7"/>
          <p:cNvSpPr txBox="1">
            <a:spLocks noGrp="1"/>
          </p:cNvSpPr>
          <p:nvPr>
            <p:ph type="ctrTitle"/>
          </p:nvPr>
        </p:nvSpPr>
        <p:spPr>
          <a:xfrm>
            <a:off x="179623" y="594350"/>
            <a:ext cx="6743111" cy="67428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156"/>
              <a:buFont typeface="Calibri"/>
              <a:buNone/>
            </a:pPr>
            <a:r>
              <a:rPr lang="fi-FI" sz="3300" b="1" dirty="0">
                <a:latin typeface="Calibri"/>
                <a:ea typeface="Calibri"/>
                <a:cs typeface="Calibri"/>
                <a:sym typeface="Calibri"/>
              </a:rPr>
              <a:t>Aikuisen rooli </a:t>
            </a:r>
            <a:br>
              <a:rPr lang="fi-FI" sz="3300" b="1" dirty="0">
                <a:latin typeface="Calibri"/>
                <a:ea typeface="Calibri"/>
                <a:cs typeface="Calibri"/>
                <a:sym typeface="Calibri"/>
              </a:rPr>
            </a:br>
            <a:r>
              <a:rPr lang="fi-FI" sz="3300" b="1" dirty="0">
                <a:latin typeface="Calibri"/>
                <a:ea typeface="Calibri"/>
                <a:cs typeface="Calibri"/>
                <a:sym typeface="Calibri"/>
              </a:rPr>
              <a:t>lapsen liikuttajana</a:t>
            </a:r>
            <a:endParaRPr sz="3300" dirty="0">
              <a:latin typeface="Calibri"/>
              <a:ea typeface="Calibri"/>
              <a:cs typeface="Calibri"/>
              <a:sym typeface="Calibri"/>
            </a:endParaRPr>
          </a:p>
        </p:txBody>
      </p:sp>
      <p:sp>
        <p:nvSpPr>
          <p:cNvPr id="341" name="Google Shape;341;p47"/>
          <p:cNvSpPr/>
          <p:nvPr/>
        </p:nvSpPr>
        <p:spPr>
          <a:xfrm>
            <a:off x="57440" y="3036041"/>
            <a:ext cx="6743111" cy="1406153"/>
          </a:xfrm>
          <a:custGeom>
            <a:avLst/>
            <a:gdLst/>
            <a:ahLst/>
            <a:cxnLst/>
            <a:rect l="l" t="t" r="r" b="b"/>
            <a:pathLst>
              <a:path w="6743111" h="1406153" fill="none" extrusionOk="0">
                <a:moveTo>
                  <a:pt x="0" y="234364"/>
                </a:moveTo>
                <a:cubicBezTo>
                  <a:pt x="5898" y="89578"/>
                  <a:pt x="105514" y="-6220"/>
                  <a:pt x="234364" y="0"/>
                </a:cubicBezTo>
                <a:cubicBezTo>
                  <a:pt x="1817170" y="-19834"/>
                  <a:pt x="5345661" y="87874"/>
                  <a:pt x="6508747" y="0"/>
                </a:cubicBezTo>
                <a:cubicBezTo>
                  <a:pt x="6636312" y="-15683"/>
                  <a:pt x="6741971" y="99729"/>
                  <a:pt x="6743111" y="234364"/>
                </a:cubicBezTo>
                <a:cubicBezTo>
                  <a:pt x="6700454" y="647880"/>
                  <a:pt x="6710041" y="959716"/>
                  <a:pt x="6743111" y="1171789"/>
                </a:cubicBezTo>
                <a:cubicBezTo>
                  <a:pt x="6750277" y="1288059"/>
                  <a:pt x="6619393" y="1410230"/>
                  <a:pt x="6508747" y="1406153"/>
                </a:cubicBezTo>
                <a:cubicBezTo>
                  <a:pt x="4462736" y="1569026"/>
                  <a:pt x="1658993" y="1241246"/>
                  <a:pt x="234364" y="1406153"/>
                </a:cubicBezTo>
                <a:cubicBezTo>
                  <a:pt x="103231" y="1403562"/>
                  <a:pt x="11653" y="1311297"/>
                  <a:pt x="0" y="1171789"/>
                </a:cubicBezTo>
                <a:cubicBezTo>
                  <a:pt x="59547" y="960896"/>
                  <a:pt x="-52194" y="376809"/>
                  <a:pt x="0" y="234364"/>
                </a:cubicBezTo>
                <a:close/>
              </a:path>
              <a:path w="6743111" h="1406153" extrusionOk="0">
                <a:moveTo>
                  <a:pt x="0" y="234364"/>
                </a:moveTo>
                <a:cubicBezTo>
                  <a:pt x="-17001" y="122738"/>
                  <a:pt x="112274" y="-2239"/>
                  <a:pt x="234364" y="0"/>
                </a:cubicBezTo>
                <a:cubicBezTo>
                  <a:pt x="2669888" y="2443"/>
                  <a:pt x="3932050" y="38536"/>
                  <a:pt x="6508747" y="0"/>
                </a:cubicBezTo>
                <a:cubicBezTo>
                  <a:pt x="6632052" y="-2442"/>
                  <a:pt x="6735123" y="93281"/>
                  <a:pt x="6743111" y="234364"/>
                </a:cubicBezTo>
                <a:cubicBezTo>
                  <a:pt x="6674439" y="442318"/>
                  <a:pt x="6818939" y="992784"/>
                  <a:pt x="6743111" y="1171789"/>
                </a:cubicBezTo>
                <a:cubicBezTo>
                  <a:pt x="6741527" y="1301130"/>
                  <a:pt x="6637901" y="1391144"/>
                  <a:pt x="6508747" y="1406153"/>
                </a:cubicBezTo>
                <a:cubicBezTo>
                  <a:pt x="5462261" y="1275747"/>
                  <a:pt x="1692421" y="1441422"/>
                  <a:pt x="234364" y="1406153"/>
                </a:cubicBezTo>
                <a:cubicBezTo>
                  <a:pt x="105745" y="1393220"/>
                  <a:pt x="-18293" y="1302869"/>
                  <a:pt x="0" y="1171789"/>
                </a:cubicBezTo>
                <a:cubicBezTo>
                  <a:pt x="14001" y="914909"/>
                  <a:pt x="55503" y="550621"/>
                  <a:pt x="0" y="234364"/>
                </a:cubicBezTo>
                <a:close/>
              </a:path>
            </a:pathLst>
          </a:custGeom>
          <a:solidFill>
            <a:srgbClr val="CCF9F3"/>
          </a:solidFill>
          <a:ln w="28575" cap="flat" cmpd="sng">
            <a:solidFill>
              <a:srgbClr val="F8CDD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i-FI" sz="1200" b="1" i="0" u="none" strike="noStrike" cap="none" dirty="0">
                <a:solidFill>
                  <a:schemeClr val="dk1"/>
                </a:solidFill>
                <a:latin typeface="Calibri"/>
                <a:ea typeface="Calibri"/>
                <a:cs typeface="Calibri"/>
                <a:sym typeface="Calibri"/>
              </a:rPr>
              <a:t>SANAT</a:t>
            </a:r>
            <a:r>
              <a:rPr lang="fi-FI"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chemeClr val="dk1"/>
                </a:solidFill>
                <a:latin typeface="Calibri"/>
                <a:ea typeface="Calibri"/>
                <a:cs typeface="Calibri"/>
                <a:sym typeface="Calibri"/>
              </a:rPr>
              <a:t>Puhun liikkumisesta positiivisella sävyllä</a:t>
            </a:r>
            <a:endParaRPr sz="14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chemeClr val="dk1"/>
                </a:solidFill>
                <a:latin typeface="Calibri"/>
                <a:ea typeface="Calibri"/>
                <a:cs typeface="Calibri"/>
                <a:sym typeface="Calibri"/>
              </a:rPr>
              <a:t>Sanavalintani innostavat lapsia liikkumaan</a:t>
            </a:r>
            <a:endParaRPr sz="14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chemeClr val="dk1"/>
                </a:solidFill>
                <a:latin typeface="Calibri"/>
                <a:ea typeface="Calibri"/>
                <a:cs typeface="Calibri"/>
                <a:sym typeface="Calibri"/>
              </a:rPr>
              <a:t>Kannustan lapsia liikkumaan arjen eri tilanteissa</a:t>
            </a:r>
            <a:endParaRPr sz="14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chemeClr val="dk1"/>
                </a:solidFill>
                <a:latin typeface="Calibri"/>
                <a:ea typeface="Calibri"/>
                <a:cs typeface="Calibri"/>
                <a:sym typeface="Calibri"/>
              </a:rPr>
              <a:t>Rohkaisen lapsia kokeilemaan uusia taitoja</a:t>
            </a:r>
            <a:endParaRPr sz="1400" b="0" i="0" u="none" strike="noStrike" cap="none" dirty="0">
              <a:solidFill>
                <a:srgbClr val="000000"/>
              </a:solidFill>
              <a:latin typeface="Calibri"/>
              <a:ea typeface="Calibri"/>
              <a:cs typeface="Calibri"/>
              <a:sym typeface="Calibri"/>
            </a:endParaRPr>
          </a:p>
        </p:txBody>
      </p:sp>
      <p:sp>
        <p:nvSpPr>
          <p:cNvPr id="342" name="Google Shape;342;p47"/>
          <p:cNvSpPr/>
          <p:nvPr/>
        </p:nvSpPr>
        <p:spPr>
          <a:xfrm>
            <a:off x="57440" y="6441475"/>
            <a:ext cx="6743111" cy="1588646"/>
          </a:xfrm>
          <a:custGeom>
            <a:avLst/>
            <a:gdLst/>
            <a:ahLst/>
            <a:cxnLst/>
            <a:rect l="l" t="t" r="r" b="b"/>
            <a:pathLst>
              <a:path w="6743111" h="1588646" fill="none" extrusionOk="0">
                <a:moveTo>
                  <a:pt x="0" y="264780"/>
                </a:moveTo>
                <a:cubicBezTo>
                  <a:pt x="4979" y="116575"/>
                  <a:pt x="114111" y="11777"/>
                  <a:pt x="264780" y="0"/>
                </a:cubicBezTo>
                <a:cubicBezTo>
                  <a:pt x="3296038" y="-21930"/>
                  <a:pt x="4355811" y="51417"/>
                  <a:pt x="6478331" y="0"/>
                </a:cubicBezTo>
                <a:cubicBezTo>
                  <a:pt x="6631786" y="-1374"/>
                  <a:pt x="6743449" y="132225"/>
                  <a:pt x="6743111" y="264780"/>
                </a:cubicBezTo>
                <a:cubicBezTo>
                  <a:pt x="6734042" y="712254"/>
                  <a:pt x="6794054" y="815592"/>
                  <a:pt x="6743111" y="1323866"/>
                </a:cubicBezTo>
                <a:cubicBezTo>
                  <a:pt x="6731577" y="1465968"/>
                  <a:pt x="6606937" y="1579298"/>
                  <a:pt x="6478331" y="1588646"/>
                </a:cubicBezTo>
                <a:cubicBezTo>
                  <a:pt x="5186786" y="1585750"/>
                  <a:pt x="982359" y="1653119"/>
                  <a:pt x="264780" y="1588646"/>
                </a:cubicBezTo>
                <a:cubicBezTo>
                  <a:pt x="100664" y="1569020"/>
                  <a:pt x="16723" y="1468869"/>
                  <a:pt x="0" y="1323866"/>
                </a:cubicBezTo>
                <a:cubicBezTo>
                  <a:pt x="-53232" y="1136535"/>
                  <a:pt x="-78522" y="580607"/>
                  <a:pt x="0" y="264780"/>
                </a:cubicBezTo>
                <a:close/>
              </a:path>
              <a:path w="6743111" h="1588646" extrusionOk="0">
                <a:moveTo>
                  <a:pt x="0" y="264780"/>
                </a:moveTo>
                <a:cubicBezTo>
                  <a:pt x="-10383" y="121875"/>
                  <a:pt x="125386" y="25692"/>
                  <a:pt x="264780" y="0"/>
                </a:cubicBezTo>
                <a:cubicBezTo>
                  <a:pt x="2406225" y="-150198"/>
                  <a:pt x="5322520" y="123408"/>
                  <a:pt x="6478331" y="0"/>
                </a:cubicBezTo>
                <a:cubicBezTo>
                  <a:pt x="6617351" y="27711"/>
                  <a:pt x="6750828" y="142981"/>
                  <a:pt x="6743111" y="264780"/>
                </a:cubicBezTo>
                <a:cubicBezTo>
                  <a:pt x="6729842" y="501923"/>
                  <a:pt x="6790254" y="1133067"/>
                  <a:pt x="6743111" y="1323866"/>
                </a:cubicBezTo>
                <a:cubicBezTo>
                  <a:pt x="6740542" y="1478801"/>
                  <a:pt x="6610344" y="1590379"/>
                  <a:pt x="6478331" y="1588646"/>
                </a:cubicBezTo>
                <a:cubicBezTo>
                  <a:pt x="4730334" y="1524329"/>
                  <a:pt x="2048777" y="1703434"/>
                  <a:pt x="264780" y="1588646"/>
                </a:cubicBezTo>
                <a:cubicBezTo>
                  <a:pt x="96000" y="1580761"/>
                  <a:pt x="13778" y="1456599"/>
                  <a:pt x="0" y="1323866"/>
                </a:cubicBezTo>
                <a:cubicBezTo>
                  <a:pt x="-70261" y="843359"/>
                  <a:pt x="87996" y="433904"/>
                  <a:pt x="0" y="264780"/>
                </a:cubicBezTo>
                <a:close/>
              </a:path>
            </a:pathLst>
          </a:custGeom>
          <a:solidFill>
            <a:srgbClr val="7030A0">
              <a:alpha val="25882"/>
            </a:srgbClr>
          </a:solidFill>
          <a:ln w="28575" cap="flat" cmpd="sng">
            <a:solidFill>
              <a:srgbClr val="F8EDC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fi-FI" sz="1200" b="1" i="0" u="none" strike="noStrike" cap="none" dirty="0">
                <a:solidFill>
                  <a:schemeClr val="dk1"/>
                </a:solidFill>
                <a:latin typeface="Calibri"/>
                <a:ea typeface="Calibri"/>
                <a:cs typeface="Calibri"/>
                <a:sym typeface="Calibri"/>
              </a:rPr>
              <a:t>MAHDOLLISTAMINEN</a:t>
            </a:r>
            <a:r>
              <a:rPr lang="fi-FI" sz="1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chemeClr val="dk1"/>
                </a:solidFill>
                <a:latin typeface="Calibri"/>
                <a:ea typeface="Calibri"/>
                <a:cs typeface="Calibri"/>
                <a:sym typeface="Calibri"/>
              </a:rPr>
              <a:t>En kiellä lasta liikkumasta</a:t>
            </a:r>
            <a:endParaRPr sz="1200" b="0" i="0" u="none" strike="noStrike" cap="none" dirty="0">
              <a:solidFill>
                <a:schemeClr val="dk1"/>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chemeClr val="dk1"/>
                </a:solidFill>
                <a:latin typeface="Calibri"/>
                <a:ea typeface="Calibri"/>
                <a:cs typeface="Calibri"/>
                <a:sym typeface="Calibri"/>
              </a:rPr>
              <a:t>Siedän vauhtia ja melua, koska liikkuminen on lapselle tärkeää</a:t>
            </a:r>
            <a:endParaRPr sz="1200" b="0" i="0" u="none" strike="noStrike" cap="none" dirty="0">
              <a:solidFill>
                <a:schemeClr val="dk1"/>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chemeClr val="dk1"/>
                </a:solidFill>
                <a:latin typeface="Calibri"/>
                <a:ea typeface="Calibri"/>
                <a:cs typeface="Calibri"/>
                <a:sym typeface="Calibri"/>
              </a:rPr>
              <a:t>​Kiellon sijaan ohjaan vauhdikasta leikkiä sallittuun suuntaan (esim. ohjaan ”päättömän” käytäväjuoksun hallituksi tötterön kierroksi kieltämisen sijaan)</a:t>
            </a:r>
            <a:endParaRPr sz="14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chemeClr val="dk1"/>
                </a:solidFill>
                <a:latin typeface="Calibri"/>
                <a:ea typeface="Calibri"/>
                <a:cs typeface="Calibri"/>
                <a:sym typeface="Calibri"/>
              </a:rPr>
              <a:t>Huomioin vähän liikkuvat ja liikkumiseensa tukea tarvitsevat lapset</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343" name="Google Shape;343;p47"/>
          <p:cNvSpPr/>
          <p:nvPr/>
        </p:nvSpPr>
        <p:spPr>
          <a:xfrm>
            <a:off x="57440" y="8173370"/>
            <a:ext cx="6743111" cy="1205227"/>
          </a:xfrm>
          <a:custGeom>
            <a:avLst/>
            <a:gdLst/>
            <a:ahLst/>
            <a:cxnLst/>
            <a:rect l="l" t="t" r="r" b="b"/>
            <a:pathLst>
              <a:path w="6743111" h="1205227" fill="none" extrusionOk="0">
                <a:moveTo>
                  <a:pt x="0" y="200875"/>
                </a:moveTo>
                <a:cubicBezTo>
                  <a:pt x="-4558" y="76482"/>
                  <a:pt x="93296" y="3857"/>
                  <a:pt x="200875" y="0"/>
                </a:cubicBezTo>
                <a:cubicBezTo>
                  <a:pt x="1755727" y="-102636"/>
                  <a:pt x="3960585" y="-2417"/>
                  <a:pt x="6542236" y="0"/>
                </a:cubicBezTo>
                <a:cubicBezTo>
                  <a:pt x="6670050" y="12081"/>
                  <a:pt x="6730608" y="82374"/>
                  <a:pt x="6743111" y="200875"/>
                </a:cubicBezTo>
                <a:cubicBezTo>
                  <a:pt x="6758684" y="304319"/>
                  <a:pt x="6722889" y="786505"/>
                  <a:pt x="6743111" y="1004352"/>
                </a:cubicBezTo>
                <a:cubicBezTo>
                  <a:pt x="6732895" y="1132032"/>
                  <a:pt x="6654608" y="1209752"/>
                  <a:pt x="6542236" y="1205227"/>
                </a:cubicBezTo>
                <a:cubicBezTo>
                  <a:pt x="5169077" y="1178788"/>
                  <a:pt x="2325824" y="1036304"/>
                  <a:pt x="200875" y="1205227"/>
                </a:cubicBezTo>
                <a:cubicBezTo>
                  <a:pt x="106030" y="1195207"/>
                  <a:pt x="-19266" y="1121197"/>
                  <a:pt x="0" y="1004352"/>
                </a:cubicBezTo>
                <a:cubicBezTo>
                  <a:pt x="-51076" y="743588"/>
                  <a:pt x="23418" y="471326"/>
                  <a:pt x="0" y="200875"/>
                </a:cubicBezTo>
                <a:close/>
              </a:path>
              <a:path w="6743111" h="1205227" extrusionOk="0">
                <a:moveTo>
                  <a:pt x="0" y="200875"/>
                </a:moveTo>
                <a:cubicBezTo>
                  <a:pt x="-7527" y="74575"/>
                  <a:pt x="88851" y="3882"/>
                  <a:pt x="200875" y="0"/>
                </a:cubicBezTo>
                <a:cubicBezTo>
                  <a:pt x="2461694" y="35013"/>
                  <a:pt x="4393717" y="-63633"/>
                  <a:pt x="6542236" y="0"/>
                </a:cubicBezTo>
                <a:cubicBezTo>
                  <a:pt x="6657411" y="-6694"/>
                  <a:pt x="6749912" y="86521"/>
                  <a:pt x="6743111" y="200875"/>
                </a:cubicBezTo>
                <a:cubicBezTo>
                  <a:pt x="6800505" y="382132"/>
                  <a:pt x="6803743" y="678254"/>
                  <a:pt x="6743111" y="1004352"/>
                </a:cubicBezTo>
                <a:cubicBezTo>
                  <a:pt x="6744819" y="1112869"/>
                  <a:pt x="6646411" y="1209312"/>
                  <a:pt x="6542236" y="1205227"/>
                </a:cubicBezTo>
                <a:cubicBezTo>
                  <a:pt x="4797340" y="1246787"/>
                  <a:pt x="3256776" y="1259219"/>
                  <a:pt x="200875" y="1205227"/>
                </a:cubicBezTo>
                <a:cubicBezTo>
                  <a:pt x="80265" y="1209491"/>
                  <a:pt x="1254" y="1116517"/>
                  <a:pt x="0" y="1004352"/>
                </a:cubicBezTo>
                <a:cubicBezTo>
                  <a:pt x="1579" y="713119"/>
                  <a:pt x="-14813" y="393602"/>
                  <a:pt x="0" y="200875"/>
                </a:cubicBezTo>
                <a:close/>
              </a:path>
            </a:pathLst>
          </a:custGeom>
          <a:solidFill>
            <a:srgbClr val="FFF2CC"/>
          </a:solidFill>
          <a:ln w="28575" cap="flat" cmpd="sng">
            <a:solidFill>
              <a:srgbClr val="CCF9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fi-FI" sz="1200" b="1" i="0" u="none" strike="noStrike" cap="none" dirty="0">
                <a:solidFill>
                  <a:srgbClr val="000000"/>
                </a:solidFill>
                <a:latin typeface="Calibri"/>
                <a:ea typeface="Calibri"/>
                <a:cs typeface="Calibri"/>
                <a:sym typeface="Calibri"/>
              </a:rPr>
              <a:t>VÄLINEET JA TILAT</a:t>
            </a:r>
            <a:r>
              <a:rPr lang="fi-FI" sz="1200" b="0" i="0" u="none" strike="noStrike" cap="none" dirty="0">
                <a:solidFill>
                  <a:srgbClr val="000000"/>
                </a:solidFill>
                <a:latin typeface="Calibri"/>
                <a:ea typeface="Calibri"/>
                <a:cs typeface="Calibri"/>
                <a:sym typeface="Calibri"/>
              </a:rPr>
              <a:t>​</a:t>
            </a:r>
            <a:endParaRPr sz="12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rgbClr val="000000"/>
                </a:solidFill>
                <a:latin typeface="Calibri"/>
                <a:ea typeface="Calibri"/>
                <a:cs typeface="Calibri"/>
                <a:sym typeface="Calibri"/>
              </a:rPr>
              <a:t>Näen liikkumisen mahdollisuuksia kaikkialla</a:t>
            </a:r>
            <a:endParaRPr sz="14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rgbClr val="000000"/>
                </a:solidFill>
                <a:latin typeface="Calibri"/>
                <a:ea typeface="Calibri"/>
                <a:cs typeface="Calibri"/>
                <a:sym typeface="Calibri"/>
              </a:rPr>
              <a:t>Tarjoan lapsille tilaa ja välineitä liikkuvaan leikkiin</a:t>
            </a:r>
            <a:endParaRPr sz="14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rgbClr val="000000"/>
                </a:solidFill>
                <a:latin typeface="Calibri"/>
                <a:ea typeface="Calibri"/>
                <a:cs typeface="Calibri"/>
                <a:sym typeface="Calibri"/>
              </a:rPr>
              <a:t>Järjestän salissa ja ulkona vauhdikkaita leikkejä, joissa lapset hengästyvät</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lt1"/>
              </a:solidFill>
              <a:latin typeface="Calibri"/>
              <a:ea typeface="Calibri"/>
              <a:cs typeface="Calibri"/>
              <a:sym typeface="Calibri"/>
            </a:endParaRPr>
          </a:p>
        </p:txBody>
      </p:sp>
      <p:sp>
        <p:nvSpPr>
          <p:cNvPr id="344" name="Google Shape;344;p47"/>
          <p:cNvSpPr/>
          <p:nvPr/>
        </p:nvSpPr>
        <p:spPr>
          <a:xfrm>
            <a:off x="57440" y="4616392"/>
            <a:ext cx="6743111" cy="1588646"/>
          </a:xfrm>
          <a:custGeom>
            <a:avLst/>
            <a:gdLst/>
            <a:ahLst/>
            <a:cxnLst/>
            <a:rect l="l" t="t" r="r" b="b"/>
            <a:pathLst>
              <a:path w="6743111" h="1588646" fill="none" extrusionOk="0">
                <a:moveTo>
                  <a:pt x="0" y="264780"/>
                </a:moveTo>
                <a:cubicBezTo>
                  <a:pt x="1276" y="120138"/>
                  <a:pt x="121241" y="-2980"/>
                  <a:pt x="264780" y="0"/>
                </a:cubicBezTo>
                <a:cubicBezTo>
                  <a:pt x="2877741" y="-154913"/>
                  <a:pt x="4480329" y="30595"/>
                  <a:pt x="6478331" y="0"/>
                </a:cubicBezTo>
                <a:cubicBezTo>
                  <a:pt x="6611773" y="16287"/>
                  <a:pt x="6734810" y="106925"/>
                  <a:pt x="6743111" y="264780"/>
                </a:cubicBezTo>
                <a:cubicBezTo>
                  <a:pt x="6719591" y="390165"/>
                  <a:pt x="6733463" y="1147078"/>
                  <a:pt x="6743111" y="1323866"/>
                </a:cubicBezTo>
                <a:cubicBezTo>
                  <a:pt x="6727535" y="1460037"/>
                  <a:pt x="6626520" y="1570820"/>
                  <a:pt x="6478331" y="1588646"/>
                </a:cubicBezTo>
                <a:cubicBezTo>
                  <a:pt x="5464750" y="1633772"/>
                  <a:pt x="1383756" y="1658439"/>
                  <a:pt x="264780" y="1588646"/>
                </a:cubicBezTo>
                <a:cubicBezTo>
                  <a:pt x="141118" y="1586581"/>
                  <a:pt x="3488" y="1471706"/>
                  <a:pt x="0" y="1323866"/>
                </a:cubicBezTo>
                <a:cubicBezTo>
                  <a:pt x="-47674" y="1156684"/>
                  <a:pt x="77181" y="550935"/>
                  <a:pt x="0" y="264780"/>
                </a:cubicBezTo>
                <a:close/>
              </a:path>
              <a:path w="6743111" h="1588646" extrusionOk="0">
                <a:moveTo>
                  <a:pt x="0" y="264780"/>
                </a:moveTo>
                <a:cubicBezTo>
                  <a:pt x="17865" y="127076"/>
                  <a:pt x="115397" y="8438"/>
                  <a:pt x="264780" y="0"/>
                </a:cubicBezTo>
                <a:cubicBezTo>
                  <a:pt x="1142210" y="-24420"/>
                  <a:pt x="5770582" y="-87860"/>
                  <a:pt x="6478331" y="0"/>
                </a:cubicBezTo>
                <a:cubicBezTo>
                  <a:pt x="6621150" y="-2057"/>
                  <a:pt x="6736287" y="117142"/>
                  <a:pt x="6743111" y="264780"/>
                </a:cubicBezTo>
                <a:cubicBezTo>
                  <a:pt x="6800242" y="789869"/>
                  <a:pt x="6769575" y="1139661"/>
                  <a:pt x="6743111" y="1323866"/>
                </a:cubicBezTo>
                <a:cubicBezTo>
                  <a:pt x="6737336" y="1468251"/>
                  <a:pt x="6613474" y="1609035"/>
                  <a:pt x="6478331" y="1588646"/>
                </a:cubicBezTo>
                <a:cubicBezTo>
                  <a:pt x="3899811" y="1717068"/>
                  <a:pt x="1287390" y="1678096"/>
                  <a:pt x="264780" y="1588646"/>
                </a:cubicBezTo>
                <a:cubicBezTo>
                  <a:pt x="115995" y="1564171"/>
                  <a:pt x="4501" y="1496670"/>
                  <a:pt x="0" y="1323866"/>
                </a:cubicBezTo>
                <a:cubicBezTo>
                  <a:pt x="44005" y="869843"/>
                  <a:pt x="63701" y="539165"/>
                  <a:pt x="0" y="264780"/>
                </a:cubicBezTo>
                <a:close/>
              </a:path>
            </a:pathLst>
          </a:custGeom>
          <a:solidFill>
            <a:srgbClr val="FBE4D4"/>
          </a:solidFill>
          <a:ln w="28575" cap="flat" cmpd="sng">
            <a:solidFill>
              <a:srgbClr val="CCD3F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i-FI" sz="1200" b="1" i="0" u="none" strike="noStrike" cap="none" dirty="0">
                <a:solidFill>
                  <a:srgbClr val="000000"/>
                </a:solidFill>
                <a:latin typeface="Calibri"/>
                <a:ea typeface="Calibri"/>
                <a:cs typeface="Calibri"/>
                <a:sym typeface="Calibri"/>
              </a:rPr>
              <a:t>TEOT</a:t>
            </a:r>
            <a:r>
              <a:rPr lang="fi-FI" sz="1200" b="0" i="0" u="none" strike="noStrike" cap="none" dirty="0">
                <a:solidFill>
                  <a:srgbClr val="000000"/>
                </a:solidFill>
                <a:latin typeface="Calibri"/>
                <a:ea typeface="Calibri"/>
                <a:cs typeface="Calibri"/>
                <a:sym typeface="Calibri"/>
              </a:rPr>
              <a:t>​</a:t>
            </a:r>
            <a:endParaRPr sz="12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rgbClr val="000000"/>
                </a:solidFill>
                <a:latin typeface="Calibri"/>
                <a:ea typeface="Calibri"/>
                <a:cs typeface="Calibri"/>
                <a:sym typeface="Calibri"/>
              </a:rPr>
              <a:t>Suunnittelen liikkumisen osaksi jokaista päivää</a:t>
            </a:r>
            <a:endParaRPr sz="14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rgbClr val="000000"/>
                </a:solidFill>
                <a:latin typeface="Calibri"/>
                <a:ea typeface="Calibri"/>
                <a:cs typeface="Calibri"/>
                <a:sym typeface="Calibri"/>
              </a:rPr>
              <a:t>Toteutan liikkumista jokaisessa arjen hetkessä</a:t>
            </a:r>
            <a:endParaRPr sz="14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rgbClr val="000000"/>
                </a:solidFill>
                <a:latin typeface="Calibri"/>
                <a:ea typeface="Calibri"/>
                <a:cs typeface="Calibri"/>
                <a:sym typeface="Calibri"/>
              </a:rPr>
              <a:t>Näytän mallia</a:t>
            </a:r>
            <a:endParaRPr sz="14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rgbClr val="000000"/>
                </a:solidFill>
                <a:latin typeface="Calibri"/>
                <a:ea typeface="Calibri"/>
                <a:cs typeface="Calibri"/>
                <a:sym typeface="Calibri"/>
              </a:rPr>
              <a:t>Ohjaan lapsille liikuntaleikkejä</a:t>
            </a:r>
            <a:endParaRPr sz="14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Noto Sans Symbols"/>
              <a:buChar char="❑"/>
            </a:pPr>
            <a:r>
              <a:rPr lang="fi-FI" sz="1200" b="0" i="0" u="none" strike="noStrike" cap="none" dirty="0">
                <a:solidFill>
                  <a:srgbClr val="000000"/>
                </a:solidFill>
                <a:latin typeface="Calibri"/>
                <a:ea typeface="Calibri"/>
                <a:cs typeface="Calibri"/>
                <a:sym typeface="Calibri"/>
              </a:rPr>
              <a:t>Opetan lapsille systemaattisesti motorisia taitoja</a:t>
            </a:r>
            <a:endParaRPr sz="1200" b="0" i="0" u="none" strike="noStrike" cap="none" dirty="0">
              <a:solidFill>
                <a:srgbClr val="000000"/>
              </a:solidFill>
              <a:latin typeface="Calibri"/>
              <a:ea typeface="Calibri"/>
              <a:cs typeface="Calibri"/>
              <a:sym typeface="Calibri"/>
            </a:endParaRPr>
          </a:p>
          <a:p>
            <a:pPr marL="192881" marR="0" lvl="0" indent="-192881" algn="l" rtl="0">
              <a:lnSpc>
                <a:spcPct val="100000"/>
              </a:lnSpc>
              <a:spcBef>
                <a:spcPts val="0"/>
              </a:spcBef>
              <a:spcAft>
                <a:spcPts val="0"/>
              </a:spcAft>
              <a:buClr>
                <a:srgbClr val="000000"/>
              </a:buClr>
              <a:buSzPts val="1200"/>
              <a:buFont typeface="Calibri"/>
              <a:buChar char="❑"/>
            </a:pPr>
            <a:r>
              <a:rPr lang="fi-FI" sz="1200" b="0" i="0" u="none" strike="noStrike" cap="none" dirty="0">
                <a:solidFill>
                  <a:srgbClr val="000000"/>
                </a:solidFill>
                <a:latin typeface="Calibri"/>
                <a:ea typeface="Calibri"/>
                <a:cs typeface="Calibri"/>
                <a:sym typeface="Calibri"/>
              </a:rPr>
              <a:t>Rakennan liikuttavia toimintoja, kuten temppuratoja </a:t>
            </a:r>
            <a:endParaRPr sz="1200" b="0" i="0" u="none" strike="noStrike" cap="none" dirty="0">
              <a:solidFill>
                <a:srgbClr val="000000"/>
              </a:solidFill>
              <a:latin typeface="Calibri"/>
              <a:ea typeface="Calibri"/>
              <a:cs typeface="Calibri"/>
              <a:sym typeface="Calibri"/>
            </a:endParaRPr>
          </a:p>
        </p:txBody>
      </p:sp>
      <p:sp>
        <p:nvSpPr>
          <p:cNvPr id="345" name="Google Shape;345;p47"/>
          <p:cNvSpPr/>
          <p:nvPr/>
        </p:nvSpPr>
        <p:spPr>
          <a:xfrm>
            <a:off x="179623" y="1214707"/>
            <a:ext cx="6398976" cy="185428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dirty="0">
                <a:solidFill>
                  <a:schemeClr val="dk1"/>
                </a:solidFill>
                <a:latin typeface="Calibri"/>
                <a:ea typeface="Calibri"/>
                <a:cs typeface="Calibri"/>
                <a:sym typeface="Calibri"/>
              </a:rPr>
              <a:t>Aikuisella on merkittävä rooli lapsen aktiivisuuden tukijana tai jopa passiivisuuden edistäjänä. Monesti passiivisuutta edistetään tiedostamattomasti ja liikkumista ajatellaan edelleen hyvin tuokiokeskeisesti. </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dirty="0">
                <a:solidFill>
                  <a:schemeClr val="dk1"/>
                </a:solidFill>
                <a:latin typeface="Calibri"/>
                <a:ea typeface="Calibri"/>
                <a:cs typeface="Calibri"/>
                <a:sym typeface="Calibri"/>
              </a:rPr>
              <a:t> Laita rasti ruutuun omiin vahvuuksiisi. Mitkä näkökulmat kaipaavat kehittämistä?</a:t>
            </a:r>
            <a:endParaRPr sz="1400" b="0" i="0" u="none" strike="noStrike" cap="none" dirty="0">
              <a:solidFill>
                <a:srgbClr val="000000"/>
              </a:solidFill>
              <a:latin typeface="Calibri"/>
              <a:ea typeface="Calibri"/>
              <a:cs typeface="Calibri"/>
              <a:sym typeface="Calibri"/>
            </a:endParaRPr>
          </a:p>
          <a:p>
            <a:pPr marL="0" marR="0" lvl="0" indent="0" algn="ctr" rtl="0">
              <a:lnSpc>
                <a:spcPct val="107000"/>
              </a:lnSpc>
              <a:spcBef>
                <a:spcPts val="0"/>
              </a:spcBef>
              <a:spcAft>
                <a:spcPts val="0"/>
              </a:spcAft>
              <a:buClr>
                <a:srgbClr val="000000"/>
              </a:buClr>
              <a:buSzPts val="1200"/>
              <a:buFont typeface="Arial"/>
              <a:buNone/>
            </a:pPr>
            <a:r>
              <a:rPr lang="fi-FI" sz="1200" b="0" i="0" u="none" strike="noStrike" cap="none" dirty="0">
                <a:solidFill>
                  <a:schemeClr val="dk1"/>
                </a:solidFill>
                <a:latin typeface="Calibri"/>
                <a:ea typeface="Calibri"/>
                <a:cs typeface="Calibri"/>
                <a:sym typeface="Calibri"/>
              </a:rPr>
              <a:t>Työkalu toimii esimerkiksi tiimin vahvuuksien ja kehittämiskohteiden tunnistajana ja keskustelun avaajana, mutta myös toimintakulttuurin johtamisen työkaluna esimerkiksi kehityskeskusteluissa.  </a:t>
            </a:r>
            <a:endParaRPr sz="1200" b="0" i="0" u="none" strike="noStrike" cap="none" dirty="0">
              <a:solidFill>
                <a:schemeClr val="lt1"/>
              </a:solidFill>
              <a:latin typeface="Calibri"/>
              <a:ea typeface="Calibri"/>
              <a:cs typeface="Calibri"/>
              <a:sym typeface="Calibri"/>
            </a:endParaRPr>
          </a:p>
        </p:txBody>
      </p:sp>
      <p:sp>
        <p:nvSpPr>
          <p:cNvPr id="3" name="Tekstiruutu 2">
            <a:extLst>
              <a:ext uri="{FF2B5EF4-FFF2-40B4-BE49-F238E27FC236}">
                <a16:creationId xmlns:a16="http://schemas.microsoft.com/office/drawing/2014/main" id="{5031DB3B-1A35-3791-5C6F-FC40796B69A2}"/>
              </a:ext>
            </a:extLst>
          </p:cNvPr>
          <p:cNvSpPr txBox="1"/>
          <p:nvPr/>
        </p:nvSpPr>
        <p:spPr>
          <a:xfrm>
            <a:off x="232237" y="9503798"/>
            <a:ext cx="6293748" cy="276999"/>
          </a:xfrm>
          <a:prstGeom prst="rect">
            <a:avLst/>
          </a:prstGeom>
          <a:noFill/>
        </p:spPr>
        <p:txBody>
          <a:bodyPr wrap="square" rtlCol="0">
            <a:spAutoFit/>
          </a:bodyPr>
          <a:lstStyle/>
          <a:p>
            <a:r>
              <a:rPr lang="fi-FI" sz="1200" dirty="0">
                <a:latin typeface="Calibri" panose="020F0502020204030204" pitchFamily="34" charset="0"/>
                <a:cs typeface="Calibri" panose="020F0502020204030204" pitchFamily="34" charset="0"/>
              </a:rPr>
              <a:t>Muu, mikä? ______________________________________________________________________</a:t>
            </a:r>
          </a:p>
        </p:txBody>
      </p:sp>
    </p:spTree>
  </p:cSld>
  <p:clrMapOvr>
    <a:masterClrMapping/>
  </p:clrMapOvr>
  <p:transition spd="slow">
    <p:push dir="u"/>
  </p:transition>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35</TotalTime>
  <Words>2548</Words>
  <Application>Microsoft Office PowerPoint</Application>
  <PresentationFormat>A4-paperi (210 x 297 mm)</PresentationFormat>
  <Paragraphs>442</Paragraphs>
  <Slides>16</Slides>
  <Notes>15</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16</vt:i4>
      </vt:variant>
    </vt:vector>
  </HeadingPairs>
  <TitlesOfParts>
    <vt:vector size="24" baseType="lpstr">
      <vt:lpstr>Arial</vt:lpstr>
      <vt:lpstr>Arial Black</vt:lpstr>
      <vt:lpstr>Calibri</vt:lpstr>
      <vt:lpstr>Calibri Light</vt:lpstr>
      <vt:lpstr>Noto Sans Symbols</vt:lpstr>
      <vt:lpstr>Segoe UI Symbol</vt:lpstr>
      <vt:lpstr>Wingdings</vt:lpstr>
      <vt:lpstr>Office-teema</vt:lpstr>
      <vt:lpstr>PowerPoint-esitys</vt:lpstr>
      <vt:lpstr>Liikkumisen inkluusiosta</vt:lpstr>
      <vt:lpstr>PowerPoint-esitys</vt:lpstr>
      <vt:lpstr>LIIKKUMISEN PÄIVÄKELLO</vt:lpstr>
      <vt:lpstr>Pedagogiset ratkaisut</vt:lpstr>
      <vt:lpstr>Vauhdikkaan fyysisen  aktiivisuuden bingo</vt:lpstr>
      <vt:lpstr>Vinkkejä ja materiaaleja vähän liikkuvien ja liikkumiseensa tukea tarvitsevien lasten kanssa</vt:lpstr>
      <vt:lpstr>PowerPoint-esitys</vt:lpstr>
      <vt:lpstr>Aikuisen rooli  lapsen liikuttajana</vt:lpstr>
      <vt:lpstr>Vinkkejä ja ideoita motoristen taitojen havainnointiin</vt:lpstr>
      <vt:lpstr>Motoristen taitojen check-lista</vt:lpstr>
      <vt:lpstr>PowerPoint-esitys</vt:lpstr>
      <vt:lpstr>PowerPoint-esitys</vt:lpstr>
      <vt:lpstr>PowerPoint-esitys</vt:lpstr>
      <vt:lpstr>PowerPoint-esitys</vt:lpstr>
      <vt:lpstr>PowerPoint-esitys</vt:lpstr>
    </vt:vector>
  </TitlesOfParts>
  <Company>Kirkkonummen kunta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Kaipainen Essi</dc:creator>
  <cp:lastModifiedBy>Kaipainen Essi</cp:lastModifiedBy>
  <cp:revision>2</cp:revision>
  <dcterms:created xsi:type="dcterms:W3CDTF">2023-09-07T06:36:26Z</dcterms:created>
  <dcterms:modified xsi:type="dcterms:W3CDTF">2023-09-11T12:21:48Z</dcterms:modified>
</cp:coreProperties>
</file>