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876" r:id="rId4"/>
  </p:sldMasterIdLst>
  <p:notesMasterIdLst>
    <p:notesMasterId r:id="rId18"/>
  </p:notesMasterIdLst>
  <p:handoutMasterIdLst>
    <p:handoutMasterId r:id="rId19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8" r:id="rId16"/>
    <p:sldId id="270" r:id="rId17"/>
  </p:sldIdLst>
  <p:sldSz cx="12192000" cy="6858000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3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7451B5B-BD65-4D3D-8266-EAF26D47120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9D54034-E99B-45E9-A6C4-A2956401578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F81F0E-5171-4168-80DE-7FB9014EC770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D0CBF67-EEA4-4EFF-A692-28A4B94EB04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976FCBB-F675-4106-82C5-0273BDA516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9801F0-5E1F-4B9D-9E55-5A6051967D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02042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7B5FBD-487E-4A84-8A20-7C338E68659D}" type="datetimeFigureOut">
              <a:rPr lang="es-ES" noProof="0" smtClean="0"/>
              <a:t>14/05/2024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Editar Estilos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F318EC-34B8-44CB-B572-CC6AFDF16BE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176221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F318EC-34B8-44CB-B572-CC6AFDF16BEC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2739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F318EC-34B8-44CB-B572-CC6AFDF16BEC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7265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F318EC-34B8-44CB-B572-CC6AFDF16BEC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8040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F318EC-34B8-44CB-B572-CC6AFDF16BEC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4326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F318EC-34B8-44CB-B572-CC6AFDF16BEC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7500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rtlCol="0"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709530" y="3869634"/>
            <a:ext cx="8767860" cy="1388165"/>
          </a:xfrm>
        </p:spPr>
        <p:txBody>
          <a:bodyPr rtlCol="0"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966507B8-1A43-45DB-883C-4D7009693914}" type="datetime1">
              <a:rPr lang="es-ES" noProof="0" smtClean="0"/>
              <a:t>14/05/2024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r>
              <a:rPr lang="es-ES" noProof="0"/>
              <a:t>
              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  <p:cxnSp>
        <p:nvCxnSpPr>
          <p:cNvPr id="8" name="Conector recto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178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2450A2-8C6B-453D-AD7E-05EF850C4BB7}" type="datetime1">
              <a:rPr lang="es-ES" noProof="0" smtClean="0"/>
              <a:t>14/05/2024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3552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143000" y="762000"/>
            <a:ext cx="7429500" cy="5410200"/>
          </a:xfrm>
        </p:spPr>
        <p:txBody>
          <a:bodyPr vert="eaVert" rtlCol="0"/>
          <a:lstStyle>
            <a:lvl1pPr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633F54-48B9-465B-924F-FEBA8E9B593E}" type="datetime1">
              <a:rPr lang="es-ES" noProof="0" smtClean="0"/>
              <a:t>14/05/2024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994763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9A0FAE-AD92-41DD-AA9F-B3B13C99392D}" type="datetime1">
              <a:rPr lang="es-ES" noProof="0" smtClean="0"/>
              <a:t>14/05/2024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472039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rtlCol="0"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1709928" y="4154520"/>
            <a:ext cx="8769096" cy="136380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67418A-C969-44FC-A7CA-B2BBC1A36E05}" type="datetime1">
              <a:rPr lang="es-ES" noProof="0" smtClean="0"/>
              <a:t>14/05/2024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  <p:cxnSp>
        <p:nvCxnSpPr>
          <p:cNvPr id="7" name="Conector recto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936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 hasCustomPrompt="1"/>
          </p:nvPr>
        </p:nvSpPr>
        <p:spPr>
          <a:xfrm>
            <a:off x="1143000" y="2057399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 hasCustomPrompt="1"/>
          </p:nvPr>
        </p:nvSpPr>
        <p:spPr>
          <a:xfrm>
            <a:off x="6267612" y="2057400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97BF3C1-A2F9-41AD-B98F-1D0FDB7E4268}" type="datetime1">
              <a:rPr lang="es-ES" noProof="0" smtClean="0"/>
              <a:t>14/05/2024</a:t>
            </a:fld>
            <a:endParaRPr lang="es-ES" noProof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181670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1143000" y="2001511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 hasCustomPrompt="1"/>
          </p:nvPr>
        </p:nvSpPr>
        <p:spPr>
          <a:xfrm>
            <a:off x="1143000" y="2721483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269173" y="1999032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 hasCustomPrompt="1"/>
          </p:nvPr>
        </p:nvSpPr>
        <p:spPr>
          <a:xfrm>
            <a:off x="6269173" y="2719322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517B95E-37BB-40DC-A15E-D59313D48F1D}" type="datetime1">
              <a:rPr lang="es-ES" noProof="0" smtClean="0"/>
              <a:t>14/05/2024</a:t>
            </a:fld>
            <a:endParaRPr lang="es-ES" noProof="0"/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963352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F2FDBB-2231-4A11-86CB-CBF5B933D543}" type="datetime1">
              <a:rPr lang="es-ES" noProof="0" smtClean="0"/>
              <a:t>14/05/2024</a:t>
            </a:fld>
            <a:endParaRPr lang="es-ES" noProof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005428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F3E6435-CD17-49CC-9648-997D505B5E9D}" type="datetime1">
              <a:rPr lang="es-ES" noProof="0" smtClean="0"/>
              <a:t>14/05/2024</a:t>
            </a:fld>
            <a:endParaRPr lang="es-ES" noProof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98825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>
          <a:xfrm>
            <a:off x="5852159" y="1097280"/>
            <a:ext cx="5212080" cy="4663440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43000" y="2834640"/>
            <a:ext cx="3931920" cy="301752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CDC35B1-7852-4B6F-9316-4A9A644EFFD3}" type="datetime1">
              <a:rPr lang="es-ES" noProof="0" smtClean="0"/>
              <a:t>14/05/2024</a:t>
            </a:fld>
            <a:endParaRPr lang="es-ES" noProof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158383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rtlCol="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43000" y="2834640"/>
            <a:ext cx="3931920" cy="288036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792FA3-6961-49B9-B591-727F29322DC8}" type="datetime1">
              <a:rPr lang="es-ES" noProof="0" smtClean="0"/>
              <a:t>14/05/2024</a:t>
            </a:fld>
            <a:endParaRPr lang="es-ES" noProof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
              </a:t>
            </a: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74084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C5908AD2-DC5C-4B0C-B382-8561220626F4}" type="datetime1">
              <a:rPr lang="es-ES" noProof="0" smtClean="0"/>
              <a:t>14/05/2024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/>
              <a:t>
              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6D22F896-40B5-4ADD-8801-0D06FADFA09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702258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f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Conector recto 41">
            <a:extLst>
              <a:ext uri="{FF2B5EF4-FFF2-40B4-BE49-F238E27FC236}">
                <a16:creationId xmlns:a16="http://schemas.microsoft.com/office/drawing/2014/main" id="{63FED537-3AF1-4C36-9904-77B6A54D27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5462458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050E78D6-F072-48E7-8270-20EFBDD26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0462" y="3974766"/>
            <a:ext cx="9966960" cy="1325880"/>
          </a:xfrm>
        </p:spPr>
        <p:txBody>
          <a:bodyPr rtlCol="0">
            <a:noAutofit/>
          </a:bodyPr>
          <a:lstStyle/>
          <a:p>
            <a:r>
              <a:rPr lang="en-US" sz="5400" dirty="0" err="1"/>
              <a:t>Tervetuloa</a:t>
            </a:r>
            <a:r>
              <a:rPr lang="en-US" sz="5400" dirty="0"/>
              <a:t> </a:t>
            </a:r>
            <a:r>
              <a:rPr lang="en-US" sz="5400" dirty="0" err="1"/>
              <a:t>Madridiin</a:t>
            </a:r>
            <a:r>
              <a:rPr lang="en-US" sz="5400" dirty="0"/>
              <a:t>!</a:t>
            </a:r>
            <a:endParaRPr lang="es-ES" sz="5400" cap="none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FC7BD98-5486-489C-BAA0-A69CEFF691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30" y="5598292"/>
            <a:ext cx="8767860" cy="984551"/>
          </a:xfrm>
        </p:spPr>
        <p:txBody>
          <a:bodyPr rtlCol="0">
            <a:normAutofit/>
          </a:bodyPr>
          <a:lstStyle/>
          <a:p>
            <a:pPr algn="l"/>
            <a:r>
              <a:rPr lang="es-ES" dirty="0" err="1" smtClean="0"/>
              <a:t>Presented</a:t>
            </a:r>
            <a:r>
              <a:rPr lang="es-ES" dirty="0" smtClean="0"/>
              <a:t> </a:t>
            </a:r>
            <a:r>
              <a:rPr lang="es-ES" dirty="0" err="1" smtClean="0"/>
              <a:t>By</a:t>
            </a:r>
            <a:endParaRPr lang="es-ES" dirty="0" smtClean="0"/>
          </a:p>
          <a:p>
            <a:pPr algn="r"/>
            <a:r>
              <a:rPr lang="es-ES" dirty="0" smtClean="0"/>
              <a:t> </a:t>
            </a:r>
            <a:r>
              <a:rPr lang="es-ES" dirty="0" err="1" smtClean="0"/>
              <a:t>May</a:t>
            </a:r>
            <a:r>
              <a:rPr lang="es-ES" dirty="0" smtClean="0"/>
              <a:t> 14, 2024</a:t>
            </a:r>
            <a:endParaRPr lang="es-ES" sz="2000" dirty="0"/>
          </a:p>
        </p:txBody>
      </p:sp>
      <p:pic>
        <p:nvPicPr>
          <p:cNvPr id="7" name="Imagen 6" descr="Hombre mirando el paisaje">
            <a:extLst>
              <a:ext uri="{FF2B5EF4-FFF2-40B4-BE49-F238E27FC236}">
                <a16:creationId xmlns:a16="http://schemas.microsoft.com/office/drawing/2014/main" id="{CD9EF39B-AB41-49AB-8163-8B5FD7D283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840" y="256540"/>
            <a:ext cx="11704320" cy="376427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256540"/>
            <a:ext cx="11690322" cy="39497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8372" y="5598292"/>
            <a:ext cx="2215255" cy="96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05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252152"/>
            <a:ext cx="9875520" cy="566000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The Egyptian temple in Madrid</a:t>
            </a:r>
            <a:endParaRPr lang="es-ES" b="1" u="sng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818152"/>
            <a:ext cx="7319356" cy="4801252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228599" y="5619404"/>
            <a:ext cx="2767104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700" dirty="0" err="1">
                <a:latin typeface="Montserrat Light" panose="00000400000000000000" pitchFamily="50" charset="0"/>
              </a:rPr>
              <a:t>Debodin</a:t>
            </a:r>
            <a:r>
              <a:rPr lang="es-ES" sz="1700" dirty="0">
                <a:latin typeface="Montserrat Light" panose="00000400000000000000" pitchFamily="50" charset="0"/>
              </a:rPr>
              <a:t> </a:t>
            </a:r>
            <a:r>
              <a:rPr lang="es-ES" sz="1700" dirty="0" err="1" smtClean="0">
                <a:latin typeface="Montserrat Light" panose="00000400000000000000" pitchFamily="50" charset="0"/>
              </a:rPr>
              <a:t>temppeli</a:t>
            </a:r>
            <a:r>
              <a:rPr lang="es-ES" sz="1700" dirty="0" smtClean="0">
                <a:latin typeface="Montserrat Light" panose="00000400000000000000" pitchFamily="50" charset="0"/>
              </a:rPr>
              <a:t> 1972</a:t>
            </a:r>
            <a:endParaRPr lang="es-ES" sz="1700" dirty="0">
              <a:latin typeface="Montserrat Light" panose="00000400000000000000" pitchFamily="50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2721" y="252152"/>
            <a:ext cx="4130479" cy="251598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7214" y="2852304"/>
            <a:ext cx="3712327" cy="2858163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228599" y="5944905"/>
            <a:ext cx="108023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err="1">
                <a:latin typeface="Montserrat Light" panose="00000400000000000000" pitchFamily="50" charset="0"/>
              </a:rPr>
              <a:t>Temppeli</a:t>
            </a:r>
            <a:r>
              <a:rPr lang="es-ES" dirty="0">
                <a:latin typeface="Montserrat Light" panose="00000400000000000000" pitchFamily="50" charset="0"/>
              </a:rPr>
              <a:t> </a:t>
            </a:r>
            <a:r>
              <a:rPr lang="es-ES" dirty="0" err="1">
                <a:latin typeface="Montserrat Light" panose="00000400000000000000" pitchFamily="50" charset="0"/>
              </a:rPr>
              <a:t>rakennettiin</a:t>
            </a:r>
            <a:r>
              <a:rPr lang="es-ES" dirty="0">
                <a:latin typeface="Montserrat Light" panose="00000400000000000000" pitchFamily="50" charset="0"/>
              </a:rPr>
              <a:t> </a:t>
            </a:r>
            <a:r>
              <a:rPr lang="es-ES" dirty="0" err="1">
                <a:latin typeface="Montserrat Light" panose="00000400000000000000" pitchFamily="50" charset="0"/>
              </a:rPr>
              <a:t>alun</a:t>
            </a:r>
            <a:r>
              <a:rPr lang="es-ES" dirty="0">
                <a:latin typeface="Montserrat Light" panose="00000400000000000000" pitchFamily="50" charset="0"/>
              </a:rPr>
              <a:t> </a:t>
            </a:r>
            <a:r>
              <a:rPr lang="es-ES" dirty="0" err="1">
                <a:latin typeface="Montserrat Light" panose="00000400000000000000" pitchFamily="50" charset="0"/>
              </a:rPr>
              <a:t>perin</a:t>
            </a:r>
            <a:r>
              <a:rPr lang="es-ES" dirty="0">
                <a:latin typeface="Montserrat Light" panose="00000400000000000000" pitchFamily="50" charset="0"/>
              </a:rPr>
              <a:t> </a:t>
            </a:r>
            <a:r>
              <a:rPr lang="es-ES" dirty="0" err="1">
                <a:latin typeface="Montserrat Light" panose="00000400000000000000" pitchFamily="50" charset="0"/>
              </a:rPr>
              <a:t>eteläiseen</a:t>
            </a:r>
            <a:r>
              <a:rPr lang="es-ES" dirty="0">
                <a:latin typeface="Montserrat Light" panose="00000400000000000000" pitchFamily="50" charset="0"/>
              </a:rPr>
              <a:t> </a:t>
            </a:r>
            <a:r>
              <a:rPr lang="es-ES" dirty="0" err="1">
                <a:latin typeface="Montserrat Light" panose="00000400000000000000" pitchFamily="50" charset="0"/>
              </a:rPr>
              <a:t>Egyptiin</a:t>
            </a:r>
            <a:r>
              <a:rPr lang="es-ES" dirty="0">
                <a:latin typeface="Montserrat Light" panose="00000400000000000000" pitchFamily="50" charset="0"/>
              </a:rPr>
              <a:t> </a:t>
            </a:r>
            <a:r>
              <a:rPr lang="es-ES" dirty="0" err="1">
                <a:latin typeface="Montserrat Light" panose="00000400000000000000" pitchFamily="50" charset="0"/>
              </a:rPr>
              <a:t>lähelle</a:t>
            </a:r>
            <a:r>
              <a:rPr lang="es-ES" dirty="0">
                <a:latin typeface="Montserrat Light" panose="00000400000000000000" pitchFamily="50" charset="0"/>
              </a:rPr>
              <a:t> </a:t>
            </a:r>
            <a:r>
              <a:rPr lang="es-ES" dirty="0" err="1">
                <a:latin typeface="Montserrat Light" panose="00000400000000000000" pitchFamily="50" charset="0"/>
              </a:rPr>
              <a:t>Niilin</a:t>
            </a:r>
            <a:r>
              <a:rPr lang="es-ES" dirty="0">
                <a:latin typeface="Montserrat Light" panose="00000400000000000000" pitchFamily="50" charset="0"/>
              </a:rPr>
              <a:t> </a:t>
            </a:r>
            <a:r>
              <a:rPr lang="es-ES" dirty="0" err="1">
                <a:latin typeface="Montserrat Light" panose="00000400000000000000" pitchFamily="50" charset="0"/>
              </a:rPr>
              <a:t>ensimmäistä</a:t>
            </a:r>
            <a:r>
              <a:rPr lang="es-ES" dirty="0">
                <a:latin typeface="Montserrat Light" panose="00000400000000000000" pitchFamily="50" charset="0"/>
              </a:rPr>
              <a:t> </a:t>
            </a:r>
            <a:r>
              <a:rPr lang="es-ES" dirty="0" err="1">
                <a:latin typeface="Montserrat Light" panose="00000400000000000000" pitchFamily="50" charset="0"/>
              </a:rPr>
              <a:t>putousta</a:t>
            </a:r>
            <a:r>
              <a:rPr lang="es-ES" dirty="0">
                <a:latin typeface="Montserrat Light" panose="00000400000000000000" pitchFamily="50" charset="0"/>
              </a:rPr>
              <a:t> ja Isis-</a:t>
            </a:r>
            <a:r>
              <a:rPr lang="es-ES" dirty="0" err="1">
                <a:latin typeface="Montserrat Light" panose="00000400000000000000" pitchFamily="50" charset="0"/>
              </a:rPr>
              <a:t>jumalattarelle</a:t>
            </a:r>
            <a:r>
              <a:rPr lang="es-ES" dirty="0">
                <a:latin typeface="Montserrat Light" panose="00000400000000000000" pitchFamily="50" charset="0"/>
              </a:rPr>
              <a:t> </a:t>
            </a:r>
            <a:r>
              <a:rPr lang="es-ES" dirty="0" err="1">
                <a:latin typeface="Montserrat Light" panose="00000400000000000000" pitchFamily="50" charset="0"/>
              </a:rPr>
              <a:t>omistettua</a:t>
            </a:r>
            <a:r>
              <a:rPr lang="es-ES" dirty="0">
                <a:latin typeface="Montserrat Light" panose="00000400000000000000" pitchFamily="50" charset="0"/>
              </a:rPr>
              <a:t> </a:t>
            </a:r>
            <a:r>
              <a:rPr lang="es-ES" dirty="0" err="1">
                <a:latin typeface="Montserrat Light" panose="00000400000000000000" pitchFamily="50" charset="0"/>
              </a:rPr>
              <a:t>uskonnollista</a:t>
            </a:r>
            <a:r>
              <a:rPr lang="es-ES" dirty="0">
                <a:latin typeface="Montserrat Light" panose="00000400000000000000" pitchFamily="50" charset="0"/>
              </a:rPr>
              <a:t> </a:t>
            </a:r>
            <a:r>
              <a:rPr lang="es-ES" dirty="0" err="1">
                <a:latin typeface="Montserrat Light" panose="00000400000000000000" pitchFamily="50" charset="0"/>
              </a:rPr>
              <a:t>keskusta</a:t>
            </a:r>
            <a:endParaRPr lang="es-ES" dirty="0">
              <a:latin typeface="Montserrat Light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17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1975" y="-94471"/>
            <a:ext cx="9875520" cy="1356360"/>
          </a:xfrm>
        </p:spPr>
        <p:txBody>
          <a:bodyPr/>
          <a:lstStyle/>
          <a:p>
            <a:r>
              <a:rPr lang="es-ES" b="1" u="sng" dirty="0" smtClean="0"/>
              <a:t>San </a:t>
            </a:r>
            <a:r>
              <a:rPr lang="es-ES" b="1" u="sng" dirty="0" err="1" smtClean="0"/>
              <a:t>Iisidron</a:t>
            </a:r>
            <a:r>
              <a:rPr lang="es-ES" b="1" u="sng" dirty="0" smtClean="0"/>
              <a:t> </a:t>
            </a:r>
            <a:r>
              <a:rPr lang="es-ES" b="1" u="sng" dirty="0" err="1"/>
              <a:t>juhla</a:t>
            </a:r>
            <a:r>
              <a:rPr lang="es-ES" b="1" u="sng" dirty="0"/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5738" y="254663"/>
            <a:ext cx="5518872" cy="5557132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211975" y="4448453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latin typeface="Montserrat Light" panose="00000400000000000000" pitchFamily="50" charset="0"/>
              </a:rPr>
              <a:t>Chulapos</a:t>
            </a:r>
            <a:endParaRPr lang="es-ES" dirty="0">
              <a:latin typeface="Montserrat Light" panose="00000400000000000000" pitchFamily="50" charset="0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6392" y="4505498"/>
            <a:ext cx="3680329" cy="2078439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1658894" y="6271650"/>
            <a:ext cx="11480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dirty="0" smtClean="0">
                <a:latin typeface="Montserrat Light" panose="00000400000000000000" pitchFamily="50" charset="0"/>
              </a:rPr>
              <a:t>Gallinejas</a:t>
            </a:r>
            <a:endParaRPr lang="es-ES" sz="1600" dirty="0">
              <a:latin typeface="Montserrat Light" panose="00000400000000000000" pitchFamily="50" charset="0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249" y="882881"/>
            <a:ext cx="5578100" cy="35655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522" y="4817785"/>
            <a:ext cx="1443075" cy="176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7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5349" y="77585"/>
            <a:ext cx="9875520" cy="1356360"/>
          </a:xfrm>
        </p:spPr>
        <p:txBody>
          <a:bodyPr/>
          <a:lstStyle/>
          <a:p>
            <a:r>
              <a:rPr lang="es-ES" b="1" u="sng" dirty="0" smtClean="0"/>
              <a:t>Chotis </a:t>
            </a:r>
            <a:r>
              <a:rPr lang="es-ES" b="1" u="sng" dirty="0" err="1" smtClean="0"/>
              <a:t>Sanoitukset</a:t>
            </a:r>
            <a:endParaRPr lang="es-ES" b="1" u="sng" dirty="0"/>
          </a:p>
        </p:txBody>
      </p:sp>
      <p:sp>
        <p:nvSpPr>
          <p:cNvPr id="4" name="Rectángulo 3"/>
          <p:cNvSpPr/>
          <p:nvPr/>
        </p:nvSpPr>
        <p:spPr>
          <a:xfrm>
            <a:off x="195349" y="1066813"/>
            <a:ext cx="5888181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dirty="0" smtClean="0">
                <a:solidFill>
                  <a:srgbClr val="0D0D0D"/>
                </a:solidFill>
                <a:latin typeface="Montserrat Light" panose="00000400000000000000" pitchFamily="50" charset="0"/>
              </a:rPr>
              <a:t>Madrid, Madrid, Madrid </a:t>
            </a:r>
          </a:p>
          <a:p>
            <a:r>
              <a:rPr lang="fi-FI" dirty="0" smtClean="0">
                <a:solidFill>
                  <a:srgbClr val="0D0D0D"/>
                </a:solidFill>
                <a:latin typeface="Montserrat Light" panose="00000400000000000000" pitchFamily="50" charset="0"/>
              </a:rPr>
              <a:t>Kun saavut Madridiin, rakkaani </a:t>
            </a:r>
          </a:p>
          <a:p>
            <a:r>
              <a:rPr lang="fi-FI" dirty="0" smtClean="0">
                <a:solidFill>
                  <a:srgbClr val="0D0D0D"/>
                </a:solidFill>
                <a:latin typeface="Montserrat Light" panose="00000400000000000000" pitchFamily="50" charset="0"/>
              </a:rPr>
              <a:t>Teen sinusta </a:t>
            </a:r>
            <a:r>
              <a:rPr lang="fi-FI" dirty="0" err="1" smtClean="0">
                <a:solidFill>
                  <a:srgbClr val="0D0D0D"/>
                </a:solidFill>
                <a:latin typeface="Montserrat Light" panose="00000400000000000000" pitchFamily="50" charset="0"/>
              </a:rPr>
              <a:t>Lavapiésin</a:t>
            </a:r>
            <a:r>
              <a:rPr lang="fi-FI" dirty="0" smtClean="0">
                <a:solidFill>
                  <a:srgbClr val="0D0D0D"/>
                </a:solidFill>
                <a:latin typeface="Montserrat Light" panose="00000400000000000000" pitchFamily="50" charset="0"/>
              </a:rPr>
              <a:t> keisarinna </a:t>
            </a:r>
          </a:p>
          <a:p>
            <a:r>
              <a:rPr lang="fi-FI" dirty="0" smtClean="0">
                <a:solidFill>
                  <a:srgbClr val="0D0D0D"/>
                </a:solidFill>
                <a:latin typeface="Montserrat Light" panose="00000400000000000000" pitchFamily="50" charset="0"/>
              </a:rPr>
              <a:t>Ja reunustan sinut neilikoilla Gran </a:t>
            </a:r>
            <a:r>
              <a:rPr lang="fi-FI" dirty="0" err="1" smtClean="0">
                <a:solidFill>
                  <a:srgbClr val="0D0D0D"/>
                </a:solidFill>
                <a:latin typeface="Montserrat Light" panose="00000400000000000000" pitchFamily="50" charset="0"/>
              </a:rPr>
              <a:t>Víalla</a:t>
            </a:r>
            <a:r>
              <a:rPr lang="fi-FI" dirty="0" smtClean="0">
                <a:solidFill>
                  <a:srgbClr val="0D0D0D"/>
                </a:solidFill>
                <a:latin typeface="Montserrat Light" panose="00000400000000000000" pitchFamily="50" charset="0"/>
              </a:rPr>
              <a:t> </a:t>
            </a:r>
          </a:p>
          <a:p>
            <a:r>
              <a:rPr lang="fi-FI" dirty="0" smtClean="0">
                <a:solidFill>
                  <a:srgbClr val="0D0D0D"/>
                </a:solidFill>
                <a:latin typeface="Montserrat Light" panose="00000400000000000000" pitchFamily="50" charset="0"/>
              </a:rPr>
              <a:t>Ja kylvetän sinut Jerezin viinillä </a:t>
            </a:r>
          </a:p>
          <a:p>
            <a:endParaRPr lang="fi-FI" dirty="0" smtClean="0">
              <a:solidFill>
                <a:srgbClr val="0D0D0D"/>
              </a:solidFill>
              <a:latin typeface="Montserrat Light" panose="00000400000000000000" pitchFamily="50" charset="0"/>
            </a:endParaRPr>
          </a:p>
          <a:p>
            <a:r>
              <a:rPr lang="fi-FI" dirty="0" smtClean="0">
                <a:solidFill>
                  <a:srgbClr val="0D0D0D"/>
                </a:solidFill>
                <a:latin typeface="Montserrat Light" panose="00000400000000000000" pitchFamily="50" charset="0"/>
              </a:rPr>
              <a:t>Madrid, Madrid, Madrid </a:t>
            </a:r>
          </a:p>
          <a:p>
            <a:r>
              <a:rPr lang="fi-FI" dirty="0" smtClean="0">
                <a:solidFill>
                  <a:srgbClr val="0D0D0D"/>
                </a:solidFill>
                <a:latin typeface="Montserrat Light" panose="00000400000000000000" pitchFamily="50" charset="0"/>
              </a:rPr>
              <a:t>Pala Espanjaa, jossa synnyin </a:t>
            </a:r>
          </a:p>
          <a:p>
            <a:r>
              <a:rPr lang="fi-FI" dirty="0" smtClean="0">
                <a:solidFill>
                  <a:srgbClr val="0D0D0D"/>
                </a:solidFill>
                <a:latin typeface="Montserrat Light" panose="00000400000000000000" pitchFamily="50" charset="0"/>
              </a:rPr>
              <a:t>Jumala loi sinut jostakin syystä </a:t>
            </a:r>
          </a:p>
          <a:p>
            <a:r>
              <a:rPr lang="fi-FI" dirty="0" smtClean="0">
                <a:solidFill>
                  <a:srgbClr val="0D0D0D"/>
                </a:solidFill>
                <a:latin typeface="Montserrat Light" panose="00000400000000000000" pitchFamily="50" charset="0"/>
              </a:rPr>
              <a:t>Hyväilyjen ja </a:t>
            </a:r>
            <a:r>
              <a:rPr lang="fi-FI" dirty="0" err="1" smtClean="0">
                <a:solidFill>
                  <a:srgbClr val="0D0D0D"/>
                </a:solidFill>
                <a:latin typeface="Montserrat Light" panose="00000400000000000000" pitchFamily="50" charset="0"/>
              </a:rPr>
              <a:t>chotisin</a:t>
            </a:r>
            <a:r>
              <a:rPr lang="fi-FI" dirty="0" smtClean="0">
                <a:solidFill>
                  <a:srgbClr val="0D0D0D"/>
                </a:solidFill>
                <a:latin typeface="Montserrat Light" panose="00000400000000000000" pitchFamily="50" charset="0"/>
              </a:rPr>
              <a:t> kehto </a:t>
            </a:r>
          </a:p>
          <a:p>
            <a:r>
              <a:rPr lang="fi-FI" dirty="0" smtClean="0">
                <a:solidFill>
                  <a:srgbClr val="0D0D0D"/>
                </a:solidFill>
                <a:latin typeface="Montserrat Light" panose="00000400000000000000" pitchFamily="50" charset="0"/>
              </a:rPr>
              <a:t>Madrid, Madrid, Madrid </a:t>
            </a:r>
          </a:p>
          <a:p>
            <a:endParaRPr lang="fi-FI" dirty="0" smtClean="0">
              <a:solidFill>
                <a:srgbClr val="0D0D0D"/>
              </a:solidFill>
              <a:latin typeface="Montserrat Light" panose="00000400000000000000" pitchFamily="50" charset="0"/>
            </a:endParaRPr>
          </a:p>
          <a:p>
            <a:r>
              <a:rPr lang="fi-FI" dirty="0" smtClean="0">
                <a:solidFill>
                  <a:srgbClr val="0D0D0D"/>
                </a:solidFill>
                <a:latin typeface="Montserrat Light" panose="00000400000000000000" pitchFamily="50" charset="0"/>
              </a:rPr>
              <a:t>Meksikossa ajatellaan sinua paljon </a:t>
            </a:r>
          </a:p>
          <a:p>
            <a:r>
              <a:rPr lang="fi-FI" dirty="0" smtClean="0">
                <a:solidFill>
                  <a:srgbClr val="0D0D0D"/>
                </a:solidFill>
                <a:latin typeface="Montserrat Light" panose="00000400000000000000" pitchFamily="50" charset="0"/>
              </a:rPr>
              <a:t>Sinun katumarkkinoidesi maun takia </a:t>
            </a:r>
          </a:p>
          <a:p>
            <a:r>
              <a:rPr lang="fi-FI" dirty="0" smtClean="0">
                <a:solidFill>
                  <a:srgbClr val="0D0D0D"/>
                </a:solidFill>
                <a:latin typeface="Montserrat Light" panose="00000400000000000000" pitchFamily="50" charset="0"/>
              </a:rPr>
              <a:t>Ja niin monen hyvän takia, joita unelmoidaan täältä </a:t>
            </a:r>
          </a:p>
          <a:p>
            <a:r>
              <a:rPr lang="fi-FI" dirty="0" smtClean="0">
                <a:solidFill>
                  <a:srgbClr val="0D0D0D"/>
                </a:solidFill>
                <a:latin typeface="Montserrat Light" panose="00000400000000000000" pitchFamily="50" charset="0"/>
              </a:rPr>
              <a:t>Ja näet, mikä on hienoa kanelia </a:t>
            </a:r>
          </a:p>
          <a:p>
            <a:r>
              <a:rPr lang="fi-FI" dirty="0" smtClean="0">
                <a:solidFill>
                  <a:srgbClr val="0D0D0D"/>
                </a:solidFill>
                <a:latin typeface="Montserrat Light" panose="00000400000000000000" pitchFamily="50" charset="0"/>
              </a:rPr>
              <a:t>Ja miten pidetään iloista meteliä, kun saavut Madridiin</a:t>
            </a:r>
            <a:endParaRPr lang="es-ES" dirty="0">
              <a:latin typeface="Montserrat Light" panose="00000400000000000000" pitchFamily="50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7691" y="249727"/>
            <a:ext cx="4905102" cy="634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50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981" y="1776405"/>
            <a:ext cx="8948650" cy="4542118"/>
          </a:xfrm>
        </p:spPr>
      </p:pic>
      <p:sp>
        <p:nvSpPr>
          <p:cNvPr id="7" name="Rectángulo 6"/>
          <p:cNvSpPr/>
          <p:nvPr/>
        </p:nvSpPr>
        <p:spPr>
          <a:xfrm>
            <a:off x="2170425" y="66501"/>
            <a:ext cx="760176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6000" dirty="0" err="1">
                <a:solidFill>
                  <a:srgbClr val="0D0D0D"/>
                </a:solidFill>
                <a:latin typeface="Comic Sans MS" panose="030F0702030302020204" pitchFamily="66" charset="0"/>
              </a:rPr>
              <a:t>Nähdään</a:t>
            </a:r>
            <a:r>
              <a:rPr lang="es-ES" sz="6000" dirty="0">
                <a:solidFill>
                  <a:srgbClr val="0D0D0D"/>
                </a:solidFill>
                <a:latin typeface="Söhne"/>
              </a:rPr>
              <a:t> </a:t>
            </a:r>
            <a:r>
              <a:rPr lang="es-ES" sz="6000" dirty="0" err="1" smtClean="0">
                <a:solidFill>
                  <a:srgbClr val="0D0D0D"/>
                </a:solidFill>
                <a:latin typeface="Comic Sans MS" panose="030F0702030302020204" pitchFamily="66" charset="0"/>
              </a:rPr>
              <a:t>Madridissa</a:t>
            </a:r>
            <a:r>
              <a:rPr lang="es-ES" sz="6000" dirty="0" smtClean="0">
                <a:solidFill>
                  <a:srgbClr val="0D0D0D"/>
                </a:solidFill>
                <a:latin typeface="Comic Sans MS" panose="030F0702030302020204" pitchFamily="66" charset="0"/>
              </a:rPr>
              <a:t>!</a:t>
            </a:r>
          </a:p>
          <a:p>
            <a:pPr algn="ctr"/>
            <a:r>
              <a:rPr lang="es-ES" sz="6000" dirty="0" err="1" smtClean="0">
                <a:solidFill>
                  <a:srgbClr val="0D0D0D"/>
                </a:solidFill>
                <a:latin typeface="Comic Sans MS" panose="030F0702030302020204" pitchFamily="66" charset="0"/>
              </a:rPr>
              <a:t>Suuri</a:t>
            </a:r>
            <a:r>
              <a:rPr lang="es-ES" sz="6000" dirty="0" smtClean="0">
                <a:solidFill>
                  <a:srgbClr val="0D0D0D"/>
                </a:solidFill>
                <a:latin typeface="Comic Sans MS" panose="030F0702030302020204" pitchFamily="66" charset="0"/>
              </a:rPr>
              <a:t> </a:t>
            </a:r>
            <a:r>
              <a:rPr lang="es-ES" sz="6000" dirty="0" err="1" smtClean="0">
                <a:solidFill>
                  <a:srgbClr val="0D0D0D"/>
                </a:solidFill>
                <a:latin typeface="Comic Sans MS" panose="030F0702030302020204" pitchFamily="66" charset="0"/>
              </a:rPr>
              <a:t>Kiitos</a:t>
            </a:r>
            <a:endParaRPr lang="es-ES" sz="6000" dirty="0">
              <a:solidFill>
                <a:srgbClr val="0D0D0D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07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4B6193-F9F1-4C54-838F-77350B9FC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2" y="546633"/>
            <a:ext cx="5199926" cy="642087"/>
          </a:xfrm>
        </p:spPr>
        <p:txBody>
          <a:bodyPr rtlCol="0">
            <a:normAutofit fontScale="90000"/>
          </a:bodyPr>
          <a:lstStyle/>
          <a:p>
            <a:pPr algn="ctr"/>
            <a:r>
              <a:rPr lang="en-US" b="1" dirty="0" smtClean="0"/>
              <a:t>Introduction</a:t>
            </a:r>
            <a:endParaRPr lang="es-ES" sz="4000" b="1" dirty="0"/>
          </a:p>
        </p:txBody>
      </p:sp>
      <p:pic>
        <p:nvPicPr>
          <p:cNvPr id="7" name="Imagen 6" descr="Mujer en la cima de una colina">
            <a:extLst>
              <a:ext uri="{FF2B5EF4-FFF2-40B4-BE49-F238E27FC236}">
                <a16:creationId xmlns:a16="http://schemas.microsoft.com/office/drawing/2014/main" id="{5B1885B6-720E-4434-8EED-676D134293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43725" y="257243"/>
            <a:ext cx="4996673" cy="6357014"/>
          </a:xfrm>
          <a:prstGeom prst="rect">
            <a:avLst/>
          </a:prstGeom>
        </p:spPr>
      </p:pic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724" y="257243"/>
            <a:ext cx="4996673" cy="6357014"/>
          </a:xfrm>
        </p:spPr>
      </p:pic>
      <p:sp>
        <p:nvSpPr>
          <p:cNvPr id="9" name="Rectángulo 8"/>
          <p:cNvSpPr/>
          <p:nvPr/>
        </p:nvSpPr>
        <p:spPr>
          <a:xfrm>
            <a:off x="241069" y="1188720"/>
            <a:ext cx="6702655" cy="2605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n-US" sz="1600" dirty="0" smtClean="0">
                <a:latin typeface="Calibri" panose="020F0502020204030204" pitchFamily="34" charset="0"/>
                <a:ea typeface="DengXian"/>
                <a:cs typeface="Arial" panose="020B0604020202020204" pitchFamily="34" charset="0"/>
              </a:rPr>
              <a:t>Madrid's </a:t>
            </a:r>
            <a:r>
              <a:rPr lang="en-US" sz="1600" dirty="0">
                <a:latin typeface="Calibri" panose="020F0502020204030204" pitchFamily="34" charset="0"/>
                <a:ea typeface="DengXian"/>
                <a:cs typeface="Arial" panose="020B0604020202020204" pitchFamily="34" charset="0"/>
              </a:rPr>
              <a:t>history dates back to the 9th century when it was founded as a fortress </a:t>
            </a:r>
            <a:r>
              <a:rPr lang="en-US" sz="1600" dirty="0" smtClean="0">
                <a:latin typeface="Calibri" panose="020F0502020204030204" pitchFamily="34" charset="0"/>
                <a:ea typeface="DengXian"/>
                <a:cs typeface="Arial" panose="020B0604020202020204" pitchFamily="34" charset="0"/>
              </a:rPr>
              <a:t>city.</a:t>
            </a:r>
          </a:p>
          <a:p>
            <a:pPr marL="285750" lvl="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n-US" sz="1600" dirty="0" smtClean="0">
                <a:latin typeface="Calibri" panose="020F0502020204030204" pitchFamily="34" charset="0"/>
                <a:ea typeface="DengXian"/>
                <a:cs typeface="Arial" panose="020B0604020202020204" pitchFamily="34" charset="0"/>
              </a:rPr>
              <a:t>Over </a:t>
            </a:r>
            <a:r>
              <a:rPr lang="en-US" sz="1600" dirty="0">
                <a:latin typeface="Calibri" panose="020F0502020204030204" pitchFamily="34" charset="0"/>
                <a:ea typeface="DengXian"/>
                <a:cs typeface="Arial" panose="020B0604020202020204" pitchFamily="34" charset="0"/>
              </a:rPr>
              <a:t>the centuries, it evolved into the vibrant metropolis we know today, blending ancient traditions with modern </a:t>
            </a:r>
            <a:r>
              <a:rPr lang="en-US" sz="1600" dirty="0" smtClean="0">
                <a:latin typeface="Calibri" panose="020F0502020204030204" pitchFamily="34" charset="0"/>
                <a:ea typeface="DengXian"/>
                <a:cs typeface="Arial" panose="020B0604020202020204" pitchFamily="34" charset="0"/>
              </a:rPr>
              <a:t>innovation.</a:t>
            </a:r>
          </a:p>
          <a:p>
            <a:pPr marL="285750" lvl="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n-US" sz="1600" dirty="0" smtClean="0">
                <a:latin typeface="Calibri" panose="020F0502020204030204" pitchFamily="34" charset="0"/>
                <a:ea typeface="DengXian"/>
                <a:cs typeface="Arial" panose="020B0604020202020204" pitchFamily="34" charset="0"/>
              </a:rPr>
              <a:t>Madrid </a:t>
            </a:r>
            <a:r>
              <a:rPr lang="en-US" sz="1600" dirty="0">
                <a:latin typeface="Calibri" panose="020F0502020204030204" pitchFamily="34" charset="0"/>
                <a:ea typeface="DengXian"/>
                <a:cs typeface="Arial" panose="020B0604020202020204" pitchFamily="34" charset="0"/>
              </a:rPr>
              <a:t>is renowned for its cultural diversity and artistic </a:t>
            </a:r>
            <a:r>
              <a:rPr lang="en-US" sz="1600" dirty="0" smtClean="0">
                <a:latin typeface="Calibri" panose="020F0502020204030204" pitchFamily="34" charset="0"/>
                <a:ea typeface="DengXian"/>
                <a:cs typeface="Arial" panose="020B0604020202020204" pitchFamily="34" charset="0"/>
              </a:rPr>
              <a:t>heritage.</a:t>
            </a:r>
          </a:p>
          <a:p>
            <a:pPr marL="285750" lvl="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n-US" sz="1600" dirty="0" smtClean="0">
                <a:latin typeface="Calibri" panose="020F0502020204030204" pitchFamily="34" charset="0"/>
                <a:ea typeface="DengXian"/>
                <a:cs typeface="Arial" panose="020B0604020202020204" pitchFamily="34" charset="0"/>
              </a:rPr>
              <a:t>From </a:t>
            </a:r>
            <a:r>
              <a:rPr lang="en-US" sz="1600" dirty="0">
                <a:latin typeface="Calibri" panose="020F0502020204030204" pitchFamily="34" charset="0"/>
                <a:ea typeface="DengXian"/>
                <a:cs typeface="Arial" panose="020B0604020202020204" pitchFamily="34" charset="0"/>
              </a:rPr>
              <a:t>the captivating rhythms of flamenco to the masterpieces housed in world-class museums, the city is a treasure trove of cultural </a:t>
            </a:r>
            <a:r>
              <a:rPr lang="en-US" sz="1600" dirty="0" smtClean="0">
                <a:latin typeface="Calibri" panose="020F0502020204030204" pitchFamily="34" charset="0"/>
                <a:ea typeface="DengXian"/>
                <a:cs typeface="Arial" panose="020B0604020202020204" pitchFamily="34" charset="0"/>
              </a:rPr>
              <a:t>experiences.</a:t>
            </a:r>
          </a:p>
          <a:p>
            <a:pPr marL="285750" lvl="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n-US" sz="1600" dirty="0" smtClean="0">
                <a:latin typeface="Calibri" panose="020F0502020204030204" pitchFamily="34" charset="0"/>
                <a:ea typeface="DengXian"/>
                <a:cs typeface="Arial" panose="020B0604020202020204" pitchFamily="34" charset="0"/>
              </a:rPr>
              <a:t>A </a:t>
            </a:r>
            <a:r>
              <a:rPr lang="en-US" sz="1600" dirty="0">
                <a:latin typeface="Calibri" panose="020F0502020204030204" pitchFamily="34" charset="0"/>
                <a:ea typeface="DengXian"/>
                <a:cs typeface="Arial" panose="020B0604020202020204" pitchFamily="34" charset="0"/>
              </a:rPr>
              <a:t>s we delve deeper into Madrid's charms, you'll discover why it's a destination that leaves an indelible mark on all who visit</a:t>
            </a:r>
            <a:r>
              <a:rPr lang="en-US" sz="900" dirty="0">
                <a:latin typeface="Calibri" panose="020F0502020204030204" pitchFamily="34" charset="0"/>
                <a:ea typeface="DengXian"/>
                <a:cs typeface="Arial" panose="020B0604020202020204" pitchFamily="34" charset="0"/>
              </a:rPr>
              <a:t>.</a:t>
            </a:r>
          </a:p>
          <a:p>
            <a:pPr lvl="0" algn="just">
              <a:lnSpc>
                <a:spcPct val="107000"/>
              </a:lnSpc>
            </a:pPr>
            <a:endParaRPr lang="es-ES" sz="900" dirty="0">
              <a:latin typeface="Calibri" panose="020F0502020204030204" pitchFamily="34" charset="0"/>
              <a:ea typeface="DengXian"/>
              <a:cs typeface="Arial" panose="020B0604020202020204" pitchFamily="34" charset="0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1782" y="3868974"/>
            <a:ext cx="4752975" cy="2695575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068" y="3868973"/>
            <a:ext cx="1860536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47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85DEC2-3CE6-403C-843D-B88A8A456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800" y="259512"/>
            <a:ext cx="5407429" cy="745375"/>
          </a:xfrm>
        </p:spPr>
        <p:txBody>
          <a:bodyPr rtlCol="0">
            <a:normAutofit fontScale="90000"/>
          </a:bodyPr>
          <a:lstStyle/>
          <a:p>
            <a:r>
              <a:rPr lang="en-US" b="1" u="sng" dirty="0"/>
              <a:t>The origin of the name</a:t>
            </a:r>
            <a:endParaRPr lang="es-ES" b="1" u="sng" dirty="0"/>
          </a:p>
        </p:txBody>
      </p:sp>
      <p:sp>
        <p:nvSpPr>
          <p:cNvPr id="5" name="Rectángulo 4"/>
          <p:cNvSpPr/>
          <p:nvPr/>
        </p:nvSpPr>
        <p:spPr>
          <a:xfrm>
            <a:off x="129283" y="913447"/>
            <a:ext cx="7462143" cy="1186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endParaRPr lang="en-US" dirty="0" smtClean="0"/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endParaRPr lang="es-ES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endParaRPr lang="es-ES" dirty="0">
              <a:latin typeface="Calibri" panose="020F0502020204030204" pitchFamily="34" charset="0"/>
              <a:ea typeface="DengXian"/>
              <a:cs typeface="Arial" panose="020B0604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00" y="922070"/>
            <a:ext cx="5576110" cy="4182083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1037725" y="5104153"/>
            <a:ext cx="4016413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700" dirty="0" err="1" smtClean="0">
                <a:solidFill>
                  <a:srgbClr val="0D0D0D"/>
                </a:solidFill>
                <a:latin typeface="Montserrat Light" panose="00000400000000000000" pitchFamily="50" charset="0"/>
              </a:rPr>
              <a:t>Mayrit</a:t>
            </a:r>
            <a:r>
              <a:rPr lang="es-ES" sz="1700" dirty="0" smtClean="0">
                <a:solidFill>
                  <a:srgbClr val="0D0D0D"/>
                </a:solidFill>
                <a:latin typeface="Montserrat Light" panose="00000400000000000000" pitchFamily="50" charset="0"/>
              </a:rPr>
              <a:t>: </a:t>
            </a:r>
            <a:r>
              <a:rPr lang="es-ES" sz="1700" dirty="0">
                <a:latin typeface="Montserrat Light" panose="00000400000000000000" pitchFamily="50" charset="0"/>
              </a:rPr>
              <a:t>place of </a:t>
            </a:r>
            <a:r>
              <a:rPr lang="es-ES" sz="1700" dirty="0" err="1">
                <a:latin typeface="Montserrat Light" panose="00000400000000000000" pitchFamily="50" charset="0"/>
              </a:rPr>
              <a:t>abundant</a:t>
            </a:r>
            <a:r>
              <a:rPr lang="es-ES" sz="1700" dirty="0">
                <a:latin typeface="Montserrat Light" panose="00000400000000000000" pitchFamily="50" charset="0"/>
              </a:rPr>
              <a:t> </a:t>
            </a:r>
            <a:r>
              <a:rPr lang="es-ES" sz="1700" dirty="0" smtClean="0">
                <a:latin typeface="Montserrat Light" panose="00000400000000000000" pitchFamily="50" charset="0"/>
              </a:rPr>
              <a:t>wáter</a:t>
            </a:r>
          </a:p>
          <a:p>
            <a:pPr algn="ctr"/>
            <a:endParaRPr lang="es-ES" sz="1700" dirty="0" smtClean="0">
              <a:latin typeface="Montserrat Light" panose="00000400000000000000" pitchFamily="50" charset="0"/>
            </a:endParaRPr>
          </a:p>
          <a:p>
            <a:pPr algn="ctr"/>
            <a:r>
              <a:rPr lang="ar-SA" b="1" dirty="0" err="1"/>
              <a:t>مجريط</a:t>
            </a:r>
            <a:r>
              <a:rPr lang="ar-SA" b="1" dirty="0"/>
              <a:t> هي مدريد</a:t>
            </a:r>
          </a:p>
          <a:p>
            <a:endParaRPr lang="es-ES" sz="1700" dirty="0">
              <a:latin typeface="Montserrat Light" panose="00000400000000000000" pitchFamily="50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10" y="2568201"/>
            <a:ext cx="6123536" cy="4055942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4039986" y="6350924"/>
            <a:ext cx="2189018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700" dirty="0" smtClean="0">
                <a:solidFill>
                  <a:srgbClr val="0D0D0D"/>
                </a:solidFill>
                <a:latin typeface="Montserrat Light" panose="00000400000000000000" pitchFamily="50" charset="0"/>
              </a:rPr>
              <a:t>Río Manzanares</a:t>
            </a:r>
            <a:endParaRPr lang="es-ES" sz="1700" dirty="0">
              <a:latin typeface="Montserrat Light" panose="00000400000000000000" pitchFamily="50" charset="0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8910" y="266048"/>
            <a:ext cx="4017908" cy="2302153"/>
          </a:xfrm>
          <a:prstGeom prst="rect">
            <a:avLst/>
          </a:prstGeom>
        </p:spPr>
      </p:pic>
      <p:sp>
        <p:nvSpPr>
          <p:cNvPr id="15" name="Rectángulo 14"/>
          <p:cNvSpPr/>
          <p:nvPr/>
        </p:nvSpPr>
        <p:spPr>
          <a:xfrm>
            <a:off x="9836818" y="389334"/>
            <a:ext cx="234474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700" dirty="0" smtClean="0">
                <a:latin typeface="Montserrat Light" panose="00000400000000000000" pitchFamily="50" charset="0"/>
              </a:rPr>
              <a:t>Laguna de los Pájaros</a:t>
            </a:r>
            <a:endParaRPr lang="es-ES" sz="1700" dirty="0">
              <a:latin typeface="Montserrat Light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8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85DEC2-3CE6-403C-843D-B88A8A456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800" y="259512"/>
            <a:ext cx="7887047" cy="745375"/>
          </a:xfrm>
        </p:spPr>
        <p:txBody>
          <a:bodyPr rtlCol="0">
            <a:normAutofit fontScale="90000"/>
          </a:bodyPr>
          <a:lstStyle/>
          <a:p>
            <a:r>
              <a:rPr lang="en-US" b="1" u="sng" dirty="0"/>
              <a:t>The </a:t>
            </a:r>
            <a:r>
              <a:rPr lang="en-US" b="1" u="sng" dirty="0" smtClean="0"/>
              <a:t>second oldest metro in Europe</a:t>
            </a:r>
            <a:endParaRPr lang="es-ES" b="1" u="sng" dirty="0"/>
          </a:p>
        </p:txBody>
      </p:sp>
      <p:sp>
        <p:nvSpPr>
          <p:cNvPr id="5" name="Rectángulo 4"/>
          <p:cNvSpPr/>
          <p:nvPr/>
        </p:nvSpPr>
        <p:spPr>
          <a:xfrm>
            <a:off x="129283" y="913447"/>
            <a:ext cx="7462143" cy="1186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endParaRPr lang="en-US" dirty="0" smtClean="0"/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endParaRPr lang="es-ES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endParaRPr lang="es-ES" dirty="0">
              <a:latin typeface="Calibri" panose="020F0502020204030204" pitchFamily="34" charset="0"/>
              <a:ea typeface="DengXian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318" y="235483"/>
            <a:ext cx="2736259" cy="186457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800" y="857734"/>
            <a:ext cx="3530317" cy="4420848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129283" y="5438222"/>
            <a:ext cx="4016413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700" dirty="0">
                <a:solidFill>
                  <a:srgbClr val="0D0D0D"/>
                </a:solidFill>
                <a:latin typeface="Montserrat Light" panose="00000400000000000000" pitchFamily="50" charset="0"/>
              </a:rPr>
              <a:t>17th of </a:t>
            </a:r>
            <a:r>
              <a:rPr lang="es-ES" sz="1700" dirty="0" err="1">
                <a:solidFill>
                  <a:srgbClr val="0D0D0D"/>
                </a:solidFill>
                <a:latin typeface="Montserrat Light" panose="00000400000000000000" pitchFamily="50" charset="0"/>
              </a:rPr>
              <a:t>October</a:t>
            </a:r>
            <a:r>
              <a:rPr lang="es-ES" sz="1700" dirty="0">
                <a:solidFill>
                  <a:srgbClr val="0D0D0D"/>
                </a:solidFill>
                <a:latin typeface="Montserrat Light" panose="00000400000000000000" pitchFamily="50" charset="0"/>
              </a:rPr>
              <a:t>, </a:t>
            </a:r>
            <a:r>
              <a:rPr lang="es-ES" sz="1700" dirty="0" smtClean="0">
                <a:solidFill>
                  <a:srgbClr val="0D0D0D"/>
                </a:solidFill>
                <a:latin typeface="Montserrat Light" panose="00000400000000000000" pitchFamily="50" charset="0"/>
              </a:rPr>
              <a:t>1919</a:t>
            </a:r>
            <a:endParaRPr lang="es-ES" sz="1700" dirty="0" smtClean="0">
              <a:latin typeface="Montserrat Light" panose="00000400000000000000" pitchFamily="50" charset="0"/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3170" y="1782334"/>
            <a:ext cx="4315408" cy="4801345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195" y="913447"/>
            <a:ext cx="3687975" cy="2045884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25096" y="3068158"/>
            <a:ext cx="3748174" cy="306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25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85DEC2-3CE6-403C-843D-B88A8A456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799" y="259512"/>
            <a:ext cx="10921194" cy="745375"/>
          </a:xfrm>
        </p:spPr>
        <p:txBody>
          <a:bodyPr rtlCol="0">
            <a:normAutofit/>
          </a:bodyPr>
          <a:lstStyle/>
          <a:p>
            <a:r>
              <a:rPr lang="en-US" sz="4000" b="1" u="sng" dirty="0"/>
              <a:t>The symbol of the bear and the strawberry </a:t>
            </a:r>
            <a:r>
              <a:rPr lang="en-US" sz="4000" b="1" u="sng" dirty="0" smtClean="0"/>
              <a:t>tree</a:t>
            </a:r>
            <a:endParaRPr lang="es-ES" sz="4000" b="1" u="sng" dirty="0"/>
          </a:p>
        </p:txBody>
      </p:sp>
      <p:sp>
        <p:nvSpPr>
          <p:cNvPr id="5" name="Rectángulo 4"/>
          <p:cNvSpPr/>
          <p:nvPr/>
        </p:nvSpPr>
        <p:spPr>
          <a:xfrm>
            <a:off x="129283" y="913447"/>
            <a:ext cx="7462143" cy="1186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endParaRPr lang="en-US" dirty="0" smtClean="0"/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endParaRPr lang="es-ES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endParaRPr lang="es-ES" dirty="0">
              <a:latin typeface="Calibri" panose="020F0502020204030204" pitchFamily="34" charset="0"/>
              <a:ea typeface="DengXian"/>
              <a:cs typeface="Arial" panose="020B0604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799" y="1004887"/>
            <a:ext cx="3759585" cy="492208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900" y="1004887"/>
            <a:ext cx="7719754" cy="3216564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4115900" y="4312891"/>
            <a:ext cx="420227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i-FI" dirty="0" err="1">
                <a:solidFill>
                  <a:srgbClr val="0D0D0D"/>
                </a:solidFill>
                <a:latin typeface="Montserrat Light" panose="00000400000000000000" pitchFamily="50" charset="0"/>
              </a:rPr>
              <a:t>Plataisena</a:t>
            </a:r>
            <a:r>
              <a:rPr lang="fi-FI" dirty="0">
                <a:solidFill>
                  <a:srgbClr val="0D0D0D"/>
                </a:solidFill>
                <a:latin typeface="Montserrat Light" panose="00000400000000000000" pitchFamily="50" charset="0"/>
              </a:rPr>
              <a:t>, mustalla karhun kuva </a:t>
            </a:r>
            <a:r>
              <a:rPr lang="fi-FI" dirty="0" err="1">
                <a:solidFill>
                  <a:srgbClr val="0D0D0D"/>
                </a:solidFill>
                <a:latin typeface="Montserrat Light" panose="00000400000000000000" pitchFamily="50" charset="0"/>
              </a:rPr>
              <a:t>madroonin</a:t>
            </a:r>
            <a:r>
              <a:rPr lang="fi-FI" dirty="0">
                <a:solidFill>
                  <a:srgbClr val="0D0D0D"/>
                </a:solidFill>
                <a:latin typeface="Montserrat Light" panose="00000400000000000000" pitchFamily="50" charset="0"/>
              </a:rPr>
              <a:t> kera, jonka hedelmät ovat punaisia. Sinisellä reunuksella, jossa on seitsemän hopeista tähteä. Kruunun päällä on avoin kuninkaallinen kruunu.</a:t>
            </a:r>
            <a:endParaRPr lang="es-ES" dirty="0">
              <a:latin typeface="Montserrat Light" panose="00000400000000000000" pitchFamily="50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1401841" y="6018415"/>
            <a:ext cx="144149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700" dirty="0" smtClean="0">
                <a:solidFill>
                  <a:srgbClr val="0D0D0D"/>
                </a:solidFill>
                <a:latin typeface="Montserrat Light" panose="00000400000000000000" pitchFamily="50" charset="0"/>
              </a:rPr>
              <a:t>XII </a:t>
            </a:r>
            <a:r>
              <a:rPr lang="fi-FI" sz="1700" dirty="0" err="1" smtClean="0">
                <a:solidFill>
                  <a:srgbClr val="0D0D0D"/>
                </a:solidFill>
                <a:latin typeface="Montserrat Light" panose="00000400000000000000" pitchFamily="50" charset="0"/>
              </a:rPr>
              <a:t>Century</a:t>
            </a:r>
            <a:endParaRPr lang="es-ES" sz="1700" dirty="0">
              <a:latin typeface="Montserrat Light" panose="00000400000000000000" pitchFamily="50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896" y="4296266"/>
            <a:ext cx="3482758" cy="232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29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3538" y="239568"/>
            <a:ext cx="5648498" cy="1098781"/>
          </a:xfrm>
        </p:spPr>
        <p:txBody>
          <a:bodyPr>
            <a:normAutofit/>
          </a:bodyPr>
          <a:lstStyle/>
          <a:p>
            <a:r>
              <a:rPr lang="es-ES" sz="4000" b="1" u="sng" dirty="0" err="1"/>
              <a:t>The</a:t>
            </a:r>
            <a:r>
              <a:rPr lang="es-ES" sz="4000" b="1" u="sng" dirty="0"/>
              <a:t> </a:t>
            </a:r>
            <a:r>
              <a:rPr lang="es-ES" sz="4000" b="1" u="sng" dirty="0" err="1"/>
              <a:t>Statue</a:t>
            </a:r>
            <a:r>
              <a:rPr lang="es-ES" sz="4000" b="1" u="sng" dirty="0"/>
              <a:t> of Lucifer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16" y="1088967"/>
            <a:ext cx="6285943" cy="3534998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31816" y="4790220"/>
            <a:ext cx="6717377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700" dirty="0" smtClean="0">
                <a:latin typeface="Montserrat Light" panose="00000400000000000000" pitchFamily="50" charset="0"/>
              </a:rPr>
              <a:t>Ricardo </a:t>
            </a:r>
            <a:r>
              <a:rPr lang="es-ES" sz="1700" dirty="0" err="1" smtClean="0">
                <a:latin typeface="Montserrat Light" panose="00000400000000000000" pitchFamily="50" charset="0"/>
              </a:rPr>
              <a:t>Bellver</a:t>
            </a:r>
            <a:r>
              <a:rPr lang="es-ES" sz="1700" dirty="0" smtClean="0">
                <a:latin typeface="Montserrat Light" panose="00000400000000000000" pitchFamily="50" charset="0"/>
              </a:rPr>
              <a:t> 1877 – Retiro Park</a:t>
            </a:r>
          </a:p>
          <a:p>
            <a:endParaRPr lang="es-ES" sz="1700" dirty="0" smtClean="0">
              <a:latin typeface="Montserrat Light" panose="00000400000000000000" pitchFamily="50" charset="0"/>
            </a:endParaRPr>
          </a:p>
          <a:p>
            <a:pPr algn="just"/>
            <a:r>
              <a:rPr lang="fi-FI" sz="1700" dirty="0" err="1">
                <a:latin typeface="Montserrat Light" panose="00000400000000000000" pitchFamily="50" charset="0"/>
              </a:rPr>
              <a:t>Parque</a:t>
            </a:r>
            <a:r>
              <a:rPr lang="fi-FI" sz="1700" dirty="0">
                <a:latin typeface="Montserrat Light" panose="00000400000000000000" pitchFamily="50" charset="0"/>
              </a:rPr>
              <a:t> del </a:t>
            </a:r>
            <a:r>
              <a:rPr lang="fi-FI" sz="1700" dirty="0" err="1">
                <a:latin typeface="Montserrat Light" panose="00000400000000000000" pitchFamily="50" charset="0"/>
              </a:rPr>
              <a:t>Buen</a:t>
            </a:r>
            <a:r>
              <a:rPr lang="fi-FI" sz="1700" dirty="0">
                <a:latin typeface="Montserrat Light" panose="00000400000000000000" pitchFamily="50" charset="0"/>
              </a:rPr>
              <a:t> </a:t>
            </a:r>
            <a:r>
              <a:rPr lang="fi-FI" sz="1700" dirty="0" err="1">
                <a:latin typeface="Montserrat Light" panose="00000400000000000000" pitchFamily="50" charset="0"/>
              </a:rPr>
              <a:t>Retiro</a:t>
            </a:r>
            <a:r>
              <a:rPr lang="fi-FI" sz="1700" dirty="0">
                <a:latin typeface="Montserrat Light" panose="00000400000000000000" pitchFamily="50" charset="0"/>
              </a:rPr>
              <a:t>, tunnettu myös nimellä </a:t>
            </a:r>
            <a:r>
              <a:rPr lang="fi-FI" sz="1700" dirty="0" err="1">
                <a:latin typeface="Montserrat Light" panose="00000400000000000000" pitchFamily="50" charset="0"/>
              </a:rPr>
              <a:t>El</a:t>
            </a:r>
            <a:r>
              <a:rPr lang="fi-FI" sz="1700" dirty="0">
                <a:latin typeface="Montserrat Light" panose="00000400000000000000" pitchFamily="50" charset="0"/>
              </a:rPr>
              <a:t> </a:t>
            </a:r>
            <a:r>
              <a:rPr lang="fi-FI" sz="1700" dirty="0" err="1">
                <a:latin typeface="Montserrat Light" panose="00000400000000000000" pitchFamily="50" charset="0"/>
              </a:rPr>
              <a:t>Retiro</a:t>
            </a:r>
            <a:r>
              <a:rPr lang="fi-FI" sz="1700" dirty="0">
                <a:latin typeface="Montserrat Light" panose="00000400000000000000" pitchFamily="50" charset="0"/>
              </a:rPr>
              <a:t>, on 125 hehtaarin kokoinen </a:t>
            </a:r>
            <a:r>
              <a:rPr lang="fi-FI" sz="1700" dirty="0" smtClean="0">
                <a:latin typeface="Montserrat Light" panose="00000400000000000000" pitchFamily="50" charset="0"/>
              </a:rPr>
              <a:t>puisto</a:t>
            </a:r>
            <a:r>
              <a:rPr lang="fi-FI" sz="1700" dirty="0">
                <a:latin typeface="Montserrat Light" panose="00000400000000000000" pitchFamily="50" charset="0"/>
              </a:rPr>
              <a:t> </a:t>
            </a:r>
            <a:r>
              <a:rPr lang="fi-FI" sz="1700" dirty="0" smtClean="0">
                <a:latin typeface="Montserrat Light" panose="00000400000000000000" pitchFamily="50" charset="0"/>
              </a:rPr>
              <a:t>Madridissa.</a:t>
            </a:r>
          </a:p>
          <a:p>
            <a:endParaRPr lang="es-ES" sz="1700" dirty="0">
              <a:latin typeface="Montserrat Light" panose="00000400000000000000" pitchFamily="50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759" y="239568"/>
            <a:ext cx="5109488" cy="340499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619" y="3783070"/>
            <a:ext cx="4093187" cy="275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59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913" y="297872"/>
            <a:ext cx="9875520" cy="1356360"/>
          </a:xfrm>
        </p:spPr>
        <p:txBody>
          <a:bodyPr/>
          <a:lstStyle/>
          <a:p>
            <a:r>
              <a:rPr lang="en-US" b="1" u="sng" dirty="0"/>
              <a:t>The oldest restaurant in the </a:t>
            </a:r>
            <a:r>
              <a:rPr lang="en-US" b="1" u="sng" dirty="0" smtClean="0"/>
              <a:t>world</a:t>
            </a:r>
            <a:endParaRPr lang="es-ES" b="1" u="sng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61" y="1654232"/>
            <a:ext cx="6414586" cy="427472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43661" y="5928951"/>
            <a:ext cx="2781924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700" dirty="0">
                <a:latin typeface="Montserrat Light" panose="00000400000000000000" pitchFamily="50" charset="0"/>
              </a:rPr>
              <a:t>Sobrino de </a:t>
            </a:r>
            <a:r>
              <a:rPr lang="es-ES" sz="1700" dirty="0" smtClean="0">
                <a:latin typeface="Montserrat Light" panose="00000400000000000000" pitchFamily="50" charset="0"/>
              </a:rPr>
              <a:t>Botín 1725</a:t>
            </a:r>
            <a:endParaRPr lang="es-ES" sz="1700" b="0" i="0" dirty="0">
              <a:effectLst/>
              <a:latin typeface="Montserrat Light" panose="00000400000000000000" pitchFamily="50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5730" y="1654232"/>
            <a:ext cx="4060895" cy="203661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7461" y="3826292"/>
            <a:ext cx="3712910" cy="245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42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5226" y="252153"/>
            <a:ext cx="9875520" cy="994756"/>
          </a:xfrm>
        </p:spPr>
        <p:txBody>
          <a:bodyPr/>
          <a:lstStyle/>
          <a:p>
            <a:r>
              <a:rPr lang="en-US" b="1" u="sng" dirty="0"/>
              <a:t>The secrets of </a:t>
            </a:r>
            <a:r>
              <a:rPr lang="en-US" b="1" u="sng" dirty="0" err="1"/>
              <a:t>Puerta</a:t>
            </a:r>
            <a:r>
              <a:rPr lang="en-US" b="1" u="sng" dirty="0"/>
              <a:t> del Sol</a:t>
            </a:r>
            <a:endParaRPr lang="es-ES" b="1" u="sng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37" y="1097280"/>
            <a:ext cx="7610764" cy="428105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6812" y="1097280"/>
            <a:ext cx="3765708" cy="21264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0873" y="3372544"/>
            <a:ext cx="3831647" cy="2145722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415637" y="5518266"/>
            <a:ext cx="1137843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700" dirty="0" smtClean="0">
                <a:solidFill>
                  <a:srgbClr val="040C28"/>
                </a:solidFill>
                <a:latin typeface="Montserrat Light" panose="00000400000000000000" pitchFamily="50" charset="0"/>
              </a:rPr>
              <a:t>Puerta del Sol 1862</a:t>
            </a:r>
          </a:p>
          <a:p>
            <a:pPr algn="just"/>
            <a:r>
              <a:rPr lang="fi-FI" sz="1700" dirty="0" smtClean="0">
                <a:latin typeface="Montserrat Light" panose="00000400000000000000" pitchFamily="50" charset="0"/>
              </a:rPr>
              <a:t>Nimensä </a:t>
            </a:r>
            <a:r>
              <a:rPr lang="fi-FI" sz="1700" dirty="0">
                <a:latin typeface="Montserrat Light" panose="00000400000000000000" pitchFamily="50" charset="0"/>
              </a:rPr>
              <a:t>portti sai sijainnistaan: se oli kohti itää, josta aurinko nousee</a:t>
            </a:r>
            <a:r>
              <a:rPr lang="fi-FI" sz="1700" dirty="0" smtClean="0">
                <a:latin typeface="Montserrat Light" panose="00000400000000000000" pitchFamily="50" charset="0"/>
              </a:rPr>
              <a:t>.</a:t>
            </a:r>
          </a:p>
          <a:p>
            <a:pPr algn="just"/>
            <a:r>
              <a:rPr lang="fi-FI" dirty="0" err="1"/>
              <a:t>Puerta</a:t>
            </a:r>
            <a:r>
              <a:rPr lang="fi-FI" dirty="0"/>
              <a:t> del </a:t>
            </a:r>
            <a:r>
              <a:rPr lang="fi-FI" dirty="0" err="1"/>
              <a:t>Sol</a:t>
            </a:r>
            <a:r>
              <a:rPr lang="fi-FI" dirty="0"/>
              <a:t> oli alun perin yksi Madridia 1400-luvulla ympäröineen muurin porteista. Nimensä portti sai sijainnistaan: se oli kohti itää, josta </a:t>
            </a:r>
            <a:r>
              <a:rPr lang="es-ES" dirty="0" err="1" smtClean="0"/>
              <a:t>Aurinko</a:t>
            </a:r>
            <a:r>
              <a:rPr lang="fi-FI" dirty="0"/>
              <a:t> nousee.</a:t>
            </a:r>
            <a:endParaRPr lang="es-ES" sz="1700" dirty="0">
              <a:latin typeface="Montserrat Light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72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5225" y="243840"/>
            <a:ext cx="9875520" cy="1356360"/>
          </a:xfrm>
        </p:spPr>
        <p:txBody>
          <a:bodyPr/>
          <a:lstStyle/>
          <a:p>
            <a:r>
              <a:rPr lang="en-US" b="1" u="sng" dirty="0"/>
              <a:t>The secret tunnels under Gran </a:t>
            </a:r>
            <a:r>
              <a:rPr lang="en-US" b="1" u="sng" dirty="0" err="1"/>
              <a:t>Vía</a:t>
            </a:r>
            <a:endParaRPr lang="es-ES" b="1" u="sng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633" y="1218883"/>
            <a:ext cx="4837303" cy="478641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3025" y="1218883"/>
            <a:ext cx="4554227" cy="2548868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5226435" y="4119919"/>
            <a:ext cx="2054015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700" dirty="0" smtClean="0">
                <a:latin typeface="Montserrat Light" panose="00000400000000000000" pitchFamily="50" charset="0"/>
              </a:rPr>
              <a:t>Kerrotaan</a:t>
            </a:r>
            <a:r>
              <a:rPr lang="fi-FI" sz="1700" dirty="0">
                <a:latin typeface="Montserrat Light" panose="00000400000000000000" pitchFamily="50" charset="0"/>
              </a:rPr>
              <a:t>, että näitä </a:t>
            </a:r>
            <a:r>
              <a:rPr lang="fi-FI" sz="1700" dirty="0" smtClean="0">
                <a:latin typeface="Montserrat Light" panose="00000400000000000000" pitchFamily="50" charset="0"/>
              </a:rPr>
              <a:t>tunneleita käyttivät vakoilijat Espanjan </a:t>
            </a:r>
            <a:r>
              <a:rPr lang="fi-FI" sz="1700" dirty="0">
                <a:latin typeface="Montserrat Light" panose="00000400000000000000" pitchFamily="50" charset="0"/>
              </a:rPr>
              <a:t>sisällissodan aikana</a:t>
            </a:r>
            <a:endParaRPr lang="es-ES" sz="1700" dirty="0">
              <a:latin typeface="Montserrat Light" panose="00000400000000000000" pitchFamily="50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7950" y="3804206"/>
            <a:ext cx="4590067" cy="255503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9913543" y="1026765"/>
            <a:ext cx="197365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dirty="0" smtClean="0">
                <a:latin typeface="Montserrat Light" panose="00000400000000000000" pitchFamily="50" charset="0"/>
              </a:rPr>
              <a:t>Gran </a:t>
            </a:r>
            <a:r>
              <a:rPr lang="fi-FI" dirty="0" err="1" smtClean="0">
                <a:latin typeface="Montserrat Light" panose="00000400000000000000" pitchFamily="50" charset="0"/>
              </a:rPr>
              <a:t>Vían</a:t>
            </a:r>
            <a:r>
              <a:rPr lang="fi-FI" dirty="0" smtClean="0">
                <a:latin typeface="Montserrat Light" panose="00000400000000000000" pitchFamily="50" charset="0"/>
              </a:rPr>
              <a:t> rakentamisen aikana 1920-luvulla rakennettiin joukko salaisia tunneleita, jotka yhdistivät eri rakennuksia</a:t>
            </a:r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>
            <a:off x="245225" y="6005293"/>
            <a:ext cx="258941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700" dirty="0" err="1">
                <a:solidFill>
                  <a:srgbClr val="0D0D0D"/>
                </a:solidFill>
                <a:latin typeface="Montserrat Light" panose="00000400000000000000" pitchFamily="50" charset="0"/>
              </a:rPr>
              <a:t>Madridin</a:t>
            </a:r>
            <a:r>
              <a:rPr lang="es-ES" sz="1700" dirty="0">
                <a:solidFill>
                  <a:srgbClr val="0D0D0D"/>
                </a:solidFill>
                <a:latin typeface="Montserrat Light" panose="00000400000000000000" pitchFamily="50" charset="0"/>
              </a:rPr>
              <a:t> Broadway</a:t>
            </a:r>
            <a:endParaRPr lang="es-ES" sz="1700" dirty="0">
              <a:latin typeface="Montserrat Light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29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e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55813238-AF3D-40EB-A3A4-550AB85131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04E1485-0760-4ABF-A612-28A97B86DF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65EBD3-98B5-4FD2-8FAF-5D4022A9F7F4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TM04033917[[fn=Berlín]]</Template>
  <TotalTime>0</TotalTime>
  <Words>425</Words>
  <Application>Microsoft Office PowerPoint</Application>
  <PresentationFormat>Panorámica</PresentationFormat>
  <Paragraphs>68</Paragraphs>
  <Slides>13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3" baseType="lpstr">
      <vt:lpstr>DengXian</vt:lpstr>
      <vt:lpstr>Söhne</vt:lpstr>
      <vt:lpstr>Arial</vt:lpstr>
      <vt:lpstr>Calibri</vt:lpstr>
      <vt:lpstr>Comic Sans MS</vt:lpstr>
      <vt:lpstr>Corbel</vt:lpstr>
      <vt:lpstr>Montserrat Light</vt:lpstr>
      <vt:lpstr>Tahoma</vt:lpstr>
      <vt:lpstr>Wingdings</vt:lpstr>
      <vt:lpstr>Base</vt:lpstr>
      <vt:lpstr>Tervetuloa Madridiin!</vt:lpstr>
      <vt:lpstr>Introduction</vt:lpstr>
      <vt:lpstr>The origin of the name</vt:lpstr>
      <vt:lpstr>The second oldest metro in Europe</vt:lpstr>
      <vt:lpstr>The symbol of the bear and the strawberry tree</vt:lpstr>
      <vt:lpstr>The Statue of Lucifer</vt:lpstr>
      <vt:lpstr>The oldest restaurant in the world</vt:lpstr>
      <vt:lpstr>The secrets of Puerta del Sol</vt:lpstr>
      <vt:lpstr>The secret tunnels under Gran Vía</vt:lpstr>
      <vt:lpstr>The Egyptian temple in Madrid</vt:lpstr>
      <vt:lpstr>San Iisidron juhla </vt:lpstr>
      <vt:lpstr>Chotis Sanoitukset</vt:lpstr>
      <vt:lpstr>Presentación de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2024-04-12T07:12:30Z</dcterms:created>
  <dcterms:modified xsi:type="dcterms:W3CDTF">2024-05-14T11:17:22Z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