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2"/>
  </p:notesMasterIdLst>
  <p:sldIdLst>
    <p:sldId id="261" r:id="rId2"/>
    <p:sldId id="258" r:id="rId3"/>
    <p:sldId id="263" r:id="rId4"/>
    <p:sldId id="259" r:id="rId5"/>
    <p:sldId id="264" r:id="rId6"/>
    <p:sldId id="265" r:id="rId7"/>
    <p:sldId id="260" r:id="rId8"/>
    <p:sldId id="266" r:id="rId9"/>
    <p:sldId id="262" r:id="rId10"/>
    <p:sldId id="267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B7579B-F803-4FBC-B8C2-5F041A8E08A2}" v="11" dt="2025-05-19T15:37:27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D4B20-CD78-479B-839A-FE4B0F3C7647}" type="datetimeFigureOut">
              <a:rPr lang="fi-FI" smtClean="0"/>
              <a:t>19.8.2025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A49A3-04D6-4CC4-A095-DDB5915B02B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504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8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6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1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5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10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2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0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52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55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8/19/2025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88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dbubble.com/es/i/poster/S%C3%ADmbolo-Camino-de-Santiago-Gran-Concha-Vieira-Amarilla-y-Flecha-de-Brasilia/111451167.LVTDI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Ways_of_St._James_in_Europe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iannes.reislogger.nl/foto/algemeen/img-20191011-111201.4373554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epu.fi/aihe/pyhiinvaellu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www.vacanzelandia.com/contenuti-utenti/il-cammino-di-santiago-in-camper-guida-dettagliata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0A26AB-E1BA-4180-829A-BF134BA8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piha-, ruoho, puu, kasvi&#10;&#10;Kuvaus luotu automaattisesti">
            <a:extLst>
              <a:ext uri="{FF2B5EF4-FFF2-40B4-BE49-F238E27FC236}">
                <a16:creationId xmlns:a16="http://schemas.microsoft.com/office/drawing/2014/main" id="{1A4F4831-2115-B08C-8FB0-87B8A974F40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" b="2420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BF7EB39-84AF-7024-BA44-3F4B5D70C453}"/>
              </a:ext>
            </a:extLst>
          </p:cNvPr>
          <p:cNvSpPr txBox="1"/>
          <p:nvPr/>
        </p:nvSpPr>
        <p:spPr>
          <a:xfrm>
            <a:off x="402772" y="337458"/>
            <a:ext cx="30806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highlight>
                  <a:srgbClr val="C0C0C0"/>
                </a:highlight>
              </a:rPr>
              <a:t>CAMINOLLE!</a:t>
            </a:r>
          </a:p>
          <a:p>
            <a:endParaRPr lang="fi-FI" sz="3600" dirty="0">
              <a:highlight>
                <a:srgbClr val="C0C0C0"/>
              </a:highlight>
            </a:endParaRPr>
          </a:p>
          <a:p>
            <a:r>
              <a:rPr lang="fi-FI" sz="3600" dirty="0">
                <a:highlight>
                  <a:srgbClr val="C0C0C0"/>
                </a:highlight>
              </a:rPr>
              <a:t>MALTATALO 21.5</a:t>
            </a:r>
            <a:r>
              <a:rPr lang="fi-FI" sz="2400" dirty="0">
                <a:highlight>
                  <a:srgbClr val="C0C0C0"/>
                </a:highlight>
              </a:rPr>
              <a:t>.</a:t>
            </a:r>
          </a:p>
          <a:p>
            <a:endParaRPr lang="fi-FI" sz="2400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301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symboli, Grafiikka, logo, graafinen suunnittelu&#10;&#10;Tekoälyn generoima sisältö voi olla virheellistä.">
            <a:extLst>
              <a:ext uri="{FF2B5EF4-FFF2-40B4-BE49-F238E27FC236}">
                <a16:creationId xmlns:a16="http://schemas.microsoft.com/office/drawing/2014/main" id="{2D9AAF8D-7FA7-0723-45D1-F5089FABB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77743" y="170544"/>
            <a:ext cx="4672692" cy="623025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9F45A7D-3338-B69B-9360-765AC9251B51}"/>
              </a:ext>
            </a:extLst>
          </p:cNvPr>
          <p:cNvSpPr txBox="1"/>
          <p:nvPr/>
        </p:nvSpPr>
        <p:spPr>
          <a:xfrm>
            <a:off x="794657" y="1110343"/>
            <a:ext cx="59544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LENNOT ESPANJAAN</a:t>
            </a:r>
          </a:p>
          <a:p>
            <a:endParaRPr lang="fi-FI" dirty="0"/>
          </a:p>
          <a:p>
            <a:r>
              <a:rPr lang="fi-FI" dirty="0"/>
              <a:t>JUNALLA TAI BUSSILLA ALOITUSPAIKKAAN</a:t>
            </a:r>
          </a:p>
          <a:p>
            <a:r>
              <a:rPr lang="fi-FI" dirty="0"/>
              <a:t>   RENFE, ALSA JNE</a:t>
            </a:r>
          </a:p>
          <a:p>
            <a:endParaRPr lang="fi-FI" dirty="0"/>
          </a:p>
          <a:p>
            <a:r>
              <a:rPr lang="fi-FI" dirty="0"/>
              <a:t>REITIT ON MERKITTY HYVIN</a:t>
            </a:r>
          </a:p>
          <a:p>
            <a:endParaRPr lang="fi-FI" dirty="0"/>
          </a:p>
          <a:p>
            <a:r>
              <a:rPr lang="fi-FI" dirty="0"/>
              <a:t>PAINETUT OPPAAT JA NETTIOPPAAT sekä KARTAT</a:t>
            </a:r>
          </a:p>
          <a:p>
            <a:endParaRPr lang="fi-FI" dirty="0"/>
          </a:p>
          <a:p>
            <a:r>
              <a:rPr lang="fi-FI" dirty="0"/>
              <a:t>TUTUSTU ETUKÄTEEN JA SUUNNITTELE OMAN </a:t>
            </a:r>
          </a:p>
          <a:p>
            <a:r>
              <a:rPr lang="fi-FI" dirty="0"/>
              <a:t>KUNTOSI MUKAAN </a:t>
            </a:r>
          </a:p>
          <a:p>
            <a:endParaRPr lang="fi-FI" dirty="0"/>
          </a:p>
          <a:p>
            <a:r>
              <a:rPr lang="fi-FI" dirty="0"/>
              <a:t>CAMINO EI OLE KILPAILU VAAN VAELLUS PYHIIN</a:t>
            </a:r>
          </a:p>
          <a:p>
            <a:endParaRPr lang="fi-FI" dirty="0"/>
          </a:p>
          <a:p>
            <a:r>
              <a:rPr lang="fi-FI" dirty="0"/>
              <a:t>SEN VOI TEHDÄ YKSIN TAI YHDESSÄ TOISTEN KANSSA. </a:t>
            </a:r>
            <a:r>
              <a:rPr lang="fi-FI"/>
              <a:t>MYÖS RYHMÄMATKOJA JÄRJESTETÄÄN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429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3C18A9-3F84-4083-BC63-C5C44FE28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5221585-4DAD-D5CB-CB99-DE8B8046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0976"/>
            <a:ext cx="5547360" cy="18287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Miksi</a:t>
            </a:r>
            <a:r>
              <a:rPr lang="en-US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Santiago de Compostela on </a:t>
            </a:r>
            <a:r>
              <a:rPr lang="en-US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pyhiinvaelluskohde</a:t>
            </a:r>
            <a:r>
              <a:rPr lang="en-US" dirty="0"/>
              <a:t>?</a:t>
            </a:r>
            <a:endParaRPr lang="en-US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C2E3E6-EA6C-40C1-8196-9E8691274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iruutu 5">
            <a:extLst>
              <a:ext uri="{FF2B5EF4-FFF2-40B4-BE49-F238E27FC236}">
                <a16:creationId xmlns:a16="http://schemas.microsoft.com/office/drawing/2014/main" id="{B6B65DCF-D078-24EF-8B0D-2CFE82445D83}"/>
              </a:ext>
            </a:extLst>
          </p:cNvPr>
          <p:cNvSpPr txBox="1"/>
          <p:nvPr/>
        </p:nvSpPr>
        <p:spPr>
          <a:xfrm>
            <a:off x="555136" y="2895600"/>
            <a:ext cx="5547360" cy="3175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Apostoli </a:t>
            </a:r>
            <a:r>
              <a:rPr lang="en-US" dirty="0" err="1"/>
              <a:t>Jaakob</a:t>
            </a:r>
            <a:r>
              <a:rPr lang="en-US" dirty="0"/>
              <a:t> </a:t>
            </a:r>
            <a:r>
              <a:rPr lang="en-US" dirty="0" err="1"/>
              <a:t>vanhemman</a:t>
            </a:r>
            <a:r>
              <a:rPr lang="en-US" dirty="0"/>
              <a:t> </a:t>
            </a:r>
            <a:r>
              <a:rPr lang="en-US" dirty="0" err="1"/>
              <a:t>hauta</a:t>
            </a:r>
            <a:r>
              <a:rPr lang="en-US" dirty="0"/>
              <a:t> ”</a:t>
            </a:r>
            <a:r>
              <a:rPr lang="en-US" dirty="0" err="1"/>
              <a:t>löydettiin</a:t>
            </a:r>
            <a:r>
              <a:rPr lang="en-US" dirty="0"/>
              <a:t>” 800-luvulla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Pyhiinvaellus</a:t>
            </a:r>
            <a:r>
              <a:rPr lang="en-US" dirty="0"/>
              <a:t> </a:t>
            </a:r>
            <a:r>
              <a:rPr lang="en-US" dirty="0" err="1"/>
              <a:t>haudalle</a:t>
            </a:r>
            <a:r>
              <a:rPr lang="en-US" dirty="0"/>
              <a:t> </a:t>
            </a:r>
            <a:r>
              <a:rPr lang="en-US" dirty="0" err="1"/>
              <a:t>oli</a:t>
            </a:r>
            <a:r>
              <a:rPr lang="en-US" dirty="0"/>
              <a:t> </a:t>
            </a:r>
            <a:r>
              <a:rPr lang="en-US" dirty="0" err="1"/>
              <a:t>poliittisesti</a:t>
            </a:r>
            <a:r>
              <a:rPr lang="en-US" dirty="0"/>
              <a:t> ja </a:t>
            </a:r>
            <a:r>
              <a:rPr lang="en-US" dirty="0" err="1"/>
              <a:t>kulttuurisesti</a:t>
            </a:r>
            <a:r>
              <a:rPr lang="en-US" dirty="0"/>
              <a:t> </a:t>
            </a:r>
            <a:r>
              <a:rPr lang="en-US" dirty="0" err="1"/>
              <a:t>tärkeää</a:t>
            </a:r>
            <a:r>
              <a:rPr lang="en-US" dirty="0"/>
              <a:t>, </a:t>
            </a:r>
            <a:r>
              <a:rPr lang="en-US" dirty="0" err="1"/>
              <a:t>Espanja</a:t>
            </a:r>
            <a:r>
              <a:rPr lang="en-US" dirty="0"/>
              <a:t> </a:t>
            </a:r>
            <a:r>
              <a:rPr lang="en-US" dirty="0" err="1"/>
              <a:t>oli</a:t>
            </a:r>
            <a:r>
              <a:rPr lang="en-US" dirty="0"/>
              <a:t> </a:t>
            </a:r>
            <a:r>
              <a:rPr lang="en-US" dirty="0" err="1"/>
              <a:t>arabivallan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lukuunottamatta</a:t>
            </a:r>
            <a:r>
              <a:rPr lang="en-US" dirty="0"/>
              <a:t> </a:t>
            </a:r>
            <a:r>
              <a:rPr lang="en-US" dirty="0" err="1"/>
              <a:t>pohjoisia</a:t>
            </a:r>
            <a:r>
              <a:rPr lang="en-US" dirty="0"/>
              <a:t> </a:t>
            </a:r>
            <a:r>
              <a:rPr lang="en-US" dirty="0" err="1"/>
              <a:t>alueita</a:t>
            </a:r>
            <a:endParaRPr lang="en-US" dirty="0"/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1492 </a:t>
            </a:r>
            <a:r>
              <a:rPr lang="en-US" dirty="0" err="1"/>
              <a:t>paavi</a:t>
            </a:r>
            <a:r>
              <a:rPr lang="en-US" dirty="0"/>
              <a:t> Aleksanteri VI </a:t>
            </a:r>
            <a:r>
              <a:rPr lang="en-US" dirty="0" err="1"/>
              <a:t>julisti</a:t>
            </a:r>
            <a:r>
              <a:rPr lang="en-US" dirty="0"/>
              <a:t> </a:t>
            </a:r>
            <a:r>
              <a:rPr lang="en-US" dirty="0" err="1"/>
              <a:t>Santiagoon</a:t>
            </a:r>
            <a:r>
              <a:rPr lang="en-US" dirty="0"/>
              <a:t> </a:t>
            </a:r>
            <a:r>
              <a:rPr lang="en-US" dirty="0" err="1"/>
              <a:t>suuntautuvan</a:t>
            </a:r>
            <a:r>
              <a:rPr lang="en-US" dirty="0"/>
              <a:t> </a:t>
            </a:r>
            <a:r>
              <a:rPr lang="en-US" dirty="0" err="1"/>
              <a:t>pyhiinvaelluksen</a:t>
            </a:r>
            <a:r>
              <a:rPr lang="en-US" dirty="0"/>
              <a:t> </a:t>
            </a:r>
            <a:r>
              <a:rPr lang="en-US" dirty="0" err="1"/>
              <a:t>Rooman</a:t>
            </a:r>
            <a:r>
              <a:rPr lang="en-US" dirty="0"/>
              <a:t> ja </a:t>
            </a:r>
            <a:r>
              <a:rPr lang="en-US" dirty="0" err="1"/>
              <a:t>Jerusalemin</a:t>
            </a:r>
            <a:r>
              <a:rPr lang="en-US" dirty="0"/>
              <a:t> </a:t>
            </a:r>
            <a:r>
              <a:rPr lang="en-US" dirty="0" err="1"/>
              <a:t>pyhiinvaelluksen</a:t>
            </a:r>
            <a:r>
              <a:rPr lang="en-US" dirty="0"/>
              <a:t> </a:t>
            </a:r>
            <a:r>
              <a:rPr lang="en-US" dirty="0" err="1"/>
              <a:t>rinnalla</a:t>
            </a:r>
            <a:r>
              <a:rPr lang="en-US" dirty="0"/>
              <a:t> </a:t>
            </a:r>
            <a:r>
              <a:rPr lang="en-US" dirty="0" err="1"/>
              <a:t>tärkeimmäksi</a:t>
            </a:r>
            <a:r>
              <a:rPr lang="en-US" dirty="0"/>
              <a:t> </a:t>
            </a:r>
            <a:r>
              <a:rPr lang="en-US" dirty="0" err="1"/>
              <a:t>katolisen</a:t>
            </a:r>
            <a:r>
              <a:rPr lang="en-US" dirty="0"/>
              <a:t> </a:t>
            </a:r>
            <a:r>
              <a:rPr lang="en-US" dirty="0" err="1"/>
              <a:t>maailman</a:t>
            </a:r>
            <a:r>
              <a:rPr lang="en-US" dirty="0"/>
              <a:t> </a:t>
            </a:r>
            <a:r>
              <a:rPr lang="en-US" dirty="0" err="1"/>
              <a:t>pyhiinvaellukseksi</a:t>
            </a:r>
            <a:endParaRPr lang="en-US" dirty="0"/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Uskonpuhdistus</a:t>
            </a:r>
            <a:r>
              <a:rPr lang="en-US" dirty="0"/>
              <a:t> </a:t>
            </a:r>
            <a:r>
              <a:rPr lang="en-US" dirty="0" err="1"/>
              <a:t>lopetti</a:t>
            </a:r>
            <a:r>
              <a:rPr lang="en-US" dirty="0"/>
              <a:t> </a:t>
            </a:r>
            <a:r>
              <a:rPr lang="en-US" dirty="0" err="1"/>
              <a:t>vaelluksen</a:t>
            </a:r>
            <a:r>
              <a:rPr lang="en-US" dirty="0"/>
              <a:t> </a:t>
            </a:r>
            <a:r>
              <a:rPr lang="en-US" dirty="0" err="1"/>
              <a:t>pohjois-Euroopasta</a:t>
            </a:r>
            <a:endParaRPr lang="en-US" dirty="0"/>
          </a:p>
          <a:p>
            <a:pPr marL="57150">
              <a:lnSpc>
                <a:spcPct val="110000"/>
              </a:lnSpc>
              <a:spcAft>
                <a:spcPts val="600"/>
              </a:spcAft>
            </a:pPr>
            <a:endParaRPr lang="en-US" dirty="0"/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Sisällön paikkamerkki 4" descr="Kuva, joka sisältää kohteen piha-, taivas, Keskiaikainen arkkitehtuuri, rakennus&#10;&#10;Kuvaus luotu automaattisesti">
            <a:extLst>
              <a:ext uri="{FF2B5EF4-FFF2-40B4-BE49-F238E27FC236}">
                <a16:creationId xmlns:a16="http://schemas.microsoft.com/office/drawing/2014/main" id="{5572CB1E-9F7B-274D-1246-E3F785455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61" y="952500"/>
            <a:ext cx="3416390" cy="511818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E0E5CC-C40E-4EC4-8C9B-0CBB46A7C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35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 descr="Kuva, joka sisältää kohteen kartta, teksti, atlas">
            <a:extLst>
              <a:ext uri="{FF2B5EF4-FFF2-40B4-BE49-F238E27FC236}">
                <a16:creationId xmlns:a16="http://schemas.microsoft.com/office/drawing/2014/main" id="{6609FB96-D6ED-596D-7008-87BB047DD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155371" y="792598"/>
            <a:ext cx="7881259" cy="5547552"/>
          </a:xfrm>
        </p:spPr>
      </p:pic>
    </p:spTree>
    <p:extLst>
      <p:ext uri="{BB962C8B-B14F-4D97-AF65-F5344CB8AC3E}">
        <p14:creationId xmlns:p14="http://schemas.microsoft.com/office/powerpoint/2010/main" val="3806424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97CE8B-3811-E94B-72D7-B49FBB9A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Reitit Galiciassa</a:t>
            </a:r>
          </a:p>
        </p:txBody>
      </p:sp>
      <p:pic>
        <p:nvPicPr>
          <p:cNvPr id="7" name="Sisällön paikkamerkki 6" descr="Kuva, joka sisältää kohteen teksti, kartta, kuvakaappaus, atlas&#10;&#10;Tekoälyn generoima sisältö voi olla virheellistä.">
            <a:extLst>
              <a:ext uri="{FF2B5EF4-FFF2-40B4-BE49-F238E27FC236}">
                <a16:creationId xmlns:a16="http://schemas.microsoft.com/office/drawing/2014/main" id="{6B05E295-05AE-8ACB-1973-ED10DE887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05269" y="686388"/>
            <a:ext cx="6236902" cy="5485224"/>
          </a:xfr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BF615CF9-5F51-94EE-AC20-4784368DB392}"/>
              </a:ext>
            </a:extLst>
          </p:cNvPr>
          <p:cNvSpPr txBox="1"/>
          <p:nvPr/>
        </p:nvSpPr>
        <p:spPr>
          <a:xfrm>
            <a:off x="3756184" y="6057900"/>
            <a:ext cx="45812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>
                <a:hlinkClick r:id="rId3" tooltip="https://riannes.reislogger.nl/foto/algemeen/img-20191011-111201.4373554"/>
              </a:rPr>
              <a:t>Tämä kuva</a:t>
            </a:r>
            <a:r>
              <a:rPr lang="fi-FI" sz="900"/>
              <a:t>, tekijä Tuntematon tekijä, käyttöoikeus: </a:t>
            </a:r>
            <a:r>
              <a:rPr lang="fi-FI" sz="900">
                <a:hlinkClick r:id="rId4" tooltip="https://creativecommons.org/licenses/by-nc-sa/3.0/"/>
              </a:rPr>
              <a:t>CC BY-SA-NC</a:t>
            </a:r>
            <a:endParaRPr lang="fi-FI" sz="900"/>
          </a:p>
        </p:txBody>
      </p:sp>
    </p:spTree>
    <p:extLst>
      <p:ext uri="{BB962C8B-B14F-4D97-AF65-F5344CB8AC3E}">
        <p14:creationId xmlns:p14="http://schemas.microsoft.com/office/powerpoint/2010/main" val="380835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017690-5688-00EB-939F-6CE289E3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4" y="1524000"/>
            <a:ext cx="6487886" cy="3200400"/>
          </a:xfrm>
        </p:spPr>
        <p:txBody>
          <a:bodyPr>
            <a:normAutofit fontScale="90000"/>
          </a:bodyPr>
          <a:lstStyle/>
          <a:p>
            <a:r>
              <a:rPr lang="fi-FI" sz="2200" dirty="0"/>
              <a:t>CREDENTIAL JA COMPOSTELA</a:t>
            </a:r>
            <a:br>
              <a:rPr lang="fi-FI" sz="2200" dirty="0"/>
            </a:br>
            <a:br>
              <a:rPr lang="fi-FI" sz="2200" dirty="0"/>
            </a:br>
            <a:r>
              <a:rPr lang="fi-FI" sz="2200" dirty="0"/>
              <a:t>ELI PYHIINVAELLUSPASSI JA</a:t>
            </a:r>
            <a:br>
              <a:rPr lang="fi-FI" sz="2200" dirty="0"/>
            </a:br>
            <a:br>
              <a:rPr lang="fi-FI" sz="2200" dirty="0"/>
            </a:br>
            <a:r>
              <a:rPr lang="fi-FI" sz="2200" dirty="0"/>
              <a:t>TODISTUS SUORITETUSTA </a:t>
            </a:r>
            <a:br>
              <a:rPr lang="fi-FI" sz="2200" dirty="0"/>
            </a:br>
            <a:br>
              <a:rPr lang="fi-FI" sz="2200" dirty="0"/>
            </a:br>
            <a:r>
              <a:rPr lang="fi-FI" sz="2200" dirty="0"/>
              <a:t>PYHIINVAELLUKSESTA</a:t>
            </a:r>
            <a:br>
              <a:rPr lang="fi-FI" dirty="0"/>
            </a:b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pic>
        <p:nvPicPr>
          <p:cNvPr id="5" name="Sisällön paikkamerkki 4" descr="Kuva, joka sisältää kohteen teksti, selkärangaton, sisä-&#10;&#10;Tekoälyn generoima sisältö voi olla virheellistä.">
            <a:extLst>
              <a:ext uri="{FF2B5EF4-FFF2-40B4-BE49-F238E27FC236}">
                <a16:creationId xmlns:a16="http://schemas.microsoft.com/office/drawing/2014/main" id="{5FAE7592-F38D-0985-7DFE-D868E41A0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9973" t="969" r="672"/>
          <a:stretch/>
        </p:blipFill>
        <p:spPr>
          <a:xfrm>
            <a:off x="4466243" y="583618"/>
            <a:ext cx="3259513" cy="5690763"/>
          </a:xfrm>
        </p:spPr>
      </p:pic>
      <p:pic>
        <p:nvPicPr>
          <p:cNvPr id="6" name="Sisällön paikkamerkki 4" descr="Kuva, joka sisältää kohteen teksti, kirje, paperi, kirjekuori&#10;&#10;Tekoälyn generoima sisältö voi olla virheellistä.">
            <a:extLst>
              <a:ext uri="{FF2B5EF4-FFF2-40B4-BE49-F238E27FC236}">
                <a16:creationId xmlns:a16="http://schemas.microsoft.com/office/drawing/2014/main" id="{F310C252-503A-E863-0680-569EC7BFA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493" r="63322"/>
          <a:stretch/>
        </p:blipFill>
        <p:spPr>
          <a:xfrm>
            <a:off x="7725756" y="583618"/>
            <a:ext cx="4057504" cy="5704114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E7BC118-252C-C879-DF07-FC3C8C207346}"/>
              </a:ext>
            </a:extLst>
          </p:cNvPr>
          <p:cNvSpPr txBox="1"/>
          <p:nvPr/>
        </p:nvSpPr>
        <p:spPr>
          <a:xfrm>
            <a:off x="5289965" y="5191544"/>
            <a:ext cx="64826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>
                <a:hlinkClick r:id="rId5" tooltip="https://www.vacanzelandia.com/contenuti-utenti/il-cammino-di-santiago-in-camper-guida-dettagliata"/>
              </a:rPr>
              <a:t>Tämä kuva</a:t>
            </a:r>
            <a:r>
              <a:rPr lang="fi-FI" sz="900"/>
              <a:t>, tekijä Tuntematon tekijä, käyttöoikeus: </a:t>
            </a:r>
            <a:r>
              <a:rPr lang="fi-FI" sz="900">
                <a:hlinkClick r:id="rId6" tooltip="https://creativecommons.org/licenses/by-nc-nd/3.0/"/>
              </a:rPr>
              <a:t>CC BY-NC-ND</a:t>
            </a:r>
            <a:endParaRPr lang="fi-FI" sz="900"/>
          </a:p>
        </p:txBody>
      </p:sp>
    </p:spTree>
    <p:extLst>
      <p:ext uri="{BB962C8B-B14F-4D97-AF65-F5344CB8AC3E}">
        <p14:creationId xmlns:p14="http://schemas.microsoft.com/office/powerpoint/2010/main" val="16989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19CED7-AE52-4EDF-9713-E1E22FE8E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 ON HYVÄKSYTTY MATKA?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907570-32B0-0B71-6DCE-A243B30ED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Walking</a:t>
            </a:r>
            <a:r>
              <a:rPr lang="fi-FI" dirty="0"/>
              <a:t> </a:t>
            </a:r>
            <a:r>
              <a:rPr lang="fi-FI" dirty="0" err="1"/>
              <a:t>pilgrimage</a:t>
            </a:r>
            <a:r>
              <a:rPr lang="fi-FI" dirty="0"/>
              <a:t>: </a:t>
            </a:r>
            <a:r>
              <a:rPr lang="fi-FI" dirty="0" err="1"/>
              <a:t>Walk</a:t>
            </a:r>
            <a:r>
              <a:rPr lang="fi-FI" dirty="0"/>
              <a:t> at </a:t>
            </a:r>
            <a:r>
              <a:rPr lang="fi-FI" dirty="0" err="1"/>
              <a:t>least</a:t>
            </a:r>
            <a:r>
              <a:rPr lang="fi-FI" dirty="0"/>
              <a:t> 100 </a:t>
            </a:r>
            <a:r>
              <a:rPr lang="fi-FI" dirty="0" err="1"/>
              <a:t>kilometers</a:t>
            </a:r>
            <a:r>
              <a:rPr lang="fi-FI" dirty="0"/>
              <a:t> on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officially</a:t>
            </a:r>
            <a:r>
              <a:rPr lang="fi-FI" dirty="0"/>
              <a:t> </a:t>
            </a:r>
            <a:r>
              <a:rPr lang="fi-FI" dirty="0" err="1"/>
              <a:t>recognized</a:t>
            </a:r>
            <a:r>
              <a:rPr lang="fi-FI" dirty="0"/>
              <a:t> </a:t>
            </a:r>
            <a:r>
              <a:rPr lang="fi-FI" dirty="0" err="1"/>
              <a:t>camino</a:t>
            </a:r>
            <a:r>
              <a:rPr lang="fi-FI" dirty="0"/>
              <a:t> </a:t>
            </a:r>
            <a:r>
              <a:rPr lang="fi-FI" dirty="0" err="1"/>
              <a:t>route</a:t>
            </a:r>
            <a:r>
              <a:rPr lang="fi-FI" dirty="0"/>
              <a:t>.</a:t>
            </a:r>
          </a:p>
          <a:p>
            <a:pPr marL="0" indent="0">
              <a:buNone/>
            </a:pPr>
            <a:r>
              <a:rPr lang="fi-FI" dirty="0"/>
              <a:t>                                     If a </a:t>
            </a:r>
            <a:r>
              <a:rPr lang="fi-FI" dirty="0" err="1"/>
              <a:t>pilgrim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already</a:t>
            </a:r>
            <a:r>
              <a:rPr lang="fi-FI" dirty="0"/>
              <a:t> </a:t>
            </a:r>
            <a:r>
              <a:rPr lang="fi-FI" dirty="0" err="1"/>
              <a:t>started</a:t>
            </a:r>
            <a:r>
              <a:rPr lang="fi-FI" dirty="0"/>
              <a:t> a </a:t>
            </a:r>
            <a:r>
              <a:rPr lang="fi-FI" dirty="0" err="1"/>
              <a:t>route</a:t>
            </a:r>
            <a:r>
              <a:rPr lang="fi-FI" dirty="0"/>
              <a:t> on </a:t>
            </a:r>
            <a:r>
              <a:rPr lang="fi-FI" dirty="0" err="1"/>
              <a:t>foot</a:t>
            </a:r>
            <a:r>
              <a:rPr lang="fi-FI" dirty="0"/>
              <a:t> outside Spain </a:t>
            </a:r>
            <a:r>
              <a:rPr lang="fi-FI" dirty="0" err="1"/>
              <a:t>along</a:t>
            </a:r>
            <a:r>
              <a:rPr lang="fi-FI" dirty="0"/>
              <a:t> </a:t>
            </a:r>
            <a:r>
              <a:rPr lang="fi-FI" dirty="0" err="1"/>
              <a:t>one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fi-FI" dirty="0"/>
              <a:t>                                    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routes</a:t>
            </a:r>
            <a:r>
              <a:rPr lang="fi-FI" dirty="0"/>
              <a:t> </a:t>
            </a:r>
            <a:r>
              <a:rPr lang="fi-FI" dirty="0" err="1"/>
              <a:t>recognized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International </a:t>
            </a:r>
            <a:r>
              <a:rPr lang="fi-FI" dirty="0" err="1"/>
              <a:t>Pilgrim’s</a:t>
            </a:r>
            <a:r>
              <a:rPr lang="fi-FI" dirty="0"/>
              <a:t> </a:t>
            </a:r>
            <a:r>
              <a:rPr lang="fi-FI" dirty="0" err="1"/>
              <a:t>Reception</a:t>
            </a:r>
            <a:r>
              <a:rPr lang="fi-FI" dirty="0"/>
              <a:t> Office</a:t>
            </a:r>
          </a:p>
          <a:p>
            <a:pPr marL="0" indent="0">
              <a:buNone/>
            </a:pPr>
            <a:r>
              <a:rPr lang="fi-FI" dirty="0"/>
              <a:t>                                     </a:t>
            </a:r>
            <a:r>
              <a:rPr lang="fi-FI" dirty="0" err="1"/>
              <a:t>system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required</a:t>
            </a:r>
            <a:r>
              <a:rPr lang="fi-FI" dirty="0"/>
              <a:t> </a:t>
            </a:r>
            <a:r>
              <a:rPr lang="fi-FI" dirty="0" err="1"/>
              <a:t>distance</a:t>
            </a:r>
            <a:r>
              <a:rPr lang="fi-FI" dirty="0"/>
              <a:t> in Spain </a:t>
            </a:r>
            <a:r>
              <a:rPr lang="fi-FI" dirty="0" err="1"/>
              <a:t>shall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less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70 kilo-</a:t>
            </a:r>
          </a:p>
          <a:p>
            <a:pPr marL="0" indent="0">
              <a:buNone/>
            </a:pPr>
            <a:r>
              <a:rPr lang="fi-FI" dirty="0"/>
              <a:t>                                     </a:t>
            </a:r>
            <a:r>
              <a:rPr lang="fi-FI" dirty="0" err="1"/>
              <a:t>metres</a:t>
            </a:r>
            <a:r>
              <a:rPr lang="fi-FI" dirty="0"/>
              <a:t>.  </a:t>
            </a:r>
          </a:p>
          <a:p>
            <a:r>
              <a:rPr lang="fi-FI" dirty="0"/>
              <a:t>Bicycle: 200 </a:t>
            </a:r>
            <a:r>
              <a:rPr lang="fi-FI" dirty="0" err="1"/>
              <a:t>kms</a:t>
            </a:r>
            <a:endParaRPr lang="fi-FI" dirty="0"/>
          </a:p>
          <a:p>
            <a:r>
              <a:rPr lang="fi-FI" dirty="0" err="1"/>
              <a:t>Sailing</a:t>
            </a:r>
            <a:r>
              <a:rPr lang="fi-FI" dirty="0"/>
              <a:t> and </a:t>
            </a:r>
            <a:r>
              <a:rPr lang="fi-FI" dirty="0" err="1"/>
              <a:t>riding</a:t>
            </a:r>
            <a:r>
              <a:rPr lang="fi-FI" dirty="0"/>
              <a:t> is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possible</a:t>
            </a:r>
            <a:r>
              <a:rPr lang="fi-FI" dirty="0"/>
              <a:t>, 100kms</a:t>
            </a:r>
          </a:p>
        </p:txBody>
      </p:sp>
    </p:spTree>
    <p:extLst>
      <p:ext uri="{BB962C8B-B14F-4D97-AF65-F5344CB8AC3E}">
        <p14:creationId xmlns:p14="http://schemas.microsoft.com/office/powerpoint/2010/main" val="184526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0A26AB-E1BA-4180-829A-BF134BA8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piha-, puu, maa, Tienpinta&#10;&#10;Kuvaus luotu automaattisesti">
            <a:extLst>
              <a:ext uri="{FF2B5EF4-FFF2-40B4-BE49-F238E27FC236}">
                <a16:creationId xmlns:a16="http://schemas.microsoft.com/office/drawing/2014/main" id="{1BD0DA61-5DF1-406D-A964-8D288693F13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4" b="2036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85747C2E-6DB0-36FF-44B7-FC9EEC13EF7D}"/>
              </a:ext>
            </a:extLst>
          </p:cNvPr>
          <p:cNvSpPr txBox="1"/>
          <p:nvPr/>
        </p:nvSpPr>
        <p:spPr>
          <a:xfrm>
            <a:off x="1600199" y="696686"/>
            <a:ext cx="67382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solidFill>
                  <a:schemeClr val="bg1"/>
                </a:solidFill>
              </a:rPr>
              <a:t>KAVELEMINEN, MAJOITTUMINEN, PAKKAAMINEN</a:t>
            </a:r>
          </a:p>
        </p:txBody>
      </p:sp>
    </p:spTree>
    <p:extLst>
      <p:ext uri="{BB962C8B-B14F-4D97-AF65-F5344CB8AC3E}">
        <p14:creationId xmlns:p14="http://schemas.microsoft.com/office/powerpoint/2010/main" val="60355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38D0FA0B-5B88-DA87-B656-7E51E83CE644}"/>
              </a:ext>
            </a:extLst>
          </p:cNvPr>
          <p:cNvSpPr txBox="1"/>
          <p:nvPr/>
        </p:nvSpPr>
        <p:spPr>
          <a:xfrm>
            <a:off x="696686" y="1088571"/>
            <a:ext cx="110381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Päivässä jaksaa noin 25 km kunnosta riippuen</a:t>
            </a:r>
          </a:p>
          <a:p>
            <a:r>
              <a:rPr lang="fi-FI" sz="2800" dirty="0"/>
              <a:t>Muista lepopäivät</a:t>
            </a:r>
          </a:p>
          <a:p>
            <a:endParaRPr lang="fi-FI" sz="2800" dirty="0"/>
          </a:p>
          <a:p>
            <a:r>
              <a:rPr lang="fi-FI" sz="2800" dirty="0"/>
              <a:t>Majoittuminen </a:t>
            </a:r>
            <a:r>
              <a:rPr lang="fi-FI" sz="2800" dirty="0" err="1"/>
              <a:t>albergueissa</a:t>
            </a:r>
            <a:r>
              <a:rPr lang="fi-FI" sz="2800" dirty="0"/>
              <a:t>, kunnalliset ja yksityiset</a:t>
            </a:r>
          </a:p>
          <a:p>
            <a:r>
              <a:rPr lang="fi-FI" sz="2800" dirty="0"/>
              <a:t>                         hotelleissa, </a:t>
            </a:r>
            <a:r>
              <a:rPr lang="fi-FI" sz="2800" dirty="0" err="1"/>
              <a:t>hosteleissa</a:t>
            </a:r>
            <a:endParaRPr lang="fi-FI" sz="2800" dirty="0"/>
          </a:p>
          <a:p>
            <a:r>
              <a:rPr lang="fi-FI" sz="2800" dirty="0"/>
              <a:t>                         </a:t>
            </a:r>
          </a:p>
          <a:p>
            <a:r>
              <a:rPr lang="fi-FI" sz="2800" dirty="0"/>
              <a:t>Rinkka noin 10 % omasta painosta – kuljetuspalveluita on</a:t>
            </a:r>
          </a:p>
          <a:p>
            <a:r>
              <a:rPr lang="fi-FI" sz="2800" dirty="0"/>
              <a:t>                         Hyvät kengät, vaellussauvat, alus- ja päällysvaatteet</a:t>
            </a:r>
          </a:p>
          <a:p>
            <a:r>
              <a:rPr lang="fi-FI" sz="2800" dirty="0"/>
              <a:t>                         muutaman päivän tarpeeseen, ensiapu, sadeviitta, </a:t>
            </a:r>
          </a:p>
          <a:p>
            <a:r>
              <a:rPr lang="fi-FI" sz="2800" dirty="0"/>
              <a:t>                         hattu, sukat (kerrokset), tutustu säähän etukäteen!</a:t>
            </a:r>
          </a:p>
          <a:p>
            <a:endParaRPr lang="fi-FI" sz="2800" dirty="0"/>
          </a:p>
          <a:p>
            <a:r>
              <a:rPr lang="fi-FI" sz="2800" dirty="0"/>
              <a:t>Ravinto ja hygienia, vettä riittävästi!</a:t>
            </a:r>
          </a:p>
        </p:txBody>
      </p:sp>
    </p:spTree>
    <p:extLst>
      <p:ext uri="{BB962C8B-B14F-4D97-AF65-F5344CB8AC3E}">
        <p14:creationId xmlns:p14="http://schemas.microsoft.com/office/powerpoint/2010/main" val="1188836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0A26AB-E1BA-4180-829A-BF134BA8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piha-, luonto, pilvi, taivas&#10;&#10;Kuvaus luotu automaattisesti">
            <a:extLst>
              <a:ext uri="{FF2B5EF4-FFF2-40B4-BE49-F238E27FC236}">
                <a16:creationId xmlns:a16="http://schemas.microsoft.com/office/drawing/2014/main" id="{099F02EA-6C33-F2BD-3079-635AD806D20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9" b="67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C1715B89-CE05-6A51-98BE-55FAACAB7596}"/>
              </a:ext>
            </a:extLst>
          </p:cNvPr>
          <p:cNvSpPr txBox="1"/>
          <p:nvPr/>
        </p:nvSpPr>
        <p:spPr>
          <a:xfrm>
            <a:off x="718457" y="304800"/>
            <a:ext cx="62048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MITEN SINNE PÄÄSEE ja MITEN PYSYY TIELLÄ?</a:t>
            </a:r>
          </a:p>
        </p:txBody>
      </p:sp>
    </p:spTree>
    <p:extLst>
      <p:ext uri="{BB962C8B-B14F-4D97-AF65-F5344CB8AC3E}">
        <p14:creationId xmlns:p14="http://schemas.microsoft.com/office/powerpoint/2010/main" val="719797224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nalogousFromRegularSeedRightStep">
      <a:dk1>
        <a:srgbClr val="000000"/>
      </a:dk1>
      <a:lt1>
        <a:srgbClr val="FFFFFF"/>
      </a:lt1>
      <a:dk2>
        <a:srgbClr val="1C2F31"/>
      </a:dk2>
      <a:lt2>
        <a:srgbClr val="F2F0F3"/>
      </a:lt2>
      <a:accent1>
        <a:srgbClr val="77B12B"/>
      </a:accent1>
      <a:accent2>
        <a:srgbClr val="37B720"/>
      </a:accent2>
      <a:accent3>
        <a:srgbClr val="2CB951"/>
      </a:accent3>
      <a:accent4>
        <a:srgbClr val="1FB484"/>
      </a:accent4>
      <a:accent5>
        <a:srgbClr val="2EB1BF"/>
      </a:accent5>
      <a:accent6>
        <a:srgbClr val="2374C9"/>
      </a:accent6>
      <a:hlink>
        <a:srgbClr val="8C5EC9"/>
      </a:hlink>
      <a:folHlink>
        <a:srgbClr val="7F7F7F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299</Words>
  <Application>Microsoft Office PowerPoint</Application>
  <PresentationFormat>Laajakuva</PresentationFormat>
  <Paragraphs>49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Amasis MT Pro Medium</vt:lpstr>
      <vt:lpstr>Aptos</vt:lpstr>
      <vt:lpstr>Arial</vt:lpstr>
      <vt:lpstr>Univers Light</vt:lpstr>
      <vt:lpstr>TribuneVTI</vt:lpstr>
      <vt:lpstr>PowerPoint-esitys</vt:lpstr>
      <vt:lpstr>Miksi Santiago de Compostela on pyhiinvaelluskohde?</vt:lpstr>
      <vt:lpstr>PowerPoint-esitys</vt:lpstr>
      <vt:lpstr>Reitit Galiciassa</vt:lpstr>
      <vt:lpstr>CREDENTIAL JA COMPOSTELA  ELI PYHIINVAELLUSPASSI JA  TODISTUS SUORITETUSTA   PYHIINVAELLUKSESTA   </vt:lpstr>
      <vt:lpstr>MIKÄ ON HYVÄKSYTTY MATKA?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Eeva Teräsalmi</dc:creator>
  <cp:lastModifiedBy>Eeva Teräsalmi</cp:lastModifiedBy>
  <cp:revision>2</cp:revision>
  <dcterms:created xsi:type="dcterms:W3CDTF">2025-01-04T10:38:43Z</dcterms:created>
  <dcterms:modified xsi:type="dcterms:W3CDTF">2025-08-19T17:12:40Z</dcterms:modified>
</cp:coreProperties>
</file>