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1134" y="33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4e1d4ae09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4e1d4ae09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4e1d4ae09a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4e1d4ae09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4e1d4ae09a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4e1d4ae09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4e1d4ae09a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34e1d4ae09a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4e1d4ae09a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4e1d4ae09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4e1d4ae09a_1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4e1d4ae09a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4e1d4ae09a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4e1d4ae09a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4e1d4ae09a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4e1d4ae09a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4e1d4ae09a_1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4e1d4ae09a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4e1d4ae09a_1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4e1d4ae09a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526da3730a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526da3730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4e1d4ae09a_1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4e1d4ae09a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4e1d4ae09a_1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4e1d4ae09a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4e1d4ae09a_1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4e1d4ae09a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4e1d4ae09a_1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4e1d4ae09a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526da3730a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26da3730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4ddc5f613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4ddc5f61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526da3730a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526da3730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4ddc5f6138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4ddc5f6138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4ddc5f6138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34ddc5f6138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4e1d4ae09a_1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34e1d4ae09a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526da3730a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526da3730a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4ddc5f6138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4ddc5f6138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4ddc5f6138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4ddc5f6138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4ddc5f6138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34ddc5f613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526da3730a_0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526da3730a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526da3730a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526da3730a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e1d4ae09a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e1d4ae09a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4e1d4ae09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4e1d4ae09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4e1d4ae09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4e1d4ae09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4e1d4ae09a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4e1d4ae09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i"/>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i"/>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12"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21.jpg"/><Relationship Id="rId11" Type="http://schemas.openxmlformats.org/officeDocument/2006/relationships/image" Target="../media/image26.png"/><Relationship Id="rId5" Type="http://schemas.openxmlformats.org/officeDocument/2006/relationships/image" Target="../media/image20.jpg"/><Relationship Id="rId10" Type="http://schemas.openxmlformats.org/officeDocument/2006/relationships/image" Target="../media/image25.jpg"/><Relationship Id="rId4" Type="http://schemas.openxmlformats.org/officeDocument/2006/relationships/image" Target="../media/image19.jpg"/><Relationship Id="rId9"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J_vpvut-hLg"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fi"/>
              <a:t>Katsaus espanjalaisen kirjallisuuden piirteisiin ja vähemmistökielten vaikutuksiin</a:t>
            </a: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fi"/>
              <a:t>FT Auli Leskinen, kirjailija, kirjallisuuden tutkija</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2"/>
          <p:cNvSpPr txBox="1">
            <a:spLocks noGrp="1"/>
          </p:cNvSpPr>
          <p:nvPr>
            <p:ph type="title"/>
          </p:nvPr>
        </p:nvSpPr>
        <p:spPr>
          <a:xfrm>
            <a:off x="202900" y="0"/>
            <a:ext cx="8629500" cy="10176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0"/>
              </a:spcBef>
              <a:spcAft>
                <a:spcPts val="0"/>
              </a:spcAft>
              <a:buNone/>
            </a:pPr>
            <a:r>
              <a:rPr lang="fi" sz="2190">
                <a:solidFill>
                  <a:schemeClr val="dk2"/>
                </a:solidFill>
              </a:rPr>
              <a:t>Tunnetuimpia baskiteoksia on Bernardo Atxagan (Asteasu, 1953) romaani </a:t>
            </a:r>
            <a:r>
              <a:rPr lang="fi" sz="2190" i="1">
                <a:solidFill>
                  <a:schemeClr val="dk2"/>
                </a:solidFill>
              </a:rPr>
              <a:t>Obabakoak</a:t>
            </a:r>
            <a:r>
              <a:rPr lang="fi" sz="2190">
                <a:solidFill>
                  <a:schemeClr val="dk2"/>
                </a:solidFill>
              </a:rPr>
              <a:t> (1988), jossa  uuden baskikirjallisuuden piirteet</a:t>
            </a:r>
            <a:endParaRPr sz="2190">
              <a:solidFill>
                <a:schemeClr val="dk2"/>
              </a:solidFill>
            </a:endParaRPr>
          </a:p>
          <a:p>
            <a:pPr marL="0" lvl="0" indent="0" algn="l" rtl="0">
              <a:lnSpc>
                <a:spcPct val="115000"/>
              </a:lnSpc>
              <a:spcBef>
                <a:spcPts val="1200"/>
              </a:spcBef>
              <a:spcAft>
                <a:spcPts val="1200"/>
              </a:spcAft>
              <a:buClr>
                <a:schemeClr val="dk1"/>
              </a:buClr>
              <a:buSzPct val="27625"/>
              <a:buFont typeface="Arial"/>
              <a:buNone/>
            </a:pPr>
            <a:r>
              <a:rPr lang="fi" sz="2190">
                <a:solidFill>
                  <a:schemeClr val="dk2"/>
                </a:solidFill>
              </a:rPr>
              <a:t> - mielikuvitus, fanfasia, ihmisten ja yhteisöjen sidoksisuus toisiinsa - huipentuivat.</a:t>
            </a:r>
            <a:endParaRPr sz="3100"/>
          </a:p>
        </p:txBody>
      </p:sp>
      <p:sp>
        <p:nvSpPr>
          <p:cNvPr id="118" name="Google Shape;118;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9" name="Google Shape;119;p22"/>
          <p:cNvPicPr preferRelativeResize="0"/>
          <p:nvPr/>
        </p:nvPicPr>
        <p:blipFill>
          <a:blip r:embed="rId3">
            <a:alphaModFix/>
          </a:blip>
          <a:stretch>
            <a:fillRect/>
          </a:stretch>
        </p:blipFill>
        <p:spPr>
          <a:xfrm>
            <a:off x="722575" y="2094050"/>
            <a:ext cx="4381500" cy="2628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25" name="Google Shape;125;p23"/>
          <p:cNvSpPr txBox="1">
            <a:spLocks noGrp="1"/>
          </p:cNvSpPr>
          <p:nvPr>
            <p:ph type="body" idx="1"/>
          </p:nvPr>
        </p:nvSpPr>
        <p:spPr>
          <a:xfrm>
            <a:off x="512325" y="329700"/>
            <a:ext cx="8983800" cy="387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05"/>
              <a:buNone/>
            </a:pPr>
            <a:r>
              <a:rPr lang="fi" sz="1890"/>
              <a:t>Teos  viestii lukijalleen kollektiivisen menetyksen ja ahdistuksen kokemukset, joita baskiyhteisö on läpikäynyt poliittisessa muutoksessa sekä siirtymässä syrjäisen maaseudun kokemuksesta urbaaniin elämään.Hiljaisuudesta on piillyt jotain olennaista baskien oman tilan syvimmästä kokemuksesta. </a:t>
            </a:r>
            <a:endParaRPr sz="1890"/>
          </a:p>
          <a:p>
            <a:pPr marL="0" lvl="0" indent="0" algn="l" rtl="0">
              <a:spcBef>
                <a:spcPts val="1200"/>
              </a:spcBef>
              <a:spcAft>
                <a:spcPts val="0"/>
              </a:spcAft>
              <a:buClr>
                <a:schemeClr val="dk1"/>
              </a:buClr>
              <a:buSzPts val="605"/>
              <a:buFont typeface="Arial"/>
              <a:buNone/>
            </a:pPr>
            <a:r>
              <a:rPr lang="fi" sz="1890"/>
              <a:t>Tarinassa yhdistyvät myyttisen Obaban asukkaiden seikkaperäiset tarinat. </a:t>
            </a:r>
            <a:endParaRPr sz="1890"/>
          </a:p>
          <a:p>
            <a:pPr marL="0" lvl="0" indent="0" algn="l" rtl="0">
              <a:spcBef>
                <a:spcPts val="1200"/>
              </a:spcBef>
              <a:spcAft>
                <a:spcPts val="0"/>
              </a:spcAft>
              <a:buClr>
                <a:schemeClr val="dk1"/>
              </a:buClr>
              <a:buSzPts val="605"/>
              <a:buFont typeface="Arial"/>
              <a:buNone/>
            </a:pPr>
            <a:r>
              <a:rPr lang="fi" sz="1890"/>
              <a:t>Kritiikki on pitänyt teoksen monipuolisista kerronnan keinoista (kirjeet, tunnustukset, muistot, keksinnöt, plagiointi ja maineikkaiden kirjallisten teosten aiheiden ja kohtausten uudelleenkirjoittaminen). </a:t>
            </a:r>
            <a:endParaRPr sz="1890"/>
          </a:p>
          <a:p>
            <a:pPr marL="0" lvl="0" indent="0" algn="l" rtl="0">
              <a:spcBef>
                <a:spcPts val="1200"/>
              </a:spcBef>
              <a:spcAft>
                <a:spcPts val="0"/>
              </a:spcAft>
              <a:buSzPts val="605"/>
              <a:buNone/>
            </a:pPr>
            <a:endParaRPr sz="1890"/>
          </a:p>
          <a:p>
            <a:pPr marL="0" lvl="0" indent="0" algn="l" rtl="0">
              <a:spcBef>
                <a:spcPts val="1200"/>
              </a:spcBef>
              <a:spcAft>
                <a:spcPts val="0"/>
              </a:spcAft>
              <a:buClr>
                <a:schemeClr val="dk1"/>
              </a:buClr>
              <a:buSzPts val="605"/>
              <a:buFont typeface="Arial"/>
              <a:buNone/>
            </a:pPr>
            <a:r>
              <a:rPr lang="fi" sz="1890"/>
              <a:t> </a:t>
            </a:r>
            <a:endParaRPr sz="1890"/>
          </a:p>
          <a:p>
            <a:pPr marL="0" lvl="0" indent="0" algn="l" rtl="0">
              <a:spcBef>
                <a:spcPts val="1200"/>
              </a:spcBef>
              <a:spcAft>
                <a:spcPts val="1200"/>
              </a:spcAft>
              <a:buSzPts val="605"/>
              <a:buNone/>
            </a:pPr>
            <a:endParaRPr sz="129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31" name="Google Shape;131;p24"/>
          <p:cNvSpPr txBox="1">
            <a:spLocks noGrp="1"/>
          </p:cNvSpPr>
          <p:nvPr>
            <p:ph type="body" idx="1"/>
          </p:nvPr>
        </p:nvSpPr>
        <p:spPr>
          <a:xfrm>
            <a:off x="126800" y="0"/>
            <a:ext cx="8828400" cy="45690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None/>
            </a:pPr>
            <a:r>
              <a:rPr lang="fi" sz="2000">
                <a:solidFill>
                  <a:srgbClr val="990000"/>
                </a:solidFill>
              </a:rPr>
              <a:t>80-luvulla poliittisen siirtymäkauden </a:t>
            </a:r>
            <a:r>
              <a:rPr lang="fi" sz="2000"/>
              <a:t>kirjailijapolven merkittävä piirre oli pyrkimys ratkaista yhteiskuntapoliittiset konfliktit ensin avantgarde-romaanin avulla ja sitten fantasiakirjallisuuden narratiivisten tapojen kautta. Kirjailijat etsivät tapoja kuvata todellisuutta, joka ei ollut ymmärrettävissä tiukasti realistisen kerronnan keinoin. </a:t>
            </a:r>
            <a:endParaRPr sz="2000"/>
          </a:p>
          <a:p>
            <a:pPr marL="0" lvl="0" indent="0" algn="l" rtl="0">
              <a:lnSpc>
                <a:spcPct val="105000"/>
              </a:lnSpc>
              <a:spcBef>
                <a:spcPts val="1200"/>
              </a:spcBef>
              <a:spcAft>
                <a:spcPts val="0"/>
              </a:spcAft>
              <a:buClr>
                <a:schemeClr val="dk1"/>
              </a:buClr>
              <a:buSzPts val="1100"/>
              <a:buFont typeface="Arial"/>
              <a:buNone/>
            </a:pPr>
            <a:r>
              <a:rPr lang="fi" sz="2000">
                <a:solidFill>
                  <a:srgbClr val="990000"/>
                </a:solidFill>
              </a:rPr>
              <a:t>Seuraavien kahden vuosikymmenen aikana</a:t>
            </a:r>
            <a:r>
              <a:rPr lang="fi" sz="2000"/>
              <a:t> baskikirjoittajat hyväksyivät haasteen käsitellä historiallisia konflikteja, kuten sisällissotaa ja diktatuuria, sekä nykyisiä jännitteitä, mukaan lukien poliittista väkivaltaa, patriarkaattia ja monikansallisen kansakunnan muodostumista realistisen romaanitaiteen puitteissa.</a:t>
            </a:r>
            <a:endParaRPr sz="2000"/>
          </a:p>
          <a:p>
            <a:pPr marL="0" lvl="0" indent="0" algn="l" rtl="0">
              <a:lnSpc>
                <a:spcPct val="105000"/>
              </a:lnSpc>
              <a:spcBef>
                <a:spcPts val="1200"/>
              </a:spcBef>
              <a:spcAft>
                <a:spcPts val="0"/>
              </a:spcAft>
              <a:buClr>
                <a:schemeClr val="dk1"/>
              </a:buClr>
              <a:buSzPts val="1100"/>
              <a:buFont typeface="Arial"/>
              <a:buNone/>
            </a:pPr>
            <a:r>
              <a:rPr lang="fi" sz="2000">
                <a:solidFill>
                  <a:srgbClr val="990000"/>
                </a:solidFill>
              </a:rPr>
              <a:t>Vuosituhannen vaihteessa </a:t>
            </a:r>
            <a:r>
              <a:rPr lang="fi" sz="2000"/>
              <a:t>baskiromaaniin ilmestyy realismin suuntaus, jossa etusijalla on lyyrinen ja psykologinen näkökulma kerrontaan ja tapahtumiin, kuten Fernando Aramburun romaaneissa. </a:t>
            </a:r>
            <a:endParaRPr sz="2000"/>
          </a:p>
          <a:p>
            <a:pPr marL="0" lvl="0" indent="0" algn="l" rtl="0">
              <a:lnSpc>
                <a:spcPct val="105000"/>
              </a:lnSpc>
              <a:spcBef>
                <a:spcPts val="120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37" name="Google Shape;137;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8" name="Google Shape;138;p25"/>
          <p:cNvPicPr preferRelativeResize="0"/>
          <p:nvPr/>
        </p:nvPicPr>
        <p:blipFill>
          <a:blip r:embed="rId3">
            <a:alphaModFix/>
          </a:blip>
          <a:stretch>
            <a:fillRect/>
          </a:stretch>
        </p:blipFill>
        <p:spPr>
          <a:xfrm>
            <a:off x="-71025" y="-872425"/>
            <a:ext cx="8903325" cy="61683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44" name="Google Shape;144;p26"/>
          <p:cNvSpPr txBox="1">
            <a:spLocks noGrp="1"/>
          </p:cNvSpPr>
          <p:nvPr>
            <p:ph type="body" idx="1"/>
          </p:nvPr>
        </p:nvSpPr>
        <p:spPr>
          <a:xfrm>
            <a:off x="157250" y="162325"/>
            <a:ext cx="8885400" cy="514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sz="2000"/>
              <a:t>V 1980 Galician autonomia-asetuksen seuraukset ulottuivat Galician  asukkaiden kuvaan omasta identiteetistään ja sen symboliseen ymmärtämiseen. </a:t>
            </a:r>
            <a:endParaRPr sz="2000"/>
          </a:p>
          <a:p>
            <a:pPr marL="0" lvl="0" indent="0" algn="l" rtl="0">
              <a:spcBef>
                <a:spcPts val="1200"/>
              </a:spcBef>
              <a:spcAft>
                <a:spcPts val="0"/>
              </a:spcAft>
              <a:buNone/>
            </a:pPr>
            <a:r>
              <a:rPr lang="fi" sz="2000">
                <a:solidFill>
                  <a:srgbClr val="1155CC"/>
                </a:solidFill>
              </a:rPr>
              <a:t>Kirjallisuus ilmentää  yhteiskunnan symbolista koodistoa. Siksi kirjallisuus on erilaista jokaisella Espanjan autonomisella alueella. </a:t>
            </a:r>
            <a:endParaRPr sz="2000">
              <a:solidFill>
                <a:srgbClr val="1155CC"/>
              </a:solidFill>
            </a:endParaRPr>
          </a:p>
          <a:p>
            <a:pPr marL="0" lvl="0" indent="0" algn="l" rtl="0">
              <a:spcBef>
                <a:spcPts val="1200"/>
              </a:spcBef>
              <a:spcAft>
                <a:spcPts val="0"/>
              </a:spcAft>
              <a:buNone/>
            </a:pPr>
            <a:r>
              <a:rPr lang="fi" sz="2000"/>
              <a:t>Galiciassa kirjallisuudella on erilaisia tehtäviä kuin muilla alueilla. Se on kilpaillut muiden uusiutuvien galegonkielisten tuotannon alojen, kuten radion ja vuonna 1985 toimintansa aloittaneen Galician television kanssa. </a:t>
            </a:r>
            <a:endParaRPr sz="2000"/>
          </a:p>
          <a:p>
            <a:pPr marL="0" lvl="0" indent="0" algn="l" rtl="0">
              <a:spcBef>
                <a:spcPts val="1200"/>
              </a:spcBef>
              <a:spcAft>
                <a:spcPts val="0"/>
              </a:spcAft>
              <a:buNone/>
            </a:pPr>
            <a:r>
              <a:rPr lang="fi" sz="2000"/>
              <a:t>Ne kaikki ovat olleet tärkeitä yhteisöllisyyden rakentumisen välineitä. </a:t>
            </a:r>
            <a:endParaRPr sz="2000"/>
          </a:p>
          <a:p>
            <a:pPr marL="0" lvl="0" indent="0" algn="l" rtl="0">
              <a:spcBef>
                <a:spcPts val="1200"/>
              </a:spcBef>
              <a:spcAft>
                <a:spcPts val="1200"/>
              </a:spcAft>
              <a:buNone/>
            </a:pPr>
            <a:r>
              <a:rPr lang="fi" sz="2000"/>
              <a:t>Vuonna 1983 säädettiin uusi kielilaki, </a:t>
            </a:r>
            <a:r>
              <a:rPr lang="fi" sz="2000" b="1">
                <a:solidFill>
                  <a:srgbClr val="38761D"/>
                </a:solidFill>
              </a:rPr>
              <a:t>Normalización Lingüística</a:t>
            </a:r>
            <a:r>
              <a:rPr lang="fi" sz="2000"/>
              <a:t>, joka takasi Galician kirjallisuuden lailliset oikeudet.</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91250" y="177525"/>
            <a:ext cx="8741100" cy="840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sz="1800"/>
              <a:t>Marta Villar (1973-) ja</a:t>
            </a:r>
            <a:endParaRPr sz="1800"/>
          </a:p>
          <a:p>
            <a:pPr marL="0" lvl="0" indent="0" algn="l" rtl="0">
              <a:spcBef>
                <a:spcPts val="0"/>
              </a:spcBef>
              <a:spcAft>
                <a:spcPts val="0"/>
              </a:spcAft>
              <a:buNone/>
            </a:pPr>
            <a:r>
              <a:rPr lang="fi" sz="1800"/>
              <a:t>                Ledicia Costas (1979-) </a:t>
            </a:r>
            <a:endParaRPr sz="1800"/>
          </a:p>
        </p:txBody>
      </p:sp>
      <p:sp>
        <p:nvSpPr>
          <p:cNvPr id="150" name="Google Shape;150;p2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51" name="Google Shape;151;p27"/>
          <p:cNvPicPr preferRelativeResize="0"/>
          <p:nvPr/>
        </p:nvPicPr>
        <p:blipFill>
          <a:blip r:embed="rId3">
            <a:alphaModFix/>
          </a:blip>
          <a:stretch>
            <a:fillRect/>
          </a:stretch>
        </p:blipFill>
        <p:spPr>
          <a:xfrm>
            <a:off x="91238" y="1017725"/>
            <a:ext cx="5705475" cy="4876800"/>
          </a:xfrm>
          <a:prstGeom prst="rect">
            <a:avLst/>
          </a:prstGeom>
          <a:noFill/>
          <a:ln>
            <a:noFill/>
          </a:ln>
        </p:spPr>
      </p:pic>
      <p:pic>
        <p:nvPicPr>
          <p:cNvPr id="152" name="Google Shape;152;p27"/>
          <p:cNvPicPr preferRelativeResize="0"/>
          <p:nvPr/>
        </p:nvPicPr>
        <p:blipFill>
          <a:blip r:embed="rId4">
            <a:alphaModFix/>
          </a:blip>
          <a:stretch>
            <a:fillRect/>
          </a:stretch>
        </p:blipFill>
        <p:spPr>
          <a:xfrm>
            <a:off x="4695447" y="-142026"/>
            <a:ext cx="4542227" cy="39322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58" name="Google Shape;158;p28"/>
          <p:cNvSpPr txBox="1">
            <a:spLocks noGrp="1"/>
          </p:cNvSpPr>
          <p:nvPr>
            <p:ph type="body" idx="1"/>
          </p:nvPr>
        </p:nvSpPr>
        <p:spPr>
          <a:xfrm>
            <a:off x="142025" y="360150"/>
            <a:ext cx="8690400" cy="4208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i" sz="2100"/>
              <a:t>Galician kustantamotalot ovat kasvaneet ja ennen pandemiaa Galician alueella toimi noin 40 kustantamoalan yritystä.</a:t>
            </a:r>
            <a:endParaRPr sz="2100"/>
          </a:p>
          <a:p>
            <a:pPr marL="0" lvl="0" indent="0" algn="l" rtl="0">
              <a:spcBef>
                <a:spcPts val="1200"/>
              </a:spcBef>
              <a:spcAft>
                <a:spcPts val="0"/>
              </a:spcAft>
              <a:buNone/>
            </a:pPr>
            <a:r>
              <a:rPr lang="fi" sz="2100"/>
              <a:t>Galegonkielinen kirjallisuus vaikutti kauan pysähtyneeltä ja alistuneelta pieneen kokoonsa. </a:t>
            </a:r>
            <a:endParaRPr sz="2200"/>
          </a:p>
          <a:p>
            <a:pPr marL="0" lvl="0" indent="0" algn="l" rtl="0">
              <a:spcBef>
                <a:spcPts val="1200"/>
              </a:spcBef>
              <a:spcAft>
                <a:spcPts val="0"/>
              </a:spcAft>
              <a:buNone/>
            </a:pPr>
            <a:r>
              <a:rPr lang="fi" sz="2100"/>
              <a:t>Viime vuosikymmeninä irjailijoiden työn ammattimaisuus on kehittynyt monin tavoin. Vuonna 1980 perustettiin galegonkielisten kirjailijoiden yhdistys, </a:t>
            </a:r>
            <a:r>
              <a:rPr lang="fi" sz="2100">
                <a:solidFill>
                  <a:srgbClr val="38761D"/>
                </a:solidFill>
              </a:rPr>
              <a:t>La Asociación de Escritores en Lingua Galega</a:t>
            </a:r>
            <a:r>
              <a:rPr lang="fi" sz="2100"/>
              <a:t>. Tavoite oli edistää galegonkielisen kirjallisuuden luomista, vientiä ja myyntiä ja työskennellä kirjailijoiden ammatillisten oikeuksien standardoimiseksi. </a:t>
            </a:r>
            <a:endParaRPr sz="2100"/>
          </a:p>
          <a:p>
            <a:pPr marL="0" lvl="0" indent="0" algn="l" rtl="0">
              <a:spcBef>
                <a:spcPts val="1200"/>
              </a:spcBef>
              <a:spcAft>
                <a:spcPts val="1200"/>
              </a:spcAft>
              <a:buNone/>
            </a:pP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64" name="Google Shape;164;p29"/>
          <p:cNvSpPr txBox="1">
            <a:spLocks noGrp="1"/>
          </p:cNvSpPr>
          <p:nvPr>
            <p:ph type="body" idx="1"/>
          </p:nvPr>
        </p:nvSpPr>
        <p:spPr>
          <a:xfrm>
            <a:off x="159475" y="0"/>
            <a:ext cx="8520600" cy="45690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fi" sz="7800"/>
              <a:t>Ledicia Costas, Pel de cordeiro (2024)</a:t>
            </a:r>
            <a:endParaRPr sz="7800"/>
          </a:p>
          <a:p>
            <a:pPr marL="0" lvl="0" indent="0" algn="l" rtl="0">
              <a:spcBef>
                <a:spcPts val="1200"/>
              </a:spcBef>
              <a:spcAft>
                <a:spcPts val="0"/>
              </a:spcAft>
              <a:buNone/>
            </a:pPr>
            <a:r>
              <a:rPr lang="fi" sz="7800"/>
              <a:t>Manuel Jabois, Mirafiori (2023)</a:t>
            </a:r>
            <a:endParaRPr sz="7800"/>
          </a:p>
          <a:p>
            <a:pPr marL="0" lvl="0" indent="0" algn="l" rtl="0">
              <a:spcBef>
                <a:spcPts val="1200"/>
              </a:spcBef>
              <a:spcAft>
                <a:spcPts val="0"/>
              </a:spcAft>
              <a:buNone/>
            </a:pPr>
            <a:r>
              <a:rPr lang="fi" sz="7800"/>
              <a:t>Manel Loureiro, Cuando la tormenta pase (2024)</a:t>
            </a:r>
            <a:endParaRPr sz="7800"/>
          </a:p>
          <a:p>
            <a:pPr marL="0" lvl="0" indent="0" algn="l" rtl="0">
              <a:spcBef>
                <a:spcPts val="1200"/>
              </a:spcBef>
              <a:spcAft>
                <a:spcPts val="0"/>
              </a:spcAft>
              <a:buNone/>
            </a:pPr>
            <a:r>
              <a:rPr lang="fi" sz="7800"/>
              <a:t>Arantza Portabales, Asesinato na Casa Rosa (2025)</a:t>
            </a:r>
            <a:endParaRPr sz="7800"/>
          </a:p>
          <a:p>
            <a:pPr marL="0" lvl="0" indent="0" algn="l" rtl="0">
              <a:spcBef>
                <a:spcPts val="1200"/>
              </a:spcBef>
              <a:spcAft>
                <a:spcPts val="0"/>
              </a:spcAft>
              <a:buNone/>
            </a:pPr>
            <a:r>
              <a:rPr lang="fi" sz="7800"/>
              <a:t>María Oruña, Os souto dos catro ventos (2020)</a:t>
            </a:r>
            <a:endParaRPr sz="7800"/>
          </a:p>
          <a:p>
            <a:pPr marL="0" lvl="0" indent="0" algn="l" rtl="0">
              <a:spcBef>
                <a:spcPts val="1200"/>
              </a:spcBef>
              <a:spcAft>
                <a:spcPts val="0"/>
              </a:spcAft>
              <a:buNone/>
            </a:pPr>
            <a:r>
              <a:rPr lang="fi" sz="7800"/>
              <a:t>Francisco Narla, O bo vasalo (2024)</a:t>
            </a:r>
            <a:endParaRPr sz="7800"/>
          </a:p>
          <a:p>
            <a:pPr marL="0" lvl="0" indent="0" algn="l" rtl="0">
              <a:spcBef>
                <a:spcPts val="1200"/>
              </a:spcBef>
              <a:spcAft>
                <a:spcPts val="0"/>
              </a:spcAft>
              <a:buNone/>
            </a:pPr>
            <a:r>
              <a:rPr lang="fi" sz="7800"/>
              <a:t>Domingo Villar, Algunos cuentos completos (2021)</a:t>
            </a:r>
            <a:endParaRPr sz="7800"/>
          </a:p>
          <a:p>
            <a:pPr marL="0" lvl="0" indent="0" algn="l" rtl="0">
              <a:spcBef>
                <a:spcPts val="1200"/>
              </a:spcBef>
              <a:spcAft>
                <a:spcPts val="0"/>
              </a:spcAft>
              <a:buNone/>
            </a:pPr>
            <a:r>
              <a:rPr lang="fi" sz="7800"/>
              <a:t>Pedro Feijoo, Ninguén contará a verdade (2023)</a:t>
            </a:r>
            <a:endParaRPr sz="7800"/>
          </a:p>
          <a:p>
            <a:pPr marL="0" lvl="0" indent="0" algn="l" rtl="0">
              <a:spcBef>
                <a:spcPts val="1200"/>
              </a:spcBef>
              <a:spcAft>
                <a:spcPts val="0"/>
              </a:spcAft>
              <a:buNone/>
            </a:pPr>
            <a:r>
              <a:rPr lang="fi" sz="7800"/>
              <a:t>Manuel Rivas,Tras do Ceo (2024)</a:t>
            </a:r>
            <a:endParaRPr sz="7800"/>
          </a:p>
          <a:p>
            <a:pPr marL="0" lvl="0" indent="0" algn="l" rtl="0">
              <a:spcBef>
                <a:spcPts val="1200"/>
              </a:spcBef>
              <a:spcAft>
                <a:spcPts val="1200"/>
              </a:spcAft>
              <a:buNone/>
            </a:pPr>
            <a:r>
              <a:rPr lang="fi" sz="7800"/>
              <a:t>Marta Villar, Detective Ferruchi (2024)</a:t>
            </a:r>
            <a:endParaRPr sz="7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70" name="Google Shape;170;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71" name="Google Shape;171;p30"/>
          <p:cNvPicPr preferRelativeResize="0"/>
          <p:nvPr/>
        </p:nvPicPr>
        <p:blipFill>
          <a:blip r:embed="rId3">
            <a:alphaModFix/>
          </a:blip>
          <a:stretch>
            <a:fillRect/>
          </a:stretch>
        </p:blipFill>
        <p:spPr>
          <a:xfrm>
            <a:off x="-101450" y="-340975"/>
            <a:ext cx="9245450" cy="56315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77" name="Google Shape;177;p31"/>
          <p:cNvSpPr txBox="1">
            <a:spLocks noGrp="1"/>
          </p:cNvSpPr>
          <p:nvPr>
            <p:ph type="body" idx="1"/>
          </p:nvPr>
        </p:nvSpPr>
        <p:spPr>
          <a:xfrm>
            <a:off x="0" y="71025"/>
            <a:ext cx="9044400" cy="4808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sz="2000" b="1">
                <a:solidFill>
                  <a:srgbClr val="E69138"/>
                </a:solidFill>
              </a:rPr>
              <a:t>Katalonian kulttuuri ei ole koskaan halunnut olla satelliittikulttuuri, vaikka sillä ei ole valtioon verrattavaa poliittista valtaa. </a:t>
            </a:r>
            <a:endParaRPr sz="2000" b="1">
              <a:solidFill>
                <a:srgbClr val="E69138"/>
              </a:solidFill>
            </a:endParaRPr>
          </a:p>
          <a:p>
            <a:pPr marL="0" lvl="0" indent="0" algn="l" rtl="0">
              <a:spcBef>
                <a:spcPts val="1200"/>
              </a:spcBef>
              <a:spcAft>
                <a:spcPts val="0"/>
              </a:spcAft>
              <a:buNone/>
            </a:pPr>
            <a:r>
              <a:rPr lang="fi" sz="2000" b="1">
                <a:solidFill>
                  <a:srgbClr val="E69138"/>
                </a:solidFill>
              </a:rPr>
              <a:t>Tämä on yksi alueen erityispiirteistä.</a:t>
            </a:r>
            <a:endParaRPr sz="2000" b="1">
              <a:solidFill>
                <a:srgbClr val="E69138"/>
              </a:solidFill>
            </a:endParaRPr>
          </a:p>
          <a:p>
            <a:pPr marL="0" lvl="0" indent="0" algn="l" rtl="0">
              <a:spcBef>
                <a:spcPts val="1200"/>
              </a:spcBef>
              <a:spcAft>
                <a:spcPts val="0"/>
              </a:spcAft>
              <a:buNone/>
            </a:pPr>
            <a:r>
              <a:rPr lang="fi"/>
              <a:t>Katalonialainen kulttuuri on väestörakenteellisesti, taloudellisesti ja poliittisesti vähemmistökulttuuri Espanjassa, mutta sillä on aina ollut kunnianhimoisia tavoitteita.</a:t>
            </a:r>
            <a:endParaRPr/>
          </a:p>
          <a:p>
            <a:pPr marL="0" lvl="0" indent="0" algn="l" rtl="0">
              <a:spcBef>
                <a:spcPts val="1200"/>
              </a:spcBef>
              <a:spcAft>
                <a:spcPts val="0"/>
              </a:spcAft>
              <a:buNone/>
            </a:pPr>
            <a:r>
              <a:rPr lang="fi"/>
              <a:t>Yksi niistä on ollut oma, autonominen ja muista eroava ääni maailman kulttuurien moniäänisessä konsertissa.</a:t>
            </a:r>
            <a:endParaRPr/>
          </a:p>
          <a:p>
            <a:pPr marL="0" lvl="0" indent="0" algn="l" rtl="0">
              <a:spcBef>
                <a:spcPts val="1200"/>
              </a:spcBef>
              <a:spcAft>
                <a:spcPts val="0"/>
              </a:spcAft>
              <a:buNone/>
            </a:pPr>
            <a:r>
              <a:rPr lang="fi"/>
              <a:t>Jo katalonialainen Ramon Llull, ensimmäinen filosofi, joka kirjoitti romanistisella kielellä jo 1200-luvulla, eli ja työskenteli useiden kulttuurien, uskontojen ja kielien maailmassa. </a:t>
            </a:r>
            <a:endParaRPr/>
          </a:p>
          <a:p>
            <a:pPr marL="0" lvl="0" indent="0" algn="l" rtl="0">
              <a:spcBef>
                <a:spcPts val="1200"/>
              </a:spcBef>
              <a:spcAft>
                <a:spcPts val="1200"/>
              </a:spcAft>
              <a:buNone/>
            </a:pPr>
            <a:r>
              <a:rPr lang="fi"/>
              <a:t>Samoin Ausiàs March, jota on pidetty katalonialaisen modernin identiteetin runoilijana ja minuuden rakentajana jo 1400-luvulla, osoitti, että kirjailija voi kasvaa alueen suureksi lyyrikoksi Välimeren monikulttuurisessa kontekstissa.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0" y="131875"/>
            <a:ext cx="8832300" cy="5022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fi" sz="1900" b="1">
                <a:solidFill>
                  <a:schemeClr val="dk2"/>
                </a:solidFill>
              </a:rPr>
              <a:t>11 nykyromaanin valikoima:</a:t>
            </a:r>
            <a:endParaRPr sz="2900" b="1"/>
          </a:p>
        </p:txBody>
      </p:sp>
      <p:sp>
        <p:nvSpPr>
          <p:cNvPr id="61" name="Google Shape;61;p14"/>
          <p:cNvSpPr txBox="1">
            <a:spLocks noGrp="1"/>
          </p:cNvSpPr>
          <p:nvPr>
            <p:ph type="body" idx="1"/>
          </p:nvPr>
        </p:nvSpPr>
        <p:spPr>
          <a:xfrm>
            <a:off x="0" y="527550"/>
            <a:ext cx="8832300" cy="40413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275"/>
              <a:buNone/>
            </a:pPr>
            <a:r>
              <a:rPr lang="fi" sz="1464" b="1" i="1"/>
              <a:t>La ciudad de vapor</a:t>
            </a:r>
            <a:r>
              <a:rPr lang="fi" sz="1464" b="1"/>
              <a:t>, Carlos Ruiz Zafón / Planeta</a:t>
            </a:r>
            <a:endParaRPr sz="1464" b="1"/>
          </a:p>
          <a:p>
            <a:pPr marL="0" lvl="0" indent="0" algn="l" rtl="0">
              <a:lnSpc>
                <a:spcPct val="95000"/>
              </a:lnSpc>
              <a:spcBef>
                <a:spcPts val="1200"/>
              </a:spcBef>
              <a:spcAft>
                <a:spcPts val="0"/>
              </a:spcAft>
              <a:buSzPts val="275"/>
              <a:buNone/>
            </a:pPr>
            <a:r>
              <a:rPr lang="fi" sz="1464" b="1" i="1"/>
              <a:t>Obra Maestra</a:t>
            </a:r>
            <a:r>
              <a:rPr lang="fi" sz="1464" b="1"/>
              <a:t>, Juan Tallón (Galicia)</a:t>
            </a:r>
            <a:endParaRPr sz="1464" b="1"/>
          </a:p>
          <a:p>
            <a:pPr marL="0" lvl="0" indent="0" algn="l" rtl="0">
              <a:lnSpc>
                <a:spcPct val="95000"/>
              </a:lnSpc>
              <a:spcBef>
                <a:spcPts val="1200"/>
              </a:spcBef>
              <a:spcAft>
                <a:spcPts val="0"/>
              </a:spcAft>
              <a:buSzPts val="275"/>
              <a:buNone/>
            </a:pPr>
            <a:r>
              <a:rPr lang="fi" sz="1464" b="1" i="1"/>
              <a:t>La Señora Potter no es exactamente Santa Claus</a:t>
            </a:r>
            <a:r>
              <a:rPr lang="fi" sz="1464" b="1"/>
              <a:t>, </a:t>
            </a:r>
            <a:endParaRPr sz="1464" b="1"/>
          </a:p>
          <a:p>
            <a:pPr marL="0" lvl="0" indent="0" algn="l" rtl="0">
              <a:lnSpc>
                <a:spcPct val="95000"/>
              </a:lnSpc>
              <a:spcBef>
                <a:spcPts val="1200"/>
              </a:spcBef>
              <a:spcAft>
                <a:spcPts val="0"/>
              </a:spcAft>
              <a:buSzPts val="275"/>
              <a:buNone/>
            </a:pPr>
            <a:r>
              <a:rPr lang="fi" sz="1464" b="1"/>
              <a:t>Laura Fernández/ Random House</a:t>
            </a:r>
            <a:endParaRPr sz="1464" b="1"/>
          </a:p>
          <a:p>
            <a:pPr marL="0" lvl="0" indent="0" algn="l" rtl="0">
              <a:lnSpc>
                <a:spcPct val="95000"/>
              </a:lnSpc>
              <a:spcBef>
                <a:spcPts val="1200"/>
              </a:spcBef>
              <a:spcAft>
                <a:spcPts val="0"/>
              </a:spcAft>
              <a:buSzPts val="275"/>
              <a:buNone/>
            </a:pPr>
            <a:r>
              <a:rPr lang="fi" sz="1464" b="1" i="1"/>
              <a:t>Patria,</a:t>
            </a:r>
            <a:r>
              <a:rPr lang="fi" sz="1464" b="1"/>
              <a:t> Fernando Aramburu/ Tusquets, (Baskimaa)</a:t>
            </a:r>
            <a:endParaRPr sz="1464" b="1"/>
          </a:p>
          <a:p>
            <a:pPr marL="0" lvl="0" indent="0" algn="l" rtl="0">
              <a:lnSpc>
                <a:spcPct val="95000"/>
              </a:lnSpc>
              <a:spcBef>
                <a:spcPts val="1200"/>
              </a:spcBef>
              <a:spcAft>
                <a:spcPts val="0"/>
              </a:spcAft>
              <a:buSzPts val="275"/>
              <a:buNone/>
            </a:pPr>
            <a:r>
              <a:rPr lang="fi" sz="1464" b="1" i="1"/>
              <a:t>La buena suerte</a:t>
            </a:r>
            <a:r>
              <a:rPr lang="fi" sz="1464" b="1"/>
              <a:t>, Rosa Montero/ Alfagurara</a:t>
            </a:r>
            <a:endParaRPr sz="1464" b="1"/>
          </a:p>
          <a:p>
            <a:pPr marL="0" lvl="0" indent="0" algn="l" rtl="0">
              <a:lnSpc>
                <a:spcPct val="95000"/>
              </a:lnSpc>
              <a:spcBef>
                <a:spcPts val="1200"/>
              </a:spcBef>
              <a:spcAft>
                <a:spcPts val="0"/>
              </a:spcAft>
              <a:buSzPts val="275"/>
              <a:buNone/>
            </a:pPr>
            <a:r>
              <a:rPr lang="fi" sz="1464" b="1" i="1"/>
              <a:t>A corazón abierto</a:t>
            </a:r>
            <a:r>
              <a:rPr lang="fi" sz="1464" b="1"/>
              <a:t>, Elvira Lindo / Seix Barral </a:t>
            </a:r>
            <a:endParaRPr sz="1464" b="1"/>
          </a:p>
          <a:p>
            <a:pPr marL="0" lvl="0" indent="0" algn="l" rtl="0">
              <a:lnSpc>
                <a:spcPct val="95000"/>
              </a:lnSpc>
              <a:spcBef>
                <a:spcPts val="1200"/>
              </a:spcBef>
              <a:spcAft>
                <a:spcPts val="0"/>
              </a:spcAft>
              <a:buSzPts val="275"/>
              <a:buNone/>
            </a:pPr>
            <a:r>
              <a:rPr lang="fi" sz="1464" b="1" i="1"/>
              <a:t>Fin de temporada</a:t>
            </a:r>
            <a:r>
              <a:rPr lang="fi" sz="1464" b="1"/>
              <a:t>, Ignacio Martínez de Pisón /Seix Barral</a:t>
            </a:r>
            <a:endParaRPr sz="1464" b="1"/>
          </a:p>
          <a:p>
            <a:pPr marL="0" lvl="0" indent="0" algn="l" rtl="0">
              <a:lnSpc>
                <a:spcPct val="95000"/>
              </a:lnSpc>
              <a:spcBef>
                <a:spcPts val="1200"/>
              </a:spcBef>
              <a:spcAft>
                <a:spcPts val="0"/>
              </a:spcAft>
              <a:buSzPts val="275"/>
              <a:buNone/>
            </a:pPr>
            <a:r>
              <a:rPr lang="fi" sz="1464" b="1" i="1"/>
              <a:t>Un amor</a:t>
            </a:r>
            <a:r>
              <a:rPr lang="fi" sz="1464" b="1"/>
              <a:t>, Sara Navarro /Anagrama</a:t>
            </a:r>
            <a:endParaRPr sz="1464" b="1"/>
          </a:p>
          <a:p>
            <a:pPr marL="0" lvl="0" indent="0" algn="l" rtl="0">
              <a:lnSpc>
                <a:spcPct val="95000"/>
              </a:lnSpc>
              <a:spcBef>
                <a:spcPts val="1200"/>
              </a:spcBef>
              <a:spcAft>
                <a:spcPts val="0"/>
              </a:spcAft>
              <a:buSzPts val="275"/>
              <a:buNone/>
            </a:pPr>
            <a:r>
              <a:rPr lang="fi" sz="1464" b="1" i="1"/>
              <a:t>Mejor la ausencia</a:t>
            </a:r>
            <a:r>
              <a:rPr lang="fi" sz="1464" b="1"/>
              <a:t>, Edurne Portela/ Galaxia G. (Baskimaa)  </a:t>
            </a:r>
            <a:endParaRPr sz="1464" b="1"/>
          </a:p>
          <a:p>
            <a:pPr marL="0" lvl="0" indent="0" algn="l" rtl="0">
              <a:lnSpc>
                <a:spcPct val="95000"/>
              </a:lnSpc>
              <a:spcBef>
                <a:spcPts val="1200"/>
              </a:spcBef>
              <a:spcAft>
                <a:spcPts val="0"/>
              </a:spcAft>
              <a:buSzPts val="275"/>
              <a:buNone/>
            </a:pPr>
            <a:r>
              <a:rPr lang="fi" sz="1464" b="1"/>
              <a:t>Los extraños, Jon Bilbao / Impedimenta (Baskimaa)</a:t>
            </a:r>
            <a:endParaRPr sz="1464" b="1"/>
          </a:p>
          <a:p>
            <a:pPr marL="0" lvl="0" indent="0" algn="l" rtl="0">
              <a:lnSpc>
                <a:spcPct val="95000"/>
              </a:lnSpc>
              <a:spcBef>
                <a:spcPts val="1200"/>
              </a:spcBef>
              <a:spcAft>
                <a:spcPts val="0"/>
              </a:spcAft>
              <a:buSzPts val="275"/>
              <a:buNone/>
            </a:pPr>
            <a:r>
              <a:rPr lang="fi" sz="1464" b="1"/>
              <a:t>El cielo sobre Canfrand, Rosario Raro/ Planeta</a:t>
            </a:r>
            <a:endParaRPr sz="1464" b="1"/>
          </a:p>
          <a:p>
            <a:pPr marL="0" lvl="0" indent="0" algn="l" rtl="0">
              <a:lnSpc>
                <a:spcPct val="95000"/>
              </a:lnSpc>
              <a:spcBef>
                <a:spcPts val="1200"/>
              </a:spcBef>
              <a:spcAft>
                <a:spcPts val="0"/>
              </a:spcAft>
              <a:buSzPts val="275"/>
              <a:buNone/>
            </a:pPr>
            <a:endParaRPr sz="1464" b="1"/>
          </a:p>
          <a:p>
            <a:pPr marL="0" lvl="0" indent="0" algn="l" rtl="0">
              <a:lnSpc>
                <a:spcPct val="95000"/>
              </a:lnSpc>
              <a:spcBef>
                <a:spcPts val="1200"/>
              </a:spcBef>
              <a:spcAft>
                <a:spcPts val="0"/>
              </a:spcAft>
              <a:buSzPts val="275"/>
              <a:buNone/>
            </a:pPr>
            <a:endParaRPr sz="650"/>
          </a:p>
          <a:p>
            <a:pPr marL="0" lvl="0" indent="0" algn="l" rtl="0">
              <a:lnSpc>
                <a:spcPct val="95000"/>
              </a:lnSpc>
              <a:spcBef>
                <a:spcPts val="1200"/>
              </a:spcBef>
              <a:spcAft>
                <a:spcPts val="0"/>
              </a:spcAft>
              <a:buSzPts val="275"/>
              <a:buNone/>
            </a:pPr>
            <a:endParaRPr sz="1250"/>
          </a:p>
          <a:p>
            <a:pPr marL="0" lvl="0" indent="0" algn="l" rtl="0">
              <a:lnSpc>
                <a:spcPct val="95000"/>
              </a:lnSpc>
              <a:spcBef>
                <a:spcPts val="1200"/>
              </a:spcBef>
              <a:spcAft>
                <a:spcPts val="1200"/>
              </a:spcAft>
              <a:buSzPts val="275"/>
              <a:buNone/>
            </a:pPr>
            <a:r>
              <a:rPr lang="fi" sz="1250"/>
              <a:t>Historialliset tapahtumat tai dystopiat, perhekonfliktit, rakkaus ja epäonnistumiset tunkeutuvat heidän sivuilleen.</a:t>
            </a:r>
            <a:endParaRPr sz="1250"/>
          </a:p>
        </p:txBody>
      </p:sp>
      <p:pic>
        <p:nvPicPr>
          <p:cNvPr id="62" name="Google Shape;62;p14"/>
          <p:cNvPicPr preferRelativeResize="0"/>
          <p:nvPr/>
        </p:nvPicPr>
        <p:blipFill>
          <a:blip r:embed="rId3">
            <a:alphaModFix/>
          </a:blip>
          <a:stretch>
            <a:fillRect/>
          </a:stretch>
        </p:blipFill>
        <p:spPr>
          <a:xfrm>
            <a:off x="5906283" y="-197825"/>
            <a:ext cx="3387933" cy="51434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83" name="Google Shape;183;p32"/>
          <p:cNvSpPr txBox="1">
            <a:spLocks noGrp="1"/>
          </p:cNvSpPr>
          <p:nvPr>
            <p:ph type="body" idx="1"/>
          </p:nvPr>
        </p:nvSpPr>
        <p:spPr>
          <a:xfrm>
            <a:off x="111600" y="253625"/>
            <a:ext cx="8720700" cy="43152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fi" sz="2100"/>
              <a:t>Vuonna 2007 Frankfurtin kansainvälisten kirjamessujen kutsu Katalonian kirjallisuudelle osallistua </a:t>
            </a:r>
            <a:r>
              <a:rPr lang="fi" sz="2100" b="1">
                <a:solidFill>
                  <a:srgbClr val="BF9000"/>
                </a:solidFill>
              </a:rPr>
              <a:t>kutsuvieraana</a:t>
            </a:r>
            <a:r>
              <a:rPr lang="fi" sz="2100"/>
              <a:t> messuille oli tärkeä rajapyykki, jonka vuoksi katalonialaista kirjallisuutta voi tarkastella ennen ja jälkeen kutsuvierasaseman.</a:t>
            </a:r>
            <a:endParaRPr sz="2100"/>
          </a:p>
          <a:p>
            <a:pPr marL="0" lvl="0" indent="0" algn="l" rtl="0">
              <a:spcBef>
                <a:spcPts val="1200"/>
              </a:spcBef>
              <a:spcAft>
                <a:spcPts val="0"/>
              </a:spcAft>
              <a:buNone/>
            </a:pPr>
            <a:r>
              <a:rPr lang="fi" sz="2100"/>
              <a:t>Espanjassa kutsu aiheutti myös kritiikkiä. Katalonian kirjallisuus oli esillä koko nykykirjallisuuden rikkaudellaan ja satojen vuosien tekstiperinteen monimuotoisuudellaan. </a:t>
            </a:r>
            <a:endParaRPr sz="2100"/>
          </a:p>
          <a:p>
            <a:pPr marL="0" lvl="0" indent="0" algn="l" rtl="0">
              <a:spcBef>
                <a:spcPts val="1200"/>
              </a:spcBef>
              <a:spcAft>
                <a:spcPts val="1200"/>
              </a:spcAft>
              <a:buNone/>
            </a:pPr>
            <a:r>
              <a:rPr lang="fi" sz="2100"/>
              <a:t>Messut sujuivat hyvin Madridin keskushallituksen moitteista ja penseydestä huolimatta. Moitteet osoittivat keskushallinnon tyypillistä epävarmuutta Espanjan monikansallista kulttuurien monimuotoisuutta ja kulttuurien tasa-arvoa kohtaan. </a:t>
            </a:r>
            <a:endParaRPr sz="21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p>
            <a:pPr marL="0" lvl="0" indent="0" algn="l" rtl="0">
              <a:lnSpc>
                <a:spcPct val="115000"/>
              </a:lnSpc>
              <a:spcBef>
                <a:spcPts val="0"/>
              </a:spcBef>
              <a:spcAft>
                <a:spcPts val="1200"/>
              </a:spcAft>
              <a:buClr>
                <a:schemeClr val="dk1"/>
              </a:buClr>
              <a:buSzPts val="1100"/>
              <a:buFont typeface="Arial"/>
              <a:buNone/>
            </a:pPr>
            <a:r>
              <a:rPr lang="fi" sz="1800" b="1">
                <a:solidFill>
                  <a:schemeClr val="dk2"/>
                </a:solidFill>
              </a:rPr>
              <a:t>Francesc Serés (1972-) </a:t>
            </a:r>
            <a:endParaRPr/>
          </a:p>
        </p:txBody>
      </p:sp>
      <p:sp>
        <p:nvSpPr>
          <p:cNvPr id="189" name="Google Shape;189;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90" name="Google Shape;190;p33"/>
          <p:cNvPicPr preferRelativeResize="0"/>
          <p:nvPr/>
        </p:nvPicPr>
        <p:blipFill>
          <a:blip r:embed="rId3">
            <a:alphaModFix/>
          </a:blip>
          <a:stretch>
            <a:fillRect/>
          </a:stretch>
        </p:blipFill>
        <p:spPr>
          <a:xfrm>
            <a:off x="311700" y="909000"/>
            <a:ext cx="7620000" cy="50863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96" name="Google Shape;196;p34"/>
          <p:cNvSpPr txBox="1">
            <a:spLocks noGrp="1"/>
          </p:cNvSpPr>
          <p:nvPr>
            <p:ph type="body" idx="1"/>
          </p:nvPr>
        </p:nvSpPr>
        <p:spPr>
          <a:xfrm>
            <a:off x="311825" y="-65950"/>
            <a:ext cx="8520600" cy="46347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0"/>
              </a:spcAft>
              <a:buNone/>
            </a:pPr>
            <a:r>
              <a:rPr lang="fi" b="1"/>
              <a:t>Francesc Serés (1972-) </a:t>
            </a:r>
            <a:r>
              <a:rPr lang="fi"/>
              <a:t>on katalaaniksi kirjoittava proosakirjailija, jolla on laaja tuotanto ja asemaa kulttuurin ja kirjallisuuden kommentoijana espanjalaisessa mediassa. </a:t>
            </a:r>
            <a:endParaRPr/>
          </a:p>
          <a:p>
            <a:pPr marL="0" lvl="0" indent="0" algn="l" rtl="0">
              <a:spcBef>
                <a:spcPts val="1200"/>
              </a:spcBef>
              <a:spcAft>
                <a:spcPts val="0"/>
              </a:spcAft>
              <a:buNone/>
            </a:pPr>
            <a:r>
              <a:rPr lang="fi"/>
              <a:t>Kertomuskokoelmassa </a:t>
            </a:r>
            <a:r>
              <a:rPr lang="fi" b="1" i="1">
                <a:solidFill>
                  <a:srgbClr val="B45F06"/>
                </a:solidFill>
              </a:rPr>
              <a:t>La força de la gravetat </a:t>
            </a:r>
            <a:r>
              <a:rPr lang="fi"/>
              <a:t>(2006) ja dokumenttiromaanissaan</a:t>
            </a:r>
            <a:r>
              <a:rPr lang="fi" i="1">
                <a:solidFill>
                  <a:srgbClr val="B45F06"/>
                </a:solidFill>
              </a:rPr>
              <a:t> La matèria primera (</a:t>
            </a:r>
            <a:r>
              <a:rPr lang="fi"/>
              <a:t>2007) oman kirjallisen tyylinsä: valokuvan elementtejä, journalistista reportaasia ja Katalonian maaseudun ja tehdastyöläisten puhetta. </a:t>
            </a:r>
            <a:endParaRPr/>
          </a:p>
          <a:p>
            <a:pPr marL="0" lvl="0" indent="0" algn="l" rtl="0">
              <a:spcBef>
                <a:spcPts val="1200"/>
              </a:spcBef>
              <a:spcAft>
                <a:spcPts val="0"/>
              </a:spcAft>
              <a:buNone/>
            </a:pPr>
            <a:r>
              <a:rPr lang="fi"/>
              <a:t>Teosten narratiivi piirtää synkän muotokuvan Kataloniasta uuden vuosituhannen alussa: 2000-luvun Katalonia on pinttynyt, kulunut ja epävarma.</a:t>
            </a:r>
            <a:endParaRPr/>
          </a:p>
          <a:p>
            <a:pPr marL="0" lvl="0" indent="0" algn="l" rtl="0">
              <a:spcBef>
                <a:spcPts val="1200"/>
              </a:spcBef>
              <a:spcAft>
                <a:spcPts val="0"/>
              </a:spcAft>
              <a:buNone/>
            </a:pPr>
            <a:r>
              <a:rPr lang="fi">
                <a:solidFill>
                  <a:srgbClr val="B45F06"/>
                </a:solidFill>
              </a:rPr>
              <a:t>Katalonian alueiden sosiaalisten alaluokkien laajaa kuvausta</a:t>
            </a:r>
            <a:r>
              <a:rPr lang="fi"/>
              <a:t> ei ole juuri kuvattu.</a:t>
            </a:r>
            <a:endParaRPr/>
          </a:p>
          <a:p>
            <a:pPr marL="0" lvl="0" indent="0" algn="l" rtl="0">
              <a:spcBef>
                <a:spcPts val="1200"/>
              </a:spcBef>
              <a:spcAft>
                <a:spcPts val="1200"/>
              </a:spcAft>
              <a:buNone/>
            </a:pPr>
            <a:r>
              <a:rPr lang="fi"/>
              <a:t>Teos tuo esiin tulipalojen kärventämän kuivien kenttämaiden Katalonian, Mercabarnan teollisuusalueen tukkutorien meluisan Katalonia, rekka-autojen pakokaasunkatkuisen Katalonian, Costa Bravan hiljaisten kalastajien merellinen Katalonian sekä rihkamakauppaiden Katalonian siellä, missä ihmiset vaurastuvat myymällä väärennettyä antiikkia ja matkamuistoja.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a:spLocks noGrp="1"/>
          </p:cNvSpPr>
          <p:nvPr>
            <p:ph type="title"/>
          </p:nvPr>
        </p:nvSpPr>
        <p:spPr>
          <a:xfrm>
            <a:off x="111600" y="147100"/>
            <a:ext cx="9434700" cy="745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
              <a:t>Montserrat Roig (1946 - 1991) ja Mercè Rodoreda (1908-1983)</a:t>
            </a:r>
            <a:endParaRPr/>
          </a:p>
        </p:txBody>
      </p:sp>
      <p:sp>
        <p:nvSpPr>
          <p:cNvPr id="202" name="Google Shape;202;p35"/>
          <p:cNvSpPr txBox="1">
            <a:spLocks noGrp="1"/>
          </p:cNvSpPr>
          <p:nvPr>
            <p:ph type="body" idx="1"/>
          </p:nvPr>
        </p:nvSpPr>
        <p:spPr>
          <a:xfrm>
            <a:off x="172475" y="915825"/>
            <a:ext cx="3849900" cy="42276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fi" sz="2000"/>
              <a:t>Katalonialainen kirjallisuus on kuvannut yllättävän vähän yhteiskunnan marginaalissa elävien siirtolaisten vaatimatonta arkea ja elämäntarinoita. Vailla valtaa elävien ihmisten kuvauksessa Serés asettuu Katalonian suurten mestarien, kuten itsenäisyysmielisen Joan Fusterin, siirtolaisia kuvanneen Francesc Candelin ja työväestöä ja naisia kuvanneiden Mercè Rodoredan ja Montserrat Roigin rinnalle. </a:t>
            </a:r>
            <a:endParaRPr sz="2000"/>
          </a:p>
          <a:p>
            <a:pPr marL="0" lvl="0" indent="0" algn="l" rtl="0">
              <a:spcBef>
                <a:spcPts val="1200"/>
              </a:spcBef>
              <a:spcAft>
                <a:spcPts val="1200"/>
              </a:spcAft>
              <a:buNone/>
            </a:pPr>
            <a:r>
              <a:rPr lang="fi" sz="2000"/>
              <a:t>Heidän teoksissaan on samaa inhimillisyyttä ja arjen makua kuin Serésillä.</a:t>
            </a:r>
            <a:endParaRPr sz="2000"/>
          </a:p>
        </p:txBody>
      </p:sp>
      <p:pic>
        <p:nvPicPr>
          <p:cNvPr id="203" name="Google Shape;203;p35"/>
          <p:cNvPicPr preferRelativeResize="0"/>
          <p:nvPr/>
        </p:nvPicPr>
        <p:blipFill>
          <a:blip r:embed="rId3">
            <a:alphaModFix/>
          </a:blip>
          <a:stretch>
            <a:fillRect/>
          </a:stretch>
        </p:blipFill>
        <p:spPr>
          <a:xfrm>
            <a:off x="3916300" y="1237925"/>
            <a:ext cx="2951850" cy="3905525"/>
          </a:xfrm>
          <a:prstGeom prst="rect">
            <a:avLst/>
          </a:prstGeom>
          <a:noFill/>
          <a:ln>
            <a:noFill/>
          </a:ln>
        </p:spPr>
      </p:pic>
      <p:pic>
        <p:nvPicPr>
          <p:cNvPr id="204" name="Google Shape;204;p35"/>
          <p:cNvPicPr preferRelativeResize="0"/>
          <p:nvPr/>
        </p:nvPicPr>
        <p:blipFill>
          <a:blip r:embed="rId4">
            <a:alphaModFix/>
          </a:blip>
          <a:stretch>
            <a:fillRect/>
          </a:stretch>
        </p:blipFill>
        <p:spPr>
          <a:xfrm>
            <a:off x="6655100" y="1045300"/>
            <a:ext cx="2678276" cy="30138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 b="1">
                <a:solidFill>
                  <a:srgbClr val="FF0000"/>
                </a:solidFill>
              </a:rPr>
              <a:t>Mitkä ovat espanjalaisen kirjallisuuden tyypillisiä piirteitä?</a:t>
            </a:r>
            <a:endParaRPr b="1">
              <a:solidFill>
                <a:srgbClr val="FF0000"/>
              </a:solidFill>
            </a:endParaRPr>
          </a:p>
        </p:txBody>
      </p:sp>
      <p:sp>
        <p:nvSpPr>
          <p:cNvPr id="210" name="Google Shape;210;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sz="2000"/>
          </a:p>
          <a:p>
            <a:pPr marL="0" lvl="0" indent="0" algn="l" rtl="0">
              <a:spcBef>
                <a:spcPts val="1200"/>
              </a:spcBef>
              <a:spcAft>
                <a:spcPts val="0"/>
              </a:spcAft>
              <a:buNone/>
            </a:pPr>
            <a:r>
              <a:rPr lang="fi"/>
              <a:t>Myöhäisromantiikasta lähtien tutkijat ovat yrittäneet määritellä espanjalaisen  kirjallisuuden tyypillisiä piirteitä.</a:t>
            </a:r>
            <a:endParaRPr/>
          </a:p>
          <a:p>
            <a:pPr marL="0" lvl="0" indent="0" algn="l" rtl="0">
              <a:spcBef>
                <a:spcPts val="1200"/>
              </a:spcBef>
              <a:spcAft>
                <a:spcPts val="0"/>
              </a:spcAft>
              <a:buNone/>
            </a:pPr>
            <a:r>
              <a:rPr lang="fi"/>
              <a:t>Ensimmäisenä asiaa tutkivat katalaani Milá y Fontanals (1865-1866). Hänen jälkeensä historioitsijat Ramón Menéndez Pidal (1869-1968) ja Américo Castro (1885-1972) 1900-luvulla, kirjailija Dámaso Alonso (1898-1990) ja lukuisat ulkomaiset tutkijat. </a:t>
            </a:r>
            <a:endParaRPr/>
          </a:p>
          <a:p>
            <a:pPr marL="0" lvl="0" indent="0" algn="l" rtl="0">
              <a:spcBef>
                <a:spcPts val="1200"/>
              </a:spcBef>
              <a:spcAft>
                <a:spcPts val="120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
              <a:t>Romantiikan kirjailijoita</a:t>
            </a:r>
            <a:endParaRPr/>
          </a:p>
        </p:txBody>
      </p:sp>
      <p:sp>
        <p:nvSpPr>
          <p:cNvPr id="216" name="Google Shape;216;p37"/>
          <p:cNvSpPr txBox="1">
            <a:spLocks noGrp="1"/>
          </p:cNvSpPr>
          <p:nvPr>
            <p:ph type="body" idx="1"/>
          </p:nvPr>
        </p:nvSpPr>
        <p:spPr>
          <a:xfrm>
            <a:off x="311700" y="1186175"/>
            <a:ext cx="8648100" cy="3416400"/>
          </a:xfrm>
          <a:prstGeom prst="rect">
            <a:avLst/>
          </a:prstGeom>
        </p:spPr>
        <p:txBody>
          <a:bodyPr spcFirstLastPara="1" wrap="square" lIns="91425" tIns="91425" rIns="91425" bIns="91425" anchor="t" anchorCtr="0">
            <a:noAutofit/>
          </a:bodyPr>
          <a:lstStyle/>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José de Espronceda</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1808–1842</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Mariano José de Larra</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1809–1837</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Angel Saavedra Duque De Rivas Rosa Butler y Mendieta 1819-1889</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1791–1865</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José Amador de los Ríos</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1816–1878</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Eusebio Asquerino</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1822–1892</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r>
              <a:rPr lang="fi" sz="1610" b="1">
                <a:solidFill>
                  <a:srgbClr val="1F1F1F"/>
                </a:solidFill>
                <a:highlight>
                  <a:schemeClr val="lt1"/>
                </a:highlight>
              </a:rPr>
              <a:t>Juan Nicolás Böhl de Faber</a:t>
            </a:r>
            <a:endParaRPr sz="1610" b="1">
              <a:solidFill>
                <a:srgbClr val="1F1F1F"/>
              </a:solidFill>
              <a:highlight>
                <a:schemeClr val="lt1"/>
              </a:highlight>
            </a:endParaRPr>
          </a:p>
          <a:p>
            <a:pPr marL="25400" marR="25400" lvl="0" indent="0" algn="l" rtl="0">
              <a:lnSpc>
                <a:spcPct val="137142"/>
              </a:lnSpc>
              <a:spcBef>
                <a:spcPts val="0"/>
              </a:spcBef>
              <a:spcAft>
                <a:spcPts val="0"/>
              </a:spcAft>
              <a:buClr>
                <a:schemeClr val="dk1"/>
              </a:buClr>
              <a:buSzPts val="605"/>
              <a:buFont typeface="Arial"/>
              <a:buNone/>
            </a:pPr>
            <a:r>
              <a:rPr lang="fi" sz="1527" b="1">
                <a:solidFill>
                  <a:srgbClr val="5E5E5E"/>
                </a:solidFill>
                <a:highlight>
                  <a:schemeClr val="lt1"/>
                </a:highlight>
              </a:rPr>
              <a:t>1770–1836</a:t>
            </a:r>
            <a:endParaRPr sz="1527" b="1">
              <a:solidFill>
                <a:srgbClr val="5E5E5E"/>
              </a:solidFill>
              <a:highlight>
                <a:schemeClr val="lt1"/>
              </a:highlight>
            </a:endParaRPr>
          </a:p>
          <a:p>
            <a:pPr marL="25400" marR="25400" lvl="0" indent="0" algn="l" rtl="0">
              <a:lnSpc>
                <a:spcPct val="130000"/>
              </a:lnSpc>
              <a:spcBef>
                <a:spcPts val="0"/>
              </a:spcBef>
              <a:spcAft>
                <a:spcPts val="0"/>
              </a:spcAft>
              <a:buClr>
                <a:schemeClr val="dk1"/>
              </a:buClr>
              <a:buSzPts val="605"/>
              <a:buFont typeface="Arial"/>
              <a:buNone/>
            </a:pPr>
            <a:endParaRPr sz="1060" b="1">
              <a:solidFill>
                <a:srgbClr val="1F1F1F"/>
              </a:solidFill>
              <a:highlight>
                <a:srgbClr val="F8F9FA"/>
              </a:highlight>
            </a:endParaRPr>
          </a:p>
          <a:p>
            <a:pPr marL="0" lvl="0" indent="0" algn="l" rtl="0">
              <a:lnSpc>
                <a:spcPct val="95000"/>
              </a:lnSpc>
              <a:spcBef>
                <a:spcPts val="0"/>
              </a:spcBef>
              <a:spcAft>
                <a:spcPts val="1200"/>
              </a:spcAft>
              <a:buSzPts val="605"/>
              <a:buNone/>
            </a:pPr>
            <a:endParaRPr sz="1390" b="1"/>
          </a:p>
        </p:txBody>
      </p:sp>
      <p:pic>
        <p:nvPicPr>
          <p:cNvPr id="217" name="Google Shape;217;p37"/>
          <p:cNvPicPr preferRelativeResize="0"/>
          <p:nvPr/>
        </p:nvPicPr>
        <p:blipFill>
          <a:blip r:embed="rId3">
            <a:alphaModFix/>
          </a:blip>
          <a:stretch>
            <a:fillRect/>
          </a:stretch>
        </p:blipFill>
        <p:spPr>
          <a:xfrm>
            <a:off x="4032313" y="-123619"/>
            <a:ext cx="1000325" cy="1500469"/>
          </a:xfrm>
          <a:prstGeom prst="rect">
            <a:avLst/>
          </a:prstGeom>
          <a:noFill/>
          <a:ln>
            <a:noFill/>
          </a:ln>
        </p:spPr>
      </p:pic>
      <p:pic>
        <p:nvPicPr>
          <p:cNvPr id="218" name="Google Shape;218;p37"/>
          <p:cNvPicPr preferRelativeResize="0"/>
          <p:nvPr/>
        </p:nvPicPr>
        <p:blipFill>
          <a:blip r:embed="rId4">
            <a:alphaModFix/>
          </a:blip>
          <a:stretch>
            <a:fillRect/>
          </a:stretch>
        </p:blipFill>
        <p:spPr>
          <a:xfrm>
            <a:off x="4646688" y="1186175"/>
            <a:ext cx="1000338" cy="1253225"/>
          </a:xfrm>
          <a:prstGeom prst="rect">
            <a:avLst/>
          </a:prstGeom>
          <a:noFill/>
          <a:ln>
            <a:noFill/>
          </a:ln>
        </p:spPr>
      </p:pic>
      <p:pic>
        <p:nvPicPr>
          <p:cNvPr id="219" name="Google Shape;219;p37"/>
          <p:cNvPicPr preferRelativeResize="0"/>
          <p:nvPr/>
        </p:nvPicPr>
        <p:blipFill>
          <a:blip r:embed="rId5">
            <a:alphaModFix/>
          </a:blip>
          <a:stretch>
            <a:fillRect/>
          </a:stretch>
        </p:blipFill>
        <p:spPr>
          <a:xfrm>
            <a:off x="6681150" y="0"/>
            <a:ext cx="1139295" cy="1253225"/>
          </a:xfrm>
          <a:prstGeom prst="rect">
            <a:avLst/>
          </a:prstGeom>
          <a:noFill/>
          <a:ln>
            <a:noFill/>
          </a:ln>
        </p:spPr>
      </p:pic>
      <p:pic>
        <p:nvPicPr>
          <p:cNvPr id="220" name="Google Shape;220;p37"/>
          <p:cNvPicPr preferRelativeResize="0"/>
          <p:nvPr/>
        </p:nvPicPr>
        <p:blipFill>
          <a:blip r:embed="rId6">
            <a:alphaModFix/>
          </a:blip>
          <a:stretch>
            <a:fillRect/>
          </a:stretch>
        </p:blipFill>
        <p:spPr>
          <a:xfrm>
            <a:off x="8004700" y="444850"/>
            <a:ext cx="1139300" cy="1466920"/>
          </a:xfrm>
          <a:prstGeom prst="rect">
            <a:avLst/>
          </a:prstGeom>
          <a:noFill/>
          <a:ln>
            <a:noFill/>
          </a:ln>
        </p:spPr>
      </p:pic>
      <p:pic>
        <p:nvPicPr>
          <p:cNvPr id="221" name="Google Shape;221;p37"/>
          <p:cNvPicPr preferRelativeResize="0"/>
          <p:nvPr/>
        </p:nvPicPr>
        <p:blipFill>
          <a:blip r:embed="rId7">
            <a:alphaModFix/>
          </a:blip>
          <a:stretch>
            <a:fillRect/>
          </a:stretch>
        </p:blipFill>
        <p:spPr>
          <a:xfrm>
            <a:off x="4722563" y="3962972"/>
            <a:ext cx="1096225" cy="1333740"/>
          </a:xfrm>
          <a:prstGeom prst="rect">
            <a:avLst/>
          </a:prstGeom>
          <a:noFill/>
          <a:ln>
            <a:noFill/>
          </a:ln>
        </p:spPr>
      </p:pic>
      <p:pic>
        <p:nvPicPr>
          <p:cNvPr id="222" name="Google Shape;222;p37"/>
          <p:cNvPicPr preferRelativeResize="0"/>
          <p:nvPr/>
        </p:nvPicPr>
        <p:blipFill>
          <a:blip r:embed="rId8">
            <a:alphaModFix/>
          </a:blip>
          <a:stretch>
            <a:fillRect/>
          </a:stretch>
        </p:blipFill>
        <p:spPr>
          <a:xfrm>
            <a:off x="5722000" y="259130"/>
            <a:ext cx="829580" cy="1036975"/>
          </a:xfrm>
          <a:prstGeom prst="rect">
            <a:avLst/>
          </a:prstGeom>
          <a:noFill/>
          <a:ln>
            <a:noFill/>
          </a:ln>
        </p:spPr>
      </p:pic>
      <p:pic>
        <p:nvPicPr>
          <p:cNvPr id="223" name="Google Shape;223;p37"/>
          <p:cNvPicPr preferRelativeResize="0"/>
          <p:nvPr/>
        </p:nvPicPr>
        <p:blipFill>
          <a:blip r:embed="rId9">
            <a:alphaModFix/>
          </a:blip>
          <a:stretch>
            <a:fillRect/>
          </a:stretch>
        </p:blipFill>
        <p:spPr>
          <a:xfrm>
            <a:off x="5894650" y="3905825"/>
            <a:ext cx="1096225" cy="1448025"/>
          </a:xfrm>
          <a:prstGeom prst="rect">
            <a:avLst/>
          </a:prstGeom>
          <a:noFill/>
          <a:ln>
            <a:noFill/>
          </a:ln>
        </p:spPr>
      </p:pic>
      <p:pic>
        <p:nvPicPr>
          <p:cNvPr id="224" name="Google Shape;224;p37"/>
          <p:cNvPicPr preferRelativeResize="0"/>
          <p:nvPr/>
        </p:nvPicPr>
        <p:blipFill>
          <a:blip r:embed="rId10">
            <a:alphaModFix/>
          </a:blip>
          <a:stretch>
            <a:fillRect/>
          </a:stretch>
        </p:blipFill>
        <p:spPr>
          <a:xfrm>
            <a:off x="6990875" y="1354375"/>
            <a:ext cx="959150" cy="1448025"/>
          </a:xfrm>
          <a:prstGeom prst="rect">
            <a:avLst/>
          </a:prstGeom>
          <a:noFill/>
          <a:ln>
            <a:noFill/>
          </a:ln>
        </p:spPr>
      </p:pic>
      <p:sp>
        <p:nvSpPr>
          <p:cNvPr id="225" name="Google Shape;225;p37"/>
          <p:cNvSpPr txBox="1"/>
          <p:nvPr/>
        </p:nvSpPr>
        <p:spPr>
          <a:xfrm flipH="1">
            <a:off x="6743225" y="3743025"/>
            <a:ext cx="1859700" cy="628800"/>
          </a:xfrm>
          <a:prstGeom prst="rect">
            <a:avLst/>
          </a:prstGeom>
          <a:noFill/>
          <a:ln>
            <a:noFill/>
          </a:ln>
        </p:spPr>
        <p:txBody>
          <a:bodyPr spcFirstLastPara="1" wrap="square" lIns="91425" tIns="91425" rIns="91425" bIns="91425" anchor="ctr" anchorCtr="0">
            <a:noAutofit/>
          </a:bodyPr>
          <a:lstStyle/>
          <a:p>
            <a:pPr marL="25400" marR="25400" lvl="0" indent="0" algn="l" rtl="0">
              <a:lnSpc>
                <a:spcPct val="150000"/>
              </a:lnSpc>
              <a:spcBef>
                <a:spcPts val="0"/>
              </a:spcBef>
              <a:spcAft>
                <a:spcPts val="0"/>
              </a:spcAft>
              <a:buNone/>
            </a:pPr>
            <a:r>
              <a:rPr lang="fi" sz="1200">
                <a:solidFill>
                  <a:srgbClr val="1F1F1F"/>
                </a:solidFill>
                <a:highlight>
                  <a:srgbClr val="FFFFFF"/>
                </a:highlight>
              </a:rPr>
              <a:t>              </a:t>
            </a:r>
            <a:r>
              <a:rPr lang="fi" sz="1800">
                <a:solidFill>
                  <a:srgbClr val="1F1F1F"/>
                </a:solidFill>
                <a:highlight>
                  <a:srgbClr val="FFFFFF"/>
                </a:highlight>
              </a:rPr>
              <a:t>Gustavo Adolfo Bécquer</a:t>
            </a:r>
            <a:endParaRPr sz="1800">
              <a:solidFill>
                <a:srgbClr val="1F1F1F"/>
              </a:solidFill>
              <a:highlight>
                <a:srgbClr val="FFFFFF"/>
              </a:highlight>
            </a:endParaRPr>
          </a:p>
          <a:p>
            <a:pPr marL="25400" marR="25400" lvl="0" indent="0" algn="l" rtl="0">
              <a:lnSpc>
                <a:spcPct val="157142"/>
              </a:lnSpc>
              <a:spcBef>
                <a:spcPts val="0"/>
              </a:spcBef>
              <a:spcAft>
                <a:spcPts val="0"/>
              </a:spcAft>
              <a:buNone/>
            </a:pPr>
            <a:r>
              <a:rPr lang="fi" sz="1750">
                <a:solidFill>
                  <a:srgbClr val="5E5E5E"/>
                </a:solidFill>
                <a:highlight>
                  <a:srgbClr val="FFFFFF"/>
                </a:highlight>
              </a:rPr>
              <a:t>      1836–1870</a:t>
            </a:r>
            <a:endParaRPr sz="1750">
              <a:solidFill>
                <a:srgbClr val="5E5E5E"/>
              </a:solidFill>
              <a:highlight>
                <a:srgbClr val="FFFFFF"/>
              </a:highlight>
            </a:endParaRPr>
          </a:p>
          <a:p>
            <a:pPr marL="25400" marR="25400" lvl="0" indent="0" algn="l" rtl="0">
              <a:lnSpc>
                <a:spcPct val="150000"/>
              </a:lnSpc>
              <a:spcBef>
                <a:spcPts val="0"/>
              </a:spcBef>
              <a:spcAft>
                <a:spcPts val="0"/>
              </a:spcAft>
              <a:buNone/>
            </a:pPr>
            <a:r>
              <a:rPr lang="fi" sz="1900">
                <a:solidFill>
                  <a:srgbClr val="1F1F1F"/>
                </a:solidFill>
                <a:highlight>
                  <a:srgbClr val="FFFFFF"/>
                </a:highlight>
              </a:rPr>
              <a:t>   José Zorrilla</a:t>
            </a:r>
            <a:endParaRPr sz="1900">
              <a:solidFill>
                <a:srgbClr val="1F1F1F"/>
              </a:solidFill>
              <a:highlight>
                <a:srgbClr val="FFFFFF"/>
              </a:highlight>
            </a:endParaRPr>
          </a:p>
          <a:p>
            <a:pPr marL="25400" marR="25400" lvl="0" indent="0" algn="l" rtl="0">
              <a:lnSpc>
                <a:spcPct val="157142"/>
              </a:lnSpc>
              <a:spcBef>
                <a:spcPts val="0"/>
              </a:spcBef>
              <a:spcAft>
                <a:spcPts val="0"/>
              </a:spcAft>
              <a:buNone/>
            </a:pPr>
            <a:r>
              <a:rPr lang="fi" sz="1750">
                <a:solidFill>
                  <a:srgbClr val="5E5E5E"/>
                </a:solidFill>
                <a:highlight>
                  <a:srgbClr val="FFFFFF"/>
                </a:highlight>
              </a:rPr>
              <a:t>    1817–1893</a:t>
            </a:r>
            <a:endParaRPr sz="1750">
              <a:solidFill>
                <a:srgbClr val="5E5E5E"/>
              </a:solidFill>
              <a:highlight>
                <a:srgbClr val="FFFFFF"/>
              </a:highlight>
            </a:endParaRPr>
          </a:p>
          <a:p>
            <a:pPr marL="25400" marR="25400" lvl="0" indent="0" algn="l" rtl="0">
              <a:lnSpc>
                <a:spcPct val="150000"/>
              </a:lnSpc>
              <a:spcBef>
                <a:spcPts val="0"/>
              </a:spcBef>
              <a:spcAft>
                <a:spcPts val="0"/>
              </a:spcAft>
              <a:buNone/>
            </a:pPr>
            <a:endParaRPr sz="1200">
              <a:solidFill>
                <a:srgbClr val="1F1F1F"/>
              </a:solidFill>
              <a:highlight>
                <a:srgbClr val="F8F9FA"/>
              </a:highlight>
            </a:endParaRPr>
          </a:p>
        </p:txBody>
      </p:sp>
      <p:pic>
        <p:nvPicPr>
          <p:cNvPr id="226" name="Google Shape;226;p37"/>
          <p:cNvPicPr preferRelativeResize="0"/>
          <p:nvPr/>
        </p:nvPicPr>
        <p:blipFill>
          <a:blip r:embed="rId11">
            <a:alphaModFix/>
          </a:blip>
          <a:stretch>
            <a:fillRect/>
          </a:stretch>
        </p:blipFill>
        <p:spPr>
          <a:xfrm>
            <a:off x="3640550" y="2802399"/>
            <a:ext cx="1783854" cy="1036975"/>
          </a:xfrm>
          <a:prstGeom prst="rect">
            <a:avLst/>
          </a:prstGeom>
          <a:noFill/>
          <a:ln>
            <a:noFill/>
          </a:ln>
        </p:spPr>
      </p:pic>
      <p:pic>
        <p:nvPicPr>
          <p:cNvPr id="227" name="Google Shape;227;p37"/>
          <p:cNvPicPr preferRelativeResize="0"/>
          <p:nvPr/>
        </p:nvPicPr>
        <p:blipFill>
          <a:blip r:embed="rId12">
            <a:alphaModFix/>
          </a:blip>
          <a:stretch>
            <a:fillRect/>
          </a:stretch>
        </p:blipFill>
        <p:spPr>
          <a:xfrm>
            <a:off x="3550475" y="3906336"/>
            <a:ext cx="1096225" cy="144701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33" name="Google Shape;233;p38"/>
          <p:cNvSpPr txBox="1">
            <a:spLocks noGrp="1"/>
          </p:cNvSpPr>
          <p:nvPr>
            <p:ph type="body" idx="1"/>
          </p:nvPr>
        </p:nvSpPr>
        <p:spPr>
          <a:xfrm>
            <a:off x="0" y="1017725"/>
            <a:ext cx="8832300" cy="3551100"/>
          </a:xfrm>
          <a:prstGeom prst="rect">
            <a:avLst/>
          </a:prstGeom>
        </p:spPr>
        <p:txBody>
          <a:bodyPr spcFirstLastPara="1" wrap="square" lIns="91425" tIns="91425" rIns="91425" bIns="91425" anchor="t" anchorCtr="0">
            <a:noAutofit/>
          </a:bodyPr>
          <a:lstStyle/>
          <a:p>
            <a:pPr marL="457200" lvl="0" indent="-344170" algn="l" rtl="0">
              <a:lnSpc>
                <a:spcPct val="95000"/>
              </a:lnSpc>
              <a:spcBef>
                <a:spcPts val="0"/>
              </a:spcBef>
              <a:spcAft>
                <a:spcPts val="0"/>
              </a:spcAft>
              <a:buSzPts val="1820"/>
              <a:buChar char="-"/>
            </a:pPr>
            <a:r>
              <a:rPr lang="fi" sz="1820" b="1"/>
              <a:t>Kansallismielisyys / sen kieltäminen  </a:t>
            </a:r>
            <a:endParaRPr sz="1820" b="1"/>
          </a:p>
          <a:p>
            <a:pPr marL="457200" lvl="0" indent="-344170" algn="l" rtl="0">
              <a:lnSpc>
                <a:spcPct val="95000"/>
              </a:lnSpc>
              <a:spcBef>
                <a:spcPts val="0"/>
              </a:spcBef>
              <a:spcAft>
                <a:spcPts val="0"/>
              </a:spcAft>
              <a:buSzPts val="1820"/>
              <a:buChar char="-"/>
            </a:pPr>
            <a:r>
              <a:rPr lang="fi" sz="1820" b="1"/>
              <a:t>Realismin ja idealismin yhdistäminen,</a:t>
            </a:r>
            <a:endParaRPr sz="1820" b="1"/>
          </a:p>
          <a:p>
            <a:pPr marL="0" lvl="0" indent="0" algn="l" rtl="0">
              <a:lnSpc>
                <a:spcPct val="95000"/>
              </a:lnSpc>
              <a:spcBef>
                <a:spcPts val="1200"/>
              </a:spcBef>
              <a:spcAft>
                <a:spcPts val="0"/>
              </a:spcAft>
              <a:buNone/>
            </a:pPr>
            <a:r>
              <a:rPr lang="fi" sz="1820" b="1"/>
              <a:t>Miguel de Cervantes (1547-1616) esikuvana</a:t>
            </a:r>
            <a:endParaRPr sz="1820" b="1"/>
          </a:p>
          <a:p>
            <a:pPr marL="457200" lvl="0" indent="-344170" algn="l" rtl="0">
              <a:lnSpc>
                <a:spcPct val="95000"/>
              </a:lnSpc>
              <a:spcBef>
                <a:spcPts val="1200"/>
              </a:spcBef>
              <a:spcAft>
                <a:spcPts val="0"/>
              </a:spcAft>
              <a:buSzPts val="1820"/>
              <a:buChar char="-"/>
            </a:pPr>
            <a:r>
              <a:rPr lang="fi" sz="1820" b="1"/>
              <a:t>Ylevyys/ populaarisuus</a:t>
            </a:r>
            <a:endParaRPr sz="1820" b="1"/>
          </a:p>
          <a:p>
            <a:pPr marL="457200" lvl="0" indent="-344170" algn="l" rtl="0">
              <a:lnSpc>
                <a:spcPct val="95000"/>
              </a:lnSpc>
              <a:spcBef>
                <a:spcPts val="0"/>
              </a:spcBef>
              <a:spcAft>
                <a:spcPts val="0"/>
              </a:spcAft>
              <a:buSzPts val="1820"/>
              <a:buChar char="-"/>
            </a:pPr>
            <a:r>
              <a:rPr lang="fi" sz="1820" b="1"/>
              <a:t>Perinteiden kunnioitus/ raju uudistaminen</a:t>
            </a:r>
            <a:endParaRPr sz="1820" b="1"/>
          </a:p>
          <a:p>
            <a:pPr marL="457200" lvl="0" indent="-344170" algn="l" rtl="0">
              <a:lnSpc>
                <a:spcPct val="95000"/>
              </a:lnSpc>
              <a:spcBef>
                <a:spcPts val="0"/>
              </a:spcBef>
              <a:spcAft>
                <a:spcPts val="0"/>
              </a:spcAft>
              <a:buSzPts val="1820"/>
              <a:buChar char="-"/>
            </a:pPr>
            <a:r>
              <a:rPr lang="fi" sz="1820" b="1"/>
              <a:t>Aistillisuus ja mystiikka</a:t>
            </a:r>
            <a:endParaRPr sz="1820" b="1"/>
          </a:p>
          <a:p>
            <a:pPr marL="457200" lvl="0" indent="-344170" algn="l" rtl="0">
              <a:lnSpc>
                <a:spcPct val="95000"/>
              </a:lnSpc>
              <a:spcBef>
                <a:spcPts val="0"/>
              </a:spcBef>
              <a:spcAft>
                <a:spcPts val="0"/>
              </a:spcAft>
              <a:buSzPts val="1820"/>
              <a:buChar char="-"/>
            </a:pPr>
            <a:r>
              <a:rPr lang="fi" sz="1820" b="1"/>
              <a:t>Voimakas mielikuvituksellisuus</a:t>
            </a:r>
            <a:endParaRPr sz="1820" b="1"/>
          </a:p>
          <a:p>
            <a:pPr marL="457200" lvl="0" indent="-344170" algn="l" rtl="0">
              <a:lnSpc>
                <a:spcPct val="95000"/>
              </a:lnSpc>
              <a:spcBef>
                <a:spcPts val="0"/>
              </a:spcBef>
              <a:spcAft>
                <a:spcPts val="0"/>
              </a:spcAft>
              <a:buSzPts val="1820"/>
              <a:buChar char="-"/>
            </a:pPr>
            <a:r>
              <a:rPr lang="fi" sz="1820" b="1"/>
              <a:t>Kunnian käsite</a:t>
            </a:r>
            <a:endParaRPr sz="1820" b="1"/>
          </a:p>
          <a:p>
            <a:pPr marL="457200" lvl="0" indent="-344170" algn="l" rtl="0">
              <a:lnSpc>
                <a:spcPct val="95000"/>
              </a:lnSpc>
              <a:spcBef>
                <a:spcPts val="0"/>
              </a:spcBef>
              <a:spcAft>
                <a:spcPts val="0"/>
              </a:spcAft>
              <a:buSzPts val="1820"/>
              <a:buChar char="-"/>
            </a:pPr>
            <a:r>
              <a:rPr lang="fi" sz="1820" b="1"/>
              <a:t>Intohimoisuus, aistillisuus </a:t>
            </a:r>
            <a:endParaRPr sz="1820" b="1"/>
          </a:p>
          <a:p>
            <a:pPr marL="457200" lvl="0" indent="-344170" algn="l" rtl="0">
              <a:lnSpc>
                <a:spcPct val="95000"/>
              </a:lnSpc>
              <a:spcBef>
                <a:spcPts val="0"/>
              </a:spcBef>
              <a:spcAft>
                <a:spcPts val="0"/>
              </a:spcAft>
              <a:buSzPts val="1820"/>
              <a:buChar char="-"/>
            </a:pPr>
            <a:r>
              <a:rPr lang="fi" sz="1820" b="1"/>
              <a:t>Itseriittoisuus</a:t>
            </a:r>
            <a:endParaRPr sz="1820" b="1"/>
          </a:p>
          <a:p>
            <a:pPr marL="457200" lvl="0" indent="-344170" algn="l" rtl="0">
              <a:lnSpc>
                <a:spcPct val="95000"/>
              </a:lnSpc>
              <a:spcBef>
                <a:spcPts val="0"/>
              </a:spcBef>
              <a:spcAft>
                <a:spcPts val="0"/>
              </a:spcAft>
              <a:buSzPts val="1820"/>
              <a:buChar char="-"/>
            </a:pPr>
            <a:r>
              <a:rPr lang="fi" sz="1820" b="1"/>
              <a:t>Tragediavoittoisuus </a:t>
            </a:r>
            <a:endParaRPr sz="1820" b="1"/>
          </a:p>
          <a:p>
            <a:pPr marL="457200" lvl="0" indent="-344170" algn="l" rtl="0">
              <a:lnSpc>
                <a:spcPct val="95000"/>
              </a:lnSpc>
              <a:spcBef>
                <a:spcPts val="0"/>
              </a:spcBef>
              <a:spcAft>
                <a:spcPts val="0"/>
              </a:spcAft>
              <a:buSzPts val="1820"/>
              <a:buChar char="-"/>
            </a:pPr>
            <a:r>
              <a:rPr lang="fi" sz="1820" b="1"/>
              <a:t>Universaalius</a:t>
            </a:r>
            <a:endParaRPr sz="1820" b="1"/>
          </a:p>
          <a:p>
            <a:pPr marL="457200" lvl="0" indent="0" algn="l" rtl="0">
              <a:lnSpc>
                <a:spcPct val="95000"/>
              </a:lnSpc>
              <a:spcBef>
                <a:spcPts val="1200"/>
              </a:spcBef>
              <a:spcAft>
                <a:spcPts val="0"/>
              </a:spcAft>
              <a:buNone/>
            </a:pPr>
            <a:endParaRPr sz="1820"/>
          </a:p>
          <a:p>
            <a:pPr marL="0" lvl="0" indent="0" algn="l" rtl="0">
              <a:lnSpc>
                <a:spcPct val="95000"/>
              </a:lnSpc>
              <a:spcBef>
                <a:spcPts val="1200"/>
              </a:spcBef>
              <a:spcAft>
                <a:spcPts val="1200"/>
              </a:spcAft>
              <a:buSzPts val="440"/>
              <a:buNone/>
            </a:pPr>
            <a:r>
              <a:rPr lang="fi" sz="1820"/>
              <a:t> </a:t>
            </a:r>
            <a:endParaRPr sz="1820"/>
          </a:p>
        </p:txBody>
      </p:sp>
      <p:pic>
        <p:nvPicPr>
          <p:cNvPr id="234" name="Google Shape;234;p38"/>
          <p:cNvPicPr preferRelativeResize="0"/>
          <p:nvPr/>
        </p:nvPicPr>
        <p:blipFill>
          <a:blip r:embed="rId3">
            <a:alphaModFix/>
          </a:blip>
          <a:stretch>
            <a:fillRect/>
          </a:stretch>
        </p:blipFill>
        <p:spPr>
          <a:xfrm>
            <a:off x="5363322" y="91300"/>
            <a:ext cx="4159806"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40" name="Google Shape;240;p39"/>
          <p:cNvSpPr txBox="1">
            <a:spLocks noGrp="1"/>
          </p:cNvSpPr>
          <p:nvPr>
            <p:ph type="body" idx="1"/>
          </p:nvPr>
        </p:nvSpPr>
        <p:spPr>
          <a:xfrm>
            <a:off x="65950" y="445025"/>
            <a:ext cx="3553500" cy="4617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a:t>Esimerkkinä näistä piirteistä analysoimme Espanjan renessanssiajan uskonnollisen mystikon, karmeliittamunkki San Juan de la Cruzin (1542 - 1591) runon </a:t>
            </a:r>
            <a:r>
              <a:rPr lang="fi" sz="1900" b="1" i="1"/>
              <a:t> Sielun pimeä yö, </a:t>
            </a:r>
            <a:r>
              <a:rPr lang="fi" sz="1579" b="1" i="1">
                <a:solidFill>
                  <a:schemeClr val="dk1"/>
                </a:solidFill>
              </a:rPr>
              <a:t>Noche oscura del alma</a:t>
            </a:r>
            <a:r>
              <a:rPr lang="fi" sz="1479" b="1" i="1">
                <a:solidFill>
                  <a:schemeClr val="dk1"/>
                </a:solidFill>
              </a:rPr>
              <a:t> </a:t>
            </a:r>
            <a:r>
              <a:rPr lang="fi"/>
              <a:t>vuodelta 1578 </a:t>
            </a:r>
            <a:endParaRPr/>
          </a:p>
          <a:p>
            <a:pPr marL="0" lvl="0" indent="0" algn="l" rtl="0">
              <a:spcBef>
                <a:spcPts val="1200"/>
              </a:spcBef>
              <a:spcAft>
                <a:spcPts val="1200"/>
              </a:spcAft>
              <a:buNone/>
            </a:pPr>
            <a:r>
              <a:rPr lang="fi"/>
              <a:t>ja Espanjan sisällissodan kauden tasavaltalaismielisen homoseksuaalin Federico García Lorcan (1898 - 1936) runon </a:t>
            </a:r>
            <a:r>
              <a:rPr lang="fi" b="1" i="1"/>
              <a:t>Kuolema, La muerte </a:t>
            </a:r>
            <a:r>
              <a:rPr lang="fi" b="1"/>
              <a:t>(1928)</a:t>
            </a:r>
            <a:endParaRPr b="1"/>
          </a:p>
        </p:txBody>
      </p:sp>
      <p:pic>
        <p:nvPicPr>
          <p:cNvPr id="241" name="Google Shape;241;p39"/>
          <p:cNvPicPr preferRelativeResize="0"/>
          <p:nvPr/>
        </p:nvPicPr>
        <p:blipFill>
          <a:blip r:embed="rId3">
            <a:alphaModFix/>
          </a:blip>
          <a:stretch>
            <a:fillRect/>
          </a:stretch>
        </p:blipFill>
        <p:spPr>
          <a:xfrm>
            <a:off x="3619500" y="445025"/>
            <a:ext cx="5524500" cy="2438400"/>
          </a:xfrm>
          <a:prstGeom prst="rect">
            <a:avLst/>
          </a:prstGeom>
          <a:noFill/>
          <a:ln>
            <a:noFill/>
          </a:ln>
        </p:spPr>
      </p:pic>
      <p:pic>
        <p:nvPicPr>
          <p:cNvPr id="242" name="Google Shape;242;p39"/>
          <p:cNvPicPr preferRelativeResize="0"/>
          <p:nvPr/>
        </p:nvPicPr>
        <p:blipFill>
          <a:blip r:embed="rId4">
            <a:alphaModFix/>
          </a:blip>
          <a:stretch>
            <a:fillRect/>
          </a:stretch>
        </p:blipFill>
        <p:spPr>
          <a:xfrm>
            <a:off x="3619500" y="2571750"/>
            <a:ext cx="2289775" cy="2438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0"/>
          <p:cNvSpPr txBox="1">
            <a:spLocks noGrp="1"/>
          </p:cNvSpPr>
          <p:nvPr>
            <p:ph type="title"/>
          </p:nvPr>
        </p:nvSpPr>
        <p:spPr>
          <a:xfrm>
            <a:off x="4220300" y="-126800"/>
            <a:ext cx="4923900" cy="3271800"/>
          </a:xfrm>
          <a:prstGeom prst="rect">
            <a:avLst/>
          </a:prstGeom>
        </p:spPr>
        <p:txBody>
          <a:bodyPr spcFirstLastPara="1" wrap="square" lIns="91425" tIns="91425" rIns="91425" bIns="91425" anchor="t" anchorCtr="0">
            <a:normAutofit fontScale="90000"/>
          </a:bodyPr>
          <a:lstStyle/>
          <a:p>
            <a:pPr marL="0" lvl="0" indent="0" algn="l" rtl="0">
              <a:lnSpc>
                <a:spcPct val="116666"/>
              </a:lnSpc>
              <a:spcBef>
                <a:spcPts val="1800"/>
              </a:spcBef>
              <a:spcAft>
                <a:spcPts val="0"/>
              </a:spcAft>
              <a:buNone/>
            </a:pPr>
            <a:r>
              <a:rPr lang="fi" sz="1800" b="1">
                <a:solidFill>
                  <a:srgbClr val="524D66"/>
                </a:solidFill>
              </a:rPr>
              <a:t>Federico García Lorca / </a:t>
            </a:r>
            <a:r>
              <a:rPr lang="fi" sz="1800" b="1" i="1">
                <a:solidFill>
                  <a:srgbClr val="524D66"/>
                </a:solidFill>
              </a:rPr>
              <a:t>Malagueña (1928)  </a:t>
            </a:r>
            <a:endParaRPr sz="1350" b="1">
              <a:solidFill>
                <a:srgbClr val="524D66"/>
              </a:solidFill>
            </a:endParaRPr>
          </a:p>
          <a:p>
            <a:pPr marL="0" lvl="0" indent="0" algn="l" rtl="0">
              <a:lnSpc>
                <a:spcPct val="116666"/>
              </a:lnSpc>
              <a:spcBef>
                <a:spcPts val="1800"/>
              </a:spcBef>
              <a:spcAft>
                <a:spcPts val="0"/>
              </a:spcAft>
              <a:buClr>
                <a:schemeClr val="dk1"/>
              </a:buClr>
              <a:buSzPct val="75285"/>
              <a:buFont typeface="Arial"/>
              <a:buNone/>
            </a:pPr>
            <a:r>
              <a:rPr lang="fi" sz="1461" b="1" i="1">
                <a:solidFill>
                  <a:srgbClr val="524D66"/>
                </a:solidFill>
              </a:rPr>
              <a:t>La muerte</a:t>
            </a:r>
            <a:endParaRPr sz="1461" b="1" i="1">
              <a:solidFill>
                <a:srgbClr val="524D66"/>
              </a:solidFill>
            </a:endParaRPr>
          </a:p>
          <a:p>
            <a:pPr marL="0" lvl="0" indent="0" algn="l" rtl="0">
              <a:lnSpc>
                <a:spcPct val="100000"/>
              </a:lnSpc>
              <a:spcBef>
                <a:spcPts val="1200"/>
              </a:spcBef>
              <a:spcAft>
                <a:spcPts val="0"/>
              </a:spcAft>
              <a:buNone/>
            </a:pPr>
            <a:r>
              <a:rPr lang="fi" sz="1461" i="1">
                <a:solidFill>
                  <a:srgbClr val="524D66"/>
                </a:solidFill>
              </a:rPr>
              <a:t>entra y sale </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de la taberna.</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Pasan los caballos negros</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y gente siniestra</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por los hondos caminos</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de la guitarra.</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Y hay un olor a sal</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y a sangre de hembra,</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en los nardos febriles</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de la marina</a:t>
            </a:r>
            <a:r>
              <a:rPr lang="fi" sz="1461">
                <a:solidFill>
                  <a:srgbClr val="524D66"/>
                </a:solidFill>
              </a:rPr>
              <a:t>.</a:t>
            </a:r>
            <a:endParaRPr sz="1461">
              <a:solidFill>
                <a:srgbClr val="524D66"/>
              </a:solidFill>
            </a:endParaRPr>
          </a:p>
          <a:p>
            <a:pPr marL="0" lvl="0" indent="0" algn="l" rtl="0">
              <a:lnSpc>
                <a:spcPct val="100000"/>
              </a:lnSpc>
              <a:spcBef>
                <a:spcPts val="600"/>
              </a:spcBef>
              <a:spcAft>
                <a:spcPts val="0"/>
              </a:spcAft>
              <a:buNone/>
            </a:pPr>
            <a:r>
              <a:rPr lang="fi" sz="1461" i="1">
                <a:solidFill>
                  <a:srgbClr val="524D66"/>
                </a:solidFill>
              </a:rPr>
              <a:t>Y la muerte</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entra y sale</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y sale y entra </a:t>
            </a:r>
            <a:endParaRPr sz="1461" i="1">
              <a:solidFill>
                <a:srgbClr val="524D66"/>
              </a:solidFill>
            </a:endParaRPr>
          </a:p>
          <a:p>
            <a:pPr marL="0" lvl="0" indent="0" algn="l" rtl="0">
              <a:lnSpc>
                <a:spcPct val="100000"/>
              </a:lnSpc>
              <a:spcBef>
                <a:spcPts val="600"/>
              </a:spcBef>
              <a:spcAft>
                <a:spcPts val="0"/>
              </a:spcAft>
              <a:buNone/>
            </a:pPr>
            <a:r>
              <a:rPr lang="fi" sz="1461" i="1">
                <a:solidFill>
                  <a:srgbClr val="524D66"/>
                </a:solidFill>
              </a:rPr>
              <a:t>de la taberna</a:t>
            </a:r>
            <a:r>
              <a:rPr lang="fi" sz="1461">
                <a:solidFill>
                  <a:srgbClr val="524D66"/>
                </a:solidFill>
              </a:rPr>
              <a:t>.</a:t>
            </a:r>
            <a:endParaRPr sz="1461">
              <a:solidFill>
                <a:srgbClr val="524D66"/>
              </a:solidFill>
            </a:endParaRPr>
          </a:p>
          <a:p>
            <a:pPr marL="0" lvl="0" indent="0" algn="l" rtl="0">
              <a:lnSpc>
                <a:spcPct val="166666"/>
              </a:lnSpc>
              <a:spcBef>
                <a:spcPts val="600"/>
              </a:spcBef>
              <a:spcAft>
                <a:spcPts val="0"/>
              </a:spcAft>
              <a:buNone/>
            </a:pPr>
            <a:endParaRPr sz="905" i="1">
              <a:solidFill>
                <a:srgbClr val="524D66"/>
              </a:solidFill>
            </a:endParaRPr>
          </a:p>
          <a:p>
            <a:pPr marL="0" lvl="0" indent="0" algn="l" rtl="0">
              <a:lnSpc>
                <a:spcPct val="166666"/>
              </a:lnSpc>
              <a:spcBef>
                <a:spcPts val="600"/>
              </a:spcBef>
              <a:spcAft>
                <a:spcPts val="0"/>
              </a:spcAft>
              <a:buNone/>
            </a:pPr>
            <a:endParaRPr sz="1016" i="1">
              <a:solidFill>
                <a:srgbClr val="524D66"/>
              </a:solidFill>
            </a:endParaRPr>
          </a:p>
          <a:p>
            <a:pPr marL="0" lvl="0" indent="0" algn="l" rtl="0">
              <a:lnSpc>
                <a:spcPct val="166666"/>
              </a:lnSpc>
              <a:spcBef>
                <a:spcPts val="600"/>
              </a:spcBef>
              <a:spcAft>
                <a:spcPts val="0"/>
              </a:spcAft>
              <a:buNone/>
            </a:pPr>
            <a:endParaRPr sz="1016" i="1">
              <a:solidFill>
                <a:srgbClr val="524D66"/>
              </a:solidFill>
            </a:endParaRPr>
          </a:p>
          <a:p>
            <a:pPr marL="0" lvl="0" indent="0" algn="l" rtl="0">
              <a:lnSpc>
                <a:spcPct val="166666"/>
              </a:lnSpc>
              <a:spcBef>
                <a:spcPts val="600"/>
              </a:spcBef>
              <a:spcAft>
                <a:spcPts val="0"/>
              </a:spcAft>
              <a:buNone/>
            </a:pPr>
            <a:endParaRPr sz="1350" i="1">
              <a:solidFill>
                <a:srgbClr val="524D66"/>
              </a:solidFill>
            </a:endParaRPr>
          </a:p>
          <a:p>
            <a:pPr marL="0" lvl="0" indent="0" algn="l" rtl="0">
              <a:lnSpc>
                <a:spcPct val="166666"/>
              </a:lnSpc>
              <a:spcBef>
                <a:spcPts val="600"/>
              </a:spcBef>
              <a:spcAft>
                <a:spcPts val="0"/>
              </a:spcAft>
              <a:buClr>
                <a:schemeClr val="dk1"/>
              </a:buClr>
              <a:buSzPct val="81481"/>
              <a:buFont typeface="Arial"/>
              <a:buNone/>
            </a:pPr>
            <a:endParaRPr sz="1350" i="1">
              <a:solidFill>
                <a:srgbClr val="524D66"/>
              </a:solidFill>
            </a:endParaRPr>
          </a:p>
          <a:p>
            <a:pPr marL="0" lvl="0" indent="0" algn="l" rtl="0">
              <a:spcBef>
                <a:spcPts val="600"/>
              </a:spcBef>
              <a:spcAft>
                <a:spcPts val="0"/>
              </a:spcAft>
              <a:buNone/>
            </a:pPr>
            <a:endParaRPr/>
          </a:p>
        </p:txBody>
      </p:sp>
      <p:sp>
        <p:nvSpPr>
          <p:cNvPr id="248" name="Google Shape;248;p40"/>
          <p:cNvSpPr txBox="1">
            <a:spLocks noGrp="1"/>
          </p:cNvSpPr>
          <p:nvPr>
            <p:ph type="body" idx="1"/>
          </p:nvPr>
        </p:nvSpPr>
        <p:spPr>
          <a:xfrm>
            <a:off x="311700" y="140575"/>
            <a:ext cx="3345600" cy="48609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0"/>
              </a:spcAft>
              <a:buSzPts val="770"/>
              <a:buNone/>
            </a:pPr>
            <a:r>
              <a:rPr lang="fi" sz="1619" b="1">
                <a:solidFill>
                  <a:schemeClr val="dk1"/>
                </a:solidFill>
                <a:highlight>
                  <a:srgbClr val="FFFFFF"/>
                </a:highlight>
              </a:rPr>
              <a:t>San Juan de la Cruz, 1541-1591					</a:t>
            </a:r>
            <a:endParaRPr sz="1619" b="1">
              <a:solidFill>
                <a:schemeClr val="dk1"/>
              </a:solidFill>
              <a:highlight>
                <a:srgbClr val="FFFFFF"/>
              </a:highlight>
            </a:endParaRPr>
          </a:p>
          <a:p>
            <a:pPr marL="0" lvl="0" indent="0" algn="l" rtl="0">
              <a:lnSpc>
                <a:spcPct val="95000"/>
              </a:lnSpc>
              <a:spcBef>
                <a:spcPts val="1200"/>
              </a:spcBef>
              <a:spcAft>
                <a:spcPts val="0"/>
              </a:spcAft>
              <a:buClr>
                <a:schemeClr val="dk1"/>
              </a:buClr>
              <a:buSzPts val="770"/>
              <a:buFont typeface="Arial"/>
              <a:buNone/>
            </a:pPr>
            <a:r>
              <a:rPr lang="fi" sz="1479" b="1" i="1">
                <a:solidFill>
                  <a:schemeClr val="dk1"/>
                </a:solidFill>
              </a:rPr>
              <a:t>Noche oscura del alma, 1578</a:t>
            </a:r>
            <a:endParaRPr sz="1479" b="1" i="1">
              <a:solidFill>
                <a:schemeClr val="dk1"/>
              </a:solidFill>
            </a:endParaRPr>
          </a:p>
          <a:p>
            <a:pPr marL="0" lvl="0" indent="0" algn="l" rtl="0">
              <a:lnSpc>
                <a:spcPct val="95000"/>
              </a:lnSpc>
              <a:spcBef>
                <a:spcPts val="1200"/>
              </a:spcBef>
              <a:spcAft>
                <a:spcPts val="0"/>
              </a:spcAft>
              <a:buClr>
                <a:schemeClr val="dk1"/>
              </a:buClr>
              <a:buSzPts val="770"/>
              <a:buFont typeface="Arial"/>
              <a:buNone/>
            </a:pPr>
            <a:r>
              <a:rPr lang="fi" sz="1479">
                <a:solidFill>
                  <a:schemeClr val="dk1"/>
                </a:solidFill>
              </a:rPr>
              <a:t>En una noche oscura,</a:t>
            </a:r>
            <a:br>
              <a:rPr lang="fi" sz="1479">
                <a:solidFill>
                  <a:schemeClr val="dk1"/>
                </a:solidFill>
              </a:rPr>
            </a:br>
            <a:r>
              <a:rPr lang="fi" sz="1479">
                <a:solidFill>
                  <a:schemeClr val="dk1"/>
                </a:solidFill>
              </a:rPr>
              <a:t>con ansias en amores inflamada</a:t>
            </a:r>
            <a:br>
              <a:rPr lang="fi" sz="1479">
                <a:solidFill>
                  <a:schemeClr val="dk1"/>
                </a:solidFill>
              </a:rPr>
            </a:br>
            <a:r>
              <a:rPr lang="fi" sz="1479">
                <a:solidFill>
                  <a:schemeClr val="dk1"/>
                </a:solidFill>
              </a:rPr>
              <a:t>¡oh dichosa ventura!</a:t>
            </a:r>
            <a:br>
              <a:rPr lang="fi" sz="1479">
                <a:solidFill>
                  <a:schemeClr val="dk1"/>
                </a:solidFill>
              </a:rPr>
            </a:br>
            <a:r>
              <a:rPr lang="fi" sz="1479">
                <a:solidFill>
                  <a:schemeClr val="dk1"/>
                </a:solidFill>
              </a:rPr>
              <a:t>salí sin ser notada,</a:t>
            </a:r>
            <a:br>
              <a:rPr lang="fi" sz="1479">
                <a:solidFill>
                  <a:schemeClr val="dk1"/>
                </a:solidFill>
              </a:rPr>
            </a:br>
            <a:r>
              <a:rPr lang="fi" sz="1479">
                <a:solidFill>
                  <a:schemeClr val="dk1"/>
                </a:solidFill>
              </a:rPr>
              <a:t>estando ya mi casa sosegada.</a:t>
            </a:r>
            <a:endParaRPr sz="1479">
              <a:solidFill>
                <a:schemeClr val="dk1"/>
              </a:solidFill>
            </a:endParaRPr>
          </a:p>
          <a:p>
            <a:pPr marL="0" lvl="0" indent="0" algn="l" rtl="0">
              <a:lnSpc>
                <a:spcPct val="95000"/>
              </a:lnSpc>
              <a:spcBef>
                <a:spcPts val="1200"/>
              </a:spcBef>
              <a:spcAft>
                <a:spcPts val="0"/>
              </a:spcAft>
              <a:buClr>
                <a:schemeClr val="dk1"/>
              </a:buClr>
              <a:buSzPts val="770"/>
              <a:buFont typeface="Arial"/>
              <a:buNone/>
            </a:pPr>
            <a:r>
              <a:rPr lang="fi" sz="1479">
                <a:solidFill>
                  <a:schemeClr val="dk1"/>
                </a:solidFill>
              </a:rPr>
              <a:t>A oscuras y segura,</a:t>
            </a:r>
            <a:br>
              <a:rPr lang="fi" sz="1479">
                <a:solidFill>
                  <a:schemeClr val="dk1"/>
                </a:solidFill>
              </a:rPr>
            </a:br>
            <a:r>
              <a:rPr lang="fi" sz="1479">
                <a:solidFill>
                  <a:schemeClr val="dk1"/>
                </a:solidFill>
              </a:rPr>
              <a:t>por la secreta escala, disfrazada,</a:t>
            </a:r>
            <a:br>
              <a:rPr lang="fi" sz="1479">
                <a:solidFill>
                  <a:schemeClr val="dk1"/>
                </a:solidFill>
              </a:rPr>
            </a:br>
            <a:r>
              <a:rPr lang="fi" sz="1479">
                <a:solidFill>
                  <a:schemeClr val="dk1"/>
                </a:solidFill>
              </a:rPr>
              <a:t>¡oh dichosa ventura!</a:t>
            </a:r>
            <a:br>
              <a:rPr lang="fi" sz="1479">
                <a:solidFill>
                  <a:schemeClr val="dk1"/>
                </a:solidFill>
              </a:rPr>
            </a:br>
            <a:r>
              <a:rPr lang="fi" sz="1479">
                <a:solidFill>
                  <a:schemeClr val="dk1"/>
                </a:solidFill>
              </a:rPr>
              <a:t>a oscuras y en celada,</a:t>
            </a:r>
            <a:br>
              <a:rPr lang="fi" sz="1479">
                <a:solidFill>
                  <a:schemeClr val="dk1"/>
                </a:solidFill>
              </a:rPr>
            </a:br>
            <a:r>
              <a:rPr lang="fi" sz="1479">
                <a:solidFill>
                  <a:schemeClr val="dk1"/>
                </a:solidFill>
              </a:rPr>
              <a:t>estando ya mi casa sosegada.</a:t>
            </a:r>
            <a:br>
              <a:rPr lang="fi" sz="1479">
                <a:solidFill>
                  <a:schemeClr val="dk1"/>
                </a:solidFill>
              </a:rPr>
            </a:br>
            <a:br>
              <a:rPr lang="fi" sz="1479">
                <a:solidFill>
                  <a:schemeClr val="dk1"/>
                </a:solidFill>
              </a:rPr>
            </a:br>
            <a:r>
              <a:rPr lang="fi" sz="1479">
                <a:solidFill>
                  <a:schemeClr val="dk1"/>
                </a:solidFill>
              </a:rPr>
              <a:t>En la noche dichosa,</a:t>
            </a:r>
            <a:br>
              <a:rPr lang="fi" sz="1479">
                <a:solidFill>
                  <a:schemeClr val="dk1"/>
                </a:solidFill>
              </a:rPr>
            </a:br>
            <a:r>
              <a:rPr lang="fi" sz="1479">
                <a:solidFill>
                  <a:schemeClr val="dk1"/>
                </a:solidFill>
              </a:rPr>
              <a:t>en secreto, que nadie me veía,</a:t>
            </a:r>
            <a:br>
              <a:rPr lang="fi" sz="1479">
                <a:solidFill>
                  <a:schemeClr val="dk1"/>
                </a:solidFill>
              </a:rPr>
            </a:br>
            <a:r>
              <a:rPr lang="fi" sz="1479">
                <a:solidFill>
                  <a:schemeClr val="dk1"/>
                </a:solidFill>
              </a:rPr>
              <a:t>ni yo miraba cosa,</a:t>
            </a:r>
            <a:br>
              <a:rPr lang="fi" sz="1479">
                <a:solidFill>
                  <a:schemeClr val="dk1"/>
                </a:solidFill>
              </a:rPr>
            </a:br>
            <a:r>
              <a:rPr lang="fi" sz="1479">
                <a:solidFill>
                  <a:schemeClr val="dk1"/>
                </a:solidFill>
              </a:rPr>
              <a:t>sin otra luz y guía</a:t>
            </a:r>
            <a:br>
              <a:rPr lang="fi" sz="1479">
                <a:solidFill>
                  <a:schemeClr val="dk1"/>
                </a:solidFill>
              </a:rPr>
            </a:br>
            <a:r>
              <a:rPr lang="fi" sz="1479">
                <a:solidFill>
                  <a:schemeClr val="dk1"/>
                </a:solidFill>
              </a:rPr>
              <a:t>sino la que en el corazón ardía.</a:t>
            </a:r>
            <a:endParaRPr sz="1479">
              <a:solidFill>
                <a:schemeClr val="dk1"/>
              </a:solidFill>
            </a:endParaRPr>
          </a:p>
          <a:p>
            <a:pPr marL="0" lvl="0" indent="0" algn="l" rtl="0">
              <a:lnSpc>
                <a:spcPct val="95000"/>
              </a:lnSpc>
              <a:spcBef>
                <a:spcPts val="1200"/>
              </a:spcBef>
              <a:spcAft>
                <a:spcPts val="1200"/>
              </a:spcAft>
              <a:buSzPts val="770"/>
              <a:buNone/>
            </a:pPr>
            <a:endParaRPr sz="1280">
              <a:solidFill>
                <a:schemeClr val="dk1"/>
              </a:solidFill>
              <a:highlight>
                <a:srgbClr val="FFFFFF"/>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54" name="Google Shape;254;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sz="1900"/>
              <a:t>Molemmissa runoissa</a:t>
            </a:r>
            <a:r>
              <a:rPr lang="fi" sz="1900" b="1"/>
              <a:t> </a:t>
            </a:r>
            <a:r>
              <a:rPr lang="fi" sz="1900" b="1">
                <a:solidFill>
                  <a:srgbClr val="CC0000"/>
                </a:solidFill>
              </a:rPr>
              <a:t>voimakas viettipohjainen halu</a:t>
            </a:r>
            <a:r>
              <a:rPr lang="fi" sz="1900"/>
              <a:t> johdattaa runon puhujaa eteenpäin.</a:t>
            </a:r>
            <a:endParaRPr sz="1900"/>
          </a:p>
          <a:p>
            <a:pPr marL="0" lvl="0" indent="0" algn="l" rtl="0">
              <a:spcBef>
                <a:spcPts val="1200"/>
              </a:spcBef>
              <a:spcAft>
                <a:spcPts val="0"/>
              </a:spcAft>
              <a:buNone/>
            </a:pPr>
            <a:r>
              <a:rPr lang="fi" sz="1900"/>
              <a:t>Molemmissa runoissa </a:t>
            </a:r>
            <a:r>
              <a:rPr lang="fi" sz="1900" b="1">
                <a:solidFill>
                  <a:srgbClr val="1C4587"/>
                </a:solidFill>
              </a:rPr>
              <a:t>tapahtumat nousevat esiin pimeästä</a:t>
            </a:r>
            <a:r>
              <a:rPr lang="fi" sz="1900" b="1"/>
              <a:t>,</a:t>
            </a:r>
            <a:r>
              <a:rPr lang="fi" sz="1900"/>
              <a:t> mustalta pohjalta. Molemmissa runoissa mainitaan pimeys ja musta väri.</a:t>
            </a:r>
            <a:endParaRPr sz="1900"/>
          </a:p>
          <a:p>
            <a:pPr marL="0" lvl="0" indent="0" algn="l" rtl="0">
              <a:spcBef>
                <a:spcPts val="1200"/>
              </a:spcBef>
              <a:spcAft>
                <a:spcPts val="0"/>
              </a:spcAft>
              <a:buNone/>
            </a:pPr>
            <a:r>
              <a:rPr lang="fi" sz="1900" b="1">
                <a:solidFill>
                  <a:srgbClr val="E69138"/>
                </a:solidFill>
              </a:rPr>
              <a:t>San Juan de la Cruzin tekstissä valoa on silti enemmän, Lorcan runo puhuu kuolemasta.</a:t>
            </a:r>
            <a:endParaRPr sz="1900" b="1">
              <a:solidFill>
                <a:srgbClr val="E69138"/>
              </a:solidFill>
            </a:endParaRPr>
          </a:p>
          <a:p>
            <a:pPr marL="0" lvl="0" indent="0" algn="l" rtl="0">
              <a:spcBef>
                <a:spcPts val="1200"/>
              </a:spcBef>
              <a:spcAft>
                <a:spcPts val="0"/>
              </a:spcAft>
              <a:buNone/>
            </a:pPr>
            <a:r>
              <a:rPr lang="fi" sz="1900"/>
              <a:t>Molemmissa runoissa on </a:t>
            </a:r>
            <a:r>
              <a:rPr lang="fi" sz="1900" b="1">
                <a:solidFill>
                  <a:srgbClr val="674EA7"/>
                </a:solidFill>
              </a:rPr>
              <a:t>mystillistä kohtalonomaisuutta.</a:t>
            </a:r>
            <a:endParaRPr sz="1900" b="1">
              <a:solidFill>
                <a:srgbClr val="674EA7"/>
              </a:solidFill>
            </a:endParaRPr>
          </a:p>
          <a:p>
            <a:pPr marL="0" lvl="0" indent="0" algn="l" rtl="0">
              <a:spcBef>
                <a:spcPts val="1200"/>
              </a:spcBef>
              <a:spcAft>
                <a:spcPts val="1200"/>
              </a:spcAft>
              <a:buNone/>
            </a:pPr>
            <a:r>
              <a:rPr lang="fi" sz="1900"/>
              <a:t>Molemmat runot ovat </a:t>
            </a:r>
            <a:r>
              <a:rPr lang="fi" sz="1900" b="1">
                <a:solidFill>
                  <a:srgbClr val="6AA84F"/>
                </a:solidFill>
              </a:rPr>
              <a:t>voimakkaan aistillisia. </a:t>
            </a:r>
            <a:endParaRPr sz="1900" b="1">
              <a:solidFill>
                <a:srgbClr val="6AA84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172475" y="314500"/>
            <a:ext cx="8659800" cy="395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
              <a:t>Juan Tallón ja Rosario Raro</a:t>
            </a:r>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69" name="Google Shape;69;p15"/>
          <p:cNvPicPr preferRelativeResize="0"/>
          <p:nvPr/>
        </p:nvPicPr>
        <p:blipFill>
          <a:blip r:embed="rId3">
            <a:alphaModFix/>
          </a:blip>
          <a:stretch>
            <a:fillRect/>
          </a:stretch>
        </p:blipFill>
        <p:spPr>
          <a:xfrm>
            <a:off x="4779170" y="0"/>
            <a:ext cx="4127529" cy="5422050"/>
          </a:xfrm>
          <a:prstGeom prst="rect">
            <a:avLst/>
          </a:prstGeom>
          <a:noFill/>
          <a:ln>
            <a:noFill/>
          </a:ln>
        </p:spPr>
      </p:pic>
      <p:pic>
        <p:nvPicPr>
          <p:cNvPr id="70" name="Google Shape;70;p15"/>
          <p:cNvPicPr preferRelativeResize="0"/>
          <p:nvPr/>
        </p:nvPicPr>
        <p:blipFill>
          <a:blip r:embed="rId4">
            <a:alphaModFix/>
          </a:blip>
          <a:stretch>
            <a:fillRect/>
          </a:stretch>
        </p:blipFill>
        <p:spPr>
          <a:xfrm>
            <a:off x="89649" y="852400"/>
            <a:ext cx="4482352" cy="51434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i"/>
              <a:t>Visuaalinen kuvallisuus </a:t>
            </a:r>
            <a:endParaRPr/>
          </a:p>
        </p:txBody>
      </p:sp>
      <p:sp>
        <p:nvSpPr>
          <p:cNvPr id="260" name="Google Shape;260;p42"/>
          <p:cNvSpPr txBox="1">
            <a:spLocks noGrp="1"/>
          </p:cNvSpPr>
          <p:nvPr>
            <p:ph type="body" idx="1"/>
          </p:nvPr>
        </p:nvSpPr>
        <p:spPr>
          <a:xfrm>
            <a:off x="311700" y="892750"/>
            <a:ext cx="8520600" cy="36762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SzPts val="935"/>
              <a:buNone/>
            </a:pPr>
            <a:r>
              <a:rPr lang="fi" sz="1829"/>
              <a:t>Seuraavassa musiikillisessa ja lyyrisessä näytteessä on espanjalaisessa runoudessa toistuvia kuvallisia elementtejä - kuu, vuoret, hevonen, “manta/ mantilla” (naisen espanjalainen silkkilangasra kudottu pitsihuivi), miehen kantama veitsi, parveke, jolla tyttö odottaa rakastettuaan, Andalusian oliivilehtojen varjot, meri, laiva…</a:t>
            </a:r>
            <a:endParaRPr sz="1829"/>
          </a:p>
          <a:p>
            <a:pPr marL="0" lvl="0" indent="0" algn="l" rtl="0">
              <a:lnSpc>
                <a:spcPct val="105000"/>
              </a:lnSpc>
              <a:spcBef>
                <a:spcPts val="1200"/>
              </a:spcBef>
              <a:spcAft>
                <a:spcPts val="0"/>
              </a:spcAft>
              <a:buSzPts val="935"/>
              <a:buNone/>
            </a:pPr>
            <a:r>
              <a:rPr lang="fi" sz="1829"/>
              <a:t>Teksti on Federico García Lorcan </a:t>
            </a:r>
            <a:r>
              <a:rPr lang="fi" sz="1829" b="1" i="1"/>
              <a:t>Romance Sonámbulo </a:t>
            </a:r>
            <a:r>
              <a:rPr lang="fi" sz="1829"/>
              <a:t>- runosta (Unissakulkijan romanssi), jonka Lorca julkaisi ensimmäisen kerran vuonna 1928 teoksessa </a:t>
            </a:r>
            <a:r>
              <a:rPr lang="fi" sz="1829" b="1"/>
              <a:t>Romcancero Gitano</a:t>
            </a:r>
            <a:r>
              <a:rPr lang="fi" sz="1829"/>
              <a:t>. </a:t>
            </a:r>
            <a:endParaRPr sz="1829"/>
          </a:p>
          <a:p>
            <a:pPr marL="0" lvl="0" indent="0" algn="l" rtl="0">
              <a:lnSpc>
                <a:spcPct val="105000"/>
              </a:lnSpc>
              <a:spcBef>
                <a:spcPts val="1200"/>
              </a:spcBef>
              <a:spcAft>
                <a:spcPts val="0"/>
              </a:spcAft>
              <a:buSzPts val="935"/>
              <a:buNone/>
            </a:pPr>
            <a:r>
              <a:rPr lang="fi" sz="1829"/>
              <a:t>Musiikki ja sanat kuvastavat täydellisesti espanjalaisen kirjallisuuden aistivoimaisuutta, intohimoa, kunnian tuntoa, traagisuutta ja kohtalonomaisuutta, kuvallisuutta.</a:t>
            </a:r>
            <a:r>
              <a:rPr lang="fi" sz="1829">
                <a:highlight>
                  <a:srgbClr val="6AA84F"/>
                </a:highlight>
              </a:rPr>
              <a:t>  Vihreä väri VERDE </a:t>
            </a:r>
            <a:r>
              <a:rPr lang="fi" sz="1829"/>
              <a:t>symboloi </a:t>
            </a:r>
            <a:r>
              <a:rPr lang="fi" sz="1829">
                <a:solidFill>
                  <a:srgbClr val="FF0000"/>
                </a:solidFill>
              </a:rPr>
              <a:t>Lorcan runoudessa vapautta, toivoa, nuoruutta, hedelmällisyyttä sekä hänen kotiseutuaan Andalusiaa ja sen lippua.</a:t>
            </a:r>
            <a:endParaRPr sz="1829">
              <a:solidFill>
                <a:srgbClr val="FF0000"/>
              </a:solidFill>
            </a:endParaRPr>
          </a:p>
          <a:p>
            <a:pPr marL="0" lvl="0" indent="0" algn="l" rtl="0">
              <a:lnSpc>
                <a:spcPct val="105000"/>
              </a:lnSpc>
              <a:spcBef>
                <a:spcPts val="1200"/>
              </a:spcBef>
              <a:spcAft>
                <a:spcPts val="0"/>
              </a:spcAft>
              <a:buSzPts val="935"/>
              <a:buNone/>
            </a:pPr>
            <a:endParaRPr sz="1829"/>
          </a:p>
          <a:p>
            <a:pPr marL="0" lvl="0" indent="0" algn="l" rtl="0">
              <a:lnSpc>
                <a:spcPct val="105000"/>
              </a:lnSpc>
              <a:spcBef>
                <a:spcPts val="1200"/>
              </a:spcBef>
              <a:spcAft>
                <a:spcPts val="1200"/>
              </a:spcAft>
              <a:buSzPts val="935"/>
              <a:buNone/>
            </a:pPr>
            <a:endParaRPr sz="1829"/>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66" name="Google Shape;266;p43"/>
          <p:cNvSpPr txBox="1">
            <a:spLocks noGrp="1"/>
          </p:cNvSpPr>
          <p:nvPr>
            <p:ph type="body" idx="1"/>
          </p:nvPr>
        </p:nvSpPr>
        <p:spPr>
          <a:xfrm>
            <a:off x="311700" y="-96375"/>
            <a:ext cx="8520600" cy="4665300"/>
          </a:xfrm>
          <a:prstGeom prst="rect">
            <a:avLst/>
          </a:prstGeom>
        </p:spPr>
        <p:txBody>
          <a:bodyPr spcFirstLastPara="1" wrap="square" lIns="91425" tIns="91425" rIns="91425" bIns="91425" anchor="t" anchorCtr="0">
            <a:noAutofit/>
          </a:bodyPr>
          <a:lstStyle/>
          <a:p>
            <a:pPr marL="0" lvl="0" indent="0" algn="l" rtl="0">
              <a:spcBef>
                <a:spcPts val="1100"/>
              </a:spcBef>
              <a:spcAft>
                <a:spcPts val="0"/>
              </a:spcAft>
              <a:buNone/>
            </a:pPr>
            <a:r>
              <a:rPr lang="fi" sz="1850" b="1">
                <a:solidFill>
                  <a:srgbClr val="555555"/>
                </a:solidFill>
                <a:highlight>
                  <a:srgbClr val="FFFFFF"/>
                </a:highlight>
              </a:rPr>
              <a:t>Runossa on paljon maagista toistoa (anáfora)</a:t>
            </a:r>
            <a:br>
              <a:rPr lang="fi" sz="1850">
                <a:solidFill>
                  <a:srgbClr val="555555"/>
                </a:solidFill>
                <a:highlight>
                  <a:srgbClr val="FFFFFF"/>
                </a:highlight>
              </a:rPr>
            </a:br>
            <a:r>
              <a:rPr lang="fi" sz="1850">
                <a:solidFill>
                  <a:srgbClr val="555555"/>
                </a:solidFill>
                <a:highlight>
                  <a:srgbClr val="FFFFFF"/>
                </a:highlight>
              </a:rPr>
              <a:t>    “mi caballo por su casa, / mi montura por su espejo, / mi cuchillo por su manta”; </a:t>
            </a:r>
            <a:endParaRPr sz="1850">
              <a:solidFill>
                <a:srgbClr val="555555"/>
              </a:solidFill>
              <a:highlight>
                <a:srgbClr val="FFFFFF"/>
              </a:highlight>
            </a:endParaRPr>
          </a:p>
          <a:p>
            <a:pPr marL="0" lvl="0" indent="0" algn="l" rtl="0">
              <a:spcBef>
                <a:spcPts val="1100"/>
              </a:spcBef>
              <a:spcAft>
                <a:spcPts val="0"/>
              </a:spcAft>
              <a:buNone/>
            </a:pPr>
            <a:r>
              <a:rPr lang="fi" sz="1850">
                <a:solidFill>
                  <a:srgbClr val="555555"/>
                </a:solidFill>
                <a:highlight>
                  <a:srgbClr val="FFFFFF"/>
                </a:highlight>
              </a:rPr>
              <a:t>“Pero yo ya no soy yo / Ni mi casa es ya mi casa”;</a:t>
            </a:r>
            <a:endParaRPr sz="1850">
              <a:solidFill>
                <a:srgbClr val="555555"/>
              </a:solidFill>
              <a:highlight>
                <a:srgbClr val="FFFFFF"/>
              </a:highlight>
            </a:endParaRPr>
          </a:p>
          <a:p>
            <a:pPr marL="0" lvl="0" indent="0" algn="l" rtl="0">
              <a:spcBef>
                <a:spcPts val="1100"/>
              </a:spcBef>
              <a:spcAft>
                <a:spcPts val="0"/>
              </a:spcAft>
              <a:buClr>
                <a:schemeClr val="dk1"/>
              </a:buClr>
              <a:buSzPts val="1100"/>
              <a:buFont typeface="Arial"/>
              <a:buNone/>
            </a:pPr>
            <a:r>
              <a:rPr lang="fi" sz="1850">
                <a:solidFill>
                  <a:srgbClr val="555555"/>
                </a:solidFill>
                <a:highlight>
                  <a:srgbClr val="FFFFFF"/>
                </a:highlight>
              </a:rPr>
              <a:t> “Dejadme subir al menos / hasta las altas</a:t>
            </a:r>
            <a:br>
              <a:rPr lang="fi" sz="1850">
                <a:solidFill>
                  <a:srgbClr val="555555"/>
                </a:solidFill>
                <a:highlight>
                  <a:srgbClr val="FFFFFF"/>
                </a:highlight>
              </a:rPr>
            </a:br>
            <a:r>
              <a:rPr lang="fi" sz="1850">
                <a:solidFill>
                  <a:srgbClr val="555555"/>
                </a:solidFill>
                <a:highlight>
                  <a:srgbClr val="FFFFFF"/>
                </a:highlight>
              </a:rPr>
              <a:t>barandas, / ¡dejadme subir!, dejadme / hasta las verdes barandas”; “Dejando un rastro de sangre./ Dejando un rastro de lágrimas”.</a:t>
            </a:r>
            <a:endParaRPr sz="1850">
              <a:solidFill>
                <a:srgbClr val="555555"/>
              </a:solidFill>
              <a:highlight>
                <a:srgbClr val="FFFFFF"/>
              </a:highlight>
            </a:endParaRPr>
          </a:p>
          <a:p>
            <a:pPr marL="0" lvl="0" indent="0" algn="l" rtl="0">
              <a:spcBef>
                <a:spcPts val="1100"/>
              </a:spcBef>
              <a:spcAft>
                <a:spcPts val="0"/>
              </a:spcAft>
              <a:buClr>
                <a:schemeClr val="dk1"/>
              </a:buClr>
              <a:buSzPts val="1100"/>
              <a:buFont typeface="Arial"/>
              <a:buNone/>
            </a:pPr>
            <a:r>
              <a:rPr lang="fi" sz="1850" b="1">
                <a:solidFill>
                  <a:srgbClr val="555555"/>
                </a:solidFill>
                <a:highlight>
                  <a:srgbClr val="FFFFFF"/>
                </a:highlight>
              </a:rPr>
              <a:t>Runsas metaforien käyttö:</a:t>
            </a:r>
            <a:endParaRPr sz="1850" b="1">
              <a:solidFill>
                <a:srgbClr val="555555"/>
              </a:solidFill>
              <a:highlight>
                <a:srgbClr val="FFFFFF"/>
              </a:highlight>
            </a:endParaRPr>
          </a:p>
          <a:p>
            <a:pPr marL="0" lvl="0" indent="0" algn="l" rtl="0">
              <a:spcBef>
                <a:spcPts val="1100"/>
              </a:spcBef>
              <a:spcAft>
                <a:spcPts val="0"/>
              </a:spcAft>
              <a:buNone/>
            </a:pPr>
            <a:r>
              <a:rPr lang="fi" sz="1850">
                <a:solidFill>
                  <a:srgbClr val="555555"/>
                </a:solidFill>
                <a:highlight>
                  <a:srgbClr val="FFFFFF"/>
                </a:highlight>
              </a:rPr>
              <a:t>“Bajo la luna gitana, / las cosas la están mirando / y ella no puede mirarlas”, </a:t>
            </a:r>
            <a:endParaRPr sz="1850">
              <a:solidFill>
                <a:srgbClr val="555555"/>
              </a:solidFill>
              <a:highlight>
                <a:srgbClr val="FFFFFF"/>
              </a:highlight>
            </a:endParaRPr>
          </a:p>
          <a:p>
            <a:pPr marL="0" lvl="0" indent="0" algn="l" rtl="0">
              <a:spcBef>
                <a:spcPts val="1100"/>
              </a:spcBef>
              <a:spcAft>
                <a:spcPts val="0"/>
              </a:spcAft>
              <a:buClr>
                <a:schemeClr val="dk1"/>
              </a:buClr>
              <a:buSzPts val="1100"/>
              <a:buFont typeface="Arial"/>
              <a:buNone/>
            </a:pPr>
            <a:r>
              <a:rPr lang="fi" sz="1850">
                <a:solidFill>
                  <a:srgbClr val="555555"/>
                </a:solidFill>
                <a:highlight>
                  <a:srgbClr val="FFFFFF"/>
                </a:highlight>
              </a:rPr>
              <a:t>lause sisältää kuolema metaforan ja personifikaation eli elollistamisen.</a:t>
            </a:r>
            <a:endParaRPr sz="1850" b="1">
              <a:solidFill>
                <a:srgbClr val="555555"/>
              </a:solidFill>
              <a:highlight>
                <a:srgbClr val="FFFFFF"/>
              </a:highlight>
            </a:endParaRPr>
          </a:p>
          <a:p>
            <a:pPr marL="0" lvl="0" indent="0" algn="l" rtl="0">
              <a:spcBef>
                <a:spcPts val="1100"/>
              </a:spcBef>
              <a:spcAft>
                <a:spcPts val="0"/>
              </a:spcAft>
              <a:buClr>
                <a:schemeClr val="dk1"/>
              </a:buClr>
              <a:buSzPts val="1100"/>
              <a:buFont typeface="Arial"/>
              <a:buNone/>
            </a:pPr>
            <a:r>
              <a:rPr lang="fi" sz="1850">
                <a:solidFill>
                  <a:srgbClr val="555555"/>
                </a:solidFill>
                <a:highlight>
                  <a:srgbClr val="FFFFFF"/>
                </a:highlight>
              </a:rPr>
              <a:t>86 octosílabo-värssyä</a:t>
            </a:r>
            <a:endParaRPr sz="1850">
              <a:solidFill>
                <a:srgbClr val="555555"/>
              </a:solidFill>
              <a:highlight>
                <a:srgbClr val="FFFFFF"/>
              </a:highlight>
            </a:endParaRPr>
          </a:p>
          <a:p>
            <a:pPr marL="0" lvl="0" indent="0" algn="l" rtl="0">
              <a:spcBef>
                <a:spcPts val="1100"/>
              </a:spcBef>
              <a:spcAft>
                <a:spcPts val="12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4"/>
          <p:cNvSpPr txBox="1">
            <a:spLocks noGrp="1"/>
          </p:cNvSpPr>
          <p:nvPr>
            <p:ph type="title"/>
          </p:nvPr>
        </p:nvSpPr>
        <p:spPr>
          <a:xfrm>
            <a:off x="4144225" y="329700"/>
            <a:ext cx="4999800" cy="309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a:p>
            <a:pPr marL="0" lvl="0" indent="0" algn="l" rtl="0">
              <a:spcBef>
                <a:spcPts val="0"/>
              </a:spcBef>
              <a:spcAft>
                <a:spcPts val="0"/>
              </a:spcAft>
              <a:buNone/>
            </a:pPr>
            <a:r>
              <a:rPr lang="fi" sz="1100" u="sng">
                <a:solidFill>
                  <a:schemeClr val="hlink"/>
                </a:solidFill>
                <a:hlinkClick r:id="rId3"/>
              </a:rPr>
              <a:t>Ana Belen y Manzanita Verde que te quiero verde Tv 1985 medium</a:t>
            </a:r>
            <a:endParaRPr/>
          </a:p>
          <a:p>
            <a:pPr marL="0" lvl="0" indent="0" algn="l" rtl="0">
              <a:spcBef>
                <a:spcPts val="0"/>
              </a:spcBef>
              <a:spcAft>
                <a:spcPts val="0"/>
              </a:spcAft>
              <a:buNone/>
            </a:pPr>
            <a:endParaRPr/>
          </a:p>
          <a:p>
            <a:pPr marL="0" lvl="0" indent="0" algn="l" rtl="0">
              <a:spcBef>
                <a:spcPts val="0"/>
              </a:spcBef>
              <a:spcAft>
                <a:spcPts val="0"/>
              </a:spcAft>
              <a:buNone/>
            </a:pPr>
            <a:r>
              <a:rPr lang="fi"/>
              <a:t>Ana Belén ja Manzanita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72" name="Google Shape;272;p44"/>
          <p:cNvSpPr txBox="1">
            <a:spLocks noGrp="1"/>
          </p:cNvSpPr>
          <p:nvPr>
            <p:ph type="body" idx="1"/>
          </p:nvPr>
        </p:nvSpPr>
        <p:spPr>
          <a:xfrm>
            <a:off x="4342050" y="1152475"/>
            <a:ext cx="44904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73" name="Google Shape;273;p44" descr="Federico García Lorca as a student at Columbia University, 1929"/>
          <p:cNvPicPr preferRelativeResize="0"/>
          <p:nvPr/>
        </p:nvPicPr>
        <p:blipFill>
          <a:blip r:embed="rId4">
            <a:alphaModFix/>
          </a:blip>
          <a:stretch>
            <a:fillRect/>
          </a:stretch>
        </p:blipFill>
        <p:spPr>
          <a:xfrm>
            <a:off x="152400" y="152400"/>
            <a:ext cx="3657600" cy="5143500"/>
          </a:xfrm>
          <a:prstGeom prst="rect">
            <a:avLst/>
          </a:prstGeom>
          <a:noFill/>
          <a:ln>
            <a:noFill/>
          </a:ln>
        </p:spPr>
      </p:pic>
      <p:sp>
        <p:nvSpPr>
          <p:cNvPr id="274" name="Google Shape;274;p44"/>
          <p:cNvSpPr txBox="1"/>
          <p:nvPr/>
        </p:nvSpPr>
        <p:spPr>
          <a:xfrm>
            <a:off x="152400" y="445025"/>
            <a:ext cx="3152400" cy="28602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endParaRPr sz="1500" b="1">
              <a:solidFill>
                <a:srgbClr val="241F20"/>
              </a:solidFill>
              <a:highlight>
                <a:srgbClr val="FFFFFF"/>
              </a:highlight>
            </a:endParaRPr>
          </a:p>
          <a:p>
            <a:pPr marL="0" lvl="0" indent="0" algn="l" rtl="0">
              <a:lnSpc>
                <a:spcPct val="115000"/>
              </a:lnSpc>
              <a:spcBef>
                <a:spcPts val="2300"/>
              </a:spcBef>
              <a:spcAft>
                <a:spcPts val="0"/>
              </a:spcAft>
              <a:buNone/>
            </a:pPr>
            <a:endParaRPr sz="1500" b="1">
              <a:solidFill>
                <a:srgbClr val="241F20"/>
              </a:solidFill>
              <a:highlight>
                <a:srgbClr val="FFFFFF"/>
              </a:highlight>
            </a:endParaRPr>
          </a:p>
          <a:p>
            <a:pPr marL="0" lvl="0" indent="0" algn="l" rtl="0">
              <a:lnSpc>
                <a:spcPct val="115000"/>
              </a:lnSpc>
              <a:spcBef>
                <a:spcPts val="2300"/>
              </a:spcBef>
              <a:spcAft>
                <a:spcPts val="0"/>
              </a:spcAft>
              <a:buClr>
                <a:schemeClr val="dk1"/>
              </a:buClr>
              <a:buSzPts val="1100"/>
              <a:buFont typeface="Arial"/>
              <a:buNone/>
            </a:pPr>
            <a:br>
              <a:rPr lang="fi" sz="1500" b="1">
                <a:solidFill>
                  <a:srgbClr val="241F20"/>
                </a:solidFill>
                <a:highlight>
                  <a:schemeClr val="lt1"/>
                </a:highlight>
              </a:rPr>
            </a:br>
            <a:r>
              <a:rPr lang="fi" sz="1500" b="1">
                <a:solidFill>
                  <a:srgbClr val="241F20"/>
                </a:solidFill>
                <a:highlight>
                  <a:schemeClr val="lt1"/>
                </a:highlight>
              </a:rPr>
              <a:t>‘</a:t>
            </a:r>
            <a:r>
              <a:rPr lang="fi" sz="1500" b="1" i="1">
                <a:solidFill>
                  <a:srgbClr val="241F20"/>
                </a:solidFill>
                <a:highlight>
                  <a:schemeClr val="lt1"/>
                </a:highlight>
              </a:rPr>
              <a:t>Romance sonámbulo</a:t>
            </a:r>
            <a:r>
              <a:rPr lang="fi" sz="1500" b="1">
                <a:solidFill>
                  <a:srgbClr val="241F20"/>
                </a:solidFill>
                <a:highlight>
                  <a:schemeClr val="lt1"/>
                </a:highlight>
              </a:rPr>
              <a:t>’ | Federico García Lorca</a:t>
            </a:r>
            <a:endParaRPr sz="1500" b="1">
              <a:solidFill>
                <a:srgbClr val="241F20"/>
              </a:solidFill>
              <a:highlight>
                <a:srgbClr val="FFFFFF"/>
              </a:highlight>
            </a:endParaRPr>
          </a:p>
          <a:p>
            <a:pPr marL="0" lvl="0" indent="0" algn="l" rtl="0">
              <a:lnSpc>
                <a:spcPct val="115000"/>
              </a:lnSpc>
              <a:spcBef>
                <a:spcPts val="2300"/>
              </a:spcBef>
              <a:spcAft>
                <a:spcPts val="0"/>
              </a:spcAft>
              <a:buNone/>
            </a:pPr>
            <a:r>
              <a:rPr lang="fi" sz="1500">
                <a:solidFill>
                  <a:srgbClr val="241F20"/>
                </a:solidFill>
                <a:highlight>
                  <a:srgbClr val="FFFFFF"/>
                </a:highlight>
              </a:rPr>
              <a:t>Verde que te quiero verde.</a:t>
            </a:r>
            <a:br>
              <a:rPr lang="fi" sz="1500">
                <a:solidFill>
                  <a:srgbClr val="241F20"/>
                </a:solidFill>
                <a:highlight>
                  <a:srgbClr val="FFFFFF"/>
                </a:highlight>
              </a:rPr>
            </a:br>
            <a:r>
              <a:rPr lang="fi" sz="1500">
                <a:solidFill>
                  <a:srgbClr val="241F20"/>
                </a:solidFill>
                <a:highlight>
                  <a:srgbClr val="FFFFFF"/>
                </a:highlight>
              </a:rPr>
              <a:t>Verde viento. Verdes ramas.</a:t>
            </a:r>
            <a:br>
              <a:rPr lang="fi" sz="1500">
                <a:solidFill>
                  <a:srgbClr val="241F20"/>
                </a:solidFill>
                <a:highlight>
                  <a:srgbClr val="FFFFFF"/>
                </a:highlight>
              </a:rPr>
            </a:br>
            <a:r>
              <a:rPr lang="fi" sz="1500">
                <a:solidFill>
                  <a:srgbClr val="241F20"/>
                </a:solidFill>
                <a:highlight>
                  <a:srgbClr val="FFFFFF"/>
                </a:highlight>
              </a:rPr>
              <a:t>El barco sobre la mar</a:t>
            </a:r>
            <a:br>
              <a:rPr lang="fi" sz="1500">
                <a:solidFill>
                  <a:srgbClr val="241F20"/>
                </a:solidFill>
                <a:highlight>
                  <a:srgbClr val="FFFFFF"/>
                </a:highlight>
              </a:rPr>
            </a:br>
            <a:r>
              <a:rPr lang="fi" sz="1500">
                <a:solidFill>
                  <a:srgbClr val="241F20"/>
                </a:solidFill>
                <a:highlight>
                  <a:srgbClr val="FFFFFF"/>
                </a:highlight>
              </a:rPr>
              <a:t>y el caballo en la montaña.</a:t>
            </a:r>
            <a:br>
              <a:rPr lang="fi" sz="1500">
                <a:solidFill>
                  <a:srgbClr val="241F20"/>
                </a:solidFill>
                <a:highlight>
                  <a:srgbClr val="FFFFFF"/>
                </a:highlight>
              </a:rPr>
            </a:br>
            <a:r>
              <a:rPr lang="fi" sz="1500">
                <a:solidFill>
                  <a:srgbClr val="241F20"/>
                </a:solidFill>
                <a:highlight>
                  <a:srgbClr val="FFFFFF"/>
                </a:highlight>
              </a:rPr>
              <a:t>Con la sombra en la cintura,</a:t>
            </a:r>
            <a:br>
              <a:rPr lang="fi" sz="1500">
                <a:solidFill>
                  <a:srgbClr val="241F20"/>
                </a:solidFill>
                <a:highlight>
                  <a:srgbClr val="FFFFFF"/>
                </a:highlight>
              </a:rPr>
            </a:br>
            <a:r>
              <a:rPr lang="fi" sz="1500">
                <a:solidFill>
                  <a:srgbClr val="241F20"/>
                </a:solidFill>
                <a:highlight>
                  <a:srgbClr val="FFFFFF"/>
                </a:highlight>
              </a:rPr>
              <a:t>ella sueña en su baranda,</a:t>
            </a:r>
            <a:br>
              <a:rPr lang="fi" sz="1500">
                <a:solidFill>
                  <a:srgbClr val="241F20"/>
                </a:solidFill>
                <a:highlight>
                  <a:srgbClr val="FFFFFF"/>
                </a:highlight>
              </a:rPr>
            </a:br>
            <a:r>
              <a:rPr lang="fi" sz="1500">
                <a:solidFill>
                  <a:srgbClr val="241F20"/>
                </a:solidFill>
                <a:highlight>
                  <a:srgbClr val="FFFFFF"/>
                </a:highlight>
              </a:rPr>
              <a:t>verde carne, pelo verde,</a:t>
            </a:r>
            <a:br>
              <a:rPr lang="fi" sz="1500">
                <a:solidFill>
                  <a:srgbClr val="241F20"/>
                </a:solidFill>
                <a:highlight>
                  <a:srgbClr val="FFFFFF"/>
                </a:highlight>
              </a:rPr>
            </a:br>
            <a:r>
              <a:rPr lang="fi" sz="1500">
                <a:solidFill>
                  <a:srgbClr val="241F20"/>
                </a:solidFill>
                <a:highlight>
                  <a:srgbClr val="FFFFFF"/>
                </a:highlight>
              </a:rPr>
              <a:t>con ojos de fría plata.</a:t>
            </a:r>
            <a:br>
              <a:rPr lang="fi" sz="1500">
                <a:solidFill>
                  <a:srgbClr val="241F20"/>
                </a:solidFill>
                <a:highlight>
                  <a:srgbClr val="FFFFFF"/>
                </a:highlight>
              </a:rPr>
            </a:br>
            <a:r>
              <a:rPr lang="fi" sz="1500">
                <a:solidFill>
                  <a:srgbClr val="241F20"/>
                </a:solidFill>
                <a:highlight>
                  <a:srgbClr val="FFFFFF"/>
                </a:highlight>
              </a:rPr>
              <a:t>Verde que te quiero verde.</a:t>
            </a:r>
            <a:br>
              <a:rPr lang="fi" sz="1500">
                <a:solidFill>
                  <a:srgbClr val="241F20"/>
                </a:solidFill>
                <a:highlight>
                  <a:srgbClr val="FFFFFF"/>
                </a:highlight>
              </a:rPr>
            </a:br>
            <a:r>
              <a:rPr lang="fi" sz="1500">
                <a:solidFill>
                  <a:srgbClr val="241F20"/>
                </a:solidFill>
                <a:highlight>
                  <a:srgbClr val="FFFFFF"/>
                </a:highlight>
              </a:rPr>
              <a:t>Bajo la luna gitana,</a:t>
            </a:r>
            <a:br>
              <a:rPr lang="fi" sz="1500">
                <a:solidFill>
                  <a:srgbClr val="241F20"/>
                </a:solidFill>
                <a:highlight>
                  <a:srgbClr val="FFFFFF"/>
                </a:highlight>
              </a:rPr>
            </a:br>
            <a:r>
              <a:rPr lang="fi" sz="1500">
                <a:solidFill>
                  <a:srgbClr val="241F20"/>
                </a:solidFill>
                <a:highlight>
                  <a:srgbClr val="FFFFFF"/>
                </a:highlight>
              </a:rPr>
              <a:t>las cosas la están mirando</a:t>
            </a:r>
            <a:br>
              <a:rPr lang="fi" sz="1500">
                <a:solidFill>
                  <a:srgbClr val="241F20"/>
                </a:solidFill>
                <a:highlight>
                  <a:srgbClr val="FFFFFF"/>
                </a:highlight>
              </a:rPr>
            </a:br>
            <a:r>
              <a:rPr lang="fi" sz="1500">
                <a:solidFill>
                  <a:srgbClr val="241F20"/>
                </a:solidFill>
                <a:highlight>
                  <a:srgbClr val="FFFFFF"/>
                </a:highlight>
              </a:rPr>
              <a:t>y ella no puede mirarlas.</a:t>
            </a:r>
            <a:endParaRPr sz="1500">
              <a:solidFill>
                <a:srgbClr val="241F20"/>
              </a:solidFill>
              <a:highlight>
                <a:srgbClr val="FFFFFF"/>
              </a:highlight>
            </a:endParaRPr>
          </a:p>
          <a:p>
            <a:pPr marL="0" lvl="0" indent="0" algn="l" rtl="0">
              <a:lnSpc>
                <a:spcPct val="115000"/>
              </a:lnSpc>
              <a:spcBef>
                <a:spcPts val="2300"/>
              </a:spcBef>
              <a:spcAft>
                <a:spcPts val="2300"/>
              </a:spcAft>
              <a:buNone/>
            </a:pPr>
            <a:r>
              <a:rPr lang="fi" sz="1500">
                <a:solidFill>
                  <a:srgbClr val="241F20"/>
                </a:solidFill>
                <a:highlight>
                  <a:srgbClr val="FFFFFF"/>
                </a:highlight>
              </a:rPr>
              <a:t>    *</a:t>
            </a:r>
            <a:endParaRPr sz="1500">
              <a:solidFill>
                <a:srgbClr val="241F20"/>
              </a:solidFill>
              <a:highlight>
                <a:srgbClr val="FFFFFF"/>
              </a:highlight>
            </a:endParaRPr>
          </a:p>
        </p:txBody>
      </p:sp>
      <p:pic>
        <p:nvPicPr>
          <p:cNvPr id="275" name="Google Shape;275;p44"/>
          <p:cNvPicPr preferRelativeResize="0"/>
          <p:nvPr/>
        </p:nvPicPr>
        <p:blipFill>
          <a:blip r:embed="rId5">
            <a:alphaModFix/>
          </a:blip>
          <a:stretch>
            <a:fillRect/>
          </a:stretch>
        </p:blipFill>
        <p:spPr>
          <a:xfrm flipH="1">
            <a:off x="4205100" y="1747225"/>
            <a:ext cx="5678475" cy="3234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76" name="Google Shape;76;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77" name="Google Shape;77;p16"/>
          <p:cNvPicPr preferRelativeResize="0"/>
          <p:nvPr/>
        </p:nvPicPr>
        <p:blipFill>
          <a:blip r:embed="rId3">
            <a:alphaModFix/>
          </a:blip>
          <a:stretch>
            <a:fillRect/>
          </a:stretch>
        </p:blipFill>
        <p:spPr>
          <a:xfrm>
            <a:off x="1" y="-805000"/>
            <a:ext cx="3821275" cy="5870850"/>
          </a:xfrm>
          <a:prstGeom prst="rect">
            <a:avLst/>
          </a:prstGeom>
          <a:noFill/>
          <a:ln>
            <a:noFill/>
          </a:ln>
        </p:spPr>
      </p:pic>
      <p:pic>
        <p:nvPicPr>
          <p:cNvPr id="78" name="Google Shape;78;p16"/>
          <p:cNvPicPr preferRelativeResize="0"/>
          <p:nvPr/>
        </p:nvPicPr>
        <p:blipFill>
          <a:blip r:embed="rId4">
            <a:alphaModFix/>
          </a:blip>
          <a:stretch>
            <a:fillRect/>
          </a:stretch>
        </p:blipFill>
        <p:spPr>
          <a:xfrm>
            <a:off x="4571997" y="76275"/>
            <a:ext cx="3622956"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5" name="Google Shape;85;p17"/>
          <p:cNvPicPr preferRelativeResize="0"/>
          <p:nvPr/>
        </p:nvPicPr>
        <p:blipFill>
          <a:blip r:embed="rId3">
            <a:alphaModFix/>
          </a:blip>
          <a:stretch>
            <a:fillRect/>
          </a:stretch>
        </p:blipFill>
        <p:spPr>
          <a:xfrm>
            <a:off x="83075" y="-91075"/>
            <a:ext cx="5143500" cy="5143500"/>
          </a:xfrm>
          <a:prstGeom prst="rect">
            <a:avLst/>
          </a:prstGeom>
          <a:noFill/>
          <a:ln>
            <a:noFill/>
          </a:ln>
        </p:spPr>
      </p:pic>
      <p:pic>
        <p:nvPicPr>
          <p:cNvPr id="86" name="Google Shape;86;p17"/>
          <p:cNvPicPr preferRelativeResize="0"/>
          <p:nvPr/>
        </p:nvPicPr>
        <p:blipFill>
          <a:blip r:embed="rId4">
            <a:alphaModFix/>
          </a:blip>
          <a:stretch>
            <a:fillRect/>
          </a:stretch>
        </p:blipFill>
        <p:spPr>
          <a:xfrm>
            <a:off x="4887604" y="-91075"/>
            <a:ext cx="3478393" cy="5143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92" name="Google Shape;92;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3" name="Google Shape;93;p18"/>
          <p:cNvPicPr preferRelativeResize="0"/>
          <p:nvPr/>
        </p:nvPicPr>
        <p:blipFill>
          <a:blip r:embed="rId3">
            <a:alphaModFix/>
          </a:blip>
          <a:stretch>
            <a:fillRect/>
          </a:stretch>
        </p:blipFill>
        <p:spPr>
          <a:xfrm>
            <a:off x="-140144" y="0"/>
            <a:ext cx="9436545" cy="5284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172475" y="147100"/>
            <a:ext cx="8659800" cy="6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i" sz="2100" b="1">
                <a:solidFill>
                  <a:srgbClr val="CC0000"/>
                </a:solidFill>
              </a:rPr>
              <a:t>Baskimaan kirjallisuuden piirteitä</a:t>
            </a:r>
            <a:endParaRPr sz="3100" b="1">
              <a:solidFill>
                <a:srgbClr val="CC0000"/>
              </a:solidFill>
            </a:endParaRPr>
          </a:p>
        </p:txBody>
      </p:sp>
      <p:sp>
        <p:nvSpPr>
          <p:cNvPr id="99" name="Google Shape;99;p19"/>
          <p:cNvSpPr txBox="1">
            <a:spLocks noGrp="1"/>
          </p:cNvSpPr>
          <p:nvPr>
            <p:ph type="body" idx="1"/>
          </p:nvPr>
        </p:nvSpPr>
        <p:spPr>
          <a:xfrm>
            <a:off x="0" y="664500"/>
            <a:ext cx="8832300" cy="46416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fi" sz="2000"/>
              <a:t>Espanjan vähemmistökielten ja kirjallisuuden oikeudet ovat olleet välttämätön edellytys uuden yhteiskunnan synnylle.</a:t>
            </a:r>
            <a:endParaRPr sz="2000"/>
          </a:p>
          <a:p>
            <a:pPr marL="0" lvl="0" indent="0" algn="l" rtl="0">
              <a:spcBef>
                <a:spcPts val="1200"/>
              </a:spcBef>
              <a:spcAft>
                <a:spcPts val="0"/>
              </a:spcAft>
              <a:buNone/>
            </a:pPr>
            <a:r>
              <a:rPr lang="fi" sz="2000"/>
              <a:t>Kenraali Francon kuoleman jälkeen 1975 baskit toivoivat, että uusi demokratia sitoisi yhteen alueen sisäisesti ja loisi yhtenäisen alueen Baskimaan. </a:t>
            </a:r>
            <a:endParaRPr sz="2000"/>
          </a:p>
          <a:p>
            <a:pPr marL="0" lvl="0" indent="0" algn="l" rtl="0">
              <a:spcBef>
                <a:spcPts val="1200"/>
              </a:spcBef>
              <a:spcAft>
                <a:spcPts val="0"/>
              </a:spcAft>
              <a:buNone/>
            </a:pPr>
            <a:r>
              <a:rPr lang="fi" sz="2000"/>
              <a:t>Kaikkia baskeja yhdistää kieli, kulttuuri ja yhteinen historia. </a:t>
            </a:r>
            <a:endParaRPr sz="2000"/>
          </a:p>
          <a:p>
            <a:pPr marL="0" lvl="0" indent="0" algn="l" rtl="0">
              <a:spcBef>
                <a:spcPts val="1200"/>
              </a:spcBef>
              <a:spcAft>
                <a:spcPts val="0"/>
              </a:spcAft>
              <a:buClr>
                <a:schemeClr val="dk1"/>
              </a:buClr>
              <a:buSzPts val="1100"/>
              <a:buFont typeface="Arial"/>
              <a:buNone/>
            </a:pPr>
            <a:r>
              <a:rPr lang="fi" sz="2000"/>
              <a:t>Baskimaan alueet ovat erilaisia keskenään, mutta yhteisiksi tunnustetut kulttuuriset piirteet ovat määrääviä. Euskal Herria eli Baskimaa voidaan siis nähdä yhtenäisenä baskien kansakuntana.</a:t>
            </a:r>
            <a:endParaRPr sz="2000"/>
          </a:p>
          <a:p>
            <a:pPr marL="0" lvl="0" indent="0" algn="l" rtl="0">
              <a:spcBef>
                <a:spcPts val="1200"/>
              </a:spcBef>
              <a:spcAft>
                <a:spcPts val="1200"/>
              </a:spcAft>
              <a:buNone/>
            </a:pPr>
            <a:r>
              <a:rPr lang="fi" sz="2000"/>
              <a:t>Baskimaan identiteetti on demokratian vuosien aikana löytänyt hyvin itseilmaisunsa kirjallisuudessa, ja sille on tyypillistä espanjan ja euskeran </a:t>
            </a:r>
            <a:r>
              <a:rPr lang="fi" sz="2000">
                <a:solidFill>
                  <a:srgbClr val="CC0000"/>
                </a:solidFill>
              </a:rPr>
              <a:t>oma ja erittäin vahva, laadukas kirjallinen tuotanto</a:t>
            </a:r>
            <a:r>
              <a:rPr lang="fi" sz="2000"/>
              <a:t>. Kirjallisuus syntyy arjen kaksikielisyyden kokemuksista sekä yhteisestä Baskimaan alueesta.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05" name="Google Shape;105;p20"/>
          <p:cNvSpPr txBox="1">
            <a:spLocks noGrp="1"/>
          </p:cNvSpPr>
          <p:nvPr>
            <p:ph type="body" idx="1"/>
          </p:nvPr>
        </p:nvSpPr>
        <p:spPr>
          <a:xfrm>
            <a:off x="81150" y="299275"/>
            <a:ext cx="8751300" cy="4269600"/>
          </a:xfrm>
          <a:prstGeom prst="rect">
            <a:avLst/>
          </a:prstGeom>
        </p:spPr>
        <p:txBody>
          <a:bodyPr spcFirstLastPara="1" wrap="square" lIns="91425" tIns="91425" rIns="91425" bIns="91425" anchor="t" anchorCtr="0">
            <a:noAutofit/>
          </a:bodyPr>
          <a:lstStyle/>
          <a:p>
            <a:pPr marL="0" lvl="0" indent="0" algn="l" rtl="0">
              <a:lnSpc>
                <a:spcPct val="105000"/>
              </a:lnSpc>
              <a:spcBef>
                <a:spcPts val="0"/>
              </a:spcBef>
              <a:spcAft>
                <a:spcPts val="0"/>
              </a:spcAft>
              <a:buClr>
                <a:schemeClr val="dk1"/>
              </a:buClr>
              <a:buSzPts val="770"/>
              <a:buFont typeface="Arial"/>
              <a:buNone/>
            </a:pPr>
            <a:endParaRPr sz="1700"/>
          </a:p>
          <a:p>
            <a:pPr marL="0" lvl="0" indent="0" algn="l" rtl="0">
              <a:lnSpc>
                <a:spcPct val="105000"/>
              </a:lnSpc>
              <a:spcBef>
                <a:spcPts val="1200"/>
              </a:spcBef>
              <a:spcAft>
                <a:spcPts val="0"/>
              </a:spcAft>
              <a:buClr>
                <a:schemeClr val="dk1"/>
              </a:buClr>
              <a:buSzPts val="770"/>
              <a:buFont typeface="Arial"/>
              <a:buNone/>
            </a:pPr>
            <a:r>
              <a:rPr lang="fi" sz="1955"/>
              <a:t>Koska euskerankielistä kirjallisuutta käännetään eniten juuri espanjan kielelle, kirjailijat kääntävät usein itse omat tekstinsä jo kirjoitusvaiheen aikana.</a:t>
            </a:r>
            <a:endParaRPr sz="1955"/>
          </a:p>
          <a:p>
            <a:pPr marL="0" lvl="0" indent="0" algn="l" rtl="0">
              <a:lnSpc>
                <a:spcPct val="105000"/>
              </a:lnSpc>
              <a:spcBef>
                <a:spcPts val="1200"/>
              </a:spcBef>
              <a:spcAft>
                <a:spcPts val="0"/>
              </a:spcAft>
              <a:buSzPts val="770"/>
              <a:buNone/>
            </a:pPr>
            <a:r>
              <a:rPr lang="fi" sz="1815"/>
              <a:t>Kääntäminen on mielissä jo tekstiä tuotettaessa. Kaikki eivät pidä tätä “itsekääntämisen käytäntöä” (auto-traducción) varsinaisena kääntämisenä, vaan kyse on euskerankielisen tekstin versioinnista espanjan kieleen. </a:t>
            </a:r>
            <a:endParaRPr sz="1815"/>
          </a:p>
          <a:p>
            <a:pPr marL="0" lvl="0" indent="0" algn="l" rtl="0">
              <a:lnSpc>
                <a:spcPct val="105000"/>
              </a:lnSpc>
              <a:spcBef>
                <a:spcPts val="1200"/>
              </a:spcBef>
              <a:spcAft>
                <a:spcPts val="0"/>
              </a:spcAft>
              <a:buSzPts val="770"/>
              <a:buNone/>
            </a:pPr>
            <a:r>
              <a:rPr lang="fi" sz="1815"/>
              <a:t>Samalla kirjailija kirjoittaa alkuperäistä tekstiä äidinkielellään, euskeraksi. </a:t>
            </a:r>
            <a:endParaRPr sz="1815"/>
          </a:p>
          <a:p>
            <a:pPr marL="0" lvl="0" indent="0" algn="l" rtl="0">
              <a:lnSpc>
                <a:spcPct val="105000"/>
              </a:lnSpc>
              <a:spcBef>
                <a:spcPts val="1200"/>
              </a:spcBef>
              <a:spcAft>
                <a:spcPts val="0"/>
              </a:spcAft>
              <a:buSzPts val="770"/>
              <a:buNone/>
            </a:pPr>
            <a:r>
              <a:rPr lang="fi" sz="1990">
                <a:solidFill>
                  <a:schemeClr val="dk1"/>
                </a:solidFill>
                <a:highlight>
                  <a:srgbClr val="FFFFFF"/>
                </a:highlight>
                <a:latin typeface="Times New Roman"/>
                <a:ea typeface="Times New Roman"/>
                <a:cs typeface="Times New Roman"/>
                <a:sym typeface="Times New Roman"/>
              </a:rPr>
              <a:t> Euskerankielistä kirjallisuutta ei ole ennen demokratian aikaa käännetty maailman kielille.</a:t>
            </a:r>
            <a:endParaRPr sz="1990">
              <a:solidFill>
                <a:schemeClr val="dk1"/>
              </a:solidFill>
              <a:highlight>
                <a:srgbClr val="FFFFFF"/>
              </a:highlight>
              <a:latin typeface="Times New Roman"/>
              <a:ea typeface="Times New Roman"/>
              <a:cs typeface="Times New Roman"/>
              <a:sym typeface="Times New Roman"/>
            </a:endParaRPr>
          </a:p>
          <a:p>
            <a:pPr marL="0" lvl="0" indent="0" algn="l" rtl="0">
              <a:lnSpc>
                <a:spcPct val="105000"/>
              </a:lnSpc>
              <a:spcBef>
                <a:spcPts val="1200"/>
              </a:spcBef>
              <a:spcAft>
                <a:spcPts val="0"/>
              </a:spcAft>
              <a:buSzPts val="770"/>
              <a:buNone/>
            </a:pPr>
            <a:r>
              <a:rPr lang="fi" sz="1990">
                <a:solidFill>
                  <a:schemeClr val="dk1"/>
                </a:solidFill>
                <a:highlight>
                  <a:srgbClr val="FFFFFF"/>
                </a:highlight>
                <a:latin typeface="Times New Roman"/>
                <a:ea typeface="Times New Roman"/>
                <a:cs typeface="Times New Roman"/>
                <a:sym typeface="Times New Roman"/>
              </a:rPr>
              <a:t>Käännöksiä löytyy mm seuraavilta:  </a:t>
            </a:r>
            <a:r>
              <a:rPr lang="fi" sz="1990" b="1">
                <a:solidFill>
                  <a:srgbClr val="CC0000"/>
                </a:solidFill>
                <a:highlight>
                  <a:srgbClr val="FFFFFF"/>
                </a:highlight>
                <a:latin typeface="Times New Roman"/>
                <a:ea typeface="Times New Roman"/>
                <a:cs typeface="Times New Roman"/>
                <a:sym typeface="Times New Roman"/>
              </a:rPr>
              <a:t>Arantxa Urretabizkaia   Bernardo Atxaga                           Karmele Jaio                      Kirmen Uribe                 Katixa Agirre   </a:t>
            </a:r>
            <a:endParaRPr sz="1990" b="1">
              <a:solidFill>
                <a:srgbClr val="CC0000"/>
              </a:solidFill>
              <a:highlight>
                <a:srgbClr val="FFFFFF"/>
              </a:highlight>
              <a:latin typeface="Times New Roman"/>
              <a:ea typeface="Times New Roman"/>
              <a:cs typeface="Times New Roman"/>
              <a:sym typeface="Times New Roman"/>
            </a:endParaRPr>
          </a:p>
          <a:p>
            <a:pPr marL="0" lvl="0" indent="0" algn="l" rtl="0">
              <a:lnSpc>
                <a:spcPct val="105000"/>
              </a:lnSpc>
              <a:spcBef>
                <a:spcPts val="1200"/>
              </a:spcBef>
              <a:spcAft>
                <a:spcPts val="0"/>
              </a:spcAft>
              <a:buClr>
                <a:schemeClr val="dk1"/>
              </a:buClr>
              <a:buSzPts val="770"/>
              <a:buFont typeface="Arial"/>
              <a:buNone/>
            </a:pPr>
            <a:r>
              <a:rPr lang="fi" sz="1990" b="1">
                <a:solidFill>
                  <a:srgbClr val="CC0000"/>
                </a:solidFill>
                <a:highlight>
                  <a:srgbClr val="FFFFFF"/>
                </a:highlight>
                <a:latin typeface="Times New Roman"/>
                <a:ea typeface="Times New Roman"/>
                <a:cs typeface="Times New Roman"/>
                <a:sym typeface="Times New Roman"/>
              </a:rPr>
              <a:t>              Fernando Aramburu </a:t>
            </a:r>
            <a:endParaRPr sz="1815" b="1">
              <a:solidFill>
                <a:srgbClr val="CC0000"/>
              </a:solidFill>
            </a:endParaRPr>
          </a:p>
          <a:p>
            <a:pPr marL="0" lvl="0" indent="0" algn="l" rtl="0">
              <a:lnSpc>
                <a:spcPct val="105000"/>
              </a:lnSpc>
              <a:spcBef>
                <a:spcPts val="1200"/>
              </a:spcBef>
              <a:spcAft>
                <a:spcPts val="0"/>
              </a:spcAft>
              <a:buClr>
                <a:schemeClr val="dk1"/>
              </a:buClr>
              <a:buSzPts val="770"/>
              <a:buFont typeface="Arial"/>
              <a:buNone/>
            </a:pPr>
            <a:endParaRPr sz="1815"/>
          </a:p>
          <a:p>
            <a:pPr marL="0" lvl="0" indent="0" algn="l" rtl="0">
              <a:lnSpc>
                <a:spcPct val="105000"/>
              </a:lnSpc>
              <a:spcBef>
                <a:spcPts val="1200"/>
              </a:spcBef>
              <a:spcAft>
                <a:spcPts val="1200"/>
              </a:spcAft>
              <a:buSzPts val="770"/>
              <a:buNone/>
            </a:pPr>
            <a:endParaRPr sz="1815"/>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111" name="Google Shape;111;p21"/>
          <p:cNvSpPr txBox="1">
            <a:spLocks noGrp="1"/>
          </p:cNvSpPr>
          <p:nvPr>
            <p:ph type="body" idx="1"/>
          </p:nvPr>
        </p:nvSpPr>
        <p:spPr>
          <a:xfrm>
            <a:off x="0" y="299275"/>
            <a:ext cx="4281300" cy="48441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fi" sz="2000"/>
              <a:t>Baskimaan itsehallintolaki tunnetaan euskeraksi termillä </a:t>
            </a:r>
            <a:r>
              <a:rPr lang="fi" sz="2000" b="1">
                <a:solidFill>
                  <a:srgbClr val="CC0000"/>
                </a:solidFill>
              </a:rPr>
              <a:t>1979ko Euskadiko Autonomia Estatutua</a:t>
            </a:r>
            <a:r>
              <a:rPr lang="fi" sz="2000"/>
              <a:t> ja espanjaksi termillä el Estatuto de Autonomía del País Vasco. </a:t>
            </a:r>
            <a:endParaRPr sz="2000"/>
          </a:p>
          <a:p>
            <a:pPr marL="0" lvl="0" indent="0" algn="l" rtl="0">
              <a:spcBef>
                <a:spcPts val="1200"/>
              </a:spcBef>
              <a:spcAft>
                <a:spcPts val="0"/>
              </a:spcAft>
              <a:buNone/>
            </a:pPr>
            <a:r>
              <a:rPr lang="fi" sz="2000"/>
              <a:t>Yleisesti se tunnetaan nimellä Guernican Säädös, </a:t>
            </a:r>
            <a:r>
              <a:rPr lang="fi" sz="2000" b="1">
                <a:solidFill>
                  <a:srgbClr val="CC0000"/>
                </a:solidFill>
              </a:rPr>
              <a:t>Gernikako Estatutua ja el Estatuto de Guernica</a:t>
            </a:r>
            <a:r>
              <a:rPr lang="fi" sz="2000"/>
              <a:t>. </a:t>
            </a:r>
            <a:endParaRPr sz="2000"/>
          </a:p>
          <a:p>
            <a:pPr marL="0" lvl="0" indent="0" algn="l" rtl="0">
              <a:spcBef>
                <a:spcPts val="1200"/>
              </a:spcBef>
              <a:spcAft>
                <a:spcPts val="0"/>
              </a:spcAft>
              <a:buClr>
                <a:schemeClr val="dk1"/>
              </a:buClr>
              <a:buSzPct val="55000"/>
              <a:buFont typeface="Arial"/>
              <a:buNone/>
            </a:pPr>
            <a:r>
              <a:rPr lang="fi" sz="2000"/>
              <a:t>Lain myötä Baskimaa julistautui itsehallintoalueeksi ja liittyi autonomisena alueena osaksi Espanjan valtiota.</a:t>
            </a:r>
            <a:endParaRPr sz="2000"/>
          </a:p>
          <a:p>
            <a:pPr marL="0" lvl="0" indent="0" algn="l" rtl="0">
              <a:spcBef>
                <a:spcPts val="1200"/>
              </a:spcBef>
              <a:spcAft>
                <a:spcPts val="0"/>
              </a:spcAft>
              <a:buClr>
                <a:schemeClr val="dk1"/>
              </a:buClr>
              <a:buSzPct val="55000"/>
              <a:buFont typeface="Arial"/>
              <a:buNone/>
            </a:pPr>
            <a:r>
              <a:rPr lang="fi" sz="2000"/>
              <a:t>Espanja koostuu seitsemästätoista itsehallintoalueesta.</a:t>
            </a:r>
            <a:endParaRPr sz="2000"/>
          </a:p>
          <a:p>
            <a:pPr marL="0" lvl="0" indent="0" algn="l" rtl="0">
              <a:spcBef>
                <a:spcPts val="1200"/>
              </a:spcBef>
              <a:spcAft>
                <a:spcPts val="0"/>
              </a:spcAft>
              <a:buClr>
                <a:schemeClr val="dk1"/>
              </a:buClr>
              <a:buSzPct val="55000"/>
              <a:buFont typeface="Arial"/>
              <a:buNone/>
            </a:pPr>
            <a:endParaRPr sz="2000"/>
          </a:p>
          <a:p>
            <a:pPr marL="0" lvl="0" indent="0" algn="l" rtl="0">
              <a:spcBef>
                <a:spcPts val="1200"/>
              </a:spcBef>
              <a:spcAft>
                <a:spcPts val="1200"/>
              </a:spcAft>
              <a:buNone/>
            </a:pPr>
            <a:endParaRPr sz="2000"/>
          </a:p>
        </p:txBody>
      </p:sp>
      <p:pic>
        <p:nvPicPr>
          <p:cNvPr id="112" name="Google Shape;112;p21"/>
          <p:cNvPicPr preferRelativeResize="0"/>
          <p:nvPr/>
        </p:nvPicPr>
        <p:blipFill>
          <a:blip r:embed="rId3">
            <a:alphaModFix/>
          </a:blip>
          <a:stretch>
            <a:fillRect/>
          </a:stretch>
        </p:blipFill>
        <p:spPr>
          <a:xfrm>
            <a:off x="4189875" y="755800"/>
            <a:ext cx="4801726" cy="32717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2012</Words>
  <Application>Microsoft Office PowerPoint</Application>
  <PresentationFormat>Näytössä katseltava esitys (16:9)</PresentationFormat>
  <Paragraphs>171</Paragraphs>
  <Slides>32</Slides>
  <Notes>32</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32</vt:i4>
      </vt:variant>
    </vt:vector>
  </HeadingPairs>
  <TitlesOfParts>
    <vt:vector size="35" baseType="lpstr">
      <vt:lpstr>Arial</vt:lpstr>
      <vt:lpstr>Times New Roman</vt:lpstr>
      <vt:lpstr>Simple Light</vt:lpstr>
      <vt:lpstr>Katsaus espanjalaisen kirjallisuuden piirteisiin ja vähemmistökielten vaikutuksiin</vt:lpstr>
      <vt:lpstr>11 nykyromaanin valikoima:</vt:lpstr>
      <vt:lpstr>Juan Tallón ja Rosario Raro</vt:lpstr>
      <vt:lpstr>PowerPoint-esitys</vt:lpstr>
      <vt:lpstr>PowerPoint-esitys</vt:lpstr>
      <vt:lpstr>PowerPoint-esitys</vt:lpstr>
      <vt:lpstr>Baskimaan kirjallisuuden piirteitä</vt:lpstr>
      <vt:lpstr>PowerPoint-esitys</vt:lpstr>
      <vt:lpstr>PowerPoint-esitys</vt:lpstr>
      <vt:lpstr>Tunnetuimpia baskiteoksia on Bernardo Atxagan (Asteasu, 1953) romaani Obabakoak (1988), jossa  uuden baskikirjallisuuden piirteet  - mielikuvitus, fanfasia, ihmisten ja yhteisöjen sidoksisuus toisiinsa - huipentuivat.</vt:lpstr>
      <vt:lpstr>PowerPoint-esitys</vt:lpstr>
      <vt:lpstr>PowerPoint-esitys</vt:lpstr>
      <vt:lpstr>PowerPoint-esitys</vt:lpstr>
      <vt:lpstr>PowerPoint-esitys</vt:lpstr>
      <vt:lpstr>Marta Villar (1973-) ja                 Ledicia Costas (1979-) </vt:lpstr>
      <vt:lpstr>PowerPoint-esitys</vt:lpstr>
      <vt:lpstr>PowerPoint-esitys</vt:lpstr>
      <vt:lpstr>PowerPoint-esitys</vt:lpstr>
      <vt:lpstr>PowerPoint-esitys</vt:lpstr>
      <vt:lpstr>PowerPoint-esitys</vt:lpstr>
      <vt:lpstr>Francesc Serés (1972-) </vt:lpstr>
      <vt:lpstr>PowerPoint-esitys</vt:lpstr>
      <vt:lpstr>Montserrat Roig (1946 - 1991) ja Mercè Rodoreda (1908-1983)</vt:lpstr>
      <vt:lpstr>Mitkä ovat espanjalaisen kirjallisuuden tyypillisiä piirteitä?</vt:lpstr>
      <vt:lpstr>Romantiikan kirjailijoita</vt:lpstr>
      <vt:lpstr>PowerPoint-esitys</vt:lpstr>
      <vt:lpstr>PowerPoint-esitys</vt:lpstr>
      <vt:lpstr>Federico García Lorca / Malagueña (1928)   La muerte entra y sale  de la taberna. Pasan los caballos negros y gente siniestra por los hondos caminos de la guitarra. Y hay un olor a sal y a sangre de hembra, en los nardos febriles de la marina. Y la muerte entra y sale y sale y entra  de la taberna.      </vt:lpstr>
      <vt:lpstr>PowerPoint-esitys</vt:lpstr>
      <vt:lpstr>Visuaalinen kuvallisuus </vt:lpstr>
      <vt:lpstr>PowerPoint-esitys</vt:lpstr>
      <vt:lpstr> Ana Belen y Manzanita Verde que te quiero verde Tv 1985 medium  Ana Belén ja Manzanita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Juhani Raunio</dc:creator>
  <cp:lastModifiedBy>Juhani Raunio</cp:lastModifiedBy>
  <cp:revision>1</cp:revision>
  <dcterms:modified xsi:type="dcterms:W3CDTF">2025-04-22T13:45:55Z</dcterms:modified>
</cp:coreProperties>
</file>