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509" r:id="rId2"/>
    <p:sldId id="527" r:id="rId3"/>
    <p:sldId id="526" r:id="rId4"/>
    <p:sldId id="550" r:id="rId5"/>
    <p:sldId id="546" r:id="rId6"/>
    <p:sldId id="512" r:id="rId7"/>
    <p:sldId id="528" r:id="rId8"/>
    <p:sldId id="261" r:id="rId9"/>
    <p:sldId id="516" r:id="rId10"/>
    <p:sldId id="258" r:id="rId11"/>
    <p:sldId id="514" r:id="rId12"/>
    <p:sldId id="523" r:id="rId13"/>
    <p:sldId id="511" r:id="rId14"/>
    <p:sldId id="541" r:id="rId15"/>
    <p:sldId id="542" r:id="rId16"/>
    <p:sldId id="524" r:id="rId17"/>
    <p:sldId id="543" r:id="rId18"/>
    <p:sldId id="510" r:id="rId19"/>
    <p:sldId id="513" r:id="rId20"/>
    <p:sldId id="519" r:id="rId21"/>
    <p:sldId id="520" r:id="rId22"/>
    <p:sldId id="521" r:id="rId23"/>
    <p:sldId id="522" r:id="rId24"/>
    <p:sldId id="260" r:id="rId25"/>
    <p:sldId id="508" r:id="rId26"/>
    <p:sldId id="551" r:id="rId27"/>
    <p:sldId id="552" r:id="rId28"/>
    <p:sldId id="549" r:id="rId29"/>
    <p:sldId id="544" r:id="rId30"/>
    <p:sldId id="547" r:id="rId31"/>
    <p:sldId id="548" r:id="rId32"/>
    <p:sldId id="545" r:id="rId33"/>
    <p:sldId id="530" r:id="rId34"/>
    <p:sldId id="531" r:id="rId35"/>
    <p:sldId id="536" r:id="rId36"/>
    <p:sldId id="540" r:id="rId37"/>
    <p:sldId id="533" r:id="rId38"/>
    <p:sldId id="534" r:id="rId39"/>
    <p:sldId id="538" r:id="rId40"/>
    <p:sldId id="539" r:id="rId41"/>
    <p:sldId id="518" r:id="rId42"/>
    <p:sldId id="506" r:id="rId43"/>
    <p:sldId id="267" r:id="rId44"/>
    <p:sldId id="537" r:id="rId45"/>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11E"/>
    <a:srgbClr val="80A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F5533-FD19-E60B-0275-62FC31E540BA}" v="1248" dt="2022-08-31T11:41:45.201"/>
    <p1510:client id="{32EE0F20-84F3-FC85-1F2C-EADDE9CE155F}" v="88" dt="2022-09-02T11:14:42.879"/>
    <p1510:client id="{7C4D3ACD-DFE0-4CCE-9B84-9BEE8CF9E869}" v="67" dt="2022-08-31T09:32:01.897"/>
    <p1510:client id="{7F630BD5-0C62-4A4C-4EF8-B40D95AD6A8F}" v="315" dt="2022-08-31T08:39:45.939"/>
    <p1510:client id="{86540E5B-AEFE-7955-4CE2-6413C77DFFA1}" v="193" dt="2022-08-31T09:14:42.896"/>
    <p1510:client id="{96B87DC2-5010-717A-E5BE-D3D1E1F0B300}" v="10" dt="2022-09-02T11:09:32.702"/>
    <p1510:client id="{B5F25E2E-CE36-4885-9661-D97C3E558945}" v="6" dt="2022-08-31T10:31:20.96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FFC060-7AEB-4B01-93A7-ACC7CE3966BD}" type="datetimeFigureOut">
              <a:rPr lang="fi-FI" smtClean="0"/>
              <a:t>2.9.2022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81845-8142-4CC2-B1CF-30FA6F7EA3C5}" type="slidenum">
              <a:rPr lang="fi-FI" smtClean="0"/>
              <a:t>‹#›</a:t>
            </a:fld>
            <a:endParaRPr lang="fi-FI"/>
          </a:p>
        </p:txBody>
      </p:sp>
    </p:spTree>
    <p:extLst>
      <p:ext uri="{BB962C8B-B14F-4D97-AF65-F5344CB8AC3E}">
        <p14:creationId xmlns:p14="http://schemas.microsoft.com/office/powerpoint/2010/main" val="189032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E5881845-8142-4CC2-B1CF-30FA6F7EA3C5}" type="slidenum">
              <a:rPr lang="fi-FI" smtClean="0"/>
              <a:t>42</a:t>
            </a:fld>
            <a:endParaRPr lang="fi-FI"/>
          </a:p>
        </p:txBody>
      </p:sp>
    </p:spTree>
    <p:extLst>
      <p:ext uri="{BB962C8B-B14F-4D97-AF65-F5344CB8AC3E}">
        <p14:creationId xmlns:p14="http://schemas.microsoft.com/office/powerpoint/2010/main" val="426005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Katsotaan video kohdasta 2.55 kohtaan 4.10 </a:t>
            </a:r>
          </a:p>
        </p:txBody>
      </p:sp>
      <p:sp>
        <p:nvSpPr>
          <p:cNvPr id="4" name="Dian numeron paikkamerkki 3"/>
          <p:cNvSpPr>
            <a:spLocks noGrp="1"/>
          </p:cNvSpPr>
          <p:nvPr>
            <p:ph type="sldNum" sz="quarter" idx="5"/>
          </p:nvPr>
        </p:nvSpPr>
        <p:spPr/>
        <p:txBody>
          <a:bodyPr/>
          <a:lstStyle/>
          <a:p>
            <a:fld id="{E5881845-8142-4CC2-B1CF-30FA6F7EA3C5}" type="slidenum">
              <a:rPr lang="fi-FI" smtClean="0"/>
              <a:t>43</a:t>
            </a:fld>
            <a:endParaRPr lang="fi-FI"/>
          </a:p>
        </p:txBody>
      </p:sp>
    </p:spTree>
    <p:extLst>
      <p:ext uri="{BB962C8B-B14F-4D97-AF65-F5344CB8AC3E}">
        <p14:creationId xmlns:p14="http://schemas.microsoft.com/office/powerpoint/2010/main" val="115506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1597819"/>
            <a:ext cx="7772400" cy="1102519"/>
          </a:xfrm>
        </p:spPr>
        <p:txBody>
          <a:bodyPr/>
          <a:lstStyle/>
          <a:p>
            <a:r>
              <a:rPr lang="fi-FI"/>
              <a:t>Muokkaa perustyyl. napsautt.</a:t>
            </a:r>
          </a:p>
        </p:txBody>
      </p:sp>
      <p:sp>
        <p:nvSpPr>
          <p:cNvPr id="3" name="Alaotsikk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7D33F569-2254-44BA-A93C-6B49ABBB469E}" type="datetimeFigureOut">
              <a:rPr lang="fi-FI" smtClean="0"/>
              <a:t>2.9.2022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D33F569-2254-44BA-A93C-6B49ABBB469E}" type="datetimeFigureOut">
              <a:rPr lang="fi-FI" smtClean="0"/>
              <a:t>2.9.2022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05979"/>
            <a:ext cx="2057400" cy="4388644"/>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05979"/>
            <a:ext cx="6019800" cy="4388644"/>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D33F569-2254-44BA-A93C-6B49ABBB469E}" type="datetimeFigureOut">
              <a:rPr lang="fi-FI" smtClean="0"/>
              <a:t>2.9.2022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D33F569-2254-44BA-A93C-6B49ABBB469E}" type="datetimeFigureOut">
              <a:rPr lang="fi-FI" smtClean="0"/>
              <a:t>2.9.2022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3305176"/>
            <a:ext cx="7772400" cy="1021556"/>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7D33F569-2254-44BA-A93C-6B49ABBB469E}" type="datetimeFigureOut">
              <a:rPr lang="fi-FI" smtClean="0"/>
              <a:t>2.9.2022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7D33F569-2254-44BA-A93C-6B49ABBB469E}" type="datetimeFigureOut">
              <a:rPr lang="fi-FI" smtClean="0"/>
              <a:t>2.9.2022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7D33F569-2254-44BA-A93C-6B49ABBB469E}" type="datetimeFigureOut">
              <a:rPr lang="fi-FI" smtClean="0"/>
              <a:t>2.9.2022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7D33F569-2254-44BA-A93C-6B49ABBB469E}" type="datetimeFigureOut">
              <a:rPr lang="fi-FI" smtClean="0"/>
              <a:t>2.9.2022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7D33F569-2254-44BA-A93C-6B49ABBB469E}" type="datetimeFigureOut">
              <a:rPr lang="fi-FI" smtClean="0"/>
              <a:t>2.9.2022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1" y="204787"/>
            <a:ext cx="3008313" cy="871538"/>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7D33F569-2254-44BA-A93C-6B49ABBB469E}" type="datetimeFigureOut">
              <a:rPr lang="fi-FI" smtClean="0"/>
              <a:t>2.9.2022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3600450"/>
            <a:ext cx="5486400" cy="425054"/>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7D33F569-2254-44BA-A93C-6B49ABBB469E}" type="datetimeFigureOut">
              <a:rPr lang="fi-FI" smtClean="0"/>
              <a:t>2.9.2022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32E9B39B-8EC3-480D-A7F3-AC00452E2BC6}" type="slidenum">
              <a:rPr lang="fi-FI" smtClean="0"/>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33F569-2254-44BA-A93C-6B49ABBB469E}" type="datetimeFigureOut">
              <a:rPr lang="fi-FI" smtClean="0"/>
              <a:t>2.9.2022</a:t>
            </a:fld>
            <a:endParaRPr lang="fi-FI"/>
          </a:p>
        </p:txBody>
      </p:sp>
      <p:sp>
        <p:nvSpPr>
          <p:cNvPr id="5" name="Alatunnisteen paikkamerkki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2E9B39B-8EC3-480D-A7F3-AC00452E2BC6}" type="slidenum">
              <a:rPr lang="fi-FI" smtClean="0"/>
              <a:t>‹#›</a:t>
            </a:fld>
            <a:endParaRPr lang="fi-F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www.pohjois-savonkylat.fi/" TargetMode="External"/><Relationship Id="rId2" Type="http://schemas.openxmlformats.org/officeDocument/2006/relationships/hyperlink" Target="https://pskylat.yhdistysavain.fi/" TargetMode="External"/><Relationship Id="rId1" Type="http://schemas.openxmlformats.org/officeDocument/2006/relationships/slideLayout" Target="../slideLayouts/slideLayout1.xml"/><Relationship Id="rId4" Type="http://schemas.openxmlformats.org/officeDocument/2006/relationships/hyperlink" Target="https://testinkylayhdistys.yhdistysavain.f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hyperlink" Target="https://pixabay.com/fi/"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hdistysavain.fi/hinnat/"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NMuVdTFJJp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ohjeisto.yhdistysavain.fi/"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mailto:kerttu.lassila@pohjois-savonkylat.fi" TargetMode="External"/><Relationship Id="rId2" Type="http://schemas.openxmlformats.org/officeDocument/2006/relationships/hyperlink" Target="mailto:merja.kaija@pohjois-savonkylat.fi" TargetMode="Externa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antskoginkylaseura.com/" TargetMode="External"/><Relationship Id="rId3" Type="http://schemas.openxmlformats.org/officeDocument/2006/relationships/hyperlink" Target="http://www.pohjapojo.fi/" TargetMode="External"/><Relationship Id="rId7" Type="http://schemas.openxmlformats.org/officeDocument/2006/relationships/hyperlink" Target="https://l.facebook.com/l.php?u=http%3A%2F%2Fwww.siilinkylat.fi%2F%3Ffbclid%3DIwAR2Vgo_Ll12MqXp2DJOIsM5q_gd5j4bSSB9yv9PIzVVU9W7cbjZYpY5zh8w&amp;h=AT2yWd3Amt_W6_qz4pMgoimHg4_o8LdGZdIi5lFc4ogj_rFMQn7nDExMnHpW8lYsxDLoosxFyL3Yo4SbOStjA3fgyMyPwkioxVDaXPNk-mdoEZkaSs8Xsd8jtYUdkuLA2A&amp;__tn__=R%5d-R&amp;c%5b0%5d=AT31-HGoVE0rfRBCnY-eUE9zGhBsHMVJND5AMrG8JauLBug57ajxsqWhUoAdSwIdMhTOY9BZSY7eB0gmQa2e5fl6ubLnA2pbJjCVF1fzynQnN3v8547R6Dk865qa_gSM87jJMkRygxeuWLAxOmH-CscEUzMNljbiMAAgrqkaPviEm0ublc1PNMQfvjdnr8DmZGcIvxLmSMHF" TargetMode="External"/><Relationship Id="rId2" Type="http://schemas.openxmlformats.org/officeDocument/2006/relationships/hyperlink" Target="https://siilinjarvi.4h.fi/" TargetMode="External"/><Relationship Id="rId1" Type="http://schemas.openxmlformats.org/officeDocument/2006/relationships/slideLayout" Target="../slideLayouts/slideLayout2.xml"/><Relationship Id="rId6" Type="http://schemas.openxmlformats.org/officeDocument/2006/relationships/hyperlink" Target="http://www.etelasiilinjarvi.fi/" TargetMode="External"/><Relationship Id="rId11" Type="http://schemas.openxmlformats.org/officeDocument/2006/relationships/image" Target="../media/image5.png"/><Relationship Id="rId5" Type="http://schemas.openxmlformats.org/officeDocument/2006/relationships/hyperlink" Target="http://www.vuorelansivut.fi/?fbclid=IwAR1cZVWLNDAfNTKkQRv01sRBsIJld8a3GHJwb837ho1Trk4S_Dyt8fq2Frk" TargetMode="External"/><Relationship Id="rId10" Type="http://schemas.openxmlformats.org/officeDocument/2006/relationships/hyperlink" Target="https://www.pohjois-savonkylat.fi/" TargetMode="External"/><Relationship Id="rId4" Type="http://schemas.openxmlformats.org/officeDocument/2006/relationships/hyperlink" Target="http://www.rusutjarviseura.fi/" TargetMode="External"/><Relationship Id="rId9" Type="http://schemas.openxmlformats.org/officeDocument/2006/relationships/hyperlink" Target="http://www.jokela-pattijokikylaseura.yhdistysavain.f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hdistysavain.fi/liitot/suomen-kylat/"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hdistysavain.fi/"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hdistysavain.fi/aloita/"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CC581D-3478-4D7E-ABFE-FB27C228FC6E}"/>
              </a:ext>
            </a:extLst>
          </p:cNvPr>
          <p:cNvSpPr>
            <a:spLocks noGrp="1"/>
          </p:cNvSpPr>
          <p:nvPr>
            <p:ph type="title"/>
          </p:nvPr>
        </p:nvSpPr>
        <p:spPr>
          <a:xfrm>
            <a:off x="457201" y="204787"/>
            <a:ext cx="7866063" cy="657226"/>
          </a:xfrm>
        </p:spPr>
        <p:txBody>
          <a:bodyPr anchor="b">
            <a:normAutofit/>
          </a:bodyPr>
          <a:lstStyle/>
          <a:p>
            <a:r>
              <a:rPr lang="fi-FI" b="1"/>
              <a:t>Yhdistysavain </a:t>
            </a:r>
            <a:r>
              <a:rPr lang="fi-FI"/>
              <a:t>käyttöön ja</a:t>
            </a:r>
            <a:r>
              <a:rPr lang="fi-FI" b="1"/>
              <a:t> yhdistyksen kotisivut</a:t>
            </a:r>
            <a:endParaRPr lang="fi-FI"/>
          </a:p>
        </p:txBody>
      </p:sp>
      <p:pic>
        <p:nvPicPr>
          <p:cNvPr id="5" name="Kuva 4">
            <a:extLst>
              <a:ext uri="{FF2B5EF4-FFF2-40B4-BE49-F238E27FC236}">
                <a16:creationId xmlns:a16="http://schemas.microsoft.com/office/drawing/2014/main" id="{A665D250-120D-749C-6B5B-FFCB86C5A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231" y="1066405"/>
            <a:ext cx="3940176" cy="3345258"/>
          </a:xfrm>
          <a:prstGeom prst="rect">
            <a:avLst/>
          </a:prstGeom>
          <a:noFill/>
        </p:spPr>
      </p:pic>
      <p:sp>
        <p:nvSpPr>
          <p:cNvPr id="3" name="Alaotsikko 2">
            <a:extLst>
              <a:ext uri="{FF2B5EF4-FFF2-40B4-BE49-F238E27FC236}">
                <a16:creationId xmlns:a16="http://schemas.microsoft.com/office/drawing/2014/main" id="{2B1E9C41-838F-4C44-9C83-7306C4EC83DF}"/>
              </a:ext>
            </a:extLst>
          </p:cNvPr>
          <p:cNvSpPr>
            <a:spLocks noGrp="1"/>
          </p:cNvSpPr>
          <p:nvPr>
            <p:ph type="body" sz="half" idx="2"/>
          </p:nvPr>
        </p:nvSpPr>
        <p:spPr>
          <a:xfrm>
            <a:off x="400051" y="1069182"/>
            <a:ext cx="4287044" cy="3518297"/>
          </a:xfrm>
        </p:spPr>
        <p:txBody>
          <a:bodyPr vert="horz" lIns="91440" tIns="45720" rIns="91440" bIns="45720" rtlCol="0" anchor="t">
            <a:normAutofit/>
          </a:bodyPr>
          <a:lstStyle/>
          <a:p>
            <a:pPr algn="ctr"/>
            <a:r>
              <a:rPr lang="fi-FI"/>
              <a:t>Merja Kaija ja Kerttu Lassila 31.8.2022</a:t>
            </a:r>
            <a:br>
              <a:rPr lang="fi-FI">
                <a:cs typeface="Calibri"/>
              </a:rPr>
            </a:br>
            <a:br>
              <a:rPr lang="fi-FI">
                <a:cs typeface="Calibri"/>
              </a:rPr>
            </a:br>
            <a:r>
              <a:rPr lang="fi-FI" sz="1200">
                <a:ea typeface="+mn-lt"/>
                <a:cs typeface="+mn-lt"/>
              </a:rPr>
              <a:t>Koulutuksessa käydään läpi, kuinka Yhdistysavain sivusto otetaan käyttöön ja mitä asioita tulee ottaa huomioon. Käydään yhdessä läpi ohjeistuksen ja kokeilun kautta yhdistysavaimeen kotisivujen luomista. </a:t>
            </a:r>
            <a:endParaRPr lang="fi-FI"/>
          </a:p>
          <a:p>
            <a:endParaRPr lang="fi-FI" sz="1200">
              <a:cs typeface="Calibri"/>
            </a:endParaRPr>
          </a:p>
          <a:p>
            <a:pPr algn="ctr"/>
            <a:r>
              <a:rPr lang="fi-FI" sz="1200" b="1">
                <a:cs typeface="Calibri"/>
              </a:rPr>
              <a:t>Koulutuksen sisältö </a:t>
            </a:r>
            <a:br>
              <a:rPr lang="fi-FI" sz="1200" b="1">
                <a:cs typeface="Calibri"/>
              </a:rPr>
            </a:br>
            <a:r>
              <a:rPr lang="fi-FI" sz="1200" b="1">
                <a:cs typeface="Calibri"/>
              </a:rPr>
              <a:t>31.8.2022 klo 17.30-19.30</a:t>
            </a:r>
            <a:br>
              <a:rPr lang="fi-FI" sz="1200" b="1">
                <a:cs typeface="Calibri"/>
              </a:rPr>
            </a:br>
            <a:endParaRPr lang="fi-FI" sz="1200" b="1">
              <a:cs typeface="Calibri"/>
            </a:endParaRPr>
          </a:p>
          <a:p>
            <a:pPr marL="171450" indent="-171450">
              <a:buChar char="•"/>
            </a:pPr>
            <a:r>
              <a:rPr lang="fi-FI" sz="1200">
                <a:cs typeface="Calibri"/>
              </a:rPr>
              <a:t>Miksi yhdistysavain, mitä se kustantaa?</a:t>
            </a:r>
          </a:p>
          <a:p>
            <a:pPr marL="171450" indent="-171450">
              <a:buChar char="•"/>
            </a:pPr>
            <a:r>
              <a:rPr lang="fi-FI" sz="1200">
                <a:cs typeface="Calibri"/>
              </a:rPr>
              <a:t>Vanhojen sivujen siirto</a:t>
            </a:r>
          </a:p>
          <a:p>
            <a:pPr marL="171450" indent="-171450">
              <a:buChar char="•"/>
            </a:pPr>
            <a:r>
              <a:rPr lang="fi-FI" sz="1200">
                <a:cs typeface="Calibri"/>
              </a:rPr>
              <a:t>Uusien sivujen luominen</a:t>
            </a:r>
          </a:p>
          <a:p>
            <a:pPr marL="628650" lvl="1" indent="-171450">
              <a:buChar char="•"/>
            </a:pPr>
            <a:r>
              <a:rPr lang="fi-FI" sz="1100">
                <a:cs typeface="Calibri"/>
              </a:rPr>
              <a:t>Esimerkkejä ja työskentelyä</a:t>
            </a:r>
          </a:p>
          <a:p>
            <a:pPr marL="171450" indent="-171450">
              <a:buChar char="•"/>
            </a:pPr>
            <a:r>
              <a:rPr lang="fi-FI" sz="1200">
                <a:ea typeface="+mn-lt"/>
                <a:cs typeface="+mn-lt"/>
              </a:rPr>
              <a:t>Sivujen sisältö</a:t>
            </a:r>
            <a:endParaRPr lang="fi-FI" sz="1200">
              <a:cs typeface="Calibri"/>
            </a:endParaRPr>
          </a:p>
          <a:p>
            <a:pPr marL="628650" lvl="1" indent="-171450">
              <a:buChar char="•"/>
            </a:pPr>
            <a:r>
              <a:rPr lang="fi-FI" sz="1100">
                <a:cs typeface="Calibri"/>
              </a:rPr>
              <a:t>Esimerkkejä ja työskentelyä</a:t>
            </a:r>
          </a:p>
          <a:p>
            <a:pPr marL="285750" indent="-285750">
              <a:buChar char="•"/>
            </a:pPr>
            <a:endParaRPr lang="fi-FI">
              <a:cs typeface="Calibri"/>
            </a:endParaRPr>
          </a:p>
          <a:p>
            <a:endParaRPr lang="fi-FI">
              <a:cs typeface="Calibri"/>
            </a:endParaRPr>
          </a:p>
        </p:txBody>
      </p:sp>
    </p:spTree>
    <p:extLst>
      <p:ext uri="{BB962C8B-B14F-4D97-AF65-F5344CB8AC3E}">
        <p14:creationId xmlns:p14="http://schemas.microsoft.com/office/powerpoint/2010/main" val="3379447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359532" y="51470"/>
            <a:ext cx="8424936" cy="584775"/>
          </a:xfrm>
          <a:prstGeom prst="rect">
            <a:avLst/>
          </a:prstGeom>
          <a:noFill/>
        </p:spPr>
        <p:txBody>
          <a:bodyPr wrap="square" rtlCol="0">
            <a:spAutoFit/>
          </a:bodyPr>
          <a:lstStyle/>
          <a:p>
            <a:r>
              <a:rPr lang="fi-FI" sz="3200" b="1">
                <a:latin typeface="Candara" pitchFamily="34" charset="0"/>
              </a:rPr>
              <a:t>Sivujen nimeäminen</a:t>
            </a:r>
          </a:p>
        </p:txBody>
      </p:sp>
      <p:sp>
        <p:nvSpPr>
          <p:cNvPr id="4" name="Tekstikehys 3"/>
          <p:cNvSpPr txBox="1"/>
          <p:nvPr/>
        </p:nvSpPr>
        <p:spPr>
          <a:xfrm>
            <a:off x="467544" y="812195"/>
            <a:ext cx="4392488" cy="4247317"/>
          </a:xfrm>
          <a:prstGeom prst="rect">
            <a:avLst/>
          </a:prstGeom>
          <a:noFill/>
        </p:spPr>
        <p:txBody>
          <a:bodyPr wrap="square" rtlCol="0">
            <a:spAutoFit/>
          </a:bodyPr>
          <a:lstStyle/>
          <a:p>
            <a:r>
              <a:rPr lang="fi-FI" b="1">
                <a:solidFill>
                  <a:schemeClr val="tx1">
                    <a:lumMod val="85000"/>
                    <a:lumOff val="15000"/>
                  </a:schemeClr>
                </a:solidFill>
                <a:latin typeface="Candara" pitchFamily="34" charset="0"/>
              </a:rPr>
              <a:t>Ensin sivu Yhdistysavaimen alle:</a:t>
            </a:r>
          </a:p>
          <a:p>
            <a:endParaRPr lang="fi-FI" b="1">
              <a:solidFill>
                <a:schemeClr val="tx1">
                  <a:lumMod val="85000"/>
                  <a:lumOff val="15000"/>
                </a:schemeClr>
              </a:solidFill>
              <a:latin typeface="Candara" pitchFamily="34" charset="0"/>
            </a:endParaRPr>
          </a:p>
          <a:p>
            <a:r>
              <a:rPr lang="fi-FI" b="1">
                <a:solidFill>
                  <a:schemeClr val="tx1">
                    <a:lumMod val="85000"/>
                    <a:lumOff val="15000"/>
                  </a:schemeClr>
                </a:solidFill>
                <a:latin typeface="Candara" pitchFamily="34" charset="0"/>
              </a:rPr>
              <a:t>Nimeä oma sivu siten, että se …..</a:t>
            </a:r>
          </a:p>
          <a:p>
            <a:r>
              <a:rPr lang="fi-FI" b="1">
                <a:solidFill>
                  <a:schemeClr val="tx1">
                    <a:lumMod val="85000"/>
                    <a:lumOff val="15000"/>
                  </a:schemeClr>
                </a:solidFill>
                <a:latin typeface="Candara" pitchFamily="34" charset="0"/>
              </a:rPr>
              <a:t>https://</a:t>
            </a:r>
            <a:r>
              <a:rPr lang="fi-FI" b="1">
                <a:solidFill>
                  <a:srgbClr val="FF0000"/>
                </a:solidFill>
                <a:latin typeface="Candara" pitchFamily="34" charset="0"/>
              </a:rPr>
              <a:t>________________</a:t>
            </a:r>
            <a:r>
              <a:rPr lang="fi-FI" b="1">
                <a:solidFill>
                  <a:schemeClr val="tx1">
                    <a:lumMod val="85000"/>
                    <a:lumOff val="15000"/>
                  </a:schemeClr>
                </a:solidFill>
                <a:latin typeface="Candara" pitchFamily="34" charset="0"/>
              </a:rPr>
              <a:t>.yhdistysavain.fi </a:t>
            </a:r>
          </a:p>
          <a:p>
            <a:r>
              <a:rPr lang="fi-FI" b="1">
                <a:solidFill>
                  <a:schemeClr val="tx1">
                    <a:lumMod val="85000"/>
                    <a:lumOff val="15000"/>
                  </a:schemeClr>
                </a:solidFill>
                <a:latin typeface="Candara" pitchFamily="34" charset="0"/>
              </a:rPr>
              <a:t>https://</a:t>
            </a:r>
            <a:r>
              <a:rPr lang="fi-FI" b="1">
                <a:solidFill>
                  <a:srgbClr val="FF0000"/>
                </a:solidFill>
                <a:latin typeface="Candara" pitchFamily="34" charset="0"/>
              </a:rPr>
              <a:t>________________</a:t>
            </a:r>
            <a:r>
              <a:rPr lang="fi-FI" b="1">
                <a:solidFill>
                  <a:schemeClr val="tx1">
                    <a:lumMod val="85000"/>
                    <a:lumOff val="15000"/>
                  </a:schemeClr>
                </a:solidFill>
                <a:latin typeface="Candara" pitchFamily="34" charset="0"/>
              </a:rPr>
              <a:t>.kylille.fi  </a:t>
            </a:r>
          </a:p>
          <a:p>
            <a:r>
              <a:rPr lang="fi-FI" b="1">
                <a:solidFill>
                  <a:schemeClr val="tx1">
                    <a:lumMod val="85000"/>
                    <a:lumOff val="15000"/>
                  </a:schemeClr>
                </a:solidFill>
                <a:latin typeface="Candara" pitchFamily="34" charset="0"/>
              </a:rPr>
              <a:t>(Tämän osoitteen, kun kirjoitat selaimeen pääset kirjautumaan sisään sähköpostilla ja salasanalla.)</a:t>
            </a:r>
          </a:p>
          <a:p>
            <a:endParaRPr lang="fi-FI" b="1">
              <a:solidFill>
                <a:schemeClr val="tx1">
                  <a:lumMod val="85000"/>
                  <a:lumOff val="15000"/>
                </a:schemeClr>
              </a:solidFill>
              <a:latin typeface="Candara" pitchFamily="34" charset="0"/>
            </a:endParaRPr>
          </a:p>
          <a:p>
            <a:endParaRPr lang="fi-FI" b="1">
              <a:solidFill>
                <a:schemeClr val="tx1">
                  <a:lumMod val="85000"/>
                  <a:lumOff val="15000"/>
                </a:schemeClr>
              </a:solidFill>
              <a:latin typeface="Candara" pitchFamily="34" charset="0"/>
            </a:endParaRPr>
          </a:p>
          <a:p>
            <a:endParaRPr lang="fi-FI" b="1">
              <a:solidFill>
                <a:schemeClr val="tx1">
                  <a:lumMod val="85000"/>
                  <a:lumOff val="15000"/>
                </a:schemeClr>
              </a:solidFill>
              <a:latin typeface="Candara" pitchFamily="34" charset="0"/>
            </a:endParaRPr>
          </a:p>
          <a:p>
            <a:r>
              <a:rPr lang="fi-FI" b="1">
                <a:solidFill>
                  <a:schemeClr val="tx1">
                    <a:lumMod val="85000"/>
                    <a:lumOff val="15000"/>
                  </a:schemeClr>
                </a:solidFill>
                <a:latin typeface="Candara" pitchFamily="34" charset="0"/>
              </a:rPr>
              <a:t>Kirjaa ylös käyttäjätunnus ja salasana</a:t>
            </a:r>
          </a:p>
          <a:p>
            <a:r>
              <a:rPr lang="fi-FI" b="1">
                <a:solidFill>
                  <a:srgbClr val="FF0000"/>
                </a:solidFill>
                <a:latin typeface="Candara" pitchFamily="34" charset="0"/>
              </a:rPr>
              <a:t>Käyttäjätunnus___________________</a:t>
            </a:r>
          </a:p>
          <a:p>
            <a:r>
              <a:rPr lang="fi-FI" b="1">
                <a:solidFill>
                  <a:srgbClr val="FF0000"/>
                </a:solidFill>
                <a:latin typeface="Candara" pitchFamily="34" charset="0"/>
              </a:rPr>
              <a:t>Salasana ________________________</a:t>
            </a:r>
          </a:p>
          <a:p>
            <a:endParaRPr lang="fi-FI" b="1">
              <a:solidFill>
                <a:schemeClr val="tx1">
                  <a:lumMod val="85000"/>
                  <a:lumOff val="15000"/>
                </a:schemeClr>
              </a:solidFill>
              <a:latin typeface="Candara" pitchFamily="34" charset="0"/>
            </a:endParaRPr>
          </a:p>
        </p:txBody>
      </p:sp>
      <p:sp>
        <p:nvSpPr>
          <p:cNvPr id="6" name="Tekstikehys 3"/>
          <p:cNvSpPr txBox="1"/>
          <p:nvPr/>
        </p:nvSpPr>
        <p:spPr>
          <a:xfrm>
            <a:off x="4860033" y="483518"/>
            <a:ext cx="4176463" cy="3847207"/>
          </a:xfrm>
          <a:prstGeom prst="rect">
            <a:avLst/>
          </a:prstGeom>
          <a:solidFill>
            <a:schemeClr val="accent6">
              <a:lumMod val="20000"/>
              <a:lumOff val="80000"/>
            </a:schemeClr>
          </a:solidFill>
        </p:spPr>
        <p:txBody>
          <a:bodyPr wrap="square" rtlCol="0">
            <a:spAutoFit/>
          </a:bodyPr>
          <a:lstStyle/>
          <a:p>
            <a:r>
              <a:rPr lang="fi-FI">
                <a:solidFill>
                  <a:schemeClr val="tx1">
                    <a:lumMod val="85000"/>
                    <a:lumOff val="15000"/>
                  </a:schemeClr>
                </a:solidFill>
                <a:latin typeface="Candara" pitchFamily="34" charset="0"/>
              </a:rPr>
              <a:t>Esimerkki: </a:t>
            </a:r>
          </a:p>
          <a:p>
            <a:r>
              <a:rPr lang="fi-FI">
                <a:solidFill>
                  <a:schemeClr val="tx1">
                    <a:lumMod val="85000"/>
                    <a:lumOff val="15000"/>
                  </a:schemeClr>
                </a:solidFill>
                <a:latin typeface="Candara" pitchFamily="34" charset="0"/>
                <a:hlinkClick r:id="rId2"/>
              </a:rPr>
              <a:t>https://pskylat.yhdistysavain.fi/</a:t>
            </a:r>
            <a:endParaRPr lang="fi-FI">
              <a:solidFill>
                <a:schemeClr val="tx1">
                  <a:lumMod val="85000"/>
                  <a:lumOff val="15000"/>
                </a:schemeClr>
              </a:solidFill>
              <a:latin typeface="Candara" pitchFamily="34" charset="0"/>
            </a:endParaRPr>
          </a:p>
          <a:p>
            <a:r>
              <a:rPr lang="fi-FI">
                <a:solidFill>
                  <a:schemeClr val="tx1">
                    <a:lumMod val="85000"/>
                    <a:lumOff val="15000"/>
                  </a:schemeClr>
                </a:solidFill>
                <a:latin typeface="Candara" pitchFamily="34" charset="0"/>
              </a:rPr>
              <a:t>Omalla </a:t>
            </a:r>
            <a:r>
              <a:rPr lang="fi-FI" err="1">
                <a:solidFill>
                  <a:schemeClr val="tx1">
                    <a:lumMod val="85000"/>
                    <a:lumOff val="15000"/>
                  </a:schemeClr>
                </a:solidFill>
                <a:latin typeface="Candara" pitchFamily="34" charset="0"/>
              </a:rPr>
              <a:t>domainilla</a:t>
            </a:r>
            <a:r>
              <a:rPr lang="fi-FI">
                <a:solidFill>
                  <a:schemeClr val="tx1">
                    <a:lumMod val="85000"/>
                    <a:lumOff val="15000"/>
                  </a:schemeClr>
                </a:solidFill>
                <a:latin typeface="Candara" pitchFamily="34" charset="0"/>
              </a:rPr>
              <a:t> myöhemmin vaihto: </a:t>
            </a:r>
          </a:p>
          <a:p>
            <a:r>
              <a:rPr lang="fi-FI">
                <a:solidFill>
                  <a:schemeClr val="tx1">
                    <a:lumMod val="85000"/>
                    <a:lumOff val="15000"/>
                  </a:schemeClr>
                </a:solidFill>
                <a:latin typeface="Candara" pitchFamily="34" charset="0"/>
              </a:rPr>
              <a:t>(</a:t>
            </a:r>
            <a:r>
              <a:rPr lang="fi-FI">
                <a:solidFill>
                  <a:schemeClr val="tx1">
                    <a:lumMod val="85000"/>
                    <a:lumOff val="15000"/>
                  </a:schemeClr>
                </a:solidFill>
                <a:latin typeface="Candara" pitchFamily="34" charset="0"/>
                <a:sym typeface="Wingdings" panose="05000000000000000000" pitchFamily="2" charset="2"/>
              </a:rPr>
              <a:t></a:t>
            </a:r>
            <a:r>
              <a:rPr lang="fi-FI">
                <a:solidFill>
                  <a:schemeClr val="tx1">
                    <a:lumMod val="85000"/>
                    <a:lumOff val="15000"/>
                  </a:schemeClr>
                </a:solidFill>
                <a:latin typeface="Candara" pitchFamily="34" charset="0"/>
              </a:rPr>
              <a:t> </a:t>
            </a:r>
            <a:r>
              <a:rPr lang="fi-FI">
                <a:solidFill>
                  <a:schemeClr val="tx1">
                    <a:lumMod val="85000"/>
                    <a:lumOff val="15000"/>
                  </a:schemeClr>
                </a:solidFill>
                <a:latin typeface="Candara" pitchFamily="34" charset="0"/>
                <a:hlinkClick r:id="rId3"/>
              </a:rPr>
              <a:t>www.pohjois-savonkylat.fi</a:t>
            </a:r>
            <a:r>
              <a:rPr lang="fi-FI">
                <a:solidFill>
                  <a:schemeClr val="tx1">
                    <a:lumMod val="85000"/>
                    <a:lumOff val="15000"/>
                  </a:schemeClr>
                </a:solidFill>
                <a:latin typeface="Candara" pitchFamily="34" charset="0"/>
              </a:rPr>
              <a:t> )</a:t>
            </a:r>
          </a:p>
          <a:p>
            <a:endParaRPr lang="fi-FI">
              <a:solidFill>
                <a:schemeClr val="tx1">
                  <a:lumMod val="85000"/>
                  <a:lumOff val="15000"/>
                </a:schemeClr>
              </a:solidFill>
              <a:latin typeface="Candara" pitchFamily="34" charset="0"/>
            </a:endParaRPr>
          </a:p>
          <a:p>
            <a:r>
              <a:rPr lang="fi-FI" sz="1600">
                <a:solidFill>
                  <a:schemeClr val="tx1">
                    <a:lumMod val="85000"/>
                    <a:lumOff val="15000"/>
                  </a:schemeClr>
                </a:solidFill>
                <a:latin typeface="Candara" pitchFamily="34" charset="0"/>
                <a:hlinkClick r:id="rId4"/>
              </a:rPr>
              <a:t>https://testinkylayhdistys.yhdistysavain.fi/</a:t>
            </a:r>
            <a:endParaRPr lang="fi-FI" sz="1600">
              <a:solidFill>
                <a:schemeClr val="tx1">
                  <a:lumMod val="85000"/>
                  <a:lumOff val="15000"/>
                </a:schemeClr>
              </a:solidFill>
              <a:latin typeface="Candara" pitchFamily="34" charset="0"/>
            </a:endParaRPr>
          </a:p>
          <a:p>
            <a:r>
              <a:rPr lang="fi-FI">
                <a:solidFill>
                  <a:schemeClr val="tx1">
                    <a:lumMod val="85000"/>
                    <a:lumOff val="15000"/>
                  </a:schemeClr>
                </a:solidFill>
                <a:latin typeface="Candara" pitchFamily="34" charset="0"/>
                <a:hlinkClick r:id="rId2"/>
              </a:rPr>
              <a:t>https://testinkylayhdistys.kylille.fi/</a:t>
            </a:r>
            <a:endParaRPr lang="fi-FI">
              <a:solidFill>
                <a:schemeClr val="tx1">
                  <a:lumMod val="85000"/>
                  <a:lumOff val="15000"/>
                </a:schemeClr>
              </a:solidFill>
              <a:latin typeface="Candara" pitchFamily="34" charset="0"/>
            </a:endParaRPr>
          </a:p>
          <a:p>
            <a:endParaRPr lang="fi-FI">
              <a:solidFill>
                <a:schemeClr val="tx1">
                  <a:lumMod val="85000"/>
                  <a:lumOff val="15000"/>
                </a:schemeClr>
              </a:solidFill>
              <a:latin typeface="Candara" pitchFamily="34" charset="0"/>
            </a:endParaRPr>
          </a:p>
          <a:p>
            <a:endParaRPr lang="fi-FI">
              <a:solidFill>
                <a:schemeClr val="tx1">
                  <a:lumMod val="85000"/>
                  <a:lumOff val="15000"/>
                </a:schemeClr>
              </a:solidFill>
              <a:latin typeface="Candara" pitchFamily="34" charset="0"/>
            </a:endParaRPr>
          </a:p>
          <a:p>
            <a:endParaRPr lang="fi-FI">
              <a:solidFill>
                <a:schemeClr val="tx1">
                  <a:lumMod val="85000"/>
                  <a:lumOff val="15000"/>
                </a:schemeClr>
              </a:solidFill>
              <a:latin typeface="Candara" pitchFamily="34" charset="0"/>
            </a:endParaRPr>
          </a:p>
          <a:p>
            <a:r>
              <a:rPr lang="fi-FI">
                <a:solidFill>
                  <a:schemeClr val="tx1">
                    <a:lumMod val="85000"/>
                    <a:lumOff val="15000"/>
                  </a:schemeClr>
                </a:solidFill>
                <a:latin typeface="Candara" pitchFamily="34" charset="0"/>
              </a:rPr>
              <a:t> Esimerkki Merja: </a:t>
            </a:r>
          </a:p>
          <a:p>
            <a:r>
              <a:rPr lang="fi-FI" sz="1600">
                <a:solidFill>
                  <a:schemeClr val="tx1">
                    <a:lumMod val="85000"/>
                    <a:lumOff val="15000"/>
                  </a:schemeClr>
                </a:solidFill>
                <a:latin typeface="Candara" pitchFamily="34" charset="0"/>
              </a:rPr>
              <a:t>Käyttäjätunnus: merja.kaija@pohjois-savonkylat.fi</a:t>
            </a:r>
          </a:p>
          <a:p>
            <a:r>
              <a:rPr lang="fi-FI" sz="1600">
                <a:solidFill>
                  <a:schemeClr val="tx1">
                    <a:lumMod val="85000"/>
                    <a:lumOff val="15000"/>
                  </a:schemeClr>
                </a:solidFill>
                <a:latin typeface="Candara" pitchFamily="34" charset="0"/>
              </a:rPr>
              <a:t>Salasana: </a:t>
            </a:r>
            <a:r>
              <a:rPr lang="fi-FI" sz="1600" err="1">
                <a:solidFill>
                  <a:schemeClr val="tx1">
                    <a:lumMod val="85000"/>
                    <a:lumOff val="15000"/>
                  </a:schemeClr>
                </a:solidFill>
                <a:latin typeface="Candara" pitchFamily="34" charset="0"/>
              </a:rPr>
              <a:t>xxxxxxxxxxxx</a:t>
            </a:r>
            <a:endParaRPr lang="fi-FI" sz="1600">
              <a:solidFill>
                <a:schemeClr val="tx1">
                  <a:lumMod val="85000"/>
                  <a:lumOff val="15000"/>
                </a:schemeClr>
              </a:solidFill>
              <a:latin typeface="Candara" pitchFamily="34" charset="0"/>
            </a:endParaRPr>
          </a:p>
        </p:txBody>
      </p:sp>
    </p:spTree>
    <p:extLst>
      <p:ext uri="{BB962C8B-B14F-4D97-AF65-F5344CB8AC3E}">
        <p14:creationId xmlns:p14="http://schemas.microsoft.com/office/powerpoint/2010/main" val="224233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4400" spc="-20">
                <a:latin typeface="Arial" panose="020B0604020202020204" pitchFamily="34" charset="0"/>
                <a:ea typeface="Times New Roman" panose="02020603050405020304" pitchFamily="18" charset="0"/>
              </a:rPr>
              <a:t>Sisään </a:t>
            </a:r>
            <a:r>
              <a:rPr lang="fi-FI" sz="4400" spc="-20">
                <a:effectLst/>
                <a:latin typeface="Arial" panose="020B0604020202020204" pitchFamily="34" charset="0"/>
                <a:ea typeface="Times New Roman" panose="02020603050405020304" pitchFamily="18" charset="0"/>
              </a:rPr>
              <a:t>sivustoon </a:t>
            </a:r>
            <a:endParaRPr lang="fi-FI" sz="4400"/>
          </a:p>
        </p:txBody>
      </p:sp>
      <p:pic>
        <p:nvPicPr>
          <p:cNvPr id="11" name="Sisällön paikkamerkki 10">
            <a:extLst>
              <a:ext uri="{FF2B5EF4-FFF2-40B4-BE49-F238E27FC236}">
                <a16:creationId xmlns:a16="http://schemas.microsoft.com/office/drawing/2014/main" id="{52D1B787-5A7B-4A81-9107-1295913DF0A6}"/>
              </a:ext>
            </a:extLst>
          </p:cNvPr>
          <p:cNvPicPr>
            <a:picLocks noGrp="1" noChangeAspect="1"/>
          </p:cNvPicPr>
          <p:nvPr>
            <p:ph idx="1"/>
          </p:nvPr>
        </p:nvPicPr>
        <p:blipFill rotWithShape="1">
          <a:blip r:embed="rId2"/>
          <a:srcRect t="13101" r="446" b="56289"/>
          <a:stretch/>
        </p:blipFill>
        <p:spPr>
          <a:xfrm>
            <a:off x="822960" y="1563638"/>
            <a:ext cx="7853496" cy="1296144"/>
          </a:xfrm>
        </p:spPr>
      </p:pic>
      <p:cxnSp>
        <p:nvCxnSpPr>
          <p:cNvPr id="13" name="Suora nuoliyhdysviiva 12">
            <a:extLst>
              <a:ext uri="{FF2B5EF4-FFF2-40B4-BE49-F238E27FC236}">
                <a16:creationId xmlns:a16="http://schemas.microsoft.com/office/drawing/2014/main" id="{0E6565C2-EC59-40F2-8C3A-3F728C16751B}"/>
              </a:ext>
            </a:extLst>
          </p:cNvPr>
          <p:cNvCxnSpPr>
            <a:cxnSpLocks/>
          </p:cNvCxnSpPr>
          <p:nvPr/>
        </p:nvCxnSpPr>
        <p:spPr>
          <a:xfrm flipV="1">
            <a:off x="4427984" y="1847652"/>
            <a:ext cx="0" cy="1012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760D001F-2602-4627-9E42-6AFBF0FA8625}"/>
              </a:ext>
            </a:extLst>
          </p:cNvPr>
          <p:cNvPicPr>
            <a:picLocks noChangeAspect="1"/>
          </p:cNvPicPr>
          <p:nvPr/>
        </p:nvPicPr>
        <p:blipFill rotWithShape="1">
          <a:blip r:embed="rId3"/>
          <a:srcRect l="4725" t="13323" r="32275" b="22125"/>
          <a:stretch/>
        </p:blipFill>
        <p:spPr>
          <a:xfrm>
            <a:off x="2946385" y="3363838"/>
            <a:ext cx="2997191" cy="1648455"/>
          </a:xfrm>
          <a:prstGeom prst="rect">
            <a:avLst/>
          </a:prstGeom>
        </p:spPr>
      </p:pic>
      <p:sp>
        <p:nvSpPr>
          <p:cNvPr id="22" name="Tekstiruutu 21">
            <a:extLst>
              <a:ext uri="{FF2B5EF4-FFF2-40B4-BE49-F238E27FC236}">
                <a16:creationId xmlns:a16="http://schemas.microsoft.com/office/drawing/2014/main" id="{A97EAD0D-5719-479E-A25F-5C2305B8F55C}"/>
              </a:ext>
            </a:extLst>
          </p:cNvPr>
          <p:cNvSpPr txBox="1"/>
          <p:nvPr/>
        </p:nvSpPr>
        <p:spPr>
          <a:xfrm>
            <a:off x="2843808" y="2859782"/>
            <a:ext cx="2883741" cy="461665"/>
          </a:xfrm>
          <a:prstGeom prst="rect">
            <a:avLst/>
          </a:prstGeom>
          <a:noFill/>
        </p:spPr>
        <p:txBody>
          <a:bodyPr wrap="square" rtlCol="0">
            <a:spAutoFit/>
          </a:bodyPr>
          <a:lstStyle/>
          <a:p>
            <a:r>
              <a:rPr lang="fi-FI" sz="1200"/>
              <a:t>Paina kotisivut:</a:t>
            </a:r>
          </a:p>
          <a:p>
            <a:r>
              <a:rPr lang="fi-FI" sz="1200"/>
              <a:t>Aloita valitse ulkoasu. (testi sivuilla Aava)</a:t>
            </a:r>
          </a:p>
        </p:txBody>
      </p:sp>
      <p:cxnSp>
        <p:nvCxnSpPr>
          <p:cNvPr id="4" name="Suora nuoliyhdysviiva 3">
            <a:extLst>
              <a:ext uri="{FF2B5EF4-FFF2-40B4-BE49-F238E27FC236}">
                <a16:creationId xmlns:a16="http://schemas.microsoft.com/office/drawing/2014/main" id="{C31DA39E-7B5C-4CCD-9E28-D59268BF086B}"/>
              </a:ext>
            </a:extLst>
          </p:cNvPr>
          <p:cNvCxnSpPr>
            <a:cxnSpLocks/>
          </p:cNvCxnSpPr>
          <p:nvPr/>
        </p:nvCxnSpPr>
        <p:spPr>
          <a:xfrm flipV="1">
            <a:off x="971600" y="2499742"/>
            <a:ext cx="2088232"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kstiruutu 5">
            <a:extLst>
              <a:ext uri="{FF2B5EF4-FFF2-40B4-BE49-F238E27FC236}">
                <a16:creationId xmlns:a16="http://schemas.microsoft.com/office/drawing/2014/main" id="{FAC0B52D-AD54-44A2-BC8F-717BD9053C1C}"/>
              </a:ext>
            </a:extLst>
          </p:cNvPr>
          <p:cNvSpPr txBox="1"/>
          <p:nvPr/>
        </p:nvSpPr>
        <p:spPr>
          <a:xfrm>
            <a:off x="611560" y="3795886"/>
            <a:ext cx="2016224" cy="923330"/>
          </a:xfrm>
          <a:prstGeom prst="rect">
            <a:avLst/>
          </a:prstGeom>
          <a:noFill/>
        </p:spPr>
        <p:txBody>
          <a:bodyPr wrap="square" rtlCol="0">
            <a:spAutoFit/>
          </a:bodyPr>
          <a:lstStyle/>
          <a:p>
            <a:r>
              <a:rPr lang="fi-FI"/>
              <a:t>Täältä löydät sivuston nimen kts. Seuraava dia. </a:t>
            </a:r>
          </a:p>
        </p:txBody>
      </p:sp>
    </p:spTree>
    <p:extLst>
      <p:ext uri="{BB962C8B-B14F-4D97-AF65-F5344CB8AC3E}">
        <p14:creationId xmlns:p14="http://schemas.microsoft.com/office/powerpoint/2010/main" val="856352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5F2D92-9B87-4543-AD3F-ABFE31D6FEB6}"/>
              </a:ext>
            </a:extLst>
          </p:cNvPr>
          <p:cNvSpPr>
            <a:spLocks noGrp="1"/>
          </p:cNvSpPr>
          <p:nvPr>
            <p:ph type="title"/>
          </p:nvPr>
        </p:nvSpPr>
        <p:spPr/>
        <p:txBody>
          <a:bodyPr/>
          <a:lstStyle/>
          <a:p>
            <a:r>
              <a:rPr lang="fi-FI"/>
              <a:t>Verkkotunnus</a:t>
            </a:r>
          </a:p>
        </p:txBody>
      </p:sp>
      <p:pic>
        <p:nvPicPr>
          <p:cNvPr id="4" name="Kuva 3">
            <a:extLst>
              <a:ext uri="{FF2B5EF4-FFF2-40B4-BE49-F238E27FC236}">
                <a16:creationId xmlns:a16="http://schemas.microsoft.com/office/drawing/2014/main" id="{5E2F84FE-238F-44F3-AFC8-D13C3A81594B}"/>
              </a:ext>
            </a:extLst>
          </p:cNvPr>
          <p:cNvPicPr>
            <a:picLocks noChangeAspect="1"/>
          </p:cNvPicPr>
          <p:nvPr/>
        </p:nvPicPr>
        <p:blipFill rotWithShape="1">
          <a:blip r:embed="rId2"/>
          <a:srcRect t="13323" r="63387" b="25059"/>
          <a:stretch/>
        </p:blipFill>
        <p:spPr>
          <a:xfrm>
            <a:off x="1187624" y="1419622"/>
            <a:ext cx="3347864" cy="3024336"/>
          </a:xfrm>
          <a:prstGeom prst="rect">
            <a:avLst/>
          </a:prstGeom>
        </p:spPr>
      </p:pic>
      <p:sp>
        <p:nvSpPr>
          <p:cNvPr id="3" name="Tekstiruutu 2">
            <a:extLst>
              <a:ext uri="{FF2B5EF4-FFF2-40B4-BE49-F238E27FC236}">
                <a16:creationId xmlns:a16="http://schemas.microsoft.com/office/drawing/2014/main" id="{DFB23449-66A9-4D02-96AA-21F7525F3546}"/>
              </a:ext>
            </a:extLst>
          </p:cNvPr>
          <p:cNvSpPr txBox="1"/>
          <p:nvPr/>
        </p:nvSpPr>
        <p:spPr>
          <a:xfrm>
            <a:off x="5004048" y="1491630"/>
            <a:ext cx="3312368" cy="3416320"/>
          </a:xfrm>
          <a:prstGeom prst="rect">
            <a:avLst/>
          </a:prstGeom>
          <a:noFill/>
        </p:spPr>
        <p:txBody>
          <a:bodyPr wrap="square" rtlCol="0">
            <a:spAutoFit/>
          </a:bodyPr>
          <a:lstStyle/>
          <a:p>
            <a:r>
              <a:rPr lang="fi-FI"/>
              <a:t>Yhdistysavaimeen pääset sisälle kun kirjoitat verkkotunnuksen nimen nettiselaimen osoiteriville. </a:t>
            </a:r>
          </a:p>
          <a:p>
            <a:endParaRPr lang="fi-FI"/>
          </a:p>
          <a:p>
            <a:r>
              <a:rPr lang="fi-FI"/>
              <a:t>Sivuston nimi tulee siis ottaa talteen, jotta pääset sinne jatkossa sisään. </a:t>
            </a:r>
          </a:p>
          <a:p>
            <a:r>
              <a:rPr lang="fi-FI"/>
              <a:t>Eli laita </a:t>
            </a:r>
            <a:r>
              <a:rPr lang="fi-FI" b="1"/>
              <a:t>sivuston osoite ja salasana talteen</a:t>
            </a:r>
            <a:r>
              <a:rPr lang="fi-FI"/>
              <a:t>, käyttäjätunnus on se sähköposti millä kirjauduit sisään. </a:t>
            </a:r>
          </a:p>
          <a:p>
            <a:endParaRPr lang="fi-FI"/>
          </a:p>
        </p:txBody>
      </p:sp>
      <p:cxnSp>
        <p:nvCxnSpPr>
          <p:cNvPr id="6" name="Suora yhdysviiva 5">
            <a:extLst>
              <a:ext uri="{FF2B5EF4-FFF2-40B4-BE49-F238E27FC236}">
                <a16:creationId xmlns:a16="http://schemas.microsoft.com/office/drawing/2014/main" id="{B360754C-ED17-8E4A-410F-DE2C98A9B3E2}"/>
              </a:ext>
            </a:extLst>
          </p:cNvPr>
          <p:cNvCxnSpPr/>
          <p:nvPr/>
        </p:nvCxnSpPr>
        <p:spPr>
          <a:xfrm flipH="1">
            <a:off x="1403648" y="3147814"/>
            <a:ext cx="1008112"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7105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793525D-3054-4EB5-85D8-B175B441DA84}"/>
              </a:ext>
            </a:extLst>
          </p:cNvPr>
          <p:cNvSpPr>
            <a:spLocks noGrp="1"/>
          </p:cNvSpPr>
          <p:nvPr>
            <p:ph type="title"/>
          </p:nvPr>
        </p:nvSpPr>
        <p:spPr>
          <a:xfrm>
            <a:off x="6105832" y="479322"/>
            <a:ext cx="2551471" cy="1728954"/>
          </a:xfrm>
        </p:spPr>
        <p:txBody>
          <a:bodyPr vert="horz" lIns="91440" tIns="45720" rIns="91440" bIns="45720" rtlCol="0" anchor="b">
            <a:normAutofit/>
          </a:bodyPr>
          <a:lstStyle/>
          <a:p>
            <a:pPr defTabSz="914400"/>
            <a:r>
              <a:rPr lang="en-US" sz="3900" spc="-50" err="1">
                <a:solidFill>
                  <a:schemeClr val="tx1">
                    <a:lumMod val="85000"/>
                    <a:lumOff val="15000"/>
                  </a:schemeClr>
                </a:solidFill>
                <a:latin typeface="+mj-lt"/>
              </a:rPr>
              <a:t>Työpöytä</a:t>
            </a:r>
            <a:r>
              <a:rPr lang="en-US" sz="3900" spc="-50">
                <a:solidFill>
                  <a:schemeClr val="tx1">
                    <a:lumMod val="85000"/>
                    <a:lumOff val="15000"/>
                  </a:schemeClr>
                </a:solidFill>
                <a:latin typeface="+mj-lt"/>
              </a:rPr>
              <a:t> </a:t>
            </a:r>
            <a:r>
              <a:rPr lang="en-US" sz="3900" spc="-50" err="1">
                <a:solidFill>
                  <a:schemeClr val="tx1">
                    <a:lumMod val="85000"/>
                    <a:lumOff val="15000"/>
                  </a:schemeClr>
                </a:solidFill>
                <a:latin typeface="+mj-lt"/>
              </a:rPr>
              <a:t>näkymä</a:t>
            </a:r>
            <a:endParaRPr lang="en-US" sz="3900" spc="-50">
              <a:solidFill>
                <a:schemeClr val="tx1">
                  <a:lumMod val="85000"/>
                  <a:lumOff val="15000"/>
                </a:schemeClr>
              </a:solidFill>
              <a:latin typeface="+mj-lt"/>
            </a:endParaRPr>
          </a:p>
        </p:txBody>
      </p:sp>
      <p:pic>
        <p:nvPicPr>
          <p:cNvPr id="3" name="Sisällön paikkamerkki 2">
            <a:extLst>
              <a:ext uri="{FF2B5EF4-FFF2-40B4-BE49-F238E27FC236}">
                <a16:creationId xmlns:a16="http://schemas.microsoft.com/office/drawing/2014/main" id="{D687C7FB-1120-4F8E-BC86-46F767B014C4}"/>
              </a:ext>
            </a:extLst>
          </p:cNvPr>
          <p:cNvPicPr>
            <a:picLocks noGrp="1" noChangeAspect="1"/>
          </p:cNvPicPr>
          <p:nvPr>
            <p:ph idx="1"/>
          </p:nvPr>
        </p:nvPicPr>
        <p:blipFill rotWithShape="1">
          <a:blip r:embed="rId2"/>
          <a:srcRect t="13370" r="56383" b="63801"/>
          <a:stretch/>
        </p:blipFill>
        <p:spPr>
          <a:xfrm>
            <a:off x="474436" y="204628"/>
            <a:ext cx="5184163" cy="1458437"/>
          </a:xfrm>
          <a:prstGeom prst="rect">
            <a:avLst/>
          </a:prstGeom>
        </p:spPr>
      </p:pic>
      <p:sp>
        <p:nvSpPr>
          <p:cNvPr id="8" name="Tekstin paikkamerkki 7">
            <a:extLst>
              <a:ext uri="{FF2B5EF4-FFF2-40B4-BE49-F238E27FC236}">
                <a16:creationId xmlns:a16="http://schemas.microsoft.com/office/drawing/2014/main" id="{C07BE082-7F1D-4FF8-93F8-4D1AA678B9FF}"/>
              </a:ext>
            </a:extLst>
          </p:cNvPr>
          <p:cNvSpPr>
            <a:spLocks noGrp="1"/>
          </p:cNvSpPr>
          <p:nvPr>
            <p:ph type="body" sz="half" idx="2"/>
          </p:nvPr>
        </p:nvSpPr>
        <p:spPr>
          <a:xfrm>
            <a:off x="342900" y="2194561"/>
            <a:ext cx="1346489" cy="497202"/>
          </a:xfrm>
        </p:spPr>
        <p:txBody>
          <a:bodyPr>
            <a:normAutofit fontScale="85000" lnSpcReduction="10000"/>
          </a:bodyPr>
          <a:lstStyle/>
          <a:p>
            <a:r>
              <a:rPr lang="fi-FI">
                <a:solidFill>
                  <a:schemeClr val="tx1"/>
                </a:solidFill>
              </a:rPr>
              <a:t>Tästä näet oman tilauksen ja versio. </a:t>
            </a:r>
            <a:endParaRPr lang="fi-FI"/>
          </a:p>
        </p:txBody>
      </p:sp>
      <p:sp>
        <p:nvSpPr>
          <p:cNvPr id="14" name="Tekstin paikkamerkki 7">
            <a:extLst>
              <a:ext uri="{FF2B5EF4-FFF2-40B4-BE49-F238E27FC236}">
                <a16:creationId xmlns:a16="http://schemas.microsoft.com/office/drawing/2014/main" id="{194B0BCE-C264-4B2E-A246-6AC585422513}"/>
              </a:ext>
            </a:extLst>
          </p:cNvPr>
          <p:cNvSpPr txBox="1">
            <a:spLocks/>
          </p:cNvSpPr>
          <p:nvPr/>
        </p:nvSpPr>
        <p:spPr>
          <a:xfrm>
            <a:off x="1691680" y="2208276"/>
            <a:ext cx="1346489" cy="795520"/>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defRPr sz="1125" kern="1200">
                <a:solidFill>
                  <a:srgbClr val="FFFFFF"/>
                </a:solidFill>
                <a:latin typeface="Raleway" panose="020B0503030101060003" pitchFamily="34" charset="0"/>
                <a:ea typeface="+mn-ea"/>
                <a:cs typeface="+mn-cs"/>
              </a:defRPr>
            </a:lvl1pPr>
            <a:lvl2pPr marL="342900" indent="0" algn="l" defTabSz="685800" rtl="0" eaLnBrk="1" latinLnBrk="0" hangingPunct="1">
              <a:lnSpc>
                <a:spcPct val="90000"/>
              </a:lnSpc>
              <a:spcBef>
                <a:spcPts val="150"/>
              </a:spcBef>
              <a:spcAft>
                <a:spcPts val="300"/>
              </a:spcAft>
              <a:buClr>
                <a:schemeClr val="accent1"/>
              </a:buClr>
              <a:buFont typeface="Calibri" pitchFamily="34" charset="0"/>
              <a:buNone/>
              <a:defRPr sz="900" kern="1200">
                <a:solidFill>
                  <a:schemeClr val="tx1"/>
                </a:solidFill>
                <a:latin typeface="Raleway" panose="020B0503030101060003" pitchFamily="34" charset="0"/>
                <a:ea typeface="+mn-ea"/>
                <a:cs typeface="+mn-cs"/>
              </a:defRPr>
            </a:lvl2pPr>
            <a:lvl3pPr marL="685800" indent="0" algn="l" defTabSz="685800" rtl="0" eaLnBrk="1" latinLnBrk="0" hangingPunct="1">
              <a:lnSpc>
                <a:spcPct val="90000"/>
              </a:lnSpc>
              <a:spcBef>
                <a:spcPts val="150"/>
              </a:spcBef>
              <a:spcAft>
                <a:spcPts val="300"/>
              </a:spcAft>
              <a:buClr>
                <a:schemeClr val="accent1"/>
              </a:buClr>
              <a:buFont typeface="Calibri" pitchFamily="34" charset="0"/>
              <a:buNone/>
              <a:defRPr sz="750" kern="1200">
                <a:solidFill>
                  <a:schemeClr val="tx1"/>
                </a:solidFill>
                <a:latin typeface="Raleway" panose="020B0503030101060003" pitchFamily="34" charset="0"/>
                <a:ea typeface="+mn-ea"/>
                <a:cs typeface="+mn-cs"/>
              </a:defRPr>
            </a:lvl3pPr>
            <a:lvl4pPr marL="10287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solidFill>
                <a:latin typeface="Raleway" panose="020B0503030101060003" pitchFamily="34" charset="0"/>
                <a:ea typeface="+mn-ea"/>
                <a:cs typeface="+mn-cs"/>
              </a:defRPr>
            </a:lvl4pPr>
            <a:lvl5pPr marL="13716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solidFill>
                <a:latin typeface="Raleway" panose="020B0503030101060003" pitchFamily="34" charset="0"/>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r>
              <a:rPr lang="fi-FI">
                <a:solidFill>
                  <a:schemeClr val="tx1"/>
                </a:solidFill>
              </a:rPr>
              <a:t>Laajenna omaa tilausta jos esim. haluat oman </a:t>
            </a:r>
            <a:r>
              <a:rPr lang="fi-FI" err="1">
                <a:solidFill>
                  <a:schemeClr val="tx1"/>
                </a:solidFill>
              </a:rPr>
              <a:t>domainin</a:t>
            </a:r>
            <a:r>
              <a:rPr lang="fi-FI">
                <a:solidFill>
                  <a:schemeClr val="tx1"/>
                </a:solidFill>
              </a:rPr>
              <a:t> tai lisää sivuja käyttöön.</a:t>
            </a:r>
            <a:endParaRPr lang="fi-FI"/>
          </a:p>
        </p:txBody>
      </p:sp>
      <p:sp>
        <p:nvSpPr>
          <p:cNvPr id="16" name="Tekstin paikkamerkki 7">
            <a:extLst>
              <a:ext uri="{FF2B5EF4-FFF2-40B4-BE49-F238E27FC236}">
                <a16:creationId xmlns:a16="http://schemas.microsoft.com/office/drawing/2014/main" id="{D6AB7250-6D3B-4088-9A99-2D1E8660952D}"/>
              </a:ext>
            </a:extLst>
          </p:cNvPr>
          <p:cNvSpPr txBox="1">
            <a:spLocks/>
          </p:cNvSpPr>
          <p:nvPr/>
        </p:nvSpPr>
        <p:spPr>
          <a:xfrm>
            <a:off x="3224366" y="2208277"/>
            <a:ext cx="2211730" cy="947974"/>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None/>
              <a:defRPr sz="1125" kern="1200">
                <a:solidFill>
                  <a:srgbClr val="FFFFFF"/>
                </a:solidFill>
                <a:latin typeface="Raleway" panose="020B0503030101060003" pitchFamily="34" charset="0"/>
                <a:ea typeface="+mn-ea"/>
                <a:cs typeface="+mn-cs"/>
              </a:defRPr>
            </a:lvl1pPr>
            <a:lvl2pPr marL="342900" indent="0" algn="l" defTabSz="685800" rtl="0" eaLnBrk="1" latinLnBrk="0" hangingPunct="1">
              <a:lnSpc>
                <a:spcPct val="90000"/>
              </a:lnSpc>
              <a:spcBef>
                <a:spcPts val="150"/>
              </a:spcBef>
              <a:spcAft>
                <a:spcPts val="300"/>
              </a:spcAft>
              <a:buClr>
                <a:schemeClr val="accent1"/>
              </a:buClr>
              <a:buFont typeface="Calibri" pitchFamily="34" charset="0"/>
              <a:buNone/>
              <a:defRPr sz="900" kern="1200">
                <a:solidFill>
                  <a:schemeClr val="tx1"/>
                </a:solidFill>
                <a:latin typeface="Raleway" panose="020B0503030101060003" pitchFamily="34" charset="0"/>
                <a:ea typeface="+mn-ea"/>
                <a:cs typeface="+mn-cs"/>
              </a:defRPr>
            </a:lvl2pPr>
            <a:lvl3pPr marL="685800" indent="0" algn="l" defTabSz="685800" rtl="0" eaLnBrk="1" latinLnBrk="0" hangingPunct="1">
              <a:lnSpc>
                <a:spcPct val="90000"/>
              </a:lnSpc>
              <a:spcBef>
                <a:spcPts val="150"/>
              </a:spcBef>
              <a:spcAft>
                <a:spcPts val="300"/>
              </a:spcAft>
              <a:buClr>
                <a:schemeClr val="accent1"/>
              </a:buClr>
              <a:buFont typeface="Calibri" pitchFamily="34" charset="0"/>
              <a:buNone/>
              <a:defRPr sz="750" kern="1200">
                <a:solidFill>
                  <a:schemeClr val="tx1"/>
                </a:solidFill>
                <a:latin typeface="Raleway" panose="020B0503030101060003" pitchFamily="34" charset="0"/>
                <a:ea typeface="+mn-ea"/>
                <a:cs typeface="+mn-cs"/>
              </a:defRPr>
            </a:lvl3pPr>
            <a:lvl4pPr marL="10287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solidFill>
                <a:latin typeface="Raleway" panose="020B0503030101060003" pitchFamily="34" charset="0"/>
                <a:ea typeface="+mn-ea"/>
                <a:cs typeface="+mn-cs"/>
              </a:defRPr>
            </a:lvl4pPr>
            <a:lvl5pPr marL="13716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solidFill>
                <a:latin typeface="Raleway" panose="020B0503030101060003" pitchFamily="34" charset="0"/>
                <a:ea typeface="+mn-ea"/>
                <a:cs typeface="+mn-cs"/>
              </a:defRPr>
            </a:lvl5pPr>
            <a:lvl6pPr marL="17145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6pPr>
            <a:lvl7pPr marL="20574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7pPr>
            <a:lvl8pPr marL="24003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8pPr>
            <a:lvl9pPr marL="2743200" indent="0" algn="l" defTabSz="685800" rtl="0" eaLnBrk="1" latinLnBrk="0" hangingPunct="1">
              <a:lnSpc>
                <a:spcPct val="90000"/>
              </a:lnSpc>
              <a:spcBef>
                <a:spcPts val="150"/>
              </a:spcBef>
              <a:spcAft>
                <a:spcPts val="300"/>
              </a:spcAft>
              <a:buClr>
                <a:schemeClr val="accent1"/>
              </a:buClr>
              <a:buFont typeface="Calibri" pitchFamily="34" charset="0"/>
              <a:buNone/>
              <a:defRPr sz="675" kern="1200">
                <a:solidFill>
                  <a:schemeClr val="tx1">
                    <a:lumMod val="75000"/>
                    <a:lumOff val="25000"/>
                  </a:schemeClr>
                </a:solidFill>
                <a:latin typeface="+mn-lt"/>
                <a:ea typeface="+mn-ea"/>
                <a:cs typeface="+mn-cs"/>
              </a:defRPr>
            </a:lvl9pPr>
          </a:lstStyle>
          <a:p>
            <a:r>
              <a:rPr lang="fi-FI">
                <a:solidFill>
                  <a:schemeClr val="tx1"/>
                </a:solidFill>
              </a:rPr>
              <a:t>Täältä näet oman verkkotunnukset / sivun nimen jonka tarvitset, jotta pääset sisään sivuille uudestaan.</a:t>
            </a:r>
            <a:endParaRPr lang="fi-FI"/>
          </a:p>
        </p:txBody>
      </p:sp>
    </p:spTree>
    <p:extLst>
      <p:ext uri="{BB962C8B-B14F-4D97-AF65-F5344CB8AC3E}">
        <p14:creationId xmlns:p14="http://schemas.microsoft.com/office/powerpoint/2010/main" val="563721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771B54D-20B7-41B8-A115-CDDD1AC02A06}"/>
              </a:ext>
            </a:extLst>
          </p:cNvPr>
          <p:cNvSpPr>
            <a:spLocks noGrp="1"/>
          </p:cNvSpPr>
          <p:nvPr>
            <p:ph type="title"/>
          </p:nvPr>
        </p:nvSpPr>
        <p:spPr/>
        <p:txBody>
          <a:bodyPr/>
          <a:lstStyle/>
          <a:p>
            <a:r>
              <a:rPr lang="fi-FI"/>
              <a:t>Miten takaisin sisään: </a:t>
            </a:r>
          </a:p>
        </p:txBody>
      </p:sp>
      <p:pic>
        <p:nvPicPr>
          <p:cNvPr id="5" name="Sisällön paikkamerkki 4">
            <a:extLst>
              <a:ext uri="{FF2B5EF4-FFF2-40B4-BE49-F238E27FC236}">
                <a16:creationId xmlns:a16="http://schemas.microsoft.com/office/drawing/2014/main" id="{00E1ACD4-2857-4E7B-A5BF-467375A36EC2}"/>
              </a:ext>
            </a:extLst>
          </p:cNvPr>
          <p:cNvPicPr>
            <a:picLocks noGrp="1" noChangeAspect="1"/>
          </p:cNvPicPr>
          <p:nvPr>
            <p:ph idx="1"/>
          </p:nvPr>
        </p:nvPicPr>
        <p:blipFill rotWithShape="1">
          <a:blip r:embed="rId2"/>
          <a:srcRect l="935" t="5943" r="22564" b="16533"/>
          <a:stretch/>
        </p:blipFill>
        <p:spPr>
          <a:xfrm>
            <a:off x="822960" y="1419622"/>
            <a:ext cx="6264696" cy="3407689"/>
          </a:xfrm>
        </p:spPr>
      </p:pic>
      <p:sp>
        <p:nvSpPr>
          <p:cNvPr id="6" name="Tekstiruutu 5">
            <a:extLst>
              <a:ext uri="{FF2B5EF4-FFF2-40B4-BE49-F238E27FC236}">
                <a16:creationId xmlns:a16="http://schemas.microsoft.com/office/drawing/2014/main" id="{4F012AAA-4C91-4613-AFA2-26675547641D}"/>
              </a:ext>
            </a:extLst>
          </p:cNvPr>
          <p:cNvSpPr txBox="1"/>
          <p:nvPr/>
        </p:nvSpPr>
        <p:spPr>
          <a:xfrm>
            <a:off x="1043608" y="2643758"/>
            <a:ext cx="2520280" cy="923330"/>
          </a:xfrm>
          <a:prstGeom prst="rect">
            <a:avLst/>
          </a:prstGeom>
          <a:noFill/>
        </p:spPr>
        <p:txBody>
          <a:bodyPr wrap="square" rtlCol="0">
            <a:spAutoFit/>
          </a:bodyPr>
          <a:lstStyle/>
          <a:p>
            <a:r>
              <a:rPr lang="fi-FI"/>
              <a:t>Kirjoita osoiteriville, sivuston osoite ja pääset tähän näkymään.</a:t>
            </a:r>
          </a:p>
        </p:txBody>
      </p:sp>
    </p:spTree>
    <p:extLst>
      <p:ext uri="{BB962C8B-B14F-4D97-AF65-F5344CB8AC3E}">
        <p14:creationId xmlns:p14="http://schemas.microsoft.com/office/powerpoint/2010/main" val="3627203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02B550-00D9-478D-847D-836FF1B4B968}"/>
              </a:ext>
            </a:extLst>
          </p:cNvPr>
          <p:cNvSpPr>
            <a:spLocks noGrp="1"/>
          </p:cNvSpPr>
          <p:nvPr>
            <p:ph type="title"/>
          </p:nvPr>
        </p:nvSpPr>
        <p:spPr>
          <a:xfrm>
            <a:off x="822960" y="214953"/>
            <a:ext cx="7543800" cy="916637"/>
          </a:xfrm>
        </p:spPr>
        <p:txBody>
          <a:bodyPr>
            <a:normAutofit fontScale="90000"/>
          </a:bodyPr>
          <a:lstStyle/>
          <a:p>
            <a:r>
              <a:rPr lang="fi-FI"/>
              <a:t>Miten takaisin sisään </a:t>
            </a:r>
            <a:br>
              <a:rPr lang="fi-FI"/>
            </a:br>
            <a:r>
              <a:rPr lang="fi-FI"/>
              <a:t>(kun sivu on julkaistu)</a:t>
            </a:r>
          </a:p>
        </p:txBody>
      </p:sp>
      <p:sp>
        <p:nvSpPr>
          <p:cNvPr id="3" name="Sisällön paikkamerkki 2">
            <a:extLst>
              <a:ext uri="{FF2B5EF4-FFF2-40B4-BE49-F238E27FC236}">
                <a16:creationId xmlns:a16="http://schemas.microsoft.com/office/drawing/2014/main" id="{E84C23CE-7FBF-4BE9-91A6-C66315A0DFFE}"/>
              </a:ext>
            </a:extLst>
          </p:cNvPr>
          <p:cNvSpPr>
            <a:spLocks noGrp="1"/>
          </p:cNvSpPr>
          <p:nvPr>
            <p:ph idx="1"/>
          </p:nvPr>
        </p:nvSpPr>
        <p:spPr>
          <a:xfrm>
            <a:off x="822960" y="1384301"/>
            <a:ext cx="2020848" cy="3017520"/>
          </a:xfrm>
        </p:spPr>
        <p:txBody>
          <a:bodyPr>
            <a:normAutofit fontScale="40000" lnSpcReduction="20000"/>
          </a:bodyPr>
          <a:lstStyle/>
          <a:p>
            <a:r>
              <a:rPr lang="fi-FI"/>
              <a:t>Sitten kun sivu on julkaistu, sisäänkirjautuminen muuttuu eli sitten pääset sisään etusivun alareunassa olevasta @ merkistä.</a:t>
            </a:r>
          </a:p>
          <a:p>
            <a:endParaRPr lang="fi-FI"/>
          </a:p>
          <a:p>
            <a:endParaRPr lang="fi-FI"/>
          </a:p>
          <a:p>
            <a:r>
              <a:rPr lang="fi-FI"/>
              <a:t>Eli klikkaa merkkiä ja siitä avautuu kirjautumissivu. </a:t>
            </a:r>
          </a:p>
          <a:p>
            <a:r>
              <a:rPr lang="fi-FI"/>
              <a:t>Älkää vielä kuitenkaan julkaisko sivuja.</a:t>
            </a:r>
          </a:p>
        </p:txBody>
      </p:sp>
      <p:pic>
        <p:nvPicPr>
          <p:cNvPr id="7" name="Kuva 6">
            <a:extLst>
              <a:ext uri="{FF2B5EF4-FFF2-40B4-BE49-F238E27FC236}">
                <a16:creationId xmlns:a16="http://schemas.microsoft.com/office/drawing/2014/main" id="{7EA1AC47-DFBB-439F-8264-9BD70E1C4060}"/>
              </a:ext>
            </a:extLst>
          </p:cNvPr>
          <p:cNvPicPr>
            <a:picLocks noChangeAspect="1"/>
          </p:cNvPicPr>
          <p:nvPr/>
        </p:nvPicPr>
        <p:blipFill rotWithShape="1">
          <a:blip r:embed="rId2"/>
          <a:srcRect l="6688" t="5987" r="16139" b="4519"/>
          <a:stretch/>
        </p:blipFill>
        <p:spPr>
          <a:xfrm>
            <a:off x="3072921" y="1491630"/>
            <a:ext cx="5253814" cy="3270231"/>
          </a:xfrm>
          <a:prstGeom prst="rect">
            <a:avLst/>
          </a:prstGeom>
        </p:spPr>
      </p:pic>
      <p:cxnSp>
        <p:nvCxnSpPr>
          <p:cNvPr id="9" name="Suora nuoliyhdysviiva 8">
            <a:extLst>
              <a:ext uri="{FF2B5EF4-FFF2-40B4-BE49-F238E27FC236}">
                <a16:creationId xmlns:a16="http://schemas.microsoft.com/office/drawing/2014/main" id="{ED50E508-6618-4F6C-AAD0-AE9FFCD7B37D}"/>
              </a:ext>
            </a:extLst>
          </p:cNvPr>
          <p:cNvCxnSpPr>
            <a:cxnSpLocks/>
          </p:cNvCxnSpPr>
          <p:nvPr/>
        </p:nvCxnSpPr>
        <p:spPr>
          <a:xfrm>
            <a:off x="2843808" y="2355726"/>
            <a:ext cx="864096" cy="22322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91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5F2D92-9B87-4543-AD3F-ABFE31D6FEB6}"/>
              </a:ext>
            </a:extLst>
          </p:cNvPr>
          <p:cNvSpPr>
            <a:spLocks noGrp="1"/>
          </p:cNvSpPr>
          <p:nvPr>
            <p:ph type="title"/>
          </p:nvPr>
        </p:nvSpPr>
        <p:spPr/>
        <p:txBody>
          <a:bodyPr/>
          <a:lstStyle/>
          <a:p>
            <a:r>
              <a:rPr lang="fi-FI"/>
              <a:t>Verkkotunnus</a:t>
            </a:r>
          </a:p>
        </p:txBody>
      </p:sp>
      <p:pic>
        <p:nvPicPr>
          <p:cNvPr id="4" name="Kuva 3">
            <a:extLst>
              <a:ext uri="{FF2B5EF4-FFF2-40B4-BE49-F238E27FC236}">
                <a16:creationId xmlns:a16="http://schemas.microsoft.com/office/drawing/2014/main" id="{5E2F84FE-238F-44F3-AFC8-D13C3A81594B}"/>
              </a:ext>
            </a:extLst>
          </p:cNvPr>
          <p:cNvPicPr>
            <a:picLocks noChangeAspect="1"/>
          </p:cNvPicPr>
          <p:nvPr/>
        </p:nvPicPr>
        <p:blipFill rotWithShape="1">
          <a:blip r:embed="rId2"/>
          <a:srcRect t="13323" r="63387" b="25059"/>
          <a:stretch/>
        </p:blipFill>
        <p:spPr>
          <a:xfrm>
            <a:off x="1187624" y="1419622"/>
            <a:ext cx="3347864" cy="3024336"/>
          </a:xfrm>
          <a:prstGeom prst="rect">
            <a:avLst/>
          </a:prstGeom>
        </p:spPr>
      </p:pic>
    </p:spTree>
    <p:extLst>
      <p:ext uri="{BB962C8B-B14F-4D97-AF65-F5344CB8AC3E}">
        <p14:creationId xmlns:p14="http://schemas.microsoft.com/office/powerpoint/2010/main" val="53561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CC581D-3478-4D7E-ABFE-FB27C228FC6E}"/>
              </a:ext>
            </a:extLst>
          </p:cNvPr>
          <p:cNvSpPr>
            <a:spLocks noGrp="1"/>
          </p:cNvSpPr>
          <p:nvPr>
            <p:ph type="ctrTitle"/>
          </p:nvPr>
        </p:nvSpPr>
        <p:spPr/>
        <p:txBody>
          <a:bodyPr>
            <a:normAutofit/>
          </a:bodyPr>
          <a:lstStyle/>
          <a:p>
            <a:r>
              <a:rPr lang="fi-FI" sz="4800" b="1">
                <a:latin typeface="Candara" pitchFamily="34" charset="0"/>
              </a:rPr>
              <a:t>Kotisivujen sisältö</a:t>
            </a:r>
            <a:endParaRPr lang="fi-FI" sz="4800"/>
          </a:p>
        </p:txBody>
      </p:sp>
    </p:spTree>
    <p:extLst>
      <p:ext uri="{BB962C8B-B14F-4D97-AF65-F5344CB8AC3E}">
        <p14:creationId xmlns:p14="http://schemas.microsoft.com/office/powerpoint/2010/main" val="1052838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4400" spc="-20">
                <a:solidFill>
                  <a:srgbClr val="EB6932"/>
                </a:solidFill>
                <a:effectLst/>
                <a:latin typeface="Arial" panose="020B0604020202020204" pitchFamily="34" charset="0"/>
                <a:ea typeface="Times New Roman" panose="02020603050405020304" pitchFamily="18" charset="0"/>
              </a:rPr>
              <a:t>Tyylikäs, kompakti etusivu</a:t>
            </a:r>
            <a:endParaRPr lang="fi-FI" sz="44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a:normAutofit fontScale="92500"/>
          </a:bodyPr>
          <a:lstStyle/>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Etusivu on tärkeä ja sen sisällön suhteen kannattaa olla maltillinen.  Vaikka nopeasti ajatellen suuri määrä informaatiota heti etusivulla voi kuulostaa hyvältä ajatukselta, on vaikutus usein kielteinen.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Liian tekstintäyteinen etusivu tekee eri käyttäjäryhmille oleellisen informaation löytämisestä hankalaa ja etusivusta epäesteettisen ja vanhanaikaisen näköisen. Esimerkiksi hallituksen jäsenten yhteystietojen ei tarvitse löytyä listattuna etusivulta, vaan niille parempi paikka on omalla sivullaan.</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Etusivulla muutama hyvin valittu kuva ja yhdistyksen esittely tekee napakan ja tyylikkään vaikutelman. Etusivulle voi upottaa myös sosiaalisen median syötteitä esim. yhdistyksen </a:t>
            </a:r>
            <a:r>
              <a:rPr lang="fi-FI" sz="1800" err="1">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facebook</a:t>
            </a: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 sivun.</a:t>
            </a:r>
          </a:p>
          <a:p>
            <a:pPr marL="0" indent="0">
              <a:lnSpc>
                <a:spcPct val="107000"/>
              </a:lnSpc>
              <a:spcAft>
                <a:spcPts val="800"/>
              </a:spcAft>
              <a:buNone/>
            </a:pP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endParaRPr lang="fi-FI"/>
          </a:p>
        </p:txBody>
      </p:sp>
    </p:spTree>
    <p:extLst>
      <p:ext uri="{BB962C8B-B14F-4D97-AF65-F5344CB8AC3E}">
        <p14:creationId xmlns:p14="http://schemas.microsoft.com/office/powerpoint/2010/main" val="2826542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4400" spc="-20">
                <a:solidFill>
                  <a:srgbClr val="EB6932"/>
                </a:solidFill>
                <a:effectLst/>
                <a:latin typeface="Arial" panose="020B0604020202020204" pitchFamily="34" charset="0"/>
                <a:ea typeface="Times New Roman" panose="02020603050405020304" pitchFamily="18" charset="0"/>
              </a:rPr>
              <a:t>Mieti otsikot</a:t>
            </a:r>
            <a:endParaRPr lang="fi-FI" sz="44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a:normAutofit/>
          </a:bodyPr>
          <a:lstStyle/>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Otsikot ovat tärkeitä sekä selaajille että hakukoneille.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Otsikkotyylit löydät Yhdistysavaimessa tekstieditorin vasemmasta yläreunasta. Otsikko 1, otsikko 2 ja otsikko 3 on tarkoitettu sivustolle eri kohtiin. Vain yksi otsikko 1, jota seuraa otsikko 2 tekstilohkojen otsikkona ja mahdollisesti otsikko 3 väliotsikkona on oikea tapa. Muussa tapauksessa hakukoneiden on vaikea hahmottaa mikä asia on tärkein. Sama pätee ihmisiinkin!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a:p>
        </p:txBody>
      </p:sp>
    </p:spTree>
    <p:extLst>
      <p:ext uri="{BB962C8B-B14F-4D97-AF65-F5344CB8AC3E}">
        <p14:creationId xmlns:p14="http://schemas.microsoft.com/office/powerpoint/2010/main" val="325657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73ACB0-A2F4-41BD-BFAA-22AAF6838B96}"/>
              </a:ext>
            </a:extLst>
          </p:cNvPr>
          <p:cNvSpPr>
            <a:spLocks noGrp="1"/>
          </p:cNvSpPr>
          <p:nvPr>
            <p:ph type="title"/>
          </p:nvPr>
        </p:nvSpPr>
        <p:spPr/>
        <p:txBody>
          <a:bodyPr/>
          <a:lstStyle/>
          <a:p>
            <a:r>
              <a:rPr lang="fi-FI"/>
              <a:t>Miksi Yhdistysavain?</a:t>
            </a:r>
          </a:p>
        </p:txBody>
      </p:sp>
      <p:sp>
        <p:nvSpPr>
          <p:cNvPr id="3" name="Sisällön paikkamerkki 2">
            <a:extLst>
              <a:ext uri="{FF2B5EF4-FFF2-40B4-BE49-F238E27FC236}">
                <a16:creationId xmlns:a16="http://schemas.microsoft.com/office/drawing/2014/main" id="{44E8DE3F-3D08-4A6E-B6F7-FBF11AAC4D46}"/>
              </a:ext>
            </a:extLst>
          </p:cNvPr>
          <p:cNvSpPr>
            <a:spLocks noGrp="1"/>
          </p:cNvSpPr>
          <p:nvPr>
            <p:ph idx="1"/>
          </p:nvPr>
        </p:nvSpPr>
        <p:spPr/>
        <p:txBody>
          <a:bodyPr>
            <a:normAutofit fontScale="70000" lnSpcReduction="20000"/>
          </a:bodyPr>
          <a:lstStyle/>
          <a:p>
            <a:pPr>
              <a:buFont typeface="Courier New" panose="02070309020205020404" pitchFamily="49" charset="0"/>
              <a:buChar char="o"/>
            </a:pPr>
            <a:r>
              <a:rPr lang="fi-FI"/>
              <a:t> Helppo käyttää.</a:t>
            </a:r>
          </a:p>
          <a:p>
            <a:pPr>
              <a:buFont typeface="Courier New" panose="02070309020205020404" pitchFamily="49" charset="0"/>
              <a:buChar char="o"/>
            </a:pPr>
            <a:r>
              <a:rPr lang="fi-FI"/>
              <a:t> Useat yhdistystoimijat käyttävät.</a:t>
            </a:r>
          </a:p>
          <a:p>
            <a:pPr>
              <a:buFont typeface="Courier New" panose="02070309020205020404" pitchFamily="49" charset="0"/>
              <a:buChar char="o"/>
            </a:pPr>
            <a:r>
              <a:rPr lang="fi-FI"/>
              <a:t> On sekä ilmainen, että maksullinen mahdollisuus.</a:t>
            </a:r>
          </a:p>
          <a:p>
            <a:pPr>
              <a:buFont typeface="Courier New" panose="02070309020205020404" pitchFamily="49" charset="0"/>
              <a:buChar char="o"/>
            </a:pPr>
            <a:r>
              <a:rPr lang="fi-FI"/>
              <a:t> Ei tarvitse omaa ”koodaus” osaamista.</a:t>
            </a:r>
          </a:p>
          <a:p>
            <a:pPr>
              <a:buFont typeface="Courier New" panose="02070309020205020404" pitchFamily="49" charset="0"/>
              <a:buChar char="o"/>
            </a:pPr>
            <a:r>
              <a:rPr lang="fi-FI"/>
              <a:t> Suomenkielinen tuki, joka voi auttaa. </a:t>
            </a:r>
          </a:p>
          <a:p>
            <a:pPr>
              <a:buFont typeface="Courier New" panose="02070309020205020404" pitchFamily="49" charset="0"/>
              <a:buChar char="o"/>
            </a:pPr>
            <a:r>
              <a:rPr lang="fi-FI"/>
              <a:t> Sivut eivät katoa, kuten jotkin ilmaiset blogit ovat poistuneet. </a:t>
            </a:r>
          </a:p>
          <a:p>
            <a:pPr>
              <a:buFont typeface="Courier New" panose="02070309020205020404" pitchFamily="49" charset="0"/>
              <a:buChar char="o"/>
            </a:pPr>
            <a:r>
              <a:rPr lang="fi-FI"/>
              <a:t>Useita päivittäjiä voi saada, </a:t>
            </a:r>
            <a:r>
              <a:rPr lang="fi-FI" err="1"/>
              <a:t>jäsenrekisteri</a:t>
            </a:r>
            <a:r>
              <a:rPr lang="fi-FI"/>
              <a:t> mahdollisuus, sekä hallituksen sivut / jäsensivut.</a:t>
            </a:r>
          </a:p>
          <a:p>
            <a:pPr>
              <a:buFont typeface="Courier New" panose="02070309020205020404" pitchFamily="49" charset="0"/>
              <a:buChar char="o"/>
            </a:pPr>
            <a:r>
              <a:rPr lang="fi-FI"/>
              <a:t> Analytiikka voidaan saada, eli seurata ketkä sivuille käyvät.</a:t>
            </a:r>
          </a:p>
        </p:txBody>
      </p:sp>
      <p:pic>
        <p:nvPicPr>
          <p:cNvPr id="5" name="Kuva 4">
            <a:extLst>
              <a:ext uri="{FF2B5EF4-FFF2-40B4-BE49-F238E27FC236}">
                <a16:creationId xmlns:a16="http://schemas.microsoft.com/office/drawing/2014/main" id="{D5349F8C-A71F-642F-FFF1-F3367B9A0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75856" y="4234957"/>
            <a:ext cx="2286000" cy="676275"/>
          </a:xfrm>
          <a:prstGeom prst="rect">
            <a:avLst/>
          </a:prstGeom>
        </p:spPr>
      </p:pic>
    </p:spTree>
    <p:extLst>
      <p:ext uri="{BB962C8B-B14F-4D97-AF65-F5344CB8AC3E}">
        <p14:creationId xmlns:p14="http://schemas.microsoft.com/office/powerpoint/2010/main" val="40166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3600" spc="-20">
                <a:solidFill>
                  <a:srgbClr val="EB6932"/>
                </a:solidFill>
                <a:effectLst/>
                <a:latin typeface="Arial" panose="020B0604020202020204" pitchFamily="34" charset="0"/>
                <a:ea typeface="Times New Roman" panose="02020603050405020304" pitchFamily="18" charset="0"/>
              </a:rPr>
              <a:t>Sopivasti kuvia</a:t>
            </a:r>
            <a:endParaRPr lang="fi-FI" sz="36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vert="horz" lIns="91440" tIns="45720" rIns="91440" bIns="45720" rtlCol="0" anchor="t">
            <a:normAutofit/>
          </a:bodyPr>
          <a:lstStyle/>
          <a:p>
            <a:pPr>
              <a:lnSpc>
                <a:spcPct val="107000"/>
              </a:lnSpc>
              <a:spcAft>
                <a:spcPts val="800"/>
              </a:spcAft>
            </a:pPr>
            <a:r>
              <a:rPr lang="fi-FI" sz="1800" dirty="0">
                <a:solidFill>
                  <a:srgbClr val="524F4F"/>
                </a:solidFill>
                <a:effectLst/>
                <a:latin typeface="Arial"/>
                <a:ea typeface="Times New Roman" panose="02020603050405020304" pitchFamily="18" charset="0"/>
                <a:cs typeface="Times New Roman"/>
              </a:rPr>
              <a:t>Pelkkä teksti tekee sivustosta helposti tylsän näköisen ja raskaan lukea. Sopiva määrä relevantteja kuvia auttaa nykyaikaisen ja miellyttävän vaikutelman luomisessa. </a:t>
            </a:r>
            <a:endParaRPr lang="fi-FI" sz="1800" dirty="0">
              <a:effectLst/>
              <a:latin typeface="Arial"/>
              <a:ea typeface="Calibri" panose="020F0502020204030204" pitchFamily="34" charset="0"/>
              <a:cs typeface="Times New Roman"/>
            </a:endParaRPr>
          </a:p>
          <a:p>
            <a:r>
              <a:rPr lang="fi-FI" sz="1800" dirty="0">
                <a:solidFill>
                  <a:srgbClr val="524F4F"/>
                </a:solidFill>
                <a:effectLst/>
                <a:latin typeface="Arial"/>
                <a:ea typeface="Times New Roman" panose="02020603050405020304" pitchFamily="18" charset="0"/>
                <a:cs typeface="Arial"/>
              </a:rPr>
              <a:t>Kuvien sisällön lisäksi kuvien laadulla on merkitystä - huonolaatuiset kuvat eivät koskaan palvele sivustoa</a:t>
            </a:r>
            <a:endParaRPr lang="fi-FI">
              <a:solidFill>
                <a:srgbClr val="000000"/>
              </a:solidFill>
              <a:effectLst/>
              <a:latin typeface="Calibri"/>
              <a:ea typeface="Times New Roman" panose="02020603050405020304" pitchFamily="18" charset="0"/>
              <a:cs typeface="Calibri"/>
            </a:endParaRPr>
          </a:p>
          <a:p>
            <a:r>
              <a:rPr lang="fi-FI" sz="1800" dirty="0">
                <a:solidFill>
                  <a:srgbClr val="524F4F"/>
                </a:solidFill>
                <a:latin typeface="Arial"/>
                <a:cs typeface="Arial"/>
              </a:rPr>
              <a:t>Kuvapankki, joissa on saatavilla myös ilmaisia kuvia vapaaseen käyttöön</a:t>
            </a:r>
          </a:p>
          <a:p>
            <a:pPr lvl="1"/>
            <a:r>
              <a:rPr lang="fi-FI" sz="1400" dirty="0">
                <a:ea typeface="+mn-lt"/>
                <a:cs typeface="+mn-lt"/>
                <a:hlinkClick r:id="rId2"/>
              </a:rPr>
              <a:t>https://pixabay.com/fi/</a:t>
            </a:r>
            <a:endParaRPr lang="fi-FI" sz="1400" dirty="0">
              <a:solidFill>
                <a:srgbClr val="524F4F"/>
              </a:solidFill>
              <a:latin typeface="Arial"/>
              <a:cs typeface="Arial"/>
            </a:endParaRPr>
          </a:p>
          <a:p>
            <a:r>
              <a:rPr lang="fi-FI" sz="1800" dirty="0">
                <a:solidFill>
                  <a:srgbClr val="000000"/>
                </a:solidFill>
                <a:latin typeface="Calibri"/>
                <a:cs typeface="Calibri"/>
              </a:rPr>
              <a:t>Ilmainen suunnittelutyökalu, jossa on myös ilmainen kuvapankki</a:t>
            </a:r>
          </a:p>
          <a:p>
            <a:pPr lvl="1"/>
            <a:r>
              <a:rPr lang="fi-FI" sz="1400" dirty="0">
                <a:ea typeface="+mn-lt"/>
                <a:cs typeface="+mn-lt"/>
                <a:hlinkClick r:id="rId3"/>
              </a:rPr>
              <a:t>https://www.canva.com/</a:t>
            </a:r>
            <a:r>
              <a:rPr lang="fi-FI" sz="1400" dirty="0">
                <a:ea typeface="+mn-lt"/>
                <a:cs typeface="+mn-lt"/>
              </a:rPr>
              <a:t> </a:t>
            </a:r>
          </a:p>
          <a:p>
            <a:pPr lvl="1"/>
            <a:endParaRPr lang="fi-FI" sz="1400" dirty="0">
              <a:solidFill>
                <a:srgbClr val="000000"/>
              </a:solidFill>
              <a:latin typeface="Calibri"/>
              <a:cs typeface="Calibri"/>
            </a:endParaRPr>
          </a:p>
          <a:p>
            <a:pPr lvl="1"/>
            <a:endParaRPr lang="fi-FI" sz="1400" dirty="0">
              <a:solidFill>
                <a:srgbClr val="524F4F"/>
              </a:solidFill>
              <a:latin typeface="Arial"/>
              <a:cs typeface="Arial"/>
            </a:endParaRPr>
          </a:p>
        </p:txBody>
      </p:sp>
    </p:spTree>
    <p:extLst>
      <p:ext uri="{BB962C8B-B14F-4D97-AF65-F5344CB8AC3E}">
        <p14:creationId xmlns:p14="http://schemas.microsoft.com/office/powerpoint/2010/main" val="2040595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fontScale="90000"/>
          </a:bodyPr>
          <a:lstStyle/>
          <a:p>
            <a:r>
              <a:rPr lang="fi-FI" sz="3600" spc="-20">
                <a:solidFill>
                  <a:srgbClr val="EB6932"/>
                </a:solidFill>
                <a:effectLst/>
                <a:latin typeface="Arial" panose="020B0604020202020204" pitchFamily="34" charset="0"/>
                <a:ea typeface="Times New Roman" panose="02020603050405020304" pitchFamily="18" charset="0"/>
              </a:rPr>
              <a:t>Sopiva määrä selkeää, </a:t>
            </a:r>
            <a:br>
              <a:rPr lang="fi-FI" sz="3600" spc="-20">
                <a:solidFill>
                  <a:srgbClr val="EB6932"/>
                </a:solidFill>
                <a:effectLst/>
                <a:latin typeface="Arial" panose="020B0604020202020204" pitchFamily="34" charset="0"/>
                <a:ea typeface="Times New Roman" panose="02020603050405020304" pitchFamily="18" charset="0"/>
              </a:rPr>
            </a:br>
            <a:r>
              <a:rPr lang="fi-FI" sz="3600" spc="-20">
                <a:solidFill>
                  <a:srgbClr val="EB6932"/>
                </a:solidFill>
                <a:effectLst/>
                <a:latin typeface="Arial" panose="020B0604020202020204" pitchFamily="34" charset="0"/>
                <a:ea typeface="Times New Roman" panose="02020603050405020304" pitchFamily="18" charset="0"/>
              </a:rPr>
              <a:t>tiivistä tekstiä</a:t>
            </a:r>
            <a:endParaRPr lang="fi-FI" sz="36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a:normAutofit fontScale="92500" lnSpcReduction="10000"/>
          </a:bodyPr>
          <a:lstStyle/>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Rönsyilevä ja runsas teksti etenkin pääsivulla voi olla ongelma, mutta vain minimaalisesti asiaa sisältävät sivut jäävät hakukoneissa auttamatta jalkoihin. Pelkät kuvat ja muutama sana yhdistyksestä eivät riitä; on kuvattava selvästi, mistä on kyse. Tämän muotoiluun kannattaa käyttää hetki aikaa.</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Hakukonenäkyvyys kulkee käsi kädessä sivuston sisällöllisen laadun ja luettavuuden kanssa. Tätä ei paranna se, että avainsanoja toistetaan tarpeettomasti tekstin luettavuuden ja järkevyyden kustannuksella. Tavallinen, hyvin kirjoitettu teksti vie pitkälle.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Kannattaa lisäksi pohtia, hakevatko esimerkiksi toiminnasta kiinnostuneet ihmiset tietoa eri sanoilla kun jo yhdistyksen toiminnassa mukana olevat jäsenet.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a:p>
        </p:txBody>
      </p:sp>
    </p:spTree>
    <p:extLst>
      <p:ext uri="{BB962C8B-B14F-4D97-AF65-F5344CB8AC3E}">
        <p14:creationId xmlns:p14="http://schemas.microsoft.com/office/powerpoint/2010/main" val="2970846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4000" spc="-20">
                <a:solidFill>
                  <a:srgbClr val="EB6932"/>
                </a:solidFill>
                <a:effectLst/>
                <a:latin typeface="Arial" panose="020B0604020202020204" pitchFamily="34" charset="0"/>
                <a:ea typeface="Times New Roman" panose="02020603050405020304" pitchFamily="18" charset="0"/>
              </a:rPr>
              <a:t>Selkeät valikot ja rakenne</a:t>
            </a:r>
            <a:endParaRPr lang="fi-FI" sz="40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a:normAutofit/>
          </a:bodyPr>
          <a:lstStyle/>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Jos kävijöiden halutaan löytävän nopeasti etsimänsä tiedon, kannattaa ylävalikon kohteiden määrä pitää niin pienenä kuin mahdollista - ei kuitenkaan niin pienenä, että liian monta asiaa joudutaan niputtamaan saman otsikon alle. </a:t>
            </a:r>
            <a:b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br>
            <a:b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b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Jos mahdollista, kannattaa </a:t>
            </a:r>
            <a:r>
              <a:rPr lang="fi-FI" sz="1800" u="sng">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päävalikossa olla vain 4-5 otsikkoa</a:t>
            </a: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 Alasivuilla voidaan tarkentaa aihepiiriin liittyvää sisältöä.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a:p>
        </p:txBody>
      </p:sp>
    </p:spTree>
    <p:extLst>
      <p:ext uri="{BB962C8B-B14F-4D97-AF65-F5344CB8AC3E}">
        <p14:creationId xmlns:p14="http://schemas.microsoft.com/office/powerpoint/2010/main" val="3349996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p:txBody>
          <a:bodyPr>
            <a:normAutofit/>
          </a:bodyPr>
          <a:lstStyle/>
          <a:p>
            <a:r>
              <a:rPr lang="fi-FI" sz="3200" spc="-20">
                <a:solidFill>
                  <a:srgbClr val="EB6932"/>
                </a:solidFill>
                <a:effectLst/>
                <a:latin typeface="Arial" panose="020B0604020202020204" pitchFamily="34" charset="0"/>
                <a:ea typeface="Times New Roman" panose="02020603050405020304" pitchFamily="18" charset="0"/>
              </a:rPr>
              <a:t>Harkittu fonttien ja värien käyttö</a:t>
            </a:r>
            <a:endParaRPr lang="fi-FI" sz="3200"/>
          </a:p>
        </p:txBody>
      </p:sp>
      <p:sp>
        <p:nvSpPr>
          <p:cNvPr id="3" name="Sisällön paikkamerkki 2">
            <a:extLst>
              <a:ext uri="{FF2B5EF4-FFF2-40B4-BE49-F238E27FC236}">
                <a16:creationId xmlns:a16="http://schemas.microsoft.com/office/drawing/2014/main" id="{D2F0A833-DF40-424B-B47D-0E0DE3DEFFC4}"/>
              </a:ext>
            </a:extLst>
          </p:cNvPr>
          <p:cNvSpPr>
            <a:spLocks noGrp="1"/>
          </p:cNvSpPr>
          <p:nvPr>
            <p:ph idx="1"/>
          </p:nvPr>
        </p:nvSpPr>
        <p:spPr/>
        <p:txBody>
          <a:bodyPr>
            <a:normAutofit/>
          </a:bodyPr>
          <a:lstStyle/>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Valitsemalla sopivan fontin parannat paitsi sivuston tyyliä myös selaajien viihtyvyyttä.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Erilaisia tehosteita, kuten värejä, huomiolaatikoita, kursivointeja, lihavointeja ja niin edelleen kannattaa viljellä varoen.  Kun sivuston yleisilme on levollinen, voi pienilläkin tehokeinoilla nostaa erityisen tärkeitä asioita näkyvämmäksi. </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a:solidFill>
                  <a:srgbClr val="524F4F"/>
                </a:solidFill>
                <a:effectLst/>
                <a:latin typeface="Arial" panose="020B0604020202020204" pitchFamily="34" charset="0"/>
                <a:ea typeface="Times New Roman" panose="02020603050405020304" pitchFamily="18" charset="0"/>
                <a:cs typeface="Times New Roman" panose="02020603050405020304" pitchFamily="18" charset="0"/>
              </a:rPr>
              <a:t>Ylipäätään hyväkontrastisen ja miellyttävän värimaailman suunnittelu on palvelus sivuston käyttäjille.</a:t>
            </a:r>
          </a:p>
          <a:p>
            <a:pPr>
              <a:lnSpc>
                <a:spcPct val="107000"/>
              </a:lnSpc>
              <a:spcAft>
                <a:spcPts val="800"/>
              </a:spcAft>
            </a:pPr>
            <a:r>
              <a:rPr lang="fi-FI" sz="1800">
                <a:solidFill>
                  <a:srgbClr val="524F4F"/>
                </a:solidFill>
                <a:latin typeface="Arial" panose="020B0604020202020204" pitchFamily="34" charset="0"/>
                <a:ea typeface="Calibri" panose="020F0502020204030204" pitchFamily="34" charset="0"/>
                <a:cs typeface="Times New Roman" panose="02020603050405020304" pitchFamily="18" charset="0"/>
              </a:rPr>
              <a:t>Saavutettavuus kannattaa huomioida.</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a:p>
        </p:txBody>
      </p:sp>
    </p:spTree>
    <p:extLst>
      <p:ext uri="{BB962C8B-B14F-4D97-AF65-F5344CB8AC3E}">
        <p14:creationId xmlns:p14="http://schemas.microsoft.com/office/powerpoint/2010/main" val="2368162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395536" y="411510"/>
            <a:ext cx="8424936" cy="584775"/>
          </a:xfrm>
          <a:prstGeom prst="rect">
            <a:avLst/>
          </a:prstGeom>
          <a:noFill/>
        </p:spPr>
        <p:txBody>
          <a:bodyPr wrap="square" rtlCol="0">
            <a:spAutoFit/>
          </a:bodyPr>
          <a:lstStyle/>
          <a:p>
            <a:r>
              <a:rPr lang="fi-FI" sz="3200" b="1">
                <a:solidFill>
                  <a:srgbClr val="94C11E"/>
                </a:solidFill>
                <a:latin typeface="Candara" pitchFamily="34" charset="0"/>
              </a:rPr>
              <a:t>Mitä kyläyhdistyksen kotisivuilla tulisi olla</a:t>
            </a:r>
          </a:p>
        </p:txBody>
      </p:sp>
      <p:sp>
        <p:nvSpPr>
          <p:cNvPr id="4" name="Tekstikehys 3"/>
          <p:cNvSpPr txBox="1"/>
          <p:nvPr/>
        </p:nvSpPr>
        <p:spPr>
          <a:xfrm>
            <a:off x="467544" y="1203599"/>
            <a:ext cx="6264696" cy="2031325"/>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Yhdistyksen esittely (mitä yhdistys tekee, mahd. kartta)</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Toimitilojen esittely (osoite, mahd. kartta / ajo-ohje)</a:t>
            </a:r>
            <a:endParaRPr lang="en-US"/>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Yhteystiedot / hallituksen kokoonpano / Liikenneyhteydet</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Tapahtumat </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Ajankohtaista / Uutiset (vaikkapa Facebookin kautta)</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Muuta, mitä? (historia osuus, onko tarpeellinen)</a:t>
            </a:r>
          </a:p>
          <a:p>
            <a:endParaRPr lang="fi-FI" b="1" u="sng">
              <a:solidFill>
                <a:schemeClr val="tx1">
                  <a:lumMod val="85000"/>
                  <a:lumOff val="15000"/>
                </a:schemeClr>
              </a:solidFill>
              <a:latin typeface="Candara" pitchFamily="34" charset="0"/>
            </a:endParaRPr>
          </a:p>
        </p:txBody>
      </p:sp>
      <p:sp>
        <p:nvSpPr>
          <p:cNvPr id="6" name="Tekstikehys 3">
            <a:extLst>
              <a:ext uri="{FF2B5EF4-FFF2-40B4-BE49-F238E27FC236}">
                <a16:creationId xmlns:a16="http://schemas.microsoft.com/office/drawing/2014/main" id="{A21DC0CB-C774-482E-8206-FD7A988D5016}"/>
              </a:ext>
            </a:extLst>
          </p:cNvPr>
          <p:cNvSpPr txBox="1"/>
          <p:nvPr/>
        </p:nvSpPr>
        <p:spPr>
          <a:xfrm>
            <a:off x="467544" y="3075806"/>
            <a:ext cx="6264696" cy="1754326"/>
          </a:xfrm>
          <a:prstGeom prst="rect">
            <a:avLst/>
          </a:prstGeom>
          <a:solidFill>
            <a:schemeClr val="bg2">
              <a:lumMod val="90000"/>
            </a:schemeClr>
          </a:solidFill>
        </p:spPr>
        <p:txBody>
          <a:bodyPr wrap="square" rtlCol="0">
            <a:spAutoFit/>
          </a:bodyPr>
          <a:lstStyle/>
          <a:p>
            <a:r>
              <a:rPr lang="fi-FI" b="1">
                <a:solidFill>
                  <a:schemeClr val="tx1">
                    <a:lumMod val="85000"/>
                    <a:lumOff val="15000"/>
                  </a:schemeClr>
                </a:solidFill>
                <a:latin typeface="Candara" pitchFamily="34" charset="0"/>
              </a:rPr>
              <a:t>Pohdi:  </a:t>
            </a:r>
            <a:endParaRPr lang="en-US"/>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Sivuilla vierailijat: ketkä sivuilla käyvät, mitä he hakevat?</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Mitä pitää olla / mikä on turhaa? </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Sisällön päivittämisen tarve (mahd. pieni)</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Kuvien ja tekstin suhde</a:t>
            </a:r>
          </a:p>
          <a:p>
            <a:pPr marL="285750" indent="-285750">
              <a:buFont typeface="Arial" panose="020B0604020202020204" pitchFamily="34" charset="0"/>
              <a:buChar char="•"/>
            </a:pPr>
            <a:r>
              <a:rPr lang="fi-FI" b="1">
                <a:solidFill>
                  <a:schemeClr val="tx1">
                    <a:lumMod val="85000"/>
                    <a:lumOff val="15000"/>
                  </a:schemeClr>
                </a:solidFill>
                <a:latin typeface="Candara" pitchFamily="34" charset="0"/>
              </a:rPr>
              <a:t>Muuta, mitä?</a:t>
            </a:r>
          </a:p>
        </p:txBody>
      </p:sp>
    </p:spTree>
    <p:extLst>
      <p:ext uri="{BB962C8B-B14F-4D97-AF65-F5344CB8AC3E}">
        <p14:creationId xmlns:p14="http://schemas.microsoft.com/office/powerpoint/2010/main" val="42691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179512" y="339502"/>
            <a:ext cx="8424936" cy="923330"/>
          </a:xfrm>
          <a:prstGeom prst="rect">
            <a:avLst/>
          </a:prstGeom>
          <a:noFill/>
        </p:spPr>
        <p:txBody>
          <a:bodyPr wrap="square" rtlCol="0">
            <a:spAutoFit/>
          </a:bodyPr>
          <a:lstStyle/>
          <a:p>
            <a:pPr algn="ctr"/>
            <a:r>
              <a:rPr lang="fi-FI" sz="5400" b="1">
                <a:solidFill>
                  <a:srgbClr val="94C11E"/>
                </a:solidFill>
                <a:latin typeface="Candara" pitchFamily="34" charset="0"/>
              </a:rPr>
              <a:t>Mieti:</a:t>
            </a:r>
          </a:p>
        </p:txBody>
      </p:sp>
      <p:sp>
        <p:nvSpPr>
          <p:cNvPr id="6" name="Tekstiruutu 5">
            <a:extLst>
              <a:ext uri="{FF2B5EF4-FFF2-40B4-BE49-F238E27FC236}">
                <a16:creationId xmlns:a16="http://schemas.microsoft.com/office/drawing/2014/main" id="{824AC351-8C7B-42EE-9557-B3FC70DE9002}"/>
              </a:ext>
            </a:extLst>
          </p:cNvPr>
          <p:cNvSpPr txBox="1"/>
          <p:nvPr/>
        </p:nvSpPr>
        <p:spPr>
          <a:xfrm>
            <a:off x="539552" y="1491630"/>
            <a:ext cx="7920880" cy="2308324"/>
          </a:xfrm>
          <a:prstGeom prst="rect">
            <a:avLst/>
          </a:prstGeom>
          <a:solidFill>
            <a:srgbClr val="FFFF00"/>
          </a:solidFill>
        </p:spPr>
        <p:txBody>
          <a:bodyPr wrap="square" rtlCol="0">
            <a:spAutoFit/>
          </a:bodyPr>
          <a:lstStyle/>
          <a:p>
            <a:r>
              <a:rPr lang="fi-FI" u="sng"/>
              <a:t>Muista nämä!</a:t>
            </a:r>
          </a:p>
          <a:p>
            <a:pPr marL="285750" indent="-285750">
              <a:buFont typeface="Wingdings" panose="05000000000000000000" pitchFamily="2" charset="2"/>
              <a:buChar char="ü"/>
            </a:pPr>
            <a:r>
              <a:rPr lang="fi-FI"/>
              <a:t>Kuka päivittää? (</a:t>
            </a:r>
            <a:r>
              <a:rPr lang="fi-FI">
                <a:sym typeface="Wingdings" panose="05000000000000000000" pitchFamily="2" charset="2"/>
              </a:rPr>
              <a:t> hallinta  käyttöoikeudet, jossa hallitaan näitä) </a:t>
            </a:r>
          </a:p>
          <a:p>
            <a:pPr marL="285750" indent="-285750">
              <a:buFont typeface="Wingdings" panose="05000000000000000000" pitchFamily="2" charset="2"/>
              <a:buChar char="ü"/>
            </a:pPr>
            <a:r>
              <a:rPr lang="fi-FI">
                <a:sym typeface="Wingdings" panose="05000000000000000000" pitchFamily="2" charset="2"/>
              </a:rPr>
              <a:t>Kirjoita aina kaikki tekstit ensin Wordiin tai muuhun tekstinkäsittelyohjelmaan, ja kopioi sieltä sivuilla.</a:t>
            </a:r>
            <a:r>
              <a:rPr lang="fi-FI"/>
              <a:t> </a:t>
            </a:r>
          </a:p>
          <a:p>
            <a:pPr marL="285750" indent="-285750">
              <a:buFont typeface="Wingdings" panose="05000000000000000000" pitchFamily="2" charset="2"/>
              <a:buChar char="ü"/>
            </a:pPr>
            <a:r>
              <a:rPr lang="fi-FI"/>
              <a:t>Ei liikaa tekstiä.</a:t>
            </a:r>
          </a:p>
          <a:p>
            <a:pPr marL="285750" indent="-285750">
              <a:buFont typeface="Wingdings" panose="05000000000000000000" pitchFamily="2" charset="2"/>
              <a:buChar char="ü"/>
            </a:pPr>
            <a:r>
              <a:rPr lang="fi-FI"/>
              <a:t>Ei liian pitkiä sivuja</a:t>
            </a:r>
          </a:p>
          <a:p>
            <a:pPr marL="285750" indent="-285750">
              <a:buFont typeface="Wingdings" panose="05000000000000000000" pitchFamily="2" charset="2"/>
              <a:buChar char="ü"/>
            </a:pPr>
            <a:r>
              <a:rPr lang="fi-FI"/>
              <a:t>Vain oleellinen tieto</a:t>
            </a:r>
          </a:p>
          <a:p>
            <a:pPr marL="285750" indent="-285750">
              <a:buFont typeface="Wingdings" panose="05000000000000000000" pitchFamily="2" charset="2"/>
              <a:buChar char="ü"/>
            </a:pPr>
            <a:r>
              <a:rPr lang="fi-FI"/>
              <a:t>Vanhat tiedot pois</a:t>
            </a:r>
          </a:p>
        </p:txBody>
      </p:sp>
    </p:spTree>
    <p:extLst>
      <p:ext uri="{BB962C8B-B14F-4D97-AF65-F5344CB8AC3E}">
        <p14:creationId xmlns:p14="http://schemas.microsoft.com/office/powerpoint/2010/main" val="38285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374DF-5F51-4973-D993-E3283DDCC41E}"/>
              </a:ext>
            </a:extLst>
          </p:cNvPr>
          <p:cNvSpPr>
            <a:spLocks noGrp="1"/>
          </p:cNvSpPr>
          <p:nvPr>
            <p:ph type="title"/>
          </p:nvPr>
        </p:nvSpPr>
        <p:spPr/>
        <p:txBody>
          <a:bodyPr>
            <a:normAutofit fontScale="90000"/>
          </a:bodyPr>
          <a:lstStyle/>
          <a:p>
            <a:r>
              <a:rPr lang="fi-FI" sz="3200" b="1" dirty="0">
                <a:solidFill>
                  <a:srgbClr val="94C11E"/>
                </a:solidFill>
                <a:latin typeface="Candara"/>
                <a:ea typeface="+mn-ea"/>
                <a:cs typeface="+mn-cs"/>
              </a:rPr>
              <a:t>Miten yhdistyksen nettisivuilla tulisi olla kylätalo esillä?</a:t>
            </a:r>
          </a:p>
        </p:txBody>
      </p:sp>
      <p:sp>
        <p:nvSpPr>
          <p:cNvPr id="3" name="Sisällön paikkamerkki 2">
            <a:extLst>
              <a:ext uri="{FF2B5EF4-FFF2-40B4-BE49-F238E27FC236}">
                <a16:creationId xmlns:a16="http://schemas.microsoft.com/office/drawing/2014/main" id="{2222C0E8-5A5E-B90A-FC42-6749050B76ED}"/>
              </a:ext>
            </a:extLst>
          </p:cNvPr>
          <p:cNvSpPr>
            <a:spLocks noGrp="1"/>
          </p:cNvSpPr>
          <p:nvPr>
            <p:ph idx="1"/>
          </p:nvPr>
        </p:nvSpPr>
        <p:spPr>
          <a:xfrm>
            <a:off x="421481" y="1314451"/>
            <a:ext cx="7765256" cy="3394472"/>
          </a:xfrm>
        </p:spPr>
        <p:txBody>
          <a:bodyPr vert="horz" lIns="91440" tIns="45720" rIns="91440" bIns="45720" rtlCol="0" anchor="t">
            <a:normAutofit fontScale="47500" lnSpcReduction="20000"/>
          </a:bodyPr>
          <a:lstStyle/>
          <a:p>
            <a:r>
              <a:rPr lang="fi-FI" dirty="0">
                <a:ea typeface="Calibri"/>
                <a:cs typeface="Calibri"/>
              </a:rPr>
              <a:t>Kylätalo tulisi olla pääsivulta helposti saatavilla ja löydettävissä</a:t>
            </a:r>
          </a:p>
          <a:p>
            <a:pPr lvl="1"/>
            <a:r>
              <a:rPr lang="fi-FI" dirty="0">
                <a:ea typeface="Calibri"/>
                <a:cs typeface="Calibri"/>
              </a:rPr>
              <a:t>Oma sivusto/alasivu</a:t>
            </a:r>
          </a:p>
          <a:p>
            <a:r>
              <a:rPr lang="fi-FI" dirty="0">
                <a:ea typeface="Calibri"/>
                <a:cs typeface="Calibri"/>
              </a:rPr>
              <a:t>Kohteesta pitäisi saada vähintään nämä tiedot nopeasti</a:t>
            </a:r>
            <a:endParaRPr lang="fi-FI" dirty="0"/>
          </a:p>
          <a:p>
            <a:pPr lvl="1"/>
            <a:r>
              <a:rPr lang="fi-FI" dirty="0">
                <a:ea typeface="Calibri"/>
                <a:cs typeface="Calibri"/>
              </a:rPr>
              <a:t>Hyvä ja houkutteleva kuvaus, jossa on keskitytty yksityiskohtiin</a:t>
            </a:r>
          </a:p>
          <a:p>
            <a:pPr lvl="2"/>
            <a:r>
              <a:rPr lang="fi-FI" dirty="0">
                <a:ea typeface="Calibri"/>
                <a:cs typeface="Calibri"/>
              </a:rPr>
              <a:t>Mihin kohde soveltuu</a:t>
            </a:r>
          </a:p>
          <a:p>
            <a:pPr lvl="1"/>
            <a:r>
              <a:rPr lang="fi-FI" dirty="0">
                <a:ea typeface="Calibri"/>
                <a:cs typeface="Calibri"/>
              </a:rPr>
              <a:t>Varustetaso mahdollisimman tarkasti</a:t>
            </a:r>
          </a:p>
          <a:p>
            <a:pPr lvl="1"/>
            <a:r>
              <a:rPr lang="fi-FI" dirty="0">
                <a:ea typeface="Calibri"/>
                <a:cs typeface="Calibri"/>
              </a:rPr>
              <a:t>Vuokrahinnasto</a:t>
            </a:r>
          </a:p>
          <a:p>
            <a:pPr lvl="1"/>
            <a:r>
              <a:rPr lang="fi-FI" dirty="0">
                <a:ea typeface="Calibri"/>
                <a:cs typeface="Calibri"/>
              </a:rPr>
              <a:t>Yhteystiedot</a:t>
            </a:r>
          </a:p>
          <a:p>
            <a:pPr lvl="2"/>
            <a:r>
              <a:rPr lang="fi-FI" dirty="0">
                <a:ea typeface="Calibri"/>
                <a:cs typeface="Calibri"/>
              </a:rPr>
              <a:t>Kuinka kohdetta voi vuokrata, puhelinnumero, sähköposti yms.</a:t>
            </a:r>
          </a:p>
          <a:p>
            <a:pPr lvl="2"/>
            <a:r>
              <a:rPr lang="fi-FI" dirty="0">
                <a:ea typeface="Calibri"/>
                <a:cs typeface="Calibri"/>
              </a:rPr>
              <a:t>Osoite, mahdollisesti kartta?</a:t>
            </a:r>
          </a:p>
          <a:p>
            <a:pPr lvl="2"/>
            <a:r>
              <a:rPr lang="fi-FI" dirty="0">
                <a:ea typeface="Calibri"/>
                <a:cs typeface="Calibri"/>
              </a:rPr>
              <a:t>Mistä saa lisätietoa, jota tässä ei vielä tule esille (somekanavat)</a:t>
            </a:r>
          </a:p>
          <a:p>
            <a:pPr lvl="1"/>
            <a:r>
              <a:rPr lang="fi-FI" dirty="0">
                <a:ea typeface="Calibri"/>
                <a:cs typeface="Calibri"/>
              </a:rPr>
              <a:t>Mahdollisimman paljon laadukkaita kuvia</a:t>
            </a:r>
          </a:p>
          <a:p>
            <a:pPr lvl="2"/>
            <a:r>
              <a:rPr lang="fi-FI" dirty="0">
                <a:ea typeface="Calibri"/>
                <a:cs typeface="Calibri"/>
              </a:rPr>
              <a:t>kuvat pysähdyttävät ja houkuttelevat</a:t>
            </a:r>
          </a:p>
          <a:p>
            <a:pPr lvl="2"/>
            <a:r>
              <a:rPr lang="fi-FI" dirty="0">
                <a:ea typeface="Calibri"/>
                <a:cs typeface="Calibri"/>
              </a:rPr>
              <a:t>Kuvia eri tiloista ja mahdollisesti erilaisten kattauksien kanssa.</a:t>
            </a:r>
          </a:p>
          <a:p>
            <a:pPr lvl="2"/>
            <a:r>
              <a:rPr lang="fi-FI" dirty="0">
                <a:ea typeface="Calibri"/>
                <a:cs typeface="Calibri"/>
              </a:rPr>
              <a:t>Mikäli kuvia ei saa karuselliin, kuvia ei kannata laittaa sivulle "</a:t>
            </a:r>
            <a:r>
              <a:rPr lang="fi-FI" dirty="0" err="1">
                <a:ea typeface="Calibri"/>
                <a:cs typeface="Calibri"/>
              </a:rPr>
              <a:t>alekkain</a:t>
            </a:r>
            <a:r>
              <a:rPr lang="fi-FI" dirty="0">
                <a:ea typeface="Calibri"/>
                <a:cs typeface="Calibri"/>
              </a:rPr>
              <a:t>" liikaa vaan sijoitella vaikka galleriaan ja ohjata käyttäjää siirtymään lisäkuvia halutessaan sinne.</a:t>
            </a:r>
          </a:p>
          <a:p>
            <a:pPr marL="0" indent="0">
              <a:buNone/>
            </a:pPr>
            <a:endParaRPr lang="fi-FI" dirty="0">
              <a:ea typeface="Calibri"/>
              <a:cs typeface="Calibri"/>
            </a:endParaRPr>
          </a:p>
          <a:p>
            <a:endParaRPr lang="fi-FI">
              <a:ea typeface="Calibri"/>
              <a:cs typeface="Calibri"/>
            </a:endParaRPr>
          </a:p>
          <a:p>
            <a:pPr marL="0" indent="0">
              <a:buNone/>
            </a:pPr>
            <a:endParaRPr lang="fi-FI">
              <a:ea typeface="Calibri"/>
              <a:cs typeface="Calibri"/>
            </a:endParaRPr>
          </a:p>
          <a:p>
            <a:endParaRPr lang="fi-FI">
              <a:ea typeface="Calibri"/>
              <a:cs typeface="Calibri"/>
            </a:endParaRPr>
          </a:p>
        </p:txBody>
      </p:sp>
    </p:spTree>
    <p:extLst>
      <p:ext uri="{BB962C8B-B14F-4D97-AF65-F5344CB8AC3E}">
        <p14:creationId xmlns:p14="http://schemas.microsoft.com/office/powerpoint/2010/main" val="2107489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C374DF-5F51-4973-D993-E3283DDCC41E}"/>
              </a:ext>
            </a:extLst>
          </p:cNvPr>
          <p:cNvSpPr>
            <a:spLocks noGrp="1"/>
          </p:cNvSpPr>
          <p:nvPr>
            <p:ph type="title"/>
          </p:nvPr>
        </p:nvSpPr>
        <p:spPr/>
        <p:txBody>
          <a:bodyPr>
            <a:normAutofit fontScale="90000"/>
          </a:bodyPr>
          <a:lstStyle/>
          <a:p>
            <a:r>
              <a:rPr lang="fi-FI" sz="2900" b="1" dirty="0">
                <a:solidFill>
                  <a:srgbClr val="94C11E"/>
                </a:solidFill>
                <a:latin typeface="Candara" pitchFamily="34" charset="0"/>
                <a:ea typeface="+mn-ea"/>
                <a:cs typeface="+mn-cs"/>
              </a:rPr>
              <a:t>Miten yhdistyksen nettisivuilla tulisi olla kylätalo esillä?</a:t>
            </a:r>
          </a:p>
        </p:txBody>
      </p:sp>
      <p:sp>
        <p:nvSpPr>
          <p:cNvPr id="3" name="Sisällön paikkamerkki 2">
            <a:extLst>
              <a:ext uri="{FF2B5EF4-FFF2-40B4-BE49-F238E27FC236}">
                <a16:creationId xmlns:a16="http://schemas.microsoft.com/office/drawing/2014/main" id="{2222C0E8-5A5E-B90A-FC42-6749050B76ED}"/>
              </a:ext>
            </a:extLst>
          </p:cNvPr>
          <p:cNvSpPr>
            <a:spLocks noGrp="1"/>
          </p:cNvSpPr>
          <p:nvPr>
            <p:ph idx="1"/>
          </p:nvPr>
        </p:nvSpPr>
        <p:spPr>
          <a:xfrm>
            <a:off x="421481" y="1064420"/>
            <a:ext cx="8058149" cy="3644503"/>
          </a:xfrm>
        </p:spPr>
        <p:txBody>
          <a:bodyPr vert="horz" lIns="91440" tIns="45720" rIns="91440" bIns="45720" rtlCol="0" anchor="t">
            <a:normAutofit fontScale="77500" lnSpcReduction="20000"/>
          </a:bodyPr>
          <a:lstStyle/>
          <a:p>
            <a:pPr marL="457200" indent="-457200"/>
            <a:r>
              <a:rPr lang="fi-FI" dirty="0">
                <a:ea typeface="Calibri"/>
                <a:cs typeface="Calibri"/>
              </a:rPr>
              <a:t>Mikäli mahdollista seuraavat tiedot olisi myös hyvä löytyä sivuilta esimerkiksi ohjaavina linkkeinä</a:t>
            </a:r>
            <a:endParaRPr lang="fi-FI" dirty="0"/>
          </a:p>
          <a:p>
            <a:pPr lvl="1"/>
            <a:r>
              <a:rPr lang="fi-FI" dirty="0">
                <a:ea typeface="Calibri"/>
                <a:cs typeface="Calibri"/>
              </a:rPr>
              <a:t>Vuokrausehdot</a:t>
            </a:r>
          </a:p>
          <a:p>
            <a:pPr lvl="1"/>
            <a:r>
              <a:rPr lang="fi-FI" dirty="0">
                <a:ea typeface="Calibri"/>
                <a:cs typeface="Calibri"/>
              </a:rPr>
              <a:t>Mahdolliset esitteet</a:t>
            </a:r>
          </a:p>
          <a:p>
            <a:pPr lvl="1"/>
            <a:r>
              <a:rPr lang="fi-FI" dirty="0">
                <a:ea typeface="Calibri"/>
                <a:cs typeface="Calibri"/>
              </a:rPr>
              <a:t>Lähialueella olevat lisäpalvelut ja aktiviteetit</a:t>
            </a:r>
          </a:p>
          <a:p>
            <a:r>
              <a:rPr lang="fi-FI" dirty="0">
                <a:ea typeface="Calibri"/>
                <a:cs typeface="Calibri"/>
              </a:rPr>
              <a:t>Pidä sivut tietoa antavina mutta siisteinä ja simppeleinä</a:t>
            </a:r>
          </a:p>
          <a:p>
            <a:pPr lvl="1"/>
            <a:r>
              <a:rPr lang="fi-FI" dirty="0">
                <a:ea typeface="Calibri"/>
                <a:cs typeface="Calibri"/>
              </a:rPr>
              <a:t>Pohdi, mitä itse toivoisit sivulta löytyvän, jos etsisit vuokrattavaa tilaa?</a:t>
            </a:r>
          </a:p>
          <a:p>
            <a:pPr lvl="2"/>
            <a:r>
              <a:rPr lang="fi-FI" dirty="0">
                <a:ea typeface="Calibri"/>
                <a:cs typeface="Calibri"/>
              </a:rPr>
              <a:t>Vieraile muiden toimijoiden sivuilla ja mieti mitkä asiat toimivat, mitkä eivät.</a:t>
            </a:r>
          </a:p>
          <a:p>
            <a:endParaRPr lang="fi-FI">
              <a:ea typeface="Calibri"/>
              <a:cs typeface="Calibri"/>
            </a:endParaRPr>
          </a:p>
          <a:p>
            <a:pPr marL="0" indent="0">
              <a:buNone/>
            </a:pPr>
            <a:endParaRPr lang="fi-FI">
              <a:ea typeface="Calibri"/>
              <a:cs typeface="Calibri"/>
            </a:endParaRPr>
          </a:p>
          <a:p>
            <a:endParaRPr lang="fi-FI">
              <a:ea typeface="Calibri"/>
              <a:cs typeface="Calibri"/>
            </a:endParaRPr>
          </a:p>
        </p:txBody>
      </p:sp>
    </p:spTree>
    <p:extLst>
      <p:ext uri="{BB962C8B-B14F-4D97-AF65-F5344CB8AC3E}">
        <p14:creationId xmlns:p14="http://schemas.microsoft.com/office/powerpoint/2010/main" val="400815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CC581D-3478-4D7E-ABFE-FB27C228FC6E}"/>
              </a:ext>
            </a:extLst>
          </p:cNvPr>
          <p:cNvSpPr>
            <a:spLocks noGrp="1"/>
          </p:cNvSpPr>
          <p:nvPr>
            <p:ph type="ctrTitle"/>
          </p:nvPr>
        </p:nvSpPr>
        <p:spPr/>
        <p:txBody>
          <a:bodyPr>
            <a:normAutofit/>
          </a:bodyPr>
          <a:lstStyle/>
          <a:p>
            <a:r>
              <a:rPr lang="fi-FI" sz="4800" b="1">
                <a:latin typeface="Candara" pitchFamily="34" charset="0"/>
              </a:rPr>
              <a:t>Mistä aloitetaan?</a:t>
            </a:r>
            <a:endParaRPr lang="fi-FI" sz="4800"/>
          </a:p>
        </p:txBody>
      </p:sp>
    </p:spTree>
    <p:extLst>
      <p:ext uri="{BB962C8B-B14F-4D97-AF65-F5344CB8AC3E}">
        <p14:creationId xmlns:p14="http://schemas.microsoft.com/office/powerpoint/2010/main" val="1618796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D78F422-E982-FFDF-7484-A536BC6A1113}"/>
              </a:ext>
            </a:extLst>
          </p:cNvPr>
          <p:cNvSpPr>
            <a:spLocks noGrp="1"/>
          </p:cNvSpPr>
          <p:nvPr>
            <p:ph type="title"/>
          </p:nvPr>
        </p:nvSpPr>
        <p:spPr/>
        <p:txBody>
          <a:bodyPr>
            <a:normAutofit fontScale="90000"/>
          </a:bodyPr>
          <a:lstStyle/>
          <a:p>
            <a:r>
              <a:rPr lang="fi-FI"/>
              <a:t>Mistä aloitetaan:</a:t>
            </a:r>
            <a:br>
              <a:rPr lang="fi-FI"/>
            </a:br>
            <a:r>
              <a:rPr lang="fi-FI" sz="1200"/>
              <a:t>valitaan ulkoasu pohja</a:t>
            </a:r>
            <a:endParaRPr lang="fi-FI"/>
          </a:p>
        </p:txBody>
      </p:sp>
      <p:pic>
        <p:nvPicPr>
          <p:cNvPr id="5" name="Sisällön paikkamerkki 4">
            <a:extLst>
              <a:ext uri="{FF2B5EF4-FFF2-40B4-BE49-F238E27FC236}">
                <a16:creationId xmlns:a16="http://schemas.microsoft.com/office/drawing/2014/main" id="{F5E095AE-346B-5231-E1DF-A197F8148C21}"/>
              </a:ext>
            </a:extLst>
          </p:cNvPr>
          <p:cNvPicPr>
            <a:picLocks noGrp="1" noChangeAspect="1"/>
          </p:cNvPicPr>
          <p:nvPr>
            <p:ph idx="1"/>
          </p:nvPr>
        </p:nvPicPr>
        <p:blipFill>
          <a:blip r:embed="rId2"/>
          <a:stretch>
            <a:fillRect/>
          </a:stretch>
        </p:blipFill>
        <p:spPr>
          <a:xfrm>
            <a:off x="1118148" y="1131590"/>
            <a:ext cx="6907703" cy="3750667"/>
          </a:xfrm>
        </p:spPr>
      </p:pic>
    </p:spTree>
    <p:extLst>
      <p:ext uri="{BB962C8B-B14F-4D97-AF65-F5344CB8AC3E}">
        <p14:creationId xmlns:p14="http://schemas.microsoft.com/office/powerpoint/2010/main" val="1730511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043B82-685D-4FE1-98A3-97BDDF65941D}"/>
              </a:ext>
            </a:extLst>
          </p:cNvPr>
          <p:cNvSpPr>
            <a:spLocks noGrp="1"/>
          </p:cNvSpPr>
          <p:nvPr>
            <p:ph type="title"/>
          </p:nvPr>
        </p:nvSpPr>
        <p:spPr>
          <a:xfrm>
            <a:off x="457200" y="205978"/>
            <a:ext cx="3322712" cy="1429668"/>
          </a:xfrm>
        </p:spPr>
        <p:txBody>
          <a:bodyPr/>
          <a:lstStyle/>
          <a:p>
            <a:r>
              <a:rPr lang="fi-FI"/>
              <a:t>Hinnasto</a:t>
            </a:r>
          </a:p>
        </p:txBody>
      </p:sp>
      <p:sp>
        <p:nvSpPr>
          <p:cNvPr id="6" name="Tekstiruutu 5">
            <a:extLst>
              <a:ext uri="{FF2B5EF4-FFF2-40B4-BE49-F238E27FC236}">
                <a16:creationId xmlns:a16="http://schemas.microsoft.com/office/drawing/2014/main" id="{21540A63-A424-4D94-B96F-2378F888A29E}"/>
              </a:ext>
            </a:extLst>
          </p:cNvPr>
          <p:cNvSpPr txBox="1"/>
          <p:nvPr/>
        </p:nvSpPr>
        <p:spPr>
          <a:xfrm>
            <a:off x="457200" y="1563638"/>
            <a:ext cx="3970784" cy="3139321"/>
          </a:xfrm>
          <a:prstGeom prst="rect">
            <a:avLst/>
          </a:prstGeom>
          <a:noFill/>
        </p:spPr>
        <p:txBody>
          <a:bodyPr wrap="square" rtlCol="0">
            <a:spAutoFit/>
          </a:bodyPr>
          <a:lstStyle/>
          <a:p>
            <a:r>
              <a:rPr lang="fi-FI" b="1"/>
              <a:t>FREE</a:t>
            </a:r>
          </a:p>
          <a:p>
            <a:r>
              <a:rPr lang="fi-FI"/>
              <a:t>Ilmainen, vain 5 sivua. Ei saa omaa </a:t>
            </a:r>
            <a:r>
              <a:rPr lang="fi-FI" err="1"/>
              <a:t>domainia</a:t>
            </a:r>
            <a:r>
              <a:rPr lang="fi-FI"/>
              <a:t>.</a:t>
            </a:r>
          </a:p>
          <a:p>
            <a:r>
              <a:rPr lang="fi-FI" b="1"/>
              <a:t>START</a:t>
            </a:r>
          </a:p>
          <a:p>
            <a:r>
              <a:rPr lang="fi-FI"/>
              <a:t>Oma verkkotunnus, rajattomasti sivuja. </a:t>
            </a:r>
          </a:p>
          <a:p>
            <a:r>
              <a:rPr lang="fi-FI" b="1"/>
              <a:t>PLUS </a:t>
            </a:r>
          </a:p>
          <a:p>
            <a:r>
              <a:rPr lang="fi-FI"/>
              <a:t>Edelliseen lisää ryhmä- ja alisivustoja, yms. alennusta myös muista.</a:t>
            </a:r>
          </a:p>
          <a:p>
            <a:endParaRPr lang="fi-FI"/>
          </a:p>
          <a:p>
            <a:r>
              <a:rPr lang="fi-FI">
                <a:hlinkClick r:id="rId2"/>
              </a:rPr>
              <a:t>https://www.yhdistysavain.fi/hinnat/</a:t>
            </a:r>
            <a:endParaRPr lang="fi-FI"/>
          </a:p>
          <a:p>
            <a:endParaRPr lang="fi-FI"/>
          </a:p>
        </p:txBody>
      </p:sp>
      <p:pic>
        <p:nvPicPr>
          <p:cNvPr id="4" name="Kuva 3">
            <a:extLst>
              <a:ext uri="{FF2B5EF4-FFF2-40B4-BE49-F238E27FC236}">
                <a16:creationId xmlns:a16="http://schemas.microsoft.com/office/drawing/2014/main" id="{956F12A1-D5B5-7E10-1D6A-EDF1377F0362}"/>
              </a:ext>
            </a:extLst>
          </p:cNvPr>
          <p:cNvPicPr>
            <a:picLocks noChangeAspect="1"/>
          </p:cNvPicPr>
          <p:nvPr/>
        </p:nvPicPr>
        <p:blipFill rotWithShape="1">
          <a:blip r:embed="rId3"/>
          <a:srcRect l="33463" t="6489" r="32675" b="2351"/>
          <a:stretch/>
        </p:blipFill>
        <p:spPr>
          <a:xfrm>
            <a:off x="5014392" y="-14050"/>
            <a:ext cx="3528392" cy="5157550"/>
          </a:xfrm>
          <a:prstGeom prst="rect">
            <a:avLst/>
          </a:prstGeom>
        </p:spPr>
      </p:pic>
    </p:spTree>
    <p:extLst>
      <p:ext uri="{BB962C8B-B14F-4D97-AF65-F5344CB8AC3E}">
        <p14:creationId xmlns:p14="http://schemas.microsoft.com/office/powerpoint/2010/main" val="3153196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1EC3D3-5CAD-ED06-4555-4F664221F50C}"/>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B081FF5F-E825-F16D-2126-112857074FA6}"/>
              </a:ext>
            </a:extLst>
          </p:cNvPr>
          <p:cNvSpPr>
            <a:spLocks noGrp="1"/>
          </p:cNvSpPr>
          <p:nvPr>
            <p:ph idx="1"/>
          </p:nvPr>
        </p:nvSpPr>
        <p:spPr/>
        <p:txBody>
          <a:bodyPr/>
          <a:lstStyle/>
          <a:p>
            <a:endParaRPr lang="fi-FI"/>
          </a:p>
        </p:txBody>
      </p:sp>
      <p:pic>
        <p:nvPicPr>
          <p:cNvPr id="5" name="Kuva 4">
            <a:extLst>
              <a:ext uri="{FF2B5EF4-FFF2-40B4-BE49-F238E27FC236}">
                <a16:creationId xmlns:a16="http://schemas.microsoft.com/office/drawing/2014/main" id="{6E072F20-ABE3-CB00-2E16-09B01B5D1878}"/>
              </a:ext>
            </a:extLst>
          </p:cNvPr>
          <p:cNvPicPr>
            <a:picLocks noChangeAspect="1"/>
          </p:cNvPicPr>
          <p:nvPr/>
        </p:nvPicPr>
        <p:blipFill>
          <a:blip r:embed="rId2"/>
          <a:stretch>
            <a:fillRect/>
          </a:stretch>
        </p:blipFill>
        <p:spPr>
          <a:xfrm>
            <a:off x="251520" y="89297"/>
            <a:ext cx="9144000" cy="4964906"/>
          </a:xfrm>
          <a:prstGeom prst="rect">
            <a:avLst/>
          </a:prstGeom>
        </p:spPr>
      </p:pic>
    </p:spTree>
    <p:extLst>
      <p:ext uri="{BB962C8B-B14F-4D97-AF65-F5344CB8AC3E}">
        <p14:creationId xmlns:p14="http://schemas.microsoft.com/office/powerpoint/2010/main" val="1707356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7F61F0-9B6D-351F-8135-B0CD58F258D3}"/>
              </a:ext>
            </a:extLst>
          </p:cNvPr>
          <p:cNvSpPr>
            <a:spLocks noGrp="1"/>
          </p:cNvSpPr>
          <p:nvPr>
            <p:ph type="title"/>
          </p:nvPr>
        </p:nvSpPr>
        <p:spPr/>
        <p:txBody>
          <a:bodyPr/>
          <a:lstStyle/>
          <a:p>
            <a:endParaRPr lang="fi-FI"/>
          </a:p>
        </p:txBody>
      </p:sp>
      <p:pic>
        <p:nvPicPr>
          <p:cNvPr id="5" name="Sisällön paikkamerkki 4">
            <a:extLst>
              <a:ext uri="{FF2B5EF4-FFF2-40B4-BE49-F238E27FC236}">
                <a16:creationId xmlns:a16="http://schemas.microsoft.com/office/drawing/2014/main" id="{BCD80CE2-D1C2-6A9A-6367-6A6829D39D29}"/>
              </a:ext>
            </a:extLst>
          </p:cNvPr>
          <p:cNvPicPr>
            <a:picLocks noGrp="1" noChangeAspect="1"/>
          </p:cNvPicPr>
          <p:nvPr>
            <p:ph idx="1"/>
          </p:nvPr>
        </p:nvPicPr>
        <p:blipFill rotWithShape="1">
          <a:blip r:embed="rId2"/>
          <a:srcRect l="167" t="2069" r="868" b="290"/>
          <a:stretch/>
        </p:blipFill>
        <p:spPr>
          <a:xfrm>
            <a:off x="323528" y="339502"/>
            <a:ext cx="8496944" cy="4551934"/>
          </a:xfrm>
        </p:spPr>
      </p:pic>
      <p:pic>
        <p:nvPicPr>
          <p:cNvPr id="9" name="Kuva 8">
            <a:extLst>
              <a:ext uri="{FF2B5EF4-FFF2-40B4-BE49-F238E27FC236}">
                <a16:creationId xmlns:a16="http://schemas.microsoft.com/office/drawing/2014/main" id="{A27891A2-CA66-7F7E-A8FC-FE190A6C7134}"/>
              </a:ext>
            </a:extLst>
          </p:cNvPr>
          <p:cNvPicPr>
            <a:picLocks noChangeAspect="1"/>
          </p:cNvPicPr>
          <p:nvPr/>
        </p:nvPicPr>
        <p:blipFill rotWithShape="1">
          <a:blip r:embed="rId3"/>
          <a:srcRect t="16642" r="87012" b="45649"/>
          <a:stretch/>
        </p:blipFill>
        <p:spPr>
          <a:xfrm>
            <a:off x="1619672" y="1275606"/>
            <a:ext cx="1187624" cy="1872208"/>
          </a:xfrm>
          <a:prstGeom prst="rect">
            <a:avLst/>
          </a:prstGeom>
          <a:ln>
            <a:solidFill>
              <a:srgbClr val="FF0000"/>
            </a:solidFill>
          </a:ln>
        </p:spPr>
      </p:pic>
      <p:cxnSp>
        <p:nvCxnSpPr>
          <p:cNvPr id="10" name="Suora nuoliyhdysviiva 9">
            <a:extLst>
              <a:ext uri="{FF2B5EF4-FFF2-40B4-BE49-F238E27FC236}">
                <a16:creationId xmlns:a16="http://schemas.microsoft.com/office/drawing/2014/main" id="{D3DEC1C8-4C3F-5751-476F-9C9C705A7801}"/>
              </a:ext>
            </a:extLst>
          </p:cNvPr>
          <p:cNvCxnSpPr>
            <a:cxnSpLocks/>
          </p:cNvCxnSpPr>
          <p:nvPr/>
        </p:nvCxnSpPr>
        <p:spPr>
          <a:xfrm>
            <a:off x="611560" y="1635646"/>
            <a:ext cx="1008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B98B23D2-72E1-B631-E9D5-89AAB99E590B}"/>
              </a:ext>
            </a:extLst>
          </p:cNvPr>
          <p:cNvSpPr txBox="1"/>
          <p:nvPr/>
        </p:nvSpPr>
        <p:spPr>
          <a:xfrm>
            <a:off x="2915816" y="1203598"/>
            <a:ext cx="5616624" cy="3416320"/>
          </a:xfrm>
          <a:prstGeom prst="rect">
            <a:avLst/>
          </a:prstGeom>
          <a:solidFill>
            <a:schemeClr val="bg1"/>
          </a:solidFill>
        </p:spPr>
        <p:txBody>
          <a:bodyPr wrap="square" rtlCol="0">
            <a:spAutoFit/>
          </a:bodyPr>
          <a:lstStyle/>
          <a:p>
            <a:r>
              <a:rPr lang="fi-FI"/>
              <a:t>Alasivuja voi lisätä myös.</a:t>
            </a:r>
          </a:p>
          <a:p>
            <a:r>
              <a:rPr lang="fi-FI"/>
              <a:t>Sivuja voi liikutella sivujen alta toiseen. </a:t>
            </a:r>
          </a:p>
          <a:p>
            <a:endParaRPr lang="fi-FI"/>
          </a:p>
          <a:p>
            <a:endParaRPr lang="fi-FI"/>
          </a:p>
          <a:p>
            <a:r>
              <a:rPr lang="fi-FI"/>
              <a:t>Näet ilmaisversiossa kuinka monta sivuja ja osiota on vielä käytössä.</a:t>
            </a:r>
          </a:p>
          <a:p>
            <a:endParaRPr lang="fi-FI"/>
          </a:p>
          <a:p>
            <a:r>
              <a:rPr lang="fi-FI"/>
              <a:t>Voit piilottaa myös sivuja.</a:t>
            </a:r>
          </a:p>
          <a:p>
            <a:r>
              <a:rPr lang="fi-FI"/>
              <a:t>Klikkaa sivun perässä </a:t>
            </a:r>
          </a:p>
          <a:p>
            <a:r>
              <a:rPr lang="fi-FI"/>
              <a:t>olevaa ratasta, jolloin </a:t>
            </a:r>
          </a:p>
          <a:p>
            <a:r>
              <a:rPr lang="fi-FI"/>
              <a:t>aukeaa sivun asetukset </a:t>
            </a:r>
          </a:p>
          <a:p>
            <a:r>
              <a:rPr lang="fi-FI"/>
              <a:t>lehti näytölle.</a:t>
            </a:r>
          </a:p>
        </p:txBody>
      </p:sp>
      <p:pic>
        <p:nvPicPr>
          <p:cNvPr id="15" name="Kuva 14">
            <a:extLst>
              <a:ext uri="{FF2B5EF4-FFF2-40B4-BE49-F238E27FC236}">
                <a16:creationId xmlns:a16="http://schemas.microsoft.com/office/drawing/2014/main" id="{653A5F67-963A-3082-EFF6-33E058822567}"/>
              </a:ext>
            </a:extLst>
          </p:cNvPr>
          <p:cNvPicPr>
            <a:picLocks noChangeAspect="1"/>
          </p:cNvPicPr>
          <p:nvPr/>
        </p:nvPicPr>
        <p:blipFill rotWithShape="1">
          <a:blip r:embed="rId4"/>
          <a:srcRect l="33463" t="20993" r="33463" b="13741"/>
          <a:stretch/>
        </p:blipFill>
        <p:spPr>
          <a:xfrm>
            <a:off x="5428648" y="2760723"/>
            <a:ext cx="2031679" cy="2176799"/>
          </a:xfrm>
          <a:prstGeom prst="rect">
            <a:avLst/>
          </a:prstGeom>
        </p:spPr>
      </p:pic>
      <p:cxnSp>
        <p:nvCxnSpPr>
          <p:cNvPr id="16" name="Suora nuoliyhdysviiva 15">
            <a:extLst>
              <a:ext uri="{FF2B5EF4-FFF2-40B4-BE49-F238E27FC236}">
                <a16:creationId xmlns:a16="http://schemas.microsoft.com/office/drawing/2014/main" id="{D5B3F042-41FE-BD4D-E561-EFB435B894C7}"/>
              </a:ext>
            </a:extLst>
          </p:cNvPr>
          <p:cNvCxnSpPr>
            <a:cxnSpLocks/>
          </p:cNvCxnSpPr>
          <p:nvPr/>
        </p:nvCxnSpPr>
        <p:spPr>
          <a:xfrm>
            <a:off x="4355976" y="3723878"/>
            <a:ext cx="1008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055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908A0C-16DA-0897-4F17-6BE077829858}"/>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192B38A8-93FE-21B7-6168-05911CC02D15}"/>
              </a:ext>
            </a:extLst>
          </p:cNvPr>
          <p:cNvSpPr>
            <a:spLocks noGrp="1"/>
          </p:cNvSpPr>
          <p:nvPr>
            <p:ph idx="1"/>
          </p:nvPr>
        </p:nvSpPr>
        <p:spPr/>
        <p:txBody>
          <a:bodyPr/>
          <a:lstStyle/>
          <a:p>
            <a:endParaRPr lang="fi-FI"/>
          </a:p>
        </p:txBody>
      </p:sp>
      <p:pic>
        <p:nvPicPr>
          <p:cNvPr id="5" name="Kuva 4">
            <a:extLst>
              <a:ext uri="{FF2B5EF4-FFF2-40B4-BE49-F238E27FC236}">
                <a16:creationId xmlns:a16="http://schemas.microsoft.com/office/drawing/2014/main" id="{5DB9C0E0-B97A-08F8-E3AB-66BF77CCAFB4}"/>
              </a:ext>
            </a:extLst>
          </p:cNvPr>
          <p:cNvPicPr>
            <a:picLocks noChangeAspect="1"/>
          </p:cNvPicPr>
          <p:nvPr/>
        </p:nvPicPr>
        <p:blipFill rotWithShape="1">
          <a:blip r:embed="rId2"/>
          <a:srcRect t="2350"/>
          <a:stretch/>
        </p:blipFill>
        <p:spPr>
          <a:xfrm>
            <a:off x="0" y="55701"/>
            <a:ext cx="9144000" cy="4848224"/>
          </a:xfrm>
          <a:prstGeom prst="rect">
            <a:avLst/>
          </a:prstGeom>
        </p:spPr>
      </p:pic>
      <p:sp>
        <p:nvSpPr>
          <p:cNvPr id="6" name="Otsikko 1">
            <a:extLst>
              <a:ext uri="{FF2B5EF4-FFF2-40B4-BE49-F238E27FC236}">
                <a16:creationId xmlns:a16="http://schemas.microsoft.com/office/drawing/2014/main" id="{5912C6E8-EFFF-B681-6D92-0C22ADDFCBEE}"/>
              </a:ext>
            </a:extLst>
          </p:cNvPr>
          <p:cNvSpPr txBox="1">
            <a:spLocks/>
          </p:cNvSpPr>
          <p:nvPr/>
        </p:nvSpPr>
        <p:spPr>
          <a:xfrm>
            <a:off x="1069845" y="634603"/>
            <a:ext cx="3530352" cy="125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i-FI" sz="1800">
                <a:solidFill>
                  <a:srgbClr val="FF0000"/>
                </a:solidFill>
              </a:rPr>
              <a:t>Sitten päästään muokkaamaan:</a:t>
            </a:r>
          </a:p>
        </p:txBody>
      </p:sp>
    </p:spTree>
    <p:extLst>
      <p:ext uri="{BB962C8B-B14F-4D97-AF65-F5344CB8AC3E}">
        <p14:creationId xmlns:p14="http://schemas.microsoft.com/office/powerpoint/2010/main" val="1824011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B9FD259-4014-4915-A87B-9982A373D296}"/>
              </a:ext>
            </a:extLst>
          </p:cNvPr>
          <p:cNvPicPr>
            <a:picLocks noChangeAspect="1"/>
          </p:cNvPicPr>
          <p:nvPr/>
        </p:nvPicPr>
        <p:blipFill rotWithShape="1">
          <a:blip r:embed="rId2"/>
          <a:srcRect t="11615" r="76775" b="-3917"/>
          <a:stretch/>
        </p:blipFill>
        <p:spPr>
          <a:xfrm>
            <a:off x="988864" y="166657"/>
            <a:ext cx="2339752" cy="4997954"/>
          </a:xfrm>
          <a:prstGeom prst="rect">
            <a:avLst/>
          </a:prstGeom>
        </p:spPr>
      </p:pic>
      <p:cxnSp>
        <p:nvCxnSpPr>
          <p:cNvPr id="5" name="Suora nuoliyhdysviiva 4">
            <a:extLst>
              <a:ext uri="{FF2B5EF4-FFF2-40B4-BE49-F238E27FC236}">
                <a16:creationId xmlns:a16="http://schemas.microsoft.com/office/drawing/2014/main" id="{B88B6234-BB8B-4D55-83AE-4DA0A38F422C}"/>
              </a:ext>
            </a:extLst>
          </p:cNvPr>
          <p:cNvCxnSpPr>
            <a:cxnSpLocks/>
          </p:cNvCxnSpPr>
          <p:nvPr/>
        </p:nvCxnSpPr>
        <p:spPr>
          <a:xfrm flipH="1">
            <a:off x="1979712" y="1341238"/>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kstiruutu 6">
            <a:extLst>
              <a:ext uri="{FF2B5EF4-FFF2-40B4-BE49-F238E27FC236}">
                <a16:creationId xmlns:a16="http://schemas.microsoft.com/office/drawing/2014/main" id="{5D1E54AB-0E2B-4925-9700-DA21202EEE4A}"/>
              </a:ext>
            </a:extLst>
          </p:cNvPr>
          <p:cNvSpPr txBox="1"/>
          <p:nvPr/>
        </p:nvSpPr>
        <p:spPr>
          <a:xfrm>
            <a:off x="2639362" y="1150673"/>
            <a:ext cx="2339752" cy="369332"/>
          </a:xfrm>
          <a:prstGeom prst="rect">
            <a:avLst/>
          </a:prstGeom>
          <a:solidFill>
            <a:schemeClr val="bg1"/>
          </a:solidFill>
        </p:spPr>
        <p:txBody>
          <a:bodyPr wrap="square" rtlCol="0">
            <a:spAutoFit/>
          </a:bodyPr>
          <a:lstStyle/>
          <a:p>
            <a:r>
              <a:rPr lang="fi-FI"/>
              <a:t>Lisää / muuta sivuja</a:t>
            </a:r>
          </a:p>
        </p:txBody>
      </p:sp>
      <p:cxnSp>
        <p:nvCxnSpPr>
          <p:cNvPr id="10" name="Suora nuoliyhdysviiva 9">
            <a:extLst>
              <a:ext uri="{FF2B5EF4-FFF2-40B4-BE49-F238E27FC236}">
                <a16:creationId xmlns:a16="http://schemas.microsoft.com/office/drawing/2014/main" id="{44DC9191-BF64-430F-BCC7-E67C728E0651}"/>
              </a:ext>
            </a:extLst>
          </p:cNvPr>
          <p:cNvCxnSpPr>
            <a:cxnSpLocks/>
          </p:cNvCxnSpPr>
          <p:nvPr/>
        </p:nvCxnSpPr>
        <p:spPr>
          <a:xfrm flipH="1" flipV="1">
            <a:off x="1907704" y="1572930"/>
            <a:ext cx="1656184" cy="27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0DCC15A4-FA53-475B-B93E-29300A8DCE3D}"/>
              </a:ext>
            </a:extLst>
          </p:cNvPr>
          <p:cNvSpPr txBox="1"/>
          <p:nvPr/>
        </p:nvSpPr>
        <p:spPr>
          <a:xfrm>
            <a:off x="5219056" y="1881684"/>
            <a:ext cx="2016224" cy="1754326"/>
          </a:xfrm>
          <a:prstGeom prst="rect">
            <a:avLst/>
          </a:prstGeom>
          <a:noFill/>
        </p:spPr>
        <p:txBody>
          <a:bodyPr wrap="square" rtlCol="0">
            <a:spAutoFit/>
          </a:bodyPr>
          <a:lstStyle/>
          <a:p>
            <a:r>
              <a:rPr lang="fi-FI"/>
              <a:t>Alatunniste</a:t>
            </a:r>
          </a:p>
          <a:p>
            <a:r>
              <a:rPr lang="fi-FI"/>
              <a:t>Lisää Facebook linkki, Twitter ja Instagram –linkki sekä tietosuojaseloste.</a:t>
            </a:r>
          </a:p>
        </p:txBody>
      </p:sp>
      <p:pic>
        <p:nvPicPr>
          <p:cNvPr id="15" name="Kuva 14">
            <a:extLst>
              <a:ext uri="{FF2B5EF4-FFF2-40B4-BE49-F238E27FC236}">
                <a16:creationId xmlns:a16="http://schemas.microsoft.com/office/drawing/2014/main" id="{D504FC0A-0C33-411C-AF2E-7FA96B76F35B}"/>
              </a:ext>
            </a:extLst>
          </p:cNvPr>
          <p:cNvPicPr>
            <a:picLocks noChangeAspect="1"/>
          </p:cNvPicPr>
          <p:nvPr/>
        </p:nvPicPr>
        <p:blipFill rotWithShape="1">
          <a:blip r:embed="rId3"/>
          <a:srcRect t="13302" r="85437" b="-1887"/>
          <a:stretch/>
        </p:blipFill>
        <p:spPr>
          <a:xfrm>
            <a:off x="7488324" y="492905"/>
            <a:ext cx="1331640" cy="4345459"/>
          </a:xfrm>
          <a:prstGeom prst="rect">
            <a:avLst/>
          </a:prstGeom>
        </p:spPr>
      </p:pic>
      <p:cxnSp>
        <p:nvCxnSpPr>
          <p:cNvPr id="16" name="Suora nuoliyhdysviiva 15">
            <a:extLst>
              <a:ext uri="{FF2B5EF4-FFF2-40B4-BE49-F238E27FC236}">
                <a16:creationId xmlns:a16="http://schemas.microsoft.com/office/drawing/2014/main" id="{D6B55F70-5801-400B-B7C7-1D1A8F0F448B}"/>
              </a:ext>
            </a:extLst>
          </p:cNvPr>
          <p:cNvCxnSpPr>
            <a:cxnSpLocks/>
          </p:cNvCxnSpPr>
          <p:nvPr/>
        </p:nvCxnSpPr>
        <p:spPr>
          <a:xfrm flipH="1">
            <a:off x="1954294" y="843718"/>
            <a:ext cx="5616624" cy="124485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90D17121-02E7-4AE8-9E0F-B7336208313E}"/>
              </a:ext>
            </a:extLst>
          </p:cNvPr>
          <p:cNvPicPr>
            <a:picLocks noChangeAspect="1"/>
          </p:cNvPicPr>
          <p:nvPr/>
        </p:nvPicPr>
        <p:blipFill rotWithShape="1">
          <a:blip r:embed="rId4"/>
          <a:srcRect t="16238" r="87012" b="27981"/>
          <a:stretch/>
        </p:blipFill>
        <p:spPr>
          <a:xfrm>
            <a:off x="3590536" y="1507353"/>
            <a:ext cx="1567190" cy="3610832"/>
          </a:xfrm>
          <a:prstGeom prst="rect">
            <a:avLst/>
          </a:prstGeom>
        </p:spPr>
      </p:pic>
      <p:cxnSp>
        <p:nvCxnSpPr>
          <p:cNvPr id="20" name="Suora nuoliyhdysviiva 19">
            <a:extLst>
              <a:ext uri="{FF2B5EF4-FFF2-40B4-BE49-F238E27FC236}">
                <a16:creationId xmlns:a16="http://schemas.microsoft.com/office/drawing/2014/main" id="{8BD76078-BC53-4431-9E34-B69CB5CD243C}"/>
              </a:ext>
            </a:extLst>
          </p:cNvPr>
          <p:cNvCxnSpPr>
            <a:cxnSpLocks/>
          </p:cNvCxnSpPr>
          <p:nvPr/>
        </p:nvCxnSpPr>
        <p:spPr>
          <a:xfrm flipH="1">
            <a:off x="1711817" y="2499742"/>
            <a:ext cx="7719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kstiruutu 21">
            <a:extLst>
              <a:ext uri="{FF2B5EF4-FFF2-40B4-BE49-F238E27FC236}">
                <a16:creationId xmlns:a16="http://schemas.microsoft.com/office/drawing/2014/main" id="{E817C8FE-50CC-42D6-9307-DA8A6C538673}"/>
              </a:ext>
            </a:extLst>
          </p:cNvPr>
          <p:cNvSpPr txBox="1"/>
          <p:nvPr/>
        </p:nvSpPr>
        <p:spPr>
          <a:xfrm>
            <a:off x="2740066" y="3561370"/>
            <a:ext cx="901422" cy="523220"/>
          </a:xfrm>
          <a:prstGeom prst="rect">
            <a:avLst/>
          </a:prstGeom>
          <a:noFill/>
        </p:spPr>
        <p:txBody>
          <a:bodyPr wrap="square" rtlCol="0">
            <a:spAutoFit/>
          </a:bodyPr>
          <a:lstStyle/>
          <a:p>
            <a:r>
              <a:rPr lang="fi-FI" sz="1400"/>
              <a:t>Ulkoasun vaihto.</a:t>
            </a:r>
          </a:p>
        </p:txBody>
      </p:sp>
      <p:sp>
        <p:nvSpPr>
          <p:cNvPr id="12" name="Tekstiruutu 11">
            <a:extLst>
              <a:ext uri="{FF2B5EF4-FFF2-40B4-BE49-F238E27FC236}">
                <a16:creationId xmlns:a16="http://schemas.microsoft.com/office/drawing/2014/main" id="{78613FF6-BBFA-4FF4-95A2-ED5A387788D9}"/>
              </a:ext>
            </a:extLst>
          </p:cNvPr>
          <p:cNvSpPr txBox="1"/>
          <p:nvPr/>
        </p:nvSpPr>
        <p:spPr>
          <a:xfrm>
            <a:off x="2530481" y="2373730"/>
            <a:ext cx="901422" cy="738664"/>
          </a:xfrm>
          <a:prstGeom prst="rect">
            <a:avLst/>
          </a:prstGeom>
          <a:noFill/>
        </p:spPr>
        <p:txBody>
          <a:bodyPr wrap="square" rtlCol="0">
            <a:spAutoFit/>
          </a:bodyPr>
          <a:lstStyle/>
          <a:p>
            <a:r>
              <a:rPr lang="fi-FI" sz="1400"/>
              <a:t>Klikkaa ja tuo logo koneelta.</a:t>
            </a:r>
          </a:p>
        </p:txBody>
      </p:sp>
      <p:cxnSp>
        <p:nvCxnSpPr>
          <p:cNvPr id="14" name="Suora nuoliyhdysviiva 13">
            <a:extLst>
              <a:ext uri="{FF2B5EF4-FFF2-40B4-BE49-F238E27FC236}">
                <a16:creationId xmlns:a16="http://schemas.microsoft.com/office/drawing/2014/main" id="{B72C0021-2B13-4684-AB73-0D85A317FEC9}"/>
              </a:ext>
            </a:extLst>
          </p:cNvPr>
          <p:cNvCxnSpPr>
            <a:cxnSpLocks/>
            <a:stCxn id="22" idx="1"/>
          </p:cNvCxnSpPr>
          <p:nvPr/>
        </p:nvCxnSpPr>
        <p:spPr>
          <a:xfrm flipH="1" flipV="1">
            <a:off x="1915528" y="2747512"/>
            <a:ext cx="824538" cy="107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Suora nuoliyhdysviiva 3">
            <a:extLst>
              <a:ext uri="{FF2B5EF4-FFF2-40B4-BE49-F238E27FC236}">
                <a16:creationId xmlns:a16="http://schemas.microsoft.com/office/drawing/2014/main" id="{137DF572-9F48-D2B9-3F71-8C7B0B5A1C09}"/>
              </a:ext>
            </a:extLst>
          </p:cNvPr>
          <p:cNvCxnSpPr>
            <a:cxnSpLocks/>
          </p:cNvCxnSpPr>
          <p:nvPr/>
        </p:nvCxnSpPr>
        <p:spPr>
          <a:xfrm>
            <a:off x="611560" y="1572930"/>
            <a:ext cx="559163" cy="700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kstiruutu 10">
            <a:extLst>
              <a:ext uri="{FF2B5EF4-FFF2-40B4-BE49-F238E27FC236}">
                <a16:creationId xmlns:a16="http://schemas.microsoft.com/office/drawing/2014/main" id="{DC654CE5-E884-6F38-D9FA-8914B737694A}"/>
              </a:ext>
            </a:extLst>
          </p:cNvPr>
          <p:cNvSpPr txBox="1"/>
          <p:nvPr/>
        </p:nvSpPr>
        <p:spPr>
          <a:xfrm>
            <a:off x="46867" y="926599"/>
            <a:ext cx="970753" cy="646331"/>
          </a:xfrm>
          <a:prstGeom prst="rect">
            <a:avLst/>
          </a:prstGeom>
          <a:solidFill>
            <a:schemeClr val="bg1"/>
          </a:solidFill>
        </p:spPr>
        <p:txBody>
          <a:bodyPr wrap="square" rtlCol="0">
            <a:spAutoFit/>
          </a:bodyPr>
          <a:lstStyle/>
          <a:p>
            <a:r>
              <a:rPr lang="fi-FI"/>
              <a:t>Tausta</a:t>
            </a:r>
          </a:p>
          <a:p>
            <a:r>
              <a:rPr lang="fi-FI"/>
              <a:t>kuva-</a:t>
            </a:r>
          </a:p>
        </p:txBody>
      </p:sp>
    </p:spTree>
    <p:extLst>
      <p:ext uri="{BB962C8B-B14F-4D97-AF65-F5344CB8AC3E}">
        <p14:creationId xmlns:p14="http://schemas.microsoft.com/office/powerpoint/2010/main" val="3631113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6F651E-BF12-4FE3-9D75-79AEC1B4A07D}"/>
              </a:ext>
            </a:extLst>
          </p:cNvPr>
          <p:cNvSpPr>
            <a:spLocks noGrp="1"/>
          </p:cNvSpPr>
          <p:nvPr>
            <p:ph type="title"/>
          </p:nvPr>
        </p:nvSpPr>
        <p:spPr>
          <a:xfrm>
            <a:off x="800100" y="123478"/>
            <a:ext cx="7543800" cy="1088068"/>
          </a:xfrm>
        </p:spPr>
        <p:txBody>
          <a:bodyPr/>
          <a:lstStyle/>
          <a:p>
            <a:r>
              <a:rPr lang="fi-FI"/>
              <a:t>Sisältöä sivulle:</a:t>
            </a:r>
          </a:p>
        </p:txBody>
      </p:sp>
      <p:pic>
        <p:nvPicPr>
          <p:cNvPr id="5" name="Sisällön paikkamerkki 4">
            <a:extLst>
              <a:ext uri="{FF2B5EF4-FFF2-40B4-BE49-F238E27FC236}">
                <a16:creationId xmlns:a16="http://schemas.microsoft.com/office/drawing/2014/main" id="{7C5A934D-7630-4183-B616-1EB3DF60A2A5}"/>
              </a:ext>
            </a:extLst>
          </p:cNvPr>
          <p:cNvPicPr>
            <a:picLocks noGrp="1" noChangeAspect="1"/>
          </p:cNvPicPr>
          <p:nvPr>
            <p:ph idx="1"/>
          </p:nvPr>
        </p:nvPicPr>
        <p:blipFill rotWithShape="1">
          <a:blip r:embed="rId2"/>
          <a:stretch/>
        </p:blipFill>
        <p:spPr>
          <a:xfrm>
            <a:off x="1408590" y="1200150"/>
            <a:ext cx="6326819" cy="3394075"/>
          </a:xfrm>
        </p:spPr>
      </p:pic>
    </p:spTree>
    <p:extLst>
      <p:ext uri="{BB962C8B-B14F-4D97-AF65-F5344CB8AC3E}">
        <p14:creationId xmlns:p14="http://schemas.microsoft.com/office/powerpoint/2010/main" val="843965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4F884E-BD3B-4030-B651-893A2ACBB64D}"/>
              </a:ext>
            </a:extLst>
          </p:cNvPr>
          <p:cNvSpPr>
            <a:spLocks noGrp="1"/>
          </p:cNvSpPr>
          <p:nvPr>
            <p:ph type="title"/>
          </p:nvPr>
        </p:nvSpPr>
        <p:spPr/>
        <p:txBody>
          <a:bodyPr/>
          <a:lstStyle/>
          <a:p>
            <a:r>
              <a:rPr lang="fi-FI"/>
              <a:t>Teksti laatikon lisäys</a:t>
            </a:r>
          </a:p>
        </p:txBody>
      </p:sp>
      <p:pic>
        <p:nvPicPr>
          <p:cNvPr id="5" name="Sisällön paikkamerkki 4">
            <a:extLst>
              <a:ext uri="{FF2B5EF4-FFF2-40B4-BE49-F238E27FC236}">
                <a16:creationId xmlns:a16="http://schemas.microsoft.com/office/drawing/2014/main" id="{2033813C-B873-424F-9CBE-BD2AB1A5DB3B}"/>
              </a:ext>
            </a:extLst>
          </p:cNvPr>
          <p:cNvPicPr>
            <a:picLocks noGrp="1" noChangeAspect="1"/>
          </p:cNvPicPr>
          <p:nvPr>
            <p:ph idx="1"/>
          </p:nvPr>
        </p:nvPicPr>
        <p:blipFill rotWithShape="1">
          <a:blip r:embed="rId2"/>
          <a:srcRect l="24004" t="17873" r="5594" b="1000"/>
          <a:stretch/>
        </p:blipFill>
        <p:spPr>
          <a:xfrm>
            <a:off x="1763688" y="1317634"/>
            <a:ext cx="5474726" cy="3384376"/>
          </a:xfrm>
        </p:spPr>
      </p:pic>
    </p:spTree>
    <p:extLst>
      <p:ext uri="{BB962C8B-B14F-4D97-AF65-F5344CB8AC3E}">
        <p14:creationId xmlns:p14="http://schemas.microsoft.com/office/powerpoint/2010/main" val="165814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4F884E-BD3B-4030-B651-893A2ACBB64D}"/>
              </a:ext>
            </a:extLst>
          </p:cNvPr>
          <p:cNvSpPr>
            <a:spLocks noGrp="1"/>
          </p:cNvSpPr>
          <p:nvPr>
            <p:ph type="title"/>
          </p:nvPr>
        </p:nvSpPr>
        <p:spPr/>
        <p:txBody>
          <a:bodyPr/>
          <a:lstStyle/>
          <a:p>
            <a:r>
              <a:rPr lang="fi-FI"/>
              <a:t>Mitä voi lisätä</a:t>
            </a:r>
          </a:p>
        </p:txBody>
      </p:sp>
      <p:pic>
        <p:nvPicPr>
          <p:cNvPr id="7" name="Sisällön paikkamerkki 6">
            <a:extLst>
              <a:ext uri="{FF2B5EF4-FFF2-40B4-BE49-F238E27FC236}">
                <a16:creationId xmlns:a16="http://schemas.microsoft.com/office/drawing/2014/main" id="{2B8CF809-34B3-B0DC-2E2D-5B89CA5D5D2D}"/>
              </a:ext>
            </a:extLst>
          </p:cNvPr>
          <p:cNvPicPr>
            <a:picLocks noGrp="1" noChangeAspect="1"/>
          </p:cNvPicPr>
          <p:nvPr>
            <p:ph idx="1"/>
          </p:nvPr>
        </p:nvPicPr>
        <p:blipFill rotWithShape="1">
          <a:blip r:embed="rId2"/>
          <a:srcRect l="24005" t="51014" r="51310" b="19160"/>
          <a:stretch/>
        </p:blipFill>
        <p:spPr>
          <a:xfrm>
            <a:off x="539552" y="1491630"/>
            <a:ext cx="3888432" cy="2520280"/>
          </a:xfrm>
        </p:spPr>
      </p:pic>
      <p:pic>
        <p:nvPicPr>
          <p:cNvPr id="9" name="Kuva 8">
            <a:extLst>
              <a:ext uri="{FF2B5EF4-FFF2-40B4-BE49-F238E27FC236}">
                <a16:creationId xmlns:a16="http://schemas.microsoft.com/office/drawing/2014/main" id="{EAB2505F-384D-F852-42B3-4F5AC96836B8}"/>
              </a:ext>
            </a:extLst>
          </p:cNvPr>
          <p:cNvPicPr>
            <a:picLocks noChangeAspect="1"/>
          </p:cNvPicPr>
          <p:nvPr/>
        </p:nvPicPr>
        <p:blipFill rotWithShape="1">
          <a:blip r:embed="rId3"/>
          <a:srcRect l="23226" t="51468" r="50787" b="17705"/>
          <a:stretch/>
        </p:blipFill>
        <p:spPr>
          <a:xfrm>
            <a:off x="4399108" y="1403172"/>
            <a:ext cx="4464496" cy="2841045"/>
          </a:xfrm>
          <a:prstGeom prst="rect">
            <a:avLst/>
          </a:prstGeom>
        </p:spPr>
      </p:pic>
      <p:sp>
        <p:nvSpPr>
          <p:cNvPr id="10" name="Tekstiruutu 9">
            <a:extLst>
              <a:ext uri="{FF2B5EF4-FFF2-40B4-BE49-F238E27FC236}">
                <a16:creationId xmlns:a16="http://schemas.microsoft.com/office/drawing/2014/main" id="{C92D5656-B38B-F7CD-9883-1BAC1B4F38E2}"/>
              </a:ext>
            </a:extLst>
          </p:cNvPr>
          <p:cNvSpPr txBox="1"/>
          <p:nvPr/>
        </p:nvSpPr>
        <p:spPr>
          <a:xfrm>
            <a:off x="4572000" y="1403172"/>
            <a:ext cx="1872208" cy="664439"/>
          </a:xfrm>
          <a:prstGeom prst="rect">
            <a:avLst/>
          </a:prstGeom>
          <a:solidFill>
            <a:schemeClr val="bg1"/>
          </a:solidFill>
        </p:spPr>
        <p:txBody>
          <a:bodyPr wrap="square" rtlCol="0">
            <a:spAutoFit/>
          </a:bodyPr>
          <a:lstStyle/>
          <a:p>
            <a:endParaRPr lang="fi-FI"/>
          </a:p>
        </p:txBody>
      </p:sp>
      <p:pic>
        <p:nvPicPr>
          <p:cNvPr id="11" name="Kuva 10">
            <a:extLst>
              <a:ext uri="{FF2B5EF4-FFF2-40B4-BE49-F238E27FC236}">
                <a16:creationId xmlns:a16="http://schemas.microsoft.com/office/drawing/2014/main" id="{40576340-7D7A-B282-3E29-1E80FDE4AC51}"/>
              </a:ext>
            </a:extLst>
          </p:cNvPr>
          <p:cNvPicPr>
            <a:picLocks noChangeAspect="1"/>
          </p:cNvPicPr>
          <p:nvPr/>
        </p:nvPicPr>
        <p:blipFill>
          <a:blip r:embed="rId4"/>
          <a:stretch>
            <a:fillRect/>
          </a:stretch>
        </p:blipFill>
        <p:spPr>
          <a:xfrm>
            <a:off x="388959" y="1403172"/>
            <a:ext cx="1871634" cy="664522"/>
          </a:xfrm>
          <a:prstGeom prst="rect">
            <a:avLst/>
          </a:prstGeom>
        </p:spPr>
      </p:pic>
    </p:spTree>
    <p:extLst>
      <p:ext uri="{BB962C8B-B14F-4D97-AF65-F5344CB8AC3E}">
        <p14:creationId xmlns:p14="http://schemas.microsoft.com/office/powerpoint/2010/main" val="2091815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F8BFE9-DF0C-4BA0-9361-DB5A252AC446}"/>
              </a:ext>
            </a:extLst>
          </p:cNvPr>
          <p:cNvSpPr>
            <a:spLocks noGrp="1"/>
          </p:cNvSpPr>
          <p:nvPr>
            <p:ph type="title"/>
          </p:nvPr>
        </p:nvSpPr>
        <p:spPr/>
        <p:txBody>
          <a:bodyPr/>
          <a:lstStyle/>
          <a:p>
            <a:r>
              <a:rPr lang="fi-FI"/>
              <a:t>Yksi vai useita palkkeja</a:t>
            </a:r>
          </a:p>
        </p:txBody>
      </p:sp>
      <p:sp>
        <p:nvSpPr>
          <p:cNvPr id="3" name="Sisällön paikkamerkki 2">
            <a:extLst>
              <a:ext uri="{FF2B5EF4-FFF2-40B4-BE49-F238E27FC236}">
                <a16:creationId xmlns:a16="http://schemas.microsoft.com/office/drawing/2014/main" id="{444C1A3D-883D-45D2-8470-79D55BC5512C}"/>
              </a:ext>
            </a:extLst>
          </p:cNvPr>
          <p:cNvSpPr>
            <a:spLocks noGrp="1"/>
          </p:cNvSpPr>
          <p:nvPr>
            <p:ph idx="1"/>
          </p:nvPr>
        </p:nvSpPr>
        <p:spPr/>
        <p:txBody>
          <a:bodyPr>
            <a:normAutofit lnSpcReduction="10000"/>
          </a:bodyPr>
          <a:lstStyle/>
          <a:p>
            <a:r>
              <a:rPr lang="fi-FI"/>
              <a:t>Yhdistysavaimen sivuille saada maksimissaan 3 palkkia. </a:t>
            </a:r>
          </a:p>
          <a:p>
            <a:pPr marL="0" indent="0">
              <a:buNone/>
            </a:pPr>
            <a:r>
              <a:rPr lang="fi-FI"/>
              <a:t>Mistä osioita voi siirtää:</a:t>
            </a:r>
          </a:p>
          <a:p>
            <a:r>
              <a:rPr lang="fi-FI"/>
              <a:t>Klikkaa osio aktiiviseksi,</a:t>
            </a:r>
          </a:p>
          <a:p>
            <a:r>
              <a:rPr lang="fi-FI"/>
              <a:t>Vihreät reunat ja ota kiinni </a:t>
            </a:r>
          </a:p>
          <a:p>
            <a:r>
              <a:rPr lang="fi-FI"/>
              <a:t>Kulmasta jossa on ::: pisteet. </a:t>
            </a:r>
          </a:p>
        </p:txBody>
      </p:sp>
      <p:pic>
        <p:nvPicPr>
          <p:cNvPr id="5" name="Kuva 4">
            <a:extLst>
              <a:ext uri="{FF2B5EF4-FFF2-40B4-BE49-F238E27FC236}">
                <a16:creationId xmlns:a16="http://schemas.microsoft.com/office/drawing/2014/main" id="{B289AEBD-CC2E-4C10-AF6A-45113D2D3163}"/>
              </a:ext>
            </a:extLst>
          </p:cNvPr>
          <p:cNvPicPr>
            <a:picLocks noChangeAspect="1"/>
          </p:cNvPicPr>
          <p:nvPr/>
        </p:nvPicPr>
        <p:blipFill rotWithShape="1">
          <a:blip r:embed="rId2"/>
          <a:srcRect l="26376" t="25793" r="27162" b="12693"/>
          <a:stretch/>
        </p:blipFill>
        <p:spPr>
          <a:xfrm>
            <a:off x="5796136" y="2067694"/>
            <a:ext cx="3022520" cy="2146775"/>
          </a:xfrm>
          <a:prstGeom prst="rect">
            <a:avLst/>
          </a:prstGeom>
        </p:spPr>
      </p:pic>
      <p:cxnSp>
        <p:nvCxnSpPr>
          <p:cNvPr id="7" name="Suora nuoliyhdysviiva 6">
            <a:extLst>
              <a:ext uri="{FF2B5EF4-FFF2-40B4-BE49-F238E27FC236}">
                <a16:creationId xmlns:a16="http://schemas.microsoft.com/office/drawing/2014/main" id="{3AAD6C3E-4CB9-42B5-BB22-82785F4C5178}"/>
              </a:ext>
            </a:extLst>
          </p:cNvPr>
          <p:cNvCxnSpPr>
            <a:cxnSpLocks/>
          </p:cNvCxnSpPr>
          <p:nvPr/>
        </p:nvCxnSpPr>
        <p:spPr>
          <a:xfrm flipV="1">
            <a:off x="4211960" y="2859782"/>
            <a:ext cx="4104456" cy="958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64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F5BD33-E1BD-43BD-9516-5E2B34B1CBEA}"/>
              </a:ext>
            </a:extLst>
          </p:cNvPr>
          <p:cNvSpPr>
            <a:spLocks noGrp="1"/>
          </p:cNvSpPr>
          <p:nvPr>
            <p:ph type="title"/>
          </p:nvPr>
        </p:nvSpPr>
        <p:spPr>
          <a:xfrm>
            <a:off x="822960" y="214953"/>
            <a:ext cx="7543800" cy="556597"/>
          </a:xfrm>
        </p:spPr>
        <p:txBody>
          <a:bodyPr>
            <a:normAutofit fontScale="90000"/>
          </a:bodyPr>
          <a:lstStyle/>
          <a:p>
            <a:r>
              <a:rPr lang="fi-FI"/>
              <a:t>Muista tallentaa</a:t>
            </a:r>
          </a:p>
        </p:txBody>
      </p:sp>
      <p:pic>
        <p:nvPicPr>
          <p:cNvPr id="5" name="Sisällön paikkamerkki 4">
            <a:extLst>
              <a:ext uri="{FF2B5EF4-FFF2-40B4-BE49-F238E27FC236}">
                <a16:creationId xmlns:a16="http://schemas.microsoft.com/office/drawing/2014/main" id="{A329B6D1-7FA5-4D0F-8EF0-E34AF8B301FF}"/>
              </a:ext>
            </a:extLst>
          </p:cNvPr>
          <p:cNvPicPr>
            <a:picLocks noGrp="1" noChangeAspect="1"/>
          </p:cNvPicPr>
          <p:nvPr>
            <p:ph idx="1"/>
          </p:nvPr>
        </p:nvPicPr>
        <p:blipFill rotWithShape="1">
          <a:blip r:embed="rId2"/>
          <a:srcRect l="964" t="13101" r="8154"/>
          <a:stretch/>
        </p:blipFill>
        <p:spPr>
          <a:xfrm>
            <a:off x="617382" y="699542"/>
            <a:ext cx="7703658" cy="3951568"/>
          </a:xfrm>
        </p:spPr>
      </p:pic>
      <p:cxnSp>
        <p:nvCxnSpPr>
          <p:cNvPr id="7" name="Suora nuoliyhdysviiva 6">
            <a:extLst>
              <a:ext uri="{FF2B5EF4-FFF2-40B4-BE49-F238E27FC236}">
                <a16:creationId xmlns:a16="http://schemas.microsoft.com/office/drawing/2014/main" id="{2EA31733-BD51-4FFE-9D56-18114232B972}"/>
              </a:ext>
            </a:extLst>
          </p:cNvPr>
          <p:cNvCxnSpPr/>
          <p:nvPr/>
        </p:nvCxnSpPr>
        <p:spPr>
          <a:xfrm>
            <a:off x="4427984" y="2931790"/>
            <a:ext cx="2520280" cy="1584176"/>
          </a:xfrm>
          <a:prstGeom prst="straightConnector1">
            <a:avLst/>
          </a:prstGeom>
          <a:ln w="57150" cap="flat" cmpd="sng" algn="ctr">
            <a:solidFill>
              <a:schemeClr val="accent6"/>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39126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351318-E98B-4D90-9107-BDA0DC6E7028}"/>
              </a:ext>
            </a:extLst>
          </p:cNvPr>
          <p:cNvSpPr>
            <a:spLocks noGrp="1"/>
          </p:cNvSpPr>
          <p:nvPr>
            <p:ph type="title"/>
          </p:nvPr>
        </p:nvSpPr>
        <p:spPr>
          <a:xfrm>
            <a:off x="822960" y="214953"/>
            <a:ext cx="7543800" cy="504835"/>
          </a:xfrm>
        </p:spPr>
        <p:txBody>
          <a:bodyPr>
            <a:normAutofit fontScale="90000"/>
          </a:bodyPr>
          <a:lstStyle/>
          <a:p>
            <a:r>
              <a:rPr lang="fi-FI"/>
              <a:t>Sivujen julkaisu</a:t>
            </a:r>
          </a:p>
        </p:txBody>
      </p:sp>
      <p:sp>
        <p:nvSpPr>
          <p:cNvPr id="3" name="Sisällön paikkamerkki 2">
            <a:extLst>
              <a:ext uri="{FF2B5EF4-FFF2-40B4-BE49-F238E27FC236}">
                <a16:creationId xmlns:a16="http://schemas.microsoft.com/office/drawing/2014/main" id="{EED40C66-4FFB-4266-AAD9-5ED56449EA74}"/>
              </a:ext>
            </a:extLst>
          </p:cNvPr>
          <p:cNvSpPr>
            <a:spLocks noGrp="1"/>
          </p:cNvSpPr>
          <p:nvPr>
            <p:ph idx="1"/>
          </p:nvPr>
        </p:nvSpPr>
        <p:spPr>
          <a:xfrm>
            <a:off x="850964" y="870865"/>
            <a:ext cx="7709480" cy="2051545"/>
          </a:xfrm>
        </p:spPr>
        <p:txBody>
          <a:bodyPr>
            <a:normAutofit fontScale="62500" lnSpcReduction="20000"/>
          </a:bodyPr>
          <a:lstStyle/>
          <a:p>
            <a:r>
              <a:rPr lang="fi-FI"/>
              <a:t>Sivut julkaistaan etusivun alareunasta kohdasta </a:t>
            </a:r>
            <a:r>
              <a:rPr lang="fi-FI" u="sng"/>
              <a:t>asetukset</a:t>
            </a:r>
            <a:r>
              <a:rPr lang="fi-FI"/>
              <a:t>, paina ja avautuu asetukset sivu.</a:t>
            </a:r>
          </a:p>
          <a:p>
            <a:r>
              <a:rPr lang="fi-FI"/>
              <a:t>Silloin kaikki sivut menevät julkisiksi, ellei sivun asetuksista ole asetettu sivuja piiloon. </a:t>
            </a:r>
          </a:p>
          <a:p>
            <a:r>
              <a:rPr lang="fi-FI"/>
              <a:t>Ja julkaisun jälkeenkin voit asettaa sivuja piiloon, mene sivusto rakenne </a:t>
            </a:r>
            <a:r>
              <a:rPr lang="fi-FI">
                <a:sym typeface="Wingdings" panose="05000000000000000000" pitchFamily="2" charset="2"/>
              </a:rPr>
              <a:t> sivu minkä haluat piiloon kohdalle </a:t>
            </a:r>
            <a:r>
              <a:rPr lang="fi-FI" err="1">
                <a:sym typeface="Wingdings" panose="05000000000000000000" pitchFamily="2" charset="2"/>
              </a:rPr>
              <a:t>rataksen</a:t>
            </a:r>
            <a:r>
              <a:rPr lang="fi-FI">
                <a:sym typeface="Wingdings" panose="05000000000000000000" pitchFamily="2" charset="2"/>
              </a:rPr>
              <a:t> kuva ja sieltä ei julkaistu. Voi olla myös kohta julkaista, mutta ei sivu valikossa.</a:t>
            </a:r>
            <a:endParaRPr lang="fi-FI"/>
          </a:p>
        </p:txBody>
      </p:sp>
      <p:pic>
        <p:nvPicPr>
          <p:cNvPr id="5" name="Kuva 4">
            <a:extLst>
              <a:ext uri="{FF2B5EF4-FFF2-40B4-BE49-F238E27FC236}">
                <a16:creationId xmlns:a16="http://schemas.microsoft.com/office/drawing/2014/main" id="{D3F67E7C-85B3-4E21-B857-8AF4F083B210}"/>
              </a:ext>
            </a:extLst>
          </p:cNvPr>
          <p:cNvPicPr>
            <a:picLocks noChangeAspect="1"/>
          </p:cNvPicPr>
          <p:nvPr/>
        </p:nvPicPr>
        <p:blipFill rotWithShape="1">
          <a:blip r:embed="rId2"/>
          <a:srcRect l="24801" t="74955"/>
          <a:stretch/>
        </p:blipFill>
        <p:spPr>
          <a:xfrm>
            <a:off x="0" y="3147814"/>
            <a:ext cx="8811306" cy="1574278"/>
          </a:xfrm>
          <a:prstGeom prst="rect">
            <a:avLst/>
          </a:prstGeom>
        </p:spPr>
      </p:pic>
      <p:cxnSp>
        <p:nvCxnSpPr>
          <p:cNvPr id="7" name="Suora nuoliyhdysviiva 6">
            <a:extLst>
              <a:ext uri="{FF2B5EF4-FFF2-40B4-BE49-F238E27FC236}">
                <a16:creationId xmlns:a16="http://schemas.microsoft.com/office/drawing/2014/main" id="{606BD686-D589-4E92-941C-C56D77174F6E}"/>
              </a:ext>
            </a:extLst>
          </p:cNvPr>
          <p:cNvCxnSpPr>
            <a:cxnSpLocks/>
          </p:cNvCxnSpPr>
          <p:nvPr/>
        </p:nvCxnSpPr>
        <p:spPr>
          <a:xfrm>
            <a:off x="6444208" y="1203598"/>
            <a:ext cx="1080120" cy="3240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DF5D7F5B-B007-419A-B2C7-54D2F59B5F05}"/>
              </a:ext>
            </a:extLst>
          </p:cNvPr>
          <p:cNvPicPr>
            <a:picLocks noChangeAspect="1"/>
          </p:cNvPicPr>
          <p:nvPr/>
        </p:nvPicPr>
        <p:blipFill rotWithShape="1">
          <a:blip r:embed="rId3"/>
          <a:srcRect l="33463" t="25793" r="33463" b="13301"/>
          <a:stretch/>
        </p:blipFill>
        <p:spPr>
          <a:xfrm>
            <a:off x="3477547" y="2762799"/>
            <a:ext cx="2376264" cy="2347440"/>
          </a:xfrm>
          <a:prstGeom prst="rect">
            <a:avLst/>
          </a:prstGeom>
        </p:spPr>
      </p:pic>
      <p:cxnSp>
        <p:nvCxnSpPr>
          <p:cNvPr id="11" name="Suora nuoliyhdysviiva 10">
            <a:extLst>
              <a:ext uri="{FF2B5EF4-FFF2-40B4-BE49-F238E27FC236}">
                <a16:creationId xmlns:a16="http://schemas.microsoft.com/office/drawing/2014/main" id="{019A60C0-D7C2-42DF-9B2F-0FCC88983639}"/>
              </a:ext>
            </a:extLst>
          </p:cNvPr>
          <p:cNvCxnSpPr>
            <a:cxnSpLocks/>
          </p:cNvCxnSpPr>
          <p:nvPr/>
        </p:nvCxnSpPr>
        <p:spPr>
          <a:xfrm flipH="1" flipV="1">
            <a:off x="4067944" y="3912788"/>
            <a:ext cx="3096344" cy="658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524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FC87C5-9DD4-D8CA-8B37-DB19E18B53DA}"/>
              </a:ext>
            </a:extLst>
          </p:cNvPr>
          <p:cNvSpPr>
            <a:spLocks noGrp="1"/>
          </p:cNvSpPr>
          <p:nvPr>
            <p:ph type="title"/>
          </p:nvPr>
        </p:nvSpPr>
        <p:spPr/>
        <p:txBody>
          <a:bodyPr/>
          <a:lstStyle/>
          <a:p>
            <a:r>
              <a:rPr lang="fi-FI"/>
              <a:t>Esimerkki kyläyhdistyksen sivut</a:t>
            </a:r>
          </a:p>
        </p:txBody>
      </p:sp>
      <p:sp>
        <p:nvSpPr>
          <p:cNvPr id="3" name="Sisällön paikkamerkki 2">
            <a:extLst>
              <a:ext uri="{FF2B5EF4-FFF2-40B4-BE49-F238E27FC236}">
                <a16:creationId xmlns:a16="http://schemas.microsoft.com/office/drawing/2014/main" id="{DFBA9A33-8501-4087-1127-6EBB7C34A0C1}"/>
              </a:ext>
            </a:extLst>
          </p:cNvPr>
          <p:cNvSpPr>
            <a:spLocks noGrp="1"/>
          </p:cNvSpPr>
          <p:nvPr>
            <p:ph idx="1"/>
          </p:nvPr>
        </p:nvSpPr>
        <p:spPr/>
        <p:txBody>
          <a:bodyPr vert="horz" lIns="91440" tIns="45720" rIns="91440" bIns="45720" rtlCol="0" anchor="t">
            <a:normAutofit/>
          </a:bodyPr>
          <a:lstStyle/>
          <a:p>
            <a:pPr marL="0" indent="0">
              <a:buNone/>
            </a:pPr>
            <a:r>
              <a:rPr lang="fi-FI" dirty="0"/>
              <a:t>Vuodeksi kyläyhdistykselle</a:t>
            </a:r>
          </a:p>
          <a:p>
            <a:r>
              <a:rPr lang="fi-FI" dirty="0" err="1"/>
              <a:t>Start</a:t>
            </a:r>
            <a:r>
              <a:rPr lang="fi-FI" dirty="0"/>
              <a:t>- paketti ( 14,40 €/ kk x 12) 172,80 € vuodessa, lasku 1 kerran vuodessa.</a:t>
            </a:r>
            <a:endParaRPr lang="fi-FI" dirty="0">
              <a:cs typeface="Calibri"/>
            </a:endParaRPr>
          </a:p>
          <a:p>
            <a:r>
              <a:rPr lang="fi-FI" dirty="0"/>
              <a:t>Lisäksi </a:t>
            </a:r>
            <a:r>
              <a:rPr lang="fi-FI" dirty="0" err="1"/>
              <a:t>domainin</a:t>
            </a:r>
            <a:r>
              <a:rPr lang="fi-FI" dirty="0"/>
              <a:t> siirto kertamaksuna 48,80 € ja ylläpito on</a:t>
            </a:r>
            <a:r>
              <a:rPr lang="fi-FI" dirty="0">
                <a:ea typeface="+mn-lt"/>
                <a:cs typeface="+mn-lt"/>
              </a:rPr>
              <a:t> 3,50€/kk </a:t>
            </a:r>
            <a:r>
              <a:rPr lang="fi-FI" dirty="0" err="1">
                <a:ea typeface="+mn-lt"/>
                <a:cs typeface="+mn-lt"/>
              </a:rPr>
              <a:t>sis.alv</a:t>
            </a:r>
            <a:r>
              <a:rPr lang="fi-FI" dirty="0">
                <a:ea typeface="+mn-lt"/>
                <a:cs typeface="+mn-lt"/>
              </a:rPr>
              <a:t>.</a:t>
            </a:r>
            <a:endParaRPr lang="fi-FI" dirty="0">
              <a:cs typeface="Calibri"/>
            </a:endParaRPr>
          </a:p>
          <a:p>
            <a:r>
              <a:rPr lang="fi-FI" dirty="0" err="1"/>
              <a:t>Free</a:t>
            </a:r>
            <a:r>
              <a:rPr lang="fi-FI" dirty="0"/>
              <a:t>-paketti (ilmainen) ei omaa </a:t>
            </a:r>
            <a:r>
              <a:rPr lang="fi-FI" dirty="0" err="1"/>
              <a:t>domainia</a:t>
            </a:r>
            <a:r>
              <a:rPr lang="fi-FI" dirty="0"/>
              <a:t> </a:t>
            </a:r>
            <a:endParaRPr lang="fi-FI" dirty="0">
              <a:cs typeface="Calibri"/>
            </a:endParaRPr>
          </a:p>
          <a:p>
            <a:pPr marL="0" indent="0">
              <a:buNone/>
            </a:pPr>
            <a:endParaRPr lang="fi-FI"/>
          </a:p>
          <a:p>
            <a:pPr marL="0" indent="0">
              <a:buNone/>
            </a:pPr>
            <a:endParaRPr lang="fi-FI"/>
          </a:p>
        </p:txBody>
      </p:sp>
    </p:spTree>
    <p:extLst>
      <p:ext uri="{BB962C8B-B14F-4D97-AF65-F5344CB8AC3E}">
        <p14:creationId xmlns:p14="http://schemas.microsoft.com/office/powerpoint/2010/main" val="3780838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A9E37D-073C-4CDF-BA2F-AE40121C7155}"/>
              </a:ext>
            </a:extLst>
          </p:cNvPr>
          <p:cNvSpPr>
            <a:spLocks noGrp="1"/>
          </p:cNvSpPr>
          <p:nvPr>
            <p:ph type="title"/>
          </p:nvPr>
        </p:nvSpPr>
        <p:spPr/>
        <p:txBody>
          <a:bodyPr/>
          <a:lstStyle/>
          <a:p>
            <a:r>
              <a:rPr lang="fi-FI"/>
              <a:t>Miten sisään, kun sivut julkaistu</a:t>
            </a:r>
          </a:p>
        </p:txBody>
      </p:sp>
      <p:sp>
        <p:nvSpPr>
          <p:cNvPr id="3" name="Sisällön paikkamerkki 2">
            <a:extLst>
              <a:ext uri="{FF2B5EF4-FFF2-40B4-BE49-F238E27FC236}">
                <a16:creationId xmlns:a16="http://schemas.microsoft.com/office/drawing/2014/main" id="{3036E9D1-4F76-40C9-87B9-A7E9D1EE80B3}"/>
              </a:ext>
            </a:extLst>
          </p:cNvPr>
          <p:cNvSpPr>
            <a:spLocks noGrp="1"/>
          </p:cNvSpPr>
          <p:nvPr>
            <p:ph idx="1"/>
          </p:nvPr>
        </p:nvSpPr>
        <p:spPr/>
        <p:txBody>
          <a:bodyPr/>
          <a:lstStyle/>
          <a:p>
            <a:r>
              <a:rPr lang="fi-FI"/>
              <a:t>Kun sivut on julkaistu, osoite vie suoraan kotisivun etusivulle. Pääset kirjautumaan sisään alareunassa yhdistyksen nimen edessä olevasta @ merkistä, Eli klikkaan tuota -@ merkkiä ja kirjautumissivu aukeaa. </a:t>
            </a:r>
          </a:p>
          <a:p>
            <a:endParaRPr lang="fi-FI"/>
          </a:p>
          <a:p>
            <a:endParaRPr lang="fi-FI"/>
          </a:p>
        </p:txBody>
      </p:sp>
      <p:pic>
        <p:nvPicPr>
          <p:cNvPr id="5" name="Kuva 4">
            <a:extLst>
              <a:ext uri="{FF2B5EF4-FFF2-40B4-BE49-F238E27FC236}">
                <a16:creationId xmlns:a16="http://schemas.microsoft.com/office/drawing/2014/main" id="{CC015ABB-C214-456C-B4A3-AD06665AF00C}"/>
              </a:ext>
            </a:extLst>
          </p:cNvPr>
          <p:cNvPicPr>
            <a:picLocks noChangeAspect="1"/>
          </p:cNvPicPr>
          <p:nvPr/>
        </p:nvPicPr>
        <p:blipFill rotWithShape="1">
          <a:blip r:embed="rId2"/>
          <a:srcRect l="21650" t="77891" r="8500" b="5961"/>
          <a:stretch/>
        </p:blipFill>
        <p:spPr>
          <a:xfrm>
            <a:off x="611560" y="3867894"/>
            <a:ext cx="8125625" cy="1007698"/>
          </a:xfrm>
          <a:prstGeom prst="rect">
            <a:avLst/>
          </a:prstGeom>
          <a:ln w="50800">
            <a:solidFill>
              <a:schemeClr val="accent1"/>
            </a:solidFill>
          </a:ln>
        </p:spPr>
      </p:pic>
      <p:cxnSp>
        <p:nvCxnSpPr>
          <p:cNvPr id="7" name="Suora nuoliyhdysviiva 6">
            <a:extLst>
              <a:ext uri="{FF2B5EF4-FFF2-40B4-BE49-F238E27FC236}">
                <a16:creationId xmlns:a16="http://schemas.microsoft.com/office/drawing/2014/main" id="{C6C4A507-4A1C-4BF4-8768-D985E9D9B424}"/>
              </a:ext>
            </a:extLst>
          </p:cNvPr>
          <p:cNvCxnSpPr>
            <a:cxnSpLocks/>
          </p:cNvCxnSpPr>
          <p:nvPr/>
        </p:nvCxnSpPr>
        <p:spPr>
          <a:xfrm flipH="1">
            <a:off x="1043608" y="3057087"/>
            <a:ext cx="1440160" cy="1314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019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39E7BBC-25E3-4396-8D5F-516E82CF5DBA}"/>
              </a:ext>
            </a:extLst>
          </p:cNvPr>
          <p:cNvPicPr>
            <a:picLocks noChangeAspect="1"/>
          </p:cNvPicPr>
          <p:nvPr/>
        </p:nvPicPr>
        <p:blipFill rotWithShape="1">
          <a:blip r:embed="rId2"/>
          <a:srcRect l="7487" t="4520" r="12588" b="8921"/>
          <a:stretch/>
        </p:blipFill>
        <p:spPr>
          <a:xfrm>
            <a:off x="755576" y="123478"/>
            <a:ext cx="7308304" cy="4248472"/>
          </a:xfrm>
          <a:prstGeom prst="rect">
            <a:avLst/>
          </a:prstGeom>
        </p:spPr>
      </p:pic>
    </p:spTree>
    <p:extLst>
      <p:ext uri="{BB962C8B-B14F-4D97-AF65-F5344CB8AC3E}">
        <p14:creationId xmlns:p14="http://schemas.microsoft.com/office/powerpoint/2010/main" val="280061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107504" y="295268"/>
            <a:ext cx="8424936" cy="338554"/>
          </a:xfrm>
          <a:prstGeom prst="rect">
            <a:avLst/>
          </a:prstGeom>
          <a:noFill/>
        </p:spPr>
        <p:txBody>
          <a:bodyPr wrap="square" rtlCol="0">
            <a:spAutoFit/>
          </a:bodyPr>
          <a:lstStyle/>
          <a:p>
            <a:pPr algn="ctr"/>
            <a:r>
              <a:rPr lang="fi-FI" sz="1600" b="1">
                <a:solidFill>
                  <a:srgbClr val="FF0000"/>
                </a:solidFill>
                <a:latin typeface="Candara" pitchFamily="34" charset="0"/>
              </a:rPr>
              <a:t>Ohjeisto:</a:t>
            </a:r>
          </a:p>
        </p:txBody>
      </p:sp>
      <p:sp>
        <p:nvSpPr>
          <p:cNvPr id="2" name="Tekstiruutu 1">
            <a:extLst>
              <a:ext uri="{FF2B5EF4-FFF2-40B4-BE49-F238E27FC236}">
                <a16:creationId xmlns:a16="http://schemas.microsoft.com/office/drawing/2014/main" id="{CCBE5120-4897-44FD-8C59-A74549D1EAD7}"/>
              </a:ext>
            </a:extLst>
          </p:cNvPr>
          <p:cNvSpPr txBox="1"/>
          <p:nvPr/>
        </p:nvSpPr>
        <p:spPr>
          <a:xfrm>
            <a:off x="755576" y="843558"/>
            <a:ext cx="8136904" cy="369332"/>
          </a:xfrm>
          <a:prstGeom prst="rect">
            <a:avLst/>
          </a:prstGeom>
          <a:noFill/>
        </p:spPr>
        <p:txBody>
          <a:bodyPr wrap="square" rtlCol="0">
            <a:spAutoFit/>
          </a:bodyPr>
          <a:lstStyle/>
          <a:p>
            <a:r>
              <a:rPr lang="fi-FI"/>
              <a:t>Opasvideo (kesto noin 20 minuuttia) </a:t>
            </a:r>
            <a:r>
              <a:rPr lang="fi-FI">
                <a:hlinkClick r:id="rId3"/>
              </a:rPr>
              <a:t>https://youtu.be/NMuVdTFJJp8</a:t>
            </a:r>
            <a:endParaRPr lang="fi-FI"/>
          </a:p>
        </p:txBody>
      </p:sp>
      <p:pic>
        <p:nvPicPr>
          <p:cNvPr id="6" name="Kuva 5">
            <a:extLst>
              <a:ext uri="{FF2B5EF4-FFF2-40B4-BE49-F238E27FC236}">
                <a16:creationId xmlns:a16="http://schemas.microsoft.com/office/drawing/2014/main" id="{DF82C5B2-02A0-5E88-310B-11AAC998F6D5}"/>
              </a:ext>
            </a:extLst>
          </p:cNvPr>
          <p:cNvPicPr>
            <a:picLocks noChangeAspect="1"/>
          </p:cNvPicPr>
          <p:nvPr/>
        </p:nvPicPr>
        <p:blipFill rotWithShape="1">
          <a:blip r:embed="rId4"/>
          <a:srcRect l="36613" b="57252"/>
          <a:stretch/>
        </p:blipFill>
        <p:spPr>
          <a:xfrm>
            <a:off x="2627784" y="1316283"/>
            <a:ext cx="5796136" cy="2122413"/>
          </a:xfrm>
          <a:prstGeom prst="rect">
            <a:avLst/>
          </a:prstGeom>
        </p:spPr>
      </p:pic>
      <p:pic>
        <p:nvPicPr>
          <p:cNvPr id="8" name="Kuva 7">
            <a:extLst>
              <a:ext uri="{FF2B5EF4-FFF2-40B4-BE49-F238E27FC236}">
                <a16:creationId xmlns:a16="http://schemas.microsoft.com/office/drawing/2014/main" id="{CEAFDD4B-28B6-EF43-A323-F861E4D7076F}"/>
              </a:ext>
            </a:extLst>
          </p:cNvPr>
          <p:cNvPicPr>
            <a:picLocks noChangeAspect="1"/>
          </p:cNvPicPr>
          <p:nvPr/>
        </p:nvPicPr>
        <p:blipFill rotWithShape="1">
          <a:blip r:embed="rId5"/>
          <a:srcRect l="22438" t="7940" r="20075" b="2140"/>
          <a:stretch/>
        </p:blipFill>
        <p:spPr>
          <a:xfrm>
            <a:off x="863588" y="2074309"/>
            <a:ext cx="3456384" cy="2935559"/>
          </a:xfrm>
          <a:prstGeom prst="rect">
            <a:avLst/>
          </a:prstGeom>
        </p:spPr>
      </p:pic>
      <p:cxnSp>
        <p:nvCxnSpPr>
          <p:cNvPr id="10" name="Suora nuoliyhdysviiva 9">
            <a:extLst>
              <a:ext uri="{FF2B5EF4-FFF2-40B4-BE49-F238E27FC236}">
                <a16:creationId xmlns:a16="http://schemas.microsoft.com/office/drawing/2014/main" id="{47AD7F91-D9E9-08DD-505C-3302A49D12D6}"/>
              </a:ext>
            </a:extLst>
          </p:cNvPr>
          <p:cNvCxnSpPr>
            <a:cxnSpLocks/>
          </p:cNvCxnSpPr>
          <p:nvPr/>
        </p:nvCxnSpPr>
        <p:spPr>
          <a:xfrm flipH="1">
            <a:off x="1763688" y="2139702"/>
            <a:ext cx="5400600"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4659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isällön paikkamerkki 2">
            <a:extLst>
              <a:ext uri="{FF2B5EF4-FFF2-40B4-BE49-F238E27FC236}">
                <a16:creationId xmlns:a16="http://schemas.microsoft.com/office/drawing/2014/main" id="{BA0E7498-E911-45AB-823A-731565719AF6}"/>
              </a:ext>
            </a:extLst>
          </p:cNvPr>
          <p:cNvSpPr txBox="1">
            <a:spLocks/>
          </p:cNvSpPr>
          <p:nvPr/>
        </p:nvSpPr>
        <p:spPr>
          <a:xfrm>
            <a:off x="539552" y="489976"/>
            <a:ext cx="5040560" cy="1080120"/>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fi-FI" b="1" i="0">
                <a:solidFill>
                  <a:srgbClr val="EB6932"/>
                </a:solidFill>
                <a:effectLst/>
                <a:latin typeface="Montserrat Alternates"/>
              </a:rPr>
              <a:t>Ohjeisto</a:t>
            </a:r>
            <a:endParaRPr lang="fi-FI" b="0" i="0">
              <a:solidFill>
                <a:srgbClr val="EB6932"/>
              </a:solidFill>
              <a:effectLst/>
              <a:latin typeface="Montserrat Alternates"/>
            </a:endParaRPr>
          </a:p>
          <a:p>
            <a:pPr algn="l"/>
            <a:r>
              <a:rPr lang="fi-FI" b="0" i="0">
                <a:solidFill>
                  <a:srgbClr val="524F4F"/>
                </a:solidFill>
                <a:effectLst/>
                <a:latin typeface="Montserrat" panose="020B0604020202020204" pitchFamily="2" charset="0"/>
              </a:rPr>
              <a:t>Tämä ohjeisto koskee Yhdistysavaimen uudistunutta, vuonna 2018 julkaistua kotisivutyökalua. Ohjeita jäsenrekisterin tai vanhemman Classic-kotisivutyökalun käyttöön löydät osoitteesta </a:t>
            </a:r>
            <a:r>
              <a:rPr lang="fi-FI" b="0" i="0" u="sng">
                <a:solidFill>
                  <a:srgbClr val="EB6932"/>
                </a:solidFill>
                <a:effectLst/>
                <a:latin typeface="Montserrat" panose="020B0604020202020204" pitchFamily="2" charset="0"/>
                <a:hlinkClick r:id="rId3"/>
              </a:rPr>
              <a:t>ohjeisto.yhdistysavain.fi</a:t>
            </a:r>
            <a:r>
              <a:rPr lang="fi-FI" b="0" i="0">
                <a:solidFill>
                  <a:srgbClr val="524F4F"/>
                </a:solidFill>
                <a:effectLst/>
                <a:latin typeface="Montserrat" panose="020B0604020202020204" pitchFamily="2" charset="0"/>
              </a:rPr>
              <a:t>.</a:t>
            </a:r>
          </a:p>
          <a:p>
            <a:endParaRPr lang="fi-FI">
              <a:solidFill>
                <a:schemeClr val="tx1"/>
              </a:solidFill>
            </a:endParaRPr>
          </a:p>
        </p:txBody>
      </p:sp>
      <p:pic>
        <p:nvPicPr>
          <p:cNvPr id="6" name="Kuva 5">
            <a:extLst>
              <a:ext uri="{FF2B5EF4-FFF2-40B4-BE49-F238E27FC236}">
                <a16:creationId xmlns:a16="http://schemas.microsoft.com/office/drawing/2014/main" id="{96F702BA-106D-4355-51E0-611BB8CB4ED1}"/>
              </a:ext>
            </a:extLst>
          </p:cNvPr>
          <p:cNvPicPr>
            <a:picLocks noChangeAspect="1"/>
          </p:cNvPicPr>
          <p:nvPr/>
        </p:nvPicPr>
        <p:blipFill rotWithShape="1">
          <a:blip r:embed="rId4"/>
          <a:srcRect l="38187" t="18092" r="28738" b="689"/>
          <a:stretch/>
        </p:blipFill>
        <p:spPr>
          <a:xfrm>
            <a:off x="5689365" y="483518"/>
            <a:ext cx="3024336" cy="4032448"/>
          </a:xfrm>
          <a:prstGeom prst="rect">
            <a:avLst/>
          </a:prstGeom>
        </p:spPr>
      </p:pic>
      <p:pic>
        <p:nvPicPr>
          <p:cNvPr id="9" name="Kuva 8">
            <a:extLst>
              <a:ext uri="{FF2B5EF4-FFF2-40B4-BE49-F238E27FC236}">
                <a16:creationId xmlns:a16="http://schemas.microsoft.com/office/drawing/2014/main" id="{676FD63D-FF81-5580-00C0-1095588EF498}"/>
              </a:ext>
            </a:extLst>
          </p:cNvPr>
          <p:cNvPicPr>
            <a:picLocks noChangeAspect="1"/>
          </p:cNvPicPr>
          <p:nvPr/>
        </p:nvPicPr>
        <p:blipFill rotWithShape="1">
          <a:blip r:embed="rId5"/>
          <a:srcRect l="23225" t="60152" r="24013" b="16642"/>
          <a:stretch/>
        </p:blipFill>
        <p:spPr>
          <a:xfrm>
            <a:off x="323528" y="3147814"/>
            <a:ext cx="4824536" cy="1152129"/>
          </a:xfrm>
          <a:prstGeom prst="rect">
            <a:avLst/>
          </a:prstGeom>
        </p:spPr>
      </p:pic>
    </p:spTree>
    <p:extLst>
      <p:ext uri="{BB962C8B-B14F-4D97-AF65-F5344CB8AC3E}">
        <p14:creationId xmlns:p14="http://schemas.microsoft.com/office/powerpoint/2010/main" val="339711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006C6C-C2B4-4C22-92BE-872C716939E0}"/>
              </a:ext>
            </a:extLst>
          </p:cNvPr>
          <p:cNvSpPr>
            <a:spLocks noGrp="1"/>
          </p:cNvSpPr>
          <p:nvPr>
            <p:ph type="title"/>
          </p:nvPr>
        </p:nvSpPr>
        <p:spPr/>
        <p:txBody>
          <a:bodyPr/>
          <a:lstStyle/>
          <a:p>
            <a:r>
              <a:rPr lang="fi-FI"/>
              <a:t>Kiitos</a:t>
            </a:r>
          </a:p>
        </p:txBody>
      </p:sp>
      <p:sp>
        <p:nvSpPr>
          <p:cNvPr id="3" name="Sisällön paikkamerkki 2">
            <a:extLst>
              <a:ext uri="{FF2B5EF4-FFF2-40B4-BE49-F238E27FC236}">
                <a16:creationId xmlns:a16="http://schemas.microsoft.com/office/drawing/2014/main" id="{254E4B5B-8232-4866-B536-28954CEFDF1B}"/>
              </a:ext>
            </a:extLst>
          </p:cNvPr>
          <p:cNvSpPr>
            <a:spLocks noGrp="1"/>
          </p:cNvSpPr>
          <p:nvPr>
            <p:ph idx="1"/>
          </p:nvPr>
        </p:nvSpPr>
        <p:spPr>
          <a:xfrm>
            <a:off x="440255" y="1131590"/>
            <a:ext cx="4479967" cy="1807086"/>
          </a:xfrm>
        </p:spPr>
        <p:txBody>
          <a:bodyPr>
            <a:normAutofit fontScale="47500" lnSpcReduction="20000"/>
          </a:bodyPr>
          <a:lstStyle/>
          <a:p>
            <a:pPr marL="0" indent="0">
              <a:buNone/>
            </a:pPr>
            <a:r>
              <a:rPr lang="fi-FI" sz="2400"/>
              <a:t>Merja Kaija, kyläasiamies</a:t>
            </a:r>
          </a:p>
          <a:p>
            <a:pPr marL="0" indent="0">
              <a:buNone/>
            </a:pPr>
            <a:r>
              <a:rPr lang="fi-FI" sz="2400"/>
              <a:t>Pohjois-Savon Kylät ry</a:t>
            </a:r>
          </a:p>
          <a:p>
            <a:pPr marL="0" indent="0">
              <a:buNone/>
            </a:pPr>
            <a:r>
              <a:rPr lang="fi-FI" sz="2400">
                <a:hlinkClick r:id="rId2"/>
              </a:rPr>
              <a:t>merja.kaija@pohjois-savonkylat.fi</a:t>
            </a:r>
            <a:r>
              <a:rPr lang="fi-FI" sz="2400"/>
              <a:t> </a:t>
            </a:r>
          </a:p>
          <a:p>
            <a:pPr marL="0" indent="0">
              <a:buNone/>
            </a:pPr>
            <a:r>
              <a:rPr lang="fi-FI" sz="2400"/>
              <a:t>045 179 1070</a:t>
            </a:r>
          </a:p>
          <a:p>
            <a:pPr marL="0" indent="0">
              <a:buNone/>
            </a:pPr>
            <a:endParaRPr lang="fi-FI" sz="2400"/>
          </a:p>
          <a:p>
            <a:pPr marL="0" indent="0">
              <a:buNone/>
            </a:pPr>
            <a:r>
              <a:rPr lang="fi-FI" sz="2400"/>
              <a:t>Kerttu Lassila</a:t>
            </a:r>
          </a:p>
          <a:p>
            <a:pPr marL="0" indent="0">
              <a:buNone/>
            </a:pPr>
            <a:r>
              <a:rPr lang="fi-FI" sz="2400"/>
              <a:t>Kylien yhteiset tilat –hanke</a:t>
            </a:r>
          </a:p>
          <a:p>
            <a:pPr marL="0" indent="0">
              <a:buNone/>
            </a:pPr>
            <a:r>
              <a:rPr lang="fi-FI" sz="2400"/>
              <a:t>Pohjois-Savon Kylät ry</a:t>
            </a:r>
          </a:p>
          <a:p>
            <a:pPr marL="0" indent="0">
              <a:buNone/>
            </a:pPr>
            <a:r>
              <a:rPr lang="fi-FI" sz="2400">
                <a:hlinkClick r:id="rId3"/>
              </a:rPr>
              <a:t>kerttu.lassila@pohjois-savonkylat.fi</a:t>
            </a:r>
            <a:r>
              <a:rPr lang="fi-FI" sz="2400"/>
              <a:t> </a:t>
            </a:r>
          </a:p>
          <a:p>
            <a:pPr marL="0" indent="0">
              <a:buNone/>
            </a:pPr>
            <a:r>
              <a:rPr lang="fi-FI" sz="2400"/>
              <a:t>050 377 2885</a:t>
            </a:r>
          </a:p>
          <a:p>
            <a:pPr marL="0" indent="0">
              <a:buNone/>
            </a:pPr>
            <a:endParaRPr lang="fi-FI" sz="2400"/>
          </a:p>
          <a:p>
            <a:pPr marL="0" indent="0">
              <a:buNone/>
            </a:pPr>
            <a:endParaRPr lang="fi-FI"/>
          </a:p>
        </p:txBody>
      </p:sp>
      <p:sp>
        <p:nvSpPr>
          <p:cNvPr id="4" name="Tekstin paikkamerkki 3">
            <a:extLst>
              <a:ext uri="{FF2B5EF4-FFF2-40B4-BE49-F238E27FC236}">
                <a16:creationId xmlns:a16="http://schemas.microsoft.com/office/drawing/2014/main" id="{2DD2F22B-64FB-4702-9700-E3566C07A897}"/>
              </a:ext>
            </a:extLst>
          </p:cNvPr>
          <p:cNvSpPr>
            <a:spLocks noGrp="1"/>
          </p:cNvSpPr>
          <p:nvPr>
            <p:ph type="body" sz="half" idx="2"/>
          </p:nvPr>
        </p:nvSpPr>
        <p:spPr>
          <a:xfrm>
            <a:off x="5436096" y="959942"/>
            <a:ext cx="3008313" cy="343296"/>
          </a:xfrm>
        </p:spPr>
        <p:txBody>
          <a:bodyPr/>
          <a:lstStyle/>
          <a:p>
            <a:r>
              <a:rPr lang="fi-FI" b="1"/>
              <a:t>www.pohjois-savonkylat.fi</a:t>
            </a:r>
          </a:p>
        </p:txBody>
      </p:sp>
      <p:pic>
        <p:nvPicPr>
          <p:cNvPr id="6" name="Kuva 5" descr="Kuva, joka sisältää kohteen teksti&#10;&#10;Kuvaus luotu automaattisesti">
            <a:extLst>
              <a:ext uri="{FF2B5EF4-FFF2-40B4-BE49-F238E27FC236}">
                <a16:creationId xmlns:a16="http://schemas.microsoft.com/office/drawing/2014/main" id="{809BAD9F-0A21-438C-96E3-29005B1BD452}"/>
              </a:ext>
            </a:extLst>
          </p:cNvPr>
          <p:cNvPicPr>
            <a:picLocks noChangeAspect="1"/>
          </p:cNvPicPr>
          <p:nvPr/>
        </p:nvPicPr>
        <p:blipFill rotWithShape="1">
          <a:blip r:embed="rId4">
            <a:extLst>
              <a:ext uri="{28A0092B-C50C-407E-A947-70E740481C1C}">
                <a14:useLocalDpi xmlns:a14="http://schemas.microsoft.com/office/drawing/2010/main" val="0"/>
              </a:ext>
            </a:extLst>
          </a:blip>
          <a:srcRect l="13031" t="18771" r="23268" b="20000"/>
          <a:stretch/>
        </p:blipFill>
        <p:spPr>
          <a:xfrm>
            <a:off x="5292080" y="1419622"/>
            <a:ext cx="2735050" cy="2203882"/>
          </a:xfrm>
          <a:prstGeom prst="rect">
            <a:avLst/>
          </a:prstGeom>
        </p:spPr>
      </p:pic>
      <p:pic>
        <p:nvPicPr>
          <p:cNvPr id="5" name="Kuva 4">
            <a:extLst>
              <a:ext uri="{FF2B5EF4-FFF2-40B4-BE49-F238E27FC236}">
                <a16:creationId xmlns:a16="http://schemas.microsoft.com/office/drawing/2014/main" id="{2C6C5678-4058-460E-D277-1AE748C9A307}"/>
              </a:ext>
            </a:extLst>
          </p:cNvPr>
          <p:cNvPicPr>
            <a:picLocks noChangeAspect="1"/>
          </p:cNvPicPr>
          <p:nvPr/>
        </p:nvPicPr>
        <p:blipFill>
          <a:blip r:embed="rId5"/>
          <a:stretch>
            <a:fillRect/>
          </a:stretch>
        </p:blipFill>
        <p:spPr>
          <a:xfrm>
            <a:off x="197933" y="2785558"/>
            <a:ext cx="2455843" cy="2452703"/>
          </a:xfrm>
          <a:prstGeom prst="rect">
            <a:avLst/>
          </a:prstGeom>
        </p:spPr>
      </p:pic>
    </p:spTree>
    <p:extLst>
      <p:ext uri="{BB962C8B-B14F-4D97-AF65-F5344CB8AC3E}">
        <p14:creationId xmlns:p14="http://schemas.microsoft.com/office/powerpoint/2010/main" val="1019333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89F3BE-E492-8477-0317-BCAA7DDA5203}"/>
              </a:ext>
            </a:extLst>
          </p:cNvPr>
          <p:cNvSpPr>
            <a:spLocks noGrp="1"/>
          </p:cNvSpPr>
          <p:nvPr>
            <p:ph type="title"/>
          </p:nvPr>
        </p:nvSpPr>
        <p:spPr/>
        <p:txBody>
          <a:bodyPr/>
          <a:lstStyle/>
          <a:p>
            <a:r>
              <a:rPr lang="fi-FI"/>
              <a:t>Vanhat / uudet sivut</a:t>
            </a:r>
          </a:p>
        </p:txBody>
      </p:sp>
      <p:sp>
        <p:nvSpPr>
          <p:cNvPr id="3" name="Sisällön paikkamerkki 2">
            <a:extLst>
              <a:ext uri="{FF2B5EF4-FFF2-40B4-BE49-F238E27FC236}">
                <a16:creationId xmlns:a16="http://schemas.microsoft.com/office/drawing/2014/main" id="{A1495F26-093F-138D-162E-1C7079A445E6}"/>
              </a:ext>
            </a:extLst>
          </p:cNvPr>
          <p:cNvSpPr>
            <a:spLocks noGrp="1"/>
          </p:cNvSpPr>
          <p:nvPr>
            <p:ph idx="1"/>
          </p:nvPr>
        </p:nvSpPr>
        <p:spPr/>
        <p:txBody>
          <a:bodyPr>
            <a:normAutofit/>
          </a:bodyPr>
          <a:lstStyle/>
          <a:p>
            <a:r>
              <a:rPr lang="fi-FI" sz="2000"/>
              <a:t>Jos teillä on jo olemassa vanhat sivut, jotka haluatte siirtää yhdistysavaimeen, miten tulee toimia:</a:t>
            </a:r>
          </a:p>
          <a:p>
            <a:pPr marL="457200" indent="-457200">
              <a:buAutoNum type="arabicParenR"/>
            </a:pPr>
            <a:r>
              <a:rPr lang="fi-FI" sz="2000"/>
              <a:t>Vanhat sivut voivat olla niin pitkään auki, kunnes uudet sivut on saatu tehtyä yhdistysavaimeen.</a:t>
            </a:r>
          </a:p>
          <a:p>
            <a:pPr marL="457200" indent="-457200">
              <a:buAutoNum type="arabicParenR"/>
            </a:pPr>
            <a:r>
              <a:rPr lang="fi-FI" sz="2000"/>
              <a:t>Aloita </a:t>
            </a:r>
            <a:r>
              <a:rPr lang="fi-FI" sz="2000" err="1"/>
              <a:t>free</a:t>
            </a:r>
            <a:r>
              <a:rPr lang="fi-FI" sz="2000"/>
              <a:t>-pohjalta ja valitse sitten sopiva taso, jos tarvitset enemmän sivuja. </a:t>
            </a:r>
            <a:r>
              <a:rPr lang="fi-FI" sz="2000">
                <a:sym typeface="Wingdings" panose="05000000000000000000" pitchFamily="2" charset="2"/>
              </a:rPr>
              <a:t> maksu lähtee siitä voimaan. </a:t>
            </a:r>
            <a:r>
              <a:rPr lang="fi-FI" sz="2000" err="1">
                <a:sym typeface="Wingdings" panose="05000000000000000000" pitchFamily="2" charset="2"/>
              </a:rPr>
              <a:t>Start</a:t>
            </a:r>
            <a:r>
              <a:rPr lang="fi-FI" sz="2000">
                <a:sym typeface="Wingdings" panose="05000000000000000000" pitchFamily="2" charset="2"/>
              </a:rPr>
              <a:t>-paketti on monille riittävä. </a:t>
            </a:r>
            <a:endParaRPr lang="fi-FI" sz="2000"/>
          </a:p>
          <a:p>
            <a:pPr marL="457200" indent="-457200">
              <a:buAutoNum type="arabicParenR"/>
            </a:pPr>
            <a:r>
              <a:rPr lang="fi-FI" sz="2000"/>
              <a:t>Tee uudet sivut. Vanhat toimivat edelleen. Voit hakea tietoa ja tallentaa tietoa vanhoilta sivuilta. </a:t>
            </a:r>
          </a:p>
          <a:p>
            <a:pPr marL="457200" indent="-457200">
              <a:buAutoNum type="arabicParenR"/>
            </a:pPr>
            <a:r>
              <a:rPr lang="fi-FI" sz="2000"/>
              <a:t>Kun sivut ovat valmiit, sovi yhdistysavaimen kanssa </a:t>
            </a:r>
            <a:r>
              <a:rPr lang="fi-FI" sz="2000" err="1"/>
              <a:t>domainin</a:t>
            </a:r>
            <a:r>
              <a:rPr lang="fi-FI" sz="2000"/>
              <a:t> siirrosta ja milloin uudet sivut avataan.  </a:t>
            </a:r>
          </a:p>
        </p:txBody>
      </p:sp>
    </p:spTree>
    <p:extLst>
      <p:ext uri="{BB962C8B-B14F-4D97-AF65-F5344CB8AC3E}">
        <p14:creationId xmlns:p14="http://schemas.microsoft.com/office/powerpoint/2010/main" val="3936594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a:xfrm>
            <a:off x="2879526" y="70321"/>
            <a:ext cx="8229600" cy="857250"/>
          </a:xfrm>
        </p:spPr>
        <p:txBody>
          <a:bodyPr/>
          <a:lstStyle/>
          <a:p>
            <a:r>
              <a:rPr lang="fi-FI"/>
              <a:t>Esimerkkejä:</a:t>
            </a:r>
          </a:p>
        </p:txBody>
      </p:sp>
      <p:sp>
        <p:nvSpPr>
          <p:cNvPr id="6" name="Tekstiruutu 5">
            <a:extLst>
              <a:ext uri="{FF2B5EF4-FFF2-40B4-BE49-F238E27FC236}">
                <a16:creationId xmlns:a16="http://schemas.microsoft.com/office/drawing/2014/main" id="{7F7A8B77-94CC-4FBC-BE47-40C05F53A5B0}"/>
              </a:ext>
            </a:extLst>
          </p:cNvPr>
          <p:cNvSpPr txBox="1"/>
          <p:nvPr/>
        </p:nvSpPr>
        <p:spPr>
          <a:xfrm>
            <a:off x="5214938" y="1137866"/>
            <a:ext cx="3843336" cy="3416320"/>
          </a:xfrm>
          <a:prstGeom prst="rect">
            <a:avLst/>
          </a:prstGeom>
          <a:noFill/>
        </p:spPr>
        <p:txBody>
          <a:bodyPr wrap="square" lIns="91440" tIns="45720" rIns="91440" bIns="45720" rtlCol="0" anchor="t">
            <a:spAutoFit/>
          </a:bodyPr>
          <a:lstStyle/>
          <a:p>
            <a:r>
              <a:rPr lang="fi-FI" dirty="0">
                <a:hlinkClick r:id="rId2"/>
              </a:rPr>
              <a:t>www.lukkarilankyla.com</a:t>
            </a:r>
          </a:p>
          <a:p>
            <a:pPr algn="l"/>
            <a:r>
              <a:rPr lang="fi-FI" b="0" i="0" u="none" strike="noStrike" dirty="0">
                <a:solidFill>
                  <a:srgbClr val="050505"/>
                </a:solidFill>
                <a:effectLst/>
                <a:latin typeface="inherit"/>
                <a:hlinkClick r:id="rId3"/>
              </a:rPr>
              <a:t>www.pohjapojo.fi</a:t>
            </a:r>
            <a:endParaRPr lang="fi-FI" b="0" i="0" dirty="0">
              <a:solidFill>
                <a:srgbClr val="050505"/>
              </a:solidFill>
              <a:effectLst/>
              <a:latin typeface="Segoe UI Historic" panose="020B0502040204020203" pitchFamily="34" charset="0"/>
            </a:endParaRPr>
          </a:p>
          <a:p>
            <a:pPr algn="l"/>
            <a:r>
              <a:rPr lang="fi-FI" b="0" i="0" u="none" strike="noStrike" dirty="0">
                <a:solidFill>
                  <a:srgbClr val="050505"/>
                </a:solidFill>
                <a:effectLst/>
                <a:latin typeface="inherit"/>
                <a:hlinkClick r:id="rId4"/>
              </a:rPr>
              <a:t>www.rusutjarviseura.fi</a:t>
            </a:r>
            <a:endParaRPr lang="fi-FI" b="0" i="0" dirty="0">
              <a:solidFill>
                <a:srgbClr val="050505"/>
              </a:solidFill>
              <a:effectLst/>
              <a:latin typeface="Segoe UI Historic" panose="020B0502040204020203" pitchFamily="34" charset="0"/>
            </a:endParaRPr>
          </a:p>
          <a:p>
            <a:pPr algn="l"/>
            <a:r>
              <a:rPr lang="fi-FI" b="0" i="0" u="none" strike="noStrike" dirty="0">
                <a:solidFill>
                  <a:srgbClr val="050505"/>
                </a:solidFill>
                <a:effectLst/>
                <a:latin typeface="inherit"/>
                <a:hlinkClick r:id="rId5"/>
              </a:rPr>
              <a:t>www.vuorelansivut.fi</a:t>
            </a:r>
            <a:endParaRPr lang="fi-FI" b="0" i="0" dirty="0">
              <a:solidFill>
                <a:srgbClr val="050505"/>
              </a:solidFill>
              <a:effectLst/>
              <a:latin typeface="Segoe UI Historic" panose="020B0502040204020203" pitchFamily="34" charset="0"/>
            </a:endParaRPr>
          </a:p>
          <a:p>
            <a:pPr algn="l"/>
            <a:r>
              <a:rPr lang="fi-FI" b="0" i="0" u="none" strike="noStrike" dirty="0">
                <a:solidFill>
                  <a:srgbClr val="050505"/>
                </a:solidFill>
                <a:effectLst/>
                <a:latin typeface="inherit"/>
                <a:hlinkClick r:id="rId6"/>
              </a:rPr>
              <a:t>www.etelasiilinjarvi.fi</a:t>
            </a:r>
            <a:endParaRPr lang="fi-FI" b="0" i="0" dirty="0">
              <a:solidFill>
                <a:srgbClr val="050505"/>
              </a:solidFill>
              <a:effectLst/>
              <a:latin typeface="Segoe UI Historic" panose="020B0502040204020203" pitchFamily="34" charset="0"/>
            </a:endParaRPr>
          </a:p>
          <a:p>
            <a:pPr algn="l"/>
            <a:r>
              <a:rPr lang="fi-FI" b="0" i="0" u="none" strike="noStrike" dirty="0">
                <a:solidFill>
                  <a:srgbClr val="050505"/>
                </a:solidFill>
                <a:effectLst/>
                <a:latin typeface="inherit"/>
                <a:hlinkClick r:id="rId7"/>
              </a:rPr>
              <a:t>www.siilinkylat.fi</a:t>
            </a:r>
            <a:endParaRPr lang="fi-FI" b="0" i="0" dirty="0">
              <a:solidFill>
                <a:srgbClr val="050505"/>
              </a:solidFill>
              <a:effectLst/>
              <a:latin typeface="Segoe UI Historic" panose="020B0502040204020203" pitchFamily="34" charset="0"/>
            </a:endParaRPr>
          </a:p>
          <a:p>
            <a:pPr algn="l"/>
            <a:r>
              <a:rPr lang="fi-FI" b="0" i="0" u="none" strike="noStrike" dirty="0">
                <a:solidFill>
                  <a:srgbClr val="050505"/>
                </a:solidFill>
                <a:effectLst/>
                <a:latin typeface="inherit"/>
                <a:hlinkClick r:id="rId8"/>
              </a:rPr>
              <a:t>www.antskoginkylaseura.com</a:t>
            </a:r>
            <a:endParaRPr lang="fi-FI" b="0" i="0" dirty="0">
              <a:solidFill>
                <a:srgbClr val="050505"/>
              </a:solidFill>
              <a:effectLst/>
              <a:latin typeface="Segoe UI Historic" panose="020B0502040204020203" pitchFamily="34" charset="0"/>
            </a:endParaRPr>
          </a:p>
          <a:p>
            <a:pPr algn="l"/>
            <a:r>
              <a:rPr lang="fi-FI" b="0" i="0" dirty="0">
                <a:solidFill>
                  <a:srgbClr val="050505"/>
                </a:solidFill>
                <a:effectLst/>
                <a:latin typeface="Segoe UI Historic"/>
                <a:ea typeface="Segoe UI Historic"/>
                <a:cs typeface="Segoe UI Historic"/>
                <a:hlinkClick r:id="rId9"/>
              </a:rPr>
              <a:t>www.jokela-pattijokikylaseura.yhdistysavain.fi</a:t>
            </a:r>
            <a:endParaRPr lang="fi-FI" b="0" i="0" dirty="0">
              <a:solidFill>
                <a:srgbClr val="050505"/>
              </a:solidFill>
              <a:effectLst/>
              <a:latin typeface="Segoe UI Historic"/>
              <a:ea typeface="Segoe UI Historic"/>
              <a:cs typeface="Segoe UI Historic"/>
            </a:endParaRPr>
          </a:p>
          <a:p>
            <a:r>
              <a:rPr lang="fi-FI" dirty="0">
                <a:ea typeface="+mn-lt"/>
                <a:cs typeface="+mn-lt"/>
                <a:hlinkClick r:id="rId2"/>
              </a:rPr>
              <a:t>https://siilinjarvi.4h.fi/</a:t>
            </a:r>
            <a:r>
              <a:rPr lang="fi-FI" dirty="0">
                <a:ea typeface="+mn-lt"/>
                <a:cs typeface="+mn-lt"/>
              </a:rPr>
              <a:t> </a:t>
            </a:r>
          </a:p>
          <a:p>
            <a:r>
              <a:rPr lang="fi-FI" dirty="0">
                <a:ea typeface="+mn-lt"/>
                <a:cs typeface="+mn-lt"/>
                <a:hlinkClick r:id="rId10"/>
              </a:rPr>
              <a:t>https://www.pohjois-savonkylat.fi/</a:t>
            </a:r>
            <a:r>
              <a:rPr lang="fi-FI" dirty="0">
                <a:ea typeface="+mn-lt"/>
                <a:cs typeface="+mn-lt"/>
              </a:rPr>
              <a:t> </a:t>
            </a:r>
            <a:endParaRPr lang="fi-FI" dirty="0"/>
          </a:p>
          <a:p>
            <a:endParaRPr lang="fi-FI">
              <a:cs typeface="Calibri"/>
            </a:endParaRPr>
          </a:p>
        </p:txBody>
      </p:sp>
      <p:pic>
        <p:nvPicPr>
          <p:cNvPr id="4" name="Kuva 3">
            <a:extLst>
              <a:ext uri="{FF2B5EF4-FFF2-40B4-BE49-F238E27FC236}">
                <a16:creationId xmlns:a16="http://schemas.microsoft.com/office/drawing/2014/main" id="{92DABFA4-8A4D-A7BC-A8D0-DE81D6DB885C}"/>
              </a:ext>
            </a:extLst>
          </p:cNvPr>
          <p:cNvPicPr>
            <a:picLocks noChangeAspect="1"/>
          </p:cNvPicPr>
          <p:nvPr/>
        </p:nvPicPr>
        <p:blipFill rotWithShape="1">
          <a:blip r:embed="rId11"/>
          <a:srcRect l="20863" t="5039" r="23226" b="-762"/>
          <a:stretch/>
        </p:blipFill>
        <p:spPr>
          <a:xfrm>
            <a:off x="179512" y="247154"/>
            <a:ext cx="4852294" cy="4510584"/>
          </a:xfrm>
          <a:prstGeom prst="rect">
            <a:avLst/>
          </a:prstGeom>
        </p:spPr>
      </p:pic>
    </p:spTree>
    <p:extLst>
      <p:ext uri="{BB962C8B-B14F-4D97-AF65-F5344CB8AC3E}">
        <p14:creationId xmlns:p14="http://schemas.microsoft.com/office/powerpoint/2010/main" val="310738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58724" y="555526"/>
            <a:ext cx="4513276" cy="461665"/>
          </a:xfrm>
          <a:prstGeom prst="rect">
            <a:avLst/>
          </a:prstGeom>
          <a:noFill/>
        </p:spPr>
        <p:txBody>
          <a:bodyPr wrap="square" rtlCol="0">
            <a:spAutoFit/>
          </a:bodyPr>
          <a:lstStyle/>
          <a:p>
            <a:pPr algn="just"/>
            <a:r>
              <a:rPr lang="fi-FI" sz="2400" b="1">
                <a:latin typeface="Candara" pitchFamily="34" charset="0"/>
              </a:rPr>
              <a:t>Tunnusten/ sivuston  luominen</a:t>
            </a:r>
          </a:p>
        </p:txBody>
      </p:sp>
      <p:sp>
        <p:nvSpPr>
          <p:cNvPr id="4" name="Tekstikehys 2">
            <a:extLst>
              <a:ext uri="{FF2B5EF4-FFF2-40B4-BE49-F238E27FC236}">
                <a16:creationId xmlns:a16="http://schemas.microsoft.com/office/drawing/2014/main" id="{74D92EDB-1DEE-401A-A798-99D7DC848DEF}"/>
              </a:ext>
            </a:extLst>
          </p:cNvPr>
          <p:cNvSpPr txBox="1"/>
          <p:nvPr/>
        </p:nvSpPr>
        <p:spPr>
          <a:xfrm>
            <a:off x="68046" y="978282"/>
            <a:ext cx="5850650" cy="369332"/>
          </a:xfrm>
          <a:prstGeom prst="rect">
            <a:avLst/>
          </a:prstGeom>
          <a:noFill/>
        </p:spPr>
        <p:txBody>
          <a:bodyPr wrap="square" rtlCol="0">
            <a:spAutoFit/>
          </a:bodyPr>
          <a:lstStyle/>
          <a:p>
            <a:r>
              <a:rPr lang="fi-FI" b="1">
                <a:latin typeface="Candara" pitchFamily="34" charset="0"/>
                <a:sym typeface="Wingdings" panose="05000000000000000000" pitchFamily="2" charset="2"/>
              </a:rPr>
              <a:t> </a:t>
            </a:r>
            <a:r>
              <a:rPr lang="fi-FI" b="1">
                <a:latin typeface="Candara" pitchFamily="34" charset="0"/>
              </a:rPr>
              <a:t>mene Yhdistysavain-sivulle:</a:t>
            </a:r>
          </a:p>
        </p:txBody>
      </p:sp>
      <p:sp>
        <p:nvSpPr>
          <p:cNvPr id="6" name="Tekstiruutu 5">
            <a:extLst>
              <a:ext uri="{FF2B5EF4-FFF2-40B4-BE49-F238E27FC236}">
                <a16:creationId xmlns:a16="http://schemas.microsoft.com/office/drawing/2014/main" id="{DB62FB4C-9B85-4D01-9305-43B5EA3A2C5A}"/>
              </a:ext>
            </a:extLst>
          </p:cNvPr>
          <p:cNvSpPr txBox="1"/>
          <p:nvPr/>
        </p:nvSpPr>
        <p:spPr>
          <a:xfrm>
            <a:off x="182326" y="2014081"/>
            <a:ext cx="3600400" cy="954107"/>
          </a:xfrm>
          <a:prstGeom prst="rect">
            <a:avLst/>
          </a:prstGeom>
          <a:noFill/>
        </p:spPr>
        <p:txBody>
          <a:bodyPr wrap="square" rtlCol="0">
            <a:spAutoFit/>
          </a:bodyPr>
          <a:lstStyle/>
          <a:p>
            <a:r>
              <a:rPr lang="fi-FI"/>
              <a:t>Klikkaa </a:t>
            </a:r>
            <a:r>
              <a:rPr lang="fi-FI" sz="2800"/>
              <a:t>Ota käyttöön ilmainen </a:t>
            </a:r>
            <a:r>
              <a:rPr lang="fi-FI" sz="2800" err="1"/>
              <a:t>free</a:t>
            </a:r>
            <a:r>
              <a:rPr lang="fi-FI" sz="2800"/>
              <a:t>-versio.</a:t>
            </a:r>
          </a:p>
        </p:txBody>
      </p:sp>
      <p:sp>
        <p:nvSpPr>
          <p:cNvPr id="7" name="Tekstiruutu 6">
            <a:extLst>
              <a:ext uri="{FF2B5EF4-FFF2-40B4-BE49-F238E27FC236}">
                <a16:creationId xmlns:a16="http://schemas.microsoft.com/office/drawing/2014/main" id="{C6671273-63DB-4453-8157-528C4B768AA6}"/>
              </a:ext>
            </a:extLst>
          </p:cNvPr>
          <p:cNvSpPr txBox="1"/>
          <p:nvPr/>
        </p:nvSpPr>
        <p:spPr>
          <a:xfrm>
            <a:off x="67842" y="1332375"/>
            <a:ext cx="8424936" cy="584775"/>
          </a:xfrm>
          <a:prstGeom prst="rect">
            <a:avLst/>
          </a:prstGeom>
          <a:noFill/>
        </p:spPr>
        <p:txBody>
          <a:bodyPr wrap="square" rtlCol="0">
            <a:spAutoFit/>
          </a:bodyPr>
          <a:lstStyle/>
          <a:p>
            <a:r>
              <a:rPr lang="fi-FI" sz="1600">
                <a:hlinkClick r:id="rId2"/>
              </a:rPr>
              <a:t>https://www.yhdistysavain.fi/liitot/suomen-kylat/</a:t>
            </a:r>
            <a:endParaRPr lang="fi-FI" sz="1600"/>
          </a:p>
          <a:p>
            <a:endParaRPr lang="fi-FI" sz="1600"/>
          </a:p>
        </p:txBody>
      </p:sp>
      <p:sp>
        <p:nvSpPr>
          <p:cNvPr id="8" name="Tekstiruutu 7">
            <a:extLst>
              <a:ext uri="{FF2B5EF4-FFF2-40B4-BE49-F238E27FC236}">
                <a16:creationId xmlns:a16="http://schemas.microsoft.com/office/drawing/2014/main" id="{99BA734E-F051-4126-AF70-617AF4CDE7C6}"/>
              </a:ext>
            </a:extLst>
          </p:cNvPr>
          <p:cNvSpPr txBox="1"/>
          <p:nvPr/>
        </p:nvSpPr>
        <p:spPr>
          <a:xfrm>
            <a:off x="95168" y="4136781"/>
            <a:ext cx="4320480" cy="646331"/>
          </a:xfrm>
          <a:prstGeom prst="rect">
            <a:avLst/>
          </a:prstGeom>
          <a:noFill/>
        </p:spPr>
        <p:txBody>
          <a:bodyPr wrap="square" rtlCol="0">
            <a:spAutoFit/>
          </a:bodyPr>
          <a:lstStyle/>
          <a:p>
            <a:r>
              <a:rPr lang="fi-FI"/>
              <a:t>Vaikka jatkossa haluaisit maksulliset sivut, aloita aina ensin luomalla ilmainen sivusto.</a:t>
            </a:r>
          </a:p>
        </p:txBody>
      </p:sp>
      <p:pic>
        <p:nvPicPr>
          <p:cNvPr id="9" name="Kuva 8">
            <a:extLst>
              <a:ext uri="{FF2B5EF4-FFF2-40B4-BE49-F238E27FC236}">
                <a16:creationId xmlns:a16="http://schemas.microsoft.com/office/drawing/2014/main" id="{A7489FB6-A70B-E865-078F-631690D35B63}"/>
              </a:ext>
            </a:extLst>
          </p:cNvPr>
          <p:cNvPicPr>
            <a:picLocks noChangeAspect="1"/>
          </p:cNvPicPr>
          <p:nvPr/>
        </p:nvPicPr>
        <p:blipFill rotWithShape="1">
          <a:blip r:embed="rId3"/>
          <a:srcRect l="29525" t="7939" r="17713" b="2139"/>
          <a:stretch/>
        </p:blipFill>
        <p:spPr>
          <a:xfrm>
            <a:off x="4415648" y="595942"/>
            <a:ext cx="4513276" cy="4176465"/>
          </a:xfrm>
          <a:prstGeom prst="rect">
            <a:avLst/>
          </a:prstGeom>
        </p:spPr>
      </p:pic>
      <p:sp>
        <p:nvSpPr>
          <p:cNvPr id="10" name="Tekstikehys 2">
            <a:extLst>
              <a:ext uri="{FF2B5EF4-FFF2-40B4-BE49-F238E27FC236}">
                <a16:creationId xmlns:a16="http://schemas.microsoft.com/office/drawing/2014/main" id="{F81950C6-8D78-D4D5-034C-A48B6253493A}"/>
              </a:ext>
            </a:extLst>
          </p:cNvPr>
          <p:cNvSpPr txBox="1"/>
          <p:nvPr/>
        </p:nvSpPr>
        <p:spPr>
          <a:xfrm>
            <a:off x="113357" y="128847"/>
            <a:ext cx="8917286" cy="400110"/>
          </a:xfrm>
          <a:prstGeom prst="rect">
            <a:avLst/>
          </a:prstGeom>
          <a:noFill/>
        </p:spPr>
        <p:txBody>
          <a:bodyPr wrap="square" rtlCol="0">
            <a:spAutoFit/>
          </a:bodyPr>
          <a:lstStyle/>
          <a:p>
            <a:pPr algn="just"/>
            <a:r>
              <a:rPr lang="fi-FI" sz="2000" b="1" u="sng">
                <a:latin typeface="Candara" pitchFamily="34" charset="0"/>
              </a:rPr>
              <a:t>Kun haluat käyttöön Suomen Kylät ry alennuksen ja xxxxx.kylille.fi päätteen</a:t>
            </a:r>
          </a:p>
        </p:txBody>
      </p:sp>
      <p:sp>
        <p:nvSpPr>
          <p:cNvPr id="11" name="Tekstiruutu 10">
            <a:extLst>
              <a:ext uri="{FF2B5EF4-FFF2-40B4-BE49-F238E27FC236}">
                <a16:creationId xmlns:a16="http://schemas.microsoft.com/office/drawing/2014/main" id="{30184DE2-427B-C491-8C18-59207BB271C3}"/>
              </a:ext>
            </a:extLst>
          </p:cNvPr>
          <p:cNvSpPr txBox="1"/>
          <p:nvPr/>
        </p:nvSpPr>
        <p:spPr>
          <a:xfrm>
            <a:off x="120525" y="3166954"/>
            <a:ext cx="4389674" cy="769441"/>
          </a:xfrm>
          <a:prstGeom prst="rect">
            <a:avLst/>
          </a:prstGeom>
          <a:noFill/>
        </p:spPr>
        <p:txBody>
          <a:bodyPr wrap="square" rtlCol="0">
            <a:spAutoFit/>
          </a:bodyPr>
          <a:lstStyle/>
          <a:p>
            <a:r>
              <a:rPr lang="fi-FI" sz="1600" err="1"/>
              <a:t>Huom</a:t>
            </a:r>
            <a:r>
              <a:rPr lang="fi-FI" sz="1600"/>
              <a:t>! Kirjaa ylös millä sähköpostilla kirjaudut, salasanan ja yhdistyksen nimen, josta tulee osoite</a:t>
            </a:r>
            <a:r>
              <a:rPr lang="fi-FI" sz="2800"/>
              <a:t>.</a:t>
            </a:r>
          </a:p>
        </p:txBody>
      </p:sp>
      <p:sp>
        <p:nvSpPr>
          <p:cNvPr id="13" name="Suorakulmio: Pyöristetyt kulmat 12">
            <a:extLst>
              <a:ext uri="{FF2B5EF4-FFF2-40B4-BE49-F238E27FC236}">
                <a16:creationId xmlns:a16="http://schemas.microsoft.com/office/drawing/2014/main" id="{E4EA4040-F722-C9A6-CA51-562FF1E7070D}"/>
              </a:ext>
            </a:extLst>
          </p:cNvPr>
          <p:cNvSpPr/>
          <p:nvPr/>
        </p:nvSpPr>
        <p:spPr>
          <a:xfrm>
            <a:off x="4530682" y="3449273"/>
            <a:ext cx="3464996" cy="914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fi-FI"/>
          </a:p>
        </p:txBody>
      </p:sp>
      <p:cxnSp>
        <p:nvCxnSpPr>
          <p:cNvPr id="14" name="Suora nuoliyhdysviiva 13">
            <a:extLst>
              <a:ext uri="{FF2B5EF4-FFF2-40B4-BE49-F238E27FC236}">
                <a16:creationId xmlns:a16="http://schemas.microsoft.com/office/drawing/2014/main" id="{3C4FF722-F198-53B3-8382-D7E98B0F1018}"/>
              </a:ext>
            </a:extLst>
          </p:cNvPr>
          <p:cNvCxnSpPr>
            <a:cxnSpLocks/>
          </p:cNvCxnSpPr>
          <p:nvPr/>
        </p:nvCxnSpPr>
        <p:spPr>
          <a:xfrm flipH="1">
            <a:off x="7365162" y="3291830"/>
            <a:ext cx="738044" cy="2686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kstiruutu 17">
            <a:extLst>
              <a:ext uri="{FF2B5EF4-FFF2-40B4-BE49-F238E27FC236}">
                <a16:creationId xmlns:a16="http://schemas.microsoft.com/office/drawing/2014/main" id="{9F6D66FB-69AA-CA7E-9D2A-E2596240EAE4}"/>
              </a:ext>
            </a:extLst>
          </p:cNvPr>
          <p:cNvSpPr txBox="1"/>
          <p:nvPr/>
        </p:nvSpPr>
        <p:spPr>
          <a:xfrm>
            <a:off x="8069746" y="3027505"/>
            <a:ext cx="1058562" cy="461665"/>
          </a:xfrm>
          <a:prstGeom prst="rect">
            <a:avLst/>
          </a:prstGeom>
          <a:noFill/>
        </p:spPr>
        <p:txBody>
          <a:bodyPr wrap="square" rtlCol="0">
            <a:spAutoFit/>
          </a:bodyPr>
          <a:lstStyle/>
          <a:p>
            <a:r>
              <a:rPr lang="fi-FI" sz="1200"/>
              <a:t>Nämä talteen.</a:t>
            </a:r>
          </a:p>
        </p:txBody>
      </p:sp>
    </p:spTree>
    <p:extLst>
      <p:ext uri="{BB962C8B-B14F-4D97-AF65-F5344CB8AC3E}">
        <p14:creationId xmlns:p14="http://schemas.microsoft.com/office/powerpoint/2010/main" val="3735245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kehys 2"/>
          <p:cNvSpPr txBox="1"/>
          <p:nvPr/>
        </p:nvSpPr>
        <p:spPr>
          <a:xfrm>
            <a:off x="359532" y="300776"/>
            <a:ext cx="7308812" cy="707886"/>
          </a:xfrm>
          <a:prstGeom prst="rect">
            <a:avLst/>
          </a:prstGeom>
          <a:noFill/>
        </p:spPr>
        <p:txBody>
          <a:bodyPr wrap="square" rtlCol="0">
            <a:spAutoFit/>
          </a:bodyPr>
          <a:lstStyle/>
          <a:p>
            <a:pPr algn="ctr"/>
            <a:r>
              <a:rPr lang="fi-FI" sz="4000" b="1">
                <a:latin typeface="Candara" pitchFamily="34" charset="0"/>
              </a:rPr>
              <a:t>Tunnusten/ sivuston  luominen</a:t>
            </a:r>
          </a:p>
        </p:txBody>
      </p:sp>
      <p:sp>
        <p:nvSpPr>
          <p:cNvPr id="4" name="Tekstikehys 2">
            <a:extLst>
              <a:ext uri="{FF2B5EF4-FFF2-40B4-BE49-F238E27FC236}">
                <a16:creationId xmlns:a16="http://schemas.microsoft.com/office/drawing/2014/main" id="{74D92EDB-1DEE-401A-A798-99D7DC848DEF}"/>
              </a:ext>
            </a:extLst>
          </p:cNvPr>
          <p:cNvSpPr txBox="1"/>
          <p:nvPr/>
        </p:nvSpPr>
        <p:spPr>
          <a:xfrm>
            <a:off x="737574" y="915866"/>
            <a:ext cx="5850650" cy="584775"/>
          </a:xfrm>
          <a:prstGeom prst="rect">
            <a:avLst/>
          </a:prstGeom>
          <a:noFill/>
        </p:spPr>
        <p:txBody>
          <a:bodyPr wrap="square" rtlCol="0">
            <a:spAutoFit/>
          </a:bodyPr>
          <a:lstStyle/>
          <a:p>
            <a:r>
              <a:rPr lang="fi-FI" sz="3200" b="1">
                <a:latin typeface="Candara" pitchFamily="34" charset="0"/>
                <a:sym typeface="Wingdings" panose="05000000000000000000" pitchFamily="2" charset="2"/>
              </a:rPr>
              <a:t> </a:t>
            </a:r>
            <a:r>
              <a:rPr lang="fi-FI" sz="3200" b="1">
                <a:latin typeface="Candara" pitchFamily="34" charset="0"/>
              </a:rPr>
              <a:t>mene Yhdistysavain-sivulle:</a:t>
            </a:r>
          </a:p>
        </p:txBody>
      </p:sp>
      <p:sp>
        <p:nvSpPr>
          <p:cNvPr id="6" name="Tekstiruutu 5">
            <a:extLst>
              <a:ext uri="{FF2B5EF4-FFF2-40B4-BE49-F238E27FC236}">
                <a16:creationId xmlns:a16="http://schemas.microsoft.com/office/drawing/2014/main" id="{DB62FB4C-9B85-4D01-9305-43B5EA3A2C5A}"/>
              </a:ext>
            </a:extLst>
          </p:cNvPr>
          <p:cNvSpPr txBox="1"/>
          <p:nvPr/>
        </p:nvSpPr>
        <p:spPr>
          <a:xfrm>
            <a:off x="705863" y="2310140"/>
            <a:ext cx="3600400" cy="523220"/>
          </a:xfrm>
          <a:prstGeom prst="rect">
            <a:avLst/>
          </a:prstGeom>
          <a:noFill/>
        </p:spPr>
        <p:txBody>
          <a:bodyPr wrap="square" rtlCol="0">
            <a:spAutoFit/>
          </a:bodyPr>
          <a:lstStyle/>
          <a:p>
            <a:r>
              <a:rPr lang="fi-FI"/>
              <a:t>Klikkaa </a:t>
            </a:r>
            <a:r>
              <a:rPr lang="fi-FI" sz="2800"/>
              <a:t>Aloita ilmaiseksi</a:t>
            </a:r>
          </a:p>
        </p:txBody>
      </p:sp>
      <p:sp>
        <p:nvSpPr>
          <p:cNvPr id="7" name="Tekstiruutu 6">
            <a:extLst>
              <a:ext uri="{FF2B5EF4-FFF2-40B4-BE49-F238E27FC236}">
                <a16:creationId xmlns:a16="http://schemas.microsoft.com/office/drawing/2014/main" id="{C6671273-63DB-4453-8157-528C4B768AA6}"/>
              </a:ext>
            </a:extLst>
          </p:cNvPr>
          <p:cNvSpPr txBox="1"/>
          <p:nvPr/>
        </p:nvSpPr>
        <p:spPr>
          <a:xfrm>
            <a:off x="611560" y="1578723"/>
            <a:ext cx="4392488" cy="523220"/>
          </a:xfrm>
          <a:prstGeom prst="rect">
            <a:avLst/>
          </a:prstGeom>
          <a:noFill/>
        </p:spPr>
        <p:txBody>
          <a:bodyPr wrap="square" rtlCol="0">
            <a:spAutoFit/>
          </a:bodyPr>
          <a:lstStyle/>
          <a:p>
            <a:r>
              <a:rPr lang="fi-FI" sz="2800">
                <a:hlinkClick r:id="rId2"/>
              </a:rPr>
              <a:t>https://www.yhdistysavain.fi</a:t>
            </a:r>
            <a:r>
              <a:rPr lang="fi-FI" sz="2800"/>
              <a:t> </a:t>
            </a:r>
          </a:p>
        </p:txBody>
      </p:sp>
      <p:pic>
        <p:nvPicPr>
          <p:cNvPr id="5" name="Kuva 4">
            <a:extLst>
              <a:ext uri="{FF2B5EF4-FFF2-40B4-BE49-F238E27FC236}">
                <a16:creationId xmlns:a16="http://schemas.microsoft.com/office/drawing/2014/main" id="{298C7D45-2AE4-44A9-971E-299BC363711B}"/>
              </a:ext>
            </a:extLst>
          </p:cNvPr>
          <p:cNvPicPr>
            <a:picLocks noChangeAspect="1"/>
          </p:cNvPicPr>
          <p:nvPr/>
        </p:nvPicPr>
        <p:blipFill rotWithShape="1">
          <a:blip r:embed="rId3"/>
          <a:srcRect l="32675" t="14790" r="26375" b="11855"/>
          <a:stretch/>
        </p:blipFill>
        <p:spPr>
          <a:xfrm>
            <a:off x="5256076" y="1553236"/>
            <a:ext cx="3600400" cy="3461923"/>
          </a:xfrm>
          <a:prstGeom prst="rect">
            <a:avLst/>
          </a:prstGeom>
        </p:spPr>
      </p:pic>
      <p:sp>
        <p:nvSpPr>
          <p:cNvPr id="8" name="Tekstiruutu 7">
            <a:extLst>
              <a:ext uri="{FF2B5EF4-FFF2-40B4-BE49-F238E27FC236}">
                <a16:creationId xmlns:a16="http://schemas.microsoft.com/office/drawing/2014/main" id="{99BA734E-F051-4126-AF70-617AF4CDE7C6}"/>
              </a:ext>
            </a:extLst>
          </p:cNvPr>
          <p:cNvSpPr txBox="1"/>
          <p:nvPr/>
        </p:nvSpPr>
        <p:spPr>
          <a:xfrm>
            <a:off x="611560" y="4091830"/>
            <a:ext cx="3600400" cy="923330"/>
          </a:xfrm>
          <a:prstGeom prst="rect">
            <a:avLst/>
          </a:prstGeom>
          <a:noFill/>
        </p:spPr>
        <p:txBody>
          <a:bodyPr wrap="square" rtlCol="0">
            <a:spAutoFit/>
          </a:bodyPr>
          <a:lstStyle/>
          <a:p>
            <a:r>
              <a:rPr lang="fi-FI"/>
              <a:t>Vaikka jatkossa haluaisit maksulliset sivut, aloita aina ensin luomalla ilmainen sivusto.</a:t>
            </a:r>
          </a:p>
        </p:txBody>
      </p:sp>
    </p:spTree>
    <p:extLst>
      <p:ext uri="{BB962C8B-B14F-4D97-AF65-F5344CB8AC3E}">
        <p14:creationId xmlns:p14="http://schemas.microsoft.com/office/powerpoint/2010/main" val="369984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84F19-C2B7-4954-8FDD-F087D8170C30}"/>
              </a:ext>
            </a:extLst>
          </p:cNvPr>
          <p:cNvSpPr>
            <a:spLocks noGrp="1"/>
          </p:cNvSpPr>
          <p:nvPr>
            <p:ph type="title"/>
          </p:nvPr>
        </p:nvSpPr>
        <p:spPr>
          <a:xfrm>
            <a:off x="755576" y="257950"/>
            <a:ext cx="7543800" cy="1088068"/>
          </a:xfrm>
        </p:spPr>
        <p:txBody>
          <a:bodyPr>
            <a:normAutofit/>
          </a:bodyPr>
          <a:lstStyle/>
          <a:p>
            <a:r>
              <a:rPr lang="fi-FI" sz="1800" spc="-20">
                <a:latin typeface="Arial" panose="020B0604020202020204" pitchFamily="34" charset="0"/>
              </a:rPr>
              <a:t>Jos et ole kyläyhdistys, näin otat käyttöön ilmaisen version:</a:t>
            </a:r>
            <a:endParaRPr lang="fi-FI" sz="1800"/>
          </a:p>
        </p:txBody>
      </p:sp>
      <p:pic>
        <p:nvPicPr>
          <p:cNvPr id="5" name="Sisällön paikkamerkki 4">
            <a:extLst>
              <a:ext uri="{FF2B5EF4-FFF2-40B4-BE49-F238E27FC236}">
                <a16:creationId xmlns:a16="http://schemas.microsoft.com/office/drawing/2014/main" id="{0BB785CD-BCD7-42E1-8F32-E5A03582768C}"/>
              </a:ext>
            </a:extLst>
          </p:cNvPr>
          <p:cNvPicPr>
            <a:picLocks noGrp="1" noChangeAspect="1"/>
          </p:cNvPicPr>
          <p:nvPr>
            <p:ph idx="1"/>
          </p:nvPr>
        </p:nvPicPr>
        <p:blipFill rotWithShape="1">
          <a:blip r:embed="rId2"/>
          <a:srcRect l="6726" t="4290" r="22669"/>
          <a:stretch/>
        </p:blipFill>
        <p:spPr>
          <a:xfrm>
            <a:off x="4283968" y="1491630"/>
            <a:ext cx="4464496" cy="3248463"/>
          </a:xfrm>
        </p:spPr>
      </p:pic>
      <p:sp>
        <p:nvSpPr>
          <p:cNvPr id="7" name="Tekstiruutu 6">
            <a:extLst>
              <a:ext uri="{FF2B5EF4-FFF2-40B4-BE49-F238E27FC236}">
                <a16:creationId xmlns:a16="http://schemas.microsoft.com/office/drawing/2014/main" id="{620C2C9C-720C-4C4F-8448-06B217CA3F54}"/>
              </a:ext>
            </a:extLst>
          </p:cNvPr>
          <p:cNvSpPr txBox="1"/>
          <p:nvPr/>
        </p:nvSpPr>
        <p:spPr>
          <a:xfrm>
            <a:off x="467544" y="1563638"/>
            <a:ext cx="3600400" cy="2031325"/>
          </a:xfrm>
          <a:prstGeom prst="rect">
            <a:avLst/>
          </a:prstGeom>
          <a:noFill/>
        </p:spPr>
        <p:txBody>
          <a:bodyPr wrap="square" rtlCol="0">
            <a:spAutoFit/>
          </a:bodyPr>
          <a:lstStyle/>
          <a:p>
            <a:r>
              <a:rPr lang="fi-FI">
                <a:hlinkClick r:id="rId3"/>
              </a:rPr>
              <a:t>https://www.yhdistysavain.fi/aloita/</a:t>
            </a:r>
            <a:endParaRPr lang="fi-FI"/>
          </a:p>
          <a:p>
            <a:endParaRPr lang="fi-FI"/>
          </a:p>
          <a:p>
            <a:endParaRPr lang="fi-FI"/>
          </a:p>
          <a:p>
            <a:r>
              <a:rPr lang="fi-FI"/>
              <a:t>Täytä tiedot ja paina ota käyttöön ilmainen </a:t>
            </a:r>
            <a:r>
              <a:rPr lang="fi-FI" err="1"/>
              <a:t>free</a:t>
            </a:r>
            <a:r>
              <a:rPr lang="fi-FI"/>
              <a:t> –versio.</a:t>
            </a:r>
          </a:p>
          <a:p>
            <a:endParaRPr lang="fi-FI"/>
          </a:p>
          <a:p>
            <a:r>
              <a:rPr lang="fi-FI"/>
              <a:t>Sivusto luodaan odota hetki..</a:t>
            </a:r>
          </a:p>
        </p:txBody>
      </p:sp>
      <p:cxnSp>
        <p:nvCxnSpPr>
          <p:cNvPr id="4" name="Suora nuoliyhdysviiva 3">
            <a:extLst>
              <a:ext uri="{FF2B5EF4-FFF2-40B4-BE49-F238E27FC236}">
                <a16:creationId xmlns:a16="http://schemas.microsoft.com/office/drawing/2014/main" id="{C9EEF451-F1EC-4A2E-A1C0-C78738676526}"/>
              </a:ext>
            </a:extLst>
          </p:cNvPr>
          <p:cNvCxnSpPr>
            <a:cxnSpLocks/>
          </p:cNvCxnSpPr>
          <p:nvPr/>
        </p:nvCxnSpPr>
        <p:spPr>
          <a:xfrm flipV="1">
            <a:off x="2267744" y="3397374"/>
            <a:ext cx="3096344" cy="743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E9C07E59-FC32-47C3-8624-65685A443895}"/>
              </a:ext>
            </a:extLst>
          </p:cNvPr>
          <p:cNvSpPr txBox="1"/>
          <p:nvPr/>
        </p:nvSpPr>
        <p:spPr>
          <a:xfrm>
            <a:off x="395536" y="3930029"/>
            <a:ext cx="2592288" cy="307777"/>
          </a:xfrm>
          <a:prstGeom prst="rect">
            <a:avLst/>
          </a:prstGeom>
          <a:noFill/>
        </p:spPr>
        <p:txBody>
          <a:bodyPr wrap="square" rtlCol="0">
            <a:spAutoFit/>
          </a:bodyPr>
          <a:lstStyle/>
          <a:p>
            <a:r>
              <a:rPr lang="fi-FI" sz="1400"/>
              <a:t>Oman yhdistyksen nimi</a:t>
            </a:r>
          </a:p>
        </p:txBody>
      </p:sp>
      <p:sp>
        <p:nvSpPr>
          <p:cNvPr id="9" name="Tekstiruutu 8">
            <a:extLst>
              <a:ext uri="{FF2B5EF4-FFF2-40B4-BE49-F238E27FC236}">
                <a16:creationId xmlns:a16="http://schemas.microsoft.com/office/drawing/2014/main" id="{A4D9FB1B-235A-4752-89D2-DD2DC2845D63}"/>
              </a:ext>
            </a:extLst>
          </p:cNvPr>
          <p:cNvSpPr txBox="1"/>
          <p:nvPr/>
        </p:nvSpPr>
        <p:spPr>
          <a:xfrm>
            <a:off x="395536" y="4275660"/>
            <a:ext cx="3456384" cy="523220"/>
          </a:xfrm>
          <a:prstGeom prst="rect">
            <a:avLst/>
          </a:prstGeom>
          <a:noFill/>
        </p:spPr>
        <p:txBody>
          <a:bodyPr wrap="square" rtlCol="0">
            <a:spAutoFit/>
          </a:bodyPr>
          <a:lstStyle/>
          <a:p>
            <a:r>
              <a:rPr lang="fi-FI" sz="1400">
                <a:solidFill>
                  <a:srgbClr val="FF0000"/>
                </a:solidFill>
              </a:rPr>
              <a:t>Sivuston nimi: kirjoita tämä talteen, jotta pääset sivuille sisään.</a:t>
            </a:r>
          </a:p>
        </p:txBody>
      </p:sp>
      <p:cxnSp>
        <p:nvCxnSpPr>
          <p:cNvPr id="10" name="Suora nuoliyhdysviiva 9">
            <a:extLst>
              <a:ext uri="{FF2B5EF4-FFF2-40B4-BE49-F238E27FC236}">
                <a16:creationId xmlns:a16="http://schemas.microsoft.com/office/drawing/2014/main" id="{04A08169-D486-459F-9330-75A074866AFA}"/>
              </a:ext>
            </a:extLst>
          </p:cNvPr>
          <p:cNvCxnSpPr>
            <a:cxnSpLocks/>
          </p:cNvCxnSpPr>
          <p:nvPr/>
        </p:nvCxnSpPr>
        <p:spPr>
          <a:xfrm flipV="1">
            <a:off x="2420144" y="3812583"/>
            <a:ext cx="2943944" cy="423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31321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Näytössä katseltava esitys (16:9)</PresentationFormat>
  <Slides>44</Slides>
  <Notes>2</Notes>
  <HiddenSlides>0</HiddenSlides>
  <ScaleCrop>false</ScaleCrop>
  <HeadingPairs>
    <vt:vector size="4" baseType="variant">
      <vt:variant>
        <vt:lpstr>Teema</vt:lpstr>
      </vt:variant>
      <vt:variant>
        <vt:i4>1</vt:i4>
      </vt:variant>
      <vt:variant>
        <vt:lpstr>Dian otsikot</vt:lpstr>
      </vt:variant>
      <vt:variant>
        <vt:i4>44</vt:i4>
      </vt:variant>
    </vt:vector>
  </HeadingPairs>
  <TitlesOfParts>
    <vt:vector size="45" baseType="lpstr">
      <vt:lpstr>Office-teema</vt:lpstr>
      <vt:lpstr>Yhdistysavain käyttöön ja yhdistyksen kotisivut</vt:lpstr>
      <vt:lpstr>Miksi Yhdistysavain?</vt:lpstr>
      <vt:lpstr>Hinnasto</vt:lpstr>
      <vt:lpstr>Esimerkki kyläyhdistyksen sivut</vt:lpstr>
      <vt:lpstr>Vanhat / uudet sivut</vt:lpstr>
      <vt:lpstr>Esimerkkejä:</vt:lpstr>
      <vt:lpstr>PowerPoint-esitys</vt:lpstr>
      <vt:lpstr>PowerPoint-esitys</vt:lpstr>
      <vt:lpstr>Jos et ole kyläyhdistys, näin otat käyttöön ilmaisen version:</vt:lpstr>
      <vt:lpstr>PowerPoint-esitys</vt:lpstr>
      <vt:lpstr>Sisään sivustoon </vt:lpstr>
      <vt:lpstr>Verkkotunnus</vt:lpstr>
      <vt:lpstr>Työpöytä näkymä</vt:lpstr>
      <vt:lpstr>Miten takaisin sisään: </vt:lpstr>
      <vt:lpstr>Miten takaisin sisään  (kun sivu on julkaistu)</vt:lpstr>
      <vt:lpstr>Verkkotunnus</vt:lpstr>
      <vt:lpstr>Kotisivujen sisältö</vt:lpstr>
      <vt:lpstr>Tyylikäs, kompakti etusivu</vt:lpstr>
      <vt:lpstr>Mieti otsikot</vt:lpstr>
      <vt:lpstr>Sopivasti kuvia</vt:lpstr>
      <vt:lpstr>Sopiva määrä selkeää,  tiivistä tekstiä</vt:lpstr>
      <vt:lpstr>Selkeät valikot ja rakenne</vt:lpstr>
      <vt:lpstr>Harkittu fonttien ja värien käyttö</vt:lpstr>
      <vt:lpstr>PowerPoint-esitys</vt:lpstr>
      <vt:lpstr>PowerPoint-esitys</vt:lpstr>
      <vt:lpstr>Miten yhdistyksen nettisivuilla tulisi olla kylätalo esillä?</vt:lpstr>
      <vt:lpstr>Miten yhdistyksen nettisivuilla tulisi olla kylätalo esillä?</vt:lpstr>
      <vt:lpstr>Mistä aloitetaan?</vt:lpstr>
      <vt:lpstr>Mistä aloitetaan: valitaan ulkoasu pohja</vt:lpstr>
      <vt:lpstr>PowerPoint-esitys</vt:lpstr>
      <vt:lpstr>PowerPoint-esitys</vt:lpstr>
      <vt:lpstr>PowerPoint-esitys</vt:lpstr>
      <vt:lpstr>PowerPoint-esitys</vt:lpstr>
      <vt:lpstr>Sisältöä sivulle:</vt:lpstr>
      <vt:lpstr>Teksti laatikon lisäys</vt:lpstr>
      <vt:lpstr>Mitä voi lisätä</vt:lpstr>
      <vt:lpstr>Yksi vai useita palkkeja</vt:lpstr>
      <vt:lpstr>Muista tallentaa</vt:lpstr>
      <vt:lpstr>Sivujen julkaisu</vt:lpstr>
      <vt:lpstr>Miten sisään, kun sivut julkaistu</vt:lpstr>
      <vt:lpstr>PowerPoint-esitys</vt:lpstr>
      <vt:lpstr>PowerPoint-esitys</vt:lpstr>
      <vt:lpstr>PowerPoint-esitys</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Kirsti Pusa</dc:creator>
  <cp:revision>105</cp:revision>
  <dcterms:created xsi:type="dcterms:W3CDTF">2018-09-19T11:54:13Z</dcterms:created>
  <dcterms:modified xsi:type="dcterms:W3CDTF">2022-09-02T11:14:45Z</dcterms:modified>
</cp:coreProperties>
</file>