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3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i-FI"/>
              <a:t>Muokkaa ots. perustyyl. napsautt.</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9BF413F3-969A-4425-BDFC-A7F38C1F1291}" type="datetimeFigureOut">
              <a:rPr lang="fi-FI" smtClean="0"/>
              <a:t>28.5.2021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287183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BF413F3-969A-4425-BDFC-A7F38C1F1291}" type="datetimeFigureOut">
              <a:rPr lang="fi-FI" smtClean="0"/>
              <a:t>28.5.2021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329777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BF413F3-969A-4425-BDFC-A7F38C1F1291}" type="datetimeFigureOut">
              <a:rPr lang="fi-FI" smtClean="0"/>
              <a:t>28.5.2021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106241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9BF413F3-969A-4425-BDFC-A7F38C1F1291}" type="datetimeFigureOut">
              <a:rPr lang="fi-FI" smtClean="0"/>
              <a:t>28.5.2021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185994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i-FI"/>
              <a:t>Muokkaa ots. perustyyl. napsautt.</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BF413F3-969A-4425-BDFC-A7F38C1F1291}" type="datetimeFigureOut">
              <a:rPr lang="fi-FI" smtClean="0"/>
              <a:t>28.5.2021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38911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9BF413F3-969A-4425-BDFC-A7F38C1F1291}" type="datetimeFigureOut">
              <a:rPr lang="fi-FI" smtClean="0"/>
              <a:t>28.5.2021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329537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i-FI"/>
              <a:t>Muokkaa ots. perustyyl. napsautt.</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i-FI"/>
              <a:t>Muokkaa tekstin perustyylejä napsauttamalla</a:t>
            </a:r>
          </a:p>
        </p:txBody>
      </p:sp>
      <p:sp>
        <p:nvSpPr>
          <p:cNvPr id="4" name="Content Placeholder 3"/>
          <p:cNvSpPr>
            <a:spLocks noGrp="1"/>
          </p:cNvSpPr>
          <p:nvPr>
            <p:ph sz="half" idx="2"/>
          </p:nvPr>
        </p:nvSpPr>
        <p:spPr>
          <a:xfrm>
            <a:off x="736456" y="2761381"/>
            <a:ext cx="4523137"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i-FI"/>
              <a:t>Muokkaa tekstin perustyylejä napsauttamalla</a:t>
            </a:r>
          </a:p>
        </p:txBody>
      </p:sp>
      <p:sp>
        <p:nvSpPr>
          <p:cNvPr id="6" name="Content Placeholder 5"/>
          <p:cNvSpPr>
            <a:spLocks noGrp="1"/>
          </p:cNvSpPr>
          <p:nvPr>
            <p:ph sz="quarter" idx="4"/>
          </p:nvPr>
        </p:nvSpPr>
        <p:spPr>
          <a:xfrm>
            <a:off x="5412731" y="2761381"/>
            <a:ext cx="4545413" cy="40615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BF413F3-969A-4425-BDFC-A7F38C1F1291}" type="datetimeFigureOut">
              <a:rPr lang="fi-FI" smtClean="0"/>
              <a:t>28.5.2021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24807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9BF413F3-969A-4425-BDFC-A7F38C1F1291}" type="datetimeFigureOut">
              <a:rPr lang="fi-FI" smtClean="0"/>
              <a:t>28.5.2021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264214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413F3-969A-4425-BDFC-A7F38C1F1291}" type="datetimeFigureOut">
              <a:rPr lang="fi-FI" smtClean="0"/>
              <a:t>28.5.2021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265318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i-FI"/>
              <a:t>Muokkaa ots. perustyyl. napsautt.</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BF413F3-969A-4425-BDFC-A7F38C1F1291}" type="datetimeFigureOut">
              <a:rPr lang="fi-FI" smtClean="0"/>
              <a:t>28.5.2021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399748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i-FI"/>
              <a:t>Muokkaa ots. perustyyl. napsautt.</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i-FI"/>
              <a:t>Lisää kuva napsauttamalla kuvaketta</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BF413F3-969A-4425-BDFC-A7F38C1F1291}" type="datetimeFigureOut">
              <a:rPr lang="fi-FI" smtClean="0"/>
              <a:t>28.5.2021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FA294FE-5563-4333-B886-E02E90D4AD0E}" type="slidenum">
              <a:rPr lang="fi-FI" smtClean="0"/>
              <a:t>‹#›</a:t>
            </a:fld>
            <a:endParaRPr lang="fi-FI"/>
          </a:p>
        </p:txBody>
      </p:sp>
    </p:spTree>
    <p:extLst>
      <p:ext uri="{BB962C8B-B14F-4D97-AF65-F5344CB8AC3E}">
        <p14:creationId xmlns:p14="http://schemas.microsoft.com/office/powerpoint/2010/main" val="36872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9BF413F3-969A-4425-BDFC-A7F38C1F1291}" type="datetimeFigureOut">
              <a:rPr lang="fi-FI" smtClean="0"/>
              <a:t>28.5.2021</a:t>
            </a:fld>
            <a:endParaRPr lang="fi-FI"/>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EFA294FE-5563-4333-B886-E02E90D4AD0E}" type="slidenum">
              <a:rPr lang="fi-FI" smtClean="0"/>
              <a:t>‹#›</a:t>
            </a:fld>
            <a:endParaRPr lang="fi-FI"/>
          </a:p>
        </p:txBody>
      </p:sp>
    </p:spTree>
    <p:extLst>
      <p:ext uri="{BB962C8B-B14F-4D97-AF65-F5344CB8AC3E}">
        <p14:creationId xmlns:p14="http://schemas.microsoft.com/office/powerpoint/2010/main" val="3636817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iruutu 7">
            <a:extLst>
              <a:ext uri="{FF2B5EF4-FFF2-40B4-BE49-F238E27FC236}">
                <a16:creationId xmlns:a16="http://schemas.microsoft.com/office/drawing/2014/main" id="{EDBE5A8B-932D-456B-A874-62E4E1E77ED6}"/>
              </a:ext>
            </a:extLst>
          </p:cNvPr>
          <p:cNvSpPr txBox="1"/>
          <p:nvPr/>
        </p:nvSpPr>
        <p:spPr>
          <a:xfrm>
            <a:off x="317210" y="439599"/>
            <a:ext cx="10119881" cy="1138773"/>
          </a:xfrm>
          <a:prstGeom prst="rect">
            <a:avLst/>
          </a:prstGeom>
          <a:solidFill>
            <a:srgbClr val="FFC000"/>
          </a:solidFill>
        </p:spPr>
        <p:txBody>
          <a:bodyPr wrap="square" rtlCol="0">
            <a:spAutoFit/>
          </a:bodyPr>
          <a:lstStyle/>
          <a:p>
            <a:r>
              <a:rPr lang="fi-FI" sz="3200" b="1" dirty="0"/>
              <a:t>”Tullaan tutuiksi ja tehdään yhdessä” </a:t>
            </a:r>
          </a:p>
          <a:p>
            <a:r>
              <a:rPr lang="fi-FI" dirty="0"/>
              <a:t>Keskitien säätiöltä Siilinkylien saama 5000€:n hanketuki</a:t>
            </a:r>
          </a:p>
          <a:p>
            <a:r>
              <a:rPr lang="fi-FI" dirty="0"/>
              <a:t>Tämän hankkeen vastuuhenkilöt ovat Helena Meyes, Merja Räisänen ja Marjo Valtanen.</a:t>
            </a:r>
          </a:p>
        </p:txBody>
      </p:sp>
      <p:graphicFrame>
        <p:nvGraphicFramePr>
          <p:cNvPr id="9" name="Taulukko 9">
            <a:extLst>
              <a:ext uri="{FF2B5EF4-FFF2-40B4-BE49-F238E27FC236}">
                <a16:creationId xmlns:a16="http://schemas.microsoft.com/office/drawing/2014/main" id="{8265F529-F9A8-42D1-8D4E-E730D89342D4}"/>
              </a:ext>
            </a:extLst>
          </p:cNvPr>
          <p:cNvGraphicFramePr>
            <a:graphicFrameLocks noGrp="1"/>
          </p:cNvGraphicFramePr>
          <p:nvPr>
            <p:extLst>
              <p:ext uri="{D42A27DB-BD31-4B8C-83A1-F6EECF244321}">
                <p14:modId xmlns:p14="http://schemas.microsoft.com/office/powerpoint/2010/main" val="626448765"/>
              </p:ext>
            </p:extLst>
          </p:nvPr>
        </p:nvGraphicFramePr>
        <p:xfrm>
          <a:off x="317210" y="1687321"/>
          <a:ext cx="10119881" cy="741680"/>
        </p:xfrm>
        <a:graphic>
          <a:graphicData uri="http://schemas.openxmlformats.org/drawingml/2006/table">
            <a:tbl>
              <a:tblPr firstRow="1" bandRow="1">
                <a:tableStyleId>{5C22544A-7EE6-4342-B048-85BDC9FD1C3A}</a:tableStyleId>
              </a:tblPr>
              <a:tblGrid>
                <a:gridCol w="5056926">
                  <a:extLst>
                    <a:ext uri="{9D8B030D-6E8A-4147-A177-3AD203B41FA5}">
                      <a16:colId xmlns:a16="http://schemas.microsoft.com/office/drawing/2014/main" val="69122800"/>
                    </a:ext>
                  </a:extLst>
                </a:gridCol>
                <a:gridCol w="5062955">
                  <a:extLst>
                    <a:ext uri="{9D8B030D-6E8A-4147-A177-3AD203B41FA5}">
                      <a16:colId xmlns:a16="http://schemas.microsoft.com/office/drawing/2014/main" val="2783804436"/>
                    </a:ext>
                  </a:extLst>
                </a:gridCol>
              </a:tblGrid>
              <a:tr h="370840">
                <a:tc>
                  <a:txBody>
                    <a:bodyPr/>
                    <a:lstStyle/>
                    <a:p>
                      <a:r>
                        <a:rPr lang="fi-FI" sz="1600" dirty="0"/>
                        <a:t>Hankkeen toteutusaika hakemuksella</a:t>
                      </a:r>
                    </a:p>
                  </a:txBody>
                  <a:tcPr/>
                </a:tc>
                <a:tc>
                  <a:txBody>
                    <a:bodyPr/>
                    <a:lstStyle/>
                    <a:p>
                      <a:r>
                        <a:rPr lang="fi-FI" sz="1600" dirty="0"/>
                        <a:t>Haetaan jatkoaikaa</a:t>
                      </a:r>
                    </a:p>
                  </a:txBody>
                  <a:tcPr/>
                </a:tc>
                <a:extLst>
                  <a:ext uri="{0D108BD9-81ED-4DB2-BD59-A6C34878D82A}">
                    <a16:rowId xmlns:a16="http://schemas.microsoft.com/office/drawing/2014/main" val="139461594"/>
                  </a:ext>
                </a:extLst>
              </a:tr>
              <a:tr h="370840">
                <a:tc>
                  <a:txBody>
                    <a:bodyPr/>
                    <a:lstStyle/>
                    <a:p>
                      <a:r>
                        <a:rPr lang="fi-FI" sz="1600" dirty="0"/>
                        <a:t>Heinäkuu 2020 – syyskuu 2021 (15kk)</a:t>
                      </a:r>
                    </a:p>
                  </a:txBody>
                  <a:tcPr/>
                </a:tc>
                <a:tc>
                  <a:txBody>
                    <a:bodyPr/>
                    <a:lstStyle/>
                    <a:p>
                      <a:r>
                        <a:rPr lang="fi-FI" sz="1600" dirty="0"/>
                        <a:t>Lokakuu 2021 – joulukuu 2022 (15kk)</a:t>
                      </a:r>
                    </a:p>
                  </a:txBody>
                  <a:tcPr/>
                </a:tc>
                <a:extLst>
                  <a:ext uri="{0D108BD9-81ED-4DB2-BD59-A6C34878D82A}">
                    <a16:rowId xmlns:a16="http://schemas.microsoft.com/office/drawing/2014/main" val="335665042"/>
                  </a:ext>
                </a:extLst>
              </a:tr>
            </a:tbl>
          </a:graphicData>
        </a:graphic>
      </p:graphicFrame>
      <p:sp>
        <p:nvSpPr>
          <p:cNvPr id="12" name="Tekstiruutu 11">
            <a:extLst>
              <a:ext uri="{FF2B5EF4-FFF2-40B4-BE49-F238E27FC236}">
                <a16:creationId xmlns:a16="http://schemas.microsoft.com/office/drawing/2014/main" id="{DD801486-3A11-4D91-82A6-AF22D0F3C0E3}"/>
              </a:ext>
            </a:extLst>
          </p:cNvPr>
          <p:cNvSpPr txBox="1"/>
          <p:nvPr/>
        </p:nvSpPr>
        <p:spPr>
          <a:xfrm>
            <a:off x="304800" y="3349154"/>
            <a:ext cx="10132291" cy="1754326"/>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txBody>
          <a:bodyPr wrap="square" rtlCol="0">
            <a:spAutoFit/>
          </a:bodyPr>
          <a:lstStyle/>
          <a:p>
            <a:r>
              <a:rPr lang="fi-FI" sz="1200" b="1" dirty="0"/>
              <a:t>Toimenpiteet ja toteutustapa</a:t>
            </a:r>
          </a:p>
          <a:p>
            <a:r>
              <a:rPr lang="fi-FI" sz="1200" dirty="0"/>
              <a:t>Kylät tekevät suunnitelman omasta tapahtumasta/toimenpiteestä, jossa käy ilmi millä toimenpiteillä tutuksi tulemista ja yhteisöllisyyttä pyritään lisäämään sekä vapaaehtoisia toimijoita pyritään saamaan lisää. Tapahtuman/toimenpiteen jälkeen täytetään seurantalomake tehdyistä toimenpiteistä ja syntyneistä kuluista.  Tapahtumista syntyneet välittömät kulut Siilinkylät maksaa tapahtuman jälkeen tapahtuman järjestäjälle. Kylätalkootyökorvaukset kylille sovitaan Siilinkylien hallituksessa ja maksetaan hankkeen loppuvaiheessa. Suunnitelmat ja raportit tehdään liitteenä olevalle lomakkeelle. Ja näistä kyläraporteista tehdään hankkeen loppuraportti.</a:t>
            </a:r>
          </a:p>
          <a:p>
            <a:endParaRPr lang="fi-FI" sz="1200" dirty="0"/>
          </a:p>
          <a:p>
            <a:r>
              <a:rPr lang="fi-FI" sz="1200" dirty="0"/>
              <a:t>Nykyiset asuinalue- ja kylätoimijat (n.120 hlöä) ottavat tavoitteeksi tuoda kukin yhden ”ei tähän mennessä yhteisiin tilaisuuksiin osallistuneen” mukaan näihin tilaisuuksiin. Tilaisuuksien tarjoilut toteutamme paikallisilla tuotteilla yhdessä tuottajien kanssa hankerahoituksella.</a:t>
            </a:r>
          </a:p>
        </p:txBody>
      </p:sp>
      <p:sp>
        <p:nvSpPr>
          <p:cNvPr id="13" name="Tekstiruutu 12">
            <a:extLst>
              <a:ext uri="{FF2B5EF4-FFF2-40B4-BE49-F238E27FC236}">
                <a16:creationId xmlns:a16="http://schemas.microsoft.com/office/drawing/2014/main" id="{99D8ABC6-1A08-4D93-985F-FA76ECFACF3F}"/>
              </a:ext>
            </a:extLst>
          </p:cNvPr>
          <p:cNvSpPr txBox="1"/>
          <p:nvPr/>
        </p:nvSpPr>
        <p:spPr>
          <a:xfrm>
            <a:off x="325293" y="5352685"/>
            <a:ext cx="4819362" cy="1785104"/>
          </a:xfrm>
          <a:prstGeom prst="rect">
            <a:avLst/>
          </a:prstGeom>
          <a:solidFill>
            <a:srgbClr val="CFD5EA"/>
          </a:solidFill>
          <a:ln>
            <a:solidFill>
              <a:srgbClr val="0070C0"/>
            </a:solidFill>
          </a:ln>
        </p:spPr>
        <p:txBody>
          <a:bodyPr wrap="square" rtlCol="0">
            <a:spAutoFit/>
          </a:bodyPr>
          <a:lstStyle/>
          <a:p>
            <a:r>
              <a:rPr lang="fi-FI" sz="1400" b="1" dirty="0"/>
              <a:t>Hankebudjetti</a:t>
            </a:r>
          </a:p>
          <a:p>
            <a:pPr lvl="1"/>
            <a:r>
              <a:rPr lang="fi-FI" sz="1200" dirty="0"/>
              <a:t>Tilavuokrat					  500€</a:t>
            </a:r>
          </a:p>
          <a:p>
            <a:pPr lvl="1"/>
            <a:r>
              <a:rPr lang="fi-FI" sz="1200" dirty="0"/>
              <a:t>Tarjoilut tapahtumissa ja palavereissa	1500€</a:t>
            </a:r>
          </a:p>
          <a:p>
            <a:pPr lvl="1"/>
            <a:r>
              <a:rPr lang="fi-FI" sz="1200" dirty="0"/>
              <a:t>Talkootyöstä kyläkorvaus			1000€</a:t>
            </a:r>
          </a:p>
          <a:p>
            <a:pPr lvl="1"/>
            <a:r>
              <a:rPr lang="fi-FI" sz="1200" dirty="0"/>
              <a:t>Sisältö-/ohjelma tapahtumiin			1000€</a:t>
            </a:r>
          </a:p>
          <a:p>
            <a:pPr lvl="1"/>
            <a:r>
              <a:rPr lang="fi-FI" sz="1200" dirty="0"/>
              <a:t>Markkinointi					  500€</a:t>
            </a:r>
          </a:p>
          <a:p>
            <a:pPr lvl="1"/>
            <a:r>
              <a:rPr lang="fi-FI" sz="1200" dirty="0"/>
              <a:t>Materiaalikulut				  200€</a:t>
            </a:r>
          </a:p>
          <a:p>
            <a:pPr lvl="1"/>
            <a:r>
              <a:rPr lang="fi-FI" sz="1200" dirty="0"/>
              <a:t>Matkat (km-korvaukset)			  300€</a:t>
            </a:r>
          </a:p>
          <a:p>
            <a:pPr lvl="1"/>
            <a:r>
              <a:rPr lang="fi-FI" sz="1200" b="1" dirty="0"/>
              <a:t>Yhteensä					5000€</a:t>
            </a:r>
          </a:p>
        </p:txBody>
      </p:sp>
      <p:pic>
        <p:nvPicPr>
          <p:cNvPr id="15" name="Kuva 14">
            <a:extLst>
              <a:ext uri="{FF2B5EF4-FFF2-40B4-BE49-F238E27FC236}">
                <a16:creationId xmlns:a16="http://schemas.microsoft.com/office/drawing/2014/main" id="{70AB9D30-94BD-40EF-97E3-FB6EA47DEEFA}"/>
              </a:ext>
            </a:extLst>
          </p:cNvPr>
          <p:cNvPicPr>
            <a:picLocks noChangeAspect="1"/>
          </p:cNvPicPr>
          <p:nvPr/>
        </p:nvPicPr>
        <p:blipFill>
          <a:blip r:embed="rId2"/>
          <a:stretch>
            <a:fillRect/>
          </a:stretch>
        </p:blipFill>
        <p:spPr>
          <a:xfrm>
            <a:off x="8981713" y="519734"/>
            <a:ext cx="1384807" cy="988393"/>
          </a:xfrm>
          <a:prstGeom prst="rect">
            <a:avLst/>
          </a:prstGeom>
        </p:spPr>
      </p:pic>
      <p:sp>
        <p:nvSpPr>
          <p:cNvPr id="16" name="Tekstiruutu 15">
            <a:extLst>
              <a:ext uri="{FF2B5EF4-FFF2-40B4-BE49-F238E27FC236}">
                <a16:creationId xmlns:a16="http://schemas.microsoft.com/office/drawing/2014/main" id="{54F59B2D-D6C0-4561-B1AA-1D031604C2E5}"/>
              </a:ext>
            </a:extLst>
          </p:cNvPr>
          <p:cNvSpPr txBox="1"/>
          <p:nvPr/>
        </p:nvSpPr>
        <p:spPr>
          <a:xfrm>
            <a:off x="5547157" y="5352685"/>
            <a:ext cx="4889933" cy="1800045"/>
          </a:xfrm>
          <a:prstGeom prst="rect">
            <a:avLst/>
          </a:prstGeom>
          <a:solidFill>
            <a:srgbClr val="CFD5EA"/>
          </a:solidFill>
          <a:ln>
            <a:solidFill>
              <a:srgbClr val="0070C0"/>
            </a:solidFill>
          </a:ln>
        </p:spPr>
        <p:txBody>
          <a:bodyPr wrap="square" rtlCol="0">
            <a:spAutoFit/>
          </a:bodyPr>
          <a:lstStyle/>
          <a:p>
            <a:pPr>
              <a:lnSpc>
                <a:spcPct val="107000"/>
              </a:lnSpc>
              <a:spcAft>
                <a:spcPts val="800"/>
              </a:spcAft>
            </a:pPr>
            <a:r>
              <a:rPr lang="fi-FI" sz="1400" b="1" dirty="0">
                <a:effectLst/>
                <a:latin typeface="Calibri" panose="020F0502020204030204" pitchFamily="34" charset="0"/>
                <a:ea typeface="Calibri" panose="020F0502020204030204" pitchFamily="34" charset="0"/>
                <a:cs typeface="Times New Roman" panose="02020603050405020304" pitchFamily="18" charset="0"/>
              </a:rPr>
              <a:t>Määrälliset tavoitteet:</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i-FI" sz="1200" dirty="0">
                <a:latin typeface="Calibri" panose="020F0502020204030204" pitchFamily="34" charset="0"/>
                <a:ea typeface="Calibri" panose="020F0502020204030204" pitchFamily="34" charset="0"/>
                <a:cs typeface="Times New Roman" panose="02020603050405020304" pitchFamily="18" charset="0"/>
              </a:rPr>
              <a:t>T</a:t>
            </a:r>
            <a:r>
              <a:rPr lang="fi-FI" sz="1200" dirty="0">
                <a:effectLst/>
                <a:latin typeface="Calibri" panose="020F0502020204030204" pitchFamily="34" charset="0"/>
                <a:ea typeface="Calibri" panose="020F0502020204030204" pitchFamily="34" charset="0"/>
                <a:cs typeface="Times New Roman" panose="02020603050405020304" pitchFamily="18" charset="0"/>
              </a:rPr>
              <a:t>avoitetaan hankkeen aikana uusia toimijoita (eivät ole olleet mukana Siilinjärven alueen kyläyhdistyksissä) 80 kpl </a:t>
            </a:r>
          </a:p>
          <a:p>
            <a:pPr marL="342900" lvl="0" indent="-342900">
              <a:lnSpc>
                <a:spcPct val="107000"/>
              </a:lnSpc>
              <a:buFont typeface="Calibri" panose="020F0502020204030204" pitchFamily="34" charset="0"/>
              <a:buChar char="-"/>
            </a:pPr>
            <a:r>
              <a:rPr lang="fi-FI" sz="1200" dirty="0">
                <a:effectLst/>
                <a:latin typeface="Calibri" panose="020F0502020204030204" pitchFamily="34" charset="0"/>
                <a:ea typeface="Calibri" panose="020F0502020204030204" pitchFamily="34" charset="0"/>
                <a:cs typeface="Times New Roman" panose="02020603050405020304" pitchFamily="18" charset="0"/>
              </a:rPr>
              <a:t>Järjestetään 8 kpl kyläkohtaisia hyvinvointi- ja osallisuustapahtumia sekä osallistutaan 2 kpl iltatoritapahtumaan. Näissä 400 osallistujaa </a:t>
            </a:r>
          </a:p>
          <a:p>
            <a:pPr marL="342900" lvl="0" indent="-342900">
              <a:lnSpc>
                <a:spcPct val="107000"/>
              </a:lnSpc>
              <a:buFont typeface="Calibri" panose="020F0502020204030204" pitchFamily="34" charset="0"/>
              <a:buChar char="-"/>
            </a:pPr>
            <a:r>
              <a:rPr lang="fi-FI" sz="1200" dirty="0">
                <a:latin typeface="Calibri" panose="020F0502020204030204" pitchFamily="34" charset="0"/>
                <a:ea typeface="Calibri" panose="020F0502020204030204" pitchFamily="34" charset="0"/>
                <a:cs typeface="Times New Roman" panose="02020603050405020304" pitchFamily="18" charset="0"/>
              </a:rPr>
              <a:t>T</a:t>
            </a:r>
            <a:r>
              <a:rPr lang="fi-FI" sz="1200" dirty="0">
                <a:effectLst/>
                <a:latin typeface="Calibri" panose="020F0502020204030204" pitchFamily="34" charset="0"/>
                <a:ea typeface="Calibri" panose="020F0502020204030204" pitchFamily="34" charset="0"/>
                <a:cs typeface="Times New Roman" panose="02020603050405020304" pitchFamily="18" charset="0"/>
              </a:rPr>
              <a:t>ehdään 500 tuntia talkootuntia hankkeen eteen.</a:t>
            </a:r>
          </a:p>
          <a:p>
            <a:pPr marL="342900" lvl="0" indent="-342900">
              <a:lnSpc>
                <a:spcPct val="107000"/>
              </a:lnSpc>
              <a:buFont typeface="Calibri" panose="020F0502020204030204" pitchFamily="34" charset="0"/>
              <a:buChar char="-"/>
            </a:pPr>
            <a:endParaRPr lang="fi-FI" sz="1200" dirty="0">
              <a:latin typeface="Calibri" panose="020F0502020204030204" pitchFamily="34" charset="0"/>
              <a:cs typeface="Times New Roman" panose="02020603050405020304" pitchFamily="18" charset="0"/>
            </a:endParaRPr>
          </a:p>
          <a:p>
            <a:pPr lvl="0">
              <a:lnSpc>
                <a:spcPct val="107000"/>
              </a:lnSpc>
            </a:pPr>
            <a:endParaRPr lang="fi-FI" sz="1200" dirty="0"/>
          </a:p>
        </p:txBody>
      </p:sp>
      <p:sp>
        <p:nvSpPr>
          <p:cNvPr id="17" name="Tekstiruutu 16">
            <a:extLst>
              <a:ext uri="{FF2B5EF4-FFF2-40B4-BE49-F238E27FC236}">
                <a16:creationId xmlns:a16="http://schemas.microsoft.com/office/drawing/2014/main" id="{2EC5125B-4EA5-4151-82AB-B47EC75BDA0A}"/>
              </a:ext>
            </a:extLst>
          </p:cNvPr>
          <p:cNvSpPr txBox="1"/>
          <p:nvPr/>
        </p:nvSpPr>
        <p:spPr>
          <a:xfrm>
            <a:off x="304800" y="2523982"/>
            <a:ext cx="10119881" cy="646331"/>
          </a:xfrm>
          <a:prstGeom prst="rect">
            <a:avLst/>
          </a:prstGeom>
          <a:noFill/>
          <a:ln>
            <a:solidFill>
              <a:srgbClr val="0070C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Hankehakuvaiheessa mukaan ilmoittautuneet kylät ja ilmoitetut vastuuhenkilöt ovat: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Jännevirta-Rissala</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(Saija Miettinen),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Kasurila , Kirkonkylä, Kolmisoppi </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(Sari Kämäläinen),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Koivusaari</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(Suvi Kubin),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Kumpunen</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(Ritva Luomi),</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 Pöljä </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(Eija Savolainen)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Toivala</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(Marjo Valtanen) ja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Vuorela</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(Seppo Laitanen). Ja lisäksi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Siilinkylien iltatori</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(Ritva Luomi) kahtena kesänä. Hakuajan jälkeen mukaan ilmoittautunut lisäksi </a:t>
            </a:r>
            <a:r>
              <a:rPr kumimoji="0" lang="fi-FI" sz="1200" b="1" i="0" u="none" strike="noStrike" kern="1200" cap="none" spc="0" normalizeH="0" baseline="0" noProof="0" dirty="0">
                <a:ln>
                  <a:noFill/>
                </a:ln>
                <a:solidFill>
                  <a:prstClr val="black"/>
                </a:solidFill>
                <a:effectLst/>
                <a:uLnTx/>
                <a:uFillTx/>
                <a:latin typeface="Calibri" panose="020F0502020204030204"/>
                <a:ea typeface="+mn-ea"/>
                <a:cs typeface="+mn-cs"/>
              </a:rPr>
              <a:t>Räimä</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(Helena Meyes).</a:t>
            </a:r>
          </a:p>
        </p:txBody>
      </p:sp>
    </p:spTree>
    <p:extLst>
      <p:ext uri="{BB962C8B-B14F-4D97-AF65-F5344CB8AC3E}">
        <p14:creationId xmlns:p14="http://schemas.microsoft.com/office/powerpoint/2010/main" val="4196799637"/>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344</Words>
  <Application>Microsoft Office PowerPoint</Application>
  <PresentationFormat>Mukautettu</PresentationFormat>
  <Paragraphs>25</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Markku Sopanen</dc:creator>
  <cp:lastModifiedBy>Markku Sopanen</cp:lastModifiedBy>
  <cp:revision>23</cp:revision>
  <dcterms:created xsi:type="dcterms:W3CDTF">2021-05-28T12:11:16Z</dcterms:created>
  <dcterms:modified xsi:type="dcterms:W3CDTF">2021-05-28T16:04:54Z</dcterms:modified>
</cp:coreProperties>
</file>