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6" r:id="rId5"/>
    <p:sldId id="263" r:id="rId6"/>
    <p:sldId id="260" r:id="rId7"/>
    <p:sldId id="264" r:id="rId8"/>
    <p:sldId id="267" r:id="rId9"/>
    <p:sldId id="268" r:id="rId10"/>
    <p:sldId id="269" r:id="rId11"/>
    <p:sldId id="273" r:id="rId12"/>
    <p:sldId id="274" r:id="rId13"/>
    <p:sldId id="275" r:id="rId14"/>
    <p:sldId id="276" r:id="rId15"/>
    <p:sldId id="278" r:id="rId16"/>
    <p:sldId id="279" r:id="rId17"/>
    <p:sldId id="291" r:id="rId18"/>
    <p:sldId id="292" r:id="rId19"/>
    <p:sldId id="286" r:id="rId20"/>
    <p:sldId id="281" r:id="rId21"/>
    <p:sldId id="284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5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17AC0-99FD-4A80-9917-A7760401F69C}" type="datetimeFigureOut">
              <a:rPr lang="fi-FI" smtClean="0"/>
              <a:t>2.12.2024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7ED26-DB4D-40C7-9478-A7FCB9DDCE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646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0F16-B57C-4801-9DF8-F9BDD66F5D56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8F60-86DA-4065-B32B-8BADD7442599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4E72-7BBF-482C-B89A-BFA6DFB72EB9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7BD-9848-4EC5-9DD1-EA7EA388865B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2A3A-20B3-469A-88C9-B8314A8BEFCA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D7421-D702-4C9C-8E09-8B887B2C09F6}" type="datetime1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2934-A305-4EF4-84D6-52B062F3258C}" type="datetime1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1C11-1F34-4363-A42C-AC80A742FE17}" type="datetime1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876-F2AF-44EE-959E-78EBC49C331C}" type="datetime1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1236-373E-42A5-A36A-83914BAB97D4}" type="datetime1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241-E451-4D0D-BEBA-7F0ED0693035}" type="datetime1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F4308E-DDC3-4BD8-8783-77DFACDBE87C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iha-, ruoho, puu, taivas&#10;&#10;Kuvaus luotu automaattisesti">
            <a:extLst>
              <a:ext uri="{FF2B5EF4-FFF2-40B4-BE49-F238E27FC236}">
                <a16:creationId xmlns:a16="http://schemas.microsoft.com/office/drawing/2014/main" id="{8F9F5B78-C1A7-CA55-01D4-088ADBE9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 b="807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Sisällön paikkamerkki 15" descr="Kuva, joka sisältää kohteen muotoilu&#10;&#10;Kuvaus luotu automaattisesti, matala luotettavuus">
            <a:extLst>
              <a:ext uri="{FF2B5EF4-FFF2-40B4-BE49-F238E27FC236}">
                <a16:creationId xmlns:a16="http://schemas.microsoft.com/office/drawing/2014/main" id="{785108E8-0AAB-3510-F396-26BF08FDEB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DF9B64-0763-7B88-D7F3-E7DC7B30733C}"/>
              </a:ext>
            </a:extLst>
          </p:cNvPr>
          <p:cNvSpPr txBox="1">
            <a:spLocks/>
          </p:cNvSpPr>
          <p:nvPr/>
        </p:nvSpPr>
        <p:spPr>
          <a:xfrm>
            <a:off x="1563979" y="2183986"/>
            <a:ext cx="9064041" cy="2490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6000" b="1" dirty="0">
                <a:solidFill>
                  <a:srgbClr val="000000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Maisema-arkkitehtuuri</a:t>
            </a:r>
            <a:endParaRPr lang="fi-FI" sz="5400" b="1" dirty="0">
              <a:solidFill>
                <a:srgbClr val="000000"/>
              </a:solidFill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Kuva 3" descr="Kuva, joka sisältää kohteen musta, pimeys&#10;&#10;Kuvaus luotu automaattisesti">
            <a:extLst>
              <a:ext uri="{FF2B5EF4-FFF2-40B4-BE49-F238E27FC236}">
                <a16:creationId xmlns:a16="http://schemas.microsoft.com/office/drawing/2014/main" id="{90DD564B-3A20-4295-7AF7-B9447EF82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363" y="6108777"/>
            <a:ext cx="3935344" cy="461665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96CD7B7-2C15-2065-6782-6BB7EF926376}"/>
              </a:ext>
            </a:extLst>
          </p:cNvPr>
          <p:cNvSpPr txBox="1"/>
          <p:nvPr/>
        </p:nvSpPr>
        <p:spPr>
          <a:xfrm>
            <a:off x="9529376" y="287558"/>
            <a:ext cx="22373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i-FI" sz="2400" dirty="0">
                <a:solidFill>
                  <a:srgbClr val="242424"/>
                </a:solidFill>
                <a:latin typeface="Segoe UI"/>
                <a:cs typeface="Segoe UI"/>
              </a:rPr>
              <a:t>X.X.XXXX</a:t>
            </a:r>
            <a:endParaRPr lang="fi-FI" sz="2400" dirty="0"/>
          </a:p>
        </p:txBody>
      </p:sp>
      <p:pic>
        <p:nvPicPr>
          <p:cNvPr id="7" name="Kuva 6" descr="Kuva, joka sisältää kohteen musta, pimeys&#10;&#10;Kuvaus luotu automaattisesti">
            <a:extLst>
              <a:ext uri="{FF2B5EF4-FFF2-40B4-BE49-F238E27FC236}">
                <a16:creationId xmlns:a16="http://schemas.microsoft.com/office/drawing/2014/main" id="{B5A93DF3-B4AA-1781-4A2D-C92C72CB0C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3" y="5952621"/>
            <a:ext cx="2461148" cy="77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4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E639EBE5-889E-6034-42C8-7C7E25B9F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96B8CB4F-9653-63DB-8473-D5B78F75A3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5097285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8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Miksi maisema-arkkitehdiksi?</a:t>
            </a:r>
            <a:endParaRPr lang="fi-FI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BD8B2360-CD66-C499-013B-5E4CDE9B51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9842" y="2437655"/>
            <a:ext cx="4898814" cy="3555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3072B37-F52E-64E6-2CF6-7DF3A4A546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95544" y="2677259"/>
            <a:ext cx="4347410" cy="3076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Pääset vaikuttamaan siihen, millaista ympäristöä rakennetaan ja minne</a:t>
            </a:r>
            <a:endParaRPr lang="fi-FI" sz="2800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680EC4B-A3D7-283E-AF42-7CFD5C5EB2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96242" y="0"/>
            <a:ext cx="5295758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piha-, taivas, pilvi, vaate&#10;&#10;Kuvaus luotu automaattisesti">
            <a:extLst>
              <a:ext uri="{FF2B5EF4-FFF2-40B4-BE49-F238E27FC236}">
                <a16:creationId xmlns:a16="http://schemas.microsoft.com/office/drawing/2014/main" id="{C7799D9A-B0CF-B32C-86CC-EBFC69E2B8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0" r="22766"/>
          <a:stretch/>
        </p:blipFill>
        <p:spPr>
          <a:xfrm rot="5400000">
            <a:off x="8381392" y="-360853"/>
            <a:ext cx="1944094" cy="3481224"/>
          </a:xfrm>
          <a:prstGeom prst="rect">
            <a:avLst/>
          </a:prstGeom>
        </p:spPr>
      </p:pic>
      <p:pic>
        <p:nvPicPr>
          <p:cNvPr id="12" name="Kuva 11" descr="Kuva, joka sisältää kohteen henkilö, vaate, sisä-, huonekalu&#10;&#10;Kuvaus luotu automaattisesti">
            <a:extLst>
              <a:ext uri="{FF2B5EF4-FFF2-40B4-BE49-F238E27FC236}">
                <a16:creationId xmlns:a16="http://schemas.microsoft.com/office/drawing/2014/main" id="{18D62F44-1633-78B9-E06A-51E678A71B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22625"/>
          <a:stretch/>
        </p:blipFill>
        <p:spPr>
          <a:xfrm>
            <a:off x="7612826" y="2432339"/>
            <a:ext cx="3481223" cy="1958188"/>
          </a:xfrm>
          <a:prstGeom prst="rect">
            <a:avLst/>
          </a:prstGeom>
        </p:spPr>
      </p:pic>
      <p:pic>
        <p:nvPicPr>
          <p:cNvPr id="16" name="Kuva 15" descr="Lisää tasaisella täytöllä">
            <a:extLst>
              <a:ext uri="{FF2B5EF4-FFF2-40B4-BE49-F238E27FC236}">
                <a16:creationId xmlns:a16="http://schemas.microsoft.com/office/drawing/2014/main" id="{C7D37618-2A3C-E02E-686C-C48BE80B1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917" y="2602828"/>
            <a:ext cx="470118" cy="470118"/>
          </a:xfrm>
          <a:prstGeom prst="rect">
            <a:avLst/>
          </a:prstGeom>
        </p:spPr>
      </p:pic>
      <p:pic>
        <p:nvPicPr>
          <p:cNvPr id="18" name="Kuva 17" descr="Lisää ääriviiva">
            <a:extLst>
              <a:ext uri="{FF2B5EF4-FFF2-40B4-BE49-F238E27FC236}">
                <a16:creationId xmlns:a16="http://schemas.microsoft.com/office/drawing/2014/main" id="{B15BA6CC-AC5A-1C76-00DB-0A801DDB0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3524839"/>
            <a:ext cx="470118" cy="470118"/>
          </a:xfrm>
          <a:prstGeom prst="rect">
            <a:avLst/>
          </a:prstGeom>
        </p:spPr>
      </p:pic>
      <p:pic>
        <p:nvPicPr>
          <p:cNvPr id="19" name="Kuva 18" descr="Lisää ääriviiva">
            <a:extLst>
              <a:ext uri="{FF2B5EF4-FFF2-40B4-BE49-F238E27FC236}">
                <a16:creationId xmlns:a16="http://schemas.microsoft.com/office/drawing/2014/main" id="{F162C53B-8C8F-8D20-7536-6CD0D080D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4446850"/>
            <a:ext cx="470118" cy="470118"/>
          </a:xfrm>
          <a:prstGeom prst="rect">
            <a:avLst/>
          </a:prstGeom>
        </p:spPr>
      </p:pic>
      <p:pic>
        <p:nvPicPr>
          <p:cNvPr id="20" name="Kuva 19" descr="Kuva, joka sisältää kohteen piha-, taivas, vesi, kansa&#10;&#10;Kuvaus luotu automaattisesti">
            <a:extLst>
              <a:ext uri="{FF2B5EF4-FFF2-40B4-BE49-F238E27FC236}">
                <a16:creationId xmlns:a16="http://schemas.microsoft.com/office/drawing/2014/main" id="{DFE425E3-21BC-74F3-9025-85020C016B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7612826" y="4492723"/>
            <a:ext cx="3481223" cy="1958188"/>
          </a:xfrm>
          <a:prstGeom prst="rect">
            <a:avLst/>
          </a:prstGeom>
        </p:spPr>
      </p:pic>
      <p:pic>
        <p:nvPicPr>
          <p:cNvPr id="4" name="Kuva 3" descr="Lisää ääriviiva">
            <a:extLst>
              <a:ext uri="{FF2B5EF4-FFF2-40B4-BE49-F238E27FC236}">
                <a16:creationId xmlns:a16="http://schemas.microsoft.com/office/drawing/2014/main" id="{E41DE183-FB92-6827-16FD-C3597C1633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5368861"/>
            <a:ext cx="470118" cy="470118"/>
          </a:xfrm>
          <a:prstGeom prst="rect">
            <a:avLst/>
          </a:prstGeom>
        </p:spPr>
      </p:pic>
      <p:pic>
        <p:nvPicPr>
          <p:cNvPr id="6" name="Kuva 5" descr="Lisää tasaisella täytöllä">
            <a:extLst>
              <a:ext uri="{FF2B5EF4-FFF2-40B4-BE49-F238E27FC236}">
                <a16:creationId xmlns:a16="http://schemas.microsoft.com/office/drawing/2014/main" id="{274E7542-501A-703A-13F5-4A594934A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056" y="3526360"/>
            <a:ext cx="470118" cy="470118"/>
          </a:xfrm>
          <a:prstGeom prst="rect">
            <a:avLst/>
          </a:prstGeom>
        </p:spPr>
      </p:pic>
      <p:pic>
        <p:nvPicPr>
          <p:cNvPr id="10" name="Kuva 9" descr="Lisää tasaisella täytöllä">
            <a:extLst>
              <a:ext uri="{FF2B5EF4-FFF2-40B4-BE49-F238E27FC236}">
                <a16:creationId xmlns:a16="http://schemas.microsoft.com/office/drawing/2014/main" id="{8F283B7A-102A-1878-3596-23297B9404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203" y="4446850"/>
            <a:ext cx="470118" cy="47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4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E639EBE5-889E-6034-42C8-7C7E25B9F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96B8CB4F-9653-63DB-8473-D5B78F75A3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5097285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8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Miksi maisema-arkkitehdiksi?</a:t>
            </a:r>
            <a:endParaRPr lang="fi-FI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BD8B2360-CD66-C499-013B-5E4CDE9B51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9842" y="2437655"/>
            <a:ext cx="4898814" cy="3555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3072B37-F52E-64E6-2CF6-7DF3A4A546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95544" y="2677259"/>
            <a:ext cx="4347410" cy="3076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Kehittyvä ja kasvava ala, jossa on hyvä työllistyminen!</a:t>
            </a:r>
            <a:endParaRPr lang="fi-FI" sz="2800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680EC4B-A3D7-283E-AF42-7CFD5C5EB2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96242" y="0"/>
            <a:ext cx="5295758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piha-, taivas, pilvi, vaate&#10;&#10;Kuvaus luotu automaattisesti">
            <a:extLst>
              <a:ext uri="{FF2B5EF4-FFF2-40B4-BE49-F238E27FC236}">
                <a16:creationId xmlns:a16="http://schemas.microsoft.com/office/drawing/2014/main" id="{C7799D9A-B0CF-B32C-86CC-EBFC69E2B8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0" r="22766"/>
          <a:stretch/>
        </p:blipFill>
        <p:spPr>
          <a:xfrm rot="5400000">
            <a:off x="8381392" y="-360853"/>
            <a:ext cx="1944094" cy="3481224"/>
          </a:xfrm>
          <a:prstGeom prst="rect">
            <a:avLst/>
          </a:prstGeom>
        </p:spPr>
      </p:pic>
      <p:pic>
        <p:nvPicPr>
          <p:cNvPr id="12" name="Kuva 11" descr="Kuva, joka sisältää kohteen henkilö, vaate, sisä-, huonekalu&#10;&#10;Kuvaus luotu automaattisesti">
            <a:extLst>
              <a:ext uri="{FF2B5EF4-FFF2-40B4-BE49-F238E27FC236}">
                <a16:creationId xmlns:a16="http://schemas.microsoft.com/office/drawing/2014/main" id="{18D62F44-1633-78B9-E06A-51E678A71B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22625"/>
          <a:stretch/>
        </p:blipFill>
        <p:spPr>
          <a:xfrm>
            <a:off x="7612826" y="2432339"/>
            <a:ext cx="3481223" cy="1958188"/>
          </a:xfrm>
          <a:prstGeom prst="rect">
            <a:avLst/>
          </a:prstGeom>
        </p:spPr>
      </p:pic>
      <p:pic>
        <p:nvPicPr>
          <p:cNvPr id="16" name="Kuva 15" descr="Lisää tasaisella täytöllä">
            <a:extLst>
              <a:ext uri="{FF2B5EF4-FFF2-40B4-BE49-F238E27FC236}">
                <a16:creationId xmlns:a16="http://schemas.microsoft.com/office/drawing/2014/main" id="{C7D37618-2A3C-E02E-686C-C48BE80B1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917" y="2602828"/>
            <a:ext cx="470118" cy="470118"/>
          </a:xfrm>
          <a:prstGeom prst="rect">
            <a:avLst/>
          </a:prstGeom>
        </p:spPr>
      </p:pic>
      <p:pic>
        <p:nvPicPr>
          <p:cNvPr id="18" name="Kuva 17" descr="Lisää ääriviiva">
            <a:extLst>
              <a:ext uri="{FF2B5EF4-FFF2-40B4-BE49-F238E27FC236}">
                <a16:creationId xmlns:a16="http://schemas.microsoft.com/office/drawing/2014/main" id="{B15BA6CC-AC5A-1C76-00DB-0A801DDB0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3524839"/>
            <a:ext cx="470118" cy="470118"/>
          </a:xfrm>
          <a:prstGeom prst="rect">
            <a:avLst/>
          </a:prstGeom>
        </p:spPr>
      </p:pic>
      <p:pic>
        <p:nvPicPr>
          <p:cNvPr id="19" name="Kuva 18" descr="Lisää ääriviiva">
            <a:extLst>
              <a:ext uri="{FF2B5EF4-FFF2-40B4-BE49-F238E27FC236}">
                <a16:creationId xmlns:a16="http://schemas.microsoft.com/office/drawing/2014/main" id="{F162C53B-8C8F-8D20-7536-6CD0D080D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4446850"/>
            <a:ext cx="470118" cy="470118"/>
          </a:xfrm>
          <a:prstGeom prst="rect">
            <a:avLst/>
          </a:prstGeom>
        </p:spPr>
      </p:pic>
      <p:pic>
        <p:nvPicPr>
          <p:cNvPr id="20" name="Kuva 19" descr="Kuva, joka sisältää kohteen piha-, taivas, vesi, kansa&#10;&#10;Kuvaus luotu automaattisesti">
            <a:extLst>
              <a:ext uri="{FF2B5EF4-FFF2-40B4-BE49-F238E27FC236}">
                <a16:creationId xmlns:a16="http://schemas.microsoft.com/office/drawing/2014/main" id="{DFE425E3-21BC-74F3-9025-85020C016B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7612826" y="4492723"/>
            <a:ext cx="3481223" cy="1958188"/>
          </a:xfrm>
          <a:prstGeom prst="rect">
            <a:avLst/>
          </a:prstGeom>
        </p:spPr>
      </p:pic>
      <p:pic>
        <p:nvPicPr>
          <p:cNvPr id="4" name="Kuva 3" descr="Lisää ääriviiva">
            <a:extLst>
              <a:ext uri="{FF2B5EF4-FFF2-40B4-BE49-F238E27FC236}">
                <a16:creationId xmlns:a16="http://schemas.microsoft.com/office/drawing/2014/main" id="{E41DE183-FB92-6827-16FD-C3597C163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5368861"/>
            <a:ext cx="470118" cy="470118"/>
          </a:xfrm>
          <a:prstGeom prst="rect">
            <a:avLst/>
          </a:prstGeom>
        </p:spPr>
      </p:pic>
      <p:pic>
        <p:nvPicPr>
          <p:cNvPr id="6" name="Kuva 5" descr="Lisää tasaisella täytöllä">
            <a:extLst>
              <a:ext uri="{FF2B5EF4-FFF2-40B4-BE49-F238E27FC236}">
                <a16:creationId xmlns:a16="http://schemas.microsoft.com/office/drawing/2014/main" id="{274E7542-501A-703A-13F5-4A594934A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056" y="3526360"/>
            <a:ext cx="470118" cy="470118"/>
          </a:xfrm>
          <a:prstGeom prst="rect">
            <a:avLst/>
          </a:prstGeom>
        </p:spPr>
      </p:pic>
      <p:pic>
        <p:nvPicPr>
          <p:cNvPr id="10" name="Kuva 9" descr="Lisää tasaisella täytöllä">
            <a:extLst>
              <a:ext uri="{FF2B5EF4-FFF2-40B4-BE49-F238E27FC236}">
                <a16:creationId xmlns:a16="http://schemas.microsoft.com/office/drawing/2014/main" id="{8F283B7A-102A-1878-3596-23297B9404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203" y="4446850"/>
            <a:ext cx="470118" cy="470118"/>
          </a:xfrm>
          <a:prstGeom prst="rect">
            <a:avLst/>
          </a:prstGeom>
        </p:spPr>
      </p:pic>
      <p:pic>
        <p:nvPicPr>
          <p:cNvPr id="11" name="Kuva 10" descr="Lisää tasaisella täytöllä">
            <a:extLst>
              <a:ext uri="{FF2B5EF4-FFF2-40B4-BE49-F238E27FC236}">
                <a16:creationId xmlns:a16="http://schemas.microsoft.com/office/drawing/2014/main" id="{0AD01A16-AE5B-3996-17F7-08D738BD3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752" y="5368861"/>
            <a:ext cx="470118" cy="47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96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iha-, vaate, henkilö, kasvi&#10;&#10;Kuvaus luotu automaattisesti">
            <a:extLst>
              <a:ext uri="{FF2B5EF4-FFF2-40B4-BE49-F238E27FC236}">
                <a16:creationId xmlns:a16="http://schemas.microsoft.com/office/drawing/2014/main" id="{05E76ABB-D498-82CE-EE7F-1B47AA598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15069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isällön paikkamerkki 4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2D4F5320-906A-5783-5C50-824BEF9595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1574B7D9-0737-0B5B-A635-3F39C3EE50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4084732" cy="6857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3F659657-ABB7-5B5E-0E91-021B6F2882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059" y="2210936"/>
            <a:ext cx="3188273" cy="3555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Suunnittelua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Piirtämistä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Kirjoittamista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Maasto- ja työmaakäyntejä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Tutkimusta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Opettamista …</a:t>
            </a:r>
          </a:p>
        </p:txBody>
      </p:sp>
      <p:pic>
        <p:nvPicPr>
          <p:cNvPr id="10" name="Kuva 9" descr="Kuva, joka sisältää kohteen piha-, vaate, henkilö, kasvi&#10;&#10;Kuvaus luotu automaattisesti">
            <a:extLst>
              <a:ext uri="{FF2B5EF4-FFF2-40B4-BE49-F238E27FC236}">
                <a16:creationId xmlns:a16="http://schemas.microsoft.com/office/drawing/2014/main" id="{16B4954C-D199-A61E-09EE-837E1073BA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15069" b="9931"/>
          <a:stretch/>
        </p:blipFill>
        <p:spPr>
          <a:xfrm>
            <a:off x="4890499" y="2210936"/>
            <a:ext cx="6321558" cy="355587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25BDB93C-A742-33EF-83D8-88CC86CB70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10192449" cy="1933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8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Millaista maisema-arkkitehdin työ on?</a:t>
            </a:r>
          </a:p>
        </p:txBody>
      </p:sp>
    </p:spTree>
    <p:extLst>
      <p:ext uri="{BB962C8B-B14F-4D97-AF65-F5344CB8AC3E}">
        <p14:creationId xmlns:p14="http://schemas.microsoft.com/office/powerpoint/2010/main" val="40187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iha-, vaate, henkilö, kasvi&#10;&#10;Kuvaus luotu automaattisesti">
            <a:extLst>
              <a:ext uri="{FF2B5EF4-FFF2-40B4-BE49-F238E27FC236}">
                <a16:creationId xmlns:a16="http://schemas.microsoft.com/office/drawing/2014/main" id="{05E76ABB-D498-82CE-EE7F-1B47AA598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15069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isällön paikkamerkki 4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2D4F5320-906A-5783-5C50-824BEF9595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160D3FA0-8FE5-A140-7320-F477EC7884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4084732" cy="6857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3F659657-ABB7-5B5E-0E91-021B6F2882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059" y="2198164"/>
            <a:ext cx="3188274" cy="3555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Työskentelyä sekä monialaisissa työryhmissä että itsenäisesti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Työnkuva on monipuolinen ja vaihteleva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Töissä oppii jatkuvasti uutta!</a:t>
            </a:r>
          </a:p>
        </p:txBody>
      </p:sp>
      <p:pic>
        <p:nvPicPr>
          <p:cNvPr id="10" name="Kuva 9" descr="Kuva, joka sisältää kohteen piha-, taivas, puu, henkilö&#10;&#10;Kuvaus luotu automaattisesti">
            <a:extLst>
              <a:ext uri="{FF2B5EF4-FFF2-40B4-BE49-F238E27FC236}">
                <a16:creationId xmlns:a16="http://schemas.microsoft.com/office/drawing/2014/main" id="{ABA3DF22-8340-E47A-E1E9-2EA0708FB4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1"/>
          <a:stretch/>
        </p:blipFill>
        <p:spPr>
          <a:xfrm>
            <a:off x="4871727" y="2198165"/>
            <a:ext cx="6321557" cy="3555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7CEE0EC5-1AF5-ABDA-151C-4111020ACC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10192449" cy="1933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8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Millaista maisema-arkkitehdin työ on?</a:t>
            </a:r>
          </a:p>
        </p:txBody>
      </p:sp>
    </p:spTree>
    <p:extLst>
      <p:ext uri="{BB962C8B-B14F-4D97-AF65-F5344CB8AC3E}">
        <p14:creationId xmlns:p14="http://schemas.microsoft.com/office/powerpoint/2010/main" val="2360226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4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0E3B8D36-46A8-5793-A860-F9DFC868A8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" y="0"/>
            <a:ext cx="12192000" cy="685800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2CE7D687-E2AF-B86E-1621-860A8CD53E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7709"/>
            <a:ext cx="12192000" cy="60425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AEC96FD-8891-EBFA-B462-9E46218BFA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10192449" cy="1933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Millaista maisema-arkkitehtuurin opiskelu on?</a:t>
            </a:r>
            <a:endParaRPr lang="fi-FI" sz="3600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FCE018B-8EE0-3215-9B41-ABEC4C0BB037}"/>
              </a:ext>
            </a:extLst>
          </p:cNvPr>
          <p:cNvSpPr txBox="1">
            <a:spLocks/>
          </p:cNvSpPr>
          <p:nvPr/>
        </p:nvSpPr>
        <p:spPr>
          <a:xfrm>
            <a:off x="1254261" y="3862422"/>
            <a:ext cx="6046974" cy="2801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Luentoja ja teoriaopintoja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Maiseman analysointia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Kenttäkursseja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Taideopintoja</a:t>
            </a:r>
            <a:endParaRPr lang="fi-FI" sz="18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Opintomatkoja …</a:t>
            </a:r>
          </a:p>
        </p:txBody>
      </p:sp>
      <p:pic>
        <p:nvPicPr>
          <p:cNvPr id="9" name="Picture 8" descr="A group of people walking outside of a building&#10;&#10;Description automatically generated">
            <a:extLst>
              <a:ext uri="{FF2B5EF4-FFF2-40B4-BE49-F238E27FC236}">
                <a16:creationId xmlns:a16="http://schemas.microsoft.com/office/drawing/2014/main" id="{6691D2AC-2733-BB25-A22E-9D7A9BA7E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467" y="1798781"/>
            <a:ext cx="3215795" cy="2444559"/>
          </a:xfrm>
          <a:prstGeom prst="rect">
            <a:avLst/>
          </a:prstGeom>
        </p:spPr>
      </p:pic>
      <p:pic>
        <p:nvPicPr>
          <p:cNvPr id="11" name="Picture 10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3B191371-A878-7ECB-F94A-FDE8586F50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" t="89" r="172" b="1707"/>
          <a:stretch/>
        </p:blipFill>
        <p:spPr>
          <a:xfrm>
            <a:off x="1161321" y="1797090"/>
            <a:ext cx="3323561" cy="2454815"/>
          </a:xfrm>
          <a:prstGeom prst="rect">
            <a:avLst/>
          </a:prstGeom>
        </p:spPr>
      </p:pic>
      <p:pic>
        <p:nvPicPr>
          <p:cNvPr id="14" name="Picture 13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6AC0F4C5-F969-66A9-F743-19236214F0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860" r="-56" b="3504"/>
          <a:stretch/>
        </p:blipFill>
        <p:spPr>
          <a:xfrm>
            <a:off x="7905559" y="1743836"/>
            <a:ext cx="3402415" cy="24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24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4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0E3B8D36-46A8-5793-A860-F9DFC868A8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" y="0"/>
            <a:ext cx="12192000" cy="685800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2CE7D687-E2AF-B86E-1621-860A8CD53E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7709"/>
            <a:ext cx="12192000" cy="60425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AEC96FD-8891-EBFA-B462-9E46218BFA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10192449" cy="1933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Millaista maisema-arkkitehtuurin opiskelu on?</a:t>
            </a:r>
            <a:endParaRPr lang="fi-FI" sz="3600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FCE018B-8EE0-3215-9B41-ABEC4C0BB037}"/>
              </a:ext>
            </a:extLst>
          </p:cNvPr>
          <p:cNvSpPr txBox="1">
            <a:spLocks/>
          </p:cNvSpPr>
          <p:nvPr/>
        </p:nvSpPr>
        <p:spPr>
          <a:xfrm>
            <a:off x="1192683" y="3431391"/>
            <a:ext cx="7755702" cy="2801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0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Opiskelu on käytännönläheistä, ja opinnot sisältävät muiden opintojen lisäksi enimmäkseen erilaisia </a:t>
            </a:r>
            <a:r>
              <a:rPr lang="fi-FI" sz="20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suunnittelukursseja</a:t>
            </a:r>
          </a:p>
        </p:txBody>
      </p:sp>
      <p:pic>
        <p:nvPicPr>
          <p:cNvPr id="8" name="Kuva 7" descr="Kuva, joka sisältää kohteen vaate, Toimistorakennus, huonekalu, pöytä&#10;&#10;Kuvaus luotu automaattisesti">
            <a:extLst>
              <a:ext uri="{FF2B5EF4-FFF2-40B4-BE49-F238E27FC236}">
                <a16:creationId xmlns:a16="http://schemas.microsoft.com/office/drawing/2014/main" id="{73718FC1-E516-E7D5-462B-31A9011ABD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4257263" y="1976475"/>
            <a:ext cx="3943969" cy="2229546"/>
          </a:xfrm>
          <a:prstGeom prst="rect">
            <a:avLst/>
          </a:prstGeom>
        </p:spPr>
      </p:pic>
      <p:pic>
        <p:nvPicPr>
          <p:cNvPr id="3" name="Picture 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DF797004-CCFD-8735-F370-B6505AF38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343" y="1979660"/>
            <a:ext cx="2977190" cy="2221346"/>
          </a:xfrm>
          <a:prstGeom prst="rect">
            <a:avLst/>
          </a:prstGeom>
        </p:spPr>
      </p:pic>
      <p:pic>
        <p:nvPicPr>
          <p:cNvPr id="4" name="Picture 3" descr="A group of people standing on a road&#10;&#10;Description automatically generated">
            <a:extLst>
              <a:ext uri="{FF2B5EF4-FFF2-40B4-BE49-F238E27FC236}">
                <a16:creationId xmlns:a16="http://schemas.microsoft.com/office/drawing/2014/main" id="{6815ED1C-5F1D-9482-CF94-373B158FC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952" y="1964268"/>
            <a:ext cx="2946400" cy="22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4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0E3B8D36-46A8-5793-A860-F9DFC868A8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" y="0"/>
            <a:ext cx="12192000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8E3B4B93-B68A-17B7-3F10-4953940F64CC}"/>
              </a:ext>
            </a:extLst>
          </p:cNvPr>
          <p:cNvSpPr>
            <a:spLocks/>
          </p:cNvSpPr>
          <p:nvPr/>
        </p:nvSpPr>
        <p:spPr>
          <a:xfrm>
            <a:off x="0" y="407709"/>
            <a:ext cx="12192000" cy="3707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AEC96FD-8891-EBFA-B462-9E46218BFA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10192449" cy="1933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Millaista maisema-arkkitehtuurin opiskelu on?</a:t>
            </a:r>
            <a:endParaRPr lang="fi-FI" sz="3600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FCE018B-8EE0-3215-9B41-ABEC4C0BB0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2951" y="1691693"/>
            <a:ext cx="9863976" cy="2144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i-FI" sz="20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Esimerkki harjoitustyöstä:</a:t>
            </a:r>
          </a:p>
          <a:p>
            <a:pPr algn="ctr">
              <a:lnSpc>
                <a:spcPct val="100000"/>
              </a:lnSpc>
            </a:pPr>
            <a:r>
              <a:rPr lang="fi-FI" sz="20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Maisema-arkkitehtuurin perusteet</a:t>
            </a:r>
          </a:p>
          <a:p>
            <a:pPr algn="ctr">
              <a:lnSpc>
                <a:spcPct val="100000"/>
              </a:lnSpc>
            </a:pPr>
            <a:endParaRPr lang="fi-FI" sz="2000" b="1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  <a:p>
            <a:pPr algn="ctr">
              <a:lnSpc>
                <a:spcPct val="100000"/>
              </a:lnSpc>
            </a:pPr>
            <a:r>
              <a:rPr lang="fi-FI" sz="20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”Suunnittele Helsingin Lehtisaareen sijoittuva </a:t>
            </a:r>
            <a:r>
              <a:rPr lang="fi-FI" sz="2000" i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Puutarha</a:t>
            </a:r>
            <a:r>
              <a:rPr lang="fi-FI" sz="20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fi-FI" sz="20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Tehtävässä tutkitaan maaston, kasvillisuuden ja veden käsittelyä osana tilasommittelua.</a:t>
            </a:r>
          </a:p>
          <a:p>
            <a:pPr algn="ctr">
              <a:lnSpc>
                <a:spcPct val="100000"/>
              </a:lnSpc>
            </a:pPr>
            <a:r>
              <a:rPr lang="fi-FI" sz="20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Suunnitelmasta on tarkoitus muodostua mielenkiintoinen ulkotilojen sarja.”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F7D7B70-4D8D-90CE-0F51-717B7712BB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1646" y="4459050"/>
            <a:ext cx="5306392" cy="18029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Puutarhan pinta-ala noin 300 m².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Alueen tulee olla läpikuljettava ja kulkureitille on määriteltävä pintamateriaali.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Puutarhassa tulee olla vähintään 2 erilaista paikkaa pysähtymiselle.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FDE946BB-6990-F723-CA80-4D9EBEAB7F6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63964" y="4459050"/>
            <a:ext cx="5306391" cy="193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i-FI" sz="20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Materiaali: pohjapiirros 1:100, leikkauspiirrokset 1:50 (2 kpl), julkisivu 1:50, havainnekuvat 2 kpl, selostus 1 A4, idea- ja materiaalipaletti, sijaintikaavio 1:2500 ja työmalli 1:100.</a:t>
            </a:r>
          </a:p>
          <a:p>
            <a:pPr algn="r">
              <a:lnSpc>
                <a:spcPct val="100000"/>
              </a:lnSpc>
            </a:pPr>
            <a:endParaRPr lang="fi-FI" sz="2000" b="1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1162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3FE9AD17-FCDE-5B88-3D80-E009AE7A91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3F6F6549-5D6F-B3D2-C318-FB5939EFC2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9009" y="1535348"/>
            <a:ext cx="9793977" cy="37873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8C30E027-C700-8BA7-B754-939E950F5B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4" y="2151062"/>
            <a:ext cx="10194569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54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Miten maisema-arkkitehdiksi?</a:t>
            </a:r>
            <a:endParaRPr lang="fi-FI" sz="4800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67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3FE9AD17-FCDE-5B88-3D80-E009AE7A9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3F6F6549-5D6F-B3D2-C318-FB5939EFC2C3}"/>
              </a:ext>
            </a:extLst>
          </p:cNvPr>
          <p:cNvSpPr/>
          <p:nvPr/>
        </p:nvSpPr>
        <p:spPr>
          <a:xfrm>
            <a:off x="1199009" y="1535348"/>
            <a:ext cx="9793977" cy="37873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0D264C3-C736-9811-D041-F949B6B6BA01}"/>
              </a:ext>
            </a:extLst>
          </p:cNvPr>
          <p:cNvSpPr txBox="1">
            <a:spLocks/>
          </p:cNvSpPr>
          <p:nvPr/>
        </p:nvSpPr>
        <p:spPr>
          <a:xfrm>
            <a:off x="1693996" y="1799427"/>
            <a:ext cx="4402003" cy="325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Maisema-arkkitehdiksi voi opiskella Aalto-yliopiston Taiteiden ja suunnittelun korkeakoulussa, Espoon Otaniemessä.</a:t>
            </a:r>
          </a:p>
          <a:p>
            <a:endParaRPr lang="fi-FI" sz="2400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  <a:p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Tekniikan kandidaatti + Maisema-arkkitehti (3v + 2v)</a:t>
            </a:r>
            <a:endParaRPr lang="fi-FI" sz="2800" b="1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76E21E5C-83F5-07D1-004E-FD0E6093BB1A}"/>
              </a:ext>
            </a:extLst>
          </p:cNvPr>
          <p:cNvSpPr txBox="1">
            <a:spLocks/>
          </p:cNvSpPr>
          <p:nvPr/>
        </p:nvSpPr>
        <p:spPr>
          <a:xfrm>
            <a:off x="6655870" y="1799427"/>
            <a:ext cx="3762864" cy="325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Lisätietoa hakemisesta: </a:t>
            </a: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https://dia.fi</a:t>
            </a:r>
          </a:p>
          <a:p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Lisätietoa opinnoista: </a:t>
            </a: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https://aalto.fi</a:t>
            </a:r>
          </a:p>
          <a:p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Lisätietoa maisema-arkkitehdin työstä: </a:t>
            </a: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Maiseman tekijät -kirja</a:t>
            </a:r>
          </a:p>
        </p:txBody>
      </p:sp>
    </p:spTree>
    <p:extLst>
      <p:ext uri="{BB962C8B-B14F-4D97-AF65-F5344CB8AC3E}">
        <p14:creationId xmlns:p14="http://schemas.microsoft.com/office/powerpoint/2010/main" val="2607828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piha-, taivas, maa, vesi&#10;&#10;Kuvaus luotu automaattisesti">
            <a:extLst>
              <a:ext uri="{FF2B5EF4-FFF2-40B4-BE49-F238E27FC236}">
                <a16:creationId xmlns:a16="http://schemas.microsoft.com/office/drawing/2014/main" id="{E17C0D6B-0154-4D7F-3BFF-0502FE312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 b="1245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8" name="Kuva 7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3FE9AD17-FCDE-5B88-3D80-E009AE7A91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C33AD53E-89F2-914B-2A65-B3300F27E1BA}"/>
              </a:ext>
            </a:extLst>
          </p:cNvPr>
          <p:cNvSpPr txBox="1"/>
          <p:nvPr/>
        </p:nvSpPr>
        <p:spPr>
          <a:xfrm>
            <a:off x="998714" y="2151062"/>
            <a:ext cx="10194569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54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Kiitos!</a:t>
            </a:r>
            <a:endParaRPr lang="fi-FI" sz="4800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Kuva 4" descr="Kuva, joka sisältää kohteen musta, pimeys&#10;&#10;Kuvaus luotu automaattisesti">
            <a:extLst>
              <a:ext uri="{FF2B5EF4-FFF2-40B4-BE49-F238E27FC236}">
                <a16:creationId xmlns:a16="http://schemas.microsoft.com/office/drawing/2014/main" id="{A69F2961-570C-9993-DA2D-713D138E430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363" y="6108777"/>
            <a:ext cx="3935344" cy="461665"/>
          </a:xfrm>
          <a:prstGeom prst="rect">
            <a:avLst/>
          </a:prstGeom>
        </p:spPr>
      </p:pic>
      <p:pic>
        <p:nvPicPr>
          <p:cNvPr id="6" name="Kuva 5" descr="Kuva, joka sisältää kohteen musta, pimeys&#10;&#10;Kuvaus luotu automaattisesti">
            <a:extLst>
              <a:ext uri="{FF2B5EF4-FFF2-40B4-BE49-F238E27FC236}">
                <a16:creationId xmlns:a16="http://schemas.microsoft.com/office/drawing/2014/main" id="{95BDDC25-D0CC-72D1-E607-E823A417DF9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3" y="5952621"/>
            <a:ext cx="2461148" cy="77397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A3902CC-8162-F80F-EBED-E69E8EF98F78}"/>
              </a:ext>
            </a:extLst>
          </p:cNvPr>
          <p:cNvSpPr txBox="1"/>
          <p:nvPr/>
        </p:nvSpPr>
        <p:spPr>
          <a:xfrm>
            <a:off x="9529376" y="287558"/>
            <a:ext cx="22373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i-FI" sz="2400" dirty="0">
                <a:solidFill>
                  <a:srgbClr val="242424"/>
                </a:solidFill>
                <a:latin typeface="Segoe UI"/>
                <a:cs typeface="Segoe UI"/>
              </a:rPr>
              <a:t>X.X.XXXX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774565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C5EF01EC-23DB-2BB1-D906-38BF81CB6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5858EDAA-533F-C39B-B8CC-DF74E4CA3AA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10194569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66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Mitä maisema on?</a:t>
            </a:r>
            <a:endParaRPr lang="fi-FI" sz="6000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8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4D6DE2B7-9A60-AA30-C2E2-0D216CF859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77B2B3C5-0024-BB40-8513-94382E11AD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7709"/>
            <a:ext cx="12192000" cy="60425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 descr="Kuva, joka sisältää kohteen puu, piirros, kuvitus, muotoilu&#10;&#10;Kuvaus luotu automaattisesti">
            <a:extLst>
              <a:ext uri="{FF2B5EF4-FFF2-40B4-BE49-F238E27FC236}">
                <a16:creationId xmlns:a16="http://schemas.microsoft.com/office/drawing/2014/main" id="{992E6A09-0474-A5E1-5379-CFB6D7192F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 b="16326"/>
          <a:stretch/>
        </p:blipFill>
        <p:spPr>
          <a:xfrm>
            <a:off x="3185160" y="2204792"/>
            <a:ext cx="9006840" cy="4245498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45AC27D2-4D76-9D9E-1204-45FDDA82A32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10194569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66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Mitä maisema on?</a:t>
            </a:r>
            <a:endParaRPr lang="fi-FI" sz="6000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9FECAC51-1570-F08E-BCC1-8E7FDC6663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1166" y="2549602"/>
            <a:ext cx="3061544" cy="3555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i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Maisema</a:t>
            </a: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 on kaikkea ympärillämme, mikä on rakennusten ulkopuolella, ympärillä, väleissä, päällä ja seinillä…</a:t>
            </a:r>
          </a:p>
          <a:p>
            <a:pPr>
              <a:lnSpc>
                <a:spcPct val="100000"/>
              </a:lnSpc>
            </a:pPr>
            <a:endParaRPr lang="fi-FI" sz="2800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220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2BE21C82-0920-7F77-E0D5-037C4C6A78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96B8CB4F-9653-63DB-8473-D5B78F75A3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10194569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54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Mitä maisema-arkkitehtuuri on?</a:t>
            </a:r>
            <a:endParaRPr lang="fi-FI" sz="4800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CD665B71-D241-2EC7-DB92-79E526D141B5}"/>
              </a:ext>
            </a:extLst>
          </p:cNvPr>
          <p:cNvSpPr>
            <a:spLocks/>
          </p:cNvSpPr>
          <p:nvPr/>
        </p:nvSpPr>
        <p:spPr>
          <a:xfrm>
            <a:off x="998714" y="2294688"/>
            <a:ext cx="10194570" cy="37873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99275B43-BC24-150C-B1BB-8EB600C3A279}"/>
              </a:ext>
            </a:extLst>
          </p:cNvPr>
          <p:cNvSpPr txBox="1">
            <a:spLocks/>
          </p:cNvSpPr>
          <p:nvPr/>
        </p:nvSpPr>
        <p:spPr>
          <a:xfrm>
            <a:off x="1550118" y="2410398"/>
            <a:ext cx="4347410" cy="3555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Suurien kokonaisuuksien hallintaa – </a:t>
            </a: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luonnon</a:t>
            </a: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 ja </a:t>
            </a: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ihmistoiminnan</a:t>
            </a: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 yhteensovittamista eri mittakaavoissa</a:t>
            </a:r>
            <a:endParaRPr lang="fi-FI" sz="2800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75F0306F-50BC-C9D2-1C34-47C2A56445CB}"/>
              </a:ext>
            </a:extLst>
          </p:cNvPr>
          <p:cNvSpPr txBox="1">
            <a:spLocks/>
          </p:cNvSpPr>
          <p:nvPr/>
        </p:nvSpPr>
        <p:spPr>
          <a:xfrm>
            <a:off x="6294473" y="2410399"/>
            <a:ext cx="4347410" cy="3555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Monialaista – maisema-arkkitehtuuri yhdistelee </a:t>
            </a: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taidetta</a:t>
            </a: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, </a:t>
            </a: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tekniikkaa</a:t>
            </a: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, </a:t>
            </a: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luonnontieteitä</a:t>
            </a: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 ja </a:t>
            </a: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humanistisia tieteitä</a:t>
            </a:r>
            <a:endParaRPr lang="fi-FI" sz="2800" b="1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04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2BE21C82-0920-7F77-E0D5-037C4C6A78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6F38CDFF-5430-7A5F-CBE4-1933B94064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7709"/>
            <a:ext cx="12192000" cy="60425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Kuva, joka sisältää kohteen kuvakaappaus, muotoilu&#10;&#10;Kuvaus luotu automaattisesti">
            <a:extLst>
              <a:ext uri="{FF2B5EF4-FFF2-40B4-BE49-F238E27FC236}">
                <a16:creationId xmlns:a16="http://schemas.microsoft.com/office/drawing/2014/main" id="{638F0BE1-859C-6C59-247A-BD34F88C02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4" y="407709"/>
            <a:ext cx="10739051" cy="6040717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96B8CB4F-9653-63DB-8473-D5B78F75A3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10194569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54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Mitä maisema-arkkitehti tekee?</a:t>
            </a:r>
            <a:endParaRPr lang="fi-FI" sz="4800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83032966-1862-372B-1739-35174517301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5971" y="4905515"/>
            <a:ext cx="6000055" cy="116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Suunnittelee, analysoi, ja tutkii maisemaa</a:t>
            </a:r>
            <a:endParaRPr lang="fi-FI" sz="2800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58549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2BE21C82-0920-7F77-E0D5-037C4C6A78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6F38CDFF-5430-7A5F-CBE4-1933B94064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7709"/>
            <a:ext cx="12192000" cy="60425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Kuva, joka sisältää kohteen kuvakaappaus, muotoilu&#10;&#10;Kuvaus luotu automaattisesti">
            <a:extLst>
              <a:ext uri="{FF2B5EF4-FFF2-40B4-BE49-F238E27FC236}">
                <a16:creationId xmlns:a16="http://schemas.microsoft.com/office/drawing/2014/main" id="{638F0BE1-859C-6C59-247A-BD34F88C02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4" y="407709"/>
            <a:ext cx="10739051" cy="604071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83032966-1862-372B-1739-35174517301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6473" y="784604"/>
            <a:ext cx="3717189" cy="116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Maisema-arkkitehti vastaa kysymyksiin…</a:t>
            </a:r>
            <a:endParaRPr lang="fi-FI" sz="2800" b="1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9C8BA6F4-E9A9-EAC1-D284-F7CFA1550A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6475" y="4905515"/>
            <a:ext cx="2754662" cy="116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Millaisia alueita on?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FC002112-8796-9E36-66BE-25E2E0B50C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8670" y="4905512"/>
            <a:ext cx="2754662" cy="116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Mitä rakennetaan ja minne?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BDE0DDE2-45AA-D154-902E-B1C71731F1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10865" y="4905513"/>
            <a:ext cx="2754662" cy="116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Mitkä alueet jätetään rakentamatta?</a:t>
            </a:r>
          </a:p>
        </p:txBody>
      </p:sp>
    </p:spTree>
    <p:extLst>
      <p:ext uri="{BB962C8B-B14F-4D97-AF65-F5344CB8AC3E}">
        <p14:creationId xmlns:p14="http://schemas.microsoft.com/office/powerpoint/2010/main" val="1740221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2BE21C82-0920-7F77-E0D5-037C4C6A78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6F38CDFF-5430-7A5F-CBE4-1933B94064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7709"/>
            <a:ext cx="12192000" cy="60425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Kuva, joka sisältää kohteen kuvakaappaus, muotoilu&#10;&#10;Kuvaus luotu automaattisesti">
            <a:extLst>
              <a:ext uri="{FF2B5EF4-FFF2-40B4-BE49-F238E27FC236}">
                <a16:creationId xmlns:a16="http://schemas.microsoft.com/office/drawing/2014/main" id="{638F0BE1-859C-6C59-247A-BD34F88C02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4" y="407709"/>
            <a:ext cx="10739051" cy="604071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83032966-1862-372B-1739-35174517301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6473" y="784604"/>
            <a:ext cx="3717189" cy="116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Maisema-arkkitehti vastaa kysymyksiin…</a:t>
            </a:r>
            <a:endParaRPr lang="fi-FI" sz="2800" b="1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9C8BA6F4-E9A9-EAC1-D284-F7CFA1550A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6475" y="4905515"/>
            <a:ext cx="2754662" cy="116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Millainen puisto rakennetaan?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FC002112-8796-9E36-66BE-25E2E0B50C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8670" y="4905512"/>
            <a:ext cx="2754662" cy="116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Miten se liittyy osaksi ympärillä olevia alueita?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BDE0DDE2-45AA-D154-902E-B1C71731F1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10865" y="4905513"/>
            <a:ext cx="2754662" cy="116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Millaisia yksityis-kohtia puistoon rakennetaan?</a:t>
            </a:r>
          </a:p>
        </p:txBody>
      </p:sp>
    </p:spTree>
    <p:extLst>
      <p:ext uri="{BB962C8B-B14F-4D97-AF65-F5344CB8AC3E}">
        <p14:creationId xmlns:p14="http://schemas.microsoft.com/office/powerpoint/2010/main" val="1632805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4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E639EBE5-889E-6034-42C8-7C7E25B9F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96B8CB4F-9653-63DB-8473-D5B78F75A3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5097285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8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Miksi maisema-arkkitehdiksi?</a:t>
            </a:r>
            <a:endParaRPr lang="fi-FI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BD8B2360-CD66-C499-013B-5E4CDE9B51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9842" y="2437655"/>
            <a:ext cx="4898814" cy="3555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3072B37-F52E-64E6-2CF6-7DF3A4A546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95544" y="2677259"/>
            <a:ext cx="4347410" cy="3076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Segoe UI Light"/>
              </a:rPr>
              <a:t>Ammattiin johtava, käytännönläheinen </a:t>
            </a: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tutkinto, joka mahdollistaa monta erilaista työnkuvaa</a:t>
            </a:r>
            <a:endParaRPr lang="fi-FI" sz="2800" dirty="0">
              <a:solidFill>
                <a:srgbClr val="000000"/>
              </a:solidFill>
              <a:latin typeface="Yu Gothic UI Semilight"/>
              <a:ea typeface="Segoe UI Black"/>
              <a:cs typeface="Segoe UI Light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680EC4B-A3D7-283E-AF42-7CFD5C5EB2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96242" y="0"/>
            <a:ext cx="5295758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piha-, taivas, pilvi, vaate&#10;&#10;Kuvaus luotu automaattisesti">
            <a:extLst>
              <a:ext uri="{FF2B5EF4-FFF2-40B4-BE49-F238E27FC236}">
                <a16:creationId xmlns:a16="http://schemas.microsoft.com/office/drawing/2014/main" id="{C7799D9A-B0CF-B32C-86CC-EBFC69E2B8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0" r="22766"/>
          <a:stretch/>
        </p:blipFill>
        <p:spPr>
          <a:xfrm rot="5400000">
            <a:off x="8381392" y="-360853"/>
            <a:ext cx="1944094" cy="3481224"/>
          </a:xfrm>
          <a:prstGeom prst="rect">
            <a:avLst/>
          </a:prstGeom>
        </p:spPr>
      </p:pic>
      <p:pic>
        <p:nvPicPr>
          <p:cNvPr id="12" name="Kuva 11" descr="Kuva, joka sisältää kohteen henkilö, vaate, sisä-, huonekalu&#10;&#10;Kuvaus luotu automaattisesti">
            <a:extLst>
              <a:ext uri="{FF2B5EF4-FFF2-40B4-BE49-F238E27FC236}">
                <a16:creationId xmlns:a16="http://schemas.microsoft.com/office/drawing/2014/main" id="{18D62F44-1633-78B9-E06A-51E678A71B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22625"/>
          <a:stretch/>
        </p:blipFill>
        <p:spPr>
          <a:xfrm>
            <a:off x="7612826" y="2432339"/>
            <a:ext cx="3481223" cy="1958188"/>
          </a:xfrm>
          <a:prstGeom prst="rect">
            <a:avLst/>
          </a:prstGeom>
        </p:spPr>
      </p:pic>
      <p:pic>
        <p:nvPicPr>
          <p:cNvPr id="16" name="Kuva 15" descr="Lisää tasaisella täytöllä">
            <a:extLst>
              <a:ext uri="{FF2B5EF4-FFF2-40B4-BE49-F238E27FC236}">
                <a16:creationId xmlns:a16="http://schemas.microsoft.com/office/drawing/2014/main" id="{C7D37618-2A3C-E02E-686C-C48BE80B1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917" y="2602828"/>
            <a:ext cx="470118" cy="470118"/>
          </a:xfrm>
          <a:prstGeom prst="rect">
            <a:avLst/>
          </a:prstGeom>
        </p:spPr>
      </p:pic>
      <p:pic>
        <p:nvPicPr>
          <p:cNvPr id="18" name="Kuva 17" descr="Lisää ääriviiva">
            <a:extLst>
              <a:ext uri="{FF2B5EF4-FFF2-40B4-BE49-F238E27FC236}">
                <a16:creationId xmlns:a16="http://schemas.microsoft.com/office/drawing/2014/main" id="{B15BA6CC-AC5A-1C76-00DB-0A801DDB00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3524839"/>
            <a:ext cx="470118" cy="470118"/>
          </a:xfrm>
          <a:prstGeom prst="rect">
            <a:avLst/>
          </a:prstGeom>
        </p:spPr>
      </p:pic>
      <p:pic>
        <p:nvPicPr>
          <p:cNvPr id="19" name="Kuva 18" descr="Lisää ääriviiva">
            <a:extLst>
              <a:ext uri="{FF2B5EF4-FFF2-40B4-BE49-F238E27FC236}">
                <a16:creationId xmlns:a16="http://schemas.microsoft.com/office/drawing/2014/main" id="{F162C53B-8C8F-8D20-7536-6CD0D080D0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4446850"/>
            <a:ext cx="470118" cy="470118"/>
          </a:xfrm>
          <a:prstGeom prst="rect">
            <a:avLst/>
          </a:prstGeom>
        </p:spPr>
      </p:pic>
      <p:pic>
        <p:nvPicPr>
          <p:cNvPr id="20" name="Kuva 19" descr="Kuva, joka sisältää kohteen piha-, taivas, vesi, kansa&#10;&#10;Kuvaus luotu automaattisesti">
            <a:extLst>
              <a:ext uri="{FF2B5EF4-FFF2-40B4-BE49-F238E27FC236}">
                <a16:creationId xmlns:a16="http://schemas.microsoft.com/office/drawing/2014/main" id="{DFE425E3-21BC-74F3-9025-85020C016B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7612826" y="4492723"/>
            <a:ext cx="3481223" cy="1958188"/>
          </a:xfrm>
          <a:prstGeom prst="rect">
            <a:avLst/>
          </a:prstGeom>
        </p:spPr>
      </p:pic>
      <p:pic>
        <p:nvPicPr>
          <p:cNvPr id="4" name="Kuva 3" descr="Lisää ääriviiva">
            <a:extLst>
              <a:ext uri="{FF2B5EF4-FFF2-40B4-BE49-F238E27FC236}">
                <a16:creationId xmlns:a16="http://schemas.microsoft.com/office/drawing/2014/main" id="{E41DE183-FB92-6827-16FD-C3597C1633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5368861"/>
            <a:ext cx="470118" cy="47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1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4" descr="Kuva, joka sisältää kohteen Grafiikka, clipart, muotoilu&#10;&#10;Kuvaus luotu automaattisesti">
            <a:extLst>
              <a:ext uri="{FF2B5EF4-FFF2-40B4-BE49-F238E27FC236}">
                <a16:creationId xmlns:a16="http://schemas.microsoft.com/office/drawing/2014/main" id="{E639EBE5-889E-6034-42C8-7C7E25B9F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96B8CB4F-9653-63DB-8473-D5B78F75A3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715" y="277931"/>
            <a:ext cx="5097285" cy="255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8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Miksi maisema-arkkitehdiksi?</a:t>
            </a:r>
            <a:endParaRPr lang="fi-FI" b="1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BD8B2360-CD66-C499-013B-5E4CDE9B51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9842" y="2437655"/>
            <a:ext cx="4898814" cy="3555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3072B37-F52E-64E6-2CF6-7DF3A4A546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95544" y="2677259"/>
            <a:ext cx="4347410" cy="3076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Pääset vaikuttamaan yhteiskunnallisesti tärkeisiin ja ajankohtaisiin kysymyksiin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Ilmastonmuutos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Luontokato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Yu Gothic UI Semilight"/>
                <a:ea typeface="Segoe UI Black"/>
                <a:cs typeface="Segoe UI Light"/>
              </a:rPr>
              <a:t>Ihmisten hyvinvointi …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680EC4B-A3D7-283E-AF42-7CFD5C5EB2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96242" y="0"/>
            <a:ext cx="5295758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piha-, taivas, pilvi, vaate&#10;&#10;Kuvaus luotu automaattisesti">
            <a:extLst>
              <a:ext uri="{FF2B5EF4-FFF2-40B4-BE49-F238E27FC236}">
                <a16:creationId xmlns:a16="http://schemas.microsoft.com/office/drawing/2014/main" id="{C7799D9A-B0CF-B32C-86CC-EBFC69E2B8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0" r="22766"/>
          <a:stretch/>
        </p:blipFill>
        <p:spPr>
          <a:xfrm rot="5400000">
            <a:off x="8381392" y="-360853"/>
            <a:ext cx="1944094" cy="3481224"/>
          </a:xfrm>
          <a:prstGeom prst="rect">
            <a:avLst/>
          </a:prstGeom>
        </p:spPr>
      </p:pic>
      <p:pic>
        <p:nvPicPr>
          <p:cNvPr id="12" name="Kuva 11" descr="Kuva, joka sisältää kohteen henkilö, vaate, sisä-, huonekalu&#10;&#10;Kuvaus luotu automaattisesti">
            <a:extLst>
              <a:ext uri="{FF2B5EF4-FFF2-40B4-BE49-F238E27FC236}">
                <a16:creationId xmlns:a16="http://schemas.microsoft.com/office/drawing/2014/main" id="{18D62F44-1633-78B9-E06A-51E678A71B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22625"/>
          <a:stretch/>
        </p:blipFill>
        <p:spPr>
          <a:xfrm>
            <a:off x="7612826" y="2432339"/>
            <a:ext cx="3481223" cy="1958188"/>
          </a:xfrm>
          <a:prstGeom prst="rect">
            <a:avLst/>
          </a:prstGeom>
        </p:spPr>
      </p:pic>
      <p:pic>
        <p:nvPicPr>
          <p:cNvPr id="16" name="Kuva 15" descr="Lisää tasaisella täytöllä">
            <a:extLst>
              <a:ext uri="{FF2B5EF4-FFF2-40B4-BE49-F238E27FC236}">
                <a16:creationId xmlns:a16="http://schemas.microsoft.com/office/drawing/2014/main" id="{C7D37618-2A3C-E02E-686C-C48BE80B1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917" y="2602828"/>
            <a:ext cx="470118" cy="470118"/>
          </a:xfrm>
          <a:prstGeom prst="rect">
            <a:avLst/>
          </a:prstGeom>
        </p:spPr>
      </p:pic>
      <p:pic>
        <p:nvPicPr>
          <p:cNvPr id="18" name="Kuva 17" descr="Lisää ääriviiva">
            <a:extLst>
              <a:ext uri="{FF2B5EF4-FFF2-40B4-BE49-F238E27FC236}">
                <a16:creationId xmlns:a16="http://schemas.microsoft.com/office/drawing/2014/main" id="{B15BA6CC-AC5A-1C76-00DB-0A801DDB0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3524839"/>
            <a:ext cx="470118" cy="470118"/>
          </a:xfrm>
          <a:prstGeom prst="rect">
            <a:avLst/>
          </a:prstGeom>
        </p:spPr>
      </p:pic>
      <p:pic>
        <p:nvPicPr>
          <p:cNvPr id="19" name="Kuva 18" descr="Lisää ääriviiva">
            <a:extLst>
              <a:ext uri="{FF2B5EF4-FFF2-40B4-BE49-F238E27FC236}">
                <a16:creationId xmlns:a16="http://schemas.microsoft.com/office/drawing/2014/main" id="{F162C53B-8C8F-8D20-7536-6CD0D080D0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4446850"/>
            <a:ext cx="470118" cy="470118"/>
          </a:xfrm>
          <a:prstGeom prst="rect">
            <a:avLst/>
          </a:prstGeom>
        </p:spPr>
      </p:pic>
      <p:pic>
        <p:nvPicPr>
          <p:cNvPr id="20" name="Kuva 19" descr="Kuva, joka sisältää kohteen piha-, taivas, vesi, kansa&#10;&#10;Kuvaus luotu automaattisesti">
            <a:extLst>
              <a:ext uri="{FF2B5EF4-FFF2-40B4-BE49-F238E27FC236}">
                <a16:creationId xmlns:a16="http://schemas.microsoft.com/office/drawing/2014/main" id="{DFE425E3-21BC-74F3-9025-85020C016B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7612826" y="4492723"/>
            <a:ext cx="3481223" cy="1958188"/>
          </a:xfrm>
          <a:prstGeom prst="rect">
            <a:avLst/>
          </a:prstGeom>
        </p:spPr>
      </p:pic>
      <p:pic>
        <p:nvPicPr>
          <p:cNvPr id="4" name="Kuva 3" descr="Lisää ääriviiva">
            <a:extLst>
              <a:ext uri="{FF2B5EF4-FFF2-40B4-BE49-F238E27FC236}">
                <a16:creationId xmlns:a16="http://schemas.microsoft.com/office/drawing/2014/main" id="{E41DE183-FB92-6827-16FD-C3597C1633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17" y="5368861"/>
            <a:ext cx="470118" cy="470118"/>
          </a:xfrm>
          <a:prstGeom prst="rect">
            <a:avLst/>
          </a:prstGeom>
        </p:spPr>
      </p:pic>
      <p:pic>
        <p:nvPicPr>
          <p:cNvPr id="6" name="Kuva 5" descr="Lisää tasaisella täytöllä">
            <a:extLst>
              <a:ext uri="{FF2B5EF4-FFF2-40B4-BE49-F238E27FC236}">
                <a16:creationId xmlns:a16="http://schemas.microsoft.com/office/drawing/2014/main" id="{274E7542-501A-703A-13F5-4A594934A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056" y="3526360"/>
            <a:ext cx="470118" cy="47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95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6e4c2cc-f5fe-4850-b0fa-570ec4a5cfa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8A9BEC8C2E2754A98C92974AFDAE04A" ma:contentTypeVersion="14" ma:contentTypeDescription="Luo uusi asiakirja." ma:contentTypeScope="" ma:versionID="20b0ab4be6225997e3b9d95ce08a4851">
  <xsd:schema xmlns:xsd="http://www.w3.org/2001/XMLSchema" xmlns:xs="http://www.w3.org/2001/XMLSchema" xmlns:p="http://schemas.microsoft.com/office/2006/metadata/properties" xmlns:ns3="56e4c2cc-f5fe-4850-b0fa-570ec4a5cfa7" xmlns:ns4="3fa020c7-a32e-4dda-a8cc-64a2f6ddb598" targetNamespace="http://schemas.microsoft.com/office/2006/metadata/properties" ma:root="true" ma:fieldsID="0366acdbd5488cd0b258805e51705ae2" ns3:_="" ns4:_="">
    <xsd:import namespace="56e4c2cc-f5fe-4850-b0fa-570ec4a5cfa7"/>
    <xsd:import namespace="3fa020c7-a32e-4dda-a8cc-64a2f6ddb5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e4c2cc-f5fe-4850-b0fa-570ec4a5cf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020c7-a32e-4dda-a8cc-64a2f6ddb5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A52015-6ED4-48F7-87F2-7E3756C6CF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D0B88F-D8C4-489A-8A93-33C056C6095B}">
  <ds:schemaRefs>
    <ds:schemaRef ds:uri="56e4c2cc-f5fe-4850-b0fa-570ec4a5cfa7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3fa020c7-a32e-4dda-a8cc-64a2f6ddb59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8C9756-4DCC-445D-9F1E-C509D2E8F6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e4c2cc-f5fe-4850-b0fa-570ec4a5cfa7"/>
    <ds:schemaRef ds:uri="3fa020c7-a32e-4dda-a8cc-64a2f6ddb5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</TotalTime>
  <Words>377</Words>
  <Application>Microsoft Office PowerPoint</Application>
  <PresentationFormat>Laajakuva</PresentationFormat>
  <Paragraphs>68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Yu Gothic UI Semilight</vt:lpstr>
      <vt:lpstr>Aptos</vt:lpstr>
      <vt:lpstr>Aptos Display</vt:lpstr>
      <vt:lpstr>Arial</vt:lpstr>
      <vt:lpstr>Segoe UI</vt:lpstr>
      <vt:lpstr>Segoe UI Light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 Raudaskoski</dc:creator>
  <cp:lastModifiedBy>Mila Raudaskoski</cp:lastModifiedBy>
  <cp:revision>80</cp:revision>
  <dcterms:created xsi:type="dcterms:W3CDTF">2024-08-21T10:09:04Z</dcterms:created>
  <dcterms:modified xsi:type="dcterms:W3CDTF">2024-12-02T15:53:09Z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0x010100F8A9BEC8C2E2754A98C92974AFDAE04A</vt:lpwstr>
  </property>
  <property fmtid="{D5CDD505-2E9C-101B-9397-08002B2CF9AE}" pid="3" name="MediaServiceImageTags">
    <vt:lpwstr/>
  </property>
</Properties>
</file>