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6" r:id="rId5"/>
    <p:sldId id="257" r:id="rId6"/>
    <p:sldId id="265" r:id="rId7"/>
    <p:sldId id="258" r:id="rId8"/>
    <p:sldId id="259" r:id="rId9"/>
    <p:sldId id="267" r:id="rId10"/>
    <p:sldId id="260" r:id="rId11"/>
    <p:sldId id="268" r:id="rId12"/>
    <p:sldId id="262" r:id="rId13"/>
    <p:sldId id="264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aura Ullmann" initials="L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1C848"/>
    <a:srgbClr val="0056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>
      <p:cViewPr varScale="1">
        <p:scale>
          <a:sx n="114" d="100"/>
          <a:sy n="114" d="100"/>
        </p:scale>
        <p:origin x="139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378463-C644-4A9C-A4DF-781522D43487}" type="datetimeFigureOut">
              <a:rPr lang="en-GB" smtClean="0"/>
              <a:pPr/>
              <a:t>21/11/2016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C11C49-D89A-4385-A86B-AB472B112021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453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685800" y="6019800"/>
            <a:ext cx="838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152400" y="152400"/>
            <a:ext cx="8839200" cy="5943600"/>
          </a:xfrm>
          <a:prstGeom prst="rect">
            <a:avLst/>
          </a:prstGeom>
          <a:solidFill>
            <a:srgbClr val="91C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 descr="green-pictos.jpg"/>
          <p:cNvPicPr>
            <a:picLocks noChangeAspect="1"/>
          </p:cNvPicPr>
          <p:nvPr userDrawn="1"/>
        </p:nvPicPr>
        <p:blipFill>
          <a:blip r:embed="rId2" cstate="print"/>
          <a:srcRect t="45585"/>
          <a:stretch>
            <a:fillRect/>
          </a:stretch>
        </p:blipFill>
        <p:spPr>
          <a:xfrm>
            <a:off x="179696" y="154982"/>
            <a:ext cx="8763000" cy="59410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3601"/>
            <a:ext cx="7391400" cy="533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4267" y="6356351"/>
            <a:ext cx="1896533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104900" y="2259077"/>
            <a:ext cx="0" cy="3528000"/>
          </a:xfrm>
          <a:prstGeom prst="line">
            <a:avLst/>
          </a:prstGeom>
          <a:ln w="381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ck Arc 11"/>
          <p:cNvSpPr/>
          <p:nvPr userDrawn="1"/>
        </p:nvSpPr>
        <p:spPr>
          <a:xfrm>
            <a:off x="914400" y="5889625"/>
            <a:ext cx="381000" cy="381001"/>
          </a:xfrm>
          <a:prstGeom prst="blockArc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685800" y="5943600"/>
            <a:ext cx="838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 userDrawn="1"/>
        </p:nvSpPr>
        <p:spPr>
          <a:xfrm>
            <a:off x="152400" y="152400"/>
            <a:ext cx="8839200" cy="5943600"/>
          </a:xfrm>
          <a:prstGeom prst="rect">
            <a:avLst/>
          </a:prstGeom>
          <a:solidFill>
            <a:srgbClr val="91C8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green-pictos.jpg"/>
          <p:cNvPicPr>
            <a:picLocks noChangeAspect="1"/>
          </p:cNvPicPr>
          <p:nvPr userDrawn="1"/>
        </p:nvPicPr>
        <p:blipFill>
          <a:blip r:embed="rId2" cstate="print"/>
          <a:srcRect t="45585"/>
          <a:stretch>
            <a:fillRect/>
          </a:stretch>
        </p:blipFill>
        <p:spPr>
          <a:xfrm>
            <a:off x="179696" y="154982"/>
            <a:ext cx="8763000" cy="59410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3601"/>
            <a:ext cx="7391400" cy="533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4572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4267" y="6356351"/>
            <a:ext cx="1896533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104900" y="2259077"/>
            <a:ext cx="0" cy="3528000"/>
          </a:xfrm>
          <a:prstGeom prst="line">
            <a:avLst/>
          </a:prstGeom>
          <a:ln w="381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ck Arc 11"/>
          <p:cNvSpPr/>
          <p:nvPr userDrawn="1"/>
        </p:nvSpPr>
        <p:spPr>
          <a:xfrm>
            <a:off x="914400" y="5889625"/>
            <a:ext cx="381000" cy="381001"/>
          </a:xfrm>
          <a:prstGeom prst="blockArc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685800" y="5943600"/>
            <a:ext cx="838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3601"/>
            <a:ext cx="7391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457200"/>
          </a:xfrm>
        </p:spPr>
        <p:txBody>
          <a:bodyPr/>
          <a:lstStyle>
            <a:lvl1pPr marL="0" indent="0" algn="l">
              <a:buNone/>
              <a:defRPr>
                <a:solidFill>
                  <a:srgbClr val="91C84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4267" y="6356351"/>
            <a:ext cx="1896533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104900" y="2263200"/>
            <a:ext cx="0" cy="3528000"/>
          </a:xfrm>
          <a:prstGeom prst="line">
            <a:avLst/>
          </a:prstGeom>
          <a:ln w="38100" cap="rnd">
            <a:solidFill>
              <a:srgbClr val="91C84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ck Arc 11"/>
          <p:cNvSpPr/>
          <p:nvPr userDrawn="1"/>
        </p:nvSpPr>
        <p:spPr>
          <a:xfrm>
            <a:off x="914400" y="5880100"/>
            <a:ext cx="381000" cy="381001"/>
          </a:xfrm>
          <a:prstGeom prst="blockArc">
            <a:avLst/>
          </a:prstGeom>
          <a:solidFill>
            <a:srgbClr val="91C848"/>
          </a:solidFill>
          <a:ln w="38100">
            <a:solidFill>
              <a:srgbClr val="91C84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 userDrawn="1"/>
        </p:nvSpPr>
        <p:spPr>
          <a:xfrm>
            <a:off x="685800" y="5943600"/>
            <a:ext cx="838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133601"/>
            <a:ext cx="7391400" cy="533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4267" y="6356351"/>
            <a:ext cx="1896533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104900" y="2263200"/>
            <a:ext cx="0" cy="3528000"/>
          </a:xfrm>
          <a:prstGeom prst="line">
            <a:avLst/>
          </a:prstGeom>
          <a:ln w="38100" cap="rnd">
            <a:solidFill>
              <a:srgbClr val="91C848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Block Arc 11"/>
          <p:cNvSpPr/>
          <p:nvPr userDrawn="1"/>
        </p:nvSpPr>
        <p:spPr>
          <a:xfrm>
            <a:off x="914400" y="5880100"/>
            <a:ext cx="381000" cy="381001"/>
          </a:xfrm>
          <a:prstGeom prst="blockArc">
            <a:avLst/>
          </a:prstGeom>
          <a:solidFill>
            <a:srgbClr val="91C848"/>
          </a:solidFill>
          <a:ln w="38100">
            <a:solidFill>
              <a:srgbClr val="91C848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4267" y="6356351"/>
            <a:ext cx="1896533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585913"/>
            <a:ext cx="35814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1C84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2174875"/>
            <a:ext cx="3581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4267" y="6356351"/>
            <a:ext cx="1896533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5105400" y="1585913"/>
            <a:ext cx="3581400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91C84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5" name="Content Placeholder 3"/>
          <p:cNvSpPr>
            <a:spLocks noGrp="1"/>
          </p:cNvSpPr>
          <p:nvPr>
            <p:ph sz="half" idx="14"/>
          </p:nvPr>
        </p:nvSpPr>
        <p:spPr>
          <a:xfrm>
            <a:off x="5105400" y="2174875"/>
            <a:ext cx="3581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800601"/>
            <a:ext cx="7239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47800" y="533400"/>
            <a:ext cx="72390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7800" y="5367339"/>
            <a:ext cx="72390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4267" y="6356351"/>
            <a:ext cx="1896533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4267" y="6356351"/>
            <a:ext cx="1896533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4267" y="6356351"/>
            <a:ext cx="1896533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3152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600201"/>
            <a:ext cx="7315200" cy="44957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3" name="Group 22"/>
          <p:cNvGrpSpPr/>
          <p:nvPr userDrawn="1"/>
        </p:nvGrpSpPr>
        <p:grpSpPr>
          <a:xfrm>
            <a:off x="914400" y="457200"/>
            <a:ext cx="381000" cy="5826456"/>
            <a:chOff x="914400" y="457200"/>
            <a:chExt cx="381000" cy="5826456"/>
          </a:xfrm>
          <a:solidFill>
            <a:srgbClr val="005631"/>
          </a:solidFill>
        </p:grpSpPr>
        <p:cxnSp>
          <p:nvCxnSpPr>
            <p:cNvPr id="21" name="Straight Connector 20"/>
            <p:cNvCxnSpPr/>
            <p:nvPr userDrawn="1"/>
          </p:nvCxnSpPr>
          <p:spPr>
            <a:xfrm>
              <a:off x="1104900" y="457200"/>
              <a:ext cx="0" cy="5400000"/>
            </a:xfrm>
            <a:prstGeom prst="line">
              <a:avLst/>
            </a:prstGeom>
            <a:grpFill/>
            <a:ln w="38100" cap="rnd">
              <a:solidFill>
                <a:srgbClr val="00563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Block Arc 21"/>
            <p:cNvSpPr/>
            <p:nvPr userDrawn="1"/>
          </p:nvSpPr>
          <p:spPr>
            <a:xfrm>
              <a:off x="914400" y="5902655"/>
              <a:ext cx="381000" cy="381001"/>
            </a:xfrm>
            <a:prstGeom prst="blockArc">
              <a:avLst/>
            </a:prstGeom>
            <a:grpFill/>
            <a:ln w="38100">
              <a:solidFill>
                <a:srgbClr val="005631"/>
              </a:solidFill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1026" name="Image 4"/>
          <p:cNvPicPr>
            <a:picLocks noChangeAspect="1" noChangeArrowheads="1"/>
          </p:cNvPicPr>
          <p:nvPr userDrawn="1"/>
        </p:nvPicPr>
        <p:blipFill>
          <a:blip r:embed="rId11" cstate="print"/>
          <a:srcRect b="45697"/>
          <a:stretch>
            <a:fillRect/>
          </a:stretch>
        </p:blipFill>
        <p:spPr bwMode="auto">
          <a:xfrm>
            <a:off x="7162800" y="6159645"/>
            <a:ext cx="1752600" cy="622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0" r:id="rId2"/>
    <p:sldLayoutId id="2147483663" r:id="rId3"/>
    <p:sldLayoutId id="2147483664" r:id="rId4"/>
    <p:sldLayoutId id="2147483650" r:id="rId5"/>
    <p:sldLayoutId id="2147483653" r:id="rId6"/>
    <p:sldLayoutId id="2147483657" r:id="rId7"/>
    <p:sldLayoutId id="2147483658" r:id="rId8"/>
    <p:sldLayoutId id="2147483659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5631"/>
          </a:solidFill>
          <a:latin typeface="+mj-lt"/>
          <a:ea typeface="+mj-ea"/>
          <a:cs typeface="+mj-cs"/>
        </a:defRPr>
      </a:lvl1pPr>
    </p:titleStyle>
    <p:bodyStyle>
      <a:lvl1pPr marL="177800" indent="-177800" algn="l" defTabSz="914400" rtl="0" eaLnBrk="1" latinLnBrk="0" hangingPunct="1">
        <a:spcBef>
          <a:spcPct val="20000"/>
        </a:spcBef>
        <a:buClr>
          <a:srgbClr val="91C848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360363" indent="-182563" algn="l" defTabSz="914400" rtl="0" eaLnBrk="1" latinLnBrk="0" hangingPunct="1">
        <a:spcBef>
          <a:spcPct val="20000"/>
        </a:spcBef>
        <a:buClr>
          <a:srgbClr val="91C848"/>
        </a:buClr>
        <a:buSzPct val="75000"/>
        <a:buFont typeface="Calibri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528638" indent="-173038" algn="l" defTabSz="914400" rtl="0" eaLnBrk="1" latinLnBrk="0" hangingPunct="1">
        <a:spcBef>
          <a:spcPct val="20000"/>
        </a:spcBef>
        <a:buClr>
          <a:srgbClr val="91C848"/>
        </a:buClr>
        <a:buFont typeface="Calibri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727075" indent="-195263" algn="l" defTabSz="914400" rtl="0" eaLnBrk="1" latinLnBrk="0" hangingPunct="1">
        <a:spcBef>
          <a:spcPct val="20000"/>
        </a:spcBef>
        <a:buClr>
          <a:srgbClr val="91C848"/>
        </a:buClr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96938" indent="-173038" algn="l" defTabSz="914400" rtl="0" eaLnBrk="1" latinLnBrk="0" hangingPunct="1">
        <a:spcBef>
          <a:spcPct val="20000"/>
        </a:spcBef>
        <a:buClr>
          <a:srgbClr val="91C848"/>
        </a:buClr>
        <a:buFont typeface="Calibri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The need for a new seed legislation		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IFOAM EU position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371600" y="4876800"/>
            <a:ext cx="449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DIVERSIFOOD workshop</a:t>
            </a:r>
          </a:p>
          <a:p>
            <a:r>
              <a:rPr lang="en-GB" dirty="0">
                <a:solidFill>
                  <a:schemeClr val="bg1"/>
                </a:solidFill>
              </a:rPr>
              <a:t>Finland, 23 November 2016</a:t>
            </a:r>
          </a:p>
          <a:p>
            <a:r>
              <a:rPr lang="en-GB" dirty="0">
                <a:solidFill>
                  <a:schemeClr val="bg1"/>
                </a:solidFill>
              </a:rPr>
              <a:t>Effimia Chatzinikolaou</a:t>
            </a:r>
            <a:endParaRPr lang="fr-BE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It is high time to introduce a new proposal that promotes agricultural biodiversity and meets the varied needs of diverse agricultural practices, the interests of farmers, consumers and our food security.</a:t>
            </a:r>
          </a:p>
        </p:txBody>
      </p:sp>
    </p:spTree>
    <p:extLst>
      <p:ext uri="{BB962C8B-B14F-4D97-AF65-F5344CB8AC3E}">
        <p14:creationId xmlns:p14="http://schemas.microsoft.com/office/powerpoint/2010/main" val="3041141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3400" dirty="0"/>
              <a:t>Thank you for your attention!</a:t>
            </a:r>
            <a:endParaRPr lang="fr-BE" sz="3400" dirty="0"/>
          </a:p>
        </p:txBody>
      </p:sp>
    </p:spTree>
    <p:extLst>
      <p:ext uri="{BB962C8B-B14F-4D97-AF65-F5344CB8AC3E}">
        <p14:creationId xmlns:p14="http://schemas.microsoft.com/office/powerpoint/2010/main" val="13527530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context	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/>
              <a:t>The seed market in the EU is regulated by the EU marketing requirements on Plant Reproductive Material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This legislation was written for conventional, industrial agriculture with highly standardised varieties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The European Parliament rejected a proposal from the European Commission for new legislation in 2014</a:t>
            </a:r>
          </a:p>
          <a:p>
            <a:pPr marL="0" indent="0" algn="just">
              <a:buNone/>
            </a:pPr>
            <a:endParaRPr lang="en-GB" dirty="0"/>
          </a:p>
          <a:p>
            <a:pPr algn="just"/>
            <a:r>
              <a:rPr lang="en-GB" dirty="0"/>
              <a:t>The Commission withdrew the proposal, and since then there is no development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Need for a new legislation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143001"/>
            <a:ext cx="7315200" cy="49530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GB" dirty="0"/>
              <a:t>Farmers are not allowed to sell or exchange seeds they have bred themselves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Plant varieties must be officially registered 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The administrative and financial burden for registration is very high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Small-scale breeders struggle with this system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The varieties also need to comply with the DUS criteria – Distinct, Uniform, Stable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Organic breeders and small-scale breeders are usually excluded from the registration because the  aim for broader genetic diversity, essential for higher adaptability to local farming conditions</a:t>
            </a:r>
          </a:p>
          <a:p>
            <a:pPr algn="just"/>
            <a:endParaRPr lang="en-GB" dirty="0"/>
          </a:p>
          <a:p>
            <a:pPr algn="just"/>
            <a:endParaRPr lang="en-GB" dirty="0"/>
          </a:p>
          <a:p>
            <a:pPr algn="just"/>
            <a:endParaRPr lang="en-GB" dirty="0"/>
          </a:p>
          <a:p>
            <a:pPr algn="just"/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57920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pPr marL="0" indent="0" algn="ctr">
              <a:buNone/>
            </a:pPr>
            <a:endParaRPr lang="en-GB" sz="3200" b="1" dirty="0">
              <a:solidFill>
                <a:srgbClr val="005631"/>
              </a:solidFill>
              <a:latin typeface="+mj-lt"/>
              <a:ea typeface="+mj-ea"/>
              <a:cs typeface="+mj-cs"/>
            </a:endParaRPr>
          </a:p>
          <a:p>
            <a:pPr marL="0" indent="0" algn="ctr">
              <a:buNone/>
            </a:pPr>
            <a:r>
              <a:rPr lang="en-GB" sz="3200" b="1" dirty="0">
                <a:solidFill>
                  <a:srgbClr val="005631"/>
                </a:solidFill>
                <a:latin typeface="+mj-lt"/>
                <a:ea typeface="+mj-ea"/>
                <a:cs typeface="+mj-cs"/>
              </a:rPr>
              <a:t>Problems &amp; solutions</a:t>
            </a:r>
          </a:p>
        </p:txBody>
      </p:sp>
    </p:spTree>
    <p:extLst>
      <p:ext uri="{BB962C8B-B14F-4D97-AF65-F5344CB8AC3E}">
        <p14:creationId xmlns:p14="http://schemas.microsoft.com/office/powerpoint/2010/main" val="3784406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1219200" y="381000"/>
            <a:ext cx="7772400" cy="914400"/>
          </a:xfrm>
        </p:spPr>
        <p:txBody>
          <a:bodyPr>
            <a:normAutofit/>
          </a:bodyPr>
          <a:lstStyle/>
          <a:p>
            <a:r>
              <a:rPr lang="en-GB" sz="3100" dirty="0"/>
              <a:t>Current marketing rules hinder seed diversity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/>
              <a:t>Sale of many varieties prevented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Adaptability to local climatic &amp; farming conditions decreased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Diversity restricted and uniform varieties are favoured 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Whereas less homogeneous, open-pollinated varieties and populations are discriminated against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Organic farmers do not have access to suitable varieties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Loss of agrobiodiversity and genetic resources – 90% of crop varieties have disappeared from farmers’ fields</a:t>
            </a:r>
          </a:p>
          <a:p>
            <a:endParaRPr lang="en-GB" dirty="0"/>
          </a:p>
          <a:p>
            <a:endParaRPr lang="en-GB" dirty="0"/>
          </a:p>
          <a:p>
            <a:pPr algn="just"/>
            <a:endParaRPr lang="en-GB" dirty="0"/>
          </a:p>
          <a:p>
            <a:pPr marL="0" indent="0" algn="just">
              <a:buNone/>
            </a:pPr>
            <a:endParaRPr lang="en-GB" dirty="0"/>
          </a:p>
          <a:p>
            <a:pPr marL="0" indent="0" algn="just">
              <a:buNone/>
            </a:pPr>
            <a:endParaRPr lang="en-GB" b="1" u="sng" dirty="0"/>
          </a:p>
        </p:txBody>
      </p:sp>
    </p:spTree>
    <p:extLst>
      <p:ext uri="{BB962C8B-B14F-4D97-AF65-F5344CB8AC3E}">
        <p14:creationId xmlns:p14="http://schemas.microsoft.com/office/powerpoint/2010/main" val="8746214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295400"/>
            <a:ext cx="7315200" cy="4800601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GB" dirty="0"/>
              <a:t>Protecting and developing biodiversity to be set as priority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Allow traditional and new varieties with broad genetic spectrum to the market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The evaluation of uniformity to be adjusted to the type and use of a new plant variety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Reduce the administrative and financial burden, esp. for local seeds and niche varieties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Adapted rules must be developed and applied for open-pollinated varieties and populations for organic farming</a:t>
            </a:r>
            <a:endParaRPr lang="fr-BE" dirty="0"/>
          </a:p>
          <a:p>
            <a:pPr algn="just"/>
            <a:endParaRPr lang="en-GB" dirty="0"/>
          </a:p>
          <a:p>
            <a:pPr algn="just"/>
            <a:r>
              <a:rPr lang="en-GB" dirty="0"/>
              <a:t>Implement transparency rules to ensure farmers and breeders have freedom of choice regarding patents and breeding techniques (new GMOs)</a:t>
            </a:r>
          </a:p>
          <a:p>
            <a:pPr marL="0" indent="0">
              <a:buNone/>
            </a:pPr>
            <a:endParaRPr lang="en-GB" dirty="0"/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6646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Oligopoly and discrimination against small operators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GB" dirty="0"/>
              <a:t>Consolidation of the market – 5 companies control 75% of the seed varieties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Farmers legally prohibited from selling and exchanging seeds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Distinct, Uniform, Stable (DUS) and Value for Cultivation Use (VCU) tests severely restrict registration and market access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Contribution of breeders, farmers and seed savers to genetic resource pool ignored</a:t>
            </a:r>
          </a:p>
        </p:txBody>
      </p:sp>
    </p:spTree>
    <p:extLst>
      <p:ext uri="{BB962C8B-B14F-4D97-AF65-F5344CB8AC3E}">
        <p14:creationId xmlns:p14="http://schemas.microsoft.com/office/powerpoint/2010/main" val="2380602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Solutions</a:t>
            </a:r>
            <a:endParaRPr lang="fr-B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GB" dirty="0"/>
              <a:t>Exclude varieties not protected by intellectual property right from the obligation of registration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Make VCU testing optional for breeders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Include the species &amp; variety names, place of origin (region or country), propagation region and production year in the mandatory information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Reduce the required number of test locations for niche varieties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Adapt DUS testing for organic varieties</a:t>
            </a:r>
          </a:p>
          <a:p>
            <a:pPr marL="0" indent="0"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882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Advantages of organic plant breeding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Preservation and development of genetic diversity in crops</a:t>
            </a:r>
          </a:p>
          <a:p>
            <a:endParaRPr lang="en-GB" dirty="0"/>
          </a:p>
          <a:p>
            <a:r>
              <a:rPr lang="en-GB" dirty="0"/>
              <a:t>Adaptability to local conditions and low-input farming</a:t>
            </a:r>
          </a:p>
          <a:p>
            <a:endParaRPr lang="en-GB" dirty="0"/>
          </a:p>
          <a:p>
            <a:r>
              <a:rPr lang="en-GB" dirty="0"/>
              <a:t>Increases in yields for low-input farming</a:t>
            </a:r>
          </a:p>
          <a:p>
            <a:endParaRPr lang="en-GB" dirty="0"/>
          </a:p>
          <a:p>
            <a:r>
              <a:rPr lang="en-GB" dirty="0"/>
              <a:t>Preservation of local varieties, their genetic strengths and cultural heritage</a:t>
            </a:r>
          </a:p>
          <a:p>
            <a:endParaRPr lang="en-GB" dirty="0"/>
          </a:p>
          <a:p>
            <a:r>
              <a:rPr lang="en-GB" dirty="0"/>
              <a:t>Recognition of farmers as breeders and participatory plant breeding enables</a:t>
            </a:r>
          </a:p>
        </p:txBody>
      </p:sp>
    </p:spTree>
    <p:extLst>
      <p:ext uri="{BB962C8B-B14F-4D97-AF65-F5344CB8AC3E}">
        <p14:creationId xmlns:p14="http://schemas.microsoft.com/office/powerpoint/2010/main" val="2033236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05951D68BA8F40A0491475C11B7E56" ma:contentTypeVersion="2" ma:contentTypeDescription="Create a new document." ma:contentTypeScope="" ma:versionID="276ac5d89783f222f5571919d014a765">
  <xsd:schema xmlns:xsd="http://www.w3.org/2001/XMLSchema" xmlns:xs="http://www.w3.org/2001/XMLSchema" xmlns:p="http://schemas.microsoft.com/office/2006/metadata/properties" xmlns:ns2="09de3bf9-439c-4670-a940-fae8a79f0404" targetNamespace="http://schemas.microsoft.com/office/2006/metadata/properties" ma:root="true" ma:fieldsID="2257169afc53837bd35300e70dae9431" ns2:_="">
    <xsd:import namespace="09de3bf9-439c-4670-a940-fae8a79f040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de3bf9-439c-4670-a940-fae8a79f040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BCF3CAB-89F8-411F-B984-1D015047309C}"/>
</file>

<file path=customXml/itemProps2.xml><?xml version="1.0" encoding="utf-8"?>
<ds:datastoreItem xmlns:ds="http://schemas.openxmlformats.org/officeDocument/2006/customXml" ds:itemID="{8D898409-DE87-439E-80F9-952B25A783D8}">
  <ds:schemaRefs>
    <ds:schemaRef ds:uri="d388f10a-44df-45a5-9b1c-5a913567958f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C25C3B55-2198-4AB8-9676-2E452A642A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4769</TotalTime>
  <Words>530</Words>
  <Application>Microsoft Office PowerPoint</Application>
  <PresentationFormat>On-screen Show (4:3)</PresentationFormat>
  <Paragraphs>93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The need for a new seed legislation  </vt:lpstr>
      <vt:lpstr>The context </vt:lpstr>
      <vt:lpstr>Need for a new legislation</vt:lpstr>
      <vt:lpstr>PowerPoint Presentation</vt:lpstr>
      <vt:lpstr>Current marketing rules hinder seed diversity</vt:lpstr>
      <vt:lpstr>Solutions</vt:lpstr>
      <vt:lpstr>Oligopoly and discrimination against small operators</vt:lpstr>
      <vt:lpstr>Solutions</vt:lpstr>
      <vt:lpstr>Advantages of organic plant breeding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Laura</dc:creator>
  <cp:lastModifiedBy>Effimia Chatzinikolaou</cp:lastModifiedBy>
  <cp:revision>70</cp:revision>
  <dcterms:created xsi:type="dcterms:W3CDTF">2006-08-16T00:00:00Z</dcterms:created>
  <dcterms:modified xsi:type="dcterms:W3CDTF">2016-11-21T17:51:42Z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0x010100E205951D68BA8F40A0491475C11B7E56</vt:lpwstr>
  </property>
</Properties>
</file>