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99" r:id="rId4"/>
    <p:sldMasterId id="2147483712" r:id="rId5"/>
    <p:sldMasterId id="2147483736" r:id="rId6"/>
    <p:sldMasterId id="2147483748" r:id="rId7"/>
  </p:sldMasterIdLst>
  <p:notesMasterIdLst>
    <p:notesMasterId r:id="rId31"/>
  </p:notesMasterIdLst>
  <p:handoutMasterIdLst>
    <p:handoutMasterId r:id="rId32"/>
  </p:handoutMasterIdLst>
  <p:sldIdLst>
    <p:sldId id="1142" r:id="rId8"/>
    <p:sldId id="1145" r:id="rId9"/>
    <p:sldId id="1146" r:id="rId10"/>
    <p:sldId id="1151" r:id="rId11"/>
    <p:sldId id="1149" r:id="rId12"/>
    <p:sldId id="1147" r:id="rId13"/>
    <p:sldId id="1148" r:id="rId14"/>
    <p:sldId id="1143" r:id="rId15"/>
    <p:sldId id="1154" r:id="rId16"/>
    <p:sldId id="1152" r:id="rId17"/>
    <p:sldId id="1155" r:id="rId18"/>
    <p:sldId id="1161" r:id="rId19"/>
    <p:sldId id="1141" r:id="rId20"/>
    <p:sldId id="1158" r:id="rId21"/>
    <p:sldId id="1159" r:id="rId22"/>
    <p:sldId id="1165" r:id="rId23"/>
    <p:sldId id="1163" r:id="rId24"/>
    <p:sldId id="1164" r:id="rId25"/>
    <p:sldId id="1131" r:id="rId26"/>
    <p:sldId id="1134" r:id="rId27"/>
    <p:sldId id="1135" r:id="rId28"/>
    <p:sldId id="1128" r:id="rId29"/>
    <p:sldId id="1160" r:id="rId3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9966"/>
    <a:srgbClr val="FF6600"/>
    <a:srgbClr val="FF0000"/>
    <a:srgbClr val="E7F4F5"/>
    <a:srgbClr val="FFCCFF"/>
    <a:srgbClr val="CCFFCC"/>
    <a:srgbClr val="FFFF99"/>
    <a:srgbClr val="FFFF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6416" autoAdjust="0"/>
  </p:normalViewPr>
  <p:slideViewPr>
    <p:cSldViewPr>
      <p:cViewPr>
        <p:scale>
          <a:sx n="90" d="100"/>
          <a:sy n="90" d="100"/>
        </p:scale>
        <p:origin x="2112"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jehan\Documents\Alnarp\3300_nyttjande\Statistik\Bestillingsstatistik_2016\2016-04-01_stat_joaxe.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Sheet1!$E$6:$E$12</c:f>
              <c:strCache>
                <c:ptCount val="7"/>
                <c:pt idx="0">
                  <c:v>Cereals</c:v>
                </c:pt>
                <c:pt idx="1">
                  <c:v>Forage</c:v>
                </c:pt>
                <c:pt idx="2">
                  <c:v>Vegetables</c:v>
                </c:pt>
                <c:pt idx="3">
                  <c:v>Fruit and berries</c:v>
                </c:pt>
                <c:pt idx="4">
                  <c:v>Medicinal plants</c:v>
                </c:pt>
                <c:pt idx="5">
                  <c:v>Root crops, oil plants and pulses</c:v>
                </c:pt>
                <c:pt idx="6">
                  <c:v>Ornamentals</c:v>
                </c:pt>
              </c:strCache>
            </c:strRef>
          </c:cat>
          <c:val>
            <c:numRef>
              <c:f>Sheet1!$F$6:$F$12</c:f>
              <c:numCache>
                <c:formatCode>General</c:formatCode>
                <c:ptCount val="7"/>
                <c:pt idx="0">
                  <c:v>18739</c:v>
                </c:pt>
                <c:pt idx="1">
                  <c:v>4799</c:v>
                </c:pt>
                <c:pt idx="2">
                  <c:v>4139</c:v>
                </c:pt>
                <c:pt idx="3">
                  <c:v>840</c:v>
                </c:pt>
                <c:pt idx="4">
                  <c:v>585</c:v>
                </c:pt>
                <c:pt idx="5">
                  <c:v>482</c:v>
                </c:pt>
                <c:pt idx="6">
                  <c:v>265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sv-SE" sz="2400" b="1" dirty="0" smtClean="0">
                <a:solidFill>
                  <a:srgbClr val="000000"/>
                </a:solidFill>
                <a:latin typeface="Calibri"/>
              </a:rPr>
              <a:t>#</a:t>
            </a:r>
            <a:r>
              <a:rPr lang="sv-SE" sz="2400" b="1" baseline="0" dirty="0" smtClean="0">
                <a:solidFill>
                  <a:srgbClr val="000000"/>
                </a:solidFill>
                <a:latin typeface="Calibri"/>
              </a:rPr>
              <a:t> </a:t>
            </a:r>
            <a:r>
              <a:rPr lang="sv-SE" sz="2400" b="1" baseline="0" dirty="0" err="1" smtClean="0">
                <a:solidFill>
                  <a:srgbClr val="000000"/>
                </a:solidFill>
                <a:latin typeface="Calibri"/>
              </a:rPr>
              <a:t>of</a:t>
            </a:r>
            <a:r>
              <a:rPr lang="sv-SE" sz="2400" b="1" baseline="0" dirty="0" smtClean="0">
                <a:solidFill>
                  <a:srgbClr val="000000"/>
                </a:solidFill>
                <a:latin typeface="Calibri"/>
              </a:rPr>
              <a:t> </a:t>
            </a:r>
            <a:r>
              <a:rPr lang="sv-SE" sz="2400" b="1" dirty="0" smtClean="0">
                <a:solidFill>
                  <a:srgbClr val="000000"/>
                </a:solidFill>
                <a:latin typeface="Calibri"/>
              </a:rPr>
              <a:t>accessions</a:t>
            </a:r>
            <a:endParaRPr lang="sv-SE" sz="2400" b="1" dirty="0">
              <a:solidFill>
                <a:srgbClr val="000000"/>
              </a:solidFill>
              <a:latin typeface="Calibri"/>
            </a:endParaRPr>
          </a:p>
        </c:rich>
      </c:tx>
      <c:layout>
        <c:manualLayout>
          <c:xMode val="edge"/>
          <c:yMode val="edge"/>
          <c:x val="0.17556587791002312"/>
          <c:y val="8.2539710049480491E-2"/>
        </c:manualLayout>
      </c:layout>
      <c:overlay val="1"/>
    </c:title>
    <c:autoTitleDeleted val="0"/>
    <c:plotArea>
      <c:layout/>
      <c:lineChart>
        <c:grouping val="standard"/>
        <c:varyColors val="1"/>
        <c:ser>
          <c:idx val="0"/>
          <c:order val="0"/>
          <c:tx>
            <c:strRef>
              <c:f>STATS!$A$3</c:f>
              <c:strCache>
                <c:ptCount val="1"/>
                <c:pt idx="0">
                  <c:v>2010</c:v>
                </c:pt>
              </c:strCache>
            </c:strRef>
          </c:tx>
          <c:spPr>
            <a:ln w="28440">
              <a:solidFill>
                <a:srgbClr val="426FA6"/>
              </a:solidFill>
              <a:prstDash val="sysDash"/>
              <a:round/>
            </a:ln>
          </c:spPr>
          <c:marker>
            <c:symbol val="diamond"/>
            <c:size val="4"/>
          </c:marker>
          <c:dLbls>
            <c:spPr>
              <a:noFill/>
              <a:ln>
                <a:noFill/>
              </a:ln>
              <a:effectLst/>
            </c:spP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val>
            <c:numRef>
              <c:f>STATS!$B$3:$N$3</c:f>
              <c:numCache>
                <c:formatCode>General</c:formatCode>
                <c:ptCount val="13"/>
                <c:pt idx="0">
                  <c:v>0</c:v>
                </c:pt>
                <c:pt idx="1">
                  <c:v>135</c:v>
                </c:pt>
                <c:pt idx="2">
                  <c:v>575</c:v>
                </c:pt>
                <c:pt idx="3">
                  <c:v>1329</c:v>
                </c:pt>
                <c:pt idx="4">
                  <c:v>1482</c:v>
                </c:pt>
                <c:pt idx="5">
                  <c:v>1890</c:v>
                </c:pt>
                <c:pt idx="6">
                  <c:v>2241</c:v>
                </c:pt>
                <c:pt idx="7">
                  <c:v>2726</c:v>
                </c:pt>
                <c:pt idx="8">
                  <c:v>2941</c:v>
                </c:pt>
                <c:pt idx="9">
                  <c:v>3952</c:v>
                </c:pt>
                <c:pt idx="10">
                  <c:v>4250</c:v>
                </c:pt>
                <c:pt idx="11">
                  <c:v>4537</c:v>
                </c:pt>
                <c:pt idx="12">
                  <c:v>4801</c:v>
                </c:pt>
              </c:numCache>
            </c:numRef>
          </c:val>
          <c:smooth val="1"/>
          <c:extLst xmlns:c16r2="http://schemas.microsoft.com/office/drawing/2015/06/chart">
            <c:ext xmlns:c16="http://schemas.microsoft.com/office/drawing/2014/chart" uri="{C3380CC4-5D6E-409C-BE32-E72D297353CC}">
              <c16:uniqueId val="{00000000-C9EB-477E-8728-54F66D3A5E44}"/>
            </c:ext>
          </c:extLst>
        </c:ser>
        <c:ser>
          <c:idx val="1"/>
          <c:order val="1"/>
          <c:tx>
            <c:strRef>
              <c:f>STATS!$A$4</c:f>
              <c:strCache>
                <c:ptCount val="1"/>
                <c:pt idx="0">
                  <c:v>2011</c:v>
                </c:pt>
              </c:strCache>
            </c:strRef>
          </c:tx>
          <c:spPr>
            <a:ln w="28440">
              <a:solidFill>
                <a:srgbClr val="AA433F"/>
              </a:solidFill>
              <a:round/>
            </a:ln>
          </c:spPr>
          <c:marker>
            <c:symbol val="square"/>
            <c:size val="4"/>
          </c:marker>
          <c:dLbls>
            <c:spPr>
              <a:noFill/>
              <a:ln>
                <a:noFill/>
              </a:ln>
              <a:effectLst/>
            </c:spP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val>
            <c:numRef>
              <c:f>STATS!$B$4:$N$4</c:f>
              <c:numCache>
                <c:formatCode>General</c:formatCode>
                <c:ptCount val="13"/>
                <c:pt idx="0">
                  <c:v>0</c:v>
                </c:pt>
                <c:pt idx="1">
                  <c:v>630</c:v>
                </c:pt>
                <c:pt idx="2">
                  <c:v>1401</c:v>
                </c:pt>
                <c:pt idx="3">
                  <c:v>1921</c:v>
                </c:pt>
                <c:pt idx="4">
                  <c:v>2841</c:v>
                </c:pt>
                <c:pt idx="5">
                  <c:v>3041</c:v>
                </c:pt>
                <c:pt idx="6">
                  <c:v>3221</c:v>
                </c:pt>
                <c:pt idx="7">
                  <c:v>3345</c:v>
                </c:pt>
                <c:pt idx="8">
                  <c:v>3472</c:v>
                </c:pt>
                <c:pt idx="9">
                  <c:v>3847</c:v>
                </c:pt>
                <c:pt idx="10">
                  <c:v>4064</c:v>
                </c:pt>
                <c:pt idx="11">
                  <c:v>4191</c:v>
                </c:pt>
                <c:pt idx="12">
                  <c:v>4306</c:v>
                </c:pt>
              </c:numCache>
            </c:numRef>
          </c:val>
          <c:smooth val="1"/>
          <c:extLst xmlns:c16r2="http://schemas.microsoft.com/office/drawing/2015/06/chart">
            <c:ext xmlns:c16="http://schemas.microsoft.com/office/drawing/2014/chart" uri="{C3380CC4-5D6E-409C-BE32-E72D297353CC}">
              <c16:uniqueId val="{00000001-C9EB-477E-8728-54F66D3A5E44}"/>
            </c:ext>
          </c:extLst>
        </c:ser>
        <c:ser>
          <c:idx val="2"/>
          <c:order val="2"/>
          <c:tx>
            <c:strRef>
              <c:f>STATS!$A$5</c:f>
              <c:strCache>
                <c:ptCount val="1"/>
                <c:pt idx="0">
                  <c:v>2012</c:v>
                </c:pt>
              </c:strCache>
            </c:strRef>
          </c:tx>
          <c:spPr>
            <a:ln w="28440">
              <a:solidFill>
                <a:srgbClr val="87A44B"/>
              </a:solidFill>
              <a:round/>
            </a:ln>
          </c:spPr>
          <c:marker>
            <c:symbol val="triangle"/>
            <c:size val="4"/>
          </c:marker>
          <c:dLbls>
            <c:spPr>
              <a:noFill/>
              <a:ln>
                <a:noFill/>
              </a:ln>
              <a:effectLst/>
            </c:spP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val>
            <c:numRef>
              <c:f>STATS!$B$5:$N$5</c:f>
              <c:numCache>
                <c:formatCode>General</c:formatCode>
                <c:ptCount val="13"/>
                <c:pt idx="0">
                  <c:v>0</c:v>
                </c:pt>
                <c:pt idx="1">
                  <c:v>348</c:v>
                </c:pt>
                <c:pt idx="2">
                  <c:v>1400</c:v>
                </c:pt>
                <c:pt idx="3">
                  <c:v>2437</c:v>
                </c:pt>
                <c:pt idx="4">
                  <c:v>3062</c:v>
                </c:pt>
                <c:pt idx="5">
                  <c:v>3506</c:v>
                </c:pt>
                <c:pt idx="6">
                  <c:v>3586</c:v>
                </c:pt>
                <c:pt idx="7">
                  <c:v>3615</c:v>
                </c:pt>
                <c:pt idx="8">
                  <c:v>4022</c:v>
                </c:pt>
                <c:pt idx="9">
                  <c:v>4743</c:v>
                </c:pt>
                <c:pt idx="10">
                  <c:v>5004</c:v>
                </c:pt>
                <c:pt idx="11">
                  <c:v>5181</c:v>
                </c:pt>
                <c:pt idx="12">
                  <c:v>5509</c:v>
                </c:pt>
              </c:numCache>
            </c:numRef>
          </c:val>
          <c:smooth val="1"/>
          <c:extLst xmlns:c16r2="http://schemas.microsoft.com/office/drawing/2015/06/chart">
            <c:ext xmlns:c16="http://schemas.microsoft.com/office/drawing/2014/chart" uri="{C3380CC4-5D6E-409C-BE32-E72D297353CC}">
              <c16:uniqueId val="{00000002-C9EB-477E-8728-54F66D3A5E44}"/>
            </c:ext>
          </c:extLst>
        </c:ser>
        <c:ser>
          <c:idx val="3"/>
          <c:order val="3"/>
          <c:tx>
            <c:strRef>
              <c:f>STATS!$A$6</c:f>
              <c:strCache>
                <c:ptCount val="1"/>
                <c:pt idx="0">
                  <c:v>2013</c:v>
                </c:pt>
              </c:strCache>
            </c:strRef>
          </c:tx>
          <c:spPr>
            <a:ln w="28440">
              <a:solidFill>
                <a:srgbClr val="6F568D"/>
              </a:solidFill>
              <a:prstDash val="lgDashDotDot"/>
              <a:round/>
            </a:ln>
          </c:spPr>
          <c:marker>
            <c:symbol val="x"/>
            <c:size val="4"/>
          </c:marker>
          <c:dLbls>
            <c:spPr>
              <a:noFill/>
              <a:ln>
                <a:noFill/>
              </a:ln>
              <a:effectLst/>
            </c:spP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val>
            <c:numRef>
              <c:f>STATS!$B$6:$N$6</c:f>
              <c:numCache>
                <c:formatCode>General</c:formatCode>
                <c:ptCount val="13"/>
                <c:pt idx="0">
                  <c:v>0</c:v>
                </c:pt>
                <c:pt idx="1">
                  <c:v>434</c:v>
                </c:pt>
                <c:pt idx="2">
                  <c:v>714</c:v>
                </c:pt>
                <c:pt idx="3">
                  <c:v>3157</c:v>
                </c:pt>
                <c:pt idx="4">
                  <c:v>4484</c:v>
                </c:pt>
                <c:pt idx="5">
                  <c:v>4652</c:v>
                </c:pt>
                <c:pt idx="6">
                  <c:v>4818</c:v>
                </c:pt>
                <c:pt idx="7">
                  <c:v>4977</c:v>
                </c:pt>
                <c:pt idx="8">
                  <c:v>5062</c:v>
                </c:pt>
                <c:pt idx="9">
                  <c:v>5173</c:v>
                </c:pt>
                <c:pt idx="10">
                  <c:v>5491</c:v>
                </c:pt>
                <c:pt idx="11">
                  <c:v>5682</c:v>
                </c:pt>
                <c:pt idx="12">
                  <c:v>6190</c:v>
                </c:pt>
              </c:numCache>
            </c:numRef>
          </c:val>
          <c:smooth val="1"/>
          <c:extLst xmlns:c16r2="http://schemas.microsoft.com/office/drawing/2015/06/chart">
            <c:ext xmlns:c16="http://schemas.microsoft.com/office/drawing/2014/chart" uri="{C3380CC4-5D6E-409C-BE32-E72D297353CC}">
              <c16:uniqueId val="{00000003-C9EB-477E-8728-54F66D3A5E44}"/>
            </c:ext>
          </c:extLst>
        </c:ser>
        <c:ser>
          <c:idx val="4"/>
          <c:order val="4"/>
          <c:tx>
            <c:strRef>
              <c:f>STATS!$A$7</c:f>
              <c:strCache>
                <c:ptCount val="1"/>
                <c:pt idx="0">
                  <c:v>2014</c:v>
                </c:pt>
              </c:strCache>
            </c:strRef>
          </c:tx>
          <c:spPr>
            <a:ln w="28440">
              <a:solidFill>
                <a:srgbClr val="3D97AF"/>
              </a:solidFill>
              <a:prstDash val="dashDot"/>
              <a:round/>
            </a:ln>
          </c:spPr>
          <c:marker>
            <c:symbol val="star"/>
            <c:size val="4"/>
          </c:marker>
          <c:dLbls>
            <c:spPr>
              <a:noFill/>
              <a:ln>
                <a:noFill/>
              </a:ln>
              <a:effectLst/>
            </c:spP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val>
            <c:numRef>
              <c:f>STATS!$B$7:$N$7</c:f>
              <c:numCache>
                <c:formatCode>General</c:formatCode>
                <c:ptCount val="13"/>
                <c:pt idx="0">
                  <c:v>0</c:v>
                </c:pt>
                <c:pt idx="1">
                  <c:v>192</c:v>
                </c:pt>
                <c:pt idx="2">
                  <c:v>1075</c:v>
                </c:pt>
                <c:pt idx="3">
                  <c:v>5824</c:v>
                </c:pt>
                <c:pt idx="4">
                  <c:v>7485</c:v>
                </c:pt>
                <c:pt idx="5">
                  <c:v>8073</c:v>
                </c:pt>
                <c:pt idx="6">
                  <c:v>8152</c:v>
                </c:pt>
                <c:pt idx="7">
                  <c:v>8526</c:v>
                </c:pt>
                <c:pt idx="8">
                  <c:v>8618</c:v>
                </c:pt>
                <c:pt idx="9">
                  <c:v>8730</c:v>
                </c:pt>
                <c:pt idx="10">
                  <c:v>8862</c:v>
                </c:pt>
                <c:pt idx="11">
                  <c:v>8983</c:v>
                </c:pt>
                <c:pt idx="12">
                  <c:v>9185</c:v>
                </c:pt>
              </c:numCache>
            </c:numRef>
          </c:val>
          <c:smooth val="1"/>
          <c:extLst xmlns:c16r2="http://schemas.microsoft.com/office/drawing/2015/06/chart">
            <c:ext xmlns:c16="http://schemas.microsoft.com/office/drawing/2014/chart" uri="{C3380CC4-5D6E-409C-BE32-E72D297353CC}">
              <c16:uniqueId val="{00000004-C9EB-477E-8728-54F66D3A5E44}"/>
            </c:ext>
          </c:extLst>
        </c:ser>
        <c:ser>
          <c:idx val="5"/>
          <c:order val="5"/>
          <c:tx>
            <c:strRef>
              <c:f>STATS!$A$8</c:f>
              <c:strCache>
                <c:ptCount val="1"/>
                <c:pt idx="0">
                  <c:v>2015</c:v>
                </c:pt>
              </c:strCache>
            </c:strRef>
          </c:tx>
          <c:spPr>
            <a:ln w="28440">
              <a:solidFill>
                <a:srgbClr val="FF0000"/>
              </a:solidFill>
              <a:prstDash val="sysDot"/>
              <a:round/>
            </a:ln>
          </c:spPr>
          <c:marker>
            <c:symbol val="circle"/>
            <c:size val="4"/>
            <c:spPr>
              <a:solidFill>
                <a:srgbClr val="70AD47">
                  <a:lumMod val="50000"/>
                </a:srgbClr>
              </a:solidFill>
              <a:ln>
                <a:solidFill>
                  <a:srgbClr val="FF0000"/>
                </a:solidFill>
              </a:ln>
            </c:spPr>
          </c:marker>
          <c:dLbls>
            <c:spPr>
              <a:noFill/>
              <a:ln>
                <a:noFill/>
              </a:ln>
              <a:effectLst/>
            </c:spP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val>
            <c:numRef>
              <c:f>STATS!$B$8:$N$8</c:f>
              <c:numCache>
                <c:formatCode>General</c:formatCode>
                <c:ptCount val="13"/>
                <c:pt idx="0">
                  <c:v>0</c:v>
                </c:pt>
                <c:pt idx="1">
                  <c:v>400</c:v>
                </c:pt>
                <c:pt idx="2">
                  <c:v>1025</c:v>
                </c:pt>
                <c:pt idx="3">
                  <c:v>7227</c:v>
                </c:pt>
                <c:pt idx="4">
                  <c:v>7901</c:v>
                </c:pt>
                <c:pt idx="5">
                  <c:v>8422</c:v>
                </c:pt>
                <c:pt idx="6">
                  <c:v>8482</c:v>
                </c:pt>
                <c:pt idx="7">
                  <c:v>8626</c:v>
                </c:pt>
                <c:pt idx="8">
                  <c:v>9316</c:v>
                </c:pt>
                <c:pt idx="9">
                  <c:v>9339</c:v>
                </c:pt>
                <c:pt idx="10">
                  <c:v>9624</c:v>
                </c:pt>
                <c:pt idx="11">
                  <c:v>9804</c:v>
                </c:pt>
                <c:pt idx="12">
                  <c:v>9855</c:v>
                </c:pt>
              </c:numCache>
            </c:numRef>
          </c:val>
          <c:smooth val="1"/>
          <c:extLst xmlns:c16r2="http://schemas.microsoft.com/office/drawing/2015/06/chart">
            <c:ext xmlns:c16="http://schemas.microsoft.com/office/drawing/2014/chart" uri="{C3380CC4-5D6E-409C-BE32-E72D297353CC}">
              <c16:uniqueId val="{00000005-C9EB-477E-8728-54F66D3A5E44}"/>
            </c:ext>
          </c:extLst>
        </c:ser>
        <c:ser>
          <c:idx val="6"/>
          <c:order val="6"/>
          <c:tx>
            <c:strRef>
              <c:f>STATS!$A$9</c:f>
              <c:strCache>
                <c:ptCount val="1"/>
                <c:pt idx="0">
                  <c:v>2016</c:v>
                </c:pt>
              </c:strCache>
            </c:strRef>
          </c:tx>
          <c:spPr>
            <a:ln w="28440">
              <a:solidFill>
                <a:sysClr val="windowText" lastClr="000000"/>
              </a:solidFill>
              <a:round/>
            </a:ln>
          </c:spPr>
          <c:marker>
            <c:symbol val="plus"/>
            <c:size val="4"/>
            <c:spPr>
              <a:ln>
                <a:solidFill>
                  <a:sysClr val="windowText" lastClr="000000"/>
                </a:solidFill>
              </a:ln>
            </c:spPr>
          </c:marker>
          <c:dLbls>
            <c:spPr>
              <a:noFill/>
              <a:ln>
                <a:noFill/>
              </a:ln>
              <a:effectLst/>
            </c:spP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val>
            <c:numRef>
              <c:f>STATS!$B$9:$N$9</c:f>
              <c:numCache>
                <c:formatCode>General</c:formatCode>
                <c:ptCount val="13"/>
                <c:pt idx="0">
                  <c:v>0</c:v>
                </c:pt>
                <c:pt idx="1">
                  <c:v>444</c:v>
                </c:pt>
                <c:pt idx="2">
                  <c:v>996</c:v>
                </c:pt>
                <c:pt idx="3">
                  <c:v>7061</c:v>
                </c:pt>
                <c:pt idx="4">
                  <c:v>#N/A</c:v>
                </c:pt>
                <c:pt idx="5">
                  <c:v>#N/A</c:v>
                </c:pt>
                <c:pt idx="6">
                  <c:v>#N/A</c:v>
                </c:pt>
                <c:pt idx="7">
                  <c:v>#N/A</c:v>
                </c:pt>
                <c:pt idx="8">
                  <c:v>#N/A</c:v>
                </c:pt>
                <c:pt idx="9">
                  <c:v>#N/A</c:v>
                </c:pt>
                <c:pt idx="10">
                  <c:v>#N/A</c:v>
                </c:pt>
                <c:pt idx="11">
                  <c:v>#N/A</c:v>
                </c:pt>
                <c:pt idx="12">
                  <c:v>#N/A</c:v>
                </c:pt>
              </c:numCache>
            </c:numRef>
          </c:val>
          <c:smooth val="1"/>
          <c:extLst xmlns:c16r2="http://schemas.microsoft.com/office/drawing/2015/06/chart">
            <c:ext xmlns:c16="http://schemas.microsoft.com/office/drawing/2014/chart" uri="{C3380CC4-5D6E-409C-BE32-E72D297353CC}">
              <c16:uniqueId val="{00000006-C9EB-477E-8728-54F66D3A5E44}"/>
            </c:ext>
          </c:extLst>
        </c:ser>
        <c:ser>
          <c:idx val="7"/>
          <c:order val="7"/>
          <c:spPr>
            <a:ln w="28440">
              <a:solidFill>
                <a:srgbClr val="FFFFFF"/>
              </a:solidFill>
              <a:round/>
            </a:ln>
          </c:spPr>
          <c:marker>
            <c:symbol val="dot"/>
            <c:size val="4"/>
          </c:marker>
          <c:dLbls>
            <c:spPr>
              <a:noFill/>
              <a:ln>
                <a:noFill/>
              </a:ln>
              <a:effectLst/>
            </c:spP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smooth val="1"/>
          <c:extLst xmlns:c16r2="http://schemas.microsoft.com/office/drawing/2015/06/chart">
            <c:ext xmlns:c16="http://schemas.microsoft.com/office/drawing/2014/chart" uri="{C3380CC4-5D6E-409C-BE32-E72D297353CC}">
              <c16:uniqueId val="{00000007-C9EB-477E-8728-54F66D3A5E44}"/>
            </c:ext>
          </c:extLst>
        </c:ser>
        <c:dLbls>
          <c:showLegendKey val="0"/>
          <c:showVal val="0"/>
          <c:showCatName val="0"/>
          <c:showSerName val="0"/>
          <c:showPercent val="0"/>
          <c:showBubbleSize val="0"/>
        </c:dLbls>
        <c:marker val="1"/>
        <c:smooth val="0"/>
        <c:axId val="512111720"/>
        <c:axId val="512112112"/>
      </c:lineChart>
      <c:catAx>
        <c:axId val="512111720"/>
        <c:scaling>
          <c:orientation val="minMax"/>
        </c:scaling>
        <c:delete val="1"/>
        <c:axPos val="b"/>
        <c:majorTickMark val="out"/>
        <c:minorTickMark val="none"/>
        <c:tickLblPos val="nextTo"/>
        <c:crossAx val="512112112"/>
        <c:crosses val="autoZero"/>
        <c:auto val="1"/>
        <c:lblAlgn val="ctr"/>
        <c:lblOffset val="100"/>
        <c:noMultiLvlLbl val="1"/>
      </c:catAx>
      <c:valAx>
        <c:axId val="512112112"/>
        <c:scaling>
          <c:orientation val="minMax"/>
        </c:scaling>
        <c:delete val="0"/>
        <c:axPos val="l"/>
        <c:majorGridlines>
          <c:spPr>
            <a:ln w="9360">
              <a:solidFill>
                <a:srgbClr val="878787"/>
              </a:solidFill>
              <a:round/>
            </a:ln>
          </c:spPr>
        </c:majorGridlines>
        <c:numFmt formatCode="General" sourceLinked="1"/>
        <c:majorTickMark val="out"/>
        <c:minorTickMark val="none"/>
        <c:tickLblPos val="nextTo"/>
        <c:spPr>
          <a:ln w="9360">
            <a:solidFill>
              <a:srgbClr val="878787"/>
            </a:solidFill>
            <a:round/>
          </a:ln>
        </c:spPr>
        <c:txPr>
          <a:bodyPr/>
          <a:lstStyle/>
          <a:p>
            <a:pPr>
              <a:defRPr sz="2000"/>
            </a:pPr>
            <a:endParaRPr lang="en-US"/>
          </a:p>
        </c:txPr>
        <c:crossAx val="512111720"/>
        <c:crossesAt val="0"/>
        <c:crossBetween val="between"/>
      </c:valAx>
      <c:spPr>
        <a:solidFill>
          <a:srgbClr val="FFFFFF"/>
        </a:solidFill>
        <a:ln>
          <a:noFill/>
        </a:ln>
      </c:spPr>
    </c:plotArea>
    <c:legend>
      <c:legendPos val="r"/>
      <c:layout/>
      <c:overlay val="0"/>
      <c:spPr>
        <a:noFill/>
        <a:ln>
          <a:noFill/>
        </a:ln>
      </c:spPr>
      <c:txPr>
        <a:bodyPr/>
        <a:lstStyle/>
        <a:p>
          <a:pPr>
            <a:defRPr sz="1600"/>
          </a:pPr>
          <a:endParaRPr lang="en-US"/>
        </a:p>
      </c:txPr>
    </c:legend>
    <c:plotVisOnly val="1"/>
    <c:dispBlanksAs val="zero"/>
    <c:showDLblsOverMax val="1"/>
  </c:chart>
  <c:spPr>
    <a:noFill/>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0553" tIns="45277" rIns="90553" bIns="45277" numCol="1" anchor="t" anchorCtr="0" compatLnSpc="1">
            <a:prstTxWarp prst="textNoShape">
              <a:avLst/>
            </a:prstTxWarp>
          </a:bodyPr>
          <a:lstStyle>
            <a:lvl1pPr eaLnBrk="0" hangingPunct="0">
              <a:defRPr sz="1100">
                <a:latin typeface="Arial" pitchFamily="34" charset="0"/>
                <a:cs typeface="Arial" pitchFamily="34" charset="0"/>
              </a:defRPr>
            </a:lvl1pPr>
          </a:lstStyle>
          <a:p>
            <a:pPr>
              <a:defRPr/>
            </a:pPr>
            <a:endParaRPr lang="en-US"/>
          </a:p>
        </p:txBody>
      </p:sp>
      <p:sp>
        <p:nvSpPr>
          <p:cNvPr id="154627"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0553" tIns="45277" rIns="90553" bIns="45277" numCol="1" anchor="t" anchorCtr="0" compatLnSpc="1">
            <a:prstTxWarp prst="textNoShape">
              <a:avLst/>
            </a:prstTxWarp>
          </a:bodyPr>
          <a:lstStyle>
            <a:lvl1pPr algn="r" eaLnBrk="0" hangingPunct="0">
              <a:defRPr sz="1100">
                <a:latin typeface="Arial" pitchFamily="34" charset="0"/>
                <a:cs typeface="Arial" pitchFamily="34" charset="0"/>
              </a:defRPr>
            </a:lvl1pPr>
          </a:lstStyle>
          <a:p>
            <a:pPr>
              <a:defRPr/>
            </a:pPr>
            <a:fld id="{CFD61075-6789-4965-9886-F2E6FF5F0747}" type="datetimeFigureOut">
              <a:rPr lang="en-US"/>
              <a:pPr>
                <a:defRPr/>
              </a:pPr>
              <a:t>11/21/2016</a:t>
            </a:fld>
            <a:endParaRPr lang="en-US" dirty="0"/>
          </a:p>
        </p:txBody>
      </p:sp>
      <p:sp>
        <p:nvSpPr>
          <p:cNvPr id="154628"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0553" tIns="45277" rIns="90553" bIns="45277" numCol="1" anchor="b" anchorCtr="0" compatLnSpc="1">
            <a:prstTxWarp prst="textNoShape">
              <a:avLst/>
            </a:prstTxWarp>
          </a:bodyPr>
          <a:lstStyle>
            <a:lvl1pPr eaLnBrk="0" hangingPunct="0">
              <a:defRPr sz="1100">
                <a:latin typeface="Arial" pitchFamily="34" charset="0"/>
                <a:cs typeface="Arial" pitchFamily="34" charset="0"/>
              </a:defRPr>
            </a:lvl1pPr>
          </a:lstStyle>
          <a:p>
            <a:pPr>
              <a:defRPr/>
            </a:pPr>
            <a:endParaRPr lang="en-US"/>
          </a:p>
        </p:txBody>
      </p:sp>
      <p:sp>
        <p:nvSpPr>
          <p:cNvPr id="154629"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a:effectLst/>
        </p:spPr>
        <p:txBody>
          <a:bodyPr vert="horz" wrap="square" lIns="90553" tIns="45277" rIns="90553" bIns="45277" numCol="1" anchor="b" anchorCtr="0" compatLnSpc="1">
            <a:prstTxWarp prst="textNoShape">
              <a:avLst/>
            </a:prstTxWarp>
          </a:bodyPr>
          <a:lstStyle>
            <a:lvl1pPr algn="r" eaLnBrk="0" hangingPunct="0">
              <a:defRPr sz="1100">
                <a:latin typeface="Arial" pitchFamily="34" charset="0"/>
                <a:cs typeface="Arial" pitchFamily="34" charset="0"/>
              </a:defRPr>
            </a:lvl1pPr>
          </a:lstStyle>
          <a:p>
            <a:pPr>
              <a:defRPr/>
            </a:pPr>
            <a:fld id="{F44DA8AA-9C05-4D65-8251-E9EDCDE6576E}" type="slidenum">
              <a:rPr lang="en-US"/>
              <a:pPr>
                <a:defRPr/>
              </a:pPr>
              <a:t>‹#›</a:t>
            </a:fld>
            <a:endParaRPr lang="en-US" dirty="0"/>
          </a:p>
        </p:txBody>
      </p:sp>
    </p:spTree>
    <p:extLst>
      <p:ext uri="{BB962C8B-B14F-4D97-AF65-F5344CB8AC3E}">
        <p14:creationId xmlns:p14="http://schemas.microsoft.com/office/powerpoint/2010/main" val="648253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5300"/>
          </a:xfrm>
          <a:prstGeom prst="rect">
            <a:avLst/>
          </a:prstGeom>
          <a:noFill/>
          <a:ln w="9525">
            <a:noFill/>
            <a:miter lim="800000"/>
            <a:headEnd/>
            <a:tailEnd/>
          </a:ln>
        </p:spPr>
        <p:txBody>
          <a:bodyPr vert="horz" wrap="square" lIns="90535" tIns="45267" rIns="90535" bIns="45267" numCol="1" anchor="t" anchorCtr="0" compatLnSpc="1">
            <a:prstTxWarp prst="textNoShape">
              <a:avLst/>
            </a:prstTxWarp>
          </a:bodyPr>
          <a:lstStyle>
            <a:lvl1pPr algn="l">
              <a:defRPr sz="1100">
                <a:latin typeface="Arial" charset="0"/>
                <a:cs typeface="+mn-cs"/>
              </a:defRPr>
            </a:lvl1pPr>
          </a:lstStyle>
          <a:p>
            <a:pPr>
              <a:defRPr/>
            </a:pPr>
            <a:endParaRPr lang="en-US"/>
          </a:p>
        </p:txBody>
      </p:sp>
      <p:sp>
        <p:nvSpPr>
          <p:cNvPr id="3" name="Date Placeholder 2"/>
          <p:cNvSpPr>
            <a:spLocks noGrp="1"/>
          </p:cNvSpPr>
          <p:nvPr>
            <p:ph type="dt" idx="1"/>
          </p:nvPr>
        </p:nvSpPr>
        <p:spPr bwMode="auto">
          <a:xfrm>
            <a:off x="3849688" y="0"/>
            <a:ext cx="2946400" cy="495300"/>
          </a:xfrm>
          <a:prstGeom prst="rect">
            <a:avLst/>
          </a:prstGeom>
          <a:noFill/>
          <a:ln w="9525">
            <a:noFill/>
            <a:miter lim="800000"/>
            <a:headEnd/>
            <a:tailEnd/>
          </a:ln>
        </p:spPr>
        <p:txBody>
          <a:bodyPr vert="horz" wrap="square" lIns="90535" tIns="45267" rIns="90535" bIns="45267" numCol="1" anchor="t" anchorCtr="0" compatLnSpc="1">
            <a:prstTxWarp prst="textNoShape">
              <a:avLst/>
            </a:prstTxWarp>
          </a:bodyPr>
          <a:lstStyle>
            <a:lvl1pPr algn="r">
              <a:defRPr sz="1100">
                <a:latin typeface="Arial" charset="0"/>
                <a:cs typeface="+mn-cs"/>
              </a:defRPr>
            </a:lvl1pPr>
          </a:lstStyle>
          <a:p>
            <a:pPr>
              <a:defRPr/>
            </a:pPr>
            <a:fld id="{EBE41713-D64E-4E00-AA4B-81EC5E5E758E}" type="datetimeFigureOut">
              <a:rPr lang="en-US"/>
              <a:pPr>
                <a:defRPr/>
              </a:pPr>
              <a:t>11/21/2016</a:t>
            </a:fld>
            <a:endParaRPr lang="en-US"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0553" tIns="45277" rIns="90553" bIns="45277" rtlCol="0" anchor="ctr"/>
          <a:lstStyle/>
          <a:p>
            <a:pPr lvl="0"/>
            <a:endParaRPr lang="en-US" noProof="0" dirty="0"/>
          </a:p>
        </p:txBody>
      </p:sp>
      <p:sp>
        <p:nvSpPr>
          <p:cNvPr id="5" name="Notes Placeholder 4"/>
          <p:cNvSpPr>
            <a:spLocks noGrp="1"/>
          </p:cNvSpPr>
          <p:nvPr>
            <p:ph type="body" sz="quarter" idx="3"/>
          </p:nvPr>
        </p:nvSpPr>
        <p:spPr bwMode="auto">
          <a:xfrm>
            <a:off x="681038" y="4714875"/>
            <a:ext cx="5435600" cy="4467225"/>
          </a:xfrm>
          <a:prstGeom prst="rect">
            <a:avLst/>
          </a:prstGeom>
          <a:noFill/>
          <a:ln w="9525">
            <a:noFill/>
            <a:miter lim="800000"/>
            <a:headEnd/>
            <a:tailEnd/>
          </a:ln>
        </p:spPr>
        <p:txBody>
          <a:bodyPr vert="horz" wrap="square" lIns="90535" tIns="45267" rIns="90535" bIns="452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429750"/>
            <a:ext cx="2946400" cy="495300"/>
          </a:xfrm>
          <a:prstGeom prst="rect">
            <a:avLst/>
          </a:prstGeom>
          <a:noFill/>
          <a:ln w="9525">
            <a:noFill/>
            <a:miter lim="800000"/>
            <a:headEnd/>
            <a:tailEnd/>
          </a:ln>
        </p:spPr>
        <p:txBody>
          <a:bodyPr vert="horz" wrap="square" lIns="90535" tIns="45267" rIns="90535" bIns="45267" numCol="1" anchor="b" anchorCtr="0" compatLnSpc="1">
            <a:prstTxWarp prst="textNoShape">
              <a:avLst/>
            </a:prstTxWarp>
          </a:bodyPr>
          <a:lstStyle>
            <a:lvl1pPr algn="l">
              <a:defRPr sz="1100">
                <a:latin typeface="Arial" charset="0"/>
                <a:cs typeface="+mn-cs"/>
              </a:defRPr>
            </a:lvl1pPr>
          </a:lstStyle>
          <a:p>
            <a:pPr>
              <a:defRPr/>
            </a:pPr>
            <a:endParaRPr lang="en-US"/>
          </a:p>
        </p:txBody>
      </p:sp>
      <p:sp>
        <p:nvSpPr>
          <p:cNvPr id="7" name="Slide Number Placeholder 6"/>
          <p:cNvSpPr>
            <a:spLocks noGrp="1"/>
          </p:cNvSpPr>
          <p:nvPr>
            <p:ph type="sldNum" sz="quarter" idx="5"/>
          </p:nvPr>
        </p:nvSpPr>
        <p:spPr bwMode="auto">
          <a:xfrm>
            <a:off x="3849688" y="9429750"/>
            <a:ext cx="2946400" cy="495300"/>
          </a:xfrm>
          <a:prstGeom prst="rect">
            <a:avLst/>
          </a:prstGeom>
          <a:noFill/>
          <a:ln w="9525">
            <a:noFill/>
            <a:miter lim="800000"/>
            <a:headEnd/>
            <a:tailEnd/>
          </a:ln>
        </p:spPr>
        <p:txBody>
          <a:bodyPr vert="horz" wrap="square" lIns="90535" tIns="45267" rIns="90535" bIns="45267" numCol="1" anchor="b" anchorCtr="0" compatLnSpc="1">
            <a:prstTxWarp prst="textNoShape">
              <a:avLst/>
            </a:prstTxWarp>
          </a:bodyPr>
          <a:lstStyle>
            <a:lvl1pPr algn="r">
              <a:defRPr sz="1100">
                <a:latin typeface="Arial" charset="0"/>
                <a:cs typeface="+mn-cs"/>
              </a:defRPr>
            </a:lvl1pPr>
          </a:lstStyle>
          <a:p>
            <a:pPr>
              <a:defRPr/>
            </a:pPr>
            <a:fld id="{01F80602-3AC1-4442-B0D2-4BF648EA1847}" type="slidenum">
              <a:rPr lang="en-US"/>
              <a:pPr>
                <a:defRPr/>
              </a:pPr>
              <a:t>‹#›</a:t>
            </a:fld>
            <a:endParaRPr lang="en-US" dirty="0"/>
          </a:p>
        </p:txBody>
      </p:sp>
    </p:spTree>
    <p:extLst>
      <p:ext uri="{BB962C8B-B14F-4D97-AF65-F5344CB8AC3E}">
        <p14:creationId xmlns:p14="http://schemas.microsoft.com/office/powerpoint/2010/main" val="696571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CB943-3539-4C2E-8745-39D09A9723C6}" type="slidenum">
              <a:rPr lang="en-US" altLang="sv-SE"/>
              <a:pPr/>
              <a:t>2</a:t>
            </a:fld>
            <a:endParaRPr lang="en-US" altLang="sv-SE"/>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normAutofit fontScale="92500" lnSpcReduction="10000"/>
          </a:bodyPr>
          <a:lstStyle/>
          <a:p>
            <a:r>
              <a:rPr lang="en-US" sz="1200" dirty="0" smtClean="0"/>
              <a:t>bout 7,000 species of plants have been cultivated for consumption in human history. The great diversity of varieties resulting from human and ecosystem interaction guaranteed food for the survival and development of human populations throughout the world in spite of pests, diseases, climate fluctuations, droughts and other unexpected environmental events.</a:t>
            </a:r>
          </a:p>
          <a:p>
            <a:r>
              <a:rPr lang="en-US" sz="1200" dirty="0" smtClean="0"/>
              <a:t>Presently, only about 30 crops provide 95% of human food energy needs, four of which (rice, wheat, maize and potato) are responsible for more than 60% of our energy intake. Due to the dependency on this relatively small number of crops for global food security, it will be crucial to maintain a high genetic diversity within these crops to deal with increasing environmental stress and to provide farmers and researchers with opportunities to breed for crops that can be cultivated under unfavorable conditions, such as drought, salinity, flooding, poor soils and extreme temperatures.</a:t>
            </a:r>
          </a:p>
          <a:p>
            <a:r>
              <a:rPr lang="en-US" sz="1200" dirty="0" smtClean="0"/>
              <a:t>The conservation and sustainable use of PGRFA is necessary to ensure crop production and meet growing environmental challenges and climate change.</a:t>
            </a:r>
          </a:p>
          <a:p>
            <a:endParaRPr lang="en-US" sz="1200" dirty="0" smtClean="0"/>
          </a:p>
          <a:p>
            <a:r>
              <a:rPr lang="en-US" sz="1200" dirty="0" smtClean="0"/>
              <a:t>Plant genetic resources are the basis of food security and consist of diversity of seeds and planting material of traditional varieties and modern cultivars, crop wild relatives and other wild plant species. These resources are used as food, feed for domesticated animals, </a:t>
            </a:r>
            <a:r>
              <a:rPr lang="en-US" sz="1200" dirty="0" err="1" smtClean="0"/>
              <a:t>fibre</a:t>
            </a:r>
            <a:r>
              <a:rPr lang="en-US" sz="1200" dirty="0" smtClean="0"/>
              <a:t>, clothing, shelter and energy. The conservation and sustainable use of PGRFA is necessary to ensure crop production and meet growing environmental challenges and climate change. The loss of these resources or a lack of adequate linkages between conservation and their use poses a severe threat to the world’s food security in the long </a:t>
            </a:r>
            <a:r>
              <a:rPr lang="en-US" sz="1200" dirty="0" err="1" smtClean="0"/>
              <a:t>term.The</a:t>
            </a:r>
            <a:r>
              <a:rPr lang="en-US" sz="1200" dirty="0" smtClean="0"/>
              <a:t> potential of plant genetic resources for food security, sustainable livelihoods, adequate nutrition and adaptation to climate change is enormous, if managed in a sustainable manner.</a:t>
            </a:r>
          </a:p>
          <a:p>
            <a:r>
              <a:rPr lang="en-US" sz="1200" dirty="0" smtClean="0"/>
              <a:t>FAO is dedicated to improve knowledge and conservation of plant genetic resources to ensure the sustainable provision of food in the long term, and contributing to make full use of the genetic resources available, including wild relatives of main crops currently used.</a:t>
            </a:r>
          </a:p>
          <a:p>
            <a:endParaRPr lang="sv-SE" altLang="sv-SE" dirty="0"/>
          </a:p>
        </p:txBody>
      </p:sp>
    </p:spTree>
    <p:extLst>
      <p:ext uri="{BB962C8B-B14F-4D97-AF65-F5344CB8AC3E}">
        <p14:creationId xmlns:p14="http://schemas.microsoft.com/office/powerpoint/2010/main" val="1477858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err="1"/>
              <a:t>We</a:t>
            </a:r>
            <a:r>
              <a:rPr lang="sv-SE" altLang="sv-SE" baseline="0" dirty="0"/>
              <a:t> </a:t>
            </a:r>
            <a:r>
              <a:rPr lang="sv-SE" altLang="sv-SE" baseline="0" dirty="0" err="1"/>
              <a:t>also</a:t>
            </a:r>
            <a:r>
              <a:rPr lang="sv-SE" altLang="sv-SE" baseline="0" dirty="0"/>
              <a:t> </a:t>
            </a:r>
            <a:r>
              <a:rPr lang="sv-SE" altLang="sv-SE" baseline="0" dirty="0" err="1"/>
              <a:t>multiply</a:t>
            </a:r>
            <a:r>
              <a:rPr lang="sv-SE" altLang="sv-SE" baseline="0" dirty="0"/>
              <a:t> </a:t>
            </a:r>
            <a:r>
              <a:rPr lang="sv-SE" altLang="sv-SE" baseline="0" dirty="0" err="1"/>
              <a:t>herbs</a:t>
            </a:r>
            <a:r>
              <a:rPr lang="sv-SE" altLang="sv-SE" baseline="0" dirty="0"/>
              <a:t>, medicinal plants, ornamentals and </a:t>
            </a:r>
            <a:r>
              <a:rPr lang="sv-SE" altLang="sv-SE" baseline="0" dirty="0" err="1"/>
              <a:t>potato</a:t>
            </a:r>
            <a:r>
              <a:rPr lang="sv-SE" altLang="sv-SE" baseline="0" dirty="0"/>
              <a:t>. All </a:t>
            </a:r>
            <a:r>
              <a:rPr lang="sv-SE" altLang="sv-SE" baseline="0" dirty="0" err="1"/>
              <a:t>these</a:t>
            </a:r>
            <a:r>
              <a:rPr lang="sv-SE" altLang="sv-SE" baseline="0" dirty="0"/>
              <a:t> </a:t>
            </a:r>
            <a:r>
              <a:rPr lang="sv-SE" altLang="sv-SE" baseline="0" dirty="0" err="1"/>
              <a:t>groups</a:t>
            </a:r>
            <a:r>
              <a:rPr lang="sv-SE" altLang="sv-SE" baseline="0" dirty="0"/>
              <a:t> </a:t>
            </a:r>
            <a:r>
              <a:rPr lang="sv-SE" altLang="sv-SE" baseline="0" dirty="0" err="1"/>
              <a:t>seldom</a:t>
            </a:r>
            <a:r>
              <a:rPr lang="sv-SE" altLang="sv-SE" baseline="0" dirty="0"/>
              <a:t> gives a </a:t>
            </a:r>
            <a:r>
              <a:rPr lang="sv-SE" altLang="sv-SE" baseline="0" dirty="0" err="1"/>
              <a:t>surplus</a:t>
            </a:r>
            <a:r>
              <a:rPr lang="sv-SE" altLang="sv-SE" baseline="0" dirty="0"/>
              <a:t>.</a:t>
            </a:r>
            <a:endParaRPr lang="sv-SE" altLang="sv-SE" dirty="0"/>
          </a:p>
        </p:txBody>
      </p:sp>
      <p:sp>
        <p:nvSpPr>
          <p:cNvPr id="4" name="Slide Number Placeholder 3"/>
          <p:cNvSpPr>
            <a:spLocks noGrp="1"/>
          </p:cNvSpPr>
          <p:nvPr>
            <p:ph type="sldNum" sz="quarter" idx="5"/>
          </p:nvPr>
        </p:nvSpPr>
        <p:spPr/>
        <p:txBody>
          <a:bodyPr/>
          <a:lstStyle/>
          <a:p>
            <a:pPr>
              <a:defRPr/>
            </a:pPr>
            <a:fld id="{27D06242-CB23-4146-A045-0EF8B851A244}" type="slidenum">
              <a:rPr lang="en-US" smtClean="0"/>
              <a:pPr>
                <a:defRPr/>
              </a:pPr>
              <a:t>19</a:t>
            </a:fld>
            <a:endParaRPr lang="en-US" dirty="0"/>
          </a:p>
        </p:txBody>
      </p:sp>
    </p:spTree>
    <p:extLst>
      <p:ext uri="{BB962C8B-B14F-4D97-AF65-F5344CB8AC3E}">
        <p14:creationId xmlns:p14="http://schemas.microsoft.com/office/powerpoint/2010/main" val="401660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a:p>
        </p:txBody>
      </p:sp>
      <p:sp>
        <p:nvSpPr>
          <p:cNvPr id="4" name="Slide Number Placeholder 3"/>
          <p:cNvSpPr>
            <a:spLocks noGrp="1"/>
          </p:cNvSpPr>
          <p:nvPr>
            <p:ph type="sldNum" sz="quarter" idx="5"/>
          </p:nvPr>
        </p:nvSpPr>
        <p:spPr/>
        <p:txBody>
          <a:bodyPr/>
          <a:lstStyle/>
          <a:p>
            <a:pPr>
              <a:defRPr/>
            </a:pPr>
            <a:fld id="{27D06242-CB23-4146-A045-0EF8B851A244}" type="slidenum">
              <a:rPr lang="en-US" smtClean="0"/>
              <a:pPr>
                <a:defRPr/>
              </a:pPr>
              <a:t>20</a:t>
            </a:fld>
            <a:endParaRPr lang="en-US" dirty="0"/>
          </a:p>
        </p:txBody>
      </p:sp>
    </p:spTree>
    <p:extLst>
      <p:ext uri="{BB962C8B-B14F-4D97-AF65-F5344CB8AC3E}">
        <p14:creationId xmlns:p14="http://schemas.microsoft.com/office/powerpoint/2010/main" val="445432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err="1"/>
              <a:t>Questions</a:t>
            </a:r>
            <a:endParaRPr lang="sv-SE" altLang="sv-SE" dirty="0"/>
          </a:p>
          <a:p>
            <a:endParaRPr lang="sv-SE" altLang="sv-SE" dirty="0"/>
          </a:p>
          <a:p>
            <a:r>
              <a:rPr lang="sv-SE" altLang="sv-SE" dirty="0" err="1"/>
              <a:t>Where</a:t>
            </a:r>
            <a:r>
              <a:rPr lang="sv-SE" altLang="sv-SE" dirty="0"/>
              <a:t>?</a:t>
            </a:r>
            <a:r>
              <a:rPr lang="sv-SE" altLang="sv-SE" baseline="0" dirty="0"/>
              <a:t> A </a:t>
            </a:r>
            <a:r>
              <a:rPr lang="sv-SE" altLang="sv-SE" baseline="0" dirty="0" err="1"/>
              <a:t>u</a:t>
            </a:r>
            <a:r>
              <a:rPr lang="sv-SE" altLang="sv-SE" dirty="0" err="1"/>
              <a:t>ser</a:t>
            </a:r>
            <a:r>
              <a:rPr lang="sv-SE" altLang="sv-SE" dirty="0"/>
              <a:t> gene bank</a:t>
            </a:r>
          </a:p>
          <a:p>
            <a:r>
              <a:rPr lang="sv-SE" altLang="sv-SE" dirty="0"/>
              <a:t>To/for </a:t>
            </a:r>
            <a:r>
              <a:rPr lang="sv-SE" altLang="sv-SE" dirty="0" err="1"/>
              <a:t>whom</a:t>
            </a:r>
            <a:r>
              <a:rPr lang="sv-SE" altLang="sv-SE" dirty="0"/>
              <a:t>?</a:t>
            </a:r>
          </a:p>
          <a:p>
            <a:r>
              <a:rPr lang="sv-SE" altLang="sv-SE" dirty="0" err="1"/>
              <a:t>How</a:t>
            </a:r>
            <a:r>
              <a:rPr lang="sv-SE" altLang="sv-SE" baseline="0" dirty="0"/>
              <a:t> </a:t>
            </a:r>
            <a:r>
              <a:rPr lang="sv-SE" altLang="sv-SE" baseline="0" dirty="0" err="1"/>
              <a:t>many</a:t>
            </a:r>
            <a:r>
              <a:rPr lang="sv-SE" altLang="sv-SE" baseline="0" dirty="0"/>
              <a:t>?</a:t>
            </a:r>
          </a:p>
          <a:p>
            <a:r>
              <a:rPr lang="sv-SE" altLang="sv-SE" baseline="0" dirty="0" err="1"/>
              <a:t>What</a:t>
            </a:r>
            <a:r>
              <a:rPr lang="sv-SE" altLang="sv-SE" baseline="0" dirty="0"/>
              <a:t>? </a:t>
            </a:r>
            <a:r>
              <a:rPr lang="sv-SE" altLang="sv-SE" baseline="0" dirty="0" err="1"/>
              <a:t>Conservation</a:t>
            </a:r>
            <a:r>
              <a:rPr lang="sv-SE" altLang="sv-SE" baseline="0" dirty="0"/>
              <a:t> </a:t>
            </a:r>
            <a:r>
              <a:rPr lang="sv-SE" altLang="sv-SE" baseline="0" dirty="0" err="1"/>
              <a:t>varieties</a:t>
            </a:r>
            <a:r>
              <a:rPr lang="sv-SE" altLang="sv-SE" baseline="0" dirty="0"/>
              <a:t> or ”</a:t>
            </a:r>
            <a:r>
              <a:rPr lang="sv-SE" altLang="sv-SE" baseline="0" dirty="0" err="1"/>
              <a:t>unique</a:t>
            </a:r>
            <a:r>
              <a:rPr lang="sv-SE" altLang="sv-SE" baseline="0" dirty="0"/>
              <a:t>” NordGen material?</a:t>
            </a:r>
          </a:p>
          <a:p>
            <a:r>
              <a:rPr lang="sv-SE" altLang="sv-SE" baseline="0" dirty="0" err="1"/>
              <a:t>Why</a:t>
            </a:r>
            <a:r>
              <a:rPr lang="sv-SE" altLang="sv-SE" baseline="0" dirty="0"/>
              <a:t>?</a:t>
            </a:r>
          </a:p>
          <a:p>
            <a:r>
              <a:rPr lang="sv-SE" altLang="sv-SE" baseline="0" dirty="0" err="1"/>
              <a:t>How</a:t>
            </a:r>
            <a:r>
              <a:rPr lang="sv-SE" altLang="sv-SE" baseline="0" dirty="0"/>
              <a:t>?</a:t>
            </a:r>
            <a:endParaRPr lang="sv-SE" altLang="sv-SE" dirty="0"/>
          </a:p>
        </p:txBody>
      </p:sp>
      <p:sp>
        <p:nvSpPr>
          <p:cNvPr id="4" name="Slide Number Placeholder 3"/>
          <p:cNvSpPr>
            <a:spLocks noGrp="1"/>
          </p:cNvSpPr>
          <p:nvPr>
            <p:ph type="sldNum" sz="quarter" idx="5"/>
          </p:nvPr>
        </p:nvSpPr>
        <p:spPr/>
        <p:txBody>
          <a:bodyPr/>
          <a:lstStyle/>
          <a:p>
            <a:pPr>
              <a:defRPr/>
            </a:pPr>
            <a:fld id="{27D06242-CB23-4146-A045-0EF8B851A244}" type="slidenum">
              <a:rPr lang="en-US" smtClean="0"/>
              <a:pPr>
                <a:defRPr/>
              </a:pPr>
              <a:t>21</a:t>
            </a:fld>
            <a:endParaRPr lang="en-US" dirty="0"/>
          </a:p>
        </p:txBody>
      </p:sp>
    </p:spTree>
    <p:extLst>
      <p:ext uri="{BB962C8B-B14F-4D97-AF65-F5344CB8AC3E}">
        <p14:creationId xmlns:p14="http://schemas.microsoft.com/office/powerpoint/2010/main" val="294607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4" name="Slide Number Placeholder 3"/>
          <p:cNvSpPr>
            <a:spLocks noGrp="1"/>
          </p:cNvSpPr>
          <p:nvPr>
            <p:ph type="sldNum" sz="quarter" idx="5"/>
          </p:nvPr>
        </p:nvSpPr>
        <p:spPr/>
        <p:txBody>
          <a:bodyPr/>
          <a:lstStyle/>
          <a:p>
            <a:pPr>
              <a:defRPr/>
            </a:pPr>
            <a:fld id="{82F750B5-30BF-40BA-BC9E-478A31B53E98}" type="slidenum">
              <a:rPr lang="en-US" smtClean="0"/>
              <a:pPr>
                <a:defRPr/>
              </a:pPr>
              <a:t>22</a:t>
            </a:fld>
            <a:endParaRPr lang="en-US" dirty="0"/>
          </a:p>
        </p:txBody>
      </p:sp>
    </p:spTree>
    <p:extLst>
      <p:ext uri="{BB962C8B-B14F-4D97-AF65-F5344CB8AC3E}">
        <p14:creationId xmlns:p14="http://schemas.microsoft.com/office/powerpoint/2010/main" val="310740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CB943-3539-4C2E-8745-39D09A9723C6}" type="slidenum">
              <a:rPr lang="en-US" altLang="sv-SE"/>
              <a:pPr/>
              <a:t>3</a:t>
            </a:fld>
            <a:endParaRPr lang="en-US" altLang="sv-SE"/>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sv-SE" altLang="sv-SE" dirty="0"/>
          </a:p>
        </p:txBody>
      </p:sp>
    </p:spTree>
    <p:extLst>
      <p:ext uri="{BB962C8B-B14F-4D97-AF65-F5344CB8AC3E}">
        <p14:creationId xmlns:p14="http://schemas.microsoft.com/office/powerpoint/2010/main" val="408883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6E6F9C02-6897-46CC-B122-05604DDDB09B}" type="slidenum">
              <a:rPr lang="sv-SE" smtClean="0"/>
              <a:pPr/>
              <a:t>7</a:t>
            </a:fld>
            <a:endParaRPr lang="sv-SE"/>
          </a:p>
        </p:txBody>
      </p:sp>
    </p:spTree>
    <p:extLst>
      <p:ext uri="{BB962C8B-B14F-4D97-AF65-F5344CB8AC3E}">
        <p14:creationId xmlns:p14="http://schemas.microsoft.com/office/powerpoint/2010/main" val="342405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772 </a:t>
            </a:r>
            <a:r>
              <a:rPr lang="sv-SE" dirty="0" err="1" smtClean="0"/>
              <a:t>amateurvarieties</a:t>
            </a:r>
            <a:endParaRPr lang="sv-SE" dirty="0"/>
          </a:p>
        </p:txBody>
      </p:sp>
      <p:sp>
        <p:nvSpPr>
          <p:cNvPr id="4" name="Platshållare för bildnummer 3"/>
          <p:cNvSpPr>
            <a:spLocks noGrp="1"/>
          </p:cNvSpPr>
          <p:nvPr>
            <p:ph type="sldNum" sz="quarter" idx="10"/>
          </p:nvPr>
        </p:nvSpPr>
        <p:spPr/>
        <p:txBody>
          <a:bodyPr/>
          <a:lstStyle/>
          <a:p>
            <a:pPr>
              <a:defRPr/>
            </a:pPr>
            <a:fld id="{01F80602-3AC1-4442-B0D2-4BF648EA1847}" type="slidenum">
              <a:rPr lang="en-US" smtClean="0"/>
              <a:pPr>
                <a:defRPr/>
              </a:pPr>
              <a:t>10</a:t>
            </a:fld>
            <a:endParaRPr lang="en-US" dirty="0"/>
          </a:p>
        </p:txBody>
      </p:sp>
    </p:spTree>
    <p:extLst>
      <p:ext uri="{BB962C8B-B14F-4D97-AF65-F5344CB8AC3E}">
        <p14:creationId xmlns:p14="http://schemas.microsoft.com/office/powerpoint/2010/main" val="332231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01F80602-3AC1-4442-B0D2-4BF648EA1847}" type="slidenum">
              <a:rPr lang="en-US" smtClean="0"/>
              <a:pPr>
                <a:defRPr/>
              </a:pPr>
              <a:t>11</a:t>
            </a:fld>
            <a:endParaRPr lang="en-US" dirty="0"/>
          </a:p>
        </p:txBody>
      </p:sp>
    </p:spTree>
    <p:extLst>
      <p:ext uri="{BB962C8B-B14F-4D97-AF65-F5344CB8AC3E}">
        <p14:creationId xmlns:p14="http://schemas.microsoft.com/office/powerpoint/2010/main" val="321265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01F80602-3AC1-4442-B0D2-4BF648EA1847}" type="slidenum">
              <a:rPr lang="en-US" smtClean="0"/>
              <a:pPr>
                <a:defRPr/>
              </a:pPr>
              <a:t>12</a:t>
            </a:fld>
            <a:endParaRPr lang="en-US" dirty="0"/>
          </a:p>
        </p:txBody>
      </p:sp>
    </p:spTree>
    <p:extLst>
      <p:ext uri="{BB962C8B-B14F-4D97-AF65-F5344CB8AC3E}">
        <p14:creationId xmlns:p14="http://schemas.microsoft.com/office/powerpoint/2010/main" val="170255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4" name="Slide Number Placeholder 3"/>
          <p:cNvSpPr>
            <a:spLocks noGrp="1"/>
          </p:cNvSpPr>
          <p:nvPr>
            <p:ph type="sldNum" sz="quarter" idx="5"/>
          </p:nvPr>
        </p:nvSpPr>
        <p:spPr/>
        <p:txBody>
          <a:bodyPr/>
          <a:lstStyle/>
          <a:p>
            <a:pPr>
              <a:defRPr/>
            </a:pPr>
            <a:fld id="{82F750B5-30BF-40BA-BC9E-478A31B53E98}" type="slidenum">
              <a:rPr lang="en-US" smtClean="0"/>
              <a:pPr>
                <a:defRPr/>
              </a:pPr>
              <a:t>16</a:t>
            </a:fld>
            <a:endParaRPr lang="en-US" dirty="0"/>
          </a:p>
        </p:txBody>
      </p:sp>
    </p:spTree>
    <p:extLst>
      <p:ext uri="{BB962C8B-B14F-4D97-AF65-F5344CB8AC3E}">
        <p14:creationId xmlns:p14="http://schemas.microsoft.com/office/powerpoint/2010/main" val="573616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NordGen </a:t>
            </a:r>
            <a:r>
              <a:rPr lang="sv-SE" dirty="0" err="1"/>
              <a:t>will</a:t>
            </a:r>
            <a:r>
              <a:rPr lang="sv-SE" dirty="0"/>
              <a:t> </a:t>
            </a:r>
            <a:r>
              <a:rPr lang="sv-SE" dirty="0" err="1"/>
              <a:t>have</a:t>
            </a:r>
            <a:r>
              <a:rPr lang="sv-SE" dirty="0"/>
              <a:t> an extra </a:t>
            </a:r>
            <a:r>
              <a:rPr lang="sv-SE" dirty="0" err="1"/>
              <a:t>cost</a:t>
            </a:r>
            <a:r>
              <a:rPr lang="sv-SE" dirty="0"/>
              <a:t> for harvesting,</a:t>
            </a:r>
            <a:r>
              <a:rPr lang="sv-SE" baseline="0" dirty="0"/>
              <a:t> </a:t>
            </a:r>
            <a:r>
              <a:rPr lang="sv-SE" baseline="0" dirty="0" err="1"/>
              <a:t>threshing</a:t>
            </a:r>
            <a:r>
              <a:rPr lang="sv-SE" baseline="0" dirty="0"/>
              <a:t> and </a:t>
            </a:r>
            <a:r>
              <a:rPr lang="sv-SE" baseline="0" dirty="0" err="1"/>
              <a:t>cleaning</a:t>
            </a:r>
            <a:r>
              <a:rPr lang="sv-SE" baseline="0" dirty="0"/>
              <a:t> the </a:t>
            </a:r>
            <a:r>
              <a:rPr lang="sv-SE" baseline="0" dirty="0" err="1"/>
              <a:t>surplus</a:t>
            </a:r>
            <a:r>
              <a:rPr lang="sv-SE" baseline="0" dirty="0"/>
              <a:t>. </a:t>
            </a:r>
            <a:r>
              <a:rPr lang="sv-SE" baseline="0" dirty="0" err="1"/>
              <a:t>Today</a:t>
            </a:r>
            <a:r>
              <a:rPr lang="sv-SE" baseline="0" dirty="0"/>
              <a:t> NordGen </a:t>
            </a:r>
            <a:r>
              <a:rPr lang="sv-SE" baseline="0" dirty="0" err="1"/>
              <a:t>only</a:t>
            </a:r>
            <a:r>
              <a:rPr lang="sv-SE" baseline="0" dirty="0"/>
              <a:t> </a:t>
            </a:r>
            <a:r>
              <a:rPr lang="sv-SE" baseline="0" dirty="0" err="1"/>
              <a:t>harvest</a:t>
            </a:r>
            <a:r>
              <a:rPr lang="sv-SE" baseline="0" dirty="0"/>
              <a:t>, </a:t>
            </a:r>
            <a:r>
              <a:rPr lang="sv-SE" baseline="0" dirty="0" err="1"/>
              <a:t>thresh</a:t>
            </a:r>
            <a:r>
              <a:rPr lang="sv-SE" baseline="0" dirty="0"/>
              <a:t> and </a:t>
            </a:r>
            <a:r>
              <a:rPr lang="sv-SE" baseline="0" dirty="0" err="1"/>
              <a:t>clean</a:t>
            </a:r>
            <a:r>
              <a:rPr lang="sv-SE" baseline="0" dirty="0"/>
              <a:t> the </a:t>
            </a:r>
            <a:r>
              <a:rPr lang="sv-SE" baseline="0" dirty="0" err="1"/>
              <a:t>amount</a:t>
            </a:r>
            <a:r>
              <a:rPr lang="sv-SE" baseline="0" dirty="0"/>
              <a:t> </a:t>
            </a:r>
            <a:r>
              <a:rPr lang="sv-SE" baseline="0" dirty="0" err="1"/>
              <a:t>decided</a:t>
            </a:r>
            <a:r>
              <a:rPr lang="sv-SE" baseline="0" dirty="0"/>
              <a:t> at NordGen, </a:t>
            </a:r>
            <a:r>
              <a:rPr lang="sv-SE" baseline="0" dirty="0" err="1"/>
              <a:t>normally</a:t>
            </a:r>
            <a:r>
              <a:rPr lang="sv-SE" baseline="0" dirty="0"/>
              <a:t> 22000 </a:t>
            </a:r>
            <a:r>
              <a:rPr lang="sv-SE" baseline="0" dirty="0" err="1"/>
              <a:t>seeds</a:t>
            </a:r>
            <a:r>
              <a:rPr lang="sv-SE" baseline="0" dirty="0"/>
              <a:t>.</a:t>
            </a:r>
          </a:p>
          <a:p>
            <a:r>
              <a:rPr lang="sv-SE" baseline="0" dirty="0"/>
              <a:t>NOTE! </a:t>
            </a:r>
            <a:r>
              <a:rPr lang="sv-SE" baseline="0" dirty="0" err="1"/>
              <a:t>Conservation</a:t>
            </a:r>
            <a:r>
              <a:rPr lang="sv-SE" baseline="0" dirty="0"/>
              <a:t> </a:t>
            </a:r>
            <a:r>
              <a:rPr lang="sv-SE" baseline="0" dirty="0" err="1"/>
              <a:t>varieties</a:t>
            </a:r>
            <a:r>
              <a:rPr lang="sv-SE" baseline="0" dirty="0"/>
              <a:t> (bevarandesorter) </a:t>
            </a:r>
            <a:r>
              <a:rPr lang="sv-SE" baseline="0" dirty="0" err="1"/>
              <a:t>shall</a:t>
            </a:r>
            <a:r>
              <a:rPr lang="sv-SE" baseline="0" dirty="0"/>
              <a:t> be </a:t>
            </a:r>
            <a:r>
              <a:rPr lang="sv-SE" baseline="0" dirty="0" err="1"/>
              <a:t>multiplied</a:t>
            </a:r>
            <a:r>
              <a:rPr lang="sv-SE" baseline="0" dirty="0"/>
              <a:t> in </a:t>
            </a:r>
            <a:r>
              <a:rPr lang="sv-SE" baseline="0" dirty="0" err="1"/>
              <a:t>its</a:t>
            </a:r>
            <a:r>
              <a:rPr lang="sv-SE" baseline="0" dirty="0"/>
              <a:t> region </a:t>
            </a:r>
            <a:r>
              <a:rPr lang="sv-SE" baseline="0" dirty="0" err="1"/>
              <a:t>of</a:t>
            </a:r>
            <a:r>
              <a:rPr lang="sv-SE" baseline="0" dirty="0"/>
              <a:t> </a:t>
            </a:r>
            <a:r>
              <a:rPr lang="sv-SE" baseline="0" dirty="0" err="1"/>
              <a:t>origin</a:t>
            </a:r>
            <a:r>
              <a:rPr lang="sv-SE" baseline="0" dirty="0"/>
              <a:t>. </a:t>
            </a:r>
          </a:p>
          <a:p>
            <a:r>
              <a:rPr lang="sv-SE" baseline="0" dirty="0" err="1"/>
              <a:t>This</a:t>
            </a:r>
            <a:r>
              <a:rPr lang="sv-SE" baseline="0" dirty="0"/>
              <a:t> </a:t>
            </a:r>
            <a:r>
              <a:rPr lang="sv-SE" baseline="0" dirty="0" err="1"/>
              <a:t>implies</a:t>
            </a:r>
            <a:r>
              <a:rPr lang="sv-SE" baseline="0" dirty="0"/>
              <a:t> </a:t>
            </a:r>
            <a:r>
              <a:rPr lang="sv-SE" baseline="0" dirty="0" err="1"/>
              <a:t>that</a:t>
            </a:r>
            <a:r>
              <a:rPr lang="sv-SE" baseline="0" dirty="0"/>
              <a:t> </a:t>
            </a:r>
            <a:r>
              <a:rPr lang="sv-SE" baseline="0" dirty="0" err="1"/>
              <a:t>only</a:t>
            </a:r>
            <a:r>
              <a:rPr lang="sv-SE" baseline="0" dirty="0"/>
              <a:t> Swedish </a:t>
            </a:r>
            <a:r>
              <a:rPr lang="sv-SE" baseline="0" dirty="0" err="1"/>
              <a:t>varieties</a:t>
            </a:r>
            <a:r>
              <a:rPr lang="sv-SE" baseline="0" dirty="0"/>
              <a:t> </a:t>
            </a:r>
            <a:r>
              <a:rPr lang="sv-SE" baseline="0" dirty="0" err="1"/>
              <a:t>can</a:t>
            </a:r>
            <a:r>
              <a:rPr lang="sv-SE" baseline="0" dirty="0"/>
              <a:t> be </a:t>
            </a:r>
            <a:r>
              <a:rPr lang="sv-SE" baseline="0" dirty="0" err="1"/>
              <a:t>multiplied</a:t>
            </a:r>
            <a:r>
              <a:rPr lang="sv-SE" baseline="0" dirty="0"/>
              <a:t> at Alnarp as </a:t>
            </a:r>
            <a:r>
              <a:rPr lang="sv-SE" baseline="0" dirty="0" err="1"/>
              <a:t>conservation</a:t>
            </a:r>
            <a:r>
              <a:rPr lang="sv-SE" baseline="0" dirty="0"/>
              <a:t> </a:t>
            </a:r>
            <a:r>
              <a:rPr lang="sv-SE" baseline="0" dirty="0" err="1"/>
              <a:t>varieties</a:t>
            </a:r>
            <a:r>
              <a:rPr lang="sv-SE" baseline="0" dirty="0"/>
              <a:t> (bevarandesorter) </a:t>
            </a:r>
          </a:p>
          <a:p>
            <a:r>
              <a:rPr lang="sv-SE" baseline="0" dirty="0" err="1"/>
              <a:t>Decisions</a:t>
            </a:r>
            <a:r>
              <a:rPr lang="sv-SE" baseline="0" dirty="0"/>
              <a:t> to be taken: </a:t>
            </a:r>
          </a:p>
          <a:p>
            <a:pPr marL="228600" indent="-228600">
              <a:buAutoNum type="arabicParenR"/>
            </a:pPr>
            <a:r>
              <a:rPr lang="sv-SE" baseline="0" dirty="0" err="1"/>
              <a:t>Shall</a:t>
            </a:r>
            <a:r>
              <a:rPr lang="sv-SE" baseline="0" dirty="0"/>
              <a:t> the </a:t>
            </a:r>
            <a:r>
              <a:rPr lang="sv-SE" baseline="0" dirty="0" err="1"/>
              <a:t>seed</a:t>
            </a:r>
            <a:r>
              <a:rPr lang="sv-SE" baseline="0" dirty="0"/>
              <a:t> be sold or given </a:t>
            </a:r>
            <a:r>
              <a:rPr lang="sv-SE" baseline="0" dirty="0" err="1"/>
              <a:t>away</a:t>
            </a:r>
            <a:r>
              <a:rPr lang="sv-SE" baseline="0" dirty="0"/>
              <a:t>?</a:t>
            </a:r>
          </a:p>
          <a:p>
            <a:pPr marL="228600" indent="-228600">
              <a:buAutoNum type="arabicParenR"/>
            </a:pPr>
            <a:r>
              <a:rPr lang="sv-SE" baseline="0" dirty="0" err="1"/>
              <a:t>What</a:t>
            </a:r>
            <a:r>
              <a:rPr lang="sv-SE" baseline="0" dirty="0"/>
              <a:t> </a:t>
            </a:r>
            <a:r>
              <a:rPr lang="sv-SE" baseline="0" dirty="0" err="1"/>
              <a:t>seed</a:t>
            </a:r>
            <a:r>
              <a:rPr lang="sv-SE" baseline="0" dirty="0"/>
              <a:t> </a:t>
            </a:r>
            <a:r>
              <a:rPr lang="sv-SE" baseline="0" dirty="0" err="1"/>
              <a:t>amounts</a:t>
            </a:r>
            <a:r>
              <a:rPr lang="sv-SE" baseline="0" dirty="0"/>
              <a:t> for different species/</a:t>
            </a:r>
            <a:r>
              <a:rPr lang="sv-SE" baseline="0" dirty="0" err="1"/>
              <a:t>cultivars</a:t>
            </a:r>
            <a:endParaRPr lang="sv-SE" dirty="0"/>
          </a:p>
        </p:txBody>
      </p:sp>
      <p:sp>
        <p:nvSpPr>
          <p:cNvPr id="4" name="Platshållare för bildnummer 3"/>
          <p:cNvSpPr>
            <a:spLocks noGrp="1"/>
          </p:cNvSpPr>
          <p:nvPr>
            <p:ph type="sldNum" sz="quarter" idx="10"/>
          </p:nvPr>
        </p:nvSpPr>
        <p:spPr/>
        <p:txBody>
          <a:bodyPr/>
          <a:lstStyle/>
          <a:p>
            <a:pPr>
              <a:defRPr/>
            </a:pPr>
            <a:fld id="{01F80602-3AC1-4442-B0D2-4BF648EA1847}" type="slidenum">
              <a:rPr lang="en-US" smtClean="0"/>
              <a:pPr>
                <a:defRPr/>
              </a:pPr>
              <a:t>17</a:t>
            </a:fld>
            <a:endParaRPr lang="en-US" dirty="0"/>
          </a:p>
        </p:txBody>
      </p:sp>
    </p:spTree>
    <p:extLst>
      <p:ext uri="{BB962C8B-B14F-4D97-AF65-F5344CB8AC3E}">
        <p14:creationId xmlns:p14="http://schemas.microsoft.com/office/powerpoint/2010/main" val="150762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NordGen </a:t>
            </a:r>
            <a:r>
              <a:rPr lang="sv-SE" dirty="0" err="1"/>
              <a:t>will</a:t>
            </a:r>
            <a:r>
              <a:rPr lang="sv-SE" dirty="0"/>
              <a:t> </a:t>
            </a:r>
            <a:r>
              <a:rPr lang="sv-SE" dirty="0" err="1"/>
              <a:t>have</a:t>
            </a:r>
            <a:r>
              <a:rPr lang="sv-SE" dirty="0"/>
              <a:t> an extra </a:t>
            </a:r>
            <a:r>
              <a:rPr lang="sv-SE" dirty="0" err="1"/>
              <a:t>cost</a:t>
            </a:r>
            <a:r>
              <a:rPr lang="sv-SE" dirty="0"/>
              <a:t> for harvesting,</a:t>
            </a:r>
            <a:r>
              <a:rPr lang="sv-SE" baseline="0" dirty="0"/>
              <a:t> </a:t>
            </a:r>
            <a:r>
              <a:rPr lang="sv-SE" baseline="0" dirty="0" err="1"/>
              <a:t>threshing</a:t>
            </a:r>
            <a:r>
              <a:rPr lang="sv-SE" baseline="0" dirty="0"/>
              <a:t> and </a:t>
            </a:r>
            <a:r>
              <a:rPr lang="sv-SE" baseline="0" dirty="0" err="1"/>
              <a:t>cleaning</a:t>
            </a:r>
            <a:r>
              <a:rPr lang="sv-SE" baseline="0" dirty="0"/>
              <a:t> the </a:t>
            </a:r>
            <a:r>
              <a:rPr lang="sv-SE" baseline="0" dirty="0" err="1"/>
              <a:t>surplus</a:t>
            </a:r>
            <a:r>
              <a:rPr lang="sv-SE" baseline="0" dirty="0"/>
              <a:t>. </a:t>
            </a:r>
            <a:r>
              <a:rPr lang="sv-SE" baseline="0" dirty="0" err="1"/>
              <a:t>Today</a:t>
            </a:r>
            <a:r>
              <a:rPr lang="sv-SE" baseline="0" dirty="0"/>
              <a:t> NordGen </a:t>
            </a:r>
            <a:r>
              <a:rPr lang="sv-SE" baseline="0" dirty="0" err="1"/>
              <a:t>only</a:t>
            </a:r>
            <a:r>
              <a:rPr lang="sv-SE" baseline="0" dirty="0"/>
              <a:t> </a:t>
            </a:r>
            <a:r>
              <a:rPr lang="sv-SE" baseline="0" dirty="0" err="1"/>
              <a:t>harvest</a:t>
            </a:r>
            <a:r>
              <a:rPr lang="sv-SE" baseline="0" dirty="0"/>
              <a:t>, </a:t>
            </a:r>
            <a:r>
              <a:rPr lang="sv-SE" baseline="0" dirty="0" err="1"/>
              <a:t>thresh</a:t>
            </a:r>
            <a:r>
              <a:rPr lang="sv-SE" baseline="0" dirty="0"/>
              <a:t> and </a:t>
            </a:r>
            <a:r>
              <a:rPr lang="sv-SE" baseline="0" dirty="0" err="1"/>
              <a:t>clean</a:t>
            </a:r>
            <a:r>
              <a:rPr lang="sv-SE" baseline="0" dirty="0"/>
              <a:t> the </a:t>
            </a:r>
            <a:r>
              <a:rPr lang="sv-SE" baseline="0" dirty="0" err="1"/>
              <a:t>amount</a:t>
            </a:r>
            <a:r>
              <a:rPr lang="sv-SE" baseline="0" dirty="0"/>
              <a:t> </a:t>
            </a:r>
            <a:r>
              <a:rPr lang="sv-SE" baseline="0" dirty="0" err="1"/>
              <a:t>decided</a:t>
            </a:r>
            <a:r>
              <a:rPr lang="sv-SE" baseline="0" dirty="0"/>
              <a:t> at NordGen, </a:t>
            </a:r>
            <a:r>
              <a:rPr lang="sv-SE" baseline="0" dirty="0" err="1"/>
              <a:t>normally</a:t>
            </a:r>
            <a:r>
              <a:rPr lang="sv-SE" baseline="0" dirty="0"/>
              <a:t> 22000 </a:t>
            </a:r>
            <a:r>
              <a:rPr lang="sv-SE" baseline="0" dirty="0" err="1"/>
              <a:t>seeds</a:t>
            </a:r>
            <a:r>
              <a:rPr lang="sv-SE" baseline="0" dirty="0"/>
              <a:t>.</a:t>
            </a:r>
          </a:p>
          <a:p>
            <a:r>
              <a:rPr lang="sv-SE" baseline="0" dirty="0"/>
              <a:t>NOTE! </a:t>
            </a:r>
            <a:r>
              <a:rPr lang="sv-SE" baseline="0" dirty="0" err="1"/>
              <a:t>Conservation</a:t>
            </a:r>
            <a:r>
              <a:rPr lang="sv-SE" baseline="0" dirty="0"/>
              <a:t> </a:t>
            </a:r>
            <a:r>
              <a:rPr lang="sv-SE" baseline="0" dirty="0" err="1"/>
              <a:t>varieties</a:t>
            </a:r>
            <a:r>
              <a:rPr lang="sv-SE" baseline="0" dirty="0"/>
              <a:t> (bevarandesorter) </a:t>
            </a:r>
            <a:r>
              <a:rPr lang="sv-SE" baseline="0" dirty="0" err="1"/>
              <a:t>shall</a:t>
            </a:r>
            <a:r>
              <a:rPr lang="sv-SE" baseline="0" dirty="0"/>
              <a:t> be </a:t>
            </a:r>
            <a:r>
              <a:rPr lang="sv-SE" baseline="0" dirty="0" err="1"/>
              <a:t>multiplied</a:t>
            </a:r>
            <a:r>
              <a:rPr lang="sv-SE" baseline="0" dirty="0"/>
              <a:t> in </a:t>
            </a:r>
            <a:r>
              <a:rPr lang="sv-SE" baseline="0" dirty="0" err="1"/>
              <a:t>its</a:t>
            </a:r>
            <a:r>
              <a:rPr lang="sv-SE" baseline="0" dirty="0"/>
              <a:t> region </a:t>
            </a:r>
            <a:r>
              <a:rPr lang="sv-SE" baseline="0" dirty="0" err="1"/>
              <a:t>of</a:t>
            </a:r>
            <a:r>
              <a:rPr lang="sv-SE" baseline="0" dirty="0"/>
              <a:t> </a:t>
            </a:r>
            <a:r>
              <a:rPr lang="sv-SE" baseline="0" dirty="0" err="1"/>
              <a:t>origin</a:t>
            </a:r>
            <a:r>
              <a:rPr lang="sv-SE" baseline="0" dirty="0"/>
              <a:t>. </a:t>
            </a:r>
          </a:p>
          <a:p>
            <a:r>
              <a:rPr lang="sv-SE" baseline="0" dirty="0" err="1"/>
              <a:t>This</a:t>
            </a:r>
            <a:r>
              <a:rPr lang="sv-SE" baseline="0" dirty="0"/>
              <a:t> </a:t>
            </a:r>
            <a:r>
              <a:rPr lang="sv-SE" baseline="0" dirty="0" err="1"/>
              <a:t>implies</a:t>
            </a:r>
            <a:r>
              <a:rPr lang="sv-SE" baseline="0" dirty="0"/>
              <a:t> </a:t>
            </a:r>
            <a:r>
              <a:rPr lang="sv-SE" baseline="0" dirty="0" err="1"/>
              <a:t>that</a:t>
            </a:r>
            <a:r>
              <a:rPr lang="sv-SE" baseline="0" dirty="0"/>
              <a:t> </a:t>
            </a:r>
            <a:r>
              <a:rPr lang="sv-SE" baseline="0" dirty="0" err="1"/>
              <a:t>only</a:t>
            </a:r>
            <a:r>
              <a:rPr lang="sv-SE" baseline="0" dirty="0"/>
              <a:t> Swedish </a:t>
            </a:r>
            <a:r>
              <a:rPr lang="sv-SE" baseline="0" dirty="0" err="1"/>
              <a:t>varieties</a:t>
            </a:r>
            <a:r>
              <a:rPr lang="sv-SE" baseline="0" dirty="0"/>
              <a:t> </a:t>
            </a:r>
            <a:r>
              <a:rPr lang="sv-SE" baseline="0" dirty="0" err="1"/>
              <a:t>can</a:t>
            </a:r>
            <a:r>
              <a:rPr lang="sv-SE" baseline="0" dirty="0"/>
              <a:t> be </a:t>
            </a:r>
            <a:r>
              <a:rPr lang="sv-SE" baseline="0" dirty="0" err="1"/>
              <a:t>multiplied</a:t>
            </a:r>
            <a:r>
              <a:rPr lang="sv-SE" baseline="0" dirty="0"/>
              <a:t> at Alnarp as </a:t>
            </a:r>
            <a:r>
              <a:rPr lang="sv-SE" baseline="0" dirty="0" err="1"/>
              <a:t>conservation</a:t>
            </a:r>
            <a:r>
              <a:rPr lang="sv-SE" baseline="0" dirty="0"/>
              <a:t> </a:t>
            </a:r>
            <a:r>
              <a:rPr lang="sv-SE" baseline="0" dirty="0" err="1"/>
              <a:t>varieties</a:t>
            </a:r>
            <a:r>
              <a:rPr lang="sv-SE" baseline="0" dirty="0"/>
              <a:t> (bevarandesorter) </a:t>
            </a:r>
          </a:p>
          <a:p>
            <a:r>
              <a:rPr lang="sv-SE" baseline="0" dirty="0" err="1"/>
              <a:t>Decisions</a:t>
            </a:r>
            <a:r>
              <a:rPr lang="sv-SE" baseline="0" dirty="0"/>
              <a:t> to be taken: </a:t>
            </a:r>
          </a:p>
          <a:p>
            <a:pPr marL="228600" indent="-228600">
              <a:buAutoNum type="arabicParenR"/>
            </a:pPr>
            <a:r>
              <a:rPr lang="sv-SE" baseline="0" dirty="0" err="1"/>
              <a:t>Shall</a:t>
            </a:r>
            <a:r>
              <a:rPr lang="sv-SE" baseline="0" dirty="0"/>
              <a:t> the </a:t>
            </a:r>
            <a:r>
              <a:rPr lang="sv-SE" baseline="0" dirty="0" err="1"/>
              <a:t>seed</a:t>
            </a:r>
            <a:r>
              <a:rPr lang="sv-SE" baseline="0" dirty="0"/>
              <a:t> be sold or given </a:t>
            </a:r>
            <a:r>
              <a:rPr lang="sv-SE" baseline="0" dirty="0" err="1"/>
              <a:t>away</a:t>
            </a:r>
            <a:r>
              <a:rPr lang="sv-SE" baseline="0" dirty="0"/>
              <a:t>?</a:t>
            </a:r>
          </a:p>
          <a:p>
            <a:pPr marL="228600" indent="-228600">
              <a:buAutoNum type="arabicParenR"/>
            </a:pPr>
            <a:r>
              <a:rPr lang="sv-SE" baseline="0" dirty="0" err="1"/>
              <a:t>What</a:t>
            </a:r>
            <a:r>
              <a:rPr lang="sv-SE" baseline="0" dirty="0"/>
              <a:t> </a:t>
            </a:r>
            <a:r>
              <a:rPr lang="sv-SE" baseline="0" dirty="0" err="1"/>
              <a:t>seed</a:t>
            </a:r>
            <a:r>
              <a:rPr lang="sv-SE" baseline="0" dirty="0"/>
              <a:t> </a:t>
            </a:r>
            <a:r>
              <a:rPr lang="sv-SE" baseline="0" dirty="0" err="1"/>
              <a:t>amounts</a:t>
            </a:r>
            <a:r>
              <a:rPr lang="sv-SE" baseline="0" dirty="0"/>
              <a:t> for different species/</a:t>
            </a:r>
            <a:r>
              <a:rPr lang="sv-SE" baseline="0" dirty="0" err="1"/>
              <a:t>cultivars</a:t>
            </a:r>
            <a:endParaRPr lang="sv-SE" dirty="0"/>
          </a:p>
        </p:txBody>
      </p:sp>
      <p:sp>
        <p:nvSpPr>
          <p:cNvPr id="4" name="Platshållare för bildnummer 3"/>
          <p:cNvSpPr>
            <a:spLocks noGrp="1"/>
          </p:cNvSpPr>
          <p:nvPr>
            <p:ph type="sldNum" sz="quarter" idx="10"/>
          </p:nvPr>
        </p:nvSpPr>
        <p:spPr/>
        <p:txBody>
          <a:bodyPr/>
          <a:lstStyle/>
          <a:p>
            <a:pPr>
              <a:defRPr/>
            </a:pPr>
            <a:fld id="{01F80602-3AC1-4442-B0D2-4BF648EA1847}" type="slidenum">
              <a:rPr lang="en-US" smtClean="0"/>
              <a:pPr>
                <a:defRPr/>
              </a:pPr>
              <a:t>18</a:t>
            </a:fld>
            <a:endParaRPr lang="en-US" dirty="0"/>
          </a:p>
        </p:txBody>
      </p:sp>
    </p:spTree>
    <p:extLst>
      <p:ext uri="{BB962C8B-B14F-4D97-AF65-F5344CB8AC3E}">
        <p14:creationId xmlns:p14="http://schemas.microsoft.com/office/powerpoint/2010/main" val="718238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
        <p:nvSpPr>
          <p:cNvPr id="4" name="Rectangle 4"/>
          <p:cNvSpPr>
            <a:spLocks noGrp="1" noChangeArrowheads="1"/>
          </p:cNvSpPr>
          <p:nvPr>
            <p:ph type="dt" sz="half" idx="10"/>
          </p:nvPr>
        </p:nvSpPr>
        <p:spPr>
          <a:ln/>
        </p:spPr>
        <p:txBody>
          <a:bodyPr/>
          <a:lstStyle>
            <a:lvl1pPr>
              <a:defRPr/>
            </a:lvl1pPr>
          </a:lstStyle>
          <a:p>
            <a:pPr>
              <a:defRPr/>
            </a:pPr>
            <a:r>
              <a:rPr lang="en-US"/>
              <a:t>2009-02-19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563E6B-C3D0-415C-87F9-70706D5D9768}" type="slidenum">
              <a:rPr lang="en-US"/>
              <a:pPr>
                <a:defRPr/>
              </a:pPr>
              <a:t>‹#›</a:t>
            </a:fld>
            <a:endParaRPr lang="en-US" dirty="0"/>
          </a:p>
        </p:txBody>
      </p:sp>
    </p:spTree>
    <p:extLst>
      <p:ext uri="{BB962C8B-B14F-4D97-AF65-F5344CB8AC3E}">
        <p14:creationId xmlns:p14="http://schemas.microsoft.com/office/powerpoint/2010/main" val="256029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r>
              <a:rPr lang="en-US"/>
              <a:t>2009-02-19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D0F923-1363-4792-A1FD-DCB758020C6A}" type="slidenum">
              <a:rPr lang="en-US"/>
              <a:pPr>
                <a:defRPr/>
              </a:pPr>
              <a:t>‹#›</a:t>
            </a:fld>
            <a:endParaRPr lang="en-US" dirty="0"/>
          </a:p>
        </p:txBody>
      </p:sp>
    </p:spTree>
    <p:extLst>
      <p:ext uri="{BB962C8B-B14F-4D97-AF65-F5344CB8AC3E}">
        <p14:creationId xmlns:p14="http://schemas.microsoft.com/office/powerpoint/2010/main" val="58753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4813"/>
            <a:ext cx="2057400" cy="5721350"/>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457200" y="404813"/>
            <a:ext cx="6019800" cy="5721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r>
              <a:rPr lang="en-US"/>
              <a:t>2009-02-19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D915BB-5705-4D90-9F7A-B8FA94505168}" type="slidenum">
              <a:rPr lang="en-US"/>
              <a:pPr>
                <a:defRPr/>
              </a:pPr>
              <a:t>‹#›</a:t>
            </a:fld>
            <a:endParaRPr lang="en-US" dirty="0"/>
          </a:p>
        </p:txBody>
      </p:sp>
    </p:spTree>
    <p:extLst>
      <p:ext uri="{BB962C8B-B14F-4D97-AF65-F5344CB8AC3E}">
        <p14:creationId xmlns:p14="http://schemas.microsoft.com/office/powerpoint/2010/main" val="867377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8313" y="404813"/>
            <a:ext cx="8207375" cy="1079500"/>
          </a:xfrm>
        </p:spPr>
        <p:txBody>
          <a:bodyPr/>
          <a:lstStyle/>
          <a:p>
            <a:r>
              <a:rPr lang="sv-SE"/>
              <a:t>Klicka här för att ändra format</a:t>
            </a:r>
          </a:p>
        </p:txBody>
      </p:sp>
      <p:sp>
        <p:nvSpPr>
          <p:cNvPr id="3" name="Platshållare för text 2"/>
          <p:cNvSpPr>
            <a:spLocks noGrp="1"/>
          </p:cNvSpPr>
          <p:nvPr>
            <p:ph type="body" sz="half" idx="1"/>
          </p:nvPr>
        </p:nvSpPr>
        <p:spPr>
          <a:xfrm>
            <a:off x="457200" y="1600200"/>
            <a:ext cx="40386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r>
              <a:rPr lang="en-US"/>
              <a:t>2009-02-19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000A97-C7F6-4A75-B86A-A7551860F978}" type="slidenum">
              <a:rPr lang="en-US"/>
              <a:pPr>
                <a:defRPr/>
              </a:pPr>
              <a:t>‹#›</a:t>
            </a:fld>
            <a:endParaRPr lang="en-US" dirty="0"/>
          </a:p>
        </p:txBody>
      </p:sp>
    </p:spTree>
    <p:extLst>
      <p:ext uri="{BB962C8B-B14F-4D97-AF65-F5344CB8AC3E}">
        <p14:creationId xmlns:p14="http://schemas.microsoft.com/office/powerpoint/2010/main" val="319131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404813"/>
            <a:ext cx="8229600" cy="57213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ectangle 4"/>
          <p:cNvSpPr>
            <a:spLocks noGrp="1" noChangeArrowheads="1"/>
          </p:cNvSpPr>
          <p:nvPr>
            <p:ph type="dt" sz="half" idx="10"/>
          </p:nvPr>
        </p:nvSpPr>
        <p:spPr>
          <a:ln/>
        </p:spPr>
        <p:txBody>
          <a:bodyPr/>
          <a:lstStyle>
            <a:lvl1pPr>
              <a:defRPr/>
            </a:lvl1pPr>
          </a:lstStyle>
          <a:p>
            <a:pPr>
              <a:defRPr/>
            </a:pPr>
            <a:r>
              <a:rPr lang="en-US"/>
              <a:t>2009-02-19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DC8AF1-E374-4A24-84C7-2435CA52EF34}" type="slidenum">
              <a:rPr lang="en-US"/>
              <a:pPr>
                <a:defRPr/>
              </a:pPr>
              <a:t>‹#›</a:t>
            </a:fld>
            <a:endParaRPr lang="en-US" dirty="0"/>
          </a:p>
        </p:txBody>
      </p:sp>
    </p:spTree>
    <p:extLst>
      <p:ext uri="{BB962C8B-B14F-4D97-AF65-F5344CB8AC3E}">
        <p14:creationId xmlns:p14="http://schemas.microsoft.com/office/powerpoint/2010/main" val="1957265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Rubrik, text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68313" y="404813"/>
            <a:ext cx="8207375" cy="1079500"/>
          </a:xfrm>
        </p:spPr>
        <p:txBody>
          <a:bodyPr/>
          <a:lstStyle/>
          <a:p>
            <a:r>
              <a:rPr lang="sv-SE"/>
              <a:t>Klicka här för att ändra format</a:t>
            </a:r>
          </a:p>
        </p:txBody>
      </p:sp>
      <p:sp>
        <p:nvSpPr>
          <p:cNvPr id="3" name="Platshållare för text 2"/>
          <p:cNvSpPr>
            <a:spLocks noGrp="1"/>
          </p:cNvSpPr>
          <p:nvPr>
            <p:ph type="body" sz="half" idx="1"/>
          </p:nvPr>
        </p:nvSpPr>
        <p:spPr>
          <a:xfrm>
            <a:off x="457200" y="1600200"/>
            <a:ext cx="40386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648200" y="1600200"/>
            <a:ext cx="4038600" cy="21859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648200" y="3938588"/>
            <a:ext cx="4038600" cy="21875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4"/>
          <p:cNvSpPr>
            <a:spLocks noGrp="1" noChangeArrowheads="1"/>
          </p:cNvSpPr>
          <p:nvPr>
            <p:ph type="dt" sz="half" idx="10"/>
          </p:nvPr>
        </p:nvSpPr>
        <p:spPr>
          <a:ln/>
        </p:spPr>
        <p:txBody>
          <a:bodyPr/>
          <a:lstStyle>
            <a:lvl1pPr>
              <a:defRPr/>
            </a:lvl1pPr>
          </a:lstStyle>
          <a:p>
            <a:pPr>
              <a:defRPr/>
            </a:pPr>
            <a:r>
              <a:rPr lang="en-US"/>
              <a:t>2009-02-19</a:t>
            </a:r>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C5F388D-07EF-4561-88F9-D26F9F842EA0}" type="slidenum">
              <a:rPr lang="en-US"/>
              <a:pPr>
                <a:defRPr/>
              </a:pPr>
              <a:t>‹#›</a:t>
            </a:fld>
            <a:endParaRPr lang="en-US" dirty="0"/>
          </a:p>
        </p:txBody>
      </p:sp>
    </p:spTree>
    <p:extLst>
      <p:ext uri="{BB962C8B-B14F-4D97-AF65-F5344CB8AC3E}">
        <p14:creationId xmlns:p14="http://schemas.microsoft.com/office/powerpoint/2010/main" val="414011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46648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64079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sv-SE"/>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95645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81503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8" name="Footer Placeholder 7"/>
          <p:cNvSpPr>
            <a:spLocks noGrp="1"/>
          </p:cNvSpPr>
          <p:nvPr>
            <p:ph type="ftr" sz="quarter" idx="11"/>
          </p:nvPr>
        </p:nvSpPr>
        <p:spPr/>
        <p:txBody>
          <a:bodyPr/>
          <a:lstStyle/>
          <a:p>
            <a:endParaRPr lang="sv-SE">
              <a:solidFill>
                <a:prstClr val="black">
                  <a:tint val="75000"/>
                </a:prstClr>
              </a:solidFill>
            </a:endParaRPr>
          </a:p>
        </p:txBody>
      </p:sp>
      <p:sp>
        <p:nvSpPr>
          <p:cNvPr id="9" name="Slide Number Placeholder 8"/>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6454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r>
              <a:rPr lang="en-US"/>
              <a:t>2009-02-19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C7EBEC-807B-44F3-BD77-7A7D60273A20}" type="slidenum">
              <a:rPr lang="en-US"/>
              <a:pPr>
                <a:defRPr/>
              </a:pPr>
              <a:t>‹#›</a:t>
            </a:fld>
            <a:endParaRPr lang="en-US" dirty="0"/>
          </a:p>
        </p:txBody>
      </p:sp>
    </p:spTree>
    <p:extLst>
      <p:ext uri="{BB962C8B-B14F-4D97-AF65-F5344CB8AC3E}">
        <p14:creationId xmlns:p14="http://schemas.microsoft.com/office/powerpoint/2010/main" val="3613153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4" name="Footer Placeholder 3"/>
          <p:cNvSpPr>
            <a:spLocks noGrp="1"/>
          </p:cNvSpPr>
          <p:nvPr>
            <p:ph type="ftr" sz="quarter" idx="11"/>
          </p:nvPr>
        </p:nvSpPr>
        <p:spPr/>
        <p:txBody>
          <a:bodyPr/>
          <a:lstStyle/>
          <a:p>
            <a:endParaRPr lang="sv-SE">
              <a:solidFill>
                <a:prstClr val="black">
                  <a:tint val="75000"/>
                </a:prstClr>
              </a:solidFill>
            </a:endParaRPr>
          </a:p>
        </p:txBody>
      </p:sp>
      <p:sp>
        <p:nvSpPr>
          <p:cNvPr id="5" name="Slide Number Placeholder 4"/>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74317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3" name="Footer Placeholder 2"/>
          <p:cNvSpPr>
            <a:spLocks noGrp="1"/>
          </p:cNvSpPr>
          <p:nvPr>
            <p:ph type="ftr" sz="quarter" idx="11"/>
          </p:nvPr>
        </p:nvSpPr>
        <p:spPr/>
        <p:txBody>
          <a:bodyPr/>
          <a:lstStyle/>
          <a:p>
            <a:endParaRPr lang="sv-SE">
              <a:solidFill>
                <a:prstClr val="black">
                  <a:tint val="75000"/>
                </a:prstClr>
              </a:solidFill>
            </a:endParaRPr>
          </a:p>
        </p:txBody>
      </p:sp>
      <p:sp>
        <p:nvSpPr>
          <p:cNvPr id="4" name="Slide Number Placeholder 3"/>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25396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sv-SE"/>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89796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sv-SE"/>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95186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16349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90823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8106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27311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sv-SE"/>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83863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6353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2009-02-19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34BFC-D6DD-4D2C-A3A4-462CCC1F703A}" type="slidenum">
              <a:rPr lang="en-US"/>
              <a:pPr>
                <a:defRPr/>
              </a:pPr>
              <a:t>‹#›</a:t>
            </a:fld>
            <a:endParaRPr lang="en-US" dirty="0"/>
          </a:p>
        </p:txBody>
      </p:sp>
    </p:spTree>
    <p:extLst>
      <p:ext uri="{BB962C8B-B14F-4D97-AF65-F5344CB8AC3E}">
        <p14:creationId xmlns:p14="http://schemas.microsoft.com/office/powerpoint/2010/main" val="325249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8" name="Footer Placeholder 7"/>
          <p:cNvSpPr>
            <a:spLocks noGrp="1"/>
          </p:cNvSpPr>
          <p:nvPr>
            <p:ph type="ftr" sz="quarter" idx="11"/>
          </p:nvPr>
        </p:nvSpPr>
        <p:spPr/>
        <p:txBody>
          <a:bodyPr/>
          <a:lstStyle/>
          <a:p>
            <a:endParaRPr lang="sv-SE">
              <a:solidFill>
                <a:prstClr val="black">
                  <a:tint val="75000"/>
                </a:prstClr>
              </a:solidFill>
            </a:endParaRPr>
          </a:p>
        </p:txBody>
      </p:sp>
      <p:sp>
        <p:nvSpPr>
          <p:cNvPr id="9" name="Slide Number Placeholder 8"/>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23197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4" name="Footer Placeholder 3"/>
          <p:cNvSpPr>
            <a:spLocks noGrp="1"/>
          </p:cNvSpPr>
          <p:nvPr>
            <p:ph type="ftr" sz="quarter" idx="11"/>
          </p:nvPr>
        </p:nvSpPr>
        <p:spPr/>
        <p:txBody>
          <a:bodyPr/>
          <a:lstStyle/>
          <a:p>
            <a:endParaRPr lang="sv-SE">
              <a:solidFill>
                <a:prstClr val="black">
                  <a:tint val="75000"/>
                </a:prstClr>
              </a:solidFill>
            </a:endParaRPr>
          </a:p>
        </p:txBody>
      </p:sp>
      <p:sp>
        <p:nvSpPr>
          <p:cNvPr id="5" name="Slide Number Placeholder 4"/>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89440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3" name="Footer Placeholder 2"/>
          <p:cNvSpPr>
            <a:spLocks noGrp="1"/>
          </p:cNvSpPr>
          <p:nvPr>
            <p:ph type="ftr" sz="quarter" idx="11"/>
          </p:nvPr>
        </p:nvSpPr>
        <p:spPr/>
        <p:txBody>
          <a:bodyPr/>
          <a:lstStyle/>
          <a:p>
            <a:endParaRPr lang="sv-SE">
              <a:solidFill>
                <a:prstClr val="black">
                  <a:tint val="75000"/>
                </a:prstClr>
              </a:solidFill>
            </a:endParaRPr>
          </a:p>
        </p:txBody>
      </p:sp>
      <p:sp>
        <p:nvSpPr>
          <p:cNvPr id="4" name="Slide Number Placeholder 3"/>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59297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sv-SE"/>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65156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sv-SE"/>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98045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071640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67546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sv-SE" smtClean="0"/>
              <a:t>Klicka här för att ändra format</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rPr>
              <a:pPr/>
              <a:t>11/21/2016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extLst>
      <p:ext uri="{BB962C8B-B14F-4D97-AF65-F5344CB8AC3E}">
        <p14:creationId xmlns:p14="http://schemas.microsoft.com/office/powerpoint/2010/main" val="3398604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rPr>
              <a:pPr/>
              <a:t>11/21/2016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rPr>
              <a:pPr/>
              <a:t>‹#›</a:t>
            </a:fld>
            <a:endParaRPr lang="en-US">
              <a:solidFill>
                <a:prstClr val="white">
                  <a:tint val="75000"/>
                </a:prstClr>
              </a:solidFill>
            </a:endParaRPr>
          </a:p>
        </p:txBody>
      </p:sp>
      <p:pic>
        <p:nvPicPr>
          <p:cNvPr id="8"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extLst>
      <p:ext uri="{BB962C8B-B14F-4D97-AF65-F5344CB8AC3E}">
        <p14:creationId xmlns:p14="http://schemas.microsoft.com/office/powerpoint/2010/main" val="3732686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sv-SE" smtClean="0"/>
              <a:t>Klicka här för att ändra format</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rPr>
              <a:pPr/>
              <a:t>11/21/2016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rPr>
              <a:pPr/>
              <a:t>‹#›</a:t>
            </a:fld>
            <a:endParaRPr lang="en-US">
              <a:solidFill>
                <a:prstClr val="white">
                  <a:tint val="75000"/>
                </a:prstClr>
              </a:solidFill>
            </a:endParaRPr>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extLst>
      <p:ext uri="{BB962C8B-B14F-4D97-AF65-F5344CB8AC3E}">
        <p14:creationId xmlns:p14="http://schemas.microsoft.com/office/powerpoint/2010/main" val="298668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4"/>
          <p:cNvSpPr>
            <a:spLocks noGrp="1" noChangeArrowheads="1"/>
          </p:cNvSpPr>
          <p:nvPr>
            <p:ph type="dt" sz="half" idx="10"/>
          </p:nvPr>
        </p:nvSpPr>
        <p:spPr>
          <a:ln/>
        </p:spPr>
        <p:txBody>
          <a:bodyPr/>
          <a:lstStyle>
            <a:lvl1pPr>
              <a:defRPr/>
            </a:lvl1pPr>
          </a:lstStyle>
          <a:p>
            <a:pPr>
              <a:defRPr/>
            </a:pPr>
            <a:r>
              <a:rPr lang="en-US"/>
              <a:t>2009-02-19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C7B777-8AF5-46F3-B85F-DCF29A118F6D}" type="slidenum">
              <a:rPr lang="en-US"/>
              <a:pPr>
                <a:defRPr/>
              </a:pPr>
              <a:t>‹#›</a:t>
            </a:fld>
            <a:endParaRPr lang="en-US" dirty="0"/>
          </a:p>
        </p:txBody>
      </p:sp>
    </p:spTree>
    <p:extLst>
      <p:ext uri="{BB962C8B-B14F-4D97-AF65-F5344CB8AC3E}">
        <p14:creationId xmlns:p14="http://schemas.microsoft.com/office/powerpoint/2010/main" val="4164441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solidFill>
                  <a:prstClr val="white">
                    <a:tint val="75000"/>
                  </a:prstClr>
                </a:solidFill>
              </a:rPr>
              <a:pPr/>
              <a:t>11/21/2016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white">
                    <a:tint val="75000"/>
                  </a:prstClr>
                </a:solidFill>
              </a:rPr>
              <a:pPr/>
              <a:t>‹#›</a:t>
            </a:fld>
            <a:endParaRPr lang="en-US">
              <a:solidFill>
                <a:prstClr val="white">
                  <a:tint val="75000"/>
                </a:prstClr>
              </a:solidFill>
            </a:endParaRPr>
          </a:p>
        </p:txBody>
      </p:sp>
      <p:pic>
        <p:nvPicPr>
          <p:cNvPr id="9"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extLst>
      <p:ext uri="{BB962C8B-B14F-4D97-AF65-F5344CB8AC3E}">
        <p14:creationId xmlns:p14="http://schemas.microsoft.com/office/powerpoint/2010/main" val="970297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solidFill>
                  <a:prstClr val="white">
                    <a:tint val="75000"/>
                  </a:prstClr>
                </a:solidFill>
              </a:rPr>
              <a:pPr/>
              <a:t>11/21/2016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C1F5A0A-F6FC-4FFD-9B49-0DA8697211D9}" type="slidenum">
              <a:rPr lang="en-US" smtClean="0">
                <a:solidFill>
                  <a:prstClr val="white">
                    <a:tint val="75000"/>
                  </a:prstClr>
                </a:solidFill>
              </a:rPr>
              <a:pPr/>
              <a:t>‹#›</a:t>
            </a:fld>
            <a:endParaRPr lang="en-US">
              <a:solidFill>
                <a:prstClr val="white">
                  <a:tint val="75000"/>
                </a:prstClr>
              </a:solidFill>
            </a:endParaRPr>
          </a:p>
        </p:txBody>
      </p:sp>
      <p:pic>
        <p:nvPicPr>
          <p:cNvPr id="11"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extLst>
      <p:ext uri="{BB962C8B-B14F-4D97-AF65-F5344CB8AC3E}">
        <p14:creationId xmlns:p14="http://schemas.microsoft.com/office/powerpoint/2010/main" val="4279921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Date Placeholder 2"/>
          <p:cNvSpPr>
            <a:spLocks noGrp="1"/>
          </p:cNvSpPr>
          <p:nvPr>
            <p:ph type="dt" sz="half" idx="10"/>
          </p:nvPr>
        </p:nvSpPr>
        <p:spPr/>
        <p:txBody>
          <a:bodyPr/>
          <a:lstStyle/>
          <a:p>
            <a:fld id="{651A0C47-018D-4460-B945-BFF7981B6CA6}" type="datetimeFigureOut">
              <a:rPr lang="en-US" smtClean="0">
                <a:solidFill>
                  <a:prstClr val="white">
                    <a:tint val="75000"/>
                  </a:prstClr>
                </a:solidFill>
              </a:rPr>
              <a:pPr/>
              <a:t>11/21/2016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C1F5A0A-F6FC-4FFD-9B49-0DA8697211D9}" type="slidenum">
              <a:rPr lang="en-US" smtClean="0">
                <a:solidFill>
                  <a:prstClr val="white">
                    <a:tint val="75000"/>
                  </a:prstClr>
                </a:solidFill>
              </a:rPr>
              <a:pPr/>
              <a:t>‹#›</a:t>
            </a:fld>
            <a:endParaRPr lang="en-US">
              <a:solidFill>
                <a:prstClr val="white">
                  <a:tint val="75000"/>
                </a:prstClr>
              </a:solidFill>
            </a:endParaRPr>
          </a:p>
        </p:txBody>
      </p:sp>
      <p:pic>
        <p:nvPicPr>
          <p:cNvPr id="8"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extLst>
      <p:ext uri="{BB962C8B-B14F-4D97-AF65-F5344CB8AC3E}">
        <p14:creationId xmlns:p14="http://schemas.microsoft.com/office/powerpoint/2010/main" val="2520599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solidFill>
                  <a:prstClr val="white">
                    <a:tint val="75000"/>
                  </a:prstClr>
                </a:solidFill>
              </a:rPr>
              <a:pPr/>
              <a:t>11/21/2016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C1F5A0A-F6FC-4FFD-9B49-0DA8697211D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26578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sv-SE" smtClean="0"/>
              <a:t>Klicka här för att ändra format</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651A0C47-018D-4460-B945-BFF7981B6CA6}" type="datetimeFigureOut">
              <a:rPr lang="en-US" smtClean="0">
                <a:solidFill>
                  <a:prstClr val="white">
                    <a:tint val="75000"/>
                  </a:prstClr>
                </a:solidFill>
              </a:rPr>
              <a:pPr/>
              <a:t>11/21/2016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white">
                    <a:tint val="75000"/>
                  </a:prstClr>
                </a:solidFill>
              </a:rPr>
              <a:pPr/>
              <a:t>‹#›</a:t>
            </a:fld>
            <a:endParaRPr lang="en-US">
              <a:solidFill>
                <a:prstClr val="white">
                  <a:tint val="75000"/>
                </a:prstClr>
              </a:solidFill>
            </a:endParaRPr>
          </a:p>
        </p:txBody>
      </p:sp>
      <p:pic>
        <p:nvPicPr>
          <p:cNvPr id="10"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64746" y="2286000"/>
            <a:ext cx="1645920" cy="170411"/>
          </a:xfrm>
          <a:prstGeom prst="rect">
            <a:avLst/>
          </a:prstGeom>
          <a:noFill/>
        </p:spPr>
      </p:pic>
    </p:spTree>
    <p:extLst>
      <p:ext uri="{BB962C8B-B14F-4D97-AF65-F5344CB8AC3E}">
        <p14:creationId xmlns:p14="http://schemas.microsoft.com/office/powerpoint/2010/main" val="2579353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sv-SE" smtClean="0"/>
              <a:t>Klicka här för att ändra format</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sv-SE" smtClean="0"/>
              <a:t>Klicka här för att ändra format på bakgrundstexten</a:t>
            </a:r>
          </a:p>
        </p:txBody>
      </p:sp>
      <p:sp>
        <p:nvSpPr>
          <p:cNvPr id="5" name="Date Placeholder 4"/>
          <p:cNvSpPr>
            <a:spLocks noGrp="1"/>
          </p:cNvSpPr>
          <p:nvPr>
            <p:ph type="dt" sz="half" idx="10"/>
          </p:nvPr>
        </p:nvSpPr>
        <p:spPr/>
        <p:txBody>
          <a:bodyPr/>
          <a:lstStyle/>
          <a:p>
            <a:fld id="{651A0C47-018D-4460-B945-BFF7981B6CA6}" type="datetimeFigureOut">
              <a:rPr lang="en-US" smtClean="0">
                <a:solidFill>
                  <a:prstClr val="white">
                    <a:tint val="75000"/>
                  </a:prstClr>
                </a:solidFill>
              </a:rPr>
              <a:pPr/>
              <a:t>11/21/2016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white">
                    <a:tint val="75000"/>
                  </a:prstClr>
                </a:solidFill>
              </a:rPr>
              <a:pPr/>
              <a:t>‹#›</a:t>
            </a:fld>
            <a:endParaRPr lang="en-US">
              <a:solidFill>
                <a:prstClr val="white">
                  <a:tint val="75000"/>
                </a:prstClr>
              </a:solidFill>
            </a:endParaRPr>
          </a:p>
        </p:txBody>
      </p:sp>
      <p:pic>
        <p:nvPicPr>
          <p:cNvPr id="9"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04853" y="2286000"/>
            <a:ext cx="1645920" cy="170411"/>
          </a:xfrm>
          <a:prstGeom prst="rect">
            <a:avLst/>
          </a:prstGeom>
          <a:noFill/>
        </p:spPr>
      </p:pic>
    </p:spTree>
    <p:extLst>
      <p:ext uri="{BB962C8B-B14F-4D97-AF65-F5344CB8AC3E}">
        <p14:creationId xmlns:p14="http://schemas.microsoft.com/office/powerpoint/2010/main" val="1442074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ovanför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sv-SE" smtClean="0"/>
              <a:t>Klicka här för att ändra format</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sv-SE" smtClean="0"/>
              <a:t>Klicka här för att ändra format på bakgrundstexten</a:t>
            </a:r>
          </a:p>
        </p:txBody>
      </p:sp>
      <p:sp>
        <p:nvSpPr>
          <p:cNvPr id="5" name="Date Placeholder 4"/>
          <p:cNvSpPr>
            <a:spLocks noGrp="1"/>
          </p:cNvSpPr>
          <p:nvPr>
            <p:ph type="dt" sz="half" idx="10"/>
          </p:nvPr>
        </p:nvSpPr>
        <p:spPr/>
        <p:txBody>
          <a:bodyPr/>
          <a:lstStyle/>
          <a:p>
            <a:fld id="{651A0C47-018D-4460-B945-BFF7981B6CA6}" type="datetimeFigureOut">
              <a:rPr lang="en-US" smtClean="0">
                <a:solidFill>
                  <a:prstClr val="white">
                    <a:tint val="75000"/>
                  </a:prstClr>
                </a:solidFill>
              </a:rPr>
              <a:pPr/>
              <a:t>11/21/2016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D57B0AA-AC8E-4463-ADAC-E87D09B82E4F}" type="slidenum">
              <a:rPr lang="en-US" smtClean="0">
                <a:solidFill>
                  <a:prstClr val="white">
                    <a:tint val="75000"/>
                  </a:prstClr>
                </a:solidFill>
              </a:rPr>
              <a:pPr/>
              <a:t>‹#›</a:t>
            </a:fld>
            <a:endParaRPr lang="en-US">
              <a:solidFill>
                <a:prstClr val="white">
                  <a:tint val="75000"/>
                </a:prstClr>
              </a:solidFill>
            </a:endParaRPr>
          </a:p>
        </p:txBody>
      </p:sp>
      <p:pic>
        <p:nvPicPr>
          <p:cNvPr id="11"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9040" y="4890247"/>
            <a:ext cx="1645920" cy="170411"/>
          </a:xfrm>
          <a:prstGeom prst="rect">
            <a:avLst/>
          </a:prstGeom>
          <a:noFill/>
        </p:spPr>
      </p:pic>
    </p:spTree>
    <p:extLst>
      <p:ext uri="{BB962C8B-B14F-4D97-AF65-F5344CB8AC3E}">
        <p14:creationId xmlns:p14="http://schemas.microsoft.com/office/powerpoint/2010/main" val="1267703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rPr>
              <a:pPr/>
              <a:t>11/21/2016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rPr>
              <a:pPr/>
              <a:t>‹#›</a:t>
            </a:fld>
            <a:endParaRPr lang="en-US">
              <a:solidFill>
                <a:prstClr val="white">
                  <a:tint val="75000"/>
                </a:prstClr>
              </a:solidFill>
            </a:endParaRPr>
          </a:p>
        </p:txBody>
      </p:sp>
      <p:pic>
        <p:nvPicPr>
          <p:cNvPr id="10"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extLst>
      <p:ext uri="{BB962C8B-B14F-4D97-AF65-F5344CB8AC3E}">
        <p14:creationId xmlns:p14="http://schemas.microsoft.com/office/powerpoint/2010/main" val="960129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sv-SE" smtClean="0"/>
              <a:t>Klicka här för att ändra format</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rPr>
              <a:pPr/>
              <a:t>11/21/2016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rPr>
              <a:pPr/>
              <a:t>‹#›</a:t>
            </a:fld>
            <a:endParaRPr lang="en-US">
              <a:solidFill>
                <a:prstClr val="white">
                  <a:tint val="75000"/>
                </a:prstClr>
              </a:solidFill>
            </a:endParaRPr>
          </a:p>
        </p:txBody>
      </p:sp>
      <p:pic>
        <p:nvPicPr>
          <p:cNvPr id="9" name="Picture 2" descr="HR-Glyph-R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6052928" y="3115195"/>
            <a:ext cx="1645920" cy="170411"/>
          </a:xfrm>
          <a:prstGeom prst="rect">
            <a:avLst/>
          </a:prstGeom>
          <a:noFill/>
        </p:spPr>
      </p:pic>
    </p:spTree>
    <p:extLst>
      <p:ext uri="{BB962C8B-B14F-4D97-AF65-F5344CB8AC3E}">
        <p14:creationId xmlns:p14="http://schemas.microsoft.com/office/powerpoint/2010/main" val="3637361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5433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4"/>
          <p:cNvSpPr>
            <a:spLocks noGrp="1" noChangeArrowheads="1"/>
          </p:cNvSpPr>
          <p:nvPr>
            <p:ph type="dt" sz="half" idx="10"/>
          </p:nvPr>
        </p:nvSpPr>
        <p:spPr>
          <a:ln/>
        </p:spPr>
        <p:txBody>
          <a:bodyPr/>
          <a:lstStyle>
            <a:lvl1pPr>
              <a:defRPr/>
            </a:lvl1pPr>
          </a:lstStyle>
          <a:p>
            <a:pPr>
              <a:defRPr/>
            </a:pPr>
            <a:r>
              <a:rPr lang="en-US"/>
              <a:t>2009-02-19</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5A7A80-F9A6-421C-869A-4657352CCBF0}" type="slidenum">
              <a:rPr lang="en-US"/>
              <a:pPr>
                <a:defRPr/>
              </a:pPr>
              <a:t>‹#›</a:t>
            </a:fld>
            <a:endParaRPr lang="en-US" dirty="0"/>
          </a:p>
        </p:txBody>
      </p:sp>
    </p:spTree>
    <p:extLst>
      <p:ext uri="{BB962C8B-B14F-4D97-AF65-F5344CB8AC3E}">
        <p14:creationId xmlns:p14="http://schemas.microsoft.com/office/powerpoint/2010/main" val="1583843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113934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sv-SE"/>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67789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749956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8" name="Footer Placeholder 7"/>
          <p:cNvSpPr>
            <a:spLocks noGrp="1"/>
          </p:cNvSpPr>
          <p:nvPr>
            <p:ph type="ftr" sz="quarter" idx="11"/>
          </p:nvPr>
        </p:nvSpPr>
        <p:spPr/>
        <p:txBody>
          <a:bodyPr/>
          <a:lstStyle/>
          <a:p>
            <a:endParaRPr lang="sv-SE">
              <a:solidFill>
                <a:prstClr val="black">
                  <a:tint val="75000"/>
                </a:prstClr>
              </a:solidFill>
            </a:endParaRPr>
          </a:p>
        </p:txBody>
      </p:sp>
      <p:sp>
        <p:nvSpPr>
          <p:cNvPr id="9" name="Slide Number Placeholder 8"/>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49633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4" name="Footer Placeholder 3"/>
          <p:cNvSpPr>
            <a:spLocks noGrp="1"/>
          </p:cNvSpPr>
          <p:nvPr>
            <p:ph type="ftr" sz="quarter" idx="11"/>
          </p:nvPr>
        </p:nvSpPr>
        <p:spPr/>
        <p:txBody>
          <a:bodyPr/>
          <a:lstStyle/>
          <a:p>
            <a:endParaRPr lang="sv-SE">
              <a:solidFill>
                <a:prstClr val="black">
                  <a:tint val="75000"/>
                </a:prstClr>
              </a:solidFill>
            </a:endParaRPr>
          </a:p>
        </p:txBody>
      </p:sp>
      <p:sp>
        <p:nvSpPr>
          <p:cNvPr id="5" name="Slide Number Placeholder 4"/>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636742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3" name="Footer Placeholder 2"/>
          <p:cNvSpPr>
            <a:spLocks noGrp="1"/>
          </p:cNvSpPr>
          <p:nvPr>
            <p:ph type="ftr" sz="quarter" idx="11"/>
          </p:nvPr>
        </p:nvSpPr>
        <p:spPr/>
        <p:txBody>
          <a:bodyPr/>
          <a:lstStyle/>
          <a:p>
            <a:endParaRPr lang="sv-SE">
              <a:solidFill>
                <a:prstClr val="black">
                  <a:tint val="75000"/>
                </a:prstClr>
              </a:solidFill>
            </a:endParaRPr>
          </a:p>
        </p:txBody>
      </p:sp>
      <p:sp>
        <p:nvSpPr>
          <p:cNvPr id="4" name="Slide Number Placeholder 3"/>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870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sv-SE"/>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06715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sv-SE"/>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132507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17190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223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4"/>
          <p:cNvSpPr>
            <a:spLocks noGrp="1" noChangeArrowheads="1"/>
          </p:cNvSpPr>
          <p:nvPr>
            <p:ph type="dt" sz="half" idx="10"/>
          </p:nvPr>
        </p:nvSpPr>
        <p:spPr>
          <a:ln/>
        </p:spPr>
        <p:txBody>
          <a:bodyPr/>
          <a:lstStyle>
            <a:lvl1pPr>
              <a:defRPr/>
            </a:lvl1pPr>
          </a:lstStyle>
          <a:p>
            <a:pPr>
              <a:defRPr/>
            </a:pPr>
            <a:r>
              <a:rPr lang="en-US"/>
              <a:t>2009-02-19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6ED857-9D1C-49B5-9075-1F0441F42D31}" type="slidenum">
              <a:rPr lang="en-US"/>
              <a:pPr>
                <a:defRPr/>
              </a:pPr>
              <a:t>‹#›</a:t>
            </a:fld>
            <a:endParaRPr lang="en-US" dirty="0"/>
          </a:p>
        </p:txBody>
      </p:sp>
    </p:spTree>
    <p:extLst>
      <p:ext uri="{BB962C8B-B14F-4D97-AF65-F5344CB8AC3E}">
        <p14:creationId xmlns:p14="http://schemas.microsoft.com/office/powerpoint/2010/main" val="8791356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253457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040743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sv-SE"/>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580659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01199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8" name="Footer Placeholder 7"/>
          <p:cNvSpPr>
            <a:spLocks noGrp="1"/>
          </p:cNvSpPr>
          <p:nvPr>
            <p:ph type="ftr" sz="quarter" idx="11"/>
          </p:nvPr>
        </p:nvSpPr>
        <p:spPr/>
        <p:txBody>
          <a:bodyPr/>
          <a:lstStyle/>
          <a:p>
            <a:endParaRPr lang="sv-SE">
              <a:solidFill>
                <a:prstClr val="black">
                  <a:tint val="75000"/>
                </a:prstClr>
              </a:solidFill>
            </a:endParaRPr>
          </a:p>
        </p:txBody>
      </p:sp>
      <p:sp>
        <p:nvSpPr>
          <p:cNvPr id="9" name="Slide Number Placeholder 8"/>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702418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4" name="Footer Placeholder 3"/>
          <p:cNvSpPr>
            <a:spLocks noGrp="1"/>
          </p:cNvSpPr>
          <p:nvPr>
            <p:ph type="ftr" sz="quarter" idx="11"/>
          </p:nvPr>
        </p:nvSpPr>
        <p:spPr/>
        <p:txBody>
          <a:bodyPr/>
          <a:lstStyle/>
          <a:p>
            <a:endParaRPr lang="sv-SE">
              <a:solidFill>
                <a:prstClr val="black">
                  <a:tint val="75000"/>
                </a:prstClr>
              </a:solidFill>
            </a:endParaRPr>
          </a:p>
        </p:txBody>
      </p:sp>
      <p:sp>
        <p:nvSpPr>
          <p:cNvPr id="5" name="Slide Number Placeholder 4"/>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67730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3" name="Footer Placeholder 2"/>
          <p:cNvSpPr>
            <a:spLocks noGrp="1"/>
          </p:cNvSpPr>
          <p:nvPr>
            <p:ph type="ftr" sz="quarter" idx="11"/>
          </p:nvPr>
        </p:nvSpPr>
        <p:spPr/>
        <p:txBody>
          <a:bodyPr/>
          <a:lstStyle/>
          <a:p>
            <a:endParaRPr lang="sv-SE">
              <a:solidFill>
                <a:prstClr val="black">
                  <a:tint val="75000"/>
                </a:prstClr>
              </a:solidFill>
            </a:endParaRPr>
          </a:p>
        </p:txBody>
      </p:sp>
      <p:sp>
        <p:nvSpPr>
          <p:cNvPr id="4" name="Slide Number Placeholder 3"/>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70548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sv-SE"/>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556653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sv-SE"/>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655182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1838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2009-02-19</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44821C-D3C6-4A2B-A183-2E879B9AE5F5}" type="slidenum">
              <a:rPr lang="en-US"/>
              <a:pPr>
                <a:defRPr/>
              </a:pPr>
              <a:t>‹#›</a:t>
            </a:fld>
            <a:endParaRPr lang="en-US" dirty="0"/>
          </a:p>
        </p:txBody>
      </p:sp>
    </p:spTree>
    <p:extLst>
      <p:ext uri="{BB962C8B-B14F-4D97-AF65-F5344CB8AC3E}">
        <p14:creationId xmlns:p14="http://schemas.microsoft.com/office/powerpoint/2010/main" val="6281637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410050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97346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76995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sv-SE"/>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04115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131798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8" name="Footer Placeholder 7"/>
          <p:cNvSpPr>
            <a:spLocks noGrp="1"/>
          </p:cNvSpPr>
          <p:nvPr>
            <p:ph type="ftr" sz="quarter" idx="11"/>
          </p:nvPr>
        </p:nvSpPr>
        <p:spPr/>
        <p:txBody>
          <a:bodyPr/>
          <a:lstStyle/>
          <a:p>
            <a:endParaRPr lang="sv-SE">
              <a:solidFill>
                <a:prstClr val="black">
                  <a:tint val="75000"/>
                </a:prstClr>
              </a:solidFill>
            </a:endParaRPr>
          </a:p>
        </p:txBody>
      </p:sp>
      <p:sp>
        <p:nvSpPr>
          <p:cNvPr id="9" name="Slide Number Placeholder 8"/>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721742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4" name="Footer Placeholder 3"/>
          <p:cNvSpPr>
            <a:spLocks noGrp="1"/>
          </p:cNvSpPr>
          <p:nvPr>
            <p:ph type="ftr" sz="quarter" idx="11"/>
          </p:nvPr>
        </p:nvSpPr>
        <p:spPr/>
        <p:txBody>
          <a:bodyPr/>
          <a:lstStyle/>
          <a:p>
            <a:endParaRPr lang="sv-SE">
              <a:solidFill>
                <a:prstClr val="black">
                  <a:tint val="75000"/>
                </a:prstClr>
              </a:solidFill>
            </a:endParaRPr>
          </a:p>
        </p:txBody>
      </p:sp>
      <p:sp>
        <p:nvSpPr>
          <p:cNvPr id="5" name="Slide Number Placeholder 4"/>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18675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3" name="Footer Placeholder 2"/>
          <p:cNvSpPr>
            <a:spLocks noGrp="1"/>
          </p:cNvSpPr>
          <p:nvPr>
            <p:ph type="ftr" sz="quarter" idx="11"/>
          </p:nvPr>
        </p:nvSpPr>
        <p:spPr/>
        <p:txBody>
          <a:bodyPr/>
          <a:lstStyle/>
          <a:p>
            <a:endParaRPr lang="sv-SE">
              <a:solidFill>
                <a:prstClr val="black">
                  <a:tint val="75000"/>
                </a:prstClr>
              </a:solidFill>
            </a:endParaRPr>
          </a:p>
        </p:txBody>
      </p:sp>
      <p:sp>
        <p:nvSpPr>
          <p:cNvPr id="4" name="Slide Number Placeholder 3"/>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6618001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sv-SE"/>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308844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sv-SE"/>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9976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2009-02-19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BD31CE-AAC1-418F-9EE5-AEC86D1ECA2F}" type="slidenum">
              <a:rPr lang="en-US"/>
              <a:pPr>
                <a:defRPr/>
              </a:pPr>
              <a:t>‹#›</a:t>
            </a:fld>
            <a:endParaRPr lang="en-US" dirty="0"/>
          </a:p>
        </p:txBody>
      </p:sp>
    </p:spTree>
    <p:extLst>
      <p:ext uri="{BB962C8B-B14F-4D97-AF65-F5344CB8AC3E}">
        <p14:creationId xmlns:p14="http://schemas.microsoft.com/office/powerpoint/2010/main" val="2480498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80485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3F36833-A17E-4018-AE49-08DF36F60949}" type="datetimeFigureOut">
              <a:rPr lang="sv-SE" smtClean="0">
                <a:solidFill>
                  <a:prstClr val="black">
                    <a:tint val="75000"/>
                  </a:prstClr>
                </a:solidFill>
              </a:rPr>
              <a:pPr/>
              <a:t>2016-11-21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0C13412D-007F-4E80-AA22-8C893DFCC55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8577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2009-02-19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B67B78-4460-4538-A505-1263E2256866}" type="slidenum">
              <a:rPr lang="en-US"/>
              <a:pPr>
                <a:defRPr/>
              </a:pPr>
              <a:t>‹#›</a:t>
            </a:fld>
            <a:endParaRPr lang="en-US" dirty="0"/>
          </a:p>
        </p:txBody>
      </p:sp>
    </p:spTree>
    <p:extLst>
      <p:ext uri="{BB962C8B-B14F-4D97-AF65-F5344CB8AC3E}">
        <p14:creationId xmlns:p14="http://schemas.microsoft.com/office/powerpoint/2010/main" val="279314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Nordgen_full_logo_4c"/>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388" y="149225"/>
            <a:ext cx="17287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descr="ringa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70538" y="3151188"/>
            <a:ext cx="36099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68313" y="404813"/>
            <a:ext cx="82073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sv-SE" altLang="sv-SE"/>
          </a:p>
        </p:txBody>
      </p:sp>
      <p:sp>
        <p:nvSpPr>
          <p:cNvPr id="102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a:t>First level</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r>
              <a:rPr lang="en-US"/>
              <a:t>2009-02-19</a:t>
            </a: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30ACC644-C47C-4189-838C-97CF42613D3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Simain Text Orangutan" pitchFamily="50" charset="0"/>
        </a:defRPr>
      </a:lvl2pPr>
      <a:lvl3pPr algn="ctr" rtl="0" eaLnBrk="0" fontAlgn="base" hangingPunct="0">
        <a:spcBef>
          <a:spcPct val="0"/>
        </a:spcBef>
        <a:spcAft>
          <a:spcPct val="0"/>
        </a:spcAft>
        <a:defRPr sz="4400">
          <a:solidFill>
            <a:schemeClr val="tx2"/>
          </a:solidFill>
          <a:latin typeface="Simain Text Orangutan" pitchFamily="50" charset="0"/>
        </a:defRPr>
      </a:lvl3pPr>
      <a:lvl4pPr algn="ctr" rtl="0" eaLnBrk="0" fontAlgn="base" hangingPunct="0">
        <a:spcBef>
          <a:spcPct val="0"/>
        </a:spcBef>
        <a:spcAft>
          <a:spcPct val="0"/>
        </a:spcAft>
        <a:defRPr sz="4400">
          <a:solidFill>
            <a:schemeClr val="tx2"/>
          </a:solidFill>
          <a:latin typeface="Simain Text Orangutan" pitchFamily="50" charset="0"/>
        </a:defRPr>
      </a:lvl4pPr>
      <a:lvl5pPr algn="ctr" rtl="0" eaLnBrk="0" fontAlgn="base" hangingPunct="0">
        <a:spcBef>
          <a:spcPct val="0"/>
        </a:spcBef>
        <a:spcAft>
          <a:spcPct val="0"/>
        </a:spcAft>
        <a:defRPr sz="4400">
          <a:solidFill>
            <a:schemeClr val="tx2"/>
          </a:solidFill>
          <a:latin typeface="Simain Text Orangutan" pitchFamily="50" charset="0"/>
        </a:defRPr>
      </a:lvl5pPr>
      <a:lvl6pPr marL="457200" algn="ctr" rtl="0" eaLnBrk="1" fontAlgn="base" hangingPunct="1">
        <a:spcBef>
          <a:spcPct val="0"/>
        </a:spcBef>
        <a:spcAft>
          <a:spcPct val="0"/>
        </a:spcAft>
        <a:defRPr sz="4400">
          <a:solidFill>
            <a:schemeClr val="tx2"/>
          </a:solidFill>
          <a:latin typeface="Simain Text Orangutan" pitchFamily="50" charset="0"/>
        </a:defRPr>
      </a:lvl6pPr>
      <a:lvl7pPr marL="914400" algn="ctr" rtl="0" eaLnBrk="1" fontAlgn="base" hangingPunct="1">
        <a:spcBef>
          <a:spcPct val="0"/>
        </a:spcBef>
        <a:spcAft>
          <a:spcPct val="0"/>
        </a:spcAft>
        <a:defRPr sz="4400">
          <a:solidFill>
            <a:schemeClr val="tx2"/>
          </a:solidFill>
          <a:latin typeface="Simain Text Orangutan" pitchFamily="50" charset="0"/>
        </a:defRPr>
      </a:lvl7pPr>
      <a:lvl8pPr marL="1371600" algn="ctr" rtl="0" eaLnBrk="1" fontAlgn="base" hangingPunct="1">
        <a:spcBef>
          <a:spcPct val="0"/>
        </a:spcBef>
        <a:spcAft>
          <a:spcPct val="0"/>
        </a:spcAft>
        <a:defRPr sz="4400">
          <a:solidFill>
            <a:schemeClr val="tx2"/>
          </a:solidFill>
          <a:latin typeface="Simain Text Orangutan" pitchFamily="50" charset="0"/>
        </a:defRPr>
      </a:lvl8pPr>
      <a:lvl9pPr marL="1828800" algn="ctr" rtl="0" eaLnBrk="1" fontAlgn="base" hangingPunct="1">
        <a:spcBef>
          <a:spcPct val="0"/>
        </a:spcBef>
        <a:spcAft>
          <a:spcPct val="0"/>
        </a:spcAft>
        <a:defRPr sz="4400">
          <a:solidFill>
            <a:schemeClr val="tx2"/>
          </a:solidFill>
          <a:latin typeface="Simain Text Orangutan" pitchFamily="5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E3F36833-A17E-4018-AE49-08DF36F60949}" type="datetimeFigureOut">
              <a:rPr lang="sv-SE" smtClean="0">
                <a:solidFill>
                  <a:prstClr val="black">
                    <a:tint val="75000"/>
                  </a:prstClr>
                </a:solidFill>
                <a:latin typeface="Calibri" panose="020F0502020204030204"/>
                <a:cs typeface="+mn-cs"/>
              </a:rPr>
              <a:pPr fontAlgn="auto">
                <a:spcBef>
                  <a:spcPts val="0"/>
                </a:spcBef>
                <a:spcAft>
                  <a:spcPts val="0"/>
                </a:spcAft>
              </a:pPr>
              <a:t>2016-11-21</a:t>
            </a:fld>
            <a:endParaRPr lang="sv-SE">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sv-SE">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0C13412D-007F-4E80-AA22-8C893DFCC555}" type="slidenum">
              <a:rPr lang="sv-SE" smtClean="0">
                <a:solidFill>
                  <a:prstClr val="black">
                    <a:tint val="75000"/>
                  </a:prstClr>
                </a:solidFill>
                <a:latin typeface="Calibri" panose="020F0502020204030204"/>
                <a:cs typeface="+mn-cs"/>
              </a:rPr>
              <a:pPr fontAlgn="auto">
                <a:spcBef>
                  <a:spcPts val="0"/>
                </a:spcBef>
                <a:spcAft>
                  <a:spcPts val="0"/>
                </a:spcAft>
              </a:pPr>
              <a:t>‹#›</a:t>
            </a:fld>
            <a:endParaRPr lang="sv-SE">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25517246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E3F36833-A17E-4018-AE49-08DF36F60949}" type="datetimeFigureOut">
              <a:rPr lang="sv-SE" smtClean="0">
                <a:solidFill>
                  <a:prstClr val="black">
                    <a:tint val="75000"/>
                  </a:prstClr>
                </a:solidFill>
                <a:latin typeface="Calibri" panose="020F0502020204030204"/>
                <a:cs typeface="+mn-cs"/>
              </a:rPr>
              <a:pPr fontAlgn="auto">
                <a:spcBef>
                  <a:spcPts val="0"/>
                </a:spcBef>
                <a:spcAft>
                  <a:spcPts val="0"/>
                </a:spcAft>
              </a:pPr>
              <a:t>2016-11-21</a:t>
            </a:fld>
            <a:endParaRPr lang="sv-SE">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sv-SE">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0C13412D-007F-4E80-AA22-8C893DFCC555}" type="slidenum">
              <a:rPr lang="sv-SE" smtClean="0">
                <a:solidFill>
                  <a:prstClr val="black">
                    <a:tint val="75000"/>
                  </a:prstClr>
                </a:solidFill>
                <a:latin typeface="Calibri" panose="020F0502020204030204"/>
                <a:cs typeface="+mn-cs"/>
              </a:rPr>
              <a:pPr fontAlgn="auto">
                <a:spcBef>
                  <a:spcPts val="0"/>
                </a:spcBef>
                <a:spcAft>
                  <a:spcPts val="0"/>
                </a:spcAft>
              </a:pPr>
              <a:t>‹#›</a:t>
            </a:fld>
            <a:endParaRPr lang="sv-SE">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7453392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fld id="{9C1F5A0A-F6FC-4FFD-9B49-0DA8697211D9}" type="slidenum">
              <a:rPr lang="en-US" smtClean="0">
                <a:solidFill>
                  <a:prstClr val="white">
                    <a:tint val="75000"/>
                  </a:prstClr>
                </a:solidFill>
                <a:latin typeface="Calisto MT"/>
                <a:cs typeface="+mn-cs"/>
              </a:rPr>
              <a:pPr fontAlgn="auto">
                <a:spcBef>
                  <a:spcPts val="0"/>
                </a:spcBef>
                <a:spcAft>
                  <a:spcPts val="0"/>
                </a:spcAft>
              </a:pPr>
              <a:t>‹#›</a:t>
            </a:fld>
            <a:endParaRPr lang="en-US">
              <a:solidFill>
                <a:prstClr val="white">
                  <a:tint val="75000"/>
                </a:prstClr>
              </a:solidFill>
              <a:latin typeface="Calisto MT"/>
              <a:cs typeface="+mn-cs"/>
            </a:endParaRPr>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sv-SE" smtClean="0"/>
              <a:t>Klicka här för att ändra format</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51A0C47-018D-4460-B945-BFF7981B6CA6}" type="datetimeFigureOut">
              <a:rPr lang="en-US" smtClean="0">
                <a:solidFill>
                  <a:prstClr val="white">
                    <a:tint val="75000"/>
                  </a:prstClr>
                </a:solidFill>
                <a:latin typeface="Calisto MT"/>
                <a:cs typeface="+mn-cs"/>
              </a:rPr>
              <a:pPr fontAlgn="auto">
                <a:spcBef>
                  <a:spcPts val="0"/>
                </a:spcBef>
                <a:spcAft>
                  <a:spcPts val="0"/>
                </a:spcAft>
              </a:pPr>
              <a:t>11/21/2016</a:t>
            </a:fld>
            <a:endParaRPr lang="en-US">
              <a:solidFill>
                <a:prstClr val="white">
                  <a:tint val="75000"/>
                </a:prstClr>
              </a:solidFill>
              <a:latin typeface="Calisto MT"/>
              <a:cs typeface="+mn-cs"/>
            </a:endParaRPr>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sto MT"/>
              <a:cs typeface="+mn-cs"/>
            </a:endParaRPr>
          </a:p>
        </p:txBody>
      </p:sp>
    </p:spTree>
    <p:extLst>
      <p:ext uri="{BB962C8B-B14F-4D97-AF65-F5344CB8AC3E}">
        <p14:creationId xmlns:p14="http://schemas.microsoft.com/office/powerpoint/2010/main" val="3518371253"/>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E3F36833-A17E-4018-AE49-08DF36F60949}" type="datetimeFigureOut">
              <a:rPr lang="sv-SE" smtClean="0">
                <a:solidFill>
                  <a:prstClr val="black">
                    <a:tint val="75000"/>
                  </a:prstClr>
                </a:solidFill>
                <a:latin typeface="Calibri" panose="020F0502020204030204"/>
                <a:cs typeface="+mn-cs"/>
              </a:rPr>
              <a:pPr fontAlgn="auto">
                <a:spcBef>
                  <a:spcPts val="0"/>
                </a:spcBef>
                <a:spcAft>
                  <a:spcPts val="0"/>
                </a:spcAft>
              </a:pPr>
              <a:t>2016-11-21</a:t>
            </a:fld>
            <a:endParaRPr lang="sv-SE">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sv-SE">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0C13412D-007F-4E80-AA22-8C893DFCC555}" type="slidenum">
              <a:rPr lang="sv-SE" smtClean="0">
                <a:solidFill>
                  <a:prstClr val="black">
                    <a:tint val="75000"/>
                  </a:prstClr>
                </a:solidFill>
                <a:latin typeface="Calibri" panose="020F0502020204030204"/>
                <a:cs typeface="+mn-cs"/>
              </a:rPr>
              <a:pPr fontAlgn="auto">
                <a:spcBef>
                  <a:spcPts val="0"/>
                </a:spcBef>
                <a:spcAft>
                  <a:spcPts val="0"/>
                </a:spcAft>
              </a:pPr>
              <a:t>‹#›</a:t>
            </a:fld>
            <a:endParaRPr lang="sv-SE">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14537738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E3F36833-A17E-4018-AE49-08DF36F60949}" type="datetimeFigureOut">
              <a:rPr lang="sv-SE" smtClean="0">
                <a:solidFill>
                  <a:prstClr val="black">
                    <a:tint val="75000"/>
                  </a:prstClr>
                </a:solidFill>
                <a:latin typeface="Calibri" panose="020F0502020204030204"/>
                <a:cs typeface="+mn-cs"/>
              </a:rPr>
              <a:pPr fontAlgn="auto">
                <a:spcBef>
                  <a:spcPts val="0"/>
                </a:spcBef>
                <a:spcAft>
                  <a:spcPts val="0"/>
                </a:spcAft>
              </a:pPr>
              <a:t>2016-11-21</a:t>
            </a:fld>
            <a:endParaRPr lang="sv-SE">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sv-SE">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0C13412D-007F-4E80-AA22-8C893DFCC555}" type="slidenum">
              <a:rPr lang="sv-SE" smtClean="0">
                <a:solidFill>
                  <a:prstClr val="black">
                    <a:tint val="75000"/>
                  </a:prstClr>
                </a:solidFill>
                <a:latin typeface="Calibri" panose="020F0502020204030204"/>
                <a:cs typeface="+mn-cs"/>
              </a:rPr>
              <a:pPr fontAlgn="auto">
                <a:spcBef>
                  <a:spcPts val="0"/>
                </a:spcBef>
                <a:spcAft>
                  <a:spcPts val="0"/>
                </a:spcAft>
              </a:pPr>
              <a:t>‹#›</a:t>
            </a:fld>
            <a:endParaRPr lang="sv-SE">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4429818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E3F36833-A17E-4018-AE49-08DF36F60949}" type="datetimeFigureOut">
              <a:rPr lang="sv-SE" smtClean="0">
                <a:solidFill>
                  <a:prstClr val="black">
                    <a:tint val="75000"/>
                  </a:prstClr>
                </a:solidFill>
                <a:latin typeface="Calibri" panose="020F0502020204030204"/>
                <a:cs typeface="+mn-cs"/>
              </a:rPr>
              <a:pPr fontAlgn="auto">
                <a:spcBef>
                  <a:spcPts val="0"/>
                </a:spcBef>
                <a:spcAft>
                  <a:spcPts val="0"/>
                </a:spcAft>
              </a:pPr>
              <a:t>2016-11-21</a:t>
            </a:fld>
            <a:endParaRPr lang="sv-SE">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sv-SE">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0C13412D-007F-4E80-AA22-8C893DFCC555}" type="slidenum">
              <a:rPr lang="sv-SE" smtClean="0">
                <a:solidFill>
                  <a:prstClr val="black">
                    <a:tint val="75000"/>
                  </a:prstClr>
                </a:solidFill>
                <a:latin typeface="Calibri" panose="020F0502020204030204"/>
                <a:cs typeface="+mn-cs"/>
              </a:rPr>
              <a:pPr fontAlgn="auto">
                <a:spcBef>
                  <a:spcPts val="0"/>
                </a:spcBef>
                <a:spcAft>
                  <a:spcPts val="0"/>
                </a:spcAft>
              </a:pPr>
              <a:t>‹#›</a:t>
            </a:fld>
            <a:endParaRPr lang="sv-SE">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39228321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61.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TextBox 2"/>
          <p:cNvSpPr txBox="1"/>
          <p:nvPr/>
        </p:nvSpPr>
        <p:spPr>
          <a:xfrm>
            <a:off x="755576" y="4941168"/>
            <a:ext cx="7766870" cy="1508105"/>
          </a:xfrm>
          <a:prstGeom prst="rect">
            <a:avLst/>
          </a:prstGeom>
          <a:noFill/>
        </p:spPr>
        <p:txBody>
          <a:bodyPr wrap="none" rtlCol="0">
            <a:spAutoFit/>
          </a:bodyPr>
          <a:lstStyle/>
          <a:p>
            <a:pPr algn="ctr"/>
            <a:r>
              <a:rPr lang="sv-SE" sz="3600" dirty="0" err="1" smtClean="0">
                <a:solidFill>
                  <a:schemeClr val="bg1"/>
                </a:solidFill>
                <a:latin typeface="Comic Sans MS" panose="030F0702030302020204" pitchFamily="66" charset="0"/>
              </a:rPr>
              <a:t>Towards</a:t>
            </a:r>
            <a:r>
              <a:rPr lang="sv-SE" sz="3600" dirty="0" smtClean="0">
                <a:solidFill>
                  <a:schemeClr val="bg1"/>
                </a:solidFill>
                <a:latin typeface="Comic Sans MS" panose="030F0702030302020204" pitchFamily="66" charset="0"/>
              </a:rPr>
              <a:t> a Nordic </a:t>
            </a:r>
            <a:r>
              <a:rPr lang="sv-SE" sz="3600" dirty="0" err="1">
                <a:solidFill>
                  <a:schemeClr val="bg1"/>
                </a:solidFill>
                <a:latin typeface="Comic Sans MS" panose="030F0702030302020204" pitchFamily="66" charset="0"/>
              </a:rPr>
              <a:t>User</a:t>
            </a:r>
            <a:r>
              <a:rPr lang="sv-SE" sz="3600" dirty="0">
                <a:solidFill>
                  <a:schemeClr val="bg1"/>
                </a:solidFill>
                <a:latin typeface="Comic Sans MS" panose="030F0702030302020204" pitchFamily="66" charset="0"/>
              </a:rPr>
              <a:t> Gene Bank?</a:t>
            </a:r>
          </a:p>
          <a:p>
            <a:pPr algn="ctr"/>
            <a:r>
              <a:rPr lang="sv-SE" sz="2800" dirty="0" smtClean="0">
                <a:solidFill>
                  <a:schemeClr val="bg1"/>
                </a:solidFill>
                <a:latin typeface="Comic Sans MS" panose="030F0702030302020204" pitchFamily="66" charset="0"/>
              </a:rPr>
              <a:t>Annette </a:t>
            </a:r>
            <a:r>
              <a:rPr lang="sv-SE" sz="2800" dirty="0" err="1">
                <a:solidFill>
                  <a:schemeClr val="bg1"/>
                </a:solidFill>
                <a:latin typeface="Comic Sans MS" panose="030F0702030302020204" pitchFamily="66" charset="0"/>
              </a:rPr>
              <a:t>Hägnefelt</a:t>
            </a:r>
            <a:endParaRPr lang="sv-SE" sz="2800" dirty="0">
              <a:solidFill>
                <a:schemeClr val="bg1"/>
              </a:solidFill>
              <a:latin typeface="Comic Sans MS" panose="030F0702030302020204" pitchFamily="66" charset="0"/>
            </a:endParaRPr>
          </a:p>
          <a:p>
            <a:pPr algn="ctr"/>
            <a:r>
              <a:rPr lang="sv-SE" sz="2800" dirty="0">
                <a:solidFill>
                  <a:schemeClr val="bg1"/>
                </a:solidFill>
                <a:latin typeface="Comic Sans MS" panose="030F0702030302020204" pitchFamily="66" charset="0"/>
              </a:rPr>
              <a:t>Jan T. Svensson</a:t>
            </a:r>
            <a:endParaRPr lang="en-US"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728157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6632"/>
            <a:ext cx="8207375" cy="1079500"/>
          </a:xfrm>
        </p:spPr>
        <p:txBody>
          <a:bodyPr/>
          <a:lstStyle/>
          <a:p>
            <a:r>
              <a:rPr lang="sv-SE" sz="3600" dirty="0" smtClean="0">
                <a:latin typeface="Comic Sans MS" panose="030F0702030302020204" pitchFamily="66" charset="0"/>
              </a:rPr>
              <a:t>EU </a:t>
            </a:r>
            <a:r>
              <a:rPr lang="sv-SE" sz="3600" dirty="0" err="1" smtClean="0">
                <a:latin typeface="Comic Sans MS" panose="030F0702030302020204" pitchFamily="66" charset="0"/>
              </a:rPr>
              <a:t>Directives</a:t>
            </a:r>
            <a:endParaRPr lang="sv-SE" sz="3600" dirty="0">
              <a:latin typeface="Comic Sans MS" panose="030F0702030302020204" pitchFamily="66" charset="0"/>
            </a:endParaRPr>
          </a:p>
        </p:txBody>
      </p:sp>
      <p:sp>
        <p:nvSpPr>
          <p:cNvPr id="3" name="Platshållare för innehåll 2"/>
          <p:cNvSpPr>
            <a:spLocks noGrp="1"/>
          </p:cNvSpPr>
          <p:nvPr>
            <p:ph sz="half" idx="1"/>
          </p:nvPr>
        </p:nvSpPr>
        <p:spPr>
          <a:xfrm>
            <a:off x="4716016" y="1196132"/>
            <a:ext cx="4254624" cy="4525963"/>
          </a:xfrm>
        </p:spPr>
        <p:txBody>
          <a:bodyPr/>
          <a:lstStyle/>
          <a:p>
            <a:pPr marL="0" indent="0">
              <a:buNone/>
            </a:pPr>
            <a:r>
              <a:rPr lang="sv-SE" dirty="0" err="1">
                <a:latin typeface="Comic Sans MS" panose="030F0702030302020204" pitchFamily="66" charset="0"/>
              </a:rPr>
              <a:t>Directive</a:t>
            </a:r>
            <a:r>
              <a:rPr lang="sv-SE" dirty="0">
                <a:latin typeface="Comic Sans MS" panose="030F0702030302020204" pitchFamily="66" charset="0"/>
              </a:rPr>
              <a:t> 2009/145/EC</a:t>
            </a:r>
          </a:p>
          <a:p>
            <a:r>
              <a:rPr lang="en-US" sz="2400" b="1" i="1" u="sng" dirty="0">
                <a:solidFill>
                  <a:srgbClr val="00B050"/>
                </a:solidFill>
                <a:latin typeface="Comic Sans MS" panose="030F0702030302020204" pitchFamily="66" charset="0"/>
              </a:rPr>
              <a:t>vegetable</a:t>
            </a:r>
            <a:r>
              <a:rPr lang="en-US" sz="2400" dirty="0">
                <a:latin typeface="Comic Sans MS" panose="030F0702030302020204" pitchFamily="66" charset="0"/>
              </a:rPr>
              <a:t> landraces and varieties </a:t>
            </a:r>
            <a:r>
              <a:rPr lang="en-US" sz="2400" b="1" i="1" u="sng" dirty="0">
                <a:latin typeface="Comic Sans MS" panose="030F0702030302020204" pitchFamily="66" charset="0"/>
              </a:rPr>
              <a:t>traditionally grown </a:t>
            </a:r>
            <a:r>
              <a:rPr lang="en-US" sz="2400" dirty="0">
                <a:latin typeface="Comic Sans MS" panose="030F0702030302020204" pitchFamily="66" charset="0"/>
              </a:rPr>
              <a:t>in certain regions</a:t>
            </a:r>
            <a:r>
              <a:rPr lang="en-US" sz="2400" dirty="0" smtClean="0">
                <a:latin typeface="Comic Sans MS" panose="030F0702030302020204" pitchFamily="66" charset="0"/>
              </a:rPr>
              <a:t>…</a:t>
            </a:r>
          </a:p>
          <a:p>
            <a:endParaRPr lang="sv-SE" sz="2400" dirty="0">
              <a:latin typeface="Comic Sans MS" panose="030F0702030302020204" pitchFamily="66" charset="0"/>
            </a:endParaRPr>
          </a:p>
          <a:p>
            <a:endParaRPr lang="en-US" sz="2400" dirty="0">
              <a:latin typeface="Comic Sans MS" panose="030F0702030302020204" pitchFamily="66" charset="0"/>
            </a:endParaRPr>
          </a:p>
          <a:p>
            <a:r>
              <a:rPr lang="en-US" sz="2400" dirty="0">
                <a:latin typeface="Comic Sans MS" panose="030F0702030302020204" pitchFamily="66" charset="0"/>
              </a:rPr>
              <a:t>only small package</a:t>
            </a:r>
          </a:p>
          <a:p>
            <a:pPr marL="0" indent="0">
              <a:buNone/>
            </a:pPr>
            <a:endParaRPr lang="en-US" sz="1800" dirty="0">
              <a:latin typeface="Comic Sans MS" panose="030F0702030302020204" pitchFamily="66" charset="0"/>
            </a:endParaRPr>
          </a:p>
          <a:p>
            <a:pPr marL="0" indent="0">
              <a:buNone/>
            </a:pPr>
            <a:endParaRPr lang="en-US" sz="1800" dirty="0" smtClean="0">
              <a:latin typeface="Comic Sans MS" panose="030F0702030302020204" pitchFamily="66" charset="0"/>
            </a:endParaRPr>
          </a:p>
          <a:p>
            <a:pPr marL="361950" indent="0">
              <a:buNone/>
            </a:pPr>
            <a:r>
              <a:rPr lang="en-US" sz="1800" dirty="0" err="1" smtClean="0">
                <a:latin typeface="Comic Sans MS" panose="030F0702030302020204" pitchFamily="66" charset="0"/>
              </a:rPr>
              <a:t>Amatørsorter</a:t>
            </a:r>
            <a:r>
              <a:rPr lang="en-US" sz="1800" dirty="0" smtClean="0">
                <a:latin typeface="Comic Sans MS" panose="030F0702030302020204" pitchFamily="66" charset="0"/>
              </a:rPr>
              <a:t> </a:t>
            </a:r>
            <a:r>
              <a:rPr lang="en-US" sz="1800" dirty="0">
                <a:latin typeface="Comic Sans MS" panose="030F0702030302020204" pitchFamily="66" charset="0"/>
              </a:rPr>
              <a:t>(DK)</a:t>
            </a:r>
          </a:p>
          <a:p>
            <a:pPr marL="361950" indent="0">
              <a:buNone/>
            </a:pPr>
            <a:r>
              <a:rPr lang="en-US" sz="1800" dirty="0">
                <a:latin typeface="Comic Sans MS" panose="030F0702030302020204" pitchFamily="66" charset="0"/>
              </a:rPr>
              <a:t>n/a (FI)</a:t>
            </a:r>
          </a:p>
          <a:p>
            <a:pPr marL="361950" indent="0">
              <a:buNone/>
            </a:pPr>
            <a:r>
              <a:rPr lang="en-US" sz="1800" dirty="0" err="1">
                <a:latin typeface="Comic Sans MS" panose="030F0702030302020204" pitchFamily="66" charset="0"/>
              </a:rPr>
              <a:t>Tradisjonssorter</a:t>
            </a:r>
            <a:r>
              <a:rPr lang="en-US" sz="1800" dirty="0">
                <a:latin typeface="Comic Sans MS" panose="030F0702030302020204" pitchFamily="66" charset="0"/>
              </a:rPr>
              <a:t> (NO)</a:t>
            </a:r>
            <a:endParaRPr lang="sv-SE" sz="1800" dirty="0">
              <a:latin typeface="Comic Sans MS" panose="030F0702030302020204" pitchFamily="66" charset="0"/>
            </a:endParaRPr>
          </a:p>
          <a:p>
            <a:pPr marL="361950" indent="0">
              <a:buNone/>
            </a:pPr>
            <a:r>
              <a:rPr lang="en-US" sz="1800" dirty="0" err="1">
                <a:latin typeface="Comic Sans MS" panose="030F0702030302020204" pitchFamily="66" charset="0"/>
              </a:rPr>
              <a:t>Amatörsorter</a:t>
            </a:r>
            <a:r>
              <a:rPr lang="en-US" sz="1800" dirty="0">
                <a:latin typeface="Comic Sans MS" panose="030F0702030302020204" pitchFamily="66" charset="0"/>
              </a:rPr>
              <a:t> (SE)</a:t>
            </a:r>
          </a:p>
          <a:p>
            <a:pPr marL="361950" indent="0">
              <a:buNone/>
            </a:pPr>
            <a:r>
              <a:rPr lang="en-US" sz="1800" dirty="0">
                <a:latin typeface="Comic Sans MS" panose="030F0702030302020204" pitchFamily="66" charset="0"/>
              </a:rPr>
              <a:t>Others (EN)</a:t>
            </a:r>
          </a:p>
          <a:p>
            <a:endParaRPr lang="sv-SE" dirty="0">
              <a:latin typeface="Comic Sans MS" panose="030F0702030302020204" pitchFamily="66" charset="0"/>
            </a:endParaRPr>
          </a:p>
          <a:p>
            <a:endParaRPr lang="sv-SE" dirty="0">
              <a:latin typeface="Comic Sans MS" panose="030F0702030302020204" pitchFamily="66" charset="0"/>
            </a:endParaRPr>
          </a:p>
        </p:txBody>
      </p:sp>
      <p:sp>
        <p:nvSpPr>
          <p:cNvPr id="4" name="Platshållare för innehåll 3"/>
          <p:cNvSpPr>
            <a:spLocks noGrp="1"/>
          </p:cNvSpPr>
          <p:nvPr>
            <p:ph sz="half" idx="2"/>
          </p:nvPr>
        </p:nvSpPr>
        <p:spPr>
          <a:xfrm>
            <a:off x="323528" y="1196132"/>
            <a:ext cx="4038600" cy="4525963"/>
          </a:xfrm>
        </p:spPr>
        <p:txBody>
          <a:bodyPr/>
          <a:lstStyle/>
          <a:p>
            <a:pPr marL="0" indent="0">
              <a:buNone/>
            </a:pPr>
            <a:r>
              <a:rPr lang="sv-SE" dirty="0" err="1">
                <a:latin typeface="Comic Sans MS" panose="030F0702030302020204" pitchFamily="66" charset="0"/>
              </a:rPr>
              <a:t>Directive</a:t>
            </a:r>
            <a:r>
              <a:rPr lang="sv-SE" dirty="0">
                <a:latin typeface="Comic Sans MS" panose="030F0702030302020204" pitchFamily="66" charset="0"/>
              </a:rPr>
              <a:t> 2008/62/EC</a:t>
            </a:r>
          </a:p>
          <a:p>
            <a:r>
              <a:rPr lang="en-US" sz="2400" b="1" i="1" u="sng" dirty="0">
                <a:solidFill>
                  <a:srgbClr val="CC6600"/>
                </a:solidFill>
                <a:latin typeface="Comic Sans MS" panose="030F0702030302020204" pitchFamily="66" charset="0"/>
              </a:rPr>
              <a:t>agricultural</a:t>
            </a:r>
            <a:r>
              <a:rPr lang="en-US" sz="2400" dirty="0">
                <a:latin typeface="Comic Sans MS" panose="030F0702030302020204" pitchFamily="66" charset="0"/>
              </a:rPr>
              <a:t> landraces and varieties </a:t>
            </a:r>
            <a:r>
              <a:rPr lang="en-US" sz="2400" b="1" i="1" u="sng" dirty="0">
                <a:latin typeface="Comic Sans MS" panose="030F0702030302020204" pitchFamily="66" charset="0"/>
              </a:rPr>
              <a:t>naturally adapted to local conditions </a:t>
            </a:r>
            <a:r>
              <a:rPr lang="en-US" sz="2400" b="1" dirty="0">
                <a:latin typeface="Comic Sans MS" panose="030F0702030302020204" pitchFamily="66" charset="0"/>
              </a:rPr>
              <a:t>…</a:t>
            </a:r>
          </a:p>
          <a:p>
            <a:endParaRPr lang="en-US" sz="2400" dirty="0" smtClean="0">
              <a:latin typeface="Comic Sans MS" panose="030F0702030302020204" pitchFamily="66" charset="0"/>
            </a:endParaRPr>
          </a:p>
          <a:p>
            <a:r>
              <a:rPr lang="en-US" sz="2400" dirty="0">
                <a:latin typeface="Comic Sans MS" panose="030F0702030302020204" pitchFamily="66" charset="0"/>
              </a:rPr>
              <a:t>n</a:t>
            </a:r>
            <a:r>
              <a:rPr lang="en-US" sz="2400" dirty="0" smtClean="0">
                <a:latin typeface="Comic Sans MS" panose="030F0702030302020204" pitchFamily="66" charset="0"/>
              </a:rPr>
              <a:t>o </a:t>
            </a:r>
            <a:r>
              <a:rPr lang="en-US" sz="2400" dirty="0">
                <a:latin typeface="Comic Sans MS" panose="030F0702030302020204" pitchFamily="66" charset="0"/>
              </a:rPr>
              <a:t>limits regarding package size</a:t>
            </a:r>
          </a:p>
          <a:p>
            <a:pPr marL="0" indent="0">
              <a:buNone/>
            </a:pPr>
            <a:endParaRPr lang="en-US" sz="1800" dirty="0">
              <a:latin typeface="Comic Sans MS" panose="030F0702030302020204" pitchFamily="66" charset="0"/>
            </a:endParaRPr>
          </a:p>
          <a:p>
            <a:pPr marL="361950" indent="0">
              <a:buNone/>
            </a:pPr>
            <a:r>
              <a:rPr lang="en-US" sz="1800" dirty="0" err="1">
                <a:latin typeface="Comic Sans MS" panose="030F0702030302020204" pitchFamily="66" charset="0"/>
              </a:rPr>
              <a:t>Bevaringssort</a:t>
            </a:r>
            <a:r>
              <a:rPr lang="en-US" sz="1800" dirty="0">
                <a:latin typeface="Comic Sans MS" panose="030F0702030302020204" pitchFamily="66" charset="0"/>
              </a:rPr>
              <a:t> (DK)</a:t>
            </a:r>
          </a:p>
          <a:p>
            <a:pPr marL="361950" indent="0">
              <a:buNone/>
            </a:pPr>
            <a:r>
              <a:rPr lang="en-US" sz="1800" dirty="0" err="1">
                <a:latin typeface="Comic Sans MS" panose="030F0702030302020204" pitchFamily="66" charset="0"/>
              </a:rPr>
              <a:t>Alkuperäiskasvilajikkeet</a:t>
            </a:r>
            <a:r>
              <a:rPr lang="en-US" sz="1800" dirty="0">
                <a:latin typeface="Comic Sans MS" panose="030F0702030302020204" pitchFamily="66" charset="0"/>
              </a:rPr>
              <a:t> (FI) </a:t>
            </a:r>
          </a:p>
          <a:p>
            <a:pPr marL="361950" indent="0">
              <a:buNone/>
            </a:pPr>
            <a:r>
              <a:rPr lang="en-US" sz="1800" dirty="0" err="1">
                <a:latin typeface="Comic Sans MS" panose="030F0702030302020204" pitchFamily="66" charset="0"/>
              </a:rPr>
              <a:t>Bevaringsverdige</a:t>
            </a:r>
            <a:r>
              <a:rPr lang="en-US" sz="1800" dirty="0">
                <a:latin typeface="Comic Sans MS" panose="030F0702030302020204" pitchFamily="66" charset="0"/>
              </a:rPr>
              <a:t> sorter (NO)</a:t>
            </a:r>
          </a:p>
          <a:p>
            <a:pPr marL="361950" indent="0">
              <a:buNone/>
            </a:pPr>
            <a:r>
              <a:rPr lang="en-US" sz="1800" dirty="0" err="1">
                <a:latin typeface="Comic Sans MS" panose="030F0702030302020204" pitchFamily="66" charset="0"/>
              </a:rPr>
              <a:t>Bevarandesorter</a:t>
            </a:r>
            <a:r>
              <a:rPr lang="en-US" sz="1800" dirty="0">
                <a:latin typeface="Comic Sans MS" panose="030F0702030302020204" pitchFamily="66" charset="0"/>
              </a:rPr>
              <a:t> (SE)</a:t>
            </a:r>
          </a:p>
          <a:p>
            <a:pPr marL="361950" indent="0">
              <a:buNone/>
            </a:pPr>
            <a:r>
              <a:rPr lang="en-US" sz="1800" dirty="0">
                <a:latin typeface="Comic Sans MS" panose="030F0702030302020204" pitchFamily="66" charset="0"/>
              </a:rPr>
              <a:t>Conservation varieties (EN)</a:t>
            </a:r>
            <a:endParaRPr lang="sv-SE" sz="1800" dirty="0">
              <a:latin typeface="Comic Sans MS" panose="030F0702030302020204" pitchFamily="66" charset="0"/>
            </a:endParaRPr>
          </a:p>
        </p:txBody>
      </p:sp>
    </p:spTree>
    <p:extLst>
      <p:ext uri="{BB962C8B-B14F-4D97-AF65-F5344CB8AC3E}">
        <p14:creationId xmlns:p14="http://schemas.microsoft.com/office/powerpoint/2010/main" val="2125660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27967396"/>
              </p:ext>
            </p:extLst>
          </p:nvPr>
        </p:nvGraphicFramePr>
        <p:xfrm>
          <a:off x="1331640" y="1052736"/>
          <a:ext cx="6648400" cy="4754880"/>
        </p:xfrm>
        <a:graphic>
          <a:graphicData uri="http://schemas.openxmlformats.org/drawingml/2006/table">
            <a:tbl>
              <a:tblPr firstRow="1" bandRow="1">
                <a:tableStyleId>{5C22544A-7EE6-4342-B048-85BDC9FD1C3A}</a:tableStyleId>
              </a:tblPr>
              <a:tblGrid>
                <a:gridCol w="1872210"/>
                <a:gridCol w="955238"/>
                <a:gridCol w="955238"/>
                <a:gridCol w="955238"/>
                <a:gridCol w="955238"/>
                <a:gridCol w="955238"/>
              </a:tblGrid>
              <a:tr h="247474">
                <a:tc>
                  <a:txBody>
                    <a:bodyPr/>
                    <a:lstStyle/>
                    <a:p>
                      <a:endParaRPr lang="en-US" b="0" dirty="0">
                        <a:solidFill>
                          <a:schemeClr val="tx1"/>
                        </a:solidFill>
                        <a:latin typeface="Comic Sans MS" panose="030F0702030302020204" pitchFamily="66" charset="0"/>
                      </a:endParaRPr>
                    </a:p>
                  </a:txBody>
                  <a:tcPr/>
                </a:tc>
                <a:tc>
                  <a:txBody>
                    <a:bodyPr/>
                    <a:lstStyle/>
                    <a:p>
                      <a:r>
                        <a:rPr lang="sv-SE" b="1" dirty="0" smtClean="0">
                          <a:solidFill>
                            <a:schemeClr val="tx1"/>
                          </a:solidFill>
                          <a:latin typeface="Comic Sans MS" panose="030F0702030302020204" pitchFamily="66" charset="0"/>
                        </a:rPr>
                        <a:t>DK</a:t>
                      </a:r>
                      <a:endParaRPr lang="en-US" b="1" dirty="0">
                        <a:solidFill>
                          <a:schemeClr val="tx1"/>
                        </a:solidFill>
                        <a:latin typeface="Comic Sans MS" panose="030F0702030302020204" pitchFamily="66" charset="0"/>
                      </a:endParaRPr>
                    </a:p>
                  </a:txBody>
                  <a:tcPr/>
                </a:tc>
                <a:tc>
                  <a:txBody>
                    <a:bodyPr/>
                    <a:lstStyle/>
                    <a:p>
                      <a:r>
                        <a:rPr lang="sv-SE" b="1" dirty="0" smtClean="0">
                          <a:solidFill>
                            <a:schemeClr val="tx1"/>
                          </a:solidFill>
                          <a:latin typeface="Comic Sans MS" panose="030F0702030302020204" pitchFamily="66" charset="0"/>
                        </a:rPr>
                        <a:t>FI</a:t>
                      </a:r>
                      <a:endParaRPr lang="en-US" b="1" dirty="0">
                        <a:solidFill>
                          <a:schemeClr val="tx1"/>
                        </a:solidFill>
                        <a:latin typeface="Comic Sans MS" panose="030F0702030302020204" pitchFamily="66" charset="0"/>
                      </a:endParaRPr>
                    </a:p>
                  </a:txBody>
                  <a:tcPr/>
                </a:tc>
                <a:tc>
                  <a:txBody>
                    <a:bodyPr/>
                    <a:lstStyle/>
                    <a:p>
                      <a:r>
                        <a:rPr lang="sv-SE" b="1" dirty="0" smtClean="0">
                          <a:solidFill>
                            <a:schemeClr val="tx1"/>
                          </a:solidFill>
                          <a:latin typeface="Comic Sans MS" panose="030F0702030302020204" pitchFamily="66" charset="0"/>
                        </a:rPr>
                        <a:t>IS</a:t>
                      </a:r>
                      <a:endParaRPr lang="en-US" b="1" dirty="0">
                        <a:solidFill>
                          <a:schemeClr val="tx1"/>
                        </a:solidFill>
                        <a:latin typeface="Comic Sans MS" panose="030F0702030302020204" pitchFamily="66" charset="0"/>
                      </a:endParaRPr>
                    </a:p>
                  </a:txBody>
                  <a:tcPr/>
                </a:tc>
                <a:tc>
                  <a:txBody>
                    <a:bodyPr/>
                    <a:lstStyle/>
                    <a:p>
                      <a:r>
                        <a:rPr lang="sv-SE" b="1" dirty="0" smtClean="0">
                          <a:solidFill>
                            <a:schemeClr val="tx1"/>
                          </a:solidFill>
                          <a:latin typeface="Comic Sans MS" panose="030F0702030302020204" pitchFamily="66" charset="0"/>
                        </a:rPr>
                        <a:t>NO</a:t>
                      </a:r>
                      <a:endParaRPr lang="en-US" b="1" dirty="0">
                        <a:solidFill>
                          <a:schemeClr val="tx1"/>
                        </a:solidFill>
                        <a:latin typeface="Comic Sans MS" panose="030F0702030302020204" pitchFamily="66" charset="0"/>
                      </a:endParaRPr>
                    </a:p>
                  </a:txBody>
                  <a:tcPr/>
                </a:tc>
                <a:tc>
                  <a:txBody>
                    <a:bodyPr/>
                    <a:lstStyle/>
                    <a:p>
                      <a:r>
                        <a:rPr lang="sv-SE" b="1" dirty="0" smtClean="0">
                          <a:solidFill>
                            <a:schemeClr val="tx1"/>
                          </a:solidFill>
                          <a:latin typeface="Comic Sans MS" panose="030F0702030302020204" pitchFamily="66" charset="0"/>
                        </a:rPr>
                        <a:t>SE</a:t>
                      </a:r>
                      <a:endParaRPr lang="en-US" b="1" dirty="0">
                        <a:solidFill>
                          <a:schemeClr val="tx1"/>
                        </a:solidFill>
                        <a:latin typeface="Comic Sans MS" panose="030F0702030302020204" pitchFamily="66" charset="0"/>
                      </a:endParaRPr>
                    </a:p>
                  </a:txBody>
                  <a:tcPr/>
                </a:tc>
              </a:tr>
              <a:tr h="308977">
                <a:tc>
                  <a:txBody>
                    <a:bodyPr/>
                    <a:lstStyle/>
                    <a:p>
                      <a:r>
                        <a:rPr lang="sv-SE" b="0" dirty="0" err="1" smtClean="0">
                          <a:latin typeface="Comic Sans MS" panose="030F0702030302020204" pitchFamily="66" charset="0"/>
                        </a:rPr>
                        <a:t>Wheat</a:t>
                      </a:r>
                      <a:endParaRPr lang="en-US" b="0" dirty="0">
                        <a:latin typeface="Comic Sans MS" panose="030F0702030302020204" pitchFamily="66" charset="0"/>
                      </a:endParaRPr>
                    </a:p>
                  </a:txBody>
                  <a:tcPr/>
                </a:tc>
                <a:tc>
                  <a:txBody>
                    <a:bodyPr/>
                    <a:lstStyle/>
                    <a:p>
                      <a:r>
                        <a:rPr lang="sv-SE" b="0" dirty="0" smtClean="0">
                          <a:latin typeface="Comic Sans MS" panose="030F0702030302020204" pitchFamily="66" charset="0"/>
                        </a:rPr>
                        <a:t>1</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r>
                        <a:rPr lang="sv-SE" b="0" dirty="0" smtClean="0">
                          <a:latin typeface="Comic Sans MS" panose="030F0702030302020204" pitchFamily="66" charset="0"/>
                        </a:rPr>
                        <a:t>4</a:t>
                      </a:r>
                      <a:endParaRPr lang="en-US" b="0" dirty="0">
                        <a:latin typeface="Comic Sans MS" panose="030F0702030302020204" pitchFamily="66" charset="0"/>
                      </a:endParaRPr>
                    </a:p>
                  </a:txBody>
                  <a:tcPr/>
                </a:tc>
                <a:tc>
                  <a:txBody>
                    <a:bodyPr/>
                    <a:lstStyle/>
                    <a:p>
                      <a:r>
                        <a:rPr lang="sv-SE" b="0" dirty="0" smtClean="0">
                          <a:latin typeface="Comic Sans MS" panose="030F0702030302020204" pitchFamily="66" charset="0"/>
                        </a:rPr>
                        <a:t>14</a:t>
                      </a:r>
                      <a:endParaRPr lang="en-US" b="0" dirty="0">
                        <a:latin typeface="Comic Sans MS" panose="030F0702030302020204" pitchFamily="66" charset="0"/>
                      </a:endParaRPr>
                    </a:p>
                  </a:txBody>
                  <a:tcPr/>
                </a:tc>
              </a:tr>
              <a:tr h="308977">
                <a:tc>
                  <a:txBody>
                    <a:bodyPr/>
                    <a:lstStyle/>
                    <a:p>
                      <a:r>
                        <a:rPr lang="sv-SE" b="0" dirty="0" err="1" smtClean="0">
                          <a:latin typeface="Comic Sans MS" panose="030F0702030302020204" pitchFamily="66" charset="0"/>
                        </a:rPr>
                        <a:t>Oat</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r>
                        <a:rPr lang="sv-SE" b="0" dirty="0" smtClean="0">
                          <a:latin typeface="Comic Sans MS" panose="030F0702030302020204" pitchFamily="66" charset="0"/>
                        </a:rPr>
                        <a:t>1</a:t>
                      </a:r>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r>
                        <a:rPr lang="sv-SE" b="0" dirty="0" smtClean="0">
                          <a:latin typeface="Comic Sans MS" panose="030F0702030302020204" pitchFamily="66" charset="0"/>
                        </a:rPr>
                        <a:t>5</a:t>
                      </a:r>
                      <a:endParaRPr lang="en-US" b="0" dirty="0">
                        <a:latin typeface="Comic Sans MS" panose="030F0702030302020204" pitchFamily="66" charset="0"/>
                      </a:endParaRPr>
                    </a:p>
                  </a:txBody>
                  <a:tcPr/>
                </a:tc>
              </a:tr>
              <a:tr h="308977">
                <a:tc>
                  <a:txBody>
                    <a:bodyPr/>
                    <a:lstStyle/>
                    <a:p>
                      <a:r>
                        <a:rPr lang="sv-SE" b="0" dirty="0" smtClean="0">
                          <a:latin typeface="Comic Sans MS" panose="030F0702030302020204" pitchFamily="66" charset="0"/>
                        </a:rPr>
                        <a:t>Barley</a:t>
                      </a:r>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r>
                        <a:rPr lang="sv-SE" b="0" dirty="0" smtClean="0">
                          <a:latin typeface="Comic Sans MS" panose="030F0702030302020204" pitchFamily="66" charset="0"/>
                        </a:rPr>
                        <a:t>2</a:t>
                      </a:r>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r>
                        <a:rPr lang="sv-SE" b="0" dirty="0" smtClean="0">
                          <a:latin typeface="Comic Sans MS" panose="030F0702030302020204" pitchFamily="66" charset="0"/>
                        </a:rPr>
                        <a:t>1</a:t>
                      </a:r>
                      <a:endParaRPr lang="en-US" b="0" dirty="0">
                        <a:latin typeface="Comic Sans MS" panose="030F0702030302020204" pitchFamily="66" charset="0"/>
                      </a:endParaRPr>
                    </a:p>
                  </a:txBody>
                  <a:tcPr/>
                </a:tc>
                <a:tc>
                  <a:txBody>
                    <a:bodyPr/>
                    <a:lstStyle/>
                    <a:p>
                      <a:r>
                        <a:rPr lang="sv-SE" b="0" dirty="0" smtClean="0">
                          <a:latin typeface="Comic Sans MS" panose="030F0702030302020204" pitchFamily="66" charset="0"/>
                        </a:rPr>
                        <a:t>7</a:t>
                      </a:r>
                      <a:endParaRPr lang="en-US" b="0" dirty="0">
                        <a:latin typeface="Comic Sans MS" panose="030F0702030302020204" pitchFamily="66" charset="0"/>
                      </a:endParaRPr>
                    </a:p>
                  </a:txBody>
                  <a:tcPr/>
                </a:tc>
              </a:tr>
              <a:tr h="308977">
                <a:tc>
                  <a:txBody>
                    <a:bodyPr/>
                    <a:lstStyle/>
                    <a:p>
                      <a:r>
                        <a:rPr lang="sv-SE" b="0" dirty="0" err="1" smtClean="0">
                          <a:latin typeface="Comic Sans MS" panose="030F0702030302020204" pitchFamily="66" charset="0"/>
                        </a:rPr>
                        <a:t>Rye</a:t>
                      </a:r>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r>
                        <a:rPr lang="sv-SE" b="0" dirty="0" smtClean="0">
                          <a:latin typeface="Comic Sans MS" panose="030F0702030302020204" pitchFamily="66" charset="0"/>
                        </a:rPr>
                        <a:t>9</a:t>
                      </a:r>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r>
                        <a:rPr lang="sv-SE" b="0" dirty="0" smtClean="0">
                          <a:latin typeface="Comic Sans MS" panose="030F0702030302020204" pitchFamily="66" charset="0"/>
                        </a:rPr>
                        <a:t>1</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r>
              <a:tr h="308977">
                <a:tc>
                  <a:txBody>
                    <a:bodyPr/>
                    <a:lstStyle/>
                    <a:p>
                      <a:r>
                        <a:rPr lang="sv-SE" b="0" dirty="0" err="1" smtClean="0">
                          <a:latin typeface="Comic Sans MS" panose="030F0702030302020204" pitchFamily="66" charset="0"/>
                        </a:rPr>
                        <a:t>Potato</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r>
                        <a:rPr lang="sv-SE" b="0" dirty="0" smtClean="0">
                          <a:latin typeface="Comic Sans MS" panose="030F0702030302020204" pitchFamily="66" charset="0"/>
                        </a:rPr>
                        <a:t>3</a:t>
                      </a:r>
                      <a:endParaRPr lang="en-US" b="0" dirty="0">
                        <a:latin typeface="Comic Sans MS" panose="030F0702030302020204" pitchFamily="66" charset="0"/>
                      </a:endParaRPr>
                    </a:p>
                  </a:txBody>
                  <a:tcPr/>
                </a:tc>
                <a:tc>
                  <a:txBody>
                    <a:bodyPr/>
                    <a:lstStyle/>
                    <a:p>
                      <a:r>
                        <a:rPr lang="sv-SE" b="0" dirty="0" smtClean="0">
                          <a:latin typeface="Comic Sans MS" panose="030F0702030302020204" pitchFamily="66" charset="0"/>
                        </a:rPr>
                        <a:t>14</a:t>
                      </a:r>
                      <a:endParaRPr lang="en-US" b="0" dirty="0">
                        <a:latin typeface="Comic Sans MS" panose="030F0702030302020204" pitchFamily="66" charset="0"/>
                      </a:endParaRPr>
                    </a:p>
                  </a:txBody>
                  <a:tcPr/>
                </a:tc>
              </a:tr>
              <a:tr h="308977">
                <a:tc>
                  <a:txBody>
                    <a:bodyPr/>
                    <a:lstStyle/>
                    <a:p>
                      <a:r>
                        <a:rPr lang="sv-SE" b="0" dirty="0" err="1" smtClean="0">
                          <a:latin typeface="Comic Sans MS" panose="030F0702030302020204" pitchFamily="66" charset="0"/>
                        </a:rPr>
                        <a:t>Pea</a:t>
                      </a:r>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r>
                        <a:rPr lang="sv-SE" b="0" dirty="0" smtClean="0">
                          <a:latin typeface="Comic Sans MS" panose="030F0702030302020204" pitchFamily="66" charset="0"/>
                        </a:rPr>
                        <a:t>16</a:t>
                      </a:r>
                      <a:endParaRPr lang="en-US" b="0" dirty="0">
                        <a:latin typeface="Comic Sans MS" panose="030F0702030302020204" pitchFamily="66" charset="0"/>
                      </a:endParaRPr>
                    </a:p>
                  </a:txBody>
                  <a:tcPr/>
                </a:tc>
              </a:tr>
              <a:tr h="308977">
                <a:tc>
                  <a:txBody>
                    <a:bodyPr/>
                    <a:lstStyle/>
                    <a:p>
                      <a:r>
                        <a:rPr lang="sv-SE" b="0" dirty="0" err="1" smtClean="0">
                          <a:latin typeface="Comic Sans MS" panose="030F0702030302020204" pitchFamily="66" charset="0"/>
                        </a:rPr>
                        <a:t>clover</a:t>
                      </a:r>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r>
                        <a:rPr lang="sv-SE" b="0" dirty="0" smtClean="0">
                          <a:latin typeface="Comic Sans MS" panose="030F0702030302020204" pitchFamily="66" charset="0"/>
                        </a:rPr>
                        <a:t>8</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r>
              <a:tr h="308977">
                <a:tc>
                  <a:txBody>
                    <a:bodyPr/>
                    <a:lstStyle/>
                    <a:p>
                      <a:r>
                        <a:rPr lang="sv-SE" b="0" dirty="0" err="1" smtClean="0">
                          <a:latin typeface="Comic Sans MS" panose="030F0702030302020204" pitchFamily="66" charset="0"/>
                        </a:rPr>
                        <a:t>Swede</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r>
                        <a:rPr lang="sv-SE" b="0" dirty="0" smtClean="0">
                          <a:latin typeface="Comic Sans MS" panose="030F0702030302020204" pitchFamily="66" charset="0"/>
                        </a:rPr>
                        <a:t>2</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r>
                        <a:rPr lang="sv-SE" b="0" dirty="0" smtClean="0">
                          <a:latin typeface="Comic Sans MS" panose="030F0702030302020204" pitchFamily="66" charset="0"/>
                        </a:rPr>
                        <a:t>1</a:t>
                      </a:r>
                      <a:endParaRPr lang="en-US" b="0" dirty="0">
                        <a:latin typeface="Comic Sans MS" panose="030F0702030302020204" pitchFamily="66" charset="0"/>
                      </a:endParaRPr>
                    </a:p>
                  </a:txBody>
                  <a:tcPr/>
                </a:tc>
              </a:tr>
              <a:tr h="308977">
                <a:tc>
                  <a:txBody>
                    <a:bodyPr/>
                    <a:lstStyle/>
                    <a:p>
                      <a:r>
                        <a:rPr lang="sv-SE" b="0" dirty="0" err="1" smtClean="0">
                          <a:latin typeface="Comic Sans MS" panose="030F0702030302020204" pitchFamily="66" charset="0"/>
                        </a:rPr>
                        <a:t>Buckwheat</a:t>
                      </a:r>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r>
                        <a:rPr lang="sv-SE" b="0" dirty="0" smtClean="0">
                          <a:latin typeface="Comic Sans MS" panose="030F0702030302020204" pitchFamily="66" charset="0"/>
                        </a:rPr>
                        <a:t>1</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r>
              <a:tr h="308977">
                <a:tc>
                  <a:txBody>
                    <a:bodyPr/>
                    <a:lstStyle/>
                    <a:p>
                      <a:r>
                        <a:rPr lang="sv-SE" b="0" dirty="0" err="1" smtClean="0">
                          <a:latin typeface="Comic Sans MS" panose="030F0702030302020204" pitchFamily="66" charset="0"/>
                        </a:rPr>
                        <a:t>Soy</a:t>
                      </a:r>
                      <a:r>
                        <a:rPr lang="sv-SE" b="0" baseline="0" dirty="0" smtClean="0">
                          <a:latin typeface="Comic Sans MS" panose="030F0702030302020204" pitchFamily="66" charset="0"/>
                        </a:rPr>
                        <a:t> </a:t>
                      </a:r>
                      <a:r>
                        <a:rPr lang="sv-SE" b="0" baseline="0" dirty="0" err="1" smtClean="0">
                          <a:latin typeface="Comic Sans MS" panose="030F0702030302020204" pitchFamily="66" charset="0"/>
                        </a:rPr>
                        <a:t>bean</a:t>
                      </a:r>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r>
                        <a:rPr lang="sv-SE" b="0" dirty="0" smtClean="0">
                          <a:latin typeface="Comic Sans MS" panose="030F0702030302020204" pitchFamily="66" charset="0"/>
                        </a:rPr>
                        <a:t>1</a:t>
                      </a:r>
                      <a:endParaRPr lang="en-US" b="0" dirty="0">
                        <a:latin typeface="Comic Sans MS" panose="030F0702030302020204" pitchFamily="66" charset="0"/>
                      </a:endParaRPr>
                    </a:p>
                  </a:txBody>
                  <a:tcPr/>
                </a:tc>
              </a:tr>
              <a:tr h="308977">
                <a:tc>
                  <a:txBody>
                    <a:bodyPr/>
                    <a:lstStyle/>
                    <a:p>
                      <a:r>
                        <a:rPr lang="sv-SE" b="0" dirty="0" err="1" smtClean="0">
                          <a:latin typeface="Comic Sans MS" panose="030F0702030302020204" pitchFamily="66" charset="0"/>
                        </a:rPr>
                        <a:t>French</a:t>
                      </a:r>
                      <a:r>
                        <a:rPr lang="sv-SE" b="0" dirty="0" smtClean="0">
                          <a:latin typeface="Comic Sans MS" panose="030F0702030302020204" pitchFamily="66" charset="0"/>
                        </a:rPr>
                        <a:t> </a:t>
                      </a:r>
                      <a:r>
                        <a:rPr lang="sv-SE" b="0" dirty="0" err="1" smtClean="0">
                          <a:latin typeface="Comic Sans MS" panose="030F0702030302020204" pitchFamily="66" charset="0"/>
                        </a:rPr>
                        <a:t>bean</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r>
                        <a:rPr lang="sv-SE" b="0" dirty="0" smtClean="0">
                          <a:latin typeface="Comic Sans MS" panose="030F0702030302020204" pitchFamily="66" charset="0"/>
                        </a:rPr>
                        <a:t>1</a:t>
                      </a:r>
                      <a:endParaRPr lang="en-US" b="0" dirty="0">
                        <a:latin typeface="Comic Sans MS" panose="030F0702030302020204" pitchFamily="66" charset="0"/>
                      </a:endParaRPr>
                    </a:p>
                  </a:txBody>
                  <a:tcPr/>
                </a:tc>
              </a:tr>
              <a:tr h="308977">
                <a:tc>
                  <a:txBody>
                    <a:bodyPr/>
                    <a:lstStyle/>
                    <a:p>
                      <a:r>
                        <a:rPr lang="sv-SE" b="0" dirty="0" smtClean="0">
                          <a:latin typeface="Comic Sans MS" panose="030F0702030302020204" pitchFamily="66" charset="0"/>
                        </a:rPr>
                        <a:t>Broad</a:t>
                      </a:r>
                      <a:r>
                        <a:rPr lang="sv-SE" b="0" baseline="0" dirty="0" smtClean="0">
                          <a:latin typeface="Comic Sans MS" panose="030F0702030302020204" pitchFamily="66" charset="0"/>
                        </a:rPr>
                        <a:t> </a:t>
                      </a:r>
                      <a:r>
                        <a:rPr lang="sv-SE" b="0" baseline="0" dirty="0" err="1" smtClean="0">
                          <a:latin typeface="Comic Sans MS" panose="030F0702030302020204" pitchFamily="66" charset="0"/>
                        </a:rPr>
                        <a:t>bean</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r>
            </a:tbl>
          </a:graphicData>
        </a:graphic>
      </p:graphicFrame>
      <p:sp>
        <p:nvSpPr>
          <p:cNvPr id="7" name="Rectangle 6"/>
          <p:cNvSpPr/>
          <p:nvPr/>
        </p:nvSpPr>
        <p:spPr>
          <a:xfrm>
            <a:off x="2051720" y="404664"/>
            <a:ext cx="5760640" cy="523220"/>
          </a:xfrm>
          <a:prstGeom prst="rect">
            <a:avLst/>
          </a:prstGeom>
        </p:spPr>
        <p:txBody>
          <a:bodyPr wrap="square">
            <a:spAutoFit/>
          </a:bodyPr>
          <a:lstStyle/>
          <a:p>
            <a:r>
              <a:rPr lang="sv-SE" sz="2800" b="1" dirty="0" smtClean="0">
                <a:latin typeface="Comic Sans MS" panose="030F0702030302020204" pitchFamily="66" charset="0"/>
              </a:rPr>
              <a:t>Nordic </a:t>
            </a:r>
            <a:r>
              <a:rPr lang="sv-SE" sz="2800" b="1" dirty="0" err="1" smtClean="0">
                <a:latin typeface="Comic Sans MS" panose="030F0702030302020204" pitchFamily="66" charset="0"/>
              </a:rPr>
              <a:t>Conservation</a:t>
            </a:r>
            <a:r>
              <a:rPr lang="sv-SE" sz="2800" b="1" dirty="0" smtClean="0">
                <a:latin typeface="Comic Sans MS" panose="030F0702030302020204" pitchFamily="66" charset="0"/>
              </a:rPr>
              <a:t> </a:t>
            </a:r>
            <a:r>
              <a:rPr lang="sv-SE" sz="2800" b="1" dirty="0" err="1" smtClean="0">
                <a:latin typeface="Comic Sans MS" panose="030F0702030302020204" pitchFamily="66" charset="0"/>
              </a:rPr>
              <a:t>varieties</a:t>
            </a:r>
            <a:endParaRPr lang="en-US" sz="2800" b="1" dirty="0"/>
          </a:p>
        </p:txBody>
      </p:sp>
    </p:spTree>
    <p:extLst>
      <p:ext uri="{BB962C8B-B14F-4D97-AF65-F5344CB8AC3E}">
        <p14:creationId xmlns:p14="http://schemas.microsoft.com/office/powerpoint/2010/main" val="1097406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42320843"/>
              </p:ext>
            </p:extLst>
          </p:nvPr>
        </p:nvGraphicFramePr>
        <p:xfrm>
          <a:off x="1331640" y="1052736"/>
          <a:ext cx="6648400" cy="4754880"/>
        </p:xfrm>
        <a:graphic>
          <a:graphicData uri="http://schemas.openxmlformats.org/drawingml/2006/table">
            <a:tbl>
              <a:tblPr firstRow="1" bandRow="1">
                <a:tableStyleId>{5C22544A-7EE6-4342-B048-85BDC9FD1C3A}</a:tableStyleId>
              </a:tblPr>
              <a:tblGrid>
                <a:gridCol w="1872210"/>
                <a:gridCol w="955238"/>
                <a:gridCol w="955238"/>
                <a:gridCol w="955238"/>
                <a:gridCol w="955238"/>
                <a:gridCol w="955238"/>
              </a:tblGrid>
              <a:tr h="247474">
                <a:tc>
                  <a:txBody>
                    <a:bodyPr/>
                    <a:lstStyle/>
                    <a:p>
                      <a:endParaRPr lang="en-US" b="0" dirty="0">
                        <a:solidFill>
                          <a:schemeClr val="tx1"/>
                        </a:solidFill>
                        <a:latin typeface="Comic Sans MS" panose="030F0702030302020204" pitchFamily="66" charset="0"/>
                      </a:endParaRPr>
                    </a:p>
                  </a:txBody>
                  <a:tcPr/>
                </a:tc>
                <a:tc>
                  <a:txBody>
                    <a:bodyPr/>
                    <a:lstStyle/>
                    <a:p>
                      <a:r>
                        <a:rPr lang="sv-SE" b="1" dirty="0" smtClean="0">
                          <a:solidFill>
                            <a:schemeClr val="tx1"/>
                          </a:solidFill>
                          <a:latin typeface="Comic Sans MS" panose="030F0702030302020204" pitchFamily="66" charset="0"/>
                        </a:rPr>
                        <a:t>DK</a:t>
                      </a:r>
                      <a:endParaRPr lang="en-US" b="1" dirty="0">
                        <a:solidFill>
                          <a:schemeClr val="tx1"/>
                        </a:solidFill>
                        <a:latin typeface="Comic Sans MS" panose="030F0702030302020204" pitchFamily="66" charset="0"/>
                      </a:endParaRPr>
                    </a:p>
                  </a:txBody>
                  <a:tcPr/>
                </a:tc>
                <a:tc>
                  <a:txBody>
                    <a:bodyPr/>
                    <a:lstStyle/>
                    <a:p>
                      <a:r>
                        <a:rPr lang="sv-SE" b="1" dirty="0" smtClean="0">
                          <a:solidFill>
                            <a:schemeClr val="tx1"/>
                          </a:solidFill>
                          <a:latin typeface="Comic Sans MS" panose="030F0702030302020204" pitchFamily="66" charset="0"/>
                        </a:rPr>
                        <a:t>FI</a:t>
                      </a:r>
                      <a:endParaRPr lang="en-US" b="1" dirty="0">
                        <a:solidFill>
                          <a:schemeClr val="tx1"/>
                        </a:solidFill>
                        <a:latin typeface="Comic Sans MS" panose="030F0702030302020204" pitchFamily="66" charset="0"/>
                      </a:endParaRPr>
                    </a:p>
                  </a:txBody>
                  <a:tcPr/>
                </a:tc>
                <a:tc>
                  <a:txBody>
                    <a:bodyPr/>
                    <a:lstStyle/>
                    <a:p>
                      <a:r>
                        <a:rPr lang="sv-SE" b="1" dirty="0" smtClean="0">
                          <a:solidFill>
                            <a:schemeClr val="tx1"/>
                          </a:solidFill>
                          <a:latin typeface="Comic Sans MS" panose="030F0702030302020204" pitchFamily="66" charset="0"/>
                        </a:rPr>
                        <a:t>IS</a:t>
                      </a:r>
                      <a:endParaRPr lang="en-US" b="1" dirty="0">
                        <a:solidFill>
                          <a:schemeClr val="tx1"/>
                        </a:solidFill>
                        <a:latin typeface="Comic Sans MS" panose="030F0702030302020204" pitchFamily="66" charset="0"/>
                      </a:endParaRPr>
                    </a:p>
                  </a:txBody>
                  <a:tcPr/>
                </a:tc>
                <a:tc>
                  <a:txBody>
                    <a:bodyPr/>
                    <a:lstStyle/>
                    <a:p>
                      <a:r>
                        <a:rPr lang="sv-SE" b="1" dirty="0" smtClean="0">
                          <a:solidFill>
                            <a:schemeClr val="tx1"/>
                          </a:solidFill>
                          <a:latin typeface="Comic Sans MS" panose="030F0702030302020204" pitchFamily="66" charset="0"/>
                        </a:rPr>
                        <a:t>NO</a:t>
                      </a:r>
                      <a:endParaRPr lang="en-US" b="1" dirty="0">
                        <a:solidFill>
                          <a:schemeClr val="tx1"/>
                        </a:solidFill>
                        <a:latin typeface="Comic Sans MS" panose="030F0702030302020204" pitchFamily="66" charset="0"/>
                      </a:endParaRPr>
                    </a:p>
                  </a:txBody>
                  <a:tcPr/>
                </a:tc>
                <a:tc>
                  <a:txBody>
                    <a:bodyPr/>
                    <a:lstStyle/>
                    <a:p>
                      <a:r>
                        <a:rPr lang="sv-SE" b="1" dirty="0" smtClean="0">
                          <a:solidFill>
                            <a:schemeClr val="tx1"/>
                          </a:solidFill>
                          <a:latin typeface="Comic Sans MS" panose="030F0702030302020204" pitchFamily="66" charset="0"/>
                        </a:rPr>
                        <a:t>SE</a:t>
                      </a:r>
                      <a:endParaRPr lang="en-US" b="1" dirty="0">
                        <a:solidFill>
                          <a:schemeClr val="tx1"/>
                        </a:solidFill>
                        <a:latin typeface="Comic Sans MS" panose="030F0702030302020204" pitchFamily="66" charset="0"/>
                      </a:endParaRPr>
                    </a:p>
                  </a:txBody>
                  <a:tcPr/>
                </a:tc>
              </a:tr>
              <a:tr h="308977">
                <a:tc>
                  <a:txBody>
                    <a:bodyPr/>
                    <a:lstStyle/>
                    <a:p>
                      <a:r>
                        <a:rPr lang="sv-SE" b="0" dirty="0" smtClean="0">
                          <a:latin typeface="Comic Sans MS" panose="030F0702030302020204" pitchFamily="66" charset="0"/>
                        </a:rPr>
                        <a:t>Garden </a:t>
                      </a:r>
                      <a:r>
                        <a:rPr lang="sv-SE" b="0" dirty="0" err="1" smtClean="0">
                          <a:latin typeface="Comic Sans MS" panose="030F0702030302020204" pitchFamily="66" charset="0"/>
                        </a:rPr>
                        <a:t>pea</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r>
                        <a:rPr lang="sv-SE" b="0" dirty="0" smtClean="0">
                          <a:latin typeface="Comic Sans MS" panose="030F0702030302020204" pitchFamily="66" charset="0"/>
                        </a:rPr>
                        <a:t>1</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r>
              <a:tr h="308977">
                <a:tc>
                  <a:txBody>
                    <a:bodyPr/>
                    <a:lstStyle/>
                    <a:p>
                      <a:r>
                        <a:rPr lang="sv-SE" b="0" dirty="0" err="1" smtClean="0">
                          <a:latin typeface="Comic Sans MS" panose="030F0702030302020204" pitchFamily="66" charset="0"/>
                        </a:rPr>
                        <a:t>Tomato</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r>
                        <a:rPr lang="sv-SE" b="0" dirty="0" smtClean="0">
                          <a:latin typeface="Comic Sans MS" panose="030F0702030302020204" pitchFamily="66" charset="0"/>
                        </a:rPr>
                        <a:t>2</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r>
              <a:tr h="308977">
                <a:tc>
                  <a:txBody>
                    <a:bodyPr/>
                    <a:lstStyle/>
                    <a:p>
                      <a:r>
                        <a:rPr lang="sv-SE" b="0" dirty="0" err="1" smtClean="0">
                          <a:latin typeface="Comic Sans MS" panose="030F0702030302020204" pitchFamily="66" charset="0"/>
                        </a:rPr>
                        <a:t>French</a:t>
                      </a:r>
                      <a:r>
                        <a:rPr lang="sv-SE" b="0" baseline="0" dirty="0" smtClean="0">
                          <a:latin typeface="Comic Sans MS" panose="030F0702030302020204" pitchFamily="66" charset="0"/>
                        </a:rPr>
                        <a:t> </a:t>
                      </a:r>
                      <a:r>
                        <a:rPr lang="sv-SE" b="0" baseline="0" dirty="0" err="1" smtClean="0">
                          <a:latin typeface="Comic Sans MS" panose="030F0702030302020204" pitchFamily="66" charset="0"/>
                        </a:rPr>
                        <a:t>bean</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r>
                        <a:rPr lang="sv-SE" b="0" dirty="0" smtClean="0">
                          <a:latin typeface="Comic Sans MS" panose="030F0702030302020204" pitchFamily="66" charset="0"/>
                        </a:rPr>
                        <a:t>3</a:t>
                      </a:r>
                      <a:endParaRPr lang="en-US" b="0" dirty="0">
                        <a:latin typeface="Comic Sans MS" panose="030F0702030302020204" pitchFamily="66" charset="0"/>
                      </a:endParaRPr>
                    </a:p>
                  </a:txBody>
                  <a:tcPr/>
                </a:tc>
              </a:tr>
              <a:tr h="308977">
                <a:tc>
                  <a:txBody>
                    <a:bodyPr/>
                    <a:lstStyle/>
                    <a:p>
                      <a:r>
                        <a:rPr lang="sv-SE" b="0" dirty="0" err="1" smtClean="0">
                          <a:latin typeface="Comic Sans MS" panose="030F0702030302020204" pitchFamily="66" charset="0"/>
                        </a:rPr>
                        <a:t>Wrinkled</a:t>
                      </a:r>
                      <a:r>
                        <a:rPr lang="sv-SE" b="0" dirty="0" smtClean="0">
                          <a:latin typeface="Comic Sans MS" panose="030F0702030302020204" pitchFamily="66" charset="0"/>
                        </a:rPr>
                        <a:t> </a:t>
                      </a:r>
                      <a:r>
                        <a:rPr lang="sv-SE" b="0" dirty="0" err="1" smtClean="0">
                          <a:latin typeface="Comic Sans MS" panose="030F0702030302020204" pitchFamily="66" charset="0"/>
                        </a:rPr>
                        <a:t>pea</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r>
                        <a:rPr lang="sv-SE" b="0" dirty="0" smtClean="0">
                          <a:latin typeface="Comic Sans MS" panose="030F0702030302020204" pitchFamily="66" charset="0"/>
                        </a:rPr>
                        <a:t>1</a:t>
                      </a:r>
                      <a:endParaRPr lang="en-US" b="0" dirty="0">
                        <a:latin typeface="Comic Sans MS" panose="030F0702030302020204" pitchFamily="66" charset="0"/>
                      </a:endParaRPr>
                    </a:p>
                  </a:txBody>
                  <a:tcPr/>
                </a:tc>
              </a:tr>
              <a:tr h="308977">
                <a:tc>
                  <a:txBody>
                    <a:bodyPr/>
                    <a:lstStyle/>
                    <a:p>
                      <a:r>
                        <a:rPr lang="sv-SE" b="0" dirty="0" smtClean="0">
                          <a:latin typeface="Comic Sans MS" panose="030F0702030302020204" pitchFamily="66" charset="0"/>
                        </a:rPr>
                        <a:t>Sugar </a:t>
                      </a:r>
                      <a:r>
                        <a:rPr lang="sv-SE" b="0" dirty="0" err="1" smtClean="0">
                          <a:latin typeface="Comic Sans MS" panose="030F0702030302020204" pitchFamily="66" charset="0"/>
                        </a:rPr>
                        <a:t>pea</a:t>
                      </a:r>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r>
                        <a:rPr lang="sv-SE" b="0" dirty="0" smtClean="0">
                          <a:latin typeface="Comic Sans MS" panose="030F0702030302020204" pitchFamily="66" charset="0"/>
                        </a:rPr>
                        <a:t>1</a:t>
                      </a:r>
                      <a:endParaRPr lang="en-US" b="0" dirty="0">
                        <a:latin typeface="Comic Sans MS" panose="030F0702030302020204" pitchFamily="66" charset="0"/>
                      </a:endParaRPr>
                    </a:p>
                  </a:txBody>
                  <a:tcPr/>
                </a:tc>
              </a:tr>
              <a:tr h="308977">
                <a:tc>
                  <a:txBody>
                    <a:bodyPr/>
                    <a:lstStyle/>
                    <a:p>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r>
              <a:tr h="308977">
                <a:tc>
                  <a:txBody>
                    <a:bodyPr/>
                    <a:lstStyle/>
                    <a:p>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r>
              <a:tr h="308977">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r>
              <a:tr h="308977">
                <a:tc>
                  <a:txBody>
                    <a:bodyPr/>
                    <a:lstStyle/>
                    <a:p>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r>
              <a:tr h="308977">
                <a:tc>
                  <a:txBody>
                    <a:bodyPr/>
                    <a:lstStyle/>
                    <a:p>
                      <a:endParaRPr lang="en-US" b="0" dirty="0">
                        <a:latin typeface="Comic Sans MS" panose="030F0702030302020204" pitchFamily="66" charset="0"/>
                      </a:endParaRPr>
                    </a:p>
                  </a:txBody>
                  <a:tcPr/>
                </a:tc>
                <a:tc>
                  <a:txBody>
                    <a:bodyPr/>
                    <a:lstStyle/>
                    <a:p>
                      <a:endParaRPr lang="en-US" b="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r>
              <a:tr h="308977">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r>
              <a:tr h="308977">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c>
                  <a:txBody>
                    <a:bodyPr/>
                    <a:lstStyle/>
                    <a:p>
                      <a:endParaRPr lang="en-US" b="0" dirty="0">
                        <a:latin typeface="Comic Sans MS" panose="030F0702030302020204" pitchFamily="66" charset="0"/>
                      </a:endParaRPr>
                    </a:p>
                  </a:txBody>
                  <a:tcPr/>
                </a:tc>
              </a:tr>
            </a:tbl>
          </a:graphicData>
        </a:graphic>
      </p:graphicFrame>
      <p:sp>
        <p:nvSpPr>
          <p:cNvPr id="7" name="Rectangle 6"/>
          <p:cNvSpPr/>
          <p:nvPr/>
        </p:nvSpPr>
        <p:spPr>
          <a:xfrm>
            <a:off x="2051720" y="404664"/>
            <a:ext cx="5760640" cy="523220"/>
          </a:xfrm>
          <a:prstGeom prst="rect">
            <a:avLst/>
          </a:prstGeom>
        </p:spPr>
        <p:txBody>
          <a:bodyPr wrap="square">
            <a:spAutoFit/>
          </a:bodyPr>
          <a:lstStyle/>
          <a:p>
            <a:r>
              <a:rPr lang="sv-SE" sz="2800" b="1" dirty="0" smtClean="0">
                <a:latin typeface="Comic Sans MS" panose="030F0702030302020204" pitchFamily="66" charset="0"/>
              </a:rPr>
              <a:t>Nordic </a:t>
            </a:r>
            <a:r>
              <a:rPr lang="sv-SE" sz="2800" b="1" dirty="0" err="1" smtClean="0">
                <a:latin typeface="Comic Sans MS" panose="030F0702030302020204" pitchFamily="66" charset="0"/>
              </a:rPr>
              <a:t>traditonal</a:t>
            </a:r>
            <a:r>
              <a:rPr lang="sv-SE" sz="2800" b="1" dirty="0" smtClean="0">
                <a:latin typeface="Comic Sans MS" panose="030F0702030302020204" pitchFamily="66" charset="0"/>
              </a:rPr>
              <a:t> </a:t>
            </a:r>
            <a:r>
              <a:rPr lang="sv-SE" sz="2800" b="1" dirty="0" err="1" smtClean="0">
                <a:latin typeface="Comic Sans MS" panose="030F0702030302020204" pitchFamily="66" charset="0"/>
              </a:rPr>
              <a:t>varieties</a:t>
            </a:r>
            <a:endParaRPr lang="en-US" sz="2800" b="1" dirty="0"/>
          </a:p>
        </p:txBody>
      </p:sp>
    </p:spTree>
    <p:extLst>
      <p:ext uri="{BB962C8B-B14F-4D97-AF65-F5344CB8AC3E}">
        <p14:creationId xmlns:p14="http://schemas.microsoft.com/office/powerpoint/2010/main" val="3232558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40" t="10173" r="2555"/>
          <a:stretch/>
        </p:blipFill>
        <p:spPr>
          <a:xfrm>
            <a:off x="0" y="1268760"/>
            <a:ext cx="9144000" cy="4637593"/>
          </a:xfrm>
          <a:prstGeom prst="rect">
            <a:avLst/>
          </a:prstGeom>
        </p:spPr>
      </p:pic>
      <p:sp>
        <p:nvSpPr>
          <p:cNvPr id="4" name="Rectangle 3"/>
          <p:cNvSpPr/>
          <p:nvPr/>
        </p:nvSpPr>
        <p:spPr>
          <a:xfrm>
            <a:off x="2483768" y="736487"/>
            <a:ext cx="7272808" cy="523220"/>
          </a:xfrm>
          <a:prstGeom prst="rect">
            <a:avLst/>
          </a:prstGeom>
        </p:spPr>
        <p:txBody>
          <a:bodyPr wrap="square">
            <a:spAutoFit/>
          </a:bodyPr>
          <a:lstStyle/>
          <a:p>
            <a:r>
              <a:rPr lang="sv-SE" sz="2800" b="1" dirty="0" err="1" smtClean="0">
                <a:latin typeface="Comic Sans MS" panose="030F0702030302020204" pitchFamily="66" charset="0"/>
              </a:rPr>
              <a:t>Oat</a:t>
            </a:r>
            <a:r>
              <a:rPr lang="sv-SE" sz="2800" b="1" dirty="0" smtClean="0">
                <a:latin typeface="Comic Sans MS" panose="030F0702030302020204" pitchFamily="66" charset="0"/>
              </a:rPr>
              <a:t> drink from Sol II</a:t>
            </a:r>
            <a:endParaRPr lang="en-US" sz="2800" b="1" dirty="0"/>
          </a:p>
        </p:txBody>
      </p:sp>
    </p:spTree>
    <p:extLst>
      <p:ext uri="{BB962C8B-B14F-4D97-AF65-F5344CB8AC3E}">
        <p14:creationId xmlns:p14="http://schemas.microsoft.com/office/powerpoint/2010/main" val="4003291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TextBox 3"/>
          <p:cNvSpPr txBox="1"/>
          <p:nvPr/>
        </p:nvSpPr>
        <p:spPr>
          <a:xfrm>
            <a:off x="323528" y="188640"/>
            <a:ext cx="4754828" cy="892552"/>
          </a:xfrm>
          <a:prstGeom prst="rect">
            <a:avLst/>
          </a:prstGeom>
          <a:noFill/>
        </p:spPr>
        <p:txBody>
          <a:bodyPr wrap="none" rtlCol="0">
            <a:spAutoFit/>
          </a:bodyPr>
          <a:lstStyle/>
          <a:p>
            <a:pPr algn="ctr"/>
            <a:r>
              <a:rPr lang="sv-SE" sz="2800" b="1" dirty="0" err="1" smtClean="0">
                <a:solidFill>
                  <a:prstClr val="black"/>
                </a:solidFill>
                <a:latin typeface="Comic Sans MS" pitchFamily="66" charset="0"/>
                <a:cs typeface="+mn-cs"/>
              </a:rPr>
              <a:t>Towards</a:t>
            </a:r>
            <a:r>
              <a:rPr lang="sv-SE" sz="2800" b="1" dirty="0" smtClean="0">
                <a:solidFill>
                  <a:prstClr val="black"/>
                </a:solidFill>
                <a:latin typeface="Comic Sans MS" pitchFamily="66" charset="0"/>
                <a:cs typeface="+mn-cs"/>
              </a:rPr>
              <a:t> a </a:t>
            </a:r>
            <a:r>
              <a:rPr lang="sv-SE" sz="2800" b="1" dirty="0" err="1" smtClean="0">
                <a:solidFill>
                  <a:prstClr val="black"/>
                </a:solidFill>
                <a:latin typeface="Comic Sans MS" pitchFamily="66" charset="0"/>
                <a:cs typeface="+mn-cs"/>
              </a:rPr>
              <a:t>user</a:t>
            </a:r>
            <a:r>
              <a:rPr lang="sv-SE" sz="2800" b="1" dirty="0" smtClean="0">
                <a:solidFill>
                  <a:prstClr val="black"/>
                </a:solidFill>
                <a:latin typeface="Comic Sans MS" pitchFamily="66" charset="0"/>
                <a:cs typeface="+mn-cs"/>
              </a:rPr>
              <a:t> gene bank</a:t>
            </a:r>
            <a:endParaRPr lang="sv-SE" sz="2800" b="1" dirty="0" smtClean="0">
              <a:solidFill>
                <a:prstClr val="black"/>
              </a:solidFill>
              <a:latin typeface="Comic Sans MS" pitchFamily="66" charset="0"/>
              <a:cs typeface="+mn-cs"/>
            </a:endParaRPr>
          </a:p>
          <a:p>
            <a:pPr algn="ctr"/>
            <a:endParaRPr lang="sv-SE" sz="2400" b="1" dirty="0" smtClean="0">
              <a:solidFill>
                <a:prstClr val="black"/>
              </a:solidFill>
              <a:latin typeface="Comic Sans MS" pitchFamily="66" charset="0"/>
              <a:cs typeface="+mn-cs"/>
            </a:endParaRPr>
          </a:p>
        </p:txBody>
      </p:sp>
    </p:spTree>
    <p:extLst>
      <p:ext uri="{BB962C8B-B14F-4D97-AF65-F5344CB8AC3E}">
        <p14:creationId xmlns:p14="http://schemas.microsoft.com/office/powerpoint/2010/main" val="592799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856909421"/>
              </p:ext>
            </p:extLst>
          </p:nvPr>
        </p:nvGraphicFramePr>
        <p:xfrm>
          <a:off x="811090" y="1680448"/>
          <a:ext cx="7069016" cy="369276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628650" y="54116"/>
            <a:ext cx="7886700" cy="1325563"/>
          </a:xfrm>
        </p:spPr>
        <p:txBody>
          <a:bodyPr/>
          <a:lstStyle/>
          <a:p>
            <a:pPr algn="ctr"/>
            <a:r>
              <a:rPr lang="sv-SE" sz="3600" dirty="0" err="1">
                <a:latin typeface="Comic Sans MS" panose="030F0702030302020204" pitchFamily="66" charset="0"/>
              </a:rPr>
              <a:t>Seed</a:t>
            </a:r>
            <a:r>
              <a:rPr lang="sv-SE" sz="3600" dirty="0">
                <a:latin typeface="Comic Sans MS" panose="030F0702030302020204" pitchFamily="66" charset="0"/>
              </a:rPr>
              <a:t> </a:t>
            </a:r>
            <a:r>
              <a:rPr lang="sv-SE" sz="3600" dirty="0" err="1" smtClean="0">
                <a:latin typeface="Comic Sans MS" panose="030F0702030302020204" pitchFamily="66" charset="0"/>
              </a:rPr>
              <a:t>requests</a:t>
            </a:r>
            <a:r>
              <a:rPr lang="sv-SE" sz="3600" dirty="0" smtClean="0">
                <a:latin typeface="Comic Sans MS" panose="030F0702030302020204" pitchFamily="66" charset="0"/>
              </a:rPr>
              <a:t> 2010 - 2016</a:t>
            </a:r>
            <a:endParaRPr lang="sv-SE" sz="3600" dirty="0">
              <a:latin typeface="Comic Sans MS" panose="030F0702030302020204" pitchFamily="66" charset="0"/>
            </a:endParaRPr>
          </a:p>
        </p:txBody>
      </p:sp>
    </p:spTree>
    <p:extLst>
      <p:ext uri="{BB962C8B-B14F-4D97-AF65-F5344CB8AC3E}">
        <p14:creationId xmlns:p14="http://schemas.microsoft.com/office/powerpoint/2010/main" val="3073582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a:xfrm>
            <a:off x="754063" y="703263"/>
            <a:ext cx="6350000" cy="1079500"/>
          </a:xfrm>
        </p:spPr>
        <p:txBody>
          <a:bodyPr/>
          <a:lstStyle/>
          <a:p>
            <a:r>
              <a:rPr lang="en-US" altLang="sv-SE" sz="2400" b="1" dirty="0">
                <a:latin typeface="Arial" charset="0"/>
                <a:cs typeface="Arial" charset="0"/>
              </a:rPr>
              <a:t/>
            </a:r>
            <a:br>
              <a:rPr lang="en-US" altLang="sv-SE" sz="2400" b="1" dirty="0">
                <a:latin typeface="Arial" charset="0"/>
                <a:cs typeface="Arial" charset="0"/>
              </a:rPr>
            </a:br>
            <a:endParaRPr lang="sv-SE" altLang="sv-SE" sz="3600" dirty="0">
              <a:latin typeface="Arial" charset="0"/>
              <a:cs typeface="Arial" charset="0"/>
            </a:endParaRPr>
          </a:p>
        </p:txBody>
      </p:sp>
      <p:sp>
        <p:nvSpPr>
          <p:cNvPr id="11271" name="AutoShape 5" descr="data:image/jpeg;base64,/9j/4AAQSkZJRgABAQAAAQABAAD/2wCEAAkGBhQSERUUEhIVFBUVFRQVFBcVFBcUFBYWFBUXFBUUFBUXHSYeFxkkGRQUIC8gJCcpLCwsFx4xNTAqNSYrLCkBCQoKDgwOGg8PGikcHBwsLCwsLCwpLCkpLCwsLCksKSwsLCwpLCwpKSwsKSwsLCwsLCksLCksLCwpKSwpKSkpLP/AABEIALcBEwMBIgACEQEDEQH/xAAbAAACAwEBAQAAAAAAAAAAAAAEBQACAwYBB//EAD4QAAEDAgQEBAMGBAUFAQEAAAEAAhEDIQQSMUEFIlFhEzJxgQaRoRRCUrGy0ZLB0vAVIzNT8UNicoLhogf/xAAZAQADAQEBAAAAAAAAAAAAAAAAAQIDBAX/xAAhEQEBAAICAwADAQEAAAAAAAAAAQIREiEDMUETMlFhcf/aAAwDAQACEQMRAD8A+25l6HIU11Q4sKiHZlJQTMWCt21Ug2VHKpqIepiQEwmIaCEg4iMtwmWI4gBuue4pxDNYKMs5Cb4Dj40JWXxdxwfZXAXzkDQneZgdwPmuZxBjRLuJPc8ATYTuRcwBEe6rHLaKWYqiJ95III1/8tFkaeWB20j0062vqvGl7BPiSNZ1HqQTGvoVq7FFkPYIaeV4aJyyDJGxBHXpslb9JnjsA4Um1BlhxdsA4fhzAbuFx0VsPihBsRJ5DI6fetf2WlbirvDFN1NkAAOfOUwLN7Ei3N6juhWuMAktIjlDWwbmA0xpHdZVcNsLiYIMZhNxMEjrKYMrBx0A0sJiw7+iUU2OFiALX2+nWEXRdHy9UbBk5zehFv5KMdtn11EkH+7IdjgTExaO3WSQiMJhS4iDAmJAm+w7SJ+Sm2fVT/BmFqSGiTrJv7gz7p1hqlhBkiZ7TtHWFzVJmUxNwekExMSm+CJIGnTadI/v3ROjMarjngDY/MEaJfimw7mNoI07GekggGUcCLb2EEbAiD9QULWoZg7sCQCNCJn56e6dMIWZWmIBEui1xOYNnrIHtKGoUgBnY7LmAc5pmZ39tCi6dFoBEAw0bfcgmB7/AN3QdyJvED9UEdrqdEafDmEFWuwEeVxcR2ZJB6QSQP8Ald85c78G4MAVH2vDRGmgcf5BdI5dHjnRB32S7GV4BTOqUo4i2xV0q5viGMkwhqLnTMr3EDmWtNllyZZdiQZQxKZYbEpEHozC1bqJ5O16dLh3I1iWYSpZH0nrsxvSSDjX+s7/ANf0NUVeNO/znejP0NUVpV/xsEWKyOOJXN4SrZG08TC4MvJa146P6OMKZUsb3XLNxajuJEKsfLotOpq4+Ei4hxczAKU1uMOQZxUpZ+bfpOh1THk6lDvroZ9ZZ+MseWzWqiUo45ULKLyBJiG9MzuUT859k2D0k+Kq+WnoYsTHqBbutvHld6TYQ8FxJyOa9ziW1IkgOhuVpAjfdH0akuA2cxzLbmS4EjSZskXA3Ah7zMOc5wjWQIbrtZNW4qSMoALRBcMxm5IzTaY6dFtanTZwvJJkzzO7DQxYjWZ6rSg0ts7l0acwFzYiJ0Pf23QtYxIBBsIJm95Ou/8A9CUY/GPY4Brcz5cQCJa1hEAQO1/ZRVSOwo4wQRGbNcOm47jroR8lsyoJH96rkMP8S1pJfRDx1bNMgepJGyf8I4s2uyWgh7SM7CdJmDO9kQ6dRpAAkHW5ubZujrKrho7lM3GUmbaOMLxmIzyIl/IBaZi0zvppG6tTpA2Ak3JgXgaD0Ud/T/42pdRPUneXHUzublNMJWy3HvbcGB6JJh3RqSJ31I6EdbFMqWJgWJIE5T1B3PzT69COkpuaGmXX0+W4G+qzDTMQbi56aafMIPAPzC42ERtFjZHB+hg6CSdZm6qnAVWjcZdRn10uRlgi4FkNVcC8nQE3G8wAbDWdfmjGu8pmPM2/aQJ9zdDYillq3FiZgHrJ9ryj/Srr/hzlw7dZdmcZvqY29Ec/ELlaPHWsYGg6CPqha/xGdlp+TGQnXVK6V8RxQAKQf4646pdjOJOdupvmgbnES4+q2+0CEsoFFhcWWVaYxuCt6VWChAV4akJRVP8AD44BGN4mAuXp4pWqYvutZ5bE6gji/Ex4zr7M/Q1RcpxTFnxXX/D+kKLeebpnozwrLLd1LdAYTEWRJxFlnpdolkBD16qyOIQeKxQWdg20rVlk2sg3Vl4KyWmdo0vUzIUVldtVLQGNck/xLXIAggdZ8pFwc3a6ZtqJF8RYhoc2CZ0IEaAbza/otfH+x5einC5fKHAA6nTTaQLe0mUwIhpjlFj300g+aT7q+FrUwXSRcyznkNklzyGNEH6ILG8VYbZ8zWkutJMiI3jYa+i1tTJtKz55nfwDUDSS4WExrtoLoGrTLvEfAaBAyzBABiY1IFr+vdWHES4wymQ13KBcHOSOZzjpNzA6JViMI+m8ta9rgXGYkkt1kuJ/uFPtpJo0oObHnJGa7QL+/wAvmtMHWDKhqUeaWw4EazBAOXee+yRVawY8HI6QZEzzAaEjSDZeVa1QguoFwB/1GtPMBqJGtriQjj/D3/Xe4H4gbmGZvhlsh5DicpjzSBoZPpCY4KvTqvLA9roDjALmukQBIiYie0m6+fcK4+9jiXNblLW8zAS4Fo8xBMOvcz3hMKnEmvex9N4Y8ETlu3lAiodCAdCN0rv1Rp34DWmcpLQNIm1pcDpYqVsVnIIAECCBaRFp+RXLYL4jpl+bxAx4GctfmYypBuGE7Hob+q62viszWFuWXawAe+uhGqn6fwdg5AaSYFo0iNj9U4ptP4hzdtPf5/VctJEZtBcxAywZ06SU1ZioiACHaECDFpsq38pQa0xnyk3uNLRcx7/mvalOCHAxIbrBvINuoWJeL6DpfXsfeFqRI+7s6C7teAdoiUY07HMmsZPcoikAUDmlx01Ommu3ZF0lz3oqL8FYmkiG1bLIuuspeyrxjYWpesHOQuIxULSnjTE1gsKldK/ty8di1eMO0ccTCo/GJc/ErE11VxTthxCvNQ/+v6QohsY7nPt+QUVyJF4TiRAWp4m5A4OhKPGCUZZaPTF/EnFUFUlEvwa8p4RRyLQckqpeQmIwazq4BEyFgLxyrNrq/wBhKt9jVbhNKeJSrjDpf5RcambbEjujXYchCcSpHJPf94VYexfRNiK2RtjDnExbY6mdNIHueirRY3KCTlcCcz/vQNbaEDUeiydRJrgmCGiAJPffYgxbeUQ+gHHPmAbTbBcGgEDIcwgjmm3XVaZVWEVxRa57QHEsu5v3Xwd5MXgaW1WGBqAvLJLpLGNkAEyIG/W+qy4zRc4A5hUc4dibWBB/kFOF8PIZfmcYMEnbSO20pSdKy9tMQ17mc7m3Loe8OkxYAvuGmwvHuk05XAtPNrM/kQV0mFpNyOZUBMFxDdJBEuh0ESDIj0XNVsOBUMCBJj0+QV4op3jcXTr0GGAHtBNSIaXgkAkxod/YpPw0gvLZPaHQSPvAbGReOy9w2JNOoHQNb9+oI7ifdU4pgzQqhzHZmk5mEiLHY+mhRJrr+q3ubOKeJzRTfDnCA1wmH7Zr3DhC94TjWNreFVymnJ8NxkhpkXlpAMwRKV4fi8k+LrmzNLbXmSCB6BG4/h+ZheYaC0OAFyLTpub/AFSuPyiXTu8PiXtPLcO1pguLXAcwNOp930MjVPsJxNrxMidCDAI/vWy4jg+HqvotaX+TeJiWB0TsW6K1fHZC5ziSD5wy02gEA6ubtpNwsp10u9voGGzPc4iPKDqDe8wUZh6oMep1H3XDKZ941XI8K+KsPScQ6u2HsgBwqMykgG7nNjc2lO8NxeiwR4jADfNmF2lw0vdvN+SJbPZ6BV6Hh1HsvyuIvrG30hbU3KceqgllRpDmublzAyCWde8EfJA08Qs/JGdMvEXgehmPV6blzz2S1V8JRjqyY4l6RcRqLokKM/HutRVQDHXRIC0hrVKqo2qqVmlZsaUyUxT+Y+35BRZ4lpzH2/ILxUHS8PwqaNw4WXDW2TQU5XP7RzL34ZZeDCbPooWoxGk8g7WqFgVH1IVG10UcmnhheHDqhrKfaFnsbWOGlJfi3hTvA8VmbNROcQfu6Ptvb+afUaiMsRHWx9Cqxy1dnK+PUnlpMnzHMHbgeblPrCZupkMBADg0Oc4EcxltxmNtDPsEV8T/AA2MOGuYSaQOXmuWSbX6HqlOI4lSbkbTBdOYvi5uIhwESddNoXV+06a4ULTZzsEExmykjoQGh0aOAkew6pt1hx6HuDtB06pI3FhtTmiYEOF2kfj97HtEbJizHMc8Na+mC/lBe7lbpBO3pNlVgEUHgcoM+YE7kOymHHSGub9SsfiBjBEAZoBN4iZ+emiuaVSmfIQJ53EATtDbER6eyRcSxfQnOXBxJkObaCB2016Ix9n8Wxb2C0kkgScu+pHsYv3CzfVLi2naDzC8ibq1MNqN008wsJPUdAfohcPQL3cvLl6nvcz2/krKCa2Hk3sXRAAtmi4O/UrJ1Qlob4kasInYE6j+aMBbkh1QGbgE3ibyD7HbTuh6nDCHF4acvV4yzIkQN/VEDo8BRfTBFNpe2WzzFoALbnW4PUrd+Iu3NTpjKWwHudcTZs3bB7pNg6lOoBDIrACHeKWFwiBykEEgx2ItCaU+I5WltejUBFpp+XLeQ+m4xqZ5epsFjpbzF4umRUFRhZLwYMFrGu2ADgWtvqAYT/hPBB4IAyVKdN2YFzs4hxzWIsAQDfql1Hg4rtz0oe1jTIIyZcoGaHWymCeU6xfqq4bDDDVARJpVGhromGOz5m1LWi14/dRZPSpa6LDYTwyaTXSxwbVa0eVpDaYcG9v8wn+yjWYRV4Q0OLROYtDxI6HLJ/8AyE4FBRkw8l7BU8OrtoIsABZ5rqMce08gVWklGOwd10NQIOuwFa0WkDMFdEtwqPbSC1FIKLlo5lsqqYZZCgmlViEqFZ81lWKZzH2/IKLzGVOc+35BRazLpLpuHVxCasqLncLTLbIwYghT6rE68VUeQltLFSi6VQFGwzq4Wdli7CpmAsKzUtnordSgrFwuicQ9YhiihpSRlN6GptRTGWSlPQDiVEVGuY8S1wgj9jsvm3FPh00nOJpvyyYcznbG07gr6fVZdLaj4K3wyuJ43T5rxLgr6VPO5rmgnKC5uXNv5Tdu5uln2YkC15X0b4rh2HE6B4J+RjTuuFGLOWNWwWjsCS753XV48rY03tk2nUEw43seY3m11epQzudDcp5SBrYAAmT3CZYXnaBqWaRPMDzfS3zWJImQCZE7bTM9Few34FhC55v5GjMOocCwj1uP7CocE6nVe7Rp+9ExeCQdJkR7ptwKkWZoIDqkToco2gn0Hz0WfxZimsoMotdfNJ3lrQS0u7ku07Kb3ThZwB7TjQS0OBc4AzA7Pk2n1tdd19kziIJIBZmsZyuJDiDc2IBXAcKIDWO/DUDnSOWAdz6bdyvrXCKtDK00nteyoQDGoqNENkG4JDSL9Apy9nHE43DNfRa8Nb4vihpbZpMTnAi+kG/RpCJdTqszVAQRTbDg/m5WiSdYvuOolHcYoZcbDIdFNz9JLTAzAd7CJnolfG+IA4RzGzmc0NcQZzDMDcQCLDTq1yn6ZrwzDMLfEpZqfiktqMGgc0Akt+evQrLEPu1mURENIJ+7qS07TA+SpwSg5vhtLpDW1HESCQ53hhoI0Fmn6ravRNXFMAN2sdcmGf5hzDM7tkknulZDlP8A4fp3no1wGnVok9zCbvqJVwjladNG3G93T9VvVrLnyvbHP21dUVDUWTLq7WpSs4maUNiHQjHNWNajK0tGQIPRLXLNtFaimssuyjGq9A1GSUfVYsCxZyNZSjF0Oc+35BRFYpnMfb8got5Oi2eVaCGceqNrvlDP7qMrtGmLVvRqwVg5i80UGatxKrWqyENQfK1qFFpwDW1urMetKhshPEunj2ehbXIqi9LhWW1OqruCbW+IqBIcZUhM69dJcYZVYAp+JqhdRgaSJ7gXXNUeFksLm8wjMQBJF4uAT/cldLxUjJBAva5gaG6U0mO8PLm5aT3OzAwCSZgW5pIHsIXZ4/1UG8AMyOBMOMuvo0iw9pid1WGufE6gwAJvJOk3ExKcVeEV6zGuylrTLiIylzsxM3MkRA0AQuG+H6xcX6BgAdm0yEx93Ud0uU+tNVVvBwGuIYS4RJlxHmEOG0xLYPqgMTQIBOUEGNxJi0Ni/wCS6rDcBf4Zz1GOyhxa2S1paCJJANz69FlVyseMtIuhuaAdNdjGXX9kuXatKcK4Rh3tJBdB+6dAQIMEAWzAi6C4bRdhsY0GpDTAbIztEGWh8EW2numHDMRS8V4DYDwHFhGWMoDS2RsTefVbvwNNxIltNplrCfKYA5C4z1I9h0lZzK70uyaP2cNFNz61UtAqHM1oAzG05GEnQmLd0C3hQLqXihuVtNzwGXdczmfuXG8KnCuAuYxzBlnKW5jJOV0nlLjY5SLgQbJ/gOGtpwykBmILjmglpbYuI6//ABaM2VegxoayOYAQGjcx/qHQW9Tp6JTSw5zOJIzPm/Q814HtppITysynkJny3LSDIJJBF7TYyhskZnkjew2DBq0dT/JZ5KkMabuUHqALGbNa1ovvpPusqjlRlbla2dGjpqbkzuZVyIErlyvbDP3WTasLSlWQOKqLLCViSrxZ/TkVFHvQoes6uJuryOjmtUCwpVrLUNlY2jTx7Fg5iMFBVOGUb7VISYumc59vyCiNxdHnPt+QXq6JOj0MqsgoZx6o+u26V4+tGizyhfVa9SFg3EdVbKSLoTE0o0UjVMqT90RTxHVI8NjYsUcx4Ki41cE1kBVEIseqFxDVtjCq1FyIdohcOxG+GjLNnxLqr7lLsRiWzBNyRYXN+yK4riww6STM9hGpSSrSBZmrEEkCQ0QG5hYOcRb37Lfx4bm6qQNxji7abohpj8XNM75dLI3gFZlSKlQEhrbHM3ncDPl0HK6Bbb5KHcDouaBINQxlAcZMm1iTNt/onlPDCkxlMQQ0AQWS1xuTInv/AMLok66V1DbEYzOzMKhDc8y+7iCLSYvcRt5UCeIZc5YDAljrbuh1zvcT7oQ4aqxwc13IbZc2cHMCyQ13mgnTZL8ZwsutJ8RrRNwJBPQG4ggzfVRqL2KqYskAvIaXHma6xGfWRrfoFrh5LHgOGZkPYcnMANW5ou2XfJAYMuA/zMrmxIm+X/tkye91KuYAgEy7mEiCLi4gwZEdrpWHKKqcOcXB7HS7SLAlp5hc79+yaf4dTqNJpwAAJFRt2vbMteDo/S8rFlw2AbC5BgHSAAb/AIt/RF4fFGk4uYMxcAHNcyzgJi+x6EJehvbLhLzRa8ZX5YtkaYMXa3MDBdM2ICaMqvfLgDSBHOSeeB5tLTB9gisJiaLmlxHh76AkN99wfa6D43jBzNpEjOCHC0CREgA9LFTznpfENhQ97hRpucWBpOjYbzBzQS46XO63pU3vIYTJbygSIbqIAbqY9dYQbGgEyLXg66SBGo+6B0gfNrRpEPqOvy+IQR5bkgkDYAjuslXLUWAvNo7ae3ZE6hL6dQrYVSFzWuNSq2NVXDMusq9aSrYWqtMKehb7IRz7ouZQ1XD8yvOimGHZZHUqaCwtgiPtNliJBoYplugaeORNKvJRPbQPjKXOfRv6Qor4w859G/pC9XXCeVawISfEczvcIik8hl1lh6eZxXPld9J123ZQWWJwshMGCFWqJRPHW0c47C3RFGmQjn4dZkQuiYJsVDoQ9SrdWrVEBVqwU7gga2pBRjq4DZJ0uklPE3VeJ4s+E/8A8Y+dv5rn/HumUUw6rkAJIa0lxJOryXDMdwAG/NFjDtewhxIYJuP+oRZzifw9xrHRAYDRoAkBogC07Eme9umkJ3UpF4u0U2RpOZ7gBPNGgsbCZ3Oy9DXQhbw/AtNaWNAFIbQDJENHU7n2XR4eh9dZ2SrhlHLTMTL3ZuhgaDrAH5pjhcSGgkmLAknSQDprEyOye+OJe6C4thORxDiDOdmxJESO9x+WqBxNMPIDnQHFzmGwdTLjNzFxpPqOhW7McHQcpaXuBsZENG09xJ9VSvh3PBcNScwPTLI202Cz2sEyiQcrnBrm6gzzCIlpnTaDcXTHCtDcnhFrSJc41JDQTYidIt5h6LCpWlwe85S45mGRnbUZYkE+WSDYxoOsplQpOeM0iAcri3QEjVrR1BzW7+gnZ6aVmkAGBzbsuwG4gu02/JDUnHnaHESQQCAJgTyuOlwtqzcoaGvc4ARDpBAEkchOl/qpVa3KHZgZJ5ZuAIifqlaNMBU5oPy9dVV1WLadf7/vdXm8wNI7yCicMcrpyhw1I0kgWv6wlRF8I4jSRZwcRvJsHA6iwMbppg2FtJ2YRLQ2Lj731u2NNkKKriATYHMbCBd2Yn1mNOg03PxbCMOTe7h3/CZPQQR7qLOqeQTwgr5ZCxFQwisNTMLirPiVYhl15hH3TWpgp2WLMDBWvj9q4tqbJCyJOZG0KS2GDvotc8aXEMxh2WvhSj6GFsiRg1njhafEkbhDKOw9BMBhVq2gtp4jKMZTOc+jf0hRF41vOfRv6Qot+A0QY+xA7BMOF4G0lYY7DS5p7BP8JR5Qs8cJc6iAn4ZU+zpqaS8FBdHFRWcIsKuAT4UF4cMEaDlqvDJQlTgvZdicGqnAhK4hxY4IgvibAFmGJiQXMDuzSbn6Ae67/wCwhc3/AP0HBuGDLmGMrm5rxIPL01khTw72HDcLcRUM6nKdNgOUekfmU5xT3lksHa+l4zadAfouT4diDeASZi5gwSIcOp1H/C6DCcUEhpBj7wi4tqRqtNob16hDm/dALWm3cA21nt2XtZ+R5gjKZBi4G0X2j5IfE1A2qDAPOc4d02v1Bv7K76gAYc4aXElxy595bI9QQQs86rGE9Oq6iTTMFocQHToHzI17G4THB/ETGvFFzLa5w0cx+7mnYyPogsfXuCHc0ADKAQQXE62ggkAADRx0he030xBdqwQYkOdkOgnSfmIKnatN+NVTIIu65cYIBfmJuDvEKuDx48QupzTIdmDQeUNJJLATuHXB0uhKvGczxIHMQ10sgCwDXa+bYk6quFbzgEhobN+okeUaE3mD0KPgdliXsqgPLrncA5S7NzAiJY6Jtp3AQmIoDNAMwRbXWTOt9gscBUGaHPuYsPK6JhwdpsRHcdU5Zh25DTiWuJIM6QIDSddTPe6RgcPWyBzSzm0uYF9QWxIdrdW8MFoMyZjLa24tM+9v29r4IicxFxeSZPQzrKgaHRY21/7r7DbdLQ20a4mGgyLxzEi9zY6XP0XR1qeenAFiRG5AbIj8lz9EjNDd59fMIjpouv4XQ5SJmD8iQCq18ImbwtHUcFZOPs4XvghL8UMvGDQz8JdOixB1mpzxyChaVBGNw6pS1RQcFXEoq2iArgL0FepzGG8hewqOqKgrJgJjTzn0b+kL1D46pzn0b+kKJ7JbBNDonZNWhKuGppKuJWlSVQuVDUQbbMvcyGNVTxkgKzKFyG8dVdXQBJelHxJhfGw1VkwS2RfdvMJ+SIfiUPUxEhKh8YqSPLe9zEADUSdlR+KLXNcNdbi53MzqR9Vpx6gQ6q1mge9sds3T2S7GcQM2b0sRLYgSI+vaSlJtJq/ioJuGiwmCcpEQAPz62W1DHZKoYJBEZi0h0ExBBEg2n09QkbMVlIIDmkOzNLTodJ6iwW2HxT6dm6gSDZ7b7xoTcdVNxVHY4nG4fLkaTmJyeHnLmkOIkToJcBvsk9TBOZnzMcDIDZHlgEPB3Isz5lDUsO0uaKbnZ84ABYRqRJzW3B6ahNqGCJL4IdECoDmztvzOgkgARB+gWVUXmgzzBtwCC0OLsx1lpjQa30INtEZw+uHczQGuAjUG0EGJ3j89lDgeYOZ5w4t0IzNc0i/S50Rn2OnTcQx2cgtzZW5fUc28z1+ieyMMFRBdTDZJEtmJAY42BAHmE317JoyQYcCbSDMSBGvU213QfD2isSIDRIEkDKA6ACSAC58gDQTJTl1ekSabTL5gB1MgfXyi0TISnR+wdVpgBrYi+lzuBG3qhnNg3Edge06J1hHMcSC+kHN8zRLozdSDB+sIPGYJoMkARN96mkQ3QDUpz+QVTh7W5xmuCCNNDEN+sLpuDvMOJ3IXM4CqGum1gAY5psCSD7LpuG1ZZoAJJt3V4+0mGZeZlgXqB60NsXIHEvhE5kuxzkqTP7YAURTxkrm8RXOZEYasVFui26SlWWxqJVQrLc4hOU9tK1ZA1MVCleslteslaVqmLxxzn2/IL1LMTW5j7fkFFO07dLw3GNjzfQ/smP21v4vof2UUXQ24qvxjfxfQ/ssH49v4vof2UUQOLJ3EG/i+h/ZZniDfxfQ/sookmxR3FG/i+jv2WbuKs/F9HfsoohNZP4oz8X0d+yyPE2fj+jv2UUU2ItcH8QVafj1YNjBGvmgE7JLDQWkgOAN2kGHdQd1FEaNkyow2OujbkRfTS4g9lthHUw6LtLXSDJsB1ABB2j3lRRPSjgU6JuKzeVtmuY9z4Bmc0ATqeyb0uIU3sGezW5QHhoBBNgS0CSLbEfNRRZ8YcTFcaawgCvmyMyMLQ9jnNAIEnLJkOPm+S0w/EKcF/jtaXCTFHmtaCQyItBjVRROYQbqv+OUIuS5zruyh7WncAydB2G3dFYL4nFPMWZMjosQ4kGdSQJOo36qKKeEPdQcYYRPiNafvFtMh+bMTZ0TtPupW4jSkltQm5ALg7NG0wFFE5hCtGcJ4lSky8AjqHlpBAEEASbz9F0eB43RyecDtlfbt5VFFpjjNptau4zR/3B/C/wDpXn+M0f8AcH8L/wCleKLTiXJDxml/uD+F/wDSgcXxakf+oP4X/wBKiinLEbKqmLpE+cfwu/pW1PH0h98fwu/pXiiz4QtiBxWn+MfJ37L3/Fqf4x8nfsooiYzY2zq8Up/jHyd+yCq8QZ+IfJ37KKJ3CDZViuK0w4jP02d0HZRRRTxgf//Z"/>
          <p:cNvSpPr>
            <a:spLocks noChangeAspect="1" noChangeArrowheads="1"/>
          </p:cNvSpPr>
          <p:nvPr/>
        </p:nvSpPr>
        <p:spPr bwMode="auto">
          <a:xfrm>
            <a:off x="63500" y="-839788"/>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Simain Text Orangutan" pitchFamily="50" charset="0"/>
              </a:defRPr>
            </a:lvl1pPr>
            <a:lvl2pPr marL="742950" indent="-285750" eaLnBrk="0" hangingPunct="0">
              <a:spcBef>
                <a:spcPct val="20000"/>
              </a:spcBef>
              <a:buChar char="–"/>
              <a:defRPr sz="2800">
                <a:solidFill>
                  <a:schemeClr val="tx1"/>
                </a:solidFill>
                <a:latin typeface="Simain Text Orangutan" pitchFamily="50" charset="0"/>
              </a:defRPr>
            </a:lvl2pPr>
            <a:lvl3pPr marL="1143000" indent="-228600" eaLnBrk="0" hangingPunct="0">
              <a:spcBef>
                <a:spcPct val="20000"/>
              </a:spcBef>
              <a:buChar char="•"/>
              <a:defRPr sz="2400">
                <a:solidFill>
                  <a:schemeClr val="tx1"/>
                </a:solidFill>
                <a:latin typeface="Simain Text Orangutan" pitchFamily="50" charset="0"/>
              </a:defRPr>
            </a:lvl3pPr>
            <a:lvl4pPr marL="1600200" indent="-228600" eaLnBrk="0" hangingPunct="0">
              <a:spcBef>
                <a:spcPct val="20000"/>
              </a:spcBef>
              <a:buChar char="–"/>
              <a:defRPr sz="2000">
                <a:solidFill>
                  <a:schemeClr val="tx1"/>
                </a:solidFill>
                <a:latin typeface="Simain Text Orangutan" pitchFamily="50" charset="0"/>
              </a:defRPr>
            </a:lvl4pPr>
            <a:lvl5pPr marL="2057400" indent="-228600" eaLnBrk="0" hangingPunct="0">
              <a:spcBef>
                <a:spcPct val="20000"/>
              </a:spcBef>
              <a:buChar char="»"/>
              <a:defRPr sz="2000">
                <a:solidFill>
                  <a:schemeClr val="tx1"/>
                </a:solidFill>
                <a:latin typeface="Simain Text Orangutan" pitchFamily="50" charset="0"/>
              </a:defRPr>
            </a:lvl5pPr>
            <a:lvl6pPr marL="2514600" indent="-228600" eaLnBrk="0" fontAlgn="base" hangingPunct="0">
              <a:spcBef>
                <a:spcPct val="20000"/>
              </a:spcBef>
              <a:spcAft>
                <a:spcPct val="0"/>
              </a:spcAft>
              <a:buChar char="»"/>
              <a:defRPr sz="2000">
                <a:solidFill>
                  <a:schemeClr val="tx1"/>
                </a:solidFill>
                <a:latin typeface="Simain Text Orangutan" pitchFamily="50" charset="0"/>
              </a:defRPr>
            </a:lvl6pPr>
            <a:lvl7pPr marL="2971800" indent="-228600" eaLnBrk="0" fontAlgn="base" hangingPunct="0">
              <a:spcBef>
                <a:spcPct val="20000"/>
              </a:spcBef>
              <a:spcAft>
                <a:spcPct val="0"/>
              </a:spcAft>
              <a:buChar char="»"/>
              <a:defRPr sz="2000">
                <a:solidFill>
                  <a:schemeClr val="tx1"/>
                </a:solidFill>
                <a:latin typeface="Simain Text Orangutan" pitchFamily="50" charset="0"/>
              </a:defRPr>
            </a:lvl7pPr>
            <a:lvl8pPr marL="3429000" indent="-228600" eaLnBrk="0" fontAlgn="base" hangingPunct="0">
              <a:spcBef>
                <a:spcPct val="20000"/>
              </a:spcBef>
              <a:spcAft>
                <a:spcPct val="0"/>
              </a:spcAft>
              <a:buChar char="»"/>
              <a:defRPr sz="2000">
                <a:solidFill>
                  <a:schemeClr val="tx1"/>
                </a:solidFill>
                <a:latin typeface="Simain Text Orangutan" pitchFamily="50" charset="0"/>
              </a:defRPr>
            </a:lvl8pPr>
            <a:lvl9pPr marL="3886200" indent="-228600" eaLnBrk="0" fontAlgn="base" hangingPunct="0">
              <a:spcBef>
                <a:spcPct val="20000"/>
              </a:spcBef>
              <a:spcAft>
                <a:spcPct val="0"/>
              </a:spcAft>
              <a:buChar char="»"/>
              <a:defRPr sz="2000">
                <a:solidFill>
                  <a:schemeClr val="tx1"/>
                </a:solidFill>
                <a:latin typeface="Simain Text Orangutan" pitchFamily="50" charset="0"/>
              </a:defRPr>
            </a:lvl9pPr>
          </a:lstStyle>
          <a:p>
            <a:pPr eaLnBrk="1" hangingPunct="1">
              <a:spcBef>
                <a:spcPct val="0"/>
              </a:spcBef>
              <a:buFontTx/>
              <a:buNone/>
            </a:pPr>
            <a:endParaRPr lang="sv-SE" altLang="sv-SE" sz="1800">
              <a:latin typeface="Arial" charset="0"/>
            </a:endParaRPr>
          </a:p>
        </p:txBody>
      </p:sp>
      <p:sp>
        <p:nvSpPr>
          <p:cNvPr id="11272" name="AutoShape 7" descr="data:image/jpeg;base64,/9j/4AAQSkZJRgABAQAAAQABAAD/2wCEAAkGBhQSERUUEhIVFBUVFRQVFBcVFBcUFBYWFBUXFBUUFBUXHSYeFxkkGRQUIC8gJCcpLCwsFx4xNTAqNSYrLCkBCQoKDgwOGg8PGikcHBwsLCwsLCwpLCkpLCwsLCksKSwsLCwpLCwpKSwsKSwsLCwsLCksLCksLCwpKSwpKSkpLP/AABEIALcBEwMBIgACEQEDEQH/xAAbAAACAwEBAQAAAAAAAAAAAAAEBQACAwYBB//EAD4QAAEDAgQEBAMGBAUFAQEAAAEAAhEDIQQSMUEFIlFhEzJxgQaRoRRCUrGy0ZLB0vAVIzNT8UNicoLhogf/xAAZAQADAQEBAAAAAAAAAAAAAAAAAQIDBAX/xAAhEQEBAAICAwADAQEAAAAAAAAAAQIREiEDMUETMlFhcf/aAAwDAQACEQMRAD8A+25l6HIU11Q4sKiHZlJQTMWCt21Ug2VHKpqIepiQEwmIaCEg4iMtwmWI4gBuue4pxDNYKMs5Cb4Dj40JWXxdxwfZXAXzkDQneZgdwPmuZxBjRLuJPc8ATYTuRcwBEe6rHLaKWYqiJ95III1/8tFkaeWB20j0062vqvGl7BPiSNZ1HqQTGvoVq7FFkPYIaeV4aJyyDJGxBHXpslb9JnjsA4Um1BlhxdsA4fhzAbuFx0VsPihBsRJ5DI6fetf2WlbirvDFN1NkAAOfOUwLN7Ei3N6juhWuMAktIjlDWwbmA0xpHdZVcNsLiYIMZhNxMEjrKYMrBx0A0sJiw7+iUU2OFiALX2+nWEXRdHy9UbBk5zehFv5KMdtn11EkH+7IdjgTExaO3WSQiMJhS4iDAmJAm+w7SJ+Sm2fVT/BmFqSGiTrJv7gz7p1hqlhBkiZ7TtHWFzVJmUxNwekExMSm+CJIGnTadI/v3ROjMarjngDY/MEaJfimw7mNoI07GekggGUcCLb2EEbAiD9QULWoZg7sCQCNCJn56e6dMIWZWmIBEui1xOYNnrIHtKGoUgBnY7LmAc5pmZ39tCi6dFoBEAw0bfcgmB7/AN3QdyJvED9UEdrqdEafDmEFWuwEeVxcR2ZJB6QSQP8Ald85c78G4MAVH2vDRGmgcf5BdI5dHjnRB32S7GV4BTOqUo4i2xV0q5viGMkwhqLnTMr3EDmWtNllyZZdiQZQxKZYbEpEHozC1bqJ5O16dLh3I1iWYSpZH0nrsxvSSDjX+s7/ANf0NUVeNO/znejP0NUVpV/xsEWKyOOJXN4SrZG08TC4MvJa146P6OMKZUsb3XLNxajuJEKsfLotOpq4+Ei4hxczAKU1uMOQZxUpZ+bfpOh1THk6lDvroZ9ZZ+MseWzWqiUo45ULKLyBJiG9MzuUT859k2D0k+Kq+WnoYsTHqBbutvHld6TYQ8FxJyOa9ziW1IkgOhuVpAjfdH0akuA2cxzLbmS4EjSZskXA3Ah7zMOc5wjWQIbrtZNW4qSMoALRBcMxm5IzTaY6dFtanTZwvJJkzzO7DQxYjWZ6rSg0ts7l0acwFzYiJ0Pf23QtYxIBBsIJm95Ou/8A9CUY/GPY4Brcz5cQCJa1hEAQO1/ZRVSOwo4wQRGbNcOm47jroR8lsyoJH96rkMP8S1pJfRDx1bNMgepJGyf8I4s2uyWgh7SM7CdJmDO9kQ6dRpAAkHW5ubZujrKrho7lM3GUmbaOMLxmIzyIl/IBaZi0zvppG6tTpA2Ak3JgXgaD0Ud/T/42pdRPUneXHUzublNMJWy3HvbcGB6JJh3RqSJ31I6EdbFMqWJgWJIE5T1B3PzT69COkpuaGmXX0+W4G+qzDTMQbi56aafMIPAPzC42ERtFjZHB+hg6CSdZm6qnAVWjcZdRn10uRlgi4FkNVcC8nQE3G8wAbDWdfmjGu8pmPM2/aQJ9zdDYillq3FiZgHrJ9ryj/Srr/hzlw7dZdmcZvqY29Ec/ELlaPHWsYGg6CPqha/xGdlp+TGQnXVK6V8RxQAKQf4646pdjOJOdupvmgbnES4+q2+0CEsoFFhcWWVaYxuCt6VWChAV4akJRVP8AD44BGN4mAuXp4pWqYvutZ5bE6gji/Ex4zr7M/Q1RcpxTFnxXX/D+kKLeebpnozwrLLd1LdAYTEWRJxFlnpdolkBD16qyOIQeKxQWdg20rVlk2sg3Vl4KyWmdo0vUzIUVldtVLQGNck/xLXIAggdZ8pFwc3a6ZtqJF8RYhoc2CZ0IEaAbza/otfH+x5einC5fKHAA6nTTaQLe0mUwIhpjlFj300g+aT7q+FrUwXSRcyznkNklzyGNEH6ILG8VYbZ8zWkutJMiI3jYa+i1tTJtKz55nfwDUDSS4WExrtoLoGrTLvEfAaBAyzBABiY1IFr+vdWHES4wymQ13KBcHOSOZzjpNzA6JViMI+m8ta9rgXGYkkt1kuJ/uFPtpJo0oObHnJGa7QL+/wAvmtMHWDKhqUeaWw4EazBAOXee+yRVawY8HI6QZEzzAaEjSDZeVa1QguoFwB/1GtPMBqJGtriQjj/D3/Xe4H4gbmGZvhlsh5DicpjzSBoZPpCY4KvTqvLA9roDjALmukQBIiYie0m6+fcK4+9jiXNblLW8zAS4Fo8xBMOvcz3hMKnEmvex9N4Y8ETlu3lAiodCAdCN0rv1Rp34DWmcpLQNIm1pcDpYqVsVnIIAECCBaRFp+RXLYL4jpl+bxAx4GctfmYypBuGE7Hob+q62viszWFuWXawAe+uhGqn6fwdg5AaSYFo0iNj9U4ptP4hzdtPf5/VctJEZtBcxAywZ06SU1ZioiACHaECDFpsq38pQa0xnyk3uNLRcx7/mvalOCHAxIbrBvINuoWJeL6DpfXsfeFqRI+7s6C7teAdoiUY07HMmsZPcoikAUDmlx01Ommu3ZF0lz3oqL8FYmkiG1bLIuuspeyrxjYWpesHOQuIxULSnjTE1gsKldK/ty8di1eMO0ccTCo/GJc/ErE11VxTthxCvNQ/+v6QohsY7nPt+QUVyJF4TiRAWp4m5A4OhKPGCUZZaPTF/EnFUFUlEvwa8p4RRyLQckqpeQmIwazq4BEyFgLxyrNrq/wBhKt9jVbhNKeJSrjDpf5RcambbEjujXYchCcSpHJPf94VYexfRNiK2RtjDnExbY6mdNIHueirRY3KCTlcCcz/vQNbaEDUeiydRJrgmCGiAJPffYgxbeUQ+gHHPmAbTbBcGgEDIcwgjmm3XVaZVWEVxRa57QHEsu5v3Xwd5MXgaW1WGBqAvLJLpLGNkAEyIG/W+qy4zRc4A5hUc4dibWBB/kFOF8PIZfmcYMEnbSO20pSdKy9tMQ17mc7m3Loe8OkxYAvuGmwvHuk05XAtPNrM/kQV0mFpNyOZUBMFxDdJBEuh0ESDIj0XNVsOBUMCBJj0+QV4op3jcXTr0GGAHtBNSIaXgkAkxod/YpPw0gvLZPaHQSPvAbGReOy9w2JNOoHQNb9+oI7ifdU4pgzQqhzHZmk5mEiLHY+mhRJrr+q3ubOKeJzRTfDnCA1wmH7Zr3DhC94TjWNreFVymnJ8NxkhpkXlpAMwRKV4fi8k+LrmzNLbXmSCB6BG4/h+ZheYaC0OAFyLTpub/AFSuPyiXTu8PiXtPLcO1pguLXAcwNOp930MjVPsJxNrxMidCDAI/vWy4jg+HqvotaX+TeJiWB0TsW6K1fHZC5ziSD5wy02gEA6ubtpNwsp10u9voGGzPc4iPKDqDe8wUZh6oMep1H3XDKZ941XI8K+KsPScQ6u2HsgBwqMykgG7nNjc2lO8NxeiwR4jADfNmF2lw0vdvN+SJbPZ6BV6Hh1HsvyuIvrG30hbU3KceqgllRpDmublzAyCWde8EfJA08Qs/JGdMvEXgehmPV6blzz2S1V8JRjqyY4l6RcRqLokKM/HutRVQDHXRIC0hrVKqo2qqVmlZsaUyUxT+Y+35BRZ4lpzH2/ILxUHS8PwqaNw4WXDW2TQU5XP7RzL34ZZeDCbPooWoxGk8g7WqFgVH1IVG10UcmnhheHDqhrKfaFnsbWOGlJfi3hTvA8VmbNROcQfu6Ptvb+afUaiMsRHWx9Cqxy1dnK+PUnlpMnzHMHbgeblPrCZupkMBADg0Oc4EcxltxmNtDPsEV8T/AA2MOGuYSaQOXmuWSbX6HqlOI4lSbkbTBdOYvi5uIhwESddNoXV+06a4ULTZzsEExmykjoQGh0aOAkew6pt1hx6HuDtB06pI3FhtTmiYEOF2kfj97HtEbJizHMc8Na+mC/lBe7lbpBO3pNlVgEUHgcoM+YE7kOymHHSGub9SsfiBjBEAZoBN4iZ+emiuaVSmfIQJ53EATtDbER6eyRcSxfQnOXBxJkObaCB2016Ix9n8Wxb2C0kkgScu+pHsYv3CzfVLi2naDzC8ibq1MNqN008wsJPUdAfohcPQL3cvLl6nvcz2/krKCa2Hk3sXRAAtmi4O/UrJ1Qlob4kasInYE6j+aMBbkh1QGbgE3ibyD7HbTuh6nDCHF4acvV4yzIkQN/VEDo8BRfTBFNpe2WzzFoALbnW4PUrd+Iu3NTpjKWwHudcTZs3bB7pNg6lOoBDIrACHeKWFwiBykEEgx2ItCaU+I5WltejUBFpp+XLeQ+m4xqZ5epsFjpbzF4umRUFRhZLwYMFrGu2ADgWtvqAYT/hPBB4IAyVKdN2YFzs4hxzWIsAQDfql1Hg4rtz0oe1jTIIyZcoGaHWymCeU6xfqq4bDDDVARJpVGhromGOz5m1LWi14/dRZPSpa6LDYTwyaTXSxwbVa0eVpDaYcG9v8wn+yjWYRV4Q0OLROYtDxI6HLJ/8AyE4FBRkw8l7BU8OrtoIsABZ5rqMce08gVWklGOwd10NQIOuwFa0WkDMFdEtwqPbSC1FIKLlo5lsqqYZZCgmlViEqFZ81lWKZzH2/IKLzGVOc+35BRazLpLpuHVxCasqLncLTLbIwYghT6rE68VUeQltLFSi6VQFGwzq4Wdli7CpmAsKzUtnordSgrFwuicQ9YhiihpSRlN6GptRTGWSlPQDiVEVGuY8S1wgj9jsvm3FPh00nOJpvyyYcznbG07gr6fVZdLaj4K3wyuJ43T5rxLgr6VPO5rmgnKC5uXNv5Tdu5uln2YkC15X0b4rh2HE6B4J+RjTuuFGLOWNWwWjsCS753XV48rY03tk2nUEw43seY3m11epQzudDcp5SBrYAAmT3CZYXnaBqWaRPMDzfS3zWJImQCZE7bTM9Few34FhC55v5GjMOocCwj1uP7CocE6nVe7Rp+9ExeCQdJkR7ptwKkWZoIDqkToco2gn0Hz0WfxZimsoMotdfNJ3lrQS0u7ku07Kb3ThZwB7TjQS0OBc4AzA7Pk2n1tdd19kziIJIBZmsZyuJDiDc2IBXAcKIDWO/DUDnSOWAdz6bdyvrXCKtDK00nteyoQDGoqNENkG4JDSL9Apy9nHE43DNfRa8Nb4vihpbZpMTnAi+kG/RpCJdTqszVAQRTbDg/m5WiSdYvuOolHcYoZcbDIdFNz9JLTAzAd7CJnolfG+IA4RzGzmc0NcQZzDMDcQCLDTq1yn6ZrwzDMLfEpZqfiktqMGgc0Akt+evQrLEPu1mURENIJ+7qS07TA+SpwSg5vhtLpDW1HESCQ53hhoI0Fmn6ravRNXFMAN2sdcmGf5hzDM7tkknulZDlP8A4fp3no1wGnVok9zCbvqJVwjladNG3G93T9VvVrLnyvbHP21dUVDUWTLq7WpSs4maUNiHQjHNWNajK0tGQIPRLXLNtFaimssuyjGq9A1GSUfVYsCxZyNZSjF0Oc+35BRFYpnMfb8got5Oi2eVaCGceqNrvlDP7qMrtGmLVvRqwVg5i80UGatxKrWqyENQfK1qFFpwDW1urMetKhshPEunj2ehbXIqi9LhWW1OqruCbW+IqBIcZUhM69dJcYZVYAp+JqhdRgaSJ7gXXNUeFksLm8wjMQBJF4uAT/cldLxUjJBAva5gaG6U0mO8PLm5aT3OzAwCSZgW5pIHsIXZ4/1UG8AMyOBMOMuvo0iw9pid1WGufE6gwAJvJOk3ExKcVeEV6zGuylrTLiIylzsxM3MkRA0AQuG+H6xcX6BgAdm0yEx93Ud0uU+tNVVvBwGuIYS4RJlxHmEOG0xLYPqgMTQIBOUEGNxJi0Ni/wCS6rDcBf4Zz1GOyhxa2S1paCJJANz69FlVyseMtIuhuaAdNdjGXX9kuXatKcK4Rh3tJBdB+6dAQIMEAWzAi6C4bRdhsY0GpDTAbIztEGWh8EW2numHDMRS8V4DYDwHFhGWMoDS2RsTefVbvwNNxIltNplrCfKYA5C4z1I9h0lZzK70uyaP2cNFNz61UtAqHM1oAzG05GEnQmLd0C3hQLqXihuVtNzwGXdczmfuXG8KnCuAuYxzBlnKW5jJOV0nlLjY5SLgQbJ/gOGtpwykBmILjmglpbYuI6//ABaM2VegxoayOYAQGjcx/qHQW9Tp6JTSw5zOJIzPm/Q814HtppITysynkJny3LSDIJJBF7TYyhskZnkjew2DBq0dT/JZ5KkMabuUHqALGbNa1ovvpPusqjlRlbla2dGjpqbkzuZVyIErlyvbDP3WTasLSlWQOKqLLCViSrxZ/TkVFHvQoes6uJuryOjmtUCwpVrLUNlY2jTx7Fg5iMFBVOGUb7VISYumc59vyCiNxdHnPt+QXq6JOj0MqsgoZx6o+u26V4+tGizyhfVa9SFg3EdVbKSLoTE0o0UjVMqT90RTxHVI8NjYsUcx4Ki41cE1kBVEIseqFxDVtjCq1FyIdohcOxG+GjLNnxLqr7lLsRiWzBNyRYXN+yK4riww6STM9hGpSSrSBZmrEEkCQ0QG5hYOcRb37Lfx4bm6qQNxji7abohpj8XNM75dLI3gFZlSKlQEhrbHM3ncDPl0HK6Bbb5KHcDouaBINQxlAcZMm1iTNt/onlPDCkxlMQQ0AQWS1xuTInv/AMLok66V1DbEYzOzMKhDc8y+7iCLSYvcRt5UCeIZc5YDAljrbuh1zvcT7oQ4aqxwc13IbZc2cHMCyQ13mgnTZL8ZwsutJ8RrRNwJBPQG4ggzfVRqL2KqYskAvIaXHma6xGfWRrfoFrh5LHgOGZkPYcnMANW5ou2XfJAYMuA/zMrmxIm+X/tkye91KuYAgEy7mEiCLi4gwZEdrpWHKKqcOcXB7HS7SLAlp5hc79+yaf4dTqNJpwAAJFRt2vbMteDo/S8rFlw2AbC5BgHSAAb/AIt/RF4fFGk4uYMxcAHNcyzgJi+x6EJehvbLhLzRa8ZX5YtkaYMXa3MDBdM2ICaMqvfLgDSBHOSeeB5tLTB9gisJiaLmlxHh76AkN99wfa6D43jBzNpEjOCHC0CREgA9LFTznpfENhQ97hRpucWBpOjYbzBzQS46XO63pU3vIYTJbygSIbqIAbqY9dYQbGgEyLXg66SBGo+6B0gfNrRpEPqOvy+IQR5bkgkDYAjuslXLUWAvNo7ae3ZE6hL6dQrYVSFzWuNSq2NVXDMusq9aSrYWqtMKehb7IRz7ouZQ1XD8yvOimGHZZHUqaCwtgiPtNliJBoYplugaeORNKvJRPbQPjKXOfRv6Qor4w859G/pC9XXCeVawISfEczvcIik8hl1lh6eZxXPld9J123ZQWWJwshMGCFWqJRPHW0c47C3RFGmQjn4dZkQuiYJsVDoQ9SrdWrVEBVqwU7gga2pBRjq4DZJ0uklPE3VeJ4s+E/8A8Y+dv5rn/HumUUw6rkAJIa0lxJOryXDMdwAG/NFjDtewhxIYJuP+oRZzifw9xrHRAYDRoAkBogC07Eme9umkJ3UpF4u0U2RpOZ7gBPNGgsbCZ3Oy9DXQhbw/AtNaWNAFIbQDJENHU7n2XR4eh9dZ2SrhlHLTMTL3ZuhgaDrAH5pjhcSGgkmLAknSQDprEyOye+OJe6C4thORxDiDOdmxJESO9x+WqBxNMPIDnQHFzmGwdTLjNzFxpPqOhW7McHQcpaXuBsZENG09xJ9VSvh3PBcNScwPTLI202Cz2sEyiQcrnBrm6gzzCIlpnTaDcXTHCtDcnhFrSJc41JDQTYidIt5h6LCpWlwe85S45mGRnbUZYkE+WSDYxoOsplQpOeM0iAcri3QEjVrR1BzW7+gnZ6aVmkAGBzbsuwG4gu02/JDUnHnaHESQQCAJgTyuOlwtqzcoaGvc4ARDpBAEkchOl/qpVa3KHZgZJ5ZuAIifqlaNMBU5oPy9dVV1WLadf7/vdXm8wNI7yCicMcrpyhw1I0kgWv6wlRF8I4jSRZwcRvJsHA6iwMbppg2FtJ2YRLQ2Lj731u2NNkKKriATYHMbCBd2Yn1mNOg03PxbCMOTe7h3/CZPQQR7qLOqeQTwgr5ZCxFQwisNTMLirPiVYhl15hH3TWpgp2WLMDBWvj9q4tqbJCyJOZG0KS2GDvotc8aXEMxh2WvhSj6GFsiRg1njhafEkbhDKOw9BMBhVq2gtp4jKMZTOc+jf0hRF41vOfRv6Qot+A0QY+xA7BMOF4G0lYY7DS5p7BP8JR5Qs8cJc6iAn4ZU+zpqaS8FBdHFRWcIsKuAT4UF4cMEaDlqvDJQlTgvZdicGqnAhK4hxY4IgvibAFmGJiQXMDuzSbn6Ae67/wCwhc3/AP0HBuGDLmGMrm5rxIPL01khTw72HDcLcRUM6nKdNgOUekfmU5xT3lksHa+l4zadAfouT4diDeASZi5gwSIcOp1H/C6DCcUEhpBj7wi4tqRqtNob16hDm/dALWm3cA21nt2XtZ+R5gjKZBi4G0X2j5IfE1A2qDAPOc4d02v1Bv7K76gAYc4aXElxy595bI9QQQs86rGE9Oq6iTTMFocQHToHzI17G4THB/ETGvFFzLa5w0cx+7mnYyPogsfXuCHc0ADKAQQXE62ggkAADRx0he030xBdqwQYkOdkOgnSfmIKnatN+NVTIIu65cYIBfmJuDvEKuDx48QupzTIdmDQeUNJJLATuHXB0uhKvGczxIHMQ10sgCwDXa+bYk6quFbzgEhobN+okeUaE3mD0KPgdliXsqgPLrncA5S7NzAiJY6Jtp3AQmIoDNAMwRbXWTOt9gscBUGaHPuYsPK6JhwdpsRHcdU5Zh25DTiWuJIM6QIDSddTPe6RgcPWyBzSzm0uYF9QWxIdrdW8MFoMyZjLa24tM+9v29r4IicxFxeSZPQzrKgaHRY21/7r7DbdLQ20a4mGgyLxzEi9zY6XP0XR1qeenAFiRG5AbIj8lz9EjNDd59fMIjpouv4XQ5SJmD8iQCq18ImbwtHUcFZOPs4XvghL8UMvGDQz8JdOixB1mpzxyChaVBGNw6pS1RQcFXEoq2iArgL0FepzGG8hewqOqKgrJgJjTzn0b+kL1D46pzn0b+kKJ7JbBNDonZNWhKuGppKuJWlSVQuVDUQbbMvcyGNVTxkgKzKFyG8dVdXQBJelHxJhfGw1VkwS2RfdvMJ+SIfiUPUxEhKh8YqSPLe9zEADUSdlR+KLXNcNdbi53MzqR9Vpx6gQ6q1mge9sds3T2S7GcQM2b0sRLYgSI+vaSlJtJq/ioJuGiwmCcpEQAPz62W1DHZKoYJBEZi0h0ExBBEg2n09QkbMVlIIDmkOzNLTodJ6iwW2HxT6dm6gSDZ7b7xoTcdVNxVHY4nG4fLkaTmJyeHnLmkOIkToJcBvsk9TBOZnzMcDIDZHlgEPB3Isz5lDUsO0uaKbnZ84ABYRqRJzW3B6ahNqGCJL4IdECoDmztvzOgkgARB+gWVUXmgzzBtwCC0OLsx1lpjQa30INtEZw+uHczQGuAjUG0EGJ3j89lDgeYOZ5w4t0IzNc0i/S50Rn2OnTcQx2cgtzZW5fUc28z1+ieyMMFRBdTDZJEtmJAY42BAHmE317JoyQYcCbSDMSBGvU213QfD2isSIDRIEkDKA6ACSAC58gDQTJTl1ekSabTL5gB1MgfXyi0TISnR+wdVpgBrYi+lzuBG3qhnNg3Edge06J1hHMcSC+kHN8zRLozdSDB+sIPGYJoMkARN96mkQ3QDUpz+QVTh7W5xmuCCNNDEN+sLpuDvMOJ3IXM4CqGum1gAY5psCSD7LpuG1ZZoAJJt3V4+0mGZeZlgXqB60NsXIHEvhE5kuxzkqTP7YAURTxkrm8RXOZEYasVFui26SlWWxqJVQrLc4hOU9tK1ZA1MVCleslteslaVqmLxxzn2/IL1LMTW5j7fkFFO07dLw3GNjzfQ/smP21v4vof2UUXQ24qvxjfxfQ/ssH49v4vof2UUQOLJ3EG/i+h/ZZniDfxfQ/sookmxR3FG/i+jv2WbuKs/F9HfsoohNZP4oz8X0d+yyPE2fj+jv2UUU2ItcH8QVafj1YNjBGvmgE7JLDQWkgOAN2kGHdQd1FEaNkyow2OujbkRfTS4g9lthHUw6LtLXSDJsB1ABB2j3lRRPSjgU6JuKzeVtmuY9z4Bmc0ATqeyb0uIU3sGezW5QHhoBBNgS0CSLbEfNRRZ8YcTFcaawgCvmyMyMLQ9jnNAIEnLJkOPm+S0w/EKcF/jtaXCTFHmtaCQyItBjVRROYQbqv+OUIuS5zruyh7WncAydB2G3dFYL4nFPMWZMjosQ4kGdSQJOo36qKKeEPdQcYYRPiNafvFtMh+bMTZ0TtPupW4jSkltQm5ALg7NG0wFFE5hCtGcJ4lSky8AjqHlpBAEEASbz9F0eB43RyecDtlfbt5VFFpjjNptau4zR/3B/C/wDpXn+M0f8AcH8L/wCleKLTiXJDxml/uD+F/wDSgcXxakf+oP4X/wBKiinLEbKqmLpE+cfwu/pW1PH0h98fwu/pXiiz4QtiBxWn+MfJ37L3/Fqf4x8nfsooiYzY2zq8Up/jHyd+yCq8QZ+IfJ37KKJ3CDZViuK0w4jP02d0HZRRRTxgf//Z"/>
          <p:cNvSpPr>
            <a:spLocks noChangeAspect="1" noChangeArrowheads="1"/>
          </p:cNvSpPr>
          <p:nvPr/>
        </p:nvSpPr>
        <p:spPr bwMode="auto">
          <a:xfrm>
            <a:off x="63500" y="-839788"/>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Simain Text Orangutan" pitchFamily="50" charset="0"/>
              </a:defRPr>
            </a:lvl1pPr>
            <a:lvl2pPr marL="742950" indent="-285750" eaLnBrk="0" hangingPunct="0">
              <a:spcBef>
                <a:spcPct val="20000"/>
              </a:spcBef>
              <a:buChar char="–"/>
              <a:defRPr sz="2800">
                <a:solidFill>
                  <a:schemeClr val="tx1"/>
                </a:solidFill>
                <a:latin typeface="Simain Text Orangutan" pitchFamily="50" charset="0"/>
              </a:defRPr>
            </a:lvl2pPr>
            <a:lvl3pPr marL="1143000" indent="-228600" eaLnBrk="0" hangingPunct="0">
              <a:spcBef>
                <a:spcPct val="20000"/>
              </a:spcBef>
              <a:buChar char="•"/>
              <a:defRPr sz="2400">
                <a:solidFill>
                  <a:schemeClr val="tx1"/>
                </a:solidFill>
                <a:latin typeface="Simain Text Orangutan" pitchFamily="50" charset="0"/>
              </a:defRPr>
            </a:lvl3pPr>
            <a:lvl4pPr marL="1600200" indent="-228600" eaLnBrk="0" hangingPunct="0">
              <a:spcBef>
                <a:spcPct val="20000"/>
              </a:spcBef>
              <a:buChar char="–"/>
              <a:defRPr sz="2000">
                <a:solidFill>
                  <a:schemeClr val="tx1"/>
                </a:solidFill>
                <a:latin typeface="Simain Text Orangutan" pitchFamily="50" charset="0"/>
              </a:defRPr>
            </a:lvl4pPr>
            <a:lvl5pPr marL="2057400" indent="-228600" eaLnBrk="0" hangingPunct="0">
              <a:spcBef>
                <a:spcPct val="20000"/>
              </a:spcBef>
              <a:buChar char="»"/>
              <a:defRPr sz="2000">
                <a:solidFill>
                  <a:schemeClr val="tx1"/>
                </a:solidFill>
                <a:latin typeface="Simain Text Orangutan" pitchFamily="50" charset="0"/>
              </a:defRPr>
            </a:lvl5pPr>
            <a:lvl6pPr marL="2514600" indent="-228600" eaLnBrk="0" fontAlgn="base" hangingPunct="0">
              <a:spcBef>
                <a:spcPct val="20000"/>
              </a:spcBef>
              <a:spcAft>
                <a:spcPct val="0"/>
              </a:spcAft>
              <a:buChar char="»"/>
              <a:defRPr sz="2000">
                <a:solidFill>
                  <a:schemeClr val="tx1"/>
                </a:solidFill>
                <a:latin typeface="Simain Text Orangutan" pitchFamily="50" charset="0"/>
              </a:defRPr>
            </a:lvl6pPr>
            <a:lvl7pPr marL="2971800" indent="-228600" eaLnBrk="0" fontAlgn="base" hangingPunct="0">
              <a:spcBef>
                <a:spcPct val="20000"/>
              </a:spcBef>
              <a:spcAft>
                <a:spcPct val="0"/>
              </a:spcAft>
              <a:buChar char="»"/>
              <a:defRPr sz="2000">
                <a:solidFill>
                  <a:schemeClr val="tx1"/>
                </a:solidFill>
                <a:latin typeface="Simain Text Orangutan" pitchFamily="50" charset="0"/>
              </a:defRPr>
            </a:lvl7pPr>
            <a:lvl8pPr marL="3429000" indent="-228600" eaLnBrk="0" fontAlgn="base" hangingPunct="0">
              <a:spcBef>
                <a:spcPct val="20000"/>
              </a:spcBef>
              <a:spcAft>
                <a:spcPct val="0"/>
              </a:spcAft>
              <a:buChar char="»"/>
              <a:defRPr sz="2000">
                <a:solidFill>
                  <a:schemeClr val="tx1"/>
                </a:solidFill>
                <a:latin typeface="Simain Text Orangutan" pitchFamily="50" charset="0"/>
              </a:defRPr>
            </a:lvl8pPr>
            <a:lvl9pPr marL="3886200" indent="-228600" eaLnBrk="0" fontAlgn="base" hangingPunct="0">
              <a:spcBef>
                <a:spcPct val="20000"/>
              </a:spcBef>
              <a:spcAft>
                <a:spcPct val="0"/>
              </a:spcAft>
              <a:buChar char="»"/>
              <a:defRPr sz="2000">
                <a:solidFill>
                  <a:schemeClr val="tx1"/>
                </a:solidFill>
                <a:latin typeface="Simain Text Orangutan" pitchFamily="50" charset="0"/>
              </a:defRPr>
            </a:lvl9pPr>
          </a:lstStyle>
          <a:p>
            <a:pPr eaLnBrk="1" hangingPunct="1">
              <a:spcBef>
                <a:spcPct val="0"/>
              </a:spcBef>
              <a:buFontTx/>
              <a:buNone/>
            </a:pPr>
            <a:endParaRPr lang="sv-SE" altLang="sv-SE" sz="1800">
              <a:latin typeface="Arial" charset="0"/>
            </a:endParaRPr>
          </a:p>
        </p:txBody>
      </p:sp>
      <p:sp>
        <p:nvSpPr>
          <p:cNvPr id="11274" name="AutoShape 11" descr="data:image/jpeg;base64,/9j/4AAQSkZJRgABAQAAAQABAAD/2wCEAAkGBhQSERUUExMUExQWGBkXGBQXGBoeGRoVFxgcGBgXFBoYHCYeGh4jGxQeIy8hIycpLCwsFiAxNzAqNSYrLCkBCQoKDgwOGg8PGiwkHSQsLCwvLCksLS82MCwsLCwsLCwsKS0sLCkpLCwsLCksLCwsKSwsKSwsLCwpLCwsKSkpNf/AABEIAJQAkQMBIgACEQEDEQH/xAAbAAACAgMBAAAAAAAAAAAAAAAABQQGAQMHAv/EAD8QAAIBAgQDBgQDBQcEAwAAAAECEQADBBIhMQVBUQYTImFxgQcykbFSocEUI0Ji8CRTcrLR4fEzQ3PSFRei/8QAGgEAAQUBAAAAAAAAAAAAAAAAAAIDBAUGAf/EACcRAAICAQQABgMBAQAAAAAAAAABAgMRBBIhMQUTIjJBURRCYVIV/9oADAMBAAIRAxEAPwC+UUUVelIFFFFABRRRQATRNQr/ABqyjFGcZl3USSPWBvWhuPqfkR29YUfnrUazVU1++SQ7GmcukNJopQ3E75+WyvuxP2ArA4liP7q39WqHLxfSr9h/8O36HE1mkp4veG9lfZj+orNvtGo/6qPb8/mH5a/lTtfiWmseFNCZaW1LLQ4orVYxSOuZGDKeYM/8VtqennojNNcMKKKK6cCiiigAooooAKKKKACiij7daDph2AEkwBqTyHmelVHjPbFSSltwq/j/AIj1y9B50h7YdtDfY2bB/dKdXG7sOn8oqtW7IPPXzE1TazWfpBlvpNFn1TLzw3juHBgsJ8+fqedW3ChGAZYI/SuQ2wRykeca/qKa8E7RNhbgZFYr/FbJlSPLmp/Ks1ZplN5yWc62lwdduC3bTNcdEXQZ2IVROwkwNaxirCwCIIIBkHcHYiNDXOu0naG3xFLSI4tC2xdkuqdSUKgA/Kd+frWzs/2pxNu7btYnJbs27cKq5QranK5iNIp38DNeURXOS7LtesKBrSLiV1BIMD3qudqO3zM7JZiNs/XrlH6mqm+IuXNSzE+ulRo6F5y+CTXuZcGxHdtntOVbyOh9RzqycC7TrfIR4S70/hYDcp/61ysMyEQx99p6VKt44kifA4OhG88oP61caS+zTvGcoRqNJGyP9OzUUh7K9o/2m2VaBdQeIfiGwcD7jr60+rT1zU47kZucHCW2XYUUUUsQFFFFABRRRQdCqH8RO05X+y2jqwBut0Un5Pcb/SrX2h4yMLh3unUjRV/E50Vf66Vx7D2Wu3CznOzEsxPMk6k1A1t/lxwu2WGi0++W59I9YKxGvT86Z4ZE0zNlP4QOXma2qgAAjKPIV6w+HDnWAACdtzpAga8+VZqWZM0a4RIGDtt8pUmCZzQYGp3qMcBqBn3mNVOg8t6fX+zPcWu9v2rZDAKtoNlfOQDJyzop3BiaWPjCFRkuuHylfmYMu4yLyjLSvLx2JUs9C3F8DuOBCBgRMtoYmCRmgROmlRMPwkgaFB5dB7VbmLphUF2wQlz5MQ9s5gszMq+0SdVmKj4Ls5exDRaYtbzEd4EIUMBIOvUfendsksIazH5KxcwUaz9AKytknQSPMn+opxf4DiLbojKQ9xSyKcpYrH8pI617OAewG/aLGXwSoc5JDQoZANWYHkdhypGxoc3R+yuPhpJCzp9+taJb5W3Gx6U0DMxzAAch4ta838IWXNPiUb9TzmhP4Yt4PPB+KvadLyfOm6/iU7g+32FdhwWLW7bS4hlXUMPQ9f65VxAXIIbbrV/+HvFYzYdm/ntz0jxqP831q28Pt2vYyn8RoyvMRd6KKKuijCiiigAoNFacbixatvcbZFLn0UT+lDeDqWXg5t8R+L97iRYUylkeID+8bf6CB7moPD7AUTEnnSvDTcdrjTLMSSeZJn9af90VtzpA1rL6u3fNmn01eyCR7vqPDM66k8o6CeYPtVq7JcJS5cw83luGS5tBoKBNYYRrJA51WbaW9AxdgVJIQxDkaTm0Ou56GtuHwlxiFt585kDJIO2p0qNCSg+VkkTWY4zgacfxWGuGUF43WZswnMJZj8nmYrf2W4XetXe/m2F0Ri6AwpIkkGII2mvGI7I38FbF7wghhMNm0O2kQB1MzRjO1Ia1cU94rGIAghuZDGZFS4pZ3T4ZClKWNlfK+WWLtbxOAiFc6GHFwMCd4YJG0CeRpZx7tZcZUtZHwyMF7wx4iNjlOkiN/Sqbcxd75gAOYEe+tWfjPEExN3DpfxFlh3ZLXVhIbLmyOdhqNKFZvbwddfl4XY/GLwa4RbffC9h7WVDoSWacyhiIga7eW+9J+1NhcXeW3hHF61btM7JM20eCqMpJnMRpA0mKQ8cbDhFWyR3hMEKxKxBOY8pnYxzpuO2S27cWcEll7loL3maJGoJHh1EzrPWacnNe1jdcW/WslJ4cwzlWVVWSM0EnNBy895I19KlW7YBIPPX32YV4xt1VSzlt5HGcvczSXJbTT+GBpXvFDZuStB99ahTRZroT4zChXIiAw09akcFx/d3LV2J7pwTryB1+oNbOLWoGbprS/C/Mw5ET/t+dLqm01JDdkd0WmdxVgQCNQdfblWaTdkMd3uEtk/MoNs+qaf5YpzWqhLdFMyc47ZOP0FFFFKEBVa+ImKyYFwDBdlT2Jk/ktWWqZ8UB/Z7PTvRPujCm7fYx2lZmkUfhQllXl+tPeIXhkKxoKT8HEEHenmLRgpMsZ0HlI29NTWRm8zNUuCRwDhnfK2R4uHKEQj5mJ1E8tNfam/ZS1dN/NaRTcUMGWNF5TMwNveaRcNu5ZJ8jtA/Larb2a7Q2iBh2C2AfmxC3MjNlOYKTGk6iZpdTi5JfIi7OGau1vF3xQ0sXkNpsuUwV8Q5wZBJH050jwmCa5lFxFXuwYyrBOYyWfqeXoKY4zGWktd5hL7m89wLkdpzAsQAytqYkeKdudeMZ3lozdZSx/CCAIEkCd6myrzyyDGzHpRLtcJS54ZykdRMgzAAHPSk+M4faOZWDI6nZlIInmQdamYPteLSsrqzDQqVAkGNhPsd+XnS7jfaU4mGWwwISGdx4iQTlUEHkD70idMZLK7HIWyi9suhThMStq4WNpL3hgK3yg8n06R603wOCxFm6rmyzC2BchlLLkbUTuAIPtFVpMOc5zGSd4B0nyOoro3YbiXd57d64hsXLZLFjroAoynmMukeVMperayVJ4juXOStdsb5uHM2HW1dZQWIPhOsqyR/LAM9KWkhrQ8wK38UXVwqsFBIBO+XXJPqPvUexLWwBy0P6A01Y9zH4LEUjw9vPZmYGUzvrHIVXrbw6/SnmJxfd23tkQRIWKROkAHmDXYHGdG+G+K/69vzVx7gqfsPrV1rmvw5vxi2H47R//LKf9a6VWl0jzUjM6xbbWFFFFSiGFVf4jYIvgiw/7TK/tqp/zVaKV9qcObmDvqBJNtoHmPF+lJn7WOVvEkzmXBr5RJI8MwT0PWm1ziiRr8vP/ekfCrwAKn5WH3rfdRgNdcukCJyzMjUSZO1ZKyK3Goi+OR1wq4kjVG3BUmCDO49qu97hOHbCtew+d4Ujujuzrv6demlc4wCJYFu+vdM7Zv3TIZiIlwQJUjZgdxFXfF8SvuiOlxLtu5a8WGsko1sAav4JIymDvOlPVQj8jV0pfBsscHbGpZu3ALZGbVR4iFMrkJ6/Qa0p4/x/D3VWXd3KxAU5rZWVAbZTtyp9d7U90LTSP2W4IzuDnBUEiEyywYDfkTVKw6Wrt57lu1lTNKqxLQPM8+elSbHs4RDqhv5fGOhzh+IYe3ZzohW5BBUyZgaR5k+VQuI8ZtA6rnzqD4QZUzsxO/tFSnOcEnL+QGnIDSKL+GOHNp8niZC+XSQpZgCJ2lQNaQtR+ov8ZZ3dv6EuBx9tWBZXgDwlXBPeSCGYMviA6cqs/G+Lm5grNxMq3czJca0Fkh1I8SDm0ekjlIFUviGLD3C+xaZTLGWOhEhvWob2geXhnroSBoSARqvIxSFZ2n0P7OmuxkOKOBkzPkYgkQAJiAzAGdJPLYVo/wDkAoMq8kzm5QNvtWninFu8Fte7VHtKU7wMxLqNi4b+IEnUHnUN1dlLW1eF+ciSozGF5eHTTWmZRWeCVFvGWab90t4jqTM+9R8S4y6VvW2Qmx200/WoDNmPkPvXYI63xgt3w2P9sX/xP9hXVBXLfhlYnFZtslpj6yQv611KtDpFitGc1rzawoooqUQgrDCs0UHUcV/ZzbuvaaQbbFTHkdx7U4w+RUOksdjzB0iSQZG+mmp3qd8RuDZLq4ldA8I//kA8JP8AiUR7UksYmB4R4gJmJiOlZnVVuuw0mnsVlaZhLZnuyFQhiZYQwkDQncDppzp5wJ7gdLdxrtlSQnehgMqEwVjodBSKzcNyR8wUM/iYABdJ+bflA3pnwXibW2DCxbv76XM5UT6GPr1qPnE0PtZiWDiHB8MxNsYm9eCEZG3AUzKa6FgRv0I6VBweAaypDEazsenp1qfheNrkUJKXYOVFBMOeQA0idga04bhubwDO2JzN3ymAF85POfvU+yEZJP5K+uU02nwh1wzilu1at3v2W6bifu2bLFrN+OdZYqTttUXj3ELN60FtzZyktkXkTr4Aflkkkx1rwcP3NtmtMS0HRm/dhgZYRGunQ1Wzxq4CzlgxYQTyjovSutQgvUhC3zlmPwLOK8ONoAkjxCVXmRtP9dKlcJ7LYi6ouW7WZYJ3GYgDdQTJHKeopfxC4zgXCBlLEBvNQCR12b86uGAxd7D2LT4a7aDfsp7xCysfmZ5hgIIzEASeQ1qNtjL+In5lGK+yj4tMpJ8/zr0FaSFVgsZmUNmAAjVyNNCdztNSsJZW9cYXLy2hBbMwaC0ggMEBI3J9qi4oi25UMHUGJWYYDkP5eeo5bU0lgkZyeMXiiVJzGXjnOnSTSy7by7kTHLYVLxrZnHizAka5YmBrp0n09Kj2sKb19LSQGuOEXoJO5p2uLzganJJZZ0f4YcNKWXukR3hCr/hT/dvyq61pwODW1bS2vyooUegH9fWt1aSuO2KRmLJ75OQUUUUsbCiiig6R8fgEvW2t3AGVhBHrzHQjcelcyxfDrmFvm1c1EEo/406+vUV1aoHF+EJiLeR9NZVx8ynqP1B3FRNVp1dH+krTXuqX8ORLbQNluTow2OuXy8yOdWHg/DXxN02sNdCpJKrdcAwZgbS7aa5R9KVdpOGvh7oW4NSNGHysORX+tK04biiC01s2UJLBlu6i4scgZiN/rVDKtriReQsUlmJ0k9hxh4e5iQiDxElSpgbwxYDfnpUPF8EtveDi6q2XmWBzNIEmFPn1NKuB9sf3V61ie8vB1ITM2inKRBnlsfavN3jiDCLYCByIVmaCuSdMoAkGetSITqSI84XN8HjhFp8TeWyWIs5ix5kAbtG0mB5a0xXhtvvXtIA1gkZrja3DAkohBGXxVo4JetWldzauKp0W6oOs/wAKwdBI6V4xly1Ztd1YutdFxpfOCAFJnU7lgaVGUFHdIbnGyUtsQs2rWDY3CBca7ORQk5AvKWJ3P2pNfIuFmPhkk7TJYyT+daCCtwEQ6hh4SSQddt5g+VQ+IYYsxl+ZOQeFRzgCTp6mottvmcLhE6mny+ZPLNjYxLc5TmP118/9KWNc71iW21JIA18v+KGskmFEx9B6mpWc2rRRu7h2U/LLkrMZTuN9etcjhDkmQrr65h6DoPSrh8MuzpZzi3EKJW1PMnRn9BsPOaVdleyFzGMHYd3hgdW/GBuqev4th611qxYVFVEUKqgBVGwA2Aq10mned8iq1epWNkTZRRRVqVAUUUUHAooooAKKKKAIfFeE28RbKXVzLuOoPVTVC4p8N7ya2XF1enyv94PtXSaKaspjZ7kPV3Tr9rOJXUey2S4jKw5EEGPf7iptnHKdNFHOeYrreJwiXBDorjowDD89qQ4/4f4S5sjWj1ttH5GRVbb4dn2Msa/EP9oojcXaMouGBMAV74lx8XGzFbaNAEW1hdNJI6+dWj/6vs/397fon3y1Jw3w2wq/N3tz/E8D3CgUz/z7Xw2PPX1LlI58cftDbHaddNZ9OXvUuxba+Zt2mY6CEVjrr4mO0107Ddm8NbjJh7IjYlAT9WmmIGkDQdBT0fDF8san4nn2o5Ze7KY24AqYfu1HMsiyfrTvgXwzVSHxTC4R/wBoSU8szHVvQaVeYoqXXo64PJDs1lk1jowiAAAAADQAbAdABpWaKKmEQKKKKDgUUUUHT1FEViig4ZiiKxRQBmKIrFFAGYoisUUAZiiKxRQBmKIrFFAGYoisUUAZiiKxRQBmKIrFFB1GYrFFFAo//9k="/>
          <p:cNvSpPr>
            <a:spLocks noChangeAspect="1" noChangeArrowheads="1"/>
          </p:cNvSpPr>
          <p:nvPr/>
        </p:nvSpPr>
        <p:spPr bwMode="auto">
          <a:xfrm>
            <a:off x="63500" y="-681038"/>
            <a:ext cx="1381125" cy="14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Simain Text Orangutan" pitchFamily="50" charset="0"/>
              </a:defRPr>
            </a:lvl1pPr>
            <a:lvl2pPr marL="742950" indent="-285750" eaLnBrk="0" hangingPunct="0">
              <a:spcBef>
                <a:spcPct val="20000"/>
              </a:spcBef>
              <a:buChar char="–"/>
              <a:defRPr sz="2800">
                <a:solidFill>
                  <a:schemeClr val="tx1"/>
                </a:solidFill>
                <a:latin typeface="Simain Text Orangutan" pitchFamily="50" charset="0"/>
              </a:defRPr>
            </a:lvl2pPr>
            <a:lvl3pPr marL="1143000" indent="-228600" eaLnBrk="0" hangingPunct="0">
              <a:spcBef>
                <a:spcPct val="20000"/>
              </a:spcBef>
              <a:buChar char="•"/>
              <a:defRPr sz="2400">
                <a:solidFill>
                  <a:schemeClr val="tx1"/>
                </a:solidFill>
                <a:latin typeface="Simain Text Orangutan" pitchFamily="50" charset="0"/>
              </a:defRPr>
            </a:lvl3pPr>
            <a:lvl4pPr marL="1600200" indent="-228600" eaLnBrk="0" hangingPunct="0">
              <a:spcBef>
                <a:spcPct val="20000"/>
              </a:spcBef>
              <a:buChar char="–"/>
              <a:defRPr sz="2000">
                <a:solidFill>
                  <a:schemeClr val="tx1"/>
                </a:solidFill>
                <a:latin typeface="Simain Text Orangutan" pitchFamily="50" charset="0"/>
              </a:defRPr>
            </a:lvl4pPr>
            <a:lvl5pPr marL="2057400" indent="-228600" eaLnBrk="0" hangingPunct="0">
              <a:spcBef>
                <a:spcPct val="20000"/>
              </a:spcBef>
              <a:buChar char="»"/>
              <a:defRPr sz="2000">
                <a:solidFill>
                  <a:schemeClr val="tx1"/>
                </a:solidFill>
                <a:latin typeface="Simain Text Orangutan" pitchFamily="50" charset="0"/>
              </a:defRPr>
            </a:lvl5pPr>
            <a:lvl6pPr marL="2514600" indent="-228600" eaLnBrk="0" fontAlgn="base" hangingPunct="0">
              <a:spcBef>
                <a:spcPct val="20000"/>
              </a:spcBef>
              <a:spcAft>
                <a:spcPct val="0"/>
              </a:spcAft>
              <a:buChar char="»"/>
              <a:defRPr sz="2000">
                <a:solidFill>
                  <a:schemeClr val="tx1"/>
                </a:solidFill>
                <a:latin typeface="Simain Text Orangutan" pitchFamily="50" charset="0"/>
              </a:defRPr>
            </a:lvl6pPr>
            <a:lvl7pPr marL="2971800" indent="-228600" eaLnBrk="0" fontAlgn="base" hangingPunct="0">
              <a:spcBef>
                <a:spcPct val="20000"/>
              </a:spcBef>
              <a:spcAft>
                <a:spcPct val="0"/>
              </a:spcAft>
              <a:buChar char="»"/>
              <a:defRPr sz="2000">
                <a:solidFill>
                  <a:schemeClr val="tx1"/>
                </a:solidFill>
                <a:latin typeface="Simain Text Orangutan" pitchFamily="50" charset="0"/>
              </a:defRPr>
            </a:lvl7pPr>
            <a:lvl8pPr marL="3429000" indent="-228600" eaLnBrk="0" fontAlgn="base" hangingPunct="0">
              <a:spcBef>
                <a:spcPct val="20000"/>
              </a:spcBef>
              <a:spcAft>
                <a:spcPct val="0"/>
              </a:spcAft>
              <a:buChar char="»"/>
              <a:defRPr sz="2000">
                <a:solidFill>
                  <a:schemeClr val="tx1"/>
                </a:solidFill>
                <a:latin typeface="Simain Text Orangutan" pitchFamily="50" charset="0"/>
              </a:defRPr>
            </a:lvl8pPr>
            <a:lvl9pPr marL="3886200" indent="-228600" eaLnBrk="0" fontAlgn="base" hangingPunct="0">
              <a:spcBef>
                <a:spcPct val="20000"/>
              </a:spcBef>
              <a:spcAft>
                <a:spcPct val="0"/>
              </a:spcAft>
              <a:buChar char="»"/>
              <a:defRPr sz="2000">
                <a:solidFill>
                  <a:schemeClr val="tx1"/>
                </a:solidFill>
                <a:latin typeface="Simain Text Orangutan" pitchFamily="50" charset="0"/>
              </a:defRPr>
            </a:lvl9pPr>
          </a:lstStyle>
          <a:p>
            <a:pPr eaLnBrk="1" hangingPunct="1">
              <a:spcBef>
                <a:spcPct val="0"/>
              </a:spcBef>
              <a:buFontTx/>
              <a:buNone/>
            </a:pPr>
            <a:endParaRPr lang="sv-SE" altLang="sv-SE" sz="1800">
              <a:latin typeface="Arial" charset="0"/>
            </a:endParaRPr>
          </a:p>
        </p:txBody>
      </p:sp>
      <p:pic>
        <p:nvPicPr>
          <p:cNvPr id="2050" name="Picture 2" descr="Groft Ølandshvedem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335830"/>
            <a:ext cx="3788885" cy="25259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Bildresultat för ölandsve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Bildresultat för ölandsve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0" descr="Bildresultat för ölandsvet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http://surkultur.se/uploads/images/medium/ALN_30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4335830"/>
            <a:ext cx="3788885" cy="252592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Govin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4337721"/>
            <a:ext cx="2520280" cy="25202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7575" y="500521"/>
            <a:ext cx="6781023" cy="1569660"/>
          </a:xfrm>
          <a:prstGeom prst="rect">
            <a:avLst/>
          </a:prstGeom>
        </p:spPr>
        <p:txBody>
          <a:bodyPr wrap="none">
            <a:spAutoFit/>
          </a:bodyPr>
          <a:lstStyle/>
          <a:p>
            <a:r>
              <a:rPr lang="sv-SE" sz="2400" b="1" dirty="0" smtClean="0">
                <a:latin typeface="Comic Sans MS" panose="030F0702030302020204" pitchFamily="66" charset="0"/>
              </a:rPr>
              <a:t>Group </a:t>
            </a:r>
            <a:r>
              <a:rPr lang="sv-SE" sz="2400" b="1" dirty="0" err="1" smtClean="0">
                <a:latin typeface="Comic Sans MS" panose="030F0702030302020204" pitchFamily="66" charset="0"/>
              </a:rPr>
              <a:t>work</a:t>
            </a:r>
            <a:r>
              <a:rPr lang="sv-SE" sz="2400" b="1" dirty="0" smtClean="0">
                <a:latin typeface="Comic Sans MS" panose="030F0702030302020204" pitchFamily="66" charset="0"/>
              </a:rPr>
              <a:t> on </a:t>
            </a:r>
            <a:r>
              <a:rPr lang="sv-SE" sz="2400" b="1" dirty="0" err="1" smtClean="0">
                <a:latin typeface="Comic Sans MS" panose="030F0702030302020204" pitchFamily="66" charset="0"/>
              </a:rPr>
              <a:t>agrobiodiversity</a:t>
            </a:r>
            <a:r>
              <a:rPr lang="sv-SE" sz="2400" b="1" dirty="0" smtClean="0">
                <a:latin typeface="Comic Sans MS" panose="030F0702030302020204" pitchFamily="66" charset="0"/>
              </a:rPr>
              <a:t> in </a:t>
            </a:r>
            <a:r>
              <a:rPr lang="sv-SE" sz="2400" b="1" dirty="0" err="1" smtClean="0">
                <a:latin typeface="Comic Sans MS" panose="030F0702030302020204" pitchFamily="66" charset="0"/>
              </a:rPr>
              <a:t>legislation</a:t>
            </a:r>
            <a:endParaRPr lang="sv-SE" sz="2400" b="1" dirty="0" smtClean="0">
              <a:latin typeface="Comic Sans MS" panose="030F0702030302020204" pitchFamily="66" charset="0"/>
            </a:endParaRPr>
          </a:p>
          <a:p>
            <a:endParaRPr lang="sv-SE" dirty="0">
              <a:latin typeface="Comic Sans MS" panose="030F0702030302020204" pitchFamily="66" charset="0"/>
            </a:endParaRPr>
          </a:p>
          <a:p>
            <a:r>
              <a:rPr lang="sv-SE" dirty="0" smtClean="0">
                <a:latin typeface="Comic Sans MS" panose="030F0702030302020204" pitchFamily="66" charset="0"/>
              </a:rPr>
              <a:t>16.00 – 17.00 </a:t>
            </a:r>
            <a:r>
              <a:rPr lang="sv-SE" dirty="0" err="1" smtClean="0">
                <a:latin typeface="Comic Sans MS" panose="030F0702030302020204" pitchFamily="66" charset="0"/>
              </a:rPr>
              <a:t>User</a:t>
            </a:r>
            <a:r>
              <a:rPr lang="sv-SE" dirty="0" smtClean="0">
                <a:latin typeface="Comic Sans MS" panose="030F0702030302020204" pitchFamily="66" charset="0"/>
              </a:rPr>
              <a:t> </a:t>
            </a:r>
            <a:r>
              <a:rPr lang="sv-SE" dirty="0" err="1" smtClean="0">
                <a:latin typeface="Comic Sans MS" panose="030F0702030302020204" pitchFamily="66" charset="0"/>
              </a:rPr>
              <a:t>Genebank</a:t>
            </a:r>
            <a:r>
              <a:rPr lang="sv-SE" dirty="0" smtClean="0">
                <a:latin typeface="Comic Sans MS" panose="030F0702030302020204" pitchFamily="66" charset="0"/>
              </a:rPr>
              <a:t> - </a:t>
            </a:r>
            <a:r>
              <a:rPr lang="sv-SE" dirty="0" err="1" smtClean="0">
                <a:latin typeface="Comic Sans MS" panose="030F0702030302020204" pitchFamily="66" charset="0"/>
              </a:rPr>
              <a:t>interaction</a:t>
            </a:r>
            <a:r>
              <a:rPr lang="sv-SE" dirty="0" smtClean="0">
                <a:latin typeface="Comic Sans MS" panose="030F0702030302020204" pitchFamily="66" charset="0"/>
              </a:rPr>
              <a:t> </a:t>
            </a:r>
            <a:r>
              <a:rPr lang="sv-SE" dirty="0" err="1" smtClean="0">
                <a:latin typeface="Comic Sans MS" panose="030F0702030302020204" pitchFamily="66" charset="0"/>
              </a:rPr>
              <a:t>with</a:t>
            </a:r>
            <a:r>
              <a:rPr lang="sv-SE" dirty="0" smtClean="0">
                <a:latin typeface="Comic Sans MS" panose="030F0702030302020204" pitchFamily="66" charset="0"/>
              </a:rPr>
              <a:t> end </a:t>
            </a:r>
            <a:r>
              <a:rPr lang="sv-SE" dirty="0" err="1" smtClean="0">
                <a:latin typeface="Comic Sans MS" panose="030F0702030302020204" pitchFamily="66" charset="0"/>
              </a:rPr>
              <a:t>users</a:t>
            </a:r>
            <a:endParaRPr lang="sv-SE" dirty="0" smtClean="0">
              <a:latin typeface="Comic Sans MS" panose="030F0702030302020204" pitchFamily="66" charset="0"/>
            </a:endParaRPr>
          </a:p>
          <a:p>
            <a:endParaRPr lang="sv-SE" dirty="0">
              <a:latin typeface="Comic Sans MS" panose="030F0702030302020204" pitchFamily="66" charset="0"/>
            </a:endParaRPr>
          </a:p>
          <a:p>
            <a:r>
              <a:rPr lang="sv-SE" dirty="0" smtClean="0">
                <a:latin typeface="Comic Sans MS" panose="030F0702030302020204" pitchFamily="66" charset="0"/>
              </a:rPr>
              <a:t>	         -</a:t>
            </a:r>
            <a:r>
              <a:rPr lang="sv-SE" dirty="0" err="1" smtClean="0">
                <a:latin typeface="Comic Sans MS" panose="030F0702030302020204" pitchFamily="66" charset="0"/>
              </a:rPr>
              <a:t>give</a:t>
            </a:r>
            <a:r>
              <a:rPr lang="sv-SE" dirty="0" smtClean="0">
                <a:latin typeface="Comic Sans MS" panose="030F0702030302020204" pitchFamily="66" charset="0"/>
              </a:rPr>
              <a:t> </a:t>
            </a:r>
            <a:r>
              <a:rPr lang="sv-SE" dirty="0" err="1" smtClean="0">
                <a:latin typeface="Comic Sans MS" panose="030F0702030302020204" pitchFamily="66" charset="0"/>
              </a:rPr>
              <a:t>your</a:t>
            </a:r>
            <a:r>
              <a:rPr lang="sv-SE" dirty="0" smtClean="0">
                <a:latin typeface="Comic Sans MS" panose="030F0702030302020204" pitchFamily="66" charset="0"/>
              </a:rPr>
              <a:t> </a:t>
            </a:r>
            <a:r>
              <a:rPr lang="sv-SE" dirty="0" err="1" smtClean="0">
                <a:latin typeface="Comic Sans MS" panose="030F0702030302020204" pitchFamily="66" charset="0"/>
              </a:rPr>
              <a:t>views</a:t>
            </a:r>
            <a:r>
              <a:rPr lang="sv-SE" dirty="0" smtClean="0">
                <a:latin typeface="Comic Sans MS" panose="030F0702030302020204" pitchFamily="66" charset="0"/>
              </a:rPr>
              <a:t> on a </a:t>
            </a:r>
            <a:r>
              <a:rPr lang="sv-SE" dirty="0" err="1" smtClean="0">
                <a:latin typeface="Comic Sans MS" panose="030F0702030302020204" pitchFamily="66" charset="0"/>
              </a:rPr>
              <a:t>user</a:t>
            </a:r>
            <a:r>
              <a:rPr lang="sv-SE" dirty="0" smtClean="0">
                <a:latin typeface="Comic Sans MS" panose="030F0702030302020204" pitchFamily="66" charset="0"/>
              </a:rPr>
              <a:t> </a:t>
            </a:r>
            <a:r>
              <a:rPr lang="sv-SE" dirty="0" err="1" smtClean="0">
                <a:latin typeface="Comic Sans MS" panose="030F0702030302020204" pitchFamily="66" charset="0"/>
              </a:rPr>
              <a:t>genebank</a:t>
            </a:r>
            <a:r>
              <a:rPr lang="sv-SE" dirty="0" smtClean="0">
                <a:latin typeface="Comic Sans MS" panose="030F0702030302020204" pitchFamily="66" charset="0"/>
              </a:rPr>
              <a:t>(s)</a:t>
            </a:r>
          </a:p>
        </p:txBody>
      </p:sp>
    </p:spTree>
    <p:extLst>
      <p:ext uri="{BB962C8B-B14F-4D97-AF65-F5344CB8AC3E}">
        <p14:creationId xmlns:p14="http://schemas.microsoft.com/office/powerpoint/2010/main" val="3384008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908720"/>
            <a:ext cx="8421049" cy="5400600"/>
          </a:xfrm>
        </p:spPr>
        <p:txBody>
          <a:bodyPr>
            <a:normAutofit fontScale="90000"/>
          </a:bodyPr>
          <a:lstStyle/>
          <a:p>
            <a:pPr algn="l"/>
            <a:r>
              <a:rPr lang="sv-SE" sz="3100" b="1" dirty="0" err="1" smtClean="0">
                <a:latin typeface="Comic Sans MS" panose="030F0702030302020204" pitchFamily="66" charset="0"/>
              </a:rPr>
              <a:t>Towards</a:t>
            </a:r>
            <a:r>
              <a:rPr lang="sv-SE" sz="3100" b="1" dirty="0" smtClean="0">
                <a:latin typeface="Comic Sans MS" panose="030F0702030302020204" pitchFamily="66" charset="0"/>
              </a:rPr>
              <a:t> a ”</a:t>
            </a:r>
            <a:r>
              <a:rPr lang="sv-SE" sz="3100" b="1" dirty="0" err="1" smtClean="0">
                <a:latin typeface="Comic Sans MS" panose="030F0702030302020204" pitchFamily="66" charset="0"/>
              </a:rPr>
              <a:t>user</a:t>
            </a:r>
            <a:r>
              <a:rPr lang="sv-SE" sz="3100" b="1" dirty="0" smtClean="0">
                <a:latin typeface="Comic Sans MS" panose="030F0702030302020204" pitchFamily="66" charset="0"/>
              </a:rPr>
              <a:t> </a:t>
            </a:r>
            <a:r>
              <a:rPr lang="sv-SE" sz="3100" b="1" dirty="0" err="1" smtClean="0">
                <a:latin typeface="Comic Sans MS" panose="030F0702030302020204" pitchFamily="66" charset="0"/>
              </a:rPr>
              <a:t>genebank</a:t>
            </a:r>
            <a:r>
              <a:rPr lang="sv-SE" sz="3100" b="1" dirty="0" smtClean="0">
                <a:latin typeface="Comic Sans MS" panose="030F0702030302020204" pitchFamily="66" charset="0"/>
              </a:rPr>
              <a:t>”</a:t>
            </a:r>
            <a:r>
              <a:rPr lang="sv-SE" sz="2800" dirty="0" smtClean="0">
                <a:latin typeface="Comic Sans MS" panose="030F0702030302020204" pitchFamily="66" charset="0"/>
              </a:rPr>
              <a:t/>
            </a:r>
            <a:br>
              <a:rPr lang="sv-SE" sz="2800" dirty="0" smtClean="0">
                <a:latin typeface="Comic Sans MS" panose="030F0702030302020204" pitchFamily="66" charset="0"/>
              </a:rPr>
            </a:br>
            <a:r>
              <a:rPr lang="sv-SE" sz="2800" dirty="0">
                <a:latin typeface="Comic Sans MS" panose="030F0702030302020204" pitchFamily="66" charset="0"/>
              </a:rPr>
              <a:t/>
            </a:r>
            <a:br>
              <a:rPr lang="sv-SE" sz="2800" dirty="0">
                <a:latin typeface="Comic Sans MS" panose="030F0702030302020204" pitchFamily="66" charset="0"/>
              </a:rPr>
            </a:br>
            <a:r>
              <a:rPr lang="sv-SE" sz="2800" dirty="0" smtClean="0">
                <a:latin typeface="Comic Sans MS" panose="030F0702030302020204" pitchFamily="66" charset="0"/>
              </a:rPr>
              <a:t>1) </a:t>
            </a:r>
            <a:r>
              <a:rPr lang="sv-SE" sz="2800" dirty="0" err="1" smtClean="0">
                <a:latin typeface="Comic Sans MS" panose="030F0702030302020204" pitchFamily="66" charset="0"/>
              </a:rPr>
              <a:t>define</a:t>
            </a:r>
            <a:r>
              <a:rPr lang="sv-SE" sz="2800" dirty="0" smtClean="0">
                <a:latin typeface="Comic Sans MS" panose="030F0702030302020204" pitchFamily="66" charset="0"/>
              </a:rPr>
              <a:t> end-</a:t>
            </a:r>
            <a:r>
              <a:rPr lang="sv-SE" sz="2800" dirty="0" err="1" smtClean="0">
                <a:latin typeface="Comic Sans MS" panose="030F0702030302020204" pitchFamily="66" charset="0"/>
              </a:rPr>
              <a:t>users</a:t>
            </a:r>
            <a:r>
              <a:rPr lang="sv-SE" sz="2800" dirty="0" smtClean="0">
                <a:latin typeface="Comic Sans MS" panose="030F0702030302020204" pitchFamily="66" charset="0"/>
              </a:rPr>
              <a:t> (hobby, SMB)</a:t>
            </a:r>
            <a:br>
              <a:rPr lang="sv-SE" sz="2800" dirty="0" smtClean="0">
                <a:latin typeface="Comic Sans MS" panose="030F0702030302020204" pitchFamily="66" charset="0"/>
              </a:rPr>
            </a:br>
            <a:r>
              <a:rPr lang="sv-SE" sz="2800" dirty="0">
                <a:latin typeface="Comic Sans MS" panose="030F0702030302020204" pitchFamily="66" charset="0"/>
              </a:rPr>
              <a:t/>
            </a:r>
            <a:br>
              <a:rPr lang="sv-SE" sz="2800" dirty="0">
                <a:latin typeface="Comic Sans MS" panose="030F0702030302020204" pitchFamily="66" charset="0"/>
              </a:rPr>
            </a:br>
            <a:r>
              <a:rPr lang="sv-SE" sz="2800" dirty="0" smtClean="0">
                <a:latin typeface="Comic Sans MS" panose="030F0702030302020204" pitchFamily="66" charset="0"/>
              </a:rPr>
              <a:t>2) driven by end-</a:t>
            </a:r>
            <a:r>
              <a:rPr lang="sv-SE" sz="2800" dirty="0" err="1" smtClean="0">
                <a:latin typeface="Comic Sans MS" panose="030F0702030302020204" pitchFamily="66" charset="0"/>
              </a:rPr>
              <a:t>users</a:t>
            </a:r>
            <a:r>
              <a:rPr lang="sv-SE" sz="2800" dirty="0" smtClean="0">
                <a:latin typeface="Comic Sans MS" panose="030F0702030302020204" pitchFamily="66" charset="0"/>
              </a:rPr>
              <a:t> </a:t>
            </a:r>
            <a:r>
              <a:rPr lang="sv-SE" sz="2800" dirty="0" err="1" smtClean="0">
                <a:latin typeface="Comic Sans MS" panose="030F0702030302020204" pitchFamily="66" charset="0"/>
              </a:rPr>
              <a:t>with</a:t>
            </a:r>
            <a:r>
              <a:rPr lang="sv-SE" sz="2800" dirty="0" smtClean="0">
                <a:latin typeface="Comic Sans MS" panose="030F0702030302020204" pitchFamily="66" charset="0"/>
              </a:rPr>
              <a:t> support from NordGen</a:t>
            </a:r>
            <a:br>
              <a:rPr lang="sv-SE" sz="2800" dirty="0" smtClean="0">
                <a:latin typeface="Comic Sans MS" panose="030F0702030302020204" pitchFamily="66" charset="0"/>
              </a:rPr>
            </a:br>
            <a:r>
              <a:rPr lang="sv-SE" sz="2800" dirty="0" smtClean="0">
                <a:latin typeface="Comic Sans MS" panose="030F0702030302020204" pitchFamily="66" charset="0"/>
              </a:rPr>
              <a:t>   -</a:t>
            </a:r>
            <a:r>
              <a:rPr lang="sv-SE" sz="2800" dirty="0" err="1" smtClean="0">
                <a:latin typeface="Comic Sans MS" panose="030F0702030302020204" pitchFamily="66" charset="0"/>
              </a:rPr>
              <a:t>organization</a:t>
            </a:r>
            <a:r>
              <a:rPr lang="sv-SE" sz="2800" dirty="0" smtClean="0">
                <a:latin typeface="Comic Sans MS" panose="030F0702030302020204" pitchFamily="66" charset="0"/>
              </a:rPr>
              <a:t>?</a:t>
            </a:r>
            <a:br>
              <a:rPr lang="sv-SE" sz="2800" dirty="0" smtClean="0">
                <a:latin typeface="Comic Sans MS" panose="030F0702030302020204" pitchFamily="66" charset="0"/>
              </a:rPr>
            </a:br>
            <a:r>
              <a:rPr lang="sv-SE" sz="2800" dirty="0" smtClean="0">
                <a:latin typeface="Comic Sans MS" panose="030F0702030302020204" pitchFamily="66" charset="0"/>
              </a:rPr>
              <a:t> </a:t>
            </a:r>
            <a:r>
              <a:rPr lang="sv-SE" sz="2800" dirty="0">
                <a:latin typeface="Comic Sans MS" panose="030F0702030302020204" pitchFamily="66" charset="0"/>
              </a:rPr>
              <a:t> </a:t>
            </a:r>
            <a:r>
              <a:rPr lang="sv-SE" sz="2800" dirty="0" smtClean="0">
                <a:latin typeface="Comic Sans MS" panose="030F0702030302020204" pitchFamily="66" charset="0"/>
              </a:rPr>
              <a:t> -</a:t>
            </a:r>
            <a:r>
              <a:rPr lang="sv-SE" sz="2800" dirty="0" err="1" smtClean="0">
                <a:latin typeface="Comic Sans MS" panose="030F0702030302020204" pitchFamily="66" charset="0"/>
              </a:rPr>
              <a:t>role</a:t>
            </a:r>
            <a:r>
              <a:rPr lang="sv-SE" sz="2800" dirty="0" smtClean="0">
                <a:latin typeface="Comic Sans MS" panose="030F0702030302020204" pitchFamily="66" charset="0"/>
              </a:rPr>
              <a:t> </a:t>
            </a:r>
            <a:r>
              <a:rPr lang="sv-SE" sz="2800" dirty="0" err="1" smtClean="0">
                <a:latin typeface="Comic Sans MS" panose="030F0702030302020204" pitchFamily="66" charset="0"/>
              </a:rPr>
              <a:t>of</a:t>
            </a:r>
            <a:r>
              <a:rPr lang="sv-SE" sz="2800" dirty="0" smtClean="0">
                <a:latin typeface="Comic Sans MS" panose="030F0702030302020204" pitchFamily="66" charset="0"/>
              </a:rPr>
              <a:t> NordGen?</a:t>
            </a:r>
            <a:br>
              <a:rPr lang="sv-SE" sz="2800" dirty="0" smtClean="0">
                <a:latin typeface="Comic Sans MS" panose="030F0702030302020204" pitchFamily="66" charset="0"/>
              </a:rPr>
            </a:br>
            <a:r>
              <a:rPr lang="sv-SE" sz="2800" dirty="0" smtClean="0">
                <a:latin typeface="Comic Sans MS" panose="030F0702030302020204" pitchFamily="66" charset="0"/>
              </a:rPr>
              <a:t>   -National or Nordic?</a:t>
            </a:r>
            <a:br>
              <a:rPr lang="sv-SE" sz="2800" dirty="0" smtClean="0">
                <a:latin typeface="Comic Sans MS" panose="030F0702030302020204" pitchFamily="66" charset="0"/>
              </a:rPr>
            </a:br>
            <a:r>
              <a:rPr lang="sv-SE" sz="2800" dirty="0">
                <a:latin typeface="Comic Sans MS" panose="030F0702030302020204" pitchFamily="66" charset="0"/>
              </a:rPr>
              <a:t/>
            </a:r>
            <a:br>
              <a:rPr lang="sv-SE" sz="2800" dirty="0">
                <a:latin typeface="Comic Sans MS" panose="030F0702030302020204" pitchFamily="66" charset="0"/>
              </a:rPr>
            </a:br>
            <a:r>
              <a:rPr lang="sv-SE" sz="2800" dirty="0" smtClean="0">
                <a:latin typeface="Comic Sans MS" panose="030F0702030302020204" pitchFamily="66" charset="0"/>
              </a:rPr>
              <a:t>3) </a:t>
            </a:r>
            <a:r>
              <a:rPr lang="sv-SE" sz="2800" dirty="0" err="1" smtClean="0">
                <a:latin typeface="Comic Sans MS" panose="030F0702030302020204" pitchFamily="66" charset="0"/>
              </a:rPr>
              <a:t>create</a:t>
            </a:r>
            <a:r>
              <a:rPr lang="sv-SE" sz="2800" dirty="0" smtClean="0">
                <a:latin typeface="Comic Sans MS" panose="030F0702030302020204" pitchFamily="66" charset="0"/>
              </a:rPr>
              <a:t> a </a:t>
            </a:r>
            <a:r>
              <a:rPr lang="sv-SE" sz="2800" dirty="0" err="1" smtClean="0">
                <a:latin typeface="Comic Sans MS" panose="030F0702030302020204" pitchFamily="66" charset="0"/>
              </a:rPr>
              <a:t>trademark</a:t>
            </a:r>
            <a:r>
              <a:rPr lang="sv-SE" sz="2800" dirty="0" smtClean="0">
                <a:latin typeface="Comic Sans MS" panose="030F0702030302020204" pitchFamily="66" charset="0"/>
              </a:rPr>
              <a:t> ”grönt kulturarv”</a:t>
            </a:r>
            <a:br>
              <a:rPr lang="sv-SE" sz="2800" dirty="0" smtClean="0">
                <a:latin typeface="Comic Sans MS" panose="030F0702030302020204" pitchFamily="66" charset="0"/>
              </a:rPr>
            </a:br>
            <a:r>
              <a:rPr lang="sv-SE" sz="2800" dirty="0">
                <a:latin typeface="Comic Sans MS" panose="030F0702030302020204" pitchFamily="66" charset="0"/>
              </a:rPr>
              <a:t/>
            </a:r>
            <a:br>
              <a:rPr lang="sv-SE" sz="2800" dirty="0">
                <a:latin typeface="Comic Sans MS" panose="030F0702030302020204" pitchFamily="66" charset="0"/>
              </a:rPr>
            </a:br>
            <a:r>
              <a:rPr lang="sv-SE" sz="2800" dirty="0" smtClean="0">
                <a:latin typeface="Comic Sans MS" panose="030F0702030302020204" pitchFamily="66" charset="0"/>
              </a:rPr>
              <a:t>4) </a:t>
            </a:r>
            <a:r>
              <a:rPr lang="sv-SE" sz="2800" dirty="0" err="1" smtClean="0">
                <a:latin typeface="Comic Sans MS" panose="030F0702030302020204" pitchFamily="66" charset="0"/>
              </a:rPr>
              <a:t>legislation</a:t>
            </a:r>
            <a:r>
              <a:rPr lang="sv-SE" sz="2800" dirty="0" smtClean="0">
                <a:latin typeface="Comic Sans MS" panose="030F0702030302020204" pitchFamily="66" charset="0"/>
              </a:rPr>
              <a:t/>
            </a:r>
            <a:br>
              <a:rPr lang="sv-SE" sz="2800" dirty="0" smtClean="0">
                <a:latin typeface="Comic Sans MS" panose="030F0702030302020204" pitchFamily="66" charset="0"/>
              </a:rPr>
            </a:br>
            <a:r>
              <a:rPr lang="sv-SE" sz="2800" dirty="0">
                <a:latin typeface="Comic Sans MS" panose="030F0702030302020204" pitchFamily="66" charset="0"/>
              </a:rPr>
              <a:t/>
            </a:r>
            <a:br>
              <a:rPr lang="sv-SE" sz="2800" dirty="0">
                <a:latin typeface="Comic Sans MS" panose="030F0702030302020204" pitchFamily="66" charset="0"/>
              </a:rPr>
            </a:br>
            <a:r>
              <a:rPr lang="sv-SE" sz="2800" dirty="0" smtClean="0">
                <a:latin typeface="Comic Sans MS" panose="030F0702030302020204" pitchFamily="66" charset="0"/>
              </a:rPr>
              <a:t>5) </a:t>
            </a:r>
            <a:r>
              <a:rPr lang="sv-SE" sz="2800" dirty="0" err="1" smtClean="0">
                <a:latin typeface="Comic Sans MS" panose="030F0702030302020204" pitchFamily="66" charset="0"/>
              </a:rPr>
              <a:t>funding</a:t>
            </a:r>
            <a:r>
              <a:rPr lang="sv-SE" sz="2800" dirty="0">
                <a:latin typeface="Comic Sans MS" panose="030F0702030302020204" pitchFamily="66" charset="0"/>
              </a:rPr>
              <a:t/>
            </a:r>
            <a:br>
              <a:rPr lang="sv-SE" sz="2800" dirty="0">
                <a:latin typeface="Comic Sans MS" panose="030F0702030302020204" pitchFamily="66" charset="0"/>
              </a:rPr>
            </a:br>
            <a:r>
              <a:rPr lang="sv-SE" sz="2800" dirty="0" smtClean="0">
                <a:latin typeface="Comic Sans MS" panose="030F0702030302020204" pitchFamily="66" charset="0"/>
              </a:rPr>
              <a:t/>
            </a:r>
            <a:br>
              <a:rPr lang="sv-SE" sz="2800" dirty="0" smtClean="0">
                <a:latin typeface="Comic Sans MS" panose="030F0702030302020204" pitchFamily="66" charset="0"/>
              </a:rPr>
            </a:br>
            <a:r>
              <a:rPr lang="sv-SE" sz="2800" dirty="0">
                <a:latin typeface="Comic Sans MS" panose="030F0702030302020204" pitchFamily="66" charset="0"/>
              </a:rPr>
              <a:t/>
            </a:r>
            <a:br>
              <a:rPr lang="sv-SE" sz="2800" dirty="0">
                <a:latin typeface="Comic Sans MS" panose="030F0702030302020204" pitchFamily="66" charset="0"/>
              </a:rPr>
            </a:br>
            <a:r>
              <a:rPr lang="sv-SE" sz="2800" dirty="0" smtClean="0">
                <a:latin typeface="Comic Sans MS" panose="030F0702030302020204" pitchFamily="66" charset="0"/>
              </a:rPr>
              <a:t/>
            </a:r>
            <a:br>
              <a:rPr lang="sv-SE" sz="2800" dirty="0" smtClean="0">
                <a:latin typeface="Comic Sans MS" panose="030F0702030302020204" pitchFamily="66" charset="0"/>
              </a:rPr>
            </a:br>
            <a:r>
              <a:rPr lang="sv-SE" sz="2800" dirty="0" smtClean="0">
                <a:latin typeface="Comic Sans MS" panose="030F0702030302020204" pitchFamily="66" charset="0"/>
              </a:rPr>
              <a:t/>
            </a:r>
            <a:br>
              <a:rPr lang="sv-SE" sz="2800" dirty="0" smtClean="0">
                <a:latin typeface="Comic Sans MS" panose="030F0702030302020204" pitchFamily="66" charset="0"/>
              </a:rPr>
            </a:br>
            <a:endParaRPr lang="sv-SE" sz="2800" dirty="0">
              <a:latin typeface="Comic Sans MS" panose="030F0702030302020204" pitchFamily="66" charset="0"/>
            </a:endParaRPr>
          </a:p>
        </p:txBody>
      </p:sp>
      <p:pic>
        <p:nvPicPr>
          <p:cNvPr id="5122" name="Picture 2" descr="Grönt kulturar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499" y="5419132"/>
            <a:ext cx="1852501" cy="143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550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764704"/>
            <a:ext cx="8640960" cy="5400600"/>
          </a:xfrm>
        </p:spPr>
        <p:txBody>
          <a:bodyPr>
            <a:normAutofit fontScale="90000"/>
          </a:bodyPr>
          <a:lstStyle/>
          <a:p>
            <a:pPr algn="l"/>
            <a:r>
              <a:rPr lang="sv-SE" sz="3100" b="1" dirty="0" err="1" smtClean="0">
                <a:latin typeface="Comic Sans MS" panose="030F0702030302020204" pitchFamily="66" charset="0"/>
              </a:rPr>
              <a:t>Towards</a:t>
            </a:r>
            <a:r>
              <a:rPr lang="sv-SE" sz="3100" b="1" dirty="0" smtClean="0">
                <a:latin typeface="Comic Sans MS" panose="030F0702030302020204" pitchFamily="66" charset="0"/>
              </a:rPr>
              <a:t> a ”</a:t>
            </a:r>
            <a:r>
              <a:rPr lang="sv-SE" sz="3100" b="1" dirty="0" err="1" smtClean="0">
                <a:latin typeface="Comic Sans MS" panose="030F0702030302020204" pitchFamily="66" charset="0"/>
              </a:rPr>
              <a:t>user</a:t>
            </a:r>
            <a:r>
              <a:rPr lang="sv-SE" sz="3100" b="1" dirty="0" smtClean="0">
                <a:latin typeface="Comic Sans MS" panose="030F0702030302020204" pitchFamily="66" charset="0"/>
              </a:rPr>
              <a:t> </a:t>
            </a:r>
            <a:r>
              <a:rPr lang="sv-SE" sz="3100" b="1" dirty="0" err="1" smtClean="0">
                <a:latin typeface="Comic Sans MS" panose="030F0702030302020204" pitchFamily="66" charset="0"/>
              </a:rPr>
              <a:t>genebank</a:t>
            </a:r>
            <a:r>
              <a:rPr lang="sv-SE" sz="3100" b="1" dirty="0" smtClean="0">
                <a:latin typeface="Comic Sans MS" panose="030F0702030302020204" pitchFamily="66" charset="0"/>
              </a:rPr>
              <a:t>”</a:t>
            </a:r>
            <a:r>
              <a:rPr lang="sv-SE" sz="2800" dirty="0" smtClean="0">
                <a:latin typeface="Comic Sans MS" panose="030F0702030302020204" pitchFamily="66" charset="0"/>
              </a:rPr>
              <a:t/>
            </a:r>
            <a:br>
              <a:rPr lang="sv-SE" sz="2800" dirty="0" smtClean="0">
                <a:latin typeface="Comic Sans MS" panose="030F0702030302020204" pitchFamily="66" charset="0"/>
              </a:rPr>
            </a:br>
            <a:r>
              <a:rPr lang="sv-SE" sz="2800" dirty="0">
                <a:latin typeface="Comic Sans MS" panose="030F0702030302020204" pitchFamily="66" charset="0"/>
              </a:rPr>
              <a:t/>
            </a:r>
            <a:br>
              <a:rPr lang="sv-SE" sz="2800" dirty="0">
                <a:latin typeface="Comic Sans MS" panose="030F0702030302020204" pitchFamily="66" charset="0"/>
              </a:rPr>
            </a:br>
            <a:r>
              <a:rPr lang="sv-SE" sz="2800" dirty="0" err="1" smtClean="0">
                <a:latin typeface="Comic Sans MS" panose="030F0702030302020204" pitchFamily="66" charset="0"/>
              </a:rPr>
              <a:t>A</a:t>
            </a:r>
            <a:r>
              <a:rPr lang="sv-SE" sz="2800" b="1" dirty="0" err="1" smtClean="0">
                <a:latin typeface="Comic Sans MS" panose="030F0702030302020204" pitchFamily="66" charset="0"/>
              </a:rPr>
              <a:t>nnual</a:t>
            </a:r>
            <a:r>
              <a:rPr lang="sv-SE" sz="2800" b="1" dirty="0" smtClean="0">
                <a:latin typeface="Comic Sans MS" panose="030F0702030302020204" pitchFamily="66" charset="0"/>
              </a:rPr>
              <a:t> </a:t>
            </a:r>
            <a:r>
              <a:rPr lang="sv-SE" sz="2800" b="1" dirty="0" err="1" smtClean="0">
                <a:latin typeface="Comic Sans MS" panose="030F0702030302020204" pitchFamily="66" charset="0"/>
              </a:rPr>
              <a:t>surplus</a:t>
            </a:r>
            <a:r>
              <a:rPr lang="sv-SE" sz="2800" b="1" dirty="0" smtClean="0">
                <a:latin typeface="Comic Sans MS" panose="030F0702030302020204" pitchFamily="66" charset="0"/>
              </a:rPr>
              <a:t> </a:t>
            </a:r>
            <a:r>
              <a:rPr lang="sv-SE" sz="2800" b="1" dirty="0" err="1" smtClean="0">
                <a:latin typeface="Comic Sans MS" panose="030F0702030302020204" pitchFamily="66" charset="0"/>
              </a:rPr>
              <a:t>of</a:t>
            </a:r>
            <a:r>
              <a:rPr lang="sv-SE" sz="2800" b="1" dirty="0" smtClean="0">
                <a:latin typeface="Comic Sans MS" panose="030F0702030302020204" pitchFamily="66" charset="0"/>
              </a:rPr>
              <a:t> </a:t>
            </a:r>
            <a:r>
              <a:rPr lang="sv-SE" sz="2800" b="1" dirty="0" err="1" smtClean="0">
                <a:latin typeface="Comic Sans MS" panose="030F0702030302020204" pitchFamily="66" charset="0"/>
              </a:rPr>
              <a:t>seeds</a:t>
            </a:r>
            <a:r>
              <a:rPr lang="sv-SE" sz="2800" dirty="0">
                <a:latin typeface="Comic Sans MS" panose="030F0702030302020204" pitchFamily="66" charset="0"/>
              </a:rPr>
              <a:t/>
            </a:r>
            <a:br>
              <a:rPr lang="sv-SE" sz="2800" dirty="0">
                <a:latin typeface="Comic Sans MS" panose="030F0702030302020204" pitchFamily="66" charset="0"/>
              </a:rPr>
            </a:br>
            <a:r>
              <a:rPr lang="sv-SE" sz="2800" dirty="0" smtClean="0">
                <a:latin typeface="Comic Sans MS" panose="030F0702030302020204" pitchFamily="66" charset="0"/>
              </a:rPr>
              <a:t>1) </a:t>
            </a:r>
            <a:r>
              <a:rPr lang="sv-SE" sz="2800" dirty="0" err="1" smtClean="0">
                <a:latin typeface="Comic Sans MS" panose="030F0702030302020204" pitchFamily="66" charset="0"/>
              </a:rPr>
              <a:t>suitable</a:t>
            </a:r>
            <a:r>
              <a:rPr lang="sv-SE" sz="2800" dirty="0" smtClean="0">
                <a:latin typeface="Comic Sans MS" panose="030F0702030302020204" pitchFamily="66" charset="0"/>
              </a:rPr>
              <a:t> for hobby </a:t>
            </a:r>
            <a:r>
              <a:rPr lang="sv-SE" sz="2800" dirty="0" err="1" smtClean="0">
                <a:latin typeface="Comic Sans MS" panose="030F0702030302020204" pitchFamily="66" charset="0"/>
              </a:rPr>
              <a:t>growers</a:t>
            </a:r>
            <a:r>
              <a:rPr lang="sv-SE" sz="2800" dirty="0" smtClean="0">
                <a:latin typeface="Comic Sans MS" panose="030F0702030302020204" pitchFamily="66" charset="0"/>
              </a:rPr>
              <a:t/>
            </a:r>
            <a:br>
              <a:rPr lang="sv-SE" sz="2800" dirty="0" smtClean="0">
                <a:latin typeface="Comic Sans MS" panose="030F0702030302020204" pitchFamily="66" charset="0"/>
              </a:rPr>
            </a:br>
            <a:r>
              <a:rPr lang="sv-SE" sz="2800" dirty="0" smtClean="0">
                <a:latin typeface="Comic Sans MS" panose="030F0702030302020204" pitchFamily="66" charset="0"/>
              </a:rPr>
              <a:t>2) </a:t>
            </a:r>
            <a:r>
              <a:rPr lang="sv-SE" sz="2800" dirty="0" err="1" smtClean="0">
                <a:latin typeface="Comic Sans MS" panose="030F0702030302020204" pitchFamily="66" charset="0"/>
              </a:rPr>
              <a:t>included</a:t>
            </a:r>
            <a:r>
              <a:rPr lang="sv-SE" sz="2800" dirty="0" smtClean="0">
                <a:latin typeface="Comic Sans MS" panose="030F0702030302020204" pitchFamily="66" charset="0"/>
              </a:rPr>
              <a:t> in NordGen’s hobby </a:t>
            </a:r>
            <a:r>
              <a:rPr lang="sv-SE" sz="2800" dirty="0" err="1" smtClean="0">
                <a:latin typeface="Comic Sans MS" panose="030F0702030302020204" pitchFamily="66" charset="0"/>
              </a:rPr>
              <a:t>collection</a:t>
            </a:r>
            <a:r>
              <a:rPr lang="sv-SE" sz="2800" dirty="0" smtClean="0">
                <a:latin typeface="Comic Sans MS" panose="030F0702030302020204" pitchFamily="66" charset="0"/>
              </a:rPr>
              <a:t/>
            </a:r>
            <a:br>
              <a:rPr lang="sv-SE" sz="2800" dirty="0" smtClean="0">
                <a:latin typeface="Comic Sans MS" panose="030F0702030302020204" pitchFamily="66" charset="0"/>
              </a:rPr>
            </a:br>
            <a:r>
              <a:rPr lang="sv-SE" sz="2800" dirty="0">
                <a:latin typeface="Comic Sans MS" panose="030F0702030302020204" pitchFamily="66" charset="0"/>
              </a:rPr>
              <a:t/>
            </a:r>
            <a:br>
              <a:rPr lang="sv-SE" sz="2800" dirty="0">
                <a:latin typeface="Comic Sans MS" panose="030F0702030302020204" pitchFamily="66" charset="0"/>
              </a:rPr>
            </a:br>
            <a:r>
              <a:rPr lang="sv-SE" sz="2800" b="1" dirty="0" smtClean="0">
                <a:latin typeface="Comic Sans MS" panose="030F0702030302020204" pitchFamily="66" charset="0"/>
              </a:rPr>
              <a:t>NordGen as an </a:t>
            </a:r>
            <a:r>
              <a:rPr lang="sv-SE" sz="2800" b="1" dirty="0" err="1" smtClean="0">
                <a:latin typeface="Comic Sans MS" panose="030F0702030302020204" pitchFamily="66" charset="0"/>
              </a:rPr>
              <a:t>active</a:t>
            </a:r>
            <a:r>
              <a:rPr lang="sv-SE" sz="2800" b="1" dirty="0" smtClean="0">
                <a:latin typeface="Comic Sans MS" panose="030F0702030302020204" pitchFamily="66" charset="0"/>
              </a:rPr>
              <a:t> partner</a:t>
            </a:r>
            <a:r>
              <a:rPr lang="sv-SE" sz="2800" dirty="0" smtClean="0">
                <a:latin typeface="Comic Sans MS" panose="030F0702030302020204" pitchFamily="66" charset="0"/>
              </a:rPr>
              <a:t/>
            </a:r>
            <a:br>
              <a:rPr lang="sv-SE" sz="2800" dirty="0" smtClean="0">
                <a:latin typeface="Comic Sans MS" panose="030F0702030302020204" pitchFamily="66" charset="0"/>
              </a:rPr>
            </a:br>
            <a:r>
              <a:rPr lang="sv-SE" sz="2800" dirty="0" smtClean="0">
                <a:latin typeface="Comic Sans MS" panose="030F0702030302020204" pitchFamily="66" charset="0"/>
              </a:rPr>
              <a:t>1) End-</a:t>
            </a:r>
            <a:r>
              <a:rPr lang="sv-SE" sz="2800" dirty="0" err="1" smtClean="0">
                <a:latin typeface="Comic Sans MS" panose="030F0702030302020204" pitchFamily="66" charset="0"/>
              </a:rPr>
              <a:t>users</a:t>
            </a:r>
            <a:r>
              <a:rPr lang="sv-SE" sz="2800" dirty="0" smtClean="0">
                <a:latin typeface="Comic Sans MS" panose="030F0702030302020204" pitchFamily="66" charset="0"/>
              </a:rPr>
              <a:t> and NordGen </a:t>
            </a:r>
            <a:r>
              <a:rPr lang="sv-SE" sz="2800" dirty="0" err="1" smtClean="0">
                <a:latin typeface="Comic Sans MS" panose="030F0702030302020204" pitchFamily="66" charset="0"/>
              </a:rPr>
              <a:t>defines</a:t>
            </a:r>
            <a:r>
              <a:rPr lang="sv-SE" sz="2800" dirty="0" smtClean="0">
                <a:latin typeface="Comic Sans MS" panose="030F0702030302020204" pitchFamily="66" charset="0"/>
              </a:rPr>
              <a:t> accessions </a:t>
            </a:r>
            <a:r>
              <a:rPr lang="sv-SE" sz="2800" dirty="0" err="1" smtClean="0">
                <a:latin typeface="Comic Sans MS" panose="030F0702030302020204" pitchFamily="66" charset="0"/>
              </a:rPr>
              <a:t>of</a:t>
            </a:r>
            <a:r>
              <a:rPr lang="sv-SE" sz="2800" dirty="0" smtClean="0">
                <a:latin typeface="Comic Sans MS" panose="030F0702030302020204" pitchFamily="66" charset="0"/>
              </a:rPr>
              <a:t> </a:t>
            </a:r>
            <a:r>
              <a:rPr lang="sv-SE" sz="2800" dirty="0" err="1" smtClean="0">
                <a:latin typeface="Comic Sans MS" panose="030F0702030302020204" pitchFamily="66" charset="0"/>
              </a:rPr>
              <a:t>interest</a:t>
            </a:r>
            <a:r>
              <a:rPr lang="sv-SE" sz="2800" dirty="0" smtClean="0">
                <a:latin typeface="Comic Sans MS" panose="030F0702030302020204" pitchFamily="66" charset="0"/>
              </a:rPr>
              <a:t>   </a:t>
            </a:r>
            <a:br>
              <a:rPr lang="sv-SE" sz="2800" dirty="0" smtClean="0">
                <a:latin typeface="Comic Sans MS" panose="030F0702030302020204" pitchFamily="66" charset="0"/>
              </a:rPr>
            </a:br>
            <a:r>
              <a:rPr lang="sv-SE" sz="2800" dirty="0">
                <a:latin typeface="Comic Sans MS" panose="030F0702030302020204" pitchFamily="66" charset="0"/>
              </a:rPr>
              <a:t> </a:t>
            </a:r>
            <a:r>
              <a:rPr lang="sv-SE" sz="2800" dirty="0" smtClean="0">
                <a:latin typeface="Comic Sans MS" panose="030F0702030302020204" pitchFamily="66" charset="0"/>
              </a:rPr>
              <a:t>  for </a:t>
            </a:r>
            <a:r>
              <a:rPr lang="sv-SE" sz="2800" dirty="0" err="1" smtClean="0">
                <a:latin typeface="Comic Sans MS" panose="030F0702030302020204" pitchFamily="66" charset="0"/>
              </a:rPr>
              <a:t>use</a:t>
            </a:r>
            <a:r>
              <a:rPr lang="sv-SE" sz="2800" dirty="0" smtClean="0">
                <a:latin typeface="Comic Sans MS" panose="030F0702030302020204" pitchFamily="66" charset="0"/>
              </a:rPr>
              <a:t> in Nordic </a:t>
            </a:r>
            <a:r>
              <a:rPr lang="sv-SE" sz="2800" dirty="0" err="1" smtClean="0">
                <a:latin typeface="Comic Sans MS" panose="030F0702030302020204" pitchFamily="66" charset="0"/>
              </a:rPr>
              <a:t>countries</a:t>
            </a:r>
            <a:r>
              <a:rPr lang="sv-SE" sz="2800" dirty="0" smtClean="0">
                <a:latin typeface="Comic Sans MS" panose="030F0702030302020204" pitchFamily="66" charset="0"/>
              </a:rPr>
              <a:t/>
            </a:r>
            <a:br>
              <a:rPr lang="sv-SE" sz="2800" dirty="0" smtClean="0">
                <a:latin typeface="Comic Sans MS" panose="030F0702030302020204" pitchFamily="66" charset="0"/>
              </a:rPr>
            </a:br>
            <a:r>
              <a:rPr lang="sv-SE" sz="2800" dirty="0" smtClean="0">
                <a:latin typeface="Comic Sans MS" panose="030F0702030302020204" pitchFamily="66" charset="0"/>
              </a:rPr>
              <a:t>2) NordGen ”assists” </a:t>
            </a:r>
            <a:r>
              <a:rPr lang="sv-SE" sz="2800" dirty="0" err="1" smtClean="0">
                <a:latin typeface="Comic Sans MS" panose="030F0702030302020204" pitchFamily="66" charset="0"/>
              </a:rPr>
              <a:t>with</a:t>
            </a:r>
            <a:r>
              <a:rPr lang="sv-SE" sz="2800" dirty="0" smtClean="0">
                <a:latin typeface="Comic Sans MS" panose="030F0702030302020204" pitchFamily="66" charset="0"/>
              </a:rPr>
              <a:t> 1st regeneration (</a:t>
            </a:r>
            <a:r>
              <a:rPr lang="sv-SE" sz="2800" dirty="0" err="1" smtClean="0">
                <a:latin typeface="Comic Sans MS" panose="030F0702030302020204" pitchFamily="66" charset="0"/>
              </a:rPr>
              <a:t>cereals</a:t>
            </a:r>
            <a:r>
              <a:rPr lang="sv-SE" sz="2800" dirty="0" smtClean="0">
                <a:latin typeface="Comic Sans MS" panose="030F0702030302020204" pitchFamily="66" charset="0"/>
              </a:rPr>
              <a:t>)</a:t>
            </a:r>
            <a:br>
              <a:rPr lang="sv-SE" sz="2800" dirty="0" smtClean="0">
                <a:latin typeface="Comic Sans MS" panose="030F0702030302020204" pitchFamily="66" charset="0"/>
              </a:rPr>
            </a:br>
            <a:r>
              <a:rPr lang="sv-SE" sz="2800" dirty="0">
                <a:latin typeface="Comic Sans MS" panose="030F0702030302020204" pitchFamily="66" charset="0"/>
              </a:rPr>
              <a:t/>
            </a:r>
            <a:br>
              <a:rPr lang="sv-SE" sz="2800" dirty="0">
                <a:latin typeface="Comic Sans MS" panose="030F0702030302020204" pitchFamily="66" charset="0"/>
              </a:rPr>
            </a:br>
            <a:r>
              <a:rPr lang="sv-SE" sz="2800" b="1" dirty="0" smtClean="0">
                <a:latin typeface="Comic Sans MS" panose="030F0702030302020204" pitchFamily="66" charset="0"/>
              </a:rPr>
              <a:t>National </a:t>
            </a:r>
            <a:r>
              <a:rPr lang="sv-SE" sz="2800" b="1" dirty="0" err="1" smtClean="0">
                <a:latin typeface="Comic Sans MS" panose="030F0702030302020204" pitchFamily="66" charset="0"/>
              </a:rPr>
              <a:t>hubs</a:t>
            </a:r>
            <a:r>
              <a:rPr lang="sv-SE" sz="2800" b="1" dirty="0" smtClean="0">
                <a:latin typeface="Comic Sans MS" panose="030F0702030302020204" pitchFamily="66" charset="0"/>
              </a:rPr>
              <a:t> (”</a:t>
            </a:r>
            <a:r>
              <a:rPr lang="sv-SE" sz="2800" b="1" dirty="0" err="1" smtClean="0">
                <a:latin typeface="Comic Sans MS" panose="030F0702030302020204" pitchFamily="66" charset="0"/>
              </a:rPr>
              <a:t>user</a:t>
            </a:r>
            <a:r>
              <a:rPr lang="sv-SE" sz="2800" b="1" dirty="0" smtClean="0">
                <a:latin typeface="Comic Sans MS" panose="030F0702030302020204" pitchFamily="66" charset="0"/>
              </a:rPr>
              <a:t> gene banks”)</a:t>
            </a:r>
            <a:br>
              <a:rPr lang="sv-SE" sz="2800" b="1" dirty="0" smtClean="0">
                <a:latin typeface="Comic Sans MS" panose="030F0702030302020204" pitchFamily="66" charset="0"/>
              </a:rPr>
            </a:br>
            <a:r>
              <a:rPr lang="sv-SE" sz="2800" dirty="0" smtClean="0">
                <a:latin typeface="Comic Sans MS" panose="030F0702030302020204" pitchFamily="66" charset="0"/>
              </a:rPr>
              <a:t>1) Driven by end </a:t>
            </a:r>
            <a:r>
              <a:rPr lang="sv-SE" sz="2800" dirty="0" err="1" smtClean="0">
                <a:latin typeface="Comic Sans MS" panose="030F0702030302020204" pitchFamily="66" charset="0"/>
              </a:rPr>
              <a:t>users</a:t>
            </a:r>
            <a:r>
              <a:rPr lang="sv-SE" sz="2800" dirty="0" smtClean="0">
                <a:latin typeface="Comic Sans MS" panose="030F0702030302020204" pitchFamily="66" charset="0"/>
              </a:rPr>
              <a:t> in Nordic </a:t>
            </a:r>
            <a:r>
              <a:rPr lang="sv-SE" sz="2800" dirty="0" err="1" smtClean="0">
                <a:latin typeface="Comic Sans MS" panose="030F0702030302020204" pitchFamily="66" charset="0"/>
              </a:rPr>
              <a:t>countries</a:t>
            </a:r>
            <a:r>
              <a:rPr lang="sv-SE" sz="2800" dirty="0" smtClean="0">
                <a:latin typeface="Comic Sans MS" panose="030F0702030302020204" pitchFamily="66" charset="0"/>
              </a:rPr>
              <a:t/>
            </a:r>
            <a:br>
              <a:rPr lang="sv-SE" sz="2800" dirty="0" smtClean="0">
                <a:latin typeface="Comic Sans MS" panose="030F0702030302020204" pitchFamily="66" charset="0"/>
              </a:rPr>
            </a:br>
            <a:r>
              <a:rPr lang="sv-SE" sz="2800" dirty="0" smtClean="0">
                <a:latin typeface="Comic Sans MS" panose="030F0702030302020204" pitchFamily="66" charset="0"/>
              </a:rPr>
              <a:t>2) NordGen assists in </a:t>
            </a:r>
            <a:r>
              <a:rPr lang="sv-SE" sz="2800" dirty="0" err="1" smtClean="0">
                <a:latin typeface="Comic Sans MS" panose="030F0702030302020204" pitchFamily="66" charset="0"/>
              </a:rPr>
              <a:t>selection</a:t>
            </a:r>
            <a:r>
              <a:rPr lang="sv-SE" sz="2800" dirty="0" smtClean="0">
                <a:latin typeface="Comic Sans MS" panose="030F0702030302020204" pitchFamily="66" charset="0"/>
              </a:rPr>
              <a:t> </a:t>
            </a:r>
            <a:r>
              <a:rPr lang="sv-SE" sz="2800" dirty="0" err="1" smtClean="0">
                <a:latin typeface="Comic Sans MS" panose="030F0702030302020204" pitchFamily="66" charset="0"/>
              </a:rPr>
              <a:t>of</a:t>
            </a:r>
            <a:r>
              <a:rPr lang="sv-SE" sz="2800" dirty="0" smtClean="0">
                <a:latin typeface="Comic Sans MS" panose="030F0702030302020204" pitchFamily="66" charset="0"/>
              </a:rPr>
              <a:t> material</a:t>
            </a:r>
            <a:r>
              <a:rPr lang="sv-SE" sz="2800" b="1" dirty="0" smtClean="0">
                <a:latin typeface="Comic Sans MS" panose="030F0702030302020204" pitchFamily="66" charset="0"/>
              </a:rPr>
              <a:t/>
            </a:r>
            <a:br>
              <a:rPr lang="sv-SE" sz="2800" b="1" dirty="0" smtClean="0">
                <a:latin typeface="Comic Sans MS" panose="030F0702030302020204" pitchFamily="66" charset="0"/>
              </a:rPr>
            </a:br>
            <a:r>
              <a:rPr lang="sv-SE" sz="2800" dirty="0">
                <a:latin typeface="Comic Sans MS" panose="030F0702030302020204" pitchFamily="66" charset="0"/>
              </a:rPr>
              <a:t/>
            </a:r>
            <a:br>
              <a:rPr lang="sv-SE" sz="2800" dirty="0">
                <a:latin typeface="Comic Sans MS" panose="030F0702030302020204" pitchFamily="66" charset="0"/>
              </a:rPr>
            </a:br>
            <a:r>
              <a:rPr lang="sv-SE" sz="2800" dirty="0" smtClean="0">
                <a:latin typeface="Comic Sans MS" panose="030F0702030302020204" pitchFamily="66" charset="0"/>
              </a:rPr>
              <a:t/>
            </a:r>
            <a:br>
              <a:rPr lang="sv-SE" sz="2800" dirty="0" smtClean="0">
                <a:latin typeface="Comic Sans MS" panose="030F0702030302020204" pitchFamily="66" charset="0"/>
              </a:rPr>
            </a:br>
            <a:r>
              <a:rPr lang="sv-SE" sz="2800" dirty="0" smtClean="0">
                <a:latin typeface="Comic Sans MS" panose="030F0702030302020204" pitchFamily="66" charset="0"/>
              </a:rPr>
              <a:t/>
            </a:r>
            <a:br>
              <a:rPr lang="sv-SE" sz="2800" dirty="0" smtClean="0">
                <a:latin typeface="Comic Sans MS" panose="030F0702030302020204" pitchFamily="66" charset="0"/>
              </a:rPr>
            </a:br>
            <a:endParaRPr lang="sv-SE" sz="2800" dirty="0">
              <a:latin typeface="Comic Sans MS" panose="030F0702030302020204" pitchFamily="66" charset="0"/>
            </a:endParaRPr>
          </a:p>
        </p:txBody>
      </p:sp>
    </p:spTree>
    <p:extLst>
      <p:ext uri="{BB962C8B-B14F-4D97-AF65-F5344CB8AC3E}">
        <p14:creationId xmlns:p14="http://schemas.microsoft.com/office/powerpoint/2010/main" val="2110421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105400" y="1852613"/>
            <a:ext cx="4038600" cy="4525962"/>
          </a:xfrm>
        </p:spPr>
        <p:txBody>
          <a:bodyPr/>
          <a:lstStyle/>
          <a:p>
            <a:pPr>
              <a:buFont typeface="+mj-lt"/>
              <a:buAutoNum type="arabicPeriod"/>
              <a:defRPr/>
            </a:pPr>
            <a:endParaRPr lang="sv-SE" sz="1600" i="1" dirty="0">
              <a:latin typeface="Comic Sans MS" panose="030F0702030302020204" pitchFamily="66" charset="0"/>
            </a:endParaRPr>
          </a:p>
          <a:p>
            <a:pPr>
              <a:defRPr/>
            </a:pPr>
            <a:endParaRPr lang="sv-SE" sz="1600" i="1" dirty="0">
              <a:latin typeface="Comic Sans MS" panose="030F0702030302020204" pitchFamily="66" charset="0"/>
            </a:endParaRPr>
          </a:p>
        </p:txBody>
      </p:sp>
      <p:sp>
        <p:nvSpPr>
          <p:cNvPr id="2" name="Rektangel 1"/>
          <p:cNvSpPr/>
          <p:nvPr/>
        </p:nvSpPr>
        <p:spPr>
          <a:xfrm>
            <a:off x="3851920" y="764704"/>
            <a:ext cx="1656184"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i="1" dirty="0">
                <a:latin typeface="Comic Sans MS" panose="030F0702030302020204" pitchFamily="66" charset="0"/>
              </a:rPr>
              <a:t>NordGen </a:t>
            </a:r>
            <a:r>
              <a:rPr lang="sv-SE" sz="1600" i="1" dirty="0" err="1">
                <a:latin typeface="Comic Sans MS" panose="030F0702030302020204" pitchFamily="66" charset="0"/>
              </a:rPr>
              <a:t>today</a:t>
            </a:r>
            <a:endParaRPr lang="sv-SE" sz="1600" i="1" dirty="0">
              <a:latin typeface="Comic Sans MS" panose="030F0702030302020204" pitchFamily="66" charset="0"/>
            </a:endParaRPr>
          </a:p>
        </p:txBody>
      </p:sp>
      <p:sp>
        <p:nvSpPr>
          <p:cNvPr id="6" name="Rektangel 5"/>
          <p:cNvSpPr/>
          <p:nvPr/>
        </p:nvSpPr>
        <p:spPr>
          <a:xfrm>
            <a:off x="1116632" y="1962895"/>
            <a:ext cx="1656184" cy="9144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i="1" dirty="0" err="1">
                <a:solidFill>
                  <a:schemeClr val="tx1"/>
                </a:solidFill>
                <a:latin typeface="Comic Sans MS" panose="030F0702030302020204" pitchFamily="66" charset="0"/>
              </a:rPr>
              <a:t>Conservation</a:t>
            </a:r>
            <a:endParaRPr lang="sv-SE" sz="1600" i="1" dirty="0">
              <a:solidFill>
                <a:schemeClr val="tx1"/>
              </a:solidFill>
              <a:latin typeface="Comic Sans MS" panose="030F0702030302020204" pitchFamily="66" charset="0"/>
            </a:endParaRPr>
          </a:p>
        </p:txBody>
      </p:sp>
      <p:sp>
        <p:nvSpPr>
          <p:cNvPr id="7" name="Rektangel 6"/>
          <p:cNvSpPr/>
          <p:nvPr/>
        </p:nvSpPr>
        <p:spPr>
          <a:xfrm>
            <a:off x="6400528" y="1891680"/>
            <a:ext cx="1656184"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i="1" dirty="0" err="1">
                <a:solidFill>
                  <a:schemeClr val="tx1"/>
                </a:solidFill>
                <a:latin typeface="Comic Sans MS" panose="030F0702030302020204" pitchFamily="66" charset="0"/>
              </a:rPr>
              <a:t>Utilization</a:t>
            </a:r>
            <a:endParaRPr lang="sv-SE" sz="1600" i="1" dirty="0">
              <a:solidFill>
                <a:schemeClr val="tx1"/>
              </a:solidFill>
              <a:latin typeface="Comic Sans MS" panose="030F0702030302020204" pitchFamily="66" charset="0"/>
            </a:endParaRPr>
          </a:p>
        </p:txBody>
      </p:sp>
      <p:sp>
        <p:nvSpPr>
          <p:cNvPr id="5" name="Ellips 4"/>
          <p:cNvSpPr/>
          <p:nvPr/>
        </p:nvSpPr>
        <p:spPr>
          <a:xfrm>
            <a:off x="2272732" y="3874514"/>
            <a:ext cx="1008112"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i="1" dirty="0">
              <a:solidFill>
                <a:schemeClr val="tx1"/>
              </a:solidFill>
              <a:latin typeface="Comic Sans MS" panose="030F0702030302020204" pitchFamily="66" charset="0"/>
            </a:endParaRPr>
          </a:p>
        </p:txBody>
      </p:sp>
      <p:sp>
        <p:nvSpPr>
          <p:cNvPr id="8" name="Ellips 7"/>
          <p:cNvSpPr/>
          <p:nvPr/>
        </p:nvSpPr>
        <p:spPr>
          <a:xfrm>
            <a:off x="2432709" y="3883291"/>
            <a:ext cx="684076" cy="576064"/>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i="1">
              <a:latin typeface="Comic Sans MS" panose="030F0702030302020204" pitchFamily="66" charset="0"/>
            </a:endParaRPr>
          </a:p>
        </p:txBody>
      </p:sp>
      <p:sp>
        <p:nvSpPr>
          <p:cNvPr id="10" name="Ellips 9"/>
          <p:cNvSpPr/>
          <p:nvPr/>
        </p:nvSpPr>
        <p:spPr>
          <a:xfrm>
            <a:off x="1097614" y="3929413"/>
            <a:ext cx="684076" cy="914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i="1">
              <a:latin typeface="Comic Sans MS" panose="030F0702030302020204" pitchFamily="66" charset="0"/>
            </a:endParaRPr>
          </a:p>
        </p:txBody>
      </p:sp>
      <p:sp>
        <p:nvSpPr>
          <p:cNvPr id="11" name="Ellips 10"/>
          <p:cNvSpPr/>
          <p:nvPr/>
        </p:nvSpPr>
        <p:spPr>
          <a:xfrm>
            <a:off x="1097614" y="3933056"/>
            <a:ext cx="684076" cy="681556"/>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i="1" dirty="0">
              <a:solidFill>
                <a:schemeClr val="tx1"/>
              </a:solidFill>
              <a:latin typeface="Comic Sans MS" panose="030F0702030302020204" pitchFamily="66" charset="0"/>
            </a:endParaRPr>
          </a:p>
        </p:txBody>
      </p:sp>
      <p:sp>
        <p:nvSpPr>
          <p:cNvPr id="9" name="textruta 8"/>
          <p:cNvSpPr txBox="1"/>
          <p:nvPr/>
        </p:nvSpPr>
        <p:spPr>
          <a:xfrm>
            <a:off x="801935" y="5989147"/>
            <a:ext cx="893193" cy="338554"/>
          </a:xfrm>
          <a:prstGeom prst="rect">
            <a:avLst/>
          </a:prstGeom>
          <a:solidFill>
            <a:srgbClr val="FFC000"/>
          </a:solidFill>
        </p:spPr>
        <p:txBody>
          <a:bodyPr wrap="none" rtlCol="0">
            <a:spAutoFit/>
          </a:bodyPr>
          <a:lstStyle/>
          <a:p>
            <a:r>
              <a:rPr lang="sv-SE" sz="1600" i="1" dirty="0" err="1">
                <a:latin typeface="Comic Sans MS" panose="030F0702030302020204" pitchFamily="66" charset="0"/>
              </a:rPr>
              <a:t>Cereals</a:t>
            </a:r>
            <a:endParaRPr lang="sv-SE" sz="1600" i="1" dirty="0">
              <a:latin typeface="Comic Sans MS" panose="030F0702030302020204" pitchFamily="66" charset="0"/>
            </a:endParaRPr>
          </a:p>
        </p:txBody>
      </p:sp>
      <p:sp>
        <p:nvSpPr>
          <p:cNvPr id="13" name="textruta 12"/>
          <p:cNvSpPr txBox="1"/>
          <p:nvPr/>
        </p:nvSpPr>
        <p:spPr>
          <a:xfrm>
            <a:off x="2234670" y="5989147"/>
            <a:ext cx="1242648" cy="338554"/>
          </a:xfrm>
          <a:prstGeom prst="rect">
            <a:avLst/>
          </a:prstGeom>
          <a:solidFill>
            <a:srgbClr val="92D050"/>
          </a:solidFill>
        </p:spPr>
        <p:txBody>
          <a:bodyPr wrap="none" rtlCol="0">
            <a:spAutoFit/>
          </a:bodyPr>
          <a:lstStyle/>
          <a:p>
            <a:r>
              <a:rPr lang="sv-SE" sz="1600" i="1" dirty="0" err="1">
                <a:latin typeface="Comic Sans MS" panose="030F0702030302020204" pitchFamily="66" charset="0"/>
              </a:rPr>
              <a:t>Vegetables</a:t>
            </a:r>
            <a:endParaRPr lang="sv-SE" sz="1600" i="1" dirty="0">
              <a:latin typeface="Comic Sans MS" panose="030F0702030302020204" pitchFamily="66" charset="0"/>
            </a:endParaRPr>
          </a:p>
        </p:txBody>
      </p:sp>
      <p:cxnSp>
        <p:nvCxnSpPr>
          <p:cNvPr id="15" name="Rak pilkoppling 14"/>
          <p:cNvCxnSpPr/>
          <p:nvPr/>
        </p:nvCxnSpPr>
        <p:spPr>
          <a:xfrm flipH="1">
            <a:off x="2933818" y="1852613"/>
            <a:ext cx="1134126" cy="496267"/>
          </a:xfrm>
          <a:prstGeom prst="straightConnector1">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p:cNvCxnSpPr/>
          <p:nvPr/>
        </p:nvCxnSpPr>
        <p:spPr>
          <a:xfrm>
            <a:off x="5053062" y="1862554"/>
            <a:ext cx="1028747" cy="63056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686294" y="4903082"/>
            <a:ext cx="3389069" cy="338554"/>
          </a:xfrm>
          <a:prstGeom prst="rect">
            <a:avLst/>
          </a:prstGeom>
          <a:noFill/>
        </p:spPr>
        <p:txBody>
          <a:bodyPr wrap="none" rtlCol="0">
            <a:spAutoFit/>
          </a:bodyPr>
          <a:lstStyle/>
          <a:p>
            <a:r>
              <a:rPr lang="sv-SE" sz="1600" b="1" i="1" dirty="0" err="1">
                <a:latin typeface="Comic Sans MS" panose="030F0702030302020204" pitchFamily="66" charset="0"/>
              </a:rPr>
              <a:t>Surplus</a:t>
            </a:r>
            <a:r>
              <a:rPr lang="sv-SE" sz="1600" b="1" i="1" dirty="0">
                <a:latin typeface="Comic Sans MS" panose="030F0702030302020204" pitchFamily="66" charset="0"/>
              </a:rPr>
              <a:t> </a:t>
            </a:r>
            <a:r>
              <a:rPr lang="sv-SE" sz="1600" b="1" i="1" dirty="0" err="1">
                <a:latin typeface="Comic Sans MS" panose="030F0702030302020204" pitchFamily="66" charset="0"/>
              </a:rPr>
              <a:t>seeds</a:t>
            </a:r>
            <a:r>
              <a:rPr lang="sv-SE" sz="1600" b="1" i="1" dirty="0">
                <a:latin typeface="Comic Sans MS" panose="030F0702030302020204" pitchFamily="66" charset="0"/>
              </a:rPr>
              <a:t> – </a:t>
            </a:r>
            <a:r>
              <a:rPr lang="sv-SE" sz="1600" b="1" i="1" dirty="0" err="1">
                <a:latin typeface="Comic Sans MS" panose="030F0702030302020204" pitchFamily="66" charset="0"/>
              </a:rPr>
              <a:t>often</a:t>
            </a:r>
            <a:r>
              <a:rPr lang="sv-SE" sz="1600" b="1" i="1" dirty="0">
                <a:latin typeface="Comic Sans MS" panose="030F0702030302020204" pitchFamily="66" charset="0"/>
              </a:rPr>
              <a:t> </a:t>
            </a:r>
            <a:r>
              <a:rPr lang="sv-SE" sz="1600" b="1" i="1" dirty="0" err="1">
                <a:latin typeface="Comic Sans MS" panose="030F0702030302020204" pitchFamily="66" charset="0"/>
              </a:rPr>
              <a:t>discarded</a:t>
            </a:r>
            <a:endParaRPr lang="sv-SE" sz="1600" b="1" i="1" dirty="0">
              <a:latin typeface="Comic Sans MS" panose="030F0702030302020204" pitchFamily="66" charset="0"/>
            </a:endParaRPr>
          </a:p>
        </p:txBody>
      </p:sp>
      <p:sp>
        <p:nvSpPr>
          <p:cNvPr id="28" name="textruta 27"/>
          <p:cNvSpPr txBox="1"/>
          <p:nvPr/>
        </p:nvSpPr>
        <p:spPr>
          <a:xfrm>
            <a:off x="1259632" y="3193162"/>
            <a:ext cx="1439818" cy="338554"/>
          </a:xfrm>
          <a:prstGeom prst="rect">
            <a:avLst/>
          </a:prstGeom>
          <a:noFill/>
        </p:spPr>
        <p:txBody>
          <a:bodyPr wrap="none" rtlCol="0">
            <a:spAutoFit/>
          </a:bodyPr>
          <a:lstStyle/>
          <a:p>
            <a:r>
              <a:rPr lang="sv-SE" sz="1600" i="1" dirty="0" smtClean="0">
                <a:latin typeface="Comic Sans MS" panose="030F0702030302020204" pitchFamily="66" charset="0"/>
              </a:rPr>
              <a:t>Regen</a:t>
            </a:r>
            <a:r>
              <a:rPr lang="sv-SE" sz="1600" i="1" dirty="0" smtClean="0">
                <a:latin typeface="Comic Sans MS" panose="030F0702030302020204" pitchFamily="66" charset="0"/>
              </a:rPr>
              <a:t>eration</a:t>
            </a:r>
            <a:endParaRPr lang="sv-SE" sz="1600" i="1" dirty="0">
              <a:latin typeface="Comic Sans MS" panose="030F0702030302020204" pitchFamily="66" charset="0"/>
            </a:endParaRPr>
          </a:p>
        </p:txBody>
      </p:sp>
      <p:sp>
        <p:nvSpPr>
          <p:cNvPr id="30" name="Rulle: lodrät 29"/>
          <p:cNvSpPr/>
          <p:nvPr/>
        </p:nvSpPr>
        <p:spPr>
          <a:xfrm>
            <a:off x="5753172" y="3377828"/>
            <a:ext cx="3067300" cy="2448273"/>
          </a:xfrm>
          <a:prstGeom prst="verticalScroll">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i="1">
              <a:latin typeface="Comic Sans MS" panose="030F0702030302020204" pitchFamily="66" charset="0"/>
            </a:endParaRPr>
          </a:p>
        </p:txBody>
      </p:sp>
      <p:sp>
        <p:nvSpPr>
          <p:cNvPr id="29" name="textruta 28"/>
          <p:cNvSpPr txBox="1"/>
          <p:nvPr/>
        </p:nvSpPr>
        <p:spPr>
          <a:xfrm>
            <a:off x="6195609" y="3782233"/>
            <a:ext cx="1467068" cy="1815882"/>
          </a:xfrm>
          <a:prstGeom prst="rect">
            <a:avLst/>
          </a:prstGeom>
          <a:noFill/>
        </p:spPr>
        <p:txBody>
          <a:bodyPr wrap="none" rtlCol="0">
            <a:spAutoFit/>
          </a:bodyPr>
          <a:lstStyle/>
          <a:p>
            <a:r>
              <a:rPr lang="sv-SE" sz="1600" b="1" i="1" dirty="0">
                <a:latin typeface="Comic Sans MS" panose="030F0702030302020204" pitchFamily="66" charset="0"/>
              </a:rPr>
              <a:t>Breeders</a:t>
            </a:r>
          </a:p>
          <a:p>
            <a:endParaRPr lang="sv-SE" sz="1600" b="1" i="1" dirty="0">
              <a:latin typeface="Comic Sans MS" panose="030F0702030302020204" pitchFamily="66" charset="0"/>
            </a:endParaRPr>
          </a:p>
          <a:p>
            <a:r>
              <a:rPr lang="sv-SE" sz="1600" b="1" i="1" dirty="0" smtClean="0">
                <a:latin typeface="Comic Sans MS" panose="030F0702030302020204" pitchFamily="66" charset="0"/>
              </a:rPr>
              <a:t>Researchers</a:t>
            </a:r>
            <a:endParaRPr lang="sv-SE" sz="1600" b="1" i="1" dirty="0">
              <a:latin typeface="Comic Sans MS" panose="030F0702030302020204" pitchFamily="66" charset="0"/>
            </a:endParaRPr>
          </a:p>
          <a:p>
            <a:endParaRPr lang="sv-SE" sz="1600" b="1" i="1" dirty="0">
              <a:latin typeface="Comic Sans MS" panose="030F0702030302020204" pitchFamily="66" charset="0"/>
            </a:endParaRPr>
          </a:p>
          <a:p>
            <a:r>
              <a:rPr lang="sv-SE" sz="1600" b="1" i="1" dirty="0" smtClean="0">
                <a:latin typeface="Comic Sans MS" panose="030F0702030302020204" pitchFamily="66" charset="0"/>
              </a:rPr>
              <a:t>Hobby</a:t>
            </a:r>
            <a:r>
              <a:rPr lang="sv-SE" sz="1600" i="1" dirty="0" smtClean="0">
                <a:latin typeface="Comic Sans MS" panose="030F0702030302020204" pitchFamily="66" charset="0"/>
              </a:rPr>
              <a:t/>
            </a:r>
            <a:br>
              <a:rPr lang="sv-SE" sz="1600" i="1" dirty="0" smtClean="0">
                <a:latin typeface="Comic Sans MS" panose="030F0702030302020204" pitchFamily="66" charset="0"/>
              </a:rPr>
            </a:br>
            <a:endParaRPr lang="sv-SE" sz="1600" i="1" dirty="0" smtClean="0">
              <a:latin typeface="Comic Sans MS" panose="030F0702030302020204" pitchFamily="66" charset="0"/>
            </a:endParaRPr>
          </a:p>
          <a:p>
            <a:r>
              <a:rPr lang="sv-SE" sz="1600" i="1" dirty="0" smtClean="0">
                <a:latin typeface="Comic Sans MS" panose="030F0702030302020204" pitchFamily="66" charset="0"/>
              </a:rPr>
              <a:t>10-250 </a:t>
            </a:r>
            <a:r>
              <a:rPr lang="sv-SE" sz="1600" i="1" dirty="0" err="1">
                <a:latin typeface="Comic Sans MS" panose="030F0702030302020204" pitchFamily="66" charset="0"/>
              </a:rPr>
              <a:t>seeds</a:t>
            </a:r>
            <a:endParaRPr lang="sv-SE" sz="1600" i="1" dirty="0">
              <a:latin typeface="Comic Sans MS" panose="030F0702030302020204" pitchFamily="66" charset="0"/>
            </a:endParaRPr>
          </a:p>
        </p:txBody>
      </p:sp>
      <p:cxnSp>
        <p:nvCxnSpPr>
          <p:cNvPr id="6144" name="Rak pilkoppling 6143"/>
          <p:cNvCxnSpPr/>
          <p:nvPr/>
        </p:nvCxnSpPr>
        <p:spPr>
          <a:xfrm>
            <a:off x="1619672" y="2996952"/>
            <a:ext cx="0" cy="19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ak pilkoppling 33"/>
          <p:cNvCxnSpPr/>
          <p:nvPr/>
        </p:nvCxnSpPr>
        <p:spPr>
          <a:xfrm>
            <a:off x="2432709" y="2996952"/>
            <a:ext cx="0" cy="19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ruta 35"/>
          <p:cNvSpPr txBox="1"/>
          <p:nvPr/>
        </p:nvSpPr>
        <p:spPr>
          <a:xfrm>
            <a:off x="270861" y="4083006"/>
            <a:ext cx="2233961" cy="338554"/>
          </a:xfrm>
          <a:prstGeom prst="rect">
            <a:avLst/>
          </a:prstGeom>
          <a:noFill/>
        </p:spPr>
        <p:txBody>
          <a:bodyPr wrap="square" rtlCol="0">
            <a:spAutoFit/>
          </a:bodyPr>
          <a:lstStyle/>
          <a:p>
            <a:pPr algn="ctr"/>
            <a:r>
              <a:rPr lang="sv-SE" sz="1600" i="1" dirty="0" err="1" smtClean="0">
                <a:latin typeface="Comic Sans MS" panose="030F0702030302020204" pitchFamily="66" charset="0"/>
              </a:rPr>
              <a:t>Stored</a:t>
            </a:r>
            <a:endParaRPr lang="sv-SE" sz="1600" i="1" dirty="0">
              <a:latin typeface="Comic Sans MS" panose="030F0702030302020204" pitchFamily="66" charset="0"/>
            </a:endParaRPr>
          </a:p>
        </p:txBody>
      </p:sp>
      <p:sp>
        <p:nvSpPr>
          <p:cNvPr id="21" name="textruta 20"/>
          <p:cNvSpPr txBox="1"/>
          <p:nvPr/>
        </p:nvSpPr>
        <p:spPr>
          <a:xfrm>
            <a:off x="6843482" y="3363217"/>
            <a:ext cx="755335" cy="338554"/>
          </a:xfrm>
          <a:prstGeom prst="rect">
            <a:avLst/>
          </a:prstGeom>
          <a:noFill/>
        </p:spPr>
        <p:txBody>
          <a:bodyPr wrap="none" rtlCol="0">
            <a:spAutoFit/>
          </a:bodyPr>
          <a:lstStyle/>
          <a:p>
            <a:r>
              <a:rPr lang="sv-SE" sz="1600" b="1" i="1" dirty="0" err="1">
                <a:latin typeface="Comic Sans MS" panose="030F0702030302020204" pitchFamily="66" charset="0"/>
              </a:rPr>
              <a:t>sMTA</a:t>
            </a:r>
            <a:endParaRPr lang="sv-SE" sz="1600" b="1" i="1" dirty="0">
              <a:latin typeface="Comic Sans MS" panose="030F0702030302020204" pitchFamily="66" charset="0"/>
            </a:endParaRPr>
          </a:p>
        </p:txBody>
      </p:sp>
      <p:cxnSp>
        <p:nvCxnSpPr>
          <p:cNvPr id="22" name="Rak pilkoppling 21"/>
          <p:cNvCxnSpPr/>
          <p:nvPr/>
        </p:nvCxnSpPr>
        <p:spPr>
          <a:xfrm>
            <a:off x="7124698" y="2902590"/>
            <a:ext cx="0" cy="19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ruta 35"/>
          <p:cNvSpPr txBox="1"/>
          <p:nvPr/>
        </p:nvSpPr>
        <p:spPr>
          <a:xfrm>
            <a:off x="1633363" y="4030659"/>
            <a:ext cx="2233961" cy="338554"/>
          </a:xfrm>
          <a:prstGeom prst="rect">
            <a:avLst/>
          </a:prstGeom>
          <a:noFill/>
        </p:spPr>
        <p:txBody>
          <a:bodyPr wrap="square" rtlCol="0">
            <a:spAutoFit/>
          </a:bodyPr>
          <a:lstStyle/>
          <a:p>
            <a:pPr algn="ctr"/>
            <a:r>
              <a:rPr lang="sv-SE" sz="1600" i="1" dirty="0" err="1" smtClean="0">
                <a:latin typeface="Comic Sans MS" panose="030F0702030302020204" pitchFamily="66" charset="0"/>
              </a:rPr>
              <a:t>Stored</a:t>
            </a:r>
            <a:endParaRPr lang="sv-SE" sz="1600" i="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323528" y="260648"/>
            <a:ext cx="8229600" cy="6264696"/>
          </a:xfrm>
        </p:spPr>
        <p:txBody>
          <a:bodyPr/>
          <a:lstStyle/>
          <a:p>
            <a:pPr marL="0" indent="0" algn="ctr">
              <a:buNone/>
            </a:pPr>
            <a:r>
              <a:rPr lang="en-US" sz="2400" b="1" dirty="0" smtClean="0">
                <a:latin typeface="Comic Sans MS" panose="030F0702030302020204" pitchFamily="66" charset="0"/>
              </a:rPr>
              <a:t>AGROBIODIVERSITY</a:t>
            </a:r>
          </a:p>
          <a:p>
            <a:pPr marL="0" indent="0" algn="ctr">
              <a:buNone/>
            </a:pPr>
            <a:endParaRPr lang="en-US" sz="2400" dirty="0">
              <a:latin typeface="Comic Sans MS" panose="030F0702030302020204" pitchFamily="66" charset="0"/>
            </a:endParaRPr>
          </a:p>
          <a:p>
            <a:r>
              <a:rPr lang="en-US" sz="2000" dirty="0" smtClean="0">
                <a:latin typeface="Comic Sans MS" panose="030F0702030302020204" pitchFamily="66" charset="0"/>
              </a:rPr>
              <a:t>Since </a:t>
            </a:r>
            <a:r>
              <a:rPr lang="en-US" sz="2000" dirty="0">
                <a:latin typeface="Comic Sans MS" panose="030F0702030302020204" pitchFamily="66" charset="0"/>
              </a:rPr>
              <a:t>the 1900s, </a:t>
            </a:r>
            <a:r>
              <a:rPr lang="en-US" sz="2000" dirty="0">
                <a:latin typeface="Comic Sans MS" panose="030F0702030302020204" pitchFamily="66" charset="0"/>
              </a:rPr>
              <a:t>~</a:t>
            </a:r>
            <a:r>
              <a:rPr lang="en-US" sz="2000" dirty="0" smtClean="0">
                <a:latin typeface="Comic Sans MS" panose="030F0702030302020204" pitchFamily="66" charset="0"/>
              </a:rPr>
              <a:t>75 </a:t>
            </a:r>
            <a:r>
              <a:rPr lang="en-US" sz="2000" dirty="0">
                <a:latin typeface="Comic Sans MS" panose="030F0702030302020204" pitchFamily="66" charset="0"/>
              </a:rPr>
              <a:t>percent of plant genetic diversity has been lost as farmers worldwide have left their multiple local varieties and landraces for genetically uniform, high-yielding varieties</a:t>
            </a:r>
            <a:r>
              <a:rPr lang="en-US" sz="2000" dirty="0" smtClean="0">
                <a:latin typeface="Comic Sans MS" panose="030F0702030302020204" pitchFamily="66" charset="0"/>
              </a:rPr>
              <a:t>.</a:t>
            </a:r>
          </a:p>
          <a:p>
            <a:endParaRPr lang="sv-SE" sz="2000" dirty="0">
              <a:latin typeface="Comic Sans MS" panose="030F0702030302020204" pitchFamily="66" charset="0"/>
            </a:endParaRPr>
          </a:p>
          <a:p>
            <a:r>
              <a:rPr lang="en-US" sz="2000" dirty="0" smtClean="0">
                <a:latin typeface="Comic Sans MS" panose="030F0702030302020204" pitchFamily="66" charset="0"/>
              </a:rPr>
              <a:t>Today only </a:t>
            </a:r>
            <a:r>
              <a:rPr lang="en-US" sz="2000" dirty="0">
                <a:latin typeface="Comic Sans MS" panose="030F0702030302020204" pitchFamily="66" charset="0"/>
              </a:rPr>
              <a:t>150 to 200 edible plants species are used by humans</a:t>
            </a:r>
            <a:r>
              <a:rPr lang="en-US" sz="2000" dirty="0" smtClean="0">
                <a:latin typeface="Comic Sans MS" panose="030F0702030302020204" pitchFamily="66" charset="0"/>
              </a:rPr>
              <a:t>.</a:t>
            </a:r>
            <a:br>
              <a:rPr lang="en-US" sz="2000" dirty="0" smtClean="0">
                <a:latin typeface="Comic Sans MS" panose="030F0702030302020204" pitchFamily="66" charset="0"/>
              </a:rPr>
            </a:br>
            <a:r>
              <a:rPr lang="en-US" sz="2000" dirty="0" smtClean="0">
                <a:latin typeface="Comic Sans MS" panose="030F0702030302020204" pitchFamily="66" charset="0"/>
              </a:rPr>
              <a:t>Historically ~</a:t>
            </a:r>
            <a:r>
              <a:rPr lang="en-US" sz="2000" dirty="0">
                <a:latin typeface="Comic Sans MS" panose="030F0702030302020204" pitchFamily="66" charset="0"/>
              </a:rPr>
              <a:t>7000 species of plants have been cultivated for consumption in human history</a:t>
            </a:r>
          </a:p>
          <a:p>
            <a:endParaRPr lang="en-US" sz="2000" dirty="0">
              <a:latin typeface="Comic Sans MS" panose="030F0702030302020204" pitchFamily="66" charset="0"/>
            </a:endParaRPr>
          </a:p>
          <a:p>
            <a:r>
              <a:rPr lang="en-US" sz="2000" u="sng" dirty="0" smtClean="0">
                <a:latin typeface="Comic Sans MS" panose="030F0702030302020204" pitchFamily="66" charset="0"/>
              </a:rPr>
              <a:t>95% </a:t>
            </a:r>
            <a:r>
              <a:rPr lang="en-US" sz="2000" u="sng" dirty="0">
                <a:latin typeface="Comic Sans MS" panose="030F0702030302020204" pitchFamily="66" charset="0"/>
              </a:rPr>
              <a:t>of the world’s food is generated from only </a:t>
            </a:r>
            <a:r>
              <a:rPr lang="en-US" sz="2000" u="sng" dirty="0" smtClean="0">
                <a:latin typeface="Comic Sans MS" panose="030F0702030302020204" pitchFamily="66" charset="0"/>
              </a:rPr>
              <a:t>30 </a:t>
            </a:r>
            <a:r>
              <a:rPr lang="en-US" sz="2000" u="sng" dirty="0">
                <a:latin typeface="Comic Sans MS" panose="030F0702030302020204" pitchFamily="66" charset="0"/>
              </a:rPr>
              <a:t>plants </a:t>
            </a:r>
            <a:endParaRPr lang="en-US" sz="2000" u="sng" dirty="0" smtClean="0">
              <a:latin typeface="Comic Sans MS" panose="030F0702030302020204" pitchFamily="66" charset="0"/>
            </a:endParaRPr>
          </a:p>
          <a:p>
            <a:endParaRPr lang="en-US" sz="2000" dirty="0">
              <a:latin typeface="Comic Sans MS" panose="030F0702030302020204" pitchFamily="66" charset="0"/>
            </a:endParaRPr>
          </a:p>
          <a:p>
            <a:r>
              <a:rPr lang="en-US" sz="2000" dirty="0" smtClean="0">
                <a:latin typeface="Comic Sans MS" panose="030F0702030302020204" pitchFamily="66" charset="0"/>
              </a:rPr>
              <a:t>Four plants - </a:t>
            </a:r>
            <a:r>
              <a:rPr lang="en-US" sz="2000" dirty="0">
                <a:latin typeface="Comic Sans MS" panose="030F0702030302020204" pitchFamily="66" charset="0"/>
              </a:rPr>
              <a:t>rice, </a:t>
            </a:r>
            <a:r>
              <a:rPr lang="en-US" sz="2000" dirty="0" smtClean="0">
                <a:latin typeface="Comic Sans MS" panose="030F0702030302020204" pitchFamily="66" charset="0"/>
              </a:rPr>
              <a:t>maize, wheat and potato - </a:t>
            </a:r>
            <a:r>
              <a:rPr lang="en-US" sz="2000" dirty="0">
                <a:latin typeface="Comic Sans MS" panose="030F0702030302020204" pitchFamily="66" charset="0"/>
              </a:rPr>
              <a:t>contribute nearly 60 percent of calories and proteins obtained by humans from </a:t>
            </a:r>
            <a:r>
              <a:rPr lang="en-US" sz="2000" dirty="0" smtClean="0">
                <a:latin typeface="Comic Sans MS" panose="030F0702030302020204" pitchFamily="66" charset="0"/>
              </a:rPr>
              <a:t>plants.</a:t>
            </a:r>
          </a:p>
          <a:p>
            <a:endParaRPr lang="en-US" sz="2000" dirty="0" smtClean="0">
              <a:latin typeface="Comic Sans MS" panose="030F0702030302020204" pitchFamily="66" charset="0"/>
            </a:endParaRPr>
          </a:p>
          <a:p>
            <a:endParaRPr lang="sv-SE" sz="2000" dirty="0">
              <a:latin typeface="Comic Sans MS" panose="030F0702030302020204" pitchFamily="66" charset="0"/>
            </a:endParaRPr>
          </a:p>
          <a:p>
            <a:endParaRPr lang="en-US" sz="2000" dirty="0">
              <a:latin typeface="Comic Sans MS" panose="030F0702030302020204" pitchFamily="66" charset="0"/>
            </a:endParaRPr>
          </a:p>
        </p:txBody>
      </p:sp>
    </p:spTree>
    <p:extLst>
      <p:ext uri="{BB962C8B-B14F-4D97-AF65-F5344CB8AC3E}">
        <p14:creationId xmlns:p14="http://schemas.microsoft.com/office/powerpoint/2010/main" val="1210945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105400" y="1852613"/>
            <a:ext cx="4038600" cy="4525962"/>
          </a:xfrm>
        </p:spPr>
        <p:txBody>
          <a:bodyPr/>
          <a:lstStyle/>
          <a:p>
            <a:pPr>
              <a:buFont typeface="+mj-lt"/>
              <a:buAutoNum type="arabicPeriod"/>
              <a:defRPr/>
            </a:pPr>
            <a:endParaRPr lang="sv-SE" sz="1800" dirty="0">
              <a:latin typeface="Comic Sans MS" panose="030F0702030302020204" pitchFamily="66" charset="0"/>
            </a:endParaRPr>
          </a:p>
          <a:p>
            <a:pPr>
              <a:defRPr/>
            </a:pPr>
            <a:endParaRPr lang="sv-SE" dirty="0">
              <a:latin typeface="Comic Sans MS" panose="030F0702030302020204" pitchFamily="66" charset="0"/>
            </a:endParaRPr>
          </a:p>
        </p:txBody>
      </p:sp>
      <p:sp>
        <p:nvSpPr>
          <p:cNvPr id="2" name="Rektangel 1"/>
          <p:cNvSpPr/>
          <p:nvPr/>
        </p:nvSpPr>
        <p:spPr>
          <a:xfrm>
            <a:off x="1615295" y="762825"/>
            <a:ext cx="1656184"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Comic Sans MS" panose="030F0702030302020204" pitchFamily="66" charset="0"/>
              </a:rPr>
              <a:t>NordGen </a:t>
            </a:r>
          </a:p>
        </p:txBody>
      </p:sp>
      <p:sp>
        <p:nvSpPr>
          <p:cNvPr id="6" name="Rektangel 5"/>
          <p:cNvSpPr/>
          <p:nvPr/>
        </p:nvSpPr>
        <p:spPr>
          <a:xfrm>
            <a:off x="182747" y="1911843"/>
            <a:ext cx="1656184" cy="9144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latin typeface="Comic Sans MS" panose="030F0702030302020204" pitchFamily="66" charset="0"/>
              </a:rPr>
              <a:t>Conservation</a:t>
            </a:r>
            <a:endParaRPr lang="sv-SE" dirty="0">
              <a:latin typeface="Comic Sans MS" panose="030F0702030302020204" pitchFamily="66" charset="0"/>
            </a:endParaRPr>
          </a:p>
        </p:txBody>
      </p:sp>
      <p:sp>
        <p:nvSpPr>
          <p:cNvPr id="7" name="Rektangel 6"/>
          <p:cNvSpPr/>
          <p:nvPr/>
        </p:nvSpPr>
        <p:spPr>
          <a:xfrm>
            <a:off x="3219291" y="4219128"/>
            <a:ext cx="1656184"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latin typeface="Comic Sans MS" panose="030F0702030302020204" pitchFamily="66" charset="0"/>
              </a:rPr>
              <a:t>Utilization</a:t>
            </a:r>
            <a:endParaRPr lang="sv-SE" dirty="0">
              <a:latin typeface="Comic Sans MS" panose="030F0702030302020204" pitchFamily="66" charset="0"/>
            </a:endParaRPr>
          </a:p>
        </p:txBody>
      </p:sp>
      <p:sp>
        <p:nvSpPr>
          <p:cNvPr id="5" name="Ellips 4"/>
          <p:cNvSpPr/>
          <p:nvPr/>
        </p:nvSpPr>
        <p:spPr>
          <a:xfrm>
            <a:off x="1316272" y="3723427"/>
            <a:ext cx="1008112"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latin typeface="Comic Sans MS" panose="030F0702030302020204" pitchFamily="66" charset="0"/>
            </a:endParaRPr>
          </a:p>
        </p:txBody>
      </p:sp>
      <p:sp>
        <p:nvSpPr>
          <p:cNvPr id="8" name="Ellips 7"/>
          <p:cNvSpPr/>
          <p:nvPr/>
        </p:nvSpPr>
        <p:spPr>
          <a:xfrm>
            <a:off x="1441987" y="3739017"/>
            <a:ext cx="684076" cy="576064"/>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Comic Sans MS" panose="030F0702030302020204" pitchFamily="66" charset="0"/>
            </a:endParaRPr>
          </a:p>
        </p:txBody>
      </p:sp>
      <p:sp>
        <p:nvSpPr>
          <p:cNvPr id="10" name="Ellips 9"/>
          <p:cNvSpPr/>
          <p:nvPr/>
        </p:nvSpPr>
        <p:spPr>
          <a:xfrm>
            <a:off x="270702" y="3761819"/>
            <a:ext cx="702078" cy="11106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Comic Sans MS" panose="030F0702030302020204" pitchFamily="66" charset="0"/>
            </a:endParaRPr>
          </a:p>
        </p:txBody>
      </p:sp>
      <p:sp>
        <p:nvSpPr>
          <p:cNvPr id="11" name="Ellips 10"/>
          <p:cNvSpPr/>
          <p:nvPr/>
        </p:nvSpPr>
        <p:spPr>
          <a:xfrm>
            <a:off x="258837" y="3761819"/>
            <a:ext cx="684076" cy="576064"/>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Comic Sans MS" panose="030F0702030302020204" pitchFamily="66" charset="0"/>
            </a:endParaRPr>
          </a:p>
        </p:txBody>
      </p:sp>
      <p:sp>
        <p:nvSpPr>
          <p:cNvPr id="9" name="textruta 8"/>
          <p:cNvSpPr txBox="1"/>
          <p:nvPr/>
        </p:nvSpPr>
        <p:spPr>
          <a:xfrm>
            <a:off x="117409" y="5740693"/>
            <a:ext cx="979755" cy="369332"/>
          </a:xfrm>
          <a:prstGeom prst="rect">
            <a:avLst/>
          </a:prstGeom>
          <a:solidFill>
            <a:srgbClr val="FFC000"/>
          </a:solidFill>
        </p:spPr>
        <p:txBody>
          <a:bodyPr wrap="none" rtlCol="0">
            <a:spAutoFit/>
          </a:bodyPr>
          <a:lstStyle/>
          <a:p>
            <a:r>
              <a:rPr lang="sv-SE" dirty="0" err="1">
                <a:latin typeface="Comic Sans MS" panose="030F0702030302020204" pitchFamily="66" charset="0"/>
              </a:rPr>
              <a:t>Cereals</a:t>
            </a:r>
            <a:endParaRPr lang="sv-SE" dirty="0">
              <a:latin typeface="Comic Sans MS" panose="030F0702030302020204" pitchFamily="66" charset="0"/>
            </a:endParaRPr>
          </a:p>
        </p:txBody>
      </p:sp>
      <p:sp>
        <p:nvSpPr>
          <p:cNvPr id="13" name="textruta 12"/>
          <p:cNvSpPr txBox="1"/>
          <p:nvPr/>
        </p:nvSpPr>
        <p:spPr>
          <a:xfrm>
            <a:off x="1175896" y="5748936"/>
            <a:ext cx="1375698" cy="369332"/>
          </a:xfrm>
          <a:prstGeom prst="rect">
            <a:avLst/>
          </a:prstGeom>
          <a:solidFill>
            <a:srgbClr val="92D050"/>
          </a:solidFill>
        </p:spPr>
        <p:txBody>
          <a:bodyPr wrap="none" rtlCol="0">
            <a:spAutoFit/>
          </a:bodyPr>
          <a:lstStyle/>
          <a:p>
            <a:r>
              <a:rPr lang="sv-SE" dirty="0" err="1">
                <a:latin typeface="Comic Sans MS" panose="030F0702030302020204" pitchFamily="66" charset="0"/>
              </a:rPr>
              <a:t>Vegetables</a:t>
            </a:r>
            <a:endParaRPr lang="sv-SE" dirty="0">
              <a:latin typeface="Comic Sans MS" panose="030F0702030302020204" pitchFamily="66" charset="0"/>
            </a:endParaRPr>
          </a:p>
        </p:txBody>
      </p:sp>
      <p:sp>
        <p:nvSpPr>
          <p:cNvPr id="19" name="textruta 18"/>
          <p:cNvSpPr txBox="1"/>
          <p:nvPr/>
        </p:nvSpPr>
        <p:spPr>
          <a:xfrm>
            <a:off x="1358147" y="4955379"/>
            <a:ext cx="994183" cy="369332"/>
          </a:xfrm>
          <a:prstGeom prst="rect">
            <a:avLst/>
          </a:prstGeom>
          <a:noFill/>
        </p:spPr>
        <p:txBody>
          <a:bodyPr wrap="none" rtlCol="0">
            <a:spAutoFit/>
          </a:bodyPr>
          <a:lstStyle/>
          <a:p>
            <a:r>
              <a:rPr lang="sv-SE" dirty="0" err="1">
                <a:latin typeface="Comic Sans MS" panose="030F0702030302020204" pitchFamily="66" charset="0"/>
              </a:rPr>
              <a:t>Surplus</a:t>
            </a:r>
            <a:endParaRPr lang="sv-SE" dirty="0">
              <a:latin typeface="Comic Sans MS" panose="030F0702030302020204" pitchFamily="66" charset="0"/>
            </a:endParaRPr>
          </a:p>
        </p:txBody>
      </p:sp>
      <p:sp>
        <p:nvSpPr>
          <p:cNvPr id="21" name="textruta 20"/>
          <p:cNvSpPr txBox="1"/>
          <p:nvPr/>
        </p:nvSpPr>
        <p:spPr>
          <a:xfrm>
            <a:off x="117409" y="4391607"/>
            <a:ext cx="994183" cy="369332"/>
          </a:xfrm>
          <a:prstGeom prst="rect">
            <a:avLst/>
          </a:prstGeom>
          <a:noFill/>
        </p:spPr>
        <p:txBody>
          <a:bodyPr wrap="none" rtlCol="0">
            <a:spAutoFit/>
          </a:bodyPr>
          <a:lstStyle/>
          <a:p>
            <a:r>
              <a:rPr lang="sv-SE" dirty="0" err="1">
                <a:latin typeface="Comic Sans MS" panose="030F0702030302020204" pitchFamily="66" charset="0"/>
              </a:rPr>
              <a:t>Surplus</a:t>
            </a:r>
            <a:endParaRPr lang="sv-SE" dirty="0">
              <a:latin typeface="Comic Sans MS" panose="030F0702030302020204" pitchFamily="66" charset="0"/>
            </a:endParaRPr>
          </a:p>
        </p:txBody>
      </p:sp>
      <p:sp>
        <p:nvSpPr>
          <p:cNvPr id="28" name="textruta 27"/>
          <p:cNvSpPr txBox="1"/>
          <p:nvPr/>
        </p:nvSpPr>
        <p:spPr>
          <a:xfrm>
            <a:off x="131680" y="3154097"/>
            <a:ext cx="1858201" cy="369332"/>
          </a:xfrm>
          <a:prstGeom prst="rect">
            <a:avLst/>
          </a:prstGeom>
          <a:noFill/>
        </p:spPr>
        <p:txBody>
          <a:bodyPr wrap="none" rtlCol="0">
            <a:spAutoFit/>
          </a:bodyPr>
          <a:lstStyle/>
          <a:p>
            <a:r>
              <a:rPr lang="sv-SE" dirty="0" err="1">
                <a:latin typeface="Comic Sans MS" panose="030F0702030302020204" pitchFamily="66" charset="0"/>
              </a:rPr>
              <a:t>Regen</a:t>
            </a:r>
            <a:r>
              <a:rPr lang="sv-SE" dirty="0">
                <a:latin typeface="Comic Sans MS" panose="030F0702030302020204" pitchFamily="66" charset="0"/>
              </a:rPr>
              <a:t> &amp; </a:t>
            </a:r>
            <a:r>
              <a:rPr lang="sv-SE" dirty="0" err="1">
                <a:latin typeface="Comic Sans MS" panose="030F0702030302020204" pitchFamily="66" charset="0"/>
              </a:rPr>
              <a:t>Multipl</a:t>
            </a:r>
            <a:endParaRPr lang="sv-SE" dirty="0">
              <a:latin typeface="Comic Sans MS" panose="030F0702030302020204" pitchFamily="66" charset="0"/>
            </a:endParaRPr>
          </a:p>
        </p:txBody>
      </p:sp>
      <p:sp>
        <p:nvSpPr>
          <p:cNvPr id="12" name="Rulle: lodrät 11"/>
          <p:cNvSpPr/>
          <p:nvPr/>
        </p:nvSpPr>
        <p:spPr>
          <a:xfrm>
            <a:off x="6036714" y="3761819"/>
            <a:ext cx="2737859" cy="234820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Comic Sans MS" panose="030F0702030302020204" pitchFamily="66" charset="0"/>
            </a:endParaRPr>
          </a:p>
        </p:txBody>
      </p:sp>
      <p:sp>
        <p:nvSpPr>
          <p:cNvPr id="29" name="textruta 28"/>
          <p:cNvSpPr txBox="1"/>
          <p:nvPr/>
        </p:nvSpPr>
        <p:spPr>
          <a:xfrm>
            <a:off x="6428452" y="4337883"/>
            <a:ext cx="1808508" cy="923330"/>
          </a:xfrm>
          <a:prstGeom prst="rect">
            <a:avLst/>
          </a:prstGeom>
          <a:noFill/>
        </p:spPr>
        <p:txBody>
          <a:bodyPr wrap="none" rtlCol="0">
            <a:spAutoFit/>
          </a:bodyPr>
          <a:lstStyle/>
          <a:p>
            <a:r>
              <a:rPr lang="sv-SE" dirty="0" smtClean="0">
                <a:latin typeface="Comic Sans MS" panose="030F0702030302020204" pitchFamily="66" charset="0"/>
              </a:rPr>
              <a:t>Hobby </a:t>
            </a:r>
            <a:r>
              <a:rPr lang="sv-SE" dirty="0" err="1" smtClean="0">
                <a:latin typeface="Comic Sans MS" panose="030F0702030302020204" pitchFamily="66" charset="0"/>
              </a:rPr>
              <a:t>growers</a:t>
            </a:r>
            <a:endParaRPr lang="sv-SE" dirty="0" smtClean="0">
              <a:latin typeface="Comic Sans MS" panose="030F0702030302020204" pitchFamily="66" charset="0"/>
            </a:endParaRPr>
          </a:p>
          <a:p>
            <a:r>
              <a:rPr lang="sv-SE" dirty="0" smtClean="0">
                <a:latin typeface="Comic Sans MS" panose="030F0702030302020204" pitchFamily="66" charset="0"/>
              </a:rPr>
              <a:t>Hobby MTA</a:t>
            </a:r>
            <a:endParaRPr lang="sv-SE" dirty="0">
              <a:latin typeface="Comic Sans MS" panose="030F0702030302020204" pitchFamily="66" charset="0"/>
            </a:endParaRPr>
          </a:p>
          <a:p>
            <a:endParaRPr lang="sv-SE" dirty="0">
              <a:latin typeface="Comic Sans MS" panose="030F0702030302020204" pitchFamily="66" charset="0"/>
            </a:endParaRPr>
          </a:p>
        </p:txBody>
      </p:sp>
      <p:sp>
        <p:nvSpPr>
          <p:cNvPr id="14" name="Bildruta 13"/>
          <p:cNvSpPr/>
          <p:nvPr/>
        </p:nvSpPr>
        <p:spPr>
          <a:xfrm>
            <a:off x="6305367" y="1243280"/>
            <a:ext cx="1944216" cy="144016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Comic Sans MS" panose="030F0702030302020204" pitchFamily="66" charset="0"/>
            </a:endParaRPr>
          </a:p>
        </p:txBody>
      </p:sp>
      <p:sp>
        <p:nvSpPr>
          <p:cNvPr id="16" name="textruta 15"/>
          <p:cNvSpPr txBox="1"/>
          <p:nvPr/>
        </p:nvSpPr>
        <p:spPr>
          <a:xfrm>
            <a:off x="6688150" y="1497558"/>
            <a:ext cx="1303562" cy="923330"/>
          </a:xfrm>
          <a:prstGeom prst="rect">
            <a:avLst/>
          </a:prstGeom>
          <a:noFill/>
        </p:spPr>
        <p:txBody>
          <a:bodyPr wrap="none" rtlCol="0">
            <a:spAutoFit/>
          </a:bodyPr>
          <a:lstStyle/>
          <a:p>
            <a:pPr algn="ctr"/>
            <a:r>
              <a:rPr lang="sv-SE" dirty="0" smtClean="0">
                <a:latin typeface="Comic Sans MS" panose="030F0702030302020204" pitchFamily="66" charset="0"/>
              </a:rPr>
              <a:t>NordGen</a:t>
            </a:r>
          </a:p>
          <a:p>
            <a:pPr algn="ctr"/>
            <a:r>
              <a:rPr lang="sv-SE" dirty="0" err="1" smtClean="0">
                <a:latin typeface="Comic Sans MS" panose="030F0702030302020204" pitchFamily="66" charset="0"/>
              </a:rPr>
              <a:t>User</a:t>
            </a:r>
            <a:r>
              <a:rPr lang="sv-SE" dirty="0" smtClean="0">
                <a:latin typeface="Comic Sans MS" panose="030F0702030302020204" pitchFamily="66" charset="0"/>
              </a:rPr>
              <a:t> </a:t>
            </a:r>
            <a:r>
              <a:rPr lang="sv-SE" dirty="0">
                <a:latin typeface="Comic Sans MS" panose="030F0702030302020204" pitchFamily="66" charset="0"/>
              </a:rPr>
              <a:t>Gene</a:t>
            </a:r>
          </a:p>
          <a:p>
            <a:pPr algn="ctr"/>
            <a:r>
              <a:rPr lang="sv-SE" dirty="0">
                <a:latin typeface="Comic Sans MS" panose="030F0702030302020204" pitchFamily="66" charset="0"/>
              </a:rPr>
              <a:t>Bank</a:t>
            </a:r>
          </a:p>
        </p:txBody>
      </p:sp>
      <p:sp>
        <p:nvSpPr>
          <p:cNvPr id="32" name="textruta 31"/>
          <p:cNvSpPr txBox="1"/>
          <p:nvPr/>
        </p:nvSpPr>
        <p:spPr>
          <a:xfrm>
            <a:off x="5852295" y="2818953"/>
            <a:ext cx="3316934" cy="369332"/>
          </a:xfrm>
          <a:prstGeom prst="rect">
            <a:avLst/>
          </a:prstGeom>
          <a:noFill/>
        </p:spPr>
        <p:txBody>
          <a:bodyPr wrap="none" rtlCol="0">
            <a:spAutoFit/>
          </a:bodyPr>
          <a:lstStyle/>
          <a:p>
            <a:r>
              <a:rPr lang="sv-SE" dirty="0" err="1" smtClean="0">
                <a:latin typeface="Comic Sans MS" panose="030F0702030302020204" pitchFamily="66" charset="0"/>
              </a:rPr>
              <a:t>Storing</a:t>
            </a:r>
            <a:r>
              <a:rPr lang="sv-SE" dirty="0" smtClean="0">
                <a:latin typeface="Comic Sans MS" panose="030F0702030302020204" pitchFamily="66" charset="0"/>
              </a:rPr>
              <a:t>/</a:t>
            </a:r>
            <a:r>
              <a:rPr lang="sv-SE" dirty="0" err="1" smtClean="0">
                <a:latin typeface="Comic Sans MS" panose="030F0702030302020204" pitchFamily="66" charset="0"/>
              </a:rPr>
              <a:t>Packing</a:t>
            </a:r>
            <a:r>
              <a:rPr lang="sv-SE" dirty="0" smtClean="0">
                <a:latin typeface="Comic Sans MS" panose="030F0702030302020204" pitchFamily="66" charset="0"/>
              </a:rPr>
              <a:t>/Distribution</a:t>
            </a:r>
            <a:endParaRPr lang="sv-SE" dirty="0">
              <a:latin typeface="Comic Sans MS" panose="030F0702030302020204" pitchFamily="66" charset="0"/>
            </a:endParaRPr>
          </a:p>
        </p:txBody>
      </p:sp>
      <p:sp>
        <p:nvSpPr>
          <p:cNvPr id="33" name="textruta 32"/>
          <p:cNvSpPr txBox="1"/>
          <p:nvPr/>
        </p:nvSpPr>
        <p:spPr>
          <a:xfrm>
            <a:off x="174449" y="3880574"/>
            <a:ext cx="2327516" cy="338554"/>
          </a:xfrm>
          <a:prstGeom prst="rect">
            <a:avLst/>
          </a:prstGeom>
          <a:noFill/>
        </p:spPr>
        <p:txBody>
          <a:bodyPr wrap="square" rtlCol="0">
            <a:spAutoFit/>
          </a:bodyPr>
          <a:lstStyle/>
          <a:p>
            <a:pPr algn="ctr"/>
            <a:r>
              <a:rPr lang="sv-SE" sz="1600" dirty="0">
                <a:latin typeface="Comic Sans MS" panose="030F0702030302020204" pitchFamily="66" charset="0"/>
              </a:rPr>
              <a:t>Long </a:t>
            </a:r>
            <a:r>
              <a:rPr lang="sv-SE" sz="1600" dirty="0" err="1">
                <a:latin typeface="Comic Sans MS" panose="030F0702030302020204" pitchFamily="66" charset="0"/>
              </a:rPr>
              <a:t>Storage</a:t>
            </a:r>
            <a:endParaRPr lang="sv-SE" sz="1600" dirty="0">
              <a:latin typeface="Comic Sans MS" panose="030F0702030302020204" pitchFamily="66" charset="0"/>
            </a:endParaRPr>
          </a:p>
        </p:txBody>
      </p:sp>
      <p:cxnSp>
        <p:nvCxnSpPr>
          <p:cNvPr id="37" name="Rak koppling 36"/>
          <p:cNvCxnSpPr/>
          <p:nvPr/>
        </p:nvCxnSpPr>
        <p:spPr>
          <a:xfrm>
            <a:off x="2501965" y="5301208"/>
            <a:ext cx="336617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Rak koppling 38"/>
          <p:cNvCxnSpPr/>
          <p:nvPr/>
        </p:nvCxnSpPr>
        <p:spPr>
          <a:xfrm flipV="1">
            <a:off x="5868144" y="2132856"/>
            <a:ext cx="0" cy="31683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Rak pilkoppling 40"/>
          <p:cNvCxnSpPr/>
          <p:nvPr/>
        </p:nvCxnSpPr>
        <p:spPr>
          <a:xfrm>
            <a:off x="5868144" y="2132856"/>
            <a:ext cx="28803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Rak pilkoppling 46"/>
          <p:cNvCxnSpPr/>
          <p:nvPr/>
        </p:nvCxnSpPr>
        <p:spPr>
          <a:xfrm>
            <a:off x="6692206" y="3573016"/>
            <a:ext cx="0"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Rak pilkoppling 47"/>
          <p:cNvCxnSpPr/>
          <p:nvPr/>
        </p:nvCxnSpPr>
        <p:spPr>
          <a:xfrm>
            <a:off x="6690602" y="2538211"/>
            <a:ext cx="0"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ak pilkoppling 48"/>
          <p:cNvCxnSpPr/>
          <p:nvPr/>
        </p:nvCxnSpPr>
        <p:spPr>
          <a:xfrm>
            <a:off x="7277475" y="2539424"/>
            <a:ext cx="0"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Rak pilkoppling 49"/>
          <p:cNvCxnSpPr/>
          <p:nvPr/>
        </p:nvCxnSpPr>
        <p:spPr>
          <a:xfrm>
            <a:off x="7884368" y="2539424"/>
            <a:ext cx="0"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Rak pilkoppling 50"/>
          <p:cNvCxnSpPr/>
          <p:nvPr/>
        </p:nvCxnSpPr>
        <p:spPr>
          <a:xfrm>
            <a:off x="7278324" y="3549287"/>
            <a:ext cx="0"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Rak pilkoppling 51"/>
          <p:cNvCxnSpPr/>
          <p:nvPr/>
        </p:nvCxnSpPr>
        <p:spPr>
          <a:xfrm>
            <a:off x="7893238" y="3556629"/>
            <a:ext cx="0"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ak pilkoppling 33"/>
          <p:cNvCxnSpPr/>
          <p:nvPr/>
        </p:nvCxnSpPr>
        <p:spPr>
          <a:xfrm>
            <a:off x="1441987" y="2996952"/>
            <a:ext cx="0" cy="19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ak pilkoppling 34"/>
          <p:cNvCxnSpPr/>
          <p:nvPr/>
        </p:nvCxnSpPr>
        <p:spPr>
          <a:xfrm>
            <a:off x="539552" y="2996952"/>
            <a:ext cx="0" cy="19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779912" y="323364"/>
            <a:ext cx="4947188" cy="369332"/>
          </a:xfrm>
          <a:prstGeom prst="rect">
            <a:avLst/>
          </a:prstGeom>
        </p:spPr>
        <p:txBody>
          <a:bodyPr wrap="none">
            <a:spAutoFit/>
          </a:bodyPr>
          <a:lstStyle/>
          <a:p>
            <a:r>
              <a:rPr lang="sv-SE" b="1" dirty="0" smtClean="0">
                <a:latin typeface="Comic Sans MS" panose="030F0702030302020204" pitchFamily="66" charset="0"/>
              </a:rPr>
              <a:t>NordGen</a:t>
            </a:r>
            <a:r>
              <a:rPr lang="sv-SE" dirty="0" smtClean="0">
                <a:latin typeface="Comic Sans MS" panose="030F0702030302020204" pitchFamily="66" charset="0"/>
              </a:rPr>
              <a:t> </a:t>
            </a:r>
            <a:r>
              <a:rPr lang="sv-SE" dirty="0" err="1" smtClean="0">
                <a:latin typeface="Comic Sans MS" panose="030F0702030302020204" pitchFamily="66" charset="0"/>
              </a:rPr>
              <a:t>distributes</a:t>
            </a:r>
            <a:r>
              <a:rPr lang="sv-SE" dirty="0" smtClean="0">
                <a:latin typeface="Comic Sans MS" panose="030F0702030302020204" pitchFamily="66" charset="0"/>
              </a:rPr>
              <a:t> </a:t>
            </a:r>
            <a:r>
              <a:rPr lang="sv-SE" dirty="0" err="1" smtClean="0">
                <a:latin typeface="Comic Sans MS" panose="030F0702030302020204" pitchFamily="66" charset="0"/>
              </a:rPr>
              <a:t>surplus</a:t>
            </a:r>
            <a:r>
              <a:rPr lang="sv-SE" dirty="0" smtClean="0">
                <a:latin typeface="Comic Sans MS" panose="030F0702030302020204" pitchFamily="66" charset="0"/>
              </a:rPr>
              <a:t> </a:t>
            </a:r>
            <a:r>
              <a:rPr lang="sv-SE" dirty="0" err="1" smtClean="0">
                <a:latin typeface="Comic Sans MS" panose="030F0702030302020204" pitchFamily="66" charset="0"/>
              </a:rPr>
              <a:t>seeds</a:t>
            </a:r>
            <a:r>
              <a:rPr lang="sv-SE" dirty="0" smtClean="0">
                <a:latin typeface="Comic Sans MS" panose="030F0702030302020204" pitchFamily="66" charset="0"/>
              </a:rPr>
              <a:t> to hobby</a:t>
            </a:r>
            <a:endParaRPr lang="en-US" dirty="0"/>
          </a:p>
        </p:txBody>
      </p:sp>
    </p:spTree>
    <p:extLst>
      <p:ext uri="{BB962C8B-B14F-4D97-AF65-F5344CB8AC3E}">
        <p14:creationId xmlns:p14="http://schemas.microsoft.com/office/powerpoint/2010/main" val="173849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9" grpId="0"/>
      <p:bldP spid="14" grpId="0" animBg="1"/>
      <p:bldP spid="16"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105400" y="2115564"/>
            <a:ext cx="4038600" cy="4525962"/>
          </a:xfrm>
        </p:spPr>
        <p:txBody>
          <a:bodyPr/>
          <a:lstStyle/>
          <a:p>
            <a:pPr>
              <a:buFont typeface="+mj-lt"/>
              <a:buAutoNum type="arabicPeriod"/>
              <a:defRPr/>
            </a:pPr>
            <a:endParaRPr lang="sv-SE" sz="1800" dirty="0">
              <a:latin typeface="Comic Sans MS" panose="030F0702030302020204" pitchFamily="66" charset="0"/>
            </a:endParaRPr>
          </a:p>
          <a:p>
            <a:pPr>
              <a:defRPr/>
            </a:pPr>
            <a:endParaRPr lang="sv-SE" dirty="0">
              <a:latin typeface="Comic Sans MS" panose="030F0702030302020204" pitchFamily="66" charset="0"/>
            </a:endParaRPr>
          </a:p>
        </p:txBody>
      </p:sp>
      <p:sp>
        <p:nvSpPr>
          <p:cNvPr id="12" name="Rulle: lodrät 11"/>
          <p:cNvSpPr/>
          <p:nvPr/>
        </p:nvSpPr>
        <p:spPr>
          <a:xfrm>
            <a:off x="3090583" y="3599848"/>
            <a:ext cx="2737859" cy="234820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Comic Sans MS" panose="030F0702030302020204" pitchFamily="66" charset="0"/>
            </a:endParaRPr>
          </a:p>
        </p:txBody>
      </p:sp>
      <p:sp>
        <p:nvSpPr>
          <p:cNvPr id="29" name="textruta 28"/>
          <p:cNvSpPr txBox="1"/>
          <p:nvPr/>
        </p:nvSpPr>
        <p:spPr>
          <a:xfrm>
            <a:off x="3584583" y="4253816"/>
            <a:ext cx="2029723" cy="1477328"/>
          </a:xfrm>
          <a:prstGeom prst="rect">
            <a:avLst/>
          </a:prstGeom>
          <a:noFill/>
        </p:spPr>
        <p:txBody>
          <a:bodyPr wrap="none" rtlCol="0">
            <a:spAutoFit/>
          </a:bodyPr>
          <a:lstStyle/>
          <a:p>
            <a:r>
              <a:rPr lang="sv-SE" dirty="0" err="1">
                <a:latin typeface="Comic Sans MS" panose="030F0702030302020204" pitchFamily="66" charset="0"/>
              </a:rPr>
              <a:t>Farmer’s</a:t>
            </a:r>
            <a:r>
              <a:rPr lang="sv-SE" dirty="0">
                <a:latin typeface="Comic Sans MS" panose="030F0702030302020204" pitchFamily="66" charset="0"/>
              </a:rPr>
              <a:t> shops</a:t>
            </a:r>
          </a:p>
          <a:p>
            <a:r>
              <a:rPr lang="sv-SE" dirty="0">
                <a:latin typeface="Comic Sans MS" panose="030F0702030302020204" pitchFamily="66" charset="0"/>
              </a:rPr>
              <a:t>Restaurants</a:t>
            </a:r>
          </a:p>
          <a:p>
            <a:r>
              <a:rPr lang="sv-SE" dirty="0">
                <a:latin typeface="Comic Sans MS" panose="030F0702030302020204" pitchFamily="66" charset="0"/>
              </a:rPr>
              <a:t>Museums</a:t>
            </a:r>
          </a:p>
          <a:p>
            <a:r>
              <a:rPr lang="sv-SE" dirty="0">
                <a:latin typeface="Comic Sans MS" panose="030F0702030302020204" pitchFamily="66" charset="0"/>
              </a:rPr>
              <a:t>Hobby </a:t>
            </a:r>
            <a:r>
              <a:rPr lang="sv-SE" dirty="0" err="1">
                <a:latin typeface="Comic Sans MS" panose="030F0702030302020204" pitchFamily="66" charset="0"/>
              </a:rPr>
              <a:t>gardeners</a:t>
            </a:r>
            <a:endParaRPr lang="sv-SE" dirty="0">
              <a:latin typeface="Comic Sans MS" panose="030F0702030302020204" pitchFamily="66" charset="0"/>
            </a:endParaRPr>
          </a:p>
          <a:p>
            <a:endParaRPr lang="sv-SE" dirty="0">
              <a:latin typeface="Comic Sans MS" panose="030F0702030302020204" pitchFamily="66" charset="0"/>
            </a:endParaRPr>
          </a:p>
        </p:txBody>
      </p:sp>
      <p:sp>
        <p:nvSpPr>
          <p:cNvPr id="14" name="Bildruta 13"/>
          <p:cNvSpPr/>
          <p:nvPr/>
        </p:nvSpPr>
        <p:spPr>
          <a:xfrm>
            <a:off x="3491880" y="883639"/>
            <a:ext cx="1944216" cy="144016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Comic Sans MS" panose="030F0702030302020204" pitchFamily="66" charset="0"/>
            </a:endParaRPr>
          </a:p>
        </p:txBody>
      </p:sp>
      <p:sp>
        <p:nvSpPr>
          <p:cNvPr id="16" name="textruta 15"/>
          <p:cNvSpPr txBox="1"/>
          <p:nvPr/>
        </p:nvSpPr>
        <p:spPr>
          <a:xfrm>
            <a:off x="3857030" y="1288175"/>
            <a:ext cx="1338828" cy="646331"/>
          </a:xfrm>
          <a:prstGeom prst="rect">
            <a:avLst/>
          </a:prstGeom>
          <a:noFill/>
        </p:spPr>
        <p:txBody>
          <a:bodyPr wrap="none" rtlCol="0">
            <a:spAutoFit/>
          </a:bodyPr>
          <a:lstStyle/>
          <a:p>
            <a:pPr algn="ctr"/>
            <a:r>
              <a:rPr lang="sv-SE" dirty="0" err="1">
                <a:latin typeface="Comic Sans MS" panose="030F0702030302020204" pitchFamily="66" charset="0"/>
              </a:rPr>
              <a:t>User</a:t>
            </a:r>
            <a:r>
              <a:rPr lang="sv-SE" dirty="0">
                <a:latin typeface="Comic Sans MS" panose="030F0702030302020204" pitchFamily="66" charset="0"/>
              </a:rPr>
              <a:t> Gene</a:t>
            </a:r>
          </a:p>
          <a:p>
            <a:pPr algn="ctr"/>
            <a:r>
              <a:rPr lang="sv-SE" dirty="0">
                <a:latin typeface="Comic Sans MS" panose="030F0702030302020204" pitchFamily="66" charset="0"/>
              </a:rPr>
              <a:t>Bank(s)</a:t>
            </a:r>
          </a:p>
        </p:txBody>
      </p:sp>
      <p:sp>
        <p:nvSpPr>
          <p:cNvPr id="32" name="textruta 31"/>
          <p:cNvSpPr txBox="1"/>
          <p:nvPr/>
        </p:nvSpPr>
        <p:spPr>
          <a:xfrm>
            <a:off x="3307261" y="2547031"/>
            <a:ext cx="2573140" cy="646331"/>
          </a:xfrm>
          <a:prstGeom prst="rect">
            <a:avLst/>
          </a:prstGeom>
          <a:noFill/>
        </p:spPr>
        <p:txBody>
          <a:bodyPr wrap="none" rtlCol="0">
            <a:spAutoFit/>
          </a:bodyPr>
          <a:lstStyle/>
          <a:p>
            <a:r>
              <a:rPr lang="sv-SE" dirty="0" err="1">
                <a:latin typeface="Comic Sans MS" panose="030F0702030302020204" pitchFamily="66" charset="0"/>
              </a:rPr>
              <a:t>Multiplication</a:t>
            </a:r>
            <a:r>
              <a:rPr lang="sv-SE" dirty="0">
                <a:latin typeface="Comic Sans MS" panose="030F0702030302020204" pitchFamily="66" charset="0"/>
              </a:rPr>
              <a:t>/</a:t>
            </a:r>
            <a:r>
              <a:rPr lang="sv-SE" dirty="0" err="1">
                <a:latin typeface="Comic Sans MS" panose="030F0702030302020204" pitchFamily="66" charset="0"/>
              </a:rPr>
              <a:t>Storing</a:t>
            </a:r>
            <a:endParaRPr lang="sv-SE" dirty="0">
              <a:latin typeface="Comic Sans MS" panose="030F0702030302020204" pitchFamily="66" charset="0"/>
            </a:endParaRPr>
          </a:p>
          <a:p>
            <a:r>
              <a:rPr lang="sv-SE" dirty="0" err="1">
                <a:latin typeface="Comic Sans MS" panose="030F0702030302020204" pitchFamily="66" charset="0"/>
              </a:rPr>
              <a:t>Packing</a:t>
            </a:r>
            <a:r>
              <a:rPr lang="sv-SE" dirty="0">
                <a:latin typeface="Comic Sans MS" panose="030F0702030302020204" pitchFamily="66" charset="0"/>
              </a:rPr>
              <a:t>/Distribution</a:t>
            </a:r>
          </a:p>
        </p:txBody>
      </p:sp>
      <p:cxnSp>
        <p:nvCxnSpPr>
          <p:cNvPr id="47" name="Rak pilkoppling 46"/>
          <p:cNvCxnSpPr/>
          <p:nvPr/>
        </p:nvCxnSpPr>
        <p:spPr>
          <a:xfrm>
            <a:off x="3923928" y="3278868"/>
            <a:ext cx="0"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Rak pilkoppling 47"/>
          <p:cNvCxnSpPr/>
          <p:nvPr/>
        </p:nvCxnSpPr>
        <p:spPr>
          <a:xfrm>
            <a:off x="3877115" y="2178570"/>
            <a:ext cx="0"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ak pilkoppling 48"/>
          <p:cNvCxnSpPr/>
          <p:nvPr/>
        </p:nvCxnSpPr>
        <p:spPr>
          <a:xfrm>
            <a:off x="4463988" y="2179783"/>
            <a:ext cx="0"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Rak pilkoppling 49"/>
          <p:cNvCxnSpPr/>
          <p:nvPr/>
        </p:nvCxnSpPr>
        <p:spPr>
          <a:xfrm>
            <a:off x="5070881" y="2179783"/>
            <a:ext cx="0"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Rak pilkoppling 50"/>
          <p:cNvCxnSpPr/>
          <p:nvPr/>
        </p:nvCxnSpPr>
        <p:spPr>
          <a:xfrm>
            <a:off x="4526444" y="3272312"/>
            <a:ext cx="0"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Rak pilkoppling 51"/>
          <p:cNvCxnSpPr/>
          <p:nvPr/>
        </p:nvCxnSpPr>
        <p:spPr>
          <a:xfrm>
            <a:off x="5119669" y="3272312"/>
            <a:ext cx="0"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ktangel 33"/>
          <p:cNvSpPr/>
          <p:nvPr/>
        </p:nvSpPr>
        <p:spPr>
          <a:xfrm>
            <a:off x="304404" y="1251304"/>
            <a:ext cx="1656184"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latin typeface="Comic Sans MS" panose="030F0702030302020204" pitchFamily="66" charset="0"/>
              </a:rPr>
              <a:t>NordGene</a:t>
            </a:r>
            <a:r>
              <a:rPr lang="sv-SE" dirty="0">
                <a:latin typeface="Comic Sans MS" panose="030F0702030302020204" pitchFamily="66" charset="0"/>
              </a:rPr>
              <a:t> </a:t>
            </a:r>
          </a:p>
        </p:txBody>
      </p:sp>
      <p:sp>
        <p:nvSpPr>
          <p:cNvPr id="3" name="textruta 2"/>
          <p:cNvSpPr txBox="1"/>
          <p:nvPr/>
        </p:nvSpPr>
        <p:spPr>
          <a:xfrm>
            <a:off x="2320308" y="1565174"/>
            <a:ext cx="825867" cy="369332"/>
          </a:xfrm>
          <a:prstGeom prst="rect">
            <a:avLst/>
          </a:prstGeom>
          <a:noFill/>
        </p:spPr>
        <p:txBody>
          <a:bodyPr wrap="none" rtlCol="0">
            <a:spAutoFit/>
          </a:bodyPr>
          <a:lstStyle/>
          <a:p>
            <a:r>
              <a:rPr lang="sv-SE" dirty="0" err="1">
                <a:latin typeface="Comic Sans MS" panose="030F0702030302020204" pitchFamily="66" charset="0"/>
              </a:rPr>
              <a:t>sMTA</a:t>
            </a:r>
            <a:endParaRPr lang="sv-SE" dirty="0">
              <a:latin typeface="Comic Sans MS" panose="030F0702030302020204" pitchFamily="66" charset="0"/>
            </a:endParaRPr>
          </a:p>
        </p:txBody>
      </p:sp>
      <p:cxnSp>
        <p:nvCxnSpPr>
          <p:cNvPr id="17" name="Rak pilkoppling 16"/>
          <p:cNvCxnSpPr/>
          <p:nvPr/>
        </p:nvCxnSpPr>
        <p:spPr>
          <a:xfrm>
            <a:off x="2258502" y="1459703"/>
            <a:ext cx="895501"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Ellips 17"/>
          <p:cNvSpPr/>
          <p:nvPr/>
        </p:nvSpPr>
        <p:spPr>
          <a:xfrm>
            <a:off x="238130" y="3074385"/>
            <a:ext cx="2904341" cy="3516526"/>
          </a:xfrm>
          <a:prstGeom prst="ellipse">
            <a:avLst/>
          </a:prstGeom>
          <a:solidFill>
            <a:srgbClr val="E7F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latin typeface="Comic Sans MS" panose="030F0702030302020204" pitchFamily="66" charset="0"/>
            </a:endParaRPr>
          </a:p>
        </p:txBody>
      </p:sp>
      <p:cxnSp>
        <p:nvCxnSpPr>
          <p:cNvPr id="24" name="Rak pilkoppling 23"/>
          <p:cNvCxnSpPr/>
          <p:nvPr/>
        </p:nvCxnSpPr>
        <p:spPr>
          <a:xfrm flipH="1">
            <a:off x="2376871" y="2322586"/>
            <a:ext cx="804002" cy="5837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Ellips 25"/>
          <p:cNvSpPr/>
          <p:nvPr/>
        </p:nvSpPr>
        <p:spPr>
          <a:xfrm>
            <a:off x="6228184" y="883638"/>
            <a:ext cx="2376264" cy="2022737"/>
          </a:xfrm>
          <a:prstGeom prst="ellipse">
            <a:avLst/>
          </a:prstGeom>
          <a:solidFill>
            <a:srgbClr val="E7F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u="sng" dirty="0" err="1">
                <a:solidFill>
                  <a:schemeClr val="tx1"/>
                </a:solidFill>
                <a:latin typeface="Comic Sans MS" panose="030F0702030302020204" pitchFamily="66" charset="0"/>
              </a:rPr>
              <a:t>Seed</a:t>
            </a:r>
            <a:r>
              <a:rPr lang="sv-SE" u="sng" dirty="0">
                <a:solidFill>
                  <a:schemeClr val="tx1"/>
                </a:solidFill>
                <a:latin typeface="Comic Sans MS" panose="030F0702030302020204" pitchFamily="66" charset="0"/>
              </a:rPr>
              <a:t> </a:t>
            </a:r>
            <a:r>
              <a:rPr lang="sv-SE" u="sng" dirty="0" err="1">
                <a:solidFill>
                  <a:schemeClr val="tx1"/>
                </a:solidFill>
                <a:latin typeface="Comic Sans MS" panose="030F0702030302020204" pitchFamily="66" charset="0"/>
              </a:rPr>
              <a:t>quality</a:t>
            </a:r>
            <a:endParaRPr lang="sv-SE" u="sng" dirty="0">
              <a:solidFill>
                <a:schemeClr val="tx1"/>
              </a:solidFill>
              <a:latin typeface="Comic Sans MS" panose="030F0702030302020204" pitchFamily="66" charset="0"/>
            </a:endParaRPr>
          </a:p>
          <a:p>
            <a:pPr algn="ctr"/>
            <a:endParaRPr lang="sv-SE" u="sng" dirty="0">
              <a:solidFill>
                <a:schemeClr val="tx1"/>
              </a:solidFill>
              <a:latin typeface="Comic Sans MS" panose="030F0702030302020204" pitchFamily="66" charset="0"/>
            </a:endParaRPr>
          </a:p>
          <a:p>
            <a:pPr algn="ctr"/>
            <a:r>
              <a:rPr lang="sv-SE" dirty="0" err="1">
                <a:solidFill>
                  <a:schemeClr val="tx1"/>
                </a:solidFill>
                <a:latin typeface="Comic Sans MS" panose="030F0702030302020204" pitchFamily="66" charset="0"/>
              </a:rPr>
              <a:t>Germination</a:t>
            </a:r>
            <a:endParaRPr lang="sv-SE" dirty="0">
              <a:solidFill>
                <a:schemeClr val="tx1"/>
              </a:solidFill>
              <a:latin typeface="Comic Sans MS" panose="030F0702030302020204" pitchFamily="66" charset="0"/>
            </a:endParaRPr>
          </a:p>
          <a:p>
            <a:pPr algn="ctr"/>
            <a:r>
              <a:rPr lang="sv-SE" dirty="0" err="1">
                <a:solidFill>
                  <a:schemeClr val="tx1"/>
                </a:solidFill>
                <a:latin typeface="Comic Sans MS" panose="030F0702030302020204" pitchFamily="66" charset="0"/>
              </a:rPr>
              <a:t>Purity</a:t>
            </a:r>
            <a:endParaRPr lang="sv-SE" dirty="0">
              <a:solidFill>
                <a:schemeClr val="tx1"/>
              </a:solidFill>
              <a:latin typeface="Comic Sans MS" panose="030F0702030302020204" pitchFamily="66" charset="0"/>
            </a:endParaRPr>
          </a:p>
          <a:p>
            <a:pPr algn="ctr"/>
            <a:r>
              <a:rPr lang="sv-SE" dirty="0" err="1">
                <a:solidFill>
                  <a:schemeClr val="tx1"/>
                </a:solidFill>
                <a:latin typeface="Comic Sans MS" panose="030F0702030302020204" pitchFamily="66" charset="0"/>
              </a:rPr>
              <a:t>Disease</a:t>
            </a:r>
            <a:r>
              <a:rPr lang="sv-SE" dirty="0">
                <a:solidFill>
                  <a:schemeClr val="tx1"/>
                </a:solidFill>
                <a:latin typeface="Comic Sans MS" panose="030F0702030302020204" pitchFamily="66" charset="0"/>
              </a:rPr>
              <a:t> </a:t>
            </a:r>
            <a:r>
              <a:rPr lang="sv-SE" dirty="0" err="1">
                <a:solidFill>
                  <a:schemeClr val="tx1"/>
                </a:solidFill>
                <a:latin typeface="Comic Sans MS" panose="030F0702030302020204" pitchFamily="66" charset="0"/>
              </a:rPr>
              <a:t>free</a:t>
            </a:r>
            <a:endParaRPr lang="sv-SE" dirty="0">
              <a:solidFill>
                <a:schemeClr val="tx1"/>
              </a:solidFill>
              <a:latin typeface="Comic Sans MS" panose="030F0702030302020204" pitchFamily="66" charset="0"/>
            </a:endParaRPr>
          </a:p>
        </p:txBody>
      </p:sp>
      <p:sp>
        <p:nvSpPr>
          <p:cNvPr id="27" name="Ellips 26"/>
          <p:cNvSpPr/>
          <p:nvPr/>
        </p:nvSpPr>
        <p:spPr>
          <a:xfrm>
            <a:off x="5784263" y="2684835"/>
            <a:ext cx="3484649" cy="2879323"/>
          </a:xfrm>
          <a:prstGeom prst="ellipse">
            <a:avLst/>
          </a:prstGeom>
          <a:solidFill>
            <a:srgbClr val="E7F4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u="sng" dirty="0">
                <a:solidFill>
                  <a:schemeClr val="tx1"/>
                </a:solidFill>
                <a:latin typeface="Comic Sans MS" panose="030F0702030302020204" pitchFamily="66" charset="0"/>
              </a:rPr>
              <a:t>Marketing &amp; </a:t>
            </a:r>
            <a:r>
              <a:rPr lang="sv-SE" u="sng" dirty="0" err="1">
                <a:solidFill>
                  <a:schemeClr val="tx1"/>
                </a:solidFill>
                <a:latin typeface="Comic Sans MS" panose="030F0702030302020204" pitchFamily="66" charset="0"/>
              </a:rPr>
              <a:t>Sales</a:t>
            </a:r>
            <a:endParaRPr lang="sv-SE" u="sng" dirty="0">
              <a:solidFill>
                <a:schemeClr val="tx1"/>
              </a:solidFill>
              <a:latin typeface="Comic Sans MS" panose="030F0702030302020204" pitchFamily="66" charset="0"/>
            </a:endParaRPr>
          </a:p>
          <a:p>
            <a:pPr algn="ctr"/>
            <a:endParaRPr lang="sv-SE" dirty="0">
              <a:solidFill>
                <a:schemeClr val="tx1"/>
              </a:solidFill>
              <a:latin typeface="Comic Sans MS" panose="030F0702030302020204" pitchFamily="66" charset="0"/>
            </a:endParaRPr>
          </a:p>
          <a:p>
            <a:pPr algn="ctr"/>
            <a:r>
              <a:rPr lang="sv-SE" dirty="0" err="1">
                <a:solidFill>
                  <a:schemeClr val="tx1"/>
                </a:solidFill>
                <a:latin typeface="Comic Sans MS" panose="030F0702030302020204" pitchFamily="66" charset="0"/>
              </a:rPr>
              <a:t>Trademark</a:t>
            </a:r>
            <a:r>
              <a:rPr lang="sv-SE" dirty="0">
                <a:solidFill>
                  <a:schemeClr val="tx1"/>
                </a:solidFill>
                <a:latin typeface="Comic Sans MS" panose="030F0702030302020204" pitchFamily="66" charset="0"/>
              </a:rPr>
              <a:t>/Logotype</a:t>
            </a:r>
          </a:p>
          <a:p>
            <a:pPr algn="ctr"/>
            <a:r>
              <a:rPr lang="sv-SE" dirty="0" err="1">
                <a:solidFill>
                  <a:schemeClr val="tx1"/>
                </a:solidFill>
                <a:latin typeface="Comic Sans MS" panose="030F0702030302020204" pitchFamily="66" charset="0"/>
              </a:rPr>
              <a:t>Exclusivity</a:t>
            </a:r>
            <a:endParaRPr lang="sv-SE" dirty="0">
              <a:solidFill>
                <a:schemeClr val="tx1"/>
              </a:solidFill>
              <a:latin typeface="Comic Sans MS" panose="030F0702030302020204" pitchFamily="66" charset="0"/>
            </a:endParaRPr>
          </a:p>
          <a:p>
            <a:pPr algn="ctr"/>
            <a:r>
              <a:rPr lang="sv-SE" dirty="0">
                <a:solidFill>
                  <a:schemeClr val="tx1"/>
                </a:solidFill>
                <a:latin typeface="Comic Sans MS" panose="030F0702030302020204" pitchFamily="66" charset="0"/>
              </a:rPr>
              <a:t>Distribution </a:t>
            </a:r>
            <a:r>
              <a:rPr lang="sv-SE" dirty="0" err="1">
                <a:solidFill>
                  <a:schemeClr val="tx1"/>
                </a:solidFill>
                <a:latin typeface="Comic Sans MS" panose="030F0702030302020204" pitchFamily="66" charset="0"/>
              </a:rPr>
              <a:t>territory</a:t>
            </a:r>
            <a:endParaRPr lang="sv-SE" dirty="0">
              <a:solidFill>
                <a:schemeClr val="tx1"/>
              </a:solidFill>
              <a:latin typeface="Comic Sans MS" panose="030F0702030302020204" pitchFamily="66" charset="0"/>
            </a:endParaRPr>
          </a:p>
          <a:p>
            <a:pPr algn="ctr"/>
            <a:r>
              <a:rPr lang="sv-SE" dirty="0" err="1">
                <a:solidFill>
                  <a:schemeClr val="tx1"/>
                </a:solidFill>
                <a:latin typeface="Comic Sans MS" panose="030F0702030302020204" pitchFamily="66" charset="0"/>
              </a:rPr>
              <a:t>Reclaims</a:t>
            </a:r>
            <a:endParaRPr lang="sv-SE" dirty="0">
              <a:solidFill>
                <a:schemeClr val="tx1"/>
              </a:solidFill>
              <a:latin typeface="Comic Sans MS" panose="030F0702030302020204" pitchFamily="66" charset="0"/>
            </a:endParaRPr>
          </a:p>
          <a:p>
            <a:pPr algn="ctr"/>
            <a:endParaRPr lang="sv-SE" dirty="0">
              <a:solidFill>
                <a:schemeClr val="tx1"/>
              </a:solidFill>
              <a:latin typeface="Comic Sans MS" panose="030F0702030302020204" pitchFamily="66" charset="0"/>
            </a:endParaRPr>
          </a:p>
        </p:txBody>
      </p:sp>
      <p:sp>
        <p:nvSpPr>
          <p:cNvPr id="20" name="textruta 19"/>
          <p:cNvSpPr txBox="1"/>
          <p:nvPr/>
        </p:nvSpPr>
        <p:spPr>
          <a:xfrm>
            <a:off x="326310" y="3613080"/>
            <a:ext cx="2706411" cy="3416320"/>
          </a:xfrm>
          <a:prstGeom prst="rect">
            <a:avLst/>
          </a:prstGeom>
          <a:noFill/>
        </p:spPr>
        <p:txBody>
          <a:bodyPr wrap="square" rtlCol="0">
            <a:spAutoFit/>
          </a:bodyPr>
          <a:lstStyle/>
          <a:p>
            <a:pPr algn="ctr"/>
            <a:r>
              <a:rPr lang="sv-SE" u="sng" dirty="0" err="1">
                <a:latin typeface="Comic Sans MS" panose="030F0702030302020204" pitchFamily="66" charset="0"/>
              </a:rPr>
              <a:t>Seed</a:t>
            </a:r>
            <a:r>
              <a:rPr lang="sv-SE" u="sng" dirty="0">
                <a:latin typeface="Comic Sans MS" panose="030F0702030302020204" pitchFamily="66" charset="0"/>
              </a:rPr>
              <a:t> </a:t>
            </a:r>
            <a:r>
              <a:rPr lang="sv-SE" u="sng" dirty="0" err="1">
                <a:latin typeface="Comic Sans MS" panose="030F0702030302020204" pitchFamily="66" charset="0"/>
              </a:rPr>
              <a:t>legislation</a:t>
            </a:r>
            <a:r>
              <a:rPr lang="sv-SE" u="sng" dirty="0">
                <a:latin typeface="Comic Sans MS" panose="030F0702030302020204" pitchFamily="66" charset="0"/>
              </a:rPr>
              <a:t> for </a:t>
            </a:r>
            <a:r>
              <a:rPr lang="sv-SE" u="sng" dirty="0" err="1">
                <a:latin typeface="Comic Sans MS" panose="030F0702030302020204" pitchFamily="66" charset="0"/>
              </a:rPr>
              <a:t>conservation</a:t>
            </a:r>
            <a:r>
              <a:rPr lang="sv-SE" u="sng" dirty="0">
                <a:latin typeface="Comic Sans MS" panose="030F0702030302020204" pitchFamily="66" charset="0"/>
              </a:rPr>
              <a:t> </a:t>
            </a:r>
            <a:r>
              <a:rPr lang="sv-SE" u="sng" dirty="0" err="1">
                <a:latin typeface="Comic Sans MS" panose="030F0702030302020204" pitchFamily="66" charset="0"/>
              </a:rPr>
              <a:t>varieties</a:t>
            </a:r>
            <a:endParaRPr lang="sv-SE" u="sng" dirty="0">
              <a:latin typeface="Comic Sans MS" panose="030F0702030302020204" pitchFamily="66" charset="0"/>
            </a:endParaRPr>
          </a:p>
          <a:p>
            <a:endParaRPr lang="sv-SE" dirty="0">
              <a:latin typeface="Comic Sans MS" panose="030F0702030302020204" pitchFamily="66" charset="0"/>
            </a:endParaRPr>
          </a:p>
          <a:p>
            <a:pPr algn="ctr"/>
            <a:r>
              <a:rPr lang="sv-SE" dirty="0">
                <a:latin typeface="Comic Sans MS" panose="030F0702030302020204" pitchFamily="66" charset="0"/>
              </a:rPr>
              <a:t>Max </a:t>
            </a:r>
            <a:r>
              <a:rPr lang="sv-SE" dirty="0" err="1">
                <a:latin typeface="Comic Sans MS" panose="030F0702030302020204" pitchFamily="66" charset="0"/>
              </a:rPr>
              <a:t>acreage</a:t>
            </a:r>
            <a:r>
              <a:rPr lang="sv-SE" dirty="0">
                <a:latin typeface="Comic Sans MS" panose="030F0702030302020204" pitchFamily="66" charset="0"/>
              </a:rPr>
              <a:t>/</a:t>
            </a:r>
            <a:r>
              <a:rPr lang="sv-SE" dirty="0" err="1">
                <a:latin typeface="Comic Sans MS" panose="030F0702030302020204" pitchFamily="66" charset="0"/>
              </a:rPr>
              <a:t>crop</a:t>
            </a:r>
            <a:endParaRPr lang="sv-SE" dirty="0">
              <a:latin typeface="Comic Sans MS" panose="030F0702030302020204" pitchFamily="66" charset="0"/>
            </a:endParaRPr>
          </a:p>
          <a:p>
            <a:pPr algn="ctr"/>
            <a:r>
              <a:rPr lang="sv-SE" dirty="0" err="1">
                <a:latin typeface="Comic Sans MS" panose="030F0702030302020204" pitchFamily="66" charset="0"/>
              </a:rPr>
              <a:t>Labelling</a:t>
            </a:r>
            <a:endParaRPr lang="sv-SE" dirty="0">
              <a:latin typeface="Comic Sans MS" panose="030F0702030302020204" pitchFamily="66" charset="0"/>
            </a:endParaRPr>
          </a:p>
          <a:p>
            <a:pPr algn="ctr"/>
            <a:r>
              <a:rPr lang="sv-SE" dirty="0">
                <a:latin typeface="Comic Sans MS" panose="030F0702030302020204" pitchFamily="66" charset="0"/>
              </a:rPr>
              <a:t>Species</a:t>
            </a:r>
          </a:p>
          <a:p>
            <a:pPr algn="ctr"/>
            <a:r>
              <a:rPr lang="sv-SE" dirty="0" err="1">
                <a:latin typeface="Comic Sans MS" panose="030F0702030302020204" pitchFamily="66" charset="0"/>
              </a:rPr>
              <a:t>Weight</a:t>
            </a:r>
            <a:r>
              <a:rPr lang="sv-SE" dirty="0">
                <a:latin typeface="Comic Sans MS" panose="030F0702030302020204" pitchFamily="66" charset="0"/>
              </a:rPr>
              <a:t> </a:t>
            </a:r>
          </a:p>
          <a:p>
            <a:pPr algn="ctr"/>
            <a:r>
              <a:rPr lang="sv-SE" dirty="0">
                <a:latin typeface="Comic Sans MS" panose="030F0702030302020204" pitchFamily="66" charset="0"/>
              </a:rPr>
              <a:t>Person resp. for </a:t>
            </a:r>
            <a:r>
              <a:rPr lang="sv-SE" dirty="0" err="1">
                <a:latin typeface="Comic Sans MS" panose="030F0702030302020204" pitchFamily="66" charset="0"/>
              </a:rPr>
              <a:t>labelling</a:t>
            </a:r>
            <a:endParaRPr lang="sv-SE" dirty="0">
              <a:latin typeface="Comic Sans MS" panose="030F0702030302020204" pitchFamily="66" charset="0"/>
            </a:endParaRPr>
          </a:p>
          <a:p>
            <a:pPr algn="ctr"/>
            <a:r>
              <a:rPr lang="sv-SE" dirty="0">
                <a:latin typeface="Comic Sans MS" panose="030F0702030302020204" pitchFamily="66" charset="0"/>
              </a:rPr>
              <a:t>Etc.</a:t>
            </a:r>
          </a:p>
          <a:p>
            <a:endParaRPr lang="sv-SE" dirty="0">
              <a:latin typeface="Comic Sans MS" panose="030F0702030302020204" pitchFamily="66" charset="0"/>
            </a:endParaRPr>
          </a:p>
          <a:p>
            <a:endParaRPr lang="sv-SE" dirty="0">
              <a:latin typeface="Comic Sans MS" panose="030F0702030302020204" pitchFamily="66" charset="0"/>
            </a:endParaRPr>
          </a:p>
        </p:txBody>
      </p:sp>
      <p:cxnSp>
        <p:nvCxnSpPr>
          <p:cNvPr id="38" name="Rak pilkoppling 37"/>
          <p:cNvCxnSpPr/>
          <p:nvPr/>
        </p:nvCxnSpPr>
        <p:spPr>
          <a:xfrm>
            <a:off x="5653380" y="1459703"/>
            <a:ext cx="574804" cy="2488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ak pilkoppling 42"/>
          <p:cNvCxnSpPr/>
          <p:nvPr/>
        </p:nvCxnSpPr>
        <p:spPr>
          <a:xfrm>
            <a:off x="5561008" y="2178570"/>
            <a:ext cx="595168" cy="778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ruta 24"/>
          <p:cNvSpPr txBox="1"/>
          <p:nvPr/>
        </p:nvSpPr>
        <p:spPr>
          <a:xfrm>
            <a:off x="4109576" y="3566900"/>
            <a:ext cx="825867" cy="369332"/>
          </a:xfrm>
          <a:prstGeom prst="rect">
            <a:avLst/>
          </a:prstGeom>
          <a:noFill/>
        </p:spPr>
        <p:txBody>
          <a:bodyPr wrap="none" rtlCol="0">
            <a:spAutoFit/>
          </a:bodyPr>
          <a:lstStyle/>
          <a:p>
            <a:r>
              <a:rPr lang="sv-SE" dirty="0" err="1">
                <a:latin typeface="Comic Sans MS" panose="030F0702030302020204" pitchFamily="66" charset="0"/>
              </a:rPr>
              <a:t>sMTA</a:t>
            </a:r>
            <a:endParaRPr lang="sv-SE" dirty="0">
              <a:latin typeface="Comic Sans MS" panose="030F0702030302020204" pitchFamily="66" charset="0"/>
            </a:endParaRPr>
          </a:p>
        </p:txBody>
      </p:sp>
      <p:sp>
        <p:nvSpPr>
          <p:cNvPr id="2" name="Rectangle 1"/>
          <p:cNvSpPr/>
          <p:nvPr/>
        </p:nvSpPr>
        <p:spPr>
          <a:xfrm>
            <a:off x="2624155" y="296169"/>
            <a:ext cx="3528530" cy="369332"/>
          </a:xfrm>
          <a:prstGeom prst="rect">
            <a:avLst/>
          </a:prstGeom>
        </p:spPr>
        <p:txBody>
          <a:bodyPr wrap="none">
            <a:spAutoFit/>
          </a:bodyPr>
          <a:lstStyle/>
          <a:p>
            <a:r>
              <a:rPr lang="sv-SE" b="1" dirty="0">
                <a:latin typeface="Comic Sans MS" panose="030F0702030302020204" pitchFamily="66" charset="0"/>
              </a:rPr>
              <a:t>NordGen as an </a:t>
            </a:r>
            <a:r>
              <a:rPr lang="sv-SE" b="1" dirty="0" err="1">
                <a:latin typeface="Comic Sans MS" panose="030F0702030302020204" pitchFamily="66" charset="0"/>
              </a:rPr>
              <a:t>active</a:t>
            </a:r>
            <a:r>
              <a:rPr lang="sv-SE" b="1" dirty="0">
                <a:latin typeface="Comic Sans MS" panose="030F0702030302020204" pitchFamily="66" charset="0"/>
              </a:rPr>
              <a:t> partner</a:t>
            </a:r>
            <a:endParaRPr lang="en-US" dirty="0"/>
          </a:p>
        </p:txBody>
      </p:sp>
    </p:spTree>
    <p:extLst>
      <p:ext uri="{BB962C8B-B14F-4D97-AF65-F5344CB8AC3E}">
        <p14:creationId xmlns:p14="http://schemas.microsoft.com/office/powerpoint/2010/main" val="3667722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a:xfrm>
            <a:off x="754063" y="703263"/>
            <a:ext cx="6350000" cy="1079500"/>
          </a:xfrm>
        </p:spPr>
        <p:txBody>
          <a:bodyPr/>
          <a:lstStyle/>
          <a:p>
            <a:r>
              <a:rPr lang="en-US" altLang="sv-SE" sz="2400" b="1" dirty="0">
                <a:latin typeface="Arial" charset="0"/>
                <a:cs typeface="Arial" charset="0"/>
              </a:rPr>
              <a:t/>
            </a:r>
            <a:br>
              <a:rPr lang="en-US" altLang="sv-SE" sz="2400" b="1" dirty="0">
                <a:latin typeface="Arial" charset="0"/>
                <a:cs typeface="Arial" charset="0"/>
              </a:rPr>
            </a:br>
            <a:endParaRPr lang="sv-SE" altLang="sv-SE" sz="3600" dirty="0">
              <a:latin typeface="Arial" charset="0"/>
              <a:cs typeface="Arial" charset="0"/>
            </a:endParaRPr>
          </a:p>
        </p:txBody>
      </p:sp>
      <p:sp>
        <p:nvSpPr>
          <p:cNvPr id="11271" name="AutoShape 5" descr="data:image/jpeg;base64,/9j/4AAQSkZJRgABAQAAAQABAAD/2wCEAAkGBhQSERUUEhIVFBUVFRQVFBcVFBcUFBYWFBUXFBUUFBUXHSYeFxkkGRQUIC8gJCcpLCwsFx4xNTAqNSYrLCkBCQoKDgwOGg8PGikcHBwsLCwsLCwpLCkpLCwsLCksKSwsLCwpLCwpKSwsKSwsLCwsLCksLCksLCwpKSwpKSkpLP/AABEIALcBEwMBIgACEQEDEQH/xAAbAAACAwEBAQAAAAAAAAAAAAAEBQACAwYBB//EAD4QAAEDAgQEBAMGBAUFAQEAAAEAAhEDIQQSMUEFIlFhEzJxgQaRoRRCUrGy0ZLB0vAVIzNT8UNicoLhogf/xAAZAQADAQEBAAAAAAAAAAAAAAAAAQIDBAX/xAAhEQEBAAICAwADAQEAAAAAAAAAAQIREiEDMUETMlFhcf/aAAwDAQACEQMRAD8A+25l6HIU11Q4sKiHZlJQTMWCt21Ug2VHKpqIepiQEwmIaCEg4iMtwmWI4gBuue4pxDNYKMs5Cb4Dj40JWXxdxwfZXAXzkDQneZgdwPmuZxBjRLuJPc8ATYTuRcwBEe6rHLaKWYqiJ95III1/8tFkaeWB20j0062vqvGl7BPiSNZ1HqQTGvoVq7FFkPYIaeV4aJyyDJGxBHXpslb9JnjsA4Um1BlhxdsA4fhzAbuFx0VsPihBsRJ5DI6fetf2WlbirvDFN1NkAAOfOUwLN7Ei3N6juhWuMAktIjlDWwbmA0xpHdZVcNsLiYIMZhNxMEjrKYMrBx0A0sJiw7+iUU2OFiALX2+nWEXRdHy9UbBk5zehFv5KMdtn11EkH+7IdjgTExaO3WSQiMJhS4iDAmJAm+w7SJ+Sm2fVT/BmFqSGiTrJv7gz7p1hqlhBkiZ7TtHWFzVJmUxNwekExMSm+CJIGnTadI/v3ROjMarjngDY/MEaJfimw7mNoI07GekggGUcCLb2EEbAiD9QULWoZg7sCQCNCJn56e6dMIWZWmIBEui1xOYNnrIHtKGoUgBnY7LmAc5pmZ39tCi6dFoBEAw0bfcgmB7/AN3QdyJvED9UEdrqdEafDmEFWuwEeVxcR2ZJB6QSQP8Ald85c78G4MAVH2vDRGmgcf5BdI5dHjnRB32S7GV4BTOqUo4i2xV0q5viGMkwhqLnTMr3EDmWtNllyZZdiQZQxKZYbEpEHozC1bqJ5O16dLh3I1iWYSpZH0nrsxvSSDjX+s7/ANf0NUVeNO/znejP0NUVpV/xsEWKyOOJXN4SrZG08TC4MvJa146P6OMKZUsb3XLNxajuJEKsfLotOpq4+Ei4hxczAKU1uMOQZxUpZ+bfpOh1THk6lDvroZ9ZZ+MseWzWqiUo45ULKLyBJiG9MzuUT859k2D0k+Kq+WnoYsTHqBbutvHld6TYQ8FxJyOa9ziW1IkgOhuVpAjfdH0akuA2cxzLbmS4EjSZskXA3Ah7zMOc5wjWQIbrtZNW4qSMoALRBcMxm5IzTaY6dFtanTZwvJJkzzO7DQxYjWZ6rSg0ts7l0acwFzYiJ0Pf23QtYxIBBsIJm95Ou/8A9CUY/GPY4Brcz5cQCJa1hEAQO1/ZRVSOwo4wQRGbNcOm47jroR8lsyoJH96rkMP8S1pJfRDx1bNMgepJGyf8I4s2uyWgh7SM7CdJmDO9kQ6dRpAAkHW5ubZujrKrho7lM3GUmbaOMLxmIzyIl/IBaZi0zvppG6tTpA2Ak3JgXgaD0Ud/T/42pdRPUneXHUzublNMJWy3HvbcGB6JJh3RqSJ31I6EdbFMqWJgWJIE5T1B3PzT69COkpuaGmXX0+W4G+qzDTMQbi56aafMIPAPzC42ERtFjZHB+hg6CSdZm6qnAVWjcZdRn10uRlgi4FkNVcC8nQE3G8wAbDWdfmjGu8pmPM2/aQJ9zdDYillq3FiZgHrJ9ryj/Srr/hzlw7dZdmcZvqY29Ec/ELlaPHWsYGg6CPqha/xGdlp+TGQnXVK6V8RxQAKQf4646pdjOJOdupvmgbnES4+q2+0CEsoFFhcWWVaYxuCt6VWChAV4akJRVP8AD44BGN4mAuXp4pWqYvutZ5bE6gji/Ex4zr7M/Q1RcpxTFnxXX/D+kKLeebpnozwrLLd1LdAYTEWRJxFlnpdolkBD16qyOIQeKxQWdg20rVlk2sg3Vl4KyWmdo0vUzIUVldtVLQGNck/xLXIAggdZ8pFwc3a6ZtqJF8RYhoc2CZ0IEaAbza/otfH+x5einC5fKHAA6nTTaQLe0mUwIhpjlFj300g+aT7q+FrUwXSRcyznkNklzyGNEH6ILG8VYbZ8zWkutJMiI3jYa+i1tTJtKz55nfwDUDSS4WExrtoLoGrTLvEfAaBAyzBABiY1IFr+vdWHES4wymQ13KBcHOSOZzjpNzA6JViMI+m8ta9rgXGYkkt1kuJ/uFPtpJo0oObHnJGa7QL+/wAvmtMHWDKhqUeaWw4EazBAOXee+yRVawY8HI6QZEzzAaEjSDZeVa1QguoFwB/1GtPMBqJGtriQjj/D3/Xe4H4gbmGZvhlsh5DicpjzSBoZPpCY4KvTqvLA9roDjALmukQBIiYie0m6+fcK4+9jiXNblLW8zAS4Fo8xBMOvcz3hMKnEmvex9N4Y8ETlu3lAiodCAdCN0rv1Rp34DWmcpLQNIm1pcDpYqVsVnIIAECCBaRFp+RXLYL4jpl+bxAx4GctfmYypBuGE7Hob+q62viszWFuWXawAe+uhGqn6fwdg5AaSYFo0iNj9U4ptP4hzdtPf5/VctJEZtBcxAywZ06SU1ZioiACHaECDFpsq38pQa0xnyk3uNLRcx7/mvalOCHAxIbrBvINuoWJeL6DpfXsfeFqRI+7s6C7teAdoiUY07HMmsZPcoikAUDmlx01Ommu3ZF0lz3oqL8FYmkiG1bLIuuspeyrxjYWpesHOQuIxULSnjTE1gsKldK/ty8di1eMO0ccTCo/GJc/ErE11VxTthxCvNQ/+v6QohsY7nPt+QUVyJF4TiRAWp4m5A4OhKPGCUZZaPTF/EnFUFUlEvwa8p4RRyLQckqpeQmIwazq4BEyFgLxyrNrq/wBhKt9jVbhNKeJSrjDpf5RcambbEjujXYchCcSpHJPf94VYexfRNiK2RtjDnExbY6mdNIHueirRY3KCTlcCcz/vQNbaEDUeiydRJrgmCGiAJPffYgxbeUQ+gHHPmAbTbBcGgEDIcwgjmm3XVaZVWEVxRa57QHEsu5v3Xwd5MXgaW1WGBqAvLJLpLGNkAEyIG/W+qy4zRc4A5hUc4dibWBB/kFOF8PIZfmcYMEnbSO20pSdKy9tMQ17mc7m3Loe8OkxYAvuGmwvHuk05XAtPNrM/kQV0mFpNyOZUBMFxDdJBEuh0ESDIj0XNVsOBUMCBJj0+QV4op3jcXTr0GGAHtBNSIaXgkAkxod/YpPw0gvLZPaHQSPvAbGReOy9w2JNOoHQNb9+oI7ifdU4pgzQqhzHZmk5mEiLHY+mhRJrr+q3ubOKeJzRTfDnCA1wmH7Zr3DhC94TjWNreFVymnJ8NxkhpkXlpAMwRKV4fi8k+LrmzNLbXmSCB6BG4/h+ZheYaC0OAFyLTpub/AFSuPyiXTu8PiXtPLcO1pguLXAcwNOp930MjVPsJxNrxMidCDAI/vWy4jg+HqvotaX+TeJiWB0TsW6K1fHZC5ziSD5wy02gEA6ubtpNwsp10u9voGGzPc4iPKDqDe8wUZh6oMep1H3XDKZ941XI8K+KsPScQ6u2HsgBwqMykgG7nNjc2lO8NxeiwR4jADfNmF2lw0vdvN+SJbPZ6BV6Hh1HsvyuIvrG30hbU3KceqgllRpDmublzAyCWde8EfJA08Qs/JGdMvEXgehmPV6blzz2S1V8JRjqyY4l6RcRqLokKM/HutRVQDHXRIC0hrVKqo2qqVmlZsaUyUxT+Y+35BRZ4lpzH2/ILxUHS8PwqaNw4WXDW2TQU5XP7RzL34ZZeDCbPooWoxGk8g7WqFgVH1IVG10UcmnhheHDqhrKfaFnsbWOGlJfi3hTvA8VmbNROcQfu6Ptvb+afUaiMsRHWx9Cqxy1dnK+PUnlpMnzHMHbgeblPrCZupkMBADg0Oc4EcxltxmNtDPsEV8T/AA2MOGuYSaQOXmuWSbX6HqlOI4lSbkbTBdOYvi5uIhwESddNoXV+06a4ULTZzsEExmykjoQGh0aOAkew6pt1hx6HuDtB06pI3FhtTmiYEOF2kfj97HtEbJizHMc8Na+mC/lBe7lbpBO3pNlVgEUHgcoM+YE7kOymHHSGub9SsfiBjBEAZoBN4iZ+emiuaVSmfIQJ53EATtDbER6eyRcSxfQnOXBxJkObaCB2016Ix9n8Wxb2C0kkgScu+pHsYv3CzfVLi2naDzC8ibq1MNqN008wsJPUdAfohcPQL3cvLl6nvcz2/krKCa2Hk3sXRAAtmi4O/UrJ1Qlob4kasInYE6j+aMBbkh1QGbgE3ibyD7HbTuh6nDCHF4acvV4yzIkQN/VEDo8BRfTBFNpe2WzzFoALbnW4PUrd+Iu3NTpjKWwHudcTZs3bB7pNg6lOoBDIrACHeKWFwiBykEEgx2ItCaU+I5WltejUBFpp+XLeQ+m4xqZ5epsFjpbzF4umRUFRhZLwYMFrGu2ADgWtvqAYT/hPBB4IAyVKdN2YFzs4hxzWIsAQDfql1Hg4rtz0oe1jTIIyZcoGaHWymCeU6xfqq4bDDDVARJpVGhromGOz5m1LWi14/dRZPSpa6LDYTwyaTXSxwbVa0eVpDaYcG9v8wn+yjWYRV4Q0OLROYtDxI6HLJ/8AyE4FBRkw8l7BU8OrtoIsABZ5rqMce08gVWklGOwd10NQIOuwFa0WkDMFdEtwqPbSC1FIKLlo5lsqqYZZCgmlViEqFZ81lWKZzH2/IKLzGVOc+35BRazLpLpuHVxCasqLncLTLbIwYghT6rE68VUeQltLFSi6VQFGwzq4Wdli7CpmAsKzUtnordSgrFwuicQ9YhiihpSRlN6GptRTGWSlPQDiVEVGuY8S1wgj9jsvm3FPh00nOJpvyyYcznbG07gr6fVZdLaj4K3wyuJ43T5rxLgr6VPO5rmgnKC5uXNv5Tdu5uln2YkC15X0b4rh2HE6B4J+RjTuuFGLOWNWwWjsCS753XV48rY03tk2nUEw43seY3m11epQzudDcp5SBrYAAmT3CZYXnaBqWaRPMDzfS3zWJImQCZE7bTM9Few34FhC55v5GjMOocCwj1uP7CocE6nVe7Rp+9ExeCQdJkR7ptwKkWZoIDqkToco2gn0Hz0WfxZimsoMotdfNJ3lrQS0u7ku07Kb3ThZwB7TjQS0OBc4AzA7Pk2n1tdd19kziIJIBZmsZyuJDiDc2IBXAcKIDWO/DUDnSOWAdz6bdyvrXCKtDK00nteyoQDGoqNENkG4JDSL9Apy9nHE43DNfRa8Nb4vihpbZpMTnAi+kG/RpCJdTqszVAQRTbDg/m5WiSdYvuOolHcYoZcbDIdFNz9JLTAzAd7CJnolfG+IA4RzGzmc0NcQZzDMDcQCLDTq1yn6ZrwzDMLfEpZqfiktqMGgc0Akt+evQrLEPu1mURENIJ+7qS07TA+SpwSg5vhtLpDW1HESCQ53hhoI0Fmn6ravRNXFMAN2sdcmGf5hzDM7tkknulZDlP8A4fp3no1wGnVok9zCbvqJVwjladNG3G93T9VvVrLnyvbHP21dUVDUWTLq7WpSs4maUNiHQjHNWNajK0tGQIPRLXLNtFaimssuyjGq9A1GSUfVYsCxZyNZSjF0Oc+35BRFYpnMfb8got5Oi2eVaCGceqNrvlDP7qMrtGmLVvRqwVg5i80UGatxKrWqyENQfK1qFFpwDW1urMetKhshPEunj2ehbXIqi9LhWW1OqruCbW+IqBIcZUhM69dJcYZVYAp+JqhdRgaSJ7gXXNUeFksLm8wjMQBJF4uAT/cldLxUjJBAva5gaG6U0mO8PLm5aT3OzAwCSZgW5pIHsIXZ4/1UG8AMyOBMOMuvo0iw9pid1WGufE6gwAJvJOk3ExKcVeEV6zGuylrTLiIylzsxM3MkRA0AQuG+H6xcX6BgAdm0yEx93Ud0uU+tNVVvBwGuIYS4RJlxHmEOG0xLYPqgMTQIBOUEGNxJi0Ni/wCS6rDcBf4Zz1GOyhxa2S1paCJJANz69FlVyseMtIuhuaAdNdjGXX9kuXatKcK4Rh3tJBdB+6dAQIMEAWzAi6C4bRdhsY0GpDTAbIztEGWh8EW2numHDMRS8V4DYDwHFhGWMoDS2RsTefVbvwNNxIltNplrCfKYA5C4z1I9h0lZzK70uyaP2cNFNz61UtAqHM1oAzG05GEnQmLd0C3hQLqXihuVtNzwGXdczmfuXG8KnCuAuYxzBlnKW5jJOV0nlLjY5SLgQbJ/gOGtpwykBmILjmglpbYuI6//ABaM2VegxoayOYAQGjcx/qHQW9Tp6JTSw5zOJIzPm/Q814HtppITysynkJny3LSDIJJBF7TYyhskZnkjew2DBq0dT/JZ5KkMabuUHqALGbNa1ovvpPusqjlRlbla2dGjpqbkzuZVyIErlyvbDP3WTasLSlWQOKqLLCViSrxZ/TkVFHvQoes6uJuryOjmtUCwpVrLUNlY2jTx7Fg5iMFBVOGUb7VISYumc59vyCiNxdHnPt+QXq6JOj0MqsgoZx6o+u26V4+tGizyhfVa9SFg3EdVbKSLoTE0o0UjVMqT90RTxHVI8NjYsUcx4Ki41cE1kBVEIseqFxDVtjCq1FyIdohcOxG+GjLNnxLqr7lLsRiWzBNyRYXN+yK4riww6STM9hGpSSrSBZmrEEkCQ0QG5hYOcRb37Lfx4bm6qQNxji7abohpj8XNM75dLI3gFZlSKlQEhrbHM3ncDPl0HK6Bbb5KHcDouaBINQxlAcZMm1iTNt/onlPDCkxlMQQ0AQWS1xuTInv/AMLok66V1DbEYzOzMKhDc8y+7iCLSYvcRt5UCeIZc5YDAljrbuh1zvcT7oQ4aqxwc13IbZc2cHMCyQ13mgnTZL8ZwsutJ8RrRNwJBPQG4ggzfVRqL2KqYskAvIaXHma6xGfWRrfoFrh5LHgOGZkPYcnMANW5ou2XfJAYMuA/zMrmxIm+X/tkye91KuYAgEy7mEiCLi4gwZEdrpWHKKqcOcXB7HS7SLAlp5hc79+yaf4dTqNJpwAAJFRt2vbMteDo/S8rFlw2AbC5BgHSAAb/AIt/RF4fFGk4uYMxcAHNcyzgJi+x6EJehvbLhLzRa8ZX5YtkaYMXa3MDBdM2ICaMqvfLgDSBHOSeeB5tLTB9gisJiaLmlxHh76AkN99wfa6D43jBzNpEjOCHC0CREgA9LFTznpfENhQ97hRpucWBpOjYbzBzQS46XO63pU3vIYTJbygSIbqIAbqY9dYQbGgEyLXg66SBGo+6B0gfNrRpEPqOvy+IQR5bkgkDYAjuslXLUWAvNo7ae3ZE6hL6dQrYVSFzWuNSq2NVXDMusq9aSrYWqtMKehb7IRz7ouZQ1XD8yvOimGHZZHUqaCwtgiPtNliJBoYplugaeORNKvJRPbQPjKXOfRv6Qor4w859G/pC9XXCeVawISfEczvcIik8hl1lh6eZxXPld9J123ZQWWJwshMGCFWqJRPHW0c47C3RFGmQjn4dZkQuiYJsVDoQ9SrdWrVEBVqwU7gga2pBRjq4DZJ0uklPE3VeJ4s+E/8A8Y+dv5rn/HumUUw6rkAJIa0lxJOryXDMdwAG/NFjDtewhxIYJuP+oRZzifw9xrHRAYDRoAkBogC07Eme9umkJ3UpF4u0U2RpOZ7gBPNGgsbCZ3Oy9DXQhbw/AtNaWNAFIbQDJENHU7n2XR4eh9dZ2SrhlHLTMTL3ZuhgaDrAH5pjhcSGgkmLAknSQDprEyOye+OJe6C4thORxDiDOdmxJESO9x+WqBxNMPIDnQHFzmGwdTLjNzFxpPqOhW7McHQcpaXuBsZENG09xJ9VSvh3PBcNScwPTLI202Cz2sEyiQcrnBrm6gzzCIlpnTaDcXTHCtDcnhFrSJc41JDQTYidIt5h6LCpWlwe85S45mGRnbUZYkE+WSDYxoOsplQpOeM0iAcri3QEjVrR1BzW7+gnZ6aVmkAGBzbsuwG4gu02/JDUnHnaHESQQCAJgTyuOlwtqzcoaGvc4ARDpBAEkchOl/qpVa3KHZgZJ5ZuAIifqlaNMBU5oPy9dVV1WLadf7/vdXm8wNI7yCicMcrpyhw1I0kgWv6wlRF8I4jSRZwcRvJsHA6iwMbppg2FtJ2YRLQ2Lj731u2NNkKKriATYHMbCBd2Yn1mNOg03PxbCMOTe7h3/CZPQQR7qLOqeQTwgr5ZCxFQwisNTMLirPiVYhl15hH3TWpgp2WLMDBWvj9q4tqbJCyJOZG0KS2GDvotc8aXEMxh2WvhSj6GFsiRg1njhafEkbhDKOw9BMBhVq2gtp4jKMZTOc+jf0hRF41vOfRv6Qot+A0QY+xA7BMOF4G0lYY7DS5p7BP8JR5Qs8cJc6iAn4ZU+zpqaS8FBdHFRWcIsKuAT4UF4cMEaDlqvDJQlTgvZdicGqnAhK4hxY4IgvibAFmGJiQXMDuzSbn6Ae67/wCwhc3/AP0HBuGDLmGMrm5rxIPL01khTw72HDcLcRUM6nKdNgOUekfmU5xT3lksHa+l4zadAfouT4diDeASZi5gwSIcOp1H/C6DCcUEhpBj7wi4tqRqtNob16hDm/dALWm3cA21nt2XtZ+R5gjKZBi4G0X2j5IfE1A2qDAPOc4d02v1Bv7K76gAYc4aXElxy595bI9QQQs86rGE9Oq6iTTMFocQHToHzI17G4THB/ETGvFFzLa5w0cx+7mnYyPogsfXuCHc0ADKAQQXE62ggkAADRx0he030xBdqwQYkOdkOgnSfmIKnatN+NVTIIu65cYIBfmJuDvEKuDx48QupzTIdmDQeUNJJLATuHXB0uhKvGczxIHMQ10sgCwDXa+bYk6quFbzgEhobN+okeUaE3mD0KPgdliXsqgPLrncA5S7NzAiJY6Jtp3AQmIoDNAMwRbXWTOt9gscBUGaHPuYsPK6JhwdpsRHcdU5Zh25DTiWuJIM6QIDSddTPe6RgcPWyBzSzm0uYF9QWxIdrdW8MFoMyZjLa24tM+9v29r4IicxFxeSZPQzrKgaHRY21/7r7DbdLQ20a4mGgyLxzEi9zY6XP0XR1qeenAFiRG5AbIj8lz9EjNDd59fMIjpouv4XQ5SJmD8iQCq18ImbwtHUcFZOPs4XvghL8UMvGDQz8JdOixB1mpzxyChaVBGNw6pS1RQcFXEoq2iArgL0FepzGG8hewqOqKgrJgJjTzn0b+kL1D46pzn0b+kKJ7JbBNDonZNWhKuGppKuJWlSVQuVDUQbbMvcyGNVTxkgKzKFyG8dVdXQBJelHxJhfGw1VkwS2RfdvMJ+SIfiUPUxEhKh8YqSPLe9zEADUSdlR+KLXNcNdbi53MzqR9Vpx6gQ6q1mge9sds3T2S7GcQM2b0sRLYgSI+vaSlJtJq/ioJuGiwmCcpEQAPz62W1DHZKoYJBEZi0h0ExBBEg2n09QkbMVlIIDmkOzNLTodJ6iwW2HxT6dm6gSDZ7b7xoTcdVNxVHY4nG4fLkaTmJyeHnLmkOIkToJcBvsk9TBOZnzMcDIDZHlgEPB3Isz5lDUsO0uaKbnZ84ABYRqRJzW3B6ahNqGCJL4IdECoDmztvzOgkgARB+gWVUXmgzzBtwCC0OLsx1lpjQa30INtEZw+uHczQGuAjUG0EGJ3j89lDgeYOZ5w4t0IzNc0i/S50Rn2OnTcQx2cgtzZW5fUc28z1+ieyMMFRBdTDZJEtmJAY42BAHmE317JoyQYcCbSDMSBGvU213QfD2isSIDRIEkDKA6ACSAC58gDQTJTl1ekSabTL5gB1MgfXyi0TISnR+wdVpgBrYi+lzuBG3qhnNg3Edge06J1hHMcSC+kHN8zRLozdSDB+sIPGYJoMkARN96mkQ3QDUpz+QVTh7W5xmuCCNNDEN+sLpuDvMOJ3IXM4CqGum1gAY5psCSD7LpuG1ZZoAJJt3V4+0mGZeZlgXqB60NsXIHEvhE5kuxzkqTP7YAURTxkrm8RXOZEYasVFui26SlWWxqJVQrLc4hOU9tK1ZA1MVCleslteslaVqmLxxzn2/IL1LMTW5j7fkFFO07dLw3GNjzfQ/smP21v4vof2UUXQ24qvxjfxfQ/ssH49v4vof2UUQOLJ3EG/i+h/ZZniDfxfQ/sookmxR3FG/i+jv2WbuKs/F9HfsoohNZP4oz8X0d+yyPE2fj+jv2UUU2ItcH8QVafj1YNjBGvmgE7JLDQWkgOAN2kGHdQd1FEaNkyow2OujbkRfTS4g9lthHUw6LtLXSDJsB1ABB2j3lRRPSjgU6JuKzeVtmuY9z4Bmc0ATqeyb0uIU3sGezW5QHhoBBNgS0CSLbEfNRRZ8YcTFcaawgCvmyMyMLQ9jnNAIEnLJkOPm+S0w/EKcF/jtaXCTFHmtaCQyItBjVRROYQbqv+OUIuS5zruyh7WncAydB2G3dFYL4nFPMWZMjosQ4kGdSQJOo36qKKeEPdQcYYRPiNafvFtMh+bMTZ0TtPupW4jSkltQm5ALg7NG0wFFE5hCtGcJ4lSky8AjqHlpBAEEASbz9F0eB43RyecDtlfbt5VFFpjjNptau4zR/3B/C/wDpXn+M0f8AcH8L/wCleKLTiXJDxml/uD+F/wDSgcXxakf+oP4X/wBKiinLEbKqmLpE+cfwu/pW1PH0h98fwu/pXiiz4QtiBxWn+MfJ37L3/Fqf4x8nfsooiYzY2zq8Up/jHyd+yCq8QZ+IfJ37KKJ3CDZViuK0w4jP02d0HZRRRTxgf//Z"/>
          <p:cNvSpPr>
            <a:spLocks noChangeAspect="1" noChangeArrowheads="1"/>
          </p:cNvSpPr>
          <p:nvPr/>
        </p:nvSpPr>
        <p:spPr bwMode="auto">
          <a:xfrm>
            <a:off x="63500" y="-839788"/>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Simain Text Orangutan" pitchFamily="50" charset="0"/>
              </a:defRPr>
            </a:lvl1pPr>
            <a:lvl2pPr marL="742950" indent="-285750" eaLnBrk="0" hangingPunct="0">
              <a:spcBef>
                <a:spcPct val="20000"/>
              </a:spcBef>
              <a:buChar char="–"/>
              <a:defRPr sz="2800">
                <a:solidFill>
                  <a:schemeClr val="tx1"/>
                </a:solidFill>
                <a:latin typeface="Simain Text Orangutan" pitchFamily="50" charset="0"/>
              </a:defRPr>
            </a:lvl2pPr>
            <a:lvl3pPr marL="1143000" indent="-228600" eaLnBrk="0" hangingPunct="0">
              <a:spcBef>
                <a:spcPct val="20000"/>
              </a:spcBef>
              <a:buChar char="•"/>
              <a:defRPr sz="2400">
                <a:solidFill>
                  <a:schemeClr val="tx1"/>
                </a:solidFill>
                <a:latin typeface="Simain Text Orangutan" pitchFamily="50" charset="0"/>
              </a:defRPr>
            </a:lvl3pPr>
            <a:lvl4pPr marL="1600200" indent="-228600" eaLnBrk="0" hangingPunct="0">
              <a:spcBef>
                <a:spcPct val="20000"/>
              </a:spcBef>
              <a:buChar char="–"/>
              <a:defRPr sz="2000">
                <a:solidFill>
                  <a:schemeClr val="tx1"/>
                </a:solidFill>
                <a:latin typeface="Simain Text Orangutan" pitchFamily="50" charset="0"/>
              </a:defRPr>
            </a:lvl4pPr>
            <a:lvl5pPr marL="2057400" indent="-228600" eaLnBrk="0" hangingPunct="0">
              <a:spcBef>
                <a:spcPct val="20000"/>
              </a:spcBef>
              <a:buChar char="»"/>
              <a:defRPr sz="2000">
                <a:solidFill>
                  <a:schemeClr val="tx1"/>
                </a:solidFill>
                <a:latin typeface="Simain Text Orangutan" pitchFamily="50" charset="0"/>
              </a:defRPr>
            </a:lvl5pPr>
            <a:lvl6pPr marL="2514600" indent="-228600" eaLnBrk="0" fontAlgn="base" hangingPunct="0">
              <a:spcBef>
                <a:spcPct val="20000"/>
              </a:spcBef>
              <a:spcAft>
                <a:spcPct val="0"/>
              </a:spcAft>
              <a:buChar char="»"/>
              <a:defRPr sz="2000">
                <a:solidFill>
                  <a:schemeClr val="tx1"/>
                </a:solidFill>
                <a:latin typeface="Simain Text Orangutan" pitchFamily="50" charset="0"/>
              </a:defRPr>
            </a:lvl6pPr>
            <a:lvl7pPr marL="2971800" indent="-228600" eaLnBrk="0" fontAlgn="base" hangingPunct="0">
              <a:spcBef>
                <a:spcPct val="20000"/>
              </a:spcBef>
              <a:spcAft>
                <a:spcPct val="0"/>
              </a:spcAft>
              <a:buChar char="»"/>
              <a:defRPr sz="2000">
                <a:solidFill>
                  <a:schemeClr val="tx1"/>
                </a:solidFill>
                <a:latin typeface="Simain Text Orangutan" pitchFamily="50" charset="0"/>
              </a:defRPr>
            </a:lvl7pPr>
            <a:lvl8pPr marL="3429000" indent="-228600" eaLnBrk="0" fontAlgn="base" hangingPunct="0">
              <a:spcBef>
                <a:spcPct val="20000"/>
              </a:spcBef>
              <a:spcAft>
                <a:spcPct val="0"/>
              </a:spcAft>
              <a:buChar char="»"/>
              <a:defRPr sz="2000">
                <a:solidFill>
                  <a:schemeClr val="tx1"/>
                </a:solidFill>
                <a:latin typeface="Simain Text Orangutan" pitchFamily="50" charset="0"/>
              </a:defRPr>
            </a:lvl8pPr>
            <a:lvl9pPr marL="3886200" indent="-228600" eaLnBrk="0" fontAlgn="base" hangingPunct="0">
              <a:spcBef>
                <a:spcPct val="20000"/>
              </a:spcBef>
              <a:spcAft>
                <a:spcPct val="0"/>
              </a:spcAft>
              <a:buChar char="»"/>
              <a:defRPr sz="2000">
                <a:solidFill>
                  <a:schemeClr val="tx1"/>
                </a:solidFill>
                <a:latin typeface="Simain Text Orangutan" pitchFamily="50" charset="0"/>
              </a:defRPr>
            </a:lvl9pPr>
          </a:lstStyle>
          <a:p>
            <a:pPr eaLnBrk="1" hangingPunct="1">
              <a:spcBef>
                <a:spcPct val="0"/>
              </a:spcBef>
              <a:buFontTx/>
              <a:buNone/>
            </a:pPr>
            <a:endParaRPr lang="sv-SE" altLang="sv-SE" sz="1800">
              <a:latin typeface="Arial" charset="0"/>
            </a:endParaRPr>
          </a:p>
        </p:txBody>
      </p:sp>
      <p:sp>
        <p:nvSpPr>
          <p:cNvPr id="11272" name="AutoShape 7" descr="data:image/jpeg;base64,/9j/4AAQSkZJRgABAQAAAQABAAD/2wCEAAkGBhQSERUUEhIVFBUVFRQVFBcVFBcUFBYWFBUXFBUUFBUXHSYeFxkkGRQUIC8gJCcpLCwsFx4xNTAqNSYrLCkBCQoKDgwOGg8PGikcHBwsLCwsLCwpLCkpLCwsLCksKSwsLCwpLCwpKSwsKSwsLCwsLCksLCksLCwpKSwpKSkpLP/AABEIALcBEwMBIgACEQEDEQH/xAAbAAACAwEBAQAAAAAAAAAAAAAEBQACAwYBB//EAD4QAAEDAgQEBAMGBAUFAQEAAAEAAhEDIQQSMUEFIlFhEzJxgQaRoRRCUrGy0ZLB0vAVIzNT8UNicoLhogf/xAAZAQADAQEBAAAAAAAAAAAAAAAAAQIDBAX/xAAhEQEBAAICAwADAQEAAAAAAAAAAQIREiEDMUETMlFhcf/aAAwDAQACEQMRAD8A+25l6HIU11Q4sKiHZlJQTMWCt21Ug2VHKpqIepiQEwmIaCEg4iMtwmWI4gBuue4pxDNYKMs5Cb4Dj40JWXxdxwfZXAXzkDQneZgdwPmuZxBjRLuJPc8ATYTuRcwBEe6rHLaKWYqiJ95III1/8tFkaeWB20j0062vqvGl7BPiSNZ1HqQTGvoVq7FFkPYIaeV4aJyyDJGxBHXpslb9JnjsA4Um1BlhxdsA4fhzAbuFx0VsPihBsRJ5DI6fetf2WlbirvDFN1NkAAOfOUwLN7Ei3N6juhWuMAktIjlDWwbmA0xpHdZVcNsLiYIMZhNxMEjrKYMrBx0A0sJiw7+iUU2OFiALX2+nWEXRdHy9UbBk5zehFv5KMdtn11EkH+7IdjgTExaO3WSQiMJhS4iDAmJAm+w7SJ+Sm2fVT/BmFqSGiTrJv7gz7p1hqlhBkiZ7TtHWFzVJmUxNwekExMSm+CJIGnTadI/v3ROjMarjngDY/MEaJfimw7mNoI07GekggGUcCLb2EEbAiD9QULWoZg7sCQCNCJn56e6dMIWZWmIBEui1xOYNnrIHtKGoUgBnY7LmAc5pmZ39tCi6dFoBEAw0bfcgmB7/AN3QdyJvED9UEdrqdEafDmEFWuwEeVxcR2ZJB6QSQP8Ald85c78G4MAVH2vDRGmgcf5BdI5dHjnRB32S7GV4BTOqUo4i2xV0q5viGMkwhqLnTMr3EDmWtNllyZZdiQZQxKZYbEpEHozC1bqJ5O16dLh3I1iWYSpZH0nrsxvSSDjX+s7/ANf0NUVeNO/znejP0NUVpV/xsEWKyOOJXN4SrZG08TC4MvJa146P6OMKZUsb3XLNxajuJEKsfLotOpq4+Ei4hxczAKU1uMOQZxUpZ+bfpOh1THk6lDvroZ9ZZ+MseWzWqiUo45ULKLyBJiG9MzuUT859k2D0k+Kq+WnoYsTHqBbutvHld6TYQ8FxJyOa9ziW1IkgOhuVpAjfdH0akuA2cxzLbmS4EjSZskXA3Ah7zMOc5wjWQIbrtZNW4qSMoALRBcMxm5IzTaY6dFtanTZwvJJkzzO7DQxYjWZ6rSg0ts7l0acwFzYiJ0Pf23QtYxIBBsIJm95Ou/8A9CUY/GPY4Brcz5cQCJa1hEAQO1/ZRVSOwo4wQRGbNcOm47jroR8lsyoJH96rkMP8S1pJfRDx1bNMgepJGyf8I4s2uyWgh7SM7CdJmDO9kQ6dRpAAkHW5ubZujrKrho7lM3GUmbaOMLxmIzyIl/IBaZi0zvppG6tTpA2Ak3JgXgaD0Ud/T/42pdRPUneXHUzublNMJWy3HvbcGB6JJh3RqSJ31I6EdbFMqWJgWJIE5T1B3PzT69COkpuaGmXX0+W4G+qzDTMQbi56aafMIPAPzC42ERtFjZHB+hg6CSdZm6qnAVWjcZdRn10uRlgi4FkNVcC8nQE3G8wAbDWdfmjGu8pmPM2/aQJ9zdDYillq3FiZgHrJ9ryj/Srr/hzlw7dZdmcZvqY29Ec/ELlaPHWsYGg6CPqha/xGdlp+TGQnXVK6V8RxQAKQf4646pdjOJOdupvmgbnES4+q2+0CEsoFFhcWWVaYxuCt6VWChAV4akJRVP8AD44BGN4mAuXp4pWqYvutZ5bE6gji/Ex4zr7M/Q1RcpxTFnxXX/D+kKLeebpnozwrLLd1LdAYTEWRJxFlnpdolkBD16qyOIQeKxQWdg20rVlk2sg3Vl4KyWmdo0vUzIUVldtVLQGNck/xLXIAggdZ8pFwc3a6ZtqJF8RYhoc2CZ0IEaAbza/otfH+x5einC5fKHAA6nTTaQLe0mUwIhpjlFj300g+aT7q+FrUwXSRcyznkNklzyGNEH6ILG8VYbZ8zWkutJMiI3jYa+i1tTJtKz55nfwDUDSS4WExrtoLoGrTLvEfAaBAyzBABiY1IFr+vdWHES4wymQ13KBcHOSOZzjpNzA6JViMI+m8ta9rgXGYkkt1kuJ/uFPtpJo0oObHnJGa7QL+/wAvmtMHWDKhqUeaWw4EazBAOXee+yRVawY8HI6QZEzzAaEjSDZeVa1QguoFwB/1GtPMBqJGtriQjj/D3/Xe4H4gbmGZvhlsh5DicpjzSBoZPpCY4KvTqvLA9roDjALmukQBIiYie0m6+fcK4+9jiXNblLW8zAS4Fo8xBMOvcz3hMKnEmvex9N4Y8ETlu3lAiodCAdCN0rv1Rp34DWmcpLQNIm1pcDpYqVsVnIIAECCBaRFp+RXLYL4jpl+bxAx4GctfmYypBuGE7Hob+q62viszWFuWXawAe+uhGqn6fwdg5AaSYFo0iNj9U4ptP4hzdtPf5/VctJEZtBcxAywZ06SU1ZioiACHaECDFpsq38pQa0xnyk3uNLRcx7/mvalOCHAxIbrBvINuoWJeL6DpfXsfeFqRI+7s6C7teAdoiUY07HMmsZPcoikAUDmlx01Ommu3ZF0lz3oqL8FYmkiG1bLIuuspeyrxjYWpesHOQuIxULSnjTE1gsKldK/ty8di1eMO0ccTCo/GJc/ErE11VxTthxCvNQ/+v6QohsY7nPt+QUVyJF4TiRAWp4m5A4OhKPGCUZZaPTF/EnFUFUlEvwa8p4RRyLQckqpeQmIwazq4BEyFgLxyrNrq/wBhKt9jVbhNKeJSrjDpf5RcambbEjujXYchCcSpHJPf94VYexfRNiK2RtjDnExbY6mdNIHueirRY3KCTlcCcz/vQNbaEDUeiydRJrgmCGiAJPffYgxbeUQ+gHHPmAbTbBcGgEDIcwgjmm3XVaZVWEVxRa57QHEsu5v3Xwd5MXgaW1WGBqAvLJLpLGNkAEyIG/W+qy4zRc4A5hUc4dibWBB/kFOF8PIZfmcYMEnbSO20pSdKy9tMQ17mc7m3Loe8OkxYAvuGmwvHuk05XAtPNrM/kQV0mFpNyOZUBMFxDdJBEuh0ESDIj0XNVsOBUMCBJj0+QV4op3jcXTr0GGAHtBNSIaXgkAkxod/YpPw0gvLZPaHQSPvAbGReOy9w2JNOoHQNb9+oI7ifdU4pgzQqhzHZmk5mEiLHY+mhRJrr+q3ubOKeJzRTfDnCA1wmH7Zr3DhC94TjWNreFVymnJ8NxkhpkXlpAMwRKV4fi8k+LrmzNLbXmSCB6BG4/h+ZheYaC0OAFyLTpub/AFSuPyiXTu8PiXtPLcO1pguLXAcwNOp930MjVPsJxNrxMidCDAI/vWy4jg+HqvotaX+TeJiWB0TsW6K1fHZC5ziSD5wy02gEA6ubtpNwsp10u9voGGzPc4iPKDqDe8wUZh6oMep1H3XDKZ941XI8K+KsPScQ6u2HsgBwqMykgG7nNjc2lO8NxeiwR4jADfNmF2lw0vdvN+SJbPZ6BV6Hh1HsvyuIvrG30hbU3KceqgllRpDmublzAyCWde8EfJA08Qs/JGdMvEXgehmPV6blzz2S1V8JRjqyY4l6RcRqLokKM/HutRVQDHXRIC0hrVKqo2qqVmlZsaUyUxT+Y+35BRZ4lpzH2/ILxUHS8PwqaNw4WXDW2TQU5XP7RzL34ZZeDCbPooWoxGk8g7WqFgVH1IVG10UcmnhheHDqhrKfaFnsbWOGlJfi3hTvA8VmbNROcQfu6Ptvb+afUaiMsRHWx9Cqxy1dnK+PUnlpMnzHMHbgeblPrCZupkMBADg0Oc4EcxltxmNtDPsEV8T/AA2MOGuYSaQOXmuWSbX6HqlOI4lSbkbTBdOYvi5uIhwESddNoXV+06a4ULTZzsEExmykjoQGh0aOAkew6pt1hx6HuDtB06pI3FhtTmiYEOF2kfj97HtEbJizHMc8Na+mC/lBe7lbpBO3pNlVgEUHgcoM+YE7kOymHHSGub9SsfiBjBEAZoBN4iZ+emiuaVSmfIQJ53EATtDbER6eyRcSxfQnOXBxJkObaCB2016Ix9n8Wxb2C0kkgScu+pHsYv3CzfVLi2naDzC8ibq1MNqN008wsJPUdAfohcPQL3cvLl6nvcz2/krKCa2Hk3sXRAAtmi4O/UrJ1Qlob4kasInYE6j+aMBbkh1QGbgE3ibyD7HbTuh6nDCHF4acvV4yzIkQN/VEDo8BRfTBFNpe2WzzFoALbnW4PUrd+Iu3NTpjKWwHudcTZs3bB7pNg6lOoBDIrACHeKWFwiBykEEgx2ItCaU+I5WltejUBFpp+XLeQ+m4xqZ5epsFjpbzF4umRUFRhZLwYMFrGu2ADgWtvqAYT/hPBB4IAyVKdN2YFzs4hxzWIsAQDfql1Hg4rtz0oe1jTIIyZcoGaHWymCeU6xfqq4bDDDVARJpVGhromGOz5m1LWi14/dRZPSpa6LDYTwyaTXSxwbVa0eVpDaYcG9v8wn+yjWYRV4Q0OLROYtDxI6HLJ/8AyE4FBRkw8l7BU8OrtoIsABZ5rqMce08gVWklGOwd10NQIOuwFa0WkDMFdEtwqPbSC1FIKLlo5lsqqYZZCgmlViEqFZ81lWKZzH2/IKLzGVOc+35BRazLpLpuHVxCasqLncLTLbIwYghT6rE68VUeQltLFSi6VQFGwzq4Wdli7CpmAsKzUtnordSgrFwuicQ9YhiihpSRlN6GptRTGWSlPQDiVEVGuY8S1wgj9jsvm3FPh00nOJpvyyYcznbG07gr6fVZdLaj4K3wyuJ43T5rxLgr6VPO5rmgnKC5uXNv5Tdu5uln2YkC15X0b4rh2HE6B4J+RjTuuFGLOWNWwWjsCS753XV48rY03tk2nUEw43seY3m11epQzudDcp5SBrYAAmT3CZYXnaBqWaRPMDzfS3zWJImQCZE7bTM9Few34FhC55v5GjMOocCwj1uP7CocE6nVe7Rp+9ExeCQdJkR7ptwKkWZoIDqkToco2gn0Hz0WfxZimsoMotdfNJ3lrQS0u7ku07Kb3ThZwB7TjQS0OBc4AzA7Pk2n1tdd19kziIJIBZmsZyuJDiDc2IBXAcKIDWO/DUDnSOWAdz6bdyvrXCKtDK00nteyoQDGoqNENkG4JDSL9Apy9nHE43DNfRa8Nb4vihpbZpMTnAi+kG/RpCJdTqszVAQRTbDg/m5WiSdYvuOolHcYoZcbDIdFNz9JLTAzAd7CJnolfG+IA4RzGzmc0NcQZzDMDcQCLDTq1yn6ZrwzDMLfEpZqfiktqMGgc0Akt+evQrLEPu1mURENIJ+7qS07TA+SpwSg5vhtLpDW1HESCQ53hhoI0Fmn6ravRNXFMAN2sdcmGf5hzDM7tkknulZDlP8A4fp3no1wGnVok9zCbvqJVwjladNG3G93T9VvVrLnyvbHP21dUVDUWTLq7WpSs4maUNiHQjHNWNajK0tGQIPRLXLNtFaimssuyjGq9A1GSUfVYsCxZyNZSjF0Oc+35BRFYpnMfb8got5Oi2eVaCGceqNrvlDP7qMrtGmLVvRqwVg5i80UGatxKrWqyENQfK1qFFpwDW1urMetKhshPEunj2ehbXIqi9LhWW1OqruCbW+IqBIcZUhM69dJcYZVYAp+JqhdRgaSJ7gXXNUeFksLm8wjMQBJF4uAT/cldLxUjJBAva5gaG6U0mO8PLm5aT3OzAwCSZgW5pIHsIXZ4/1UG8AMyOBMOMuvo0iw9pid1WGufE6gwAJvJOk3ExKcVeEV6zGuylrTLiIylzsxM3MkRA0AQuG+H6xcX6BgAdm0yEx93Ud0uU+tNVVvBwGuIYS4RJlxHmEOG0xLYPqgMTQIBOUEGNxJi0Ni/wCS6rDcBf4Zz1GOyhxa2S1paCJJANz69FlVyseMtIuhuaAdNdjGXX9kuXatKcK4Rh3tJBdB+6dAQIMEAWzAi6C4bRdhsY0GpDTAbIztEGWh8EW2numHDMRS8V4DYDwHFhGWMoDS2RsTefVbvwNNxIltNplrCfKYA5C4z1I9h0lZzK70uyaP2cNFNz61UtAqHM1oAzG05GEnQmLd0C3hQLqXihuVtNzwGXdczmfuXG8KnCuAuYxzBlnKW5jJOV0nlLjY5SLgQbJ/gOGtpwykBmILjmglpbYuI6//ABaM2VegxoayOYAQGjcx/qHQW9Tp6JTSw5zOJIzPm/Q814HtppITysynkJny3LSDIJJBF7TYyhskZnkjew2DBq0dT/JZ5KkMabuUHqALGbNa1ovvpPusqjlRlbla2dGjpqbkzuZVyIErlyvbDP3WTasLSlWQOKqLLCViSrxZ/TkVFHvQoes6uJuryOjmtUCwpVrLUNlY2jTx7Fg5iMFBVOGUb7VISYumc59vyCiNxdHnPt+QXq6JOj0MqsgoZx6o+u26V4+tGizyhfVa9SFg3EdVbKSLoTE0o0UjVMqT90RTxHVI8NjYsUcx4Ki41cE1kBVEIseqFxDVtjCq1FyIdohcOxG+GjLNnxLqr7lLsRiWzBNyRYXN+yK4riww6STM9hGpSSrSBZmrEEkCQ0QG5hYOcRb37Lfx4bm6qQNxji7abohpj8XNM75dLI3gFZlSKlQEhrbHM3ncDPl0HK6Bbb5KHcDouaBINQxlAcZMm1iTNt/onlPDCkxlMQQ0AQWS1xuTInv/AMLok66V1DbEYzOzMKhDc8y+7iCLSYvcRt5UCeIZc5YDAljrbuh1zvcT7oQ4aqxwc13IbZc2cHMCyQ13mgnTZL8ZwsutJ8RrRNwJBPQG4ggzfVRqL2KqYskAvIaXHma6xGfWRrfoFrh5LHgOGZkPYcnMANW5ou2XfJAYMuA/zMrmxIm+X/tkye91KuYAgEy7mEiCLi4gwZEdrpWHKKqcOcXB7HS7SLAlp5hc79+yaf4dTqNJpwAAJFRt2vbMteDo/S8rFlw2AbC5BgHSAAb/AIt/RF4fFGk4uYMxcAHNcyzgJi+x6EJehvbLhLzRa8ZX5YtkaYMXa3MDBdM2ICaMqvfLgDSBHOSeeB5tLTB9gisJiaLmlxHh76AkN99wfa6D43jBzNpEjOCHC0CREgA9LFTznpfENhQ97hRpucWBpOjYbzBzQS46XO63pU3vIYTJbygSIbqIAbqY9dYQbGgEyLXg66SBGo+6B0gfNrRpEPqOvy+IQR5bkgkDYAjuslXLUWAvNo7ae3ZE6hL6dQrYVSFzWuNSq2NVXDMusq9aSrYWqtMKehb7IRz7ouZQ1XD8yvOimGHZZHUqaCwtgiPtNliJBoYplugaeORNKvJRPbQPjKXOfRv6Qor4w859G/pC9XXCeVawISfEczvcIik8hl1lh6eZxXPld9J123ZQWWJwshMGCFWqJRPHW0c47C3RFGmQjn4dZkQuiYJsVDoQ9SrdWrVEBVqwU7gga2pBRjq4DZJ0uklPE3VeJ4s+E/8A8Y+dv5rn/HumUUw6rkAJIa0lxJOryXDMdwAG/NFjDtewhxIYJuP+oRZzifw9xrHRAYDRoAkBogC07Eme9umkJ3UpF4u0U2RpOZ7gBPNGgsbCZ3Oy9DXQhbw/AtNaWNAFIbQDJENHU7n2XR4eh9dZ2SrhlHLTMTL3ZuhgaDrAH5pjhcSGgkmLAknSQDprEyOye+OJe6C4thORxDiDOdmxJESO9x+WqBxNMPIDnQHFzmGwdTLjNzFxpPqOhW7McHQcpaXuBsZENG09xJ9VSvh3PBcNScwPTLI202Cz2sEyiQcrnBrm6gzzCIlpnTaDcXTHCtDcnhFrSJc41JDQTYidIt5h6LCpWlwe85S45mGRnbUZYkE+WSDYxoOsplQpOeM0iAcri3QEjVrR1BzW7+gnZ6aVmkAGBzbsuwG4gu02/JDUnHnaHESQQCAJgTyuOlwtqzcoaGvc4ARDpBAEkchOl/qpVa3KHZgZJ5ZuAIifqlaNMBU5oPy9dVV1WLadf7/vdXm8wNI7yCicMcrpyhw1I0kgWv6wlRF8I4jSRZwcRvJsHA6iwMbppg2FtJ2YRLQ2Lj731u2NNkKKriATYHMbCBd2Yn1mNOg03PxbCMOTe7h3/CZPQQR7qLOqeQTwgr5ZCxFQwisNTMLirPiVYhl15hH3TWpgp2WLMDBWvj9q4tqbJCyJOZG0KS2GDvotc8aXEMxh2WvhSj6GFsiRg1njhafEkbhDKOw9BMBhVq2gtp4jKMZTOc+jf0hRF41vOfRv6Qot+A0QY+xA7BMOF4G0lYY7DS5p7BP8JR5Qs8cJc6iAn4ZU+zpqaS8FBdHFRWcIsKuAT4UF4cMEaDlqvDJQlTgvZdicGqnAhK4hxY4IgvibAFmGJiQXMDuzSbn6Ae67/wCwhc3/AP0HBuGDLmGMrm5rxIPL01khTw72HDcLcRUM6nKdNgOUekfmU5xT3lksHa+l4zadAfouT4diDeASZi5gwSIcOp1H/C6DCcUEhpBj7wi4tqRqtNob16hDm/dALWm3cA21nt2XtZ+R5gjKZBi4G0X2j5IfE1A2qDAPOc4d02v1Bv7K76gAYc4aXElxy595bI9QQQs86rGE9Oq6iTTMFocQHToHzI17G4THB/ETGvFFzLa5w0cx+7mnYyPogsfXuCHc0ADKAQQXE62ggkAADRx0he030xBdqwQYkOdkOgnSfmIKnatN+NVTIIu65cYIBfmJuDvEKuDx48QupzTIdmDQeUNJJLATuHXB0uhKvGczxIHMQ10sgCwDXa+bYk6quFbzgEhobN+okeUaE3mD0KPgdliXsqgPLrncA5S7NzAiJY6Jtp3AQmIoDNAMwRbXWTOt9gscBUGaHPuYsPK6JhwdpsRHcdU5Zh25DTiWuJIM6QIDSddTPe6RgcPWyBzSzm0uYF9QWxIdrdW8MFoMyZjLa24tM+9v29r4IicxFxeSZPQzrKgaHRY21/7r7DbdLQ20a4mGgyLxzEi9zY6XP0XR1qeenAFiRG5AbIj8lz9EjNDd59fMIjpouv4XQ5SJmD8iQCq18ImbwtHUcFZOPs4XvghL8UMvGDQz8JdOixB1mpzxyChaVBGNw6pS1RQcFXEoq2iArgL0FepzGG8hewqOqKgrJgJjTzn0b+kL1D46pzn0b+kKJ7JbBNDonZNWhKuGppKuJWlSVQuVDUQbbMvcyGNVTxkgKzKFyG8dVdXQBJelHxJhfGw1VkwS2RfdvMJ+SIfiUPUxEhKh8YqSPLe9zEADUSdlR+KLXNcNdbi53MzqR9Vpx6gQ6q1mge9sds3T2S7GcQM2b0sRLYgSI+vaSlJtJq/ioJuGiwmCcpEQAPz62W1DHZKoYJBEZi0h0ExBBEg2n09QkbMVlIIDmkOzNLTodJ6iwW2HxT6dm6gSDZ7b7xoTcdVNxVHY4nG4fLkaTmJyeHnLmkOIkToJcBvsk9TBOZnzMcDIDZHlgEPB3Isz5lDUsO0uaKbnZ84ABYRqRJzW3B6ahNqGCJL4IdECoDmztvzOgkgARB+gWVUXmgzzBtwCC0OLsx1lpjQa30INtEZw+uHczQGuAjUG0EGJ3j89lDgeYOZ5w4t0IzNc0i/S50Rn2OnTcQx2cgtzZW5fUc28z1+ieyMMFRBdTDZJEtmJAY42BAHmE317JoyQYcCbSDMSBGvU213QfD2isSIDRIEkDKA6ACSAC58gDQTJTl1ekSabTL5gB1MgfXyi0TISnR+wdVpgBrYi+lzuBG3qhnNg3Edge06J1hHMcSC+kHN8zRLozdSDB+sIPGYJoMkARN96mkQ3QDUpz+QVTh7W5xmuCCNNDEN+sLpuDvMOJ3IXM4CqGum1gAY5psCSD7LpuG1ZZoAJJt3V4+0mGZeZlgXqB60NsXIHEvhE5kuxzkqTP7YAURTxkrm8RXOZEYasVFui26SlWWxqJVQrLc4hOU9tK1ZA1MVCleslteslaVqmLxxzn2/IL1LMTW5j7fkFFO07dLw3GNjzfQ/smP21v4vof2UUXQ24qvxjfxfQ/ssH49v4vof2UUQOLJ3EG/i+h/ZZniDfxfQ/sookmxR3FG/i+jv2WbuKs/F9HfsoohNZP4oz8X0d+yyPE2fj+jv2UUU2ItcH8QVafj1YNjBGvmgE7JLDQWkgOAN2kGHdQd1FEaNkyow2OujbkRfTS4g9lthHUw6LtLXSDJsB1ABB2j3lRRPSjgU6JuKzeVtmuY9z4Bmc0ATqeyb0uIU3sGezW5QHhoBBNgS0CSLbEfNRRZ8YcTFcaawgCvmyMyMLQ9jnNAIEnLJkOPm+S0w/EKcF/jtaXCTFHmtaCQyItBjVRROYQbqv+OUIuS5zruyh7WncAydB2G3dFYL4nFPMWZMjosQ4kGdSQJOo36qKKeEPdQcYYRPiNafvFtMh+bMTZ0TtPupW4jSkltQm5ALg7NG0wFFE5hCtGcJ4lSky8AjqHlpBAEEASbz9F0eB43RyecDtlfbt5VFFpjjNptau4zR/3B/C/wDpXn+M0f8AcH8L/wCleKLTiXJDxml/uD+F/wDSgcXxakf+oP4X/wBKiinLEbKqmLpE+cfwu/pW1PH0h98fwu/pXiiz4QtiBxWn+MfJ37L3/Fqf4x8nfsooiYzY2zq8Up/jHyd+yCq8QZ+IfJ37KKJ3CDZViuK0w4jP02d0HZRRRTxgf//Z"/>
          <p:cNvSpPr>
            <a:spLocks noChangeAspect="1" noChangeArrowheads="1"/>
          </p:cNvSpPr>
          <p:nvPr/>
        </p:nvSpPr>
        <p:spPr bwMode="auto">
          <a:xfrm>
            <a:off x="63500" y="-839788"/>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Simain Text Orangutan" pitchFamily="50" charset="0"/>
              </a:defRPr>
            </a:lvl1pPr>
            <a:lvl2pPr marL="742950" indent="-285750" eaLnBrk="0" hangingPunct="0">
              <a:spcBef>
                <a:spcPct val="20000"/>
              </a:spcBef>
              <a:buChar char="–"/>
              <a:defRPr sz="2800">
                <a:solidFill>
                  <a:schemeClr val="tx1"/>
                </a:solidFill>
                <a:latin typeface="Simain Text Orangutan" pitchFamily="50" charset="0"/>
              </a:defRPr>
            </a:lvl2pPr>
            <a:lvl3pPr marL="1143000" indent="-228600" eaLnBrk="0" hangingPunct="0">
              <a:spcBef>
                <a:spcPct val="20000"/>
              </a:spcBef>
              <a:buChar char="•"/>
              <a:defRPr sz="2400">
                <a:solidFill>
                  <a:schemeClr val="tx1"/>
                </a:solidFill>
                <a:latin typeface="Simain Text Orangutan" pitchFamily="50" charset="0"/>
              </a:defRPr>
            </a:lvl3pPr>
            <a:lvl4pPr marL="1600200" indent="-228600" eaLnBrk="0" hangingPunct="0">
              <a:spcBef>
                <a:spcPct val="20000"/>
              </a:spcBef>
              <a:buChar char="–"/>
              <a:defRPr sz="2000">
                <a:solidFill>
                  <a:schemeClr val="tx1"/>
                </a:solidFill>
                <a:latin typeface="Simain Text Orangutan" pitchFamily="50" charset="0"/>
              </a:defRPr>
            </a:lvl4pPr>
            <a:lvl5pPr marL="2057400" indent="-228600" eaLnBrk="0" hangingPunct="0">
              <a:spcBef>
                <a:spcPct val="20000"/>
              </a:spcBef>
              <a:buChar char="»"/>
              <a:defRPr sz="2000">
                <a:solidFill>
                  <a:schemeClr val="tx1"/>
                </a:solidFill>
                <a:latin typeface="Simain Text Orangutan" pitchFamily="50" charset="0"/>
              </a:defRPr>
            </a:lvl5pPr>
            <a:lvl6pPr marL="2514600" indent="-228600" eaLnBrk="0" fontAlgn="base" hangingPunct="0">
              <a:spcBef>
                <a:spcPct val="20000"/>
              </a:spcBef>
              <a:spcAft>
                <a:spcPct val="0"/>
              </a:spcAft>
              <a:buChar char="»"/>
              <a:defRPr sz="2000">
                <a:solidFill>
                  <a:schemeClr val="tx1"/>
                </a:solidFill>
                <a:latin typeface="Simain Text Orangutan" pitchFamily="50" charset="0"/>
              </a:defRPr>
            </a:lvl6pPr>
            <a:lvl7pPr marL="2971800" indent="-228600" eaLnBrk="0" fontAlgn="base" hangingPunct="0">
              <a:spcBef>
                <a:spcPct val="20000"/>
              </a:spcBef>
              <a:spcAft>
                <a:spcPct val="0"/>
              </a:spcAft>
              <a:buChar char="»"/>
              <a:defRPr sz="2000">
                <a:solidFill>
                  <a:schemeClr val="tx1"/>
                </a:solidFill>
                <a:latin typeface="Simain Text Orangutan" pitchFamily="50" charset="0"/>
              </a:defRPr>
            </a:lvl7pPr>
            <a:lvl8pPr marL="3429000" indent="-228600" eaLnBrk="0" fontAlgn="base" hangingPunct="0">
              <a:spcBef>
                <a:spcPct val="20000"/>
              </a:spcBef>
              <a:spcAft>
                <a:spcPct val="0"/>
              </a:spcAft>
              <a:buChar char="»"/>
              <a:defRPr sz="2000">
                <a:solidFill>
                  <a:schemeClr val="tx1"/>
                </a:solidFill>
                <a:latin typeface="Simain Text Orangutan" pitchFamily="50" charset="0"/>
              </a:defRPr>
            </a:lvl8pPr>
            <a:lvl9pPr marL="3886200" indent="-228600" eaLnBrk="0" fontAlgn="base" hangingPunct="0">
              <a:spcBef>
                <a:spcPct val="20000"/>
              </a:spcBef>
              <a:spcAft>
                <a:spcPct val="0"/>
              </a:spcAft>
              <a:buChar char="»"/>
              <a:defRPr sz="2000">
                <a:solidFill>
                  <a:schemeClr val="tx1"/>
                </a:solidFill>
                <a:latin typeface="Simain Text Orangutan" pitchFamily="50" charset="0"/>
              </a:defRPr>
            </a:lvl9pPr>
          </a:lstStyle>
          <a:p>
            <a:pPr eaLnBrk="1" hangingPunct="1">
              <a:spcBef>
                <a:spcPct val="0"/>
              </a:spcBef>
              <a:buFontTx/>
              <a:buNone/>
            </a:pPr>
            <a:endParaRPr lang="sv-SE" altLang="sv-SE" sz="1800">
              <a:latin typeface="Arial" charset="0"/>
            </a:endParaRPr>
          </a:p>
        </p:txBody>
      </p:sp>
      <p:sp>
        <p:nvSpPr>
          <p:cNvPr id="11274" name="AutoShape 11" descr="data:image/jpeg;base64,/9j/4AAQSkZJRgABAQAAAQABAAD/2wCEAAkGBhQSERUUExMUExQWGBkXGBQXGBoeGRoVFxgcGBgXFBoYHCYeGh4jGxQeIy8hIycpLCwsFiAxNzAqNSYrLCkBCQoKDgwOGg8PGiwkHSQsLCwvLCksLS82MCwsLCwsLCwsKS0sLCkpLCwsLCksLCwsKSwsKSwsLCwpLCwsKSkpNf/AABEIAJQAkQMBIgACEQEDEQH/xAAbAAACAgMBAAAAAAAAAAAAAAAABQQGAQMHAv/EAD8QAAIBAgQDBgQDBQcEAwAAAAECEQADBBIhMQVBUQYTImFxgQcykbFSocEUI0Ji8CRTcrLR4fEzQ3PSFRei/8QAGgEAAQUBAAAAAAAAAAAAAAAAAAIDBAUGAf/EACcRAAICAQQABgMBAQAAAAAAAAABAgMRBBIhMQUTIjJBURRCYVIV/9oADAMBAAIRAxEAPwC+UUUVelIFFFFABRRRQATRNQr/ABqyjFGcZl3USSPWBvWhuPqfkR29YUfnrUazVU1++SQ7GmcukNJopQ3E75+WyvuxP2ArA4liP7q39WqHLxfSr9h/8O36HE1mkp4veG9lfZj+orNvtGo/6qPb8/mH5a/lTtfiWmseFNCZaW1LLQ4orVYxSOuZGDKeYM/8VtqennojNNcMKKKK6cCiiigAooooAKKKKACiij7daDph2AEkwBqTyHmelVHjPbFSSltwq/j/AIj1y9B50h7YdtDfY2bB/dKdXG7sOn8oqtW7IPPXzE1TazWfpBlvpNFn1TLzw3juHBgsJ8+fqedW3ChGAZYI/SuQ2wRykeca/qKa8E7RNhbgZFYr/FbJlSPLmp/Ks1ZplN5yWc62lwdduC3bTNcdEXQZ2IVROwkwNaxirCwCIIIBkHcHYiNDXOu0naG3xFLSI4tC2xdkuqdSUKgA/Kd+frWzs/2pxNu7btYnJbs27cKq5QranK5iNIp38DNeURXOS7LtesKBrSLiV1BIMD3qudqO3zM7JZiNs/XrlH6mqm+IuXNSzE+ulRo6F5y+CTXuZcGxHdtntOVbyOh9RzqycC7TrfIR4S70/hYDcp/61ysMyEQx99p6VKt44kifA4OhG88oP61caS+zTvGcoRqNJGyP9OzUUh7K9o/2m2VaBdQeIfiGwcD7jr60+rT1zU47kZucHCW2XYUUUUsQFFFFABRRRQdCqH8RO05X+y2jqwBut0Un5Pcb/SrX2h4yMLh3unUjRV/E50Vf66Vx7D2Wu3CznOzEsxPMk6k1A1t/lxwu2WGi0++W59I9YKxGvT86Z4ZE0zNlP4QOXma2qgAAjKPIV6w+HDnWAACdtzpAga8+VZqWZM0a4RIGDtt8pUmCZzQYGp3qMcBqBn3mNVOg8t6fX+zPcWu9v2rZDAKtoNlfOQDJyzop3BiaWPjCFRkuuHylfmYMu4yLyjLSvLx2JUs9C3F8DuOBCBgRMtoYmCRmgROmlRMPwkgaFB5dB7VbmLphUF2wQlz5MQ9s5gszMq+0SdVmKj4Ls5exDRaYtbzEd4EIUMBIOvUfendsksIazH5KxcwUaz9AKytknQSPMn+opxf4DiLbojKQ9xSyKcpYrH8pI617OAewG/aLGXwSoc5JDQoZANWYHkdhypGxoc3R+yuPhpJCzp9+taJb5W3Gx6U0DMxzAAch4ta838IWXNPiUb9TzmhP4Yt4PPB+KvadLyfOm6/iU7g+32FdhwWLW7bS4hlXUMPQ9f65VxAXIIbbrV/+HvFYzYdm/ntz0jxqP831q28Pt2vYyn8RoyvMRd6KKKuijCiiigAoNFacbixatvcbZFLn0UT+lDeDqWXg5t8R+L97iRYUylkeID+8bf6CB7moPD7AUTEnnSvDTcdrjTLMSSeZJn9af90VtzpA1rL6u3fNmn01eyCR7vqPDM66k8o6CeYPtVq7JcJS5cw83luGS5tBoKBNYYRrJA51WbaW9AxdgVJIQxDkaTm0Ou56GtuHwlxiFt585kDJIO2p0qNCSg+VkkTWY4zgacfxWGuGUF43WZswnMJZj8nmYrf2W4XetXe/m2F0Ri6AwpIkkGII2mvGI7I38FbF7wghhMNm0O2kQB1MzRjO1Ia1cU94rGIAghuZDGZFS4pZ3T4ZClKWNlfK+WWLtbxOAiFc6GHFwMCd4YJG0CeRpZx7tZcZUtZHwyMF7wx4iNjlOkiN/Sqbcxd75gAOYEe+tWfjPEExN3DpfxFlh3ZLXVhIbLmyOdhqNKFZvbwddfl4XY/GLwa4RbffC9h7WVDoSWacyhiIga7eW+9J+1NhcXeW3hHF61btM7JM20eCqMpJnMRpA0mKQ8cbDhFWyR3hMEKxKxBOY8pnYxzpuO2S27cWcEll7loL3maJGoJHh1EzrPWacnNe1jdcW/WslJ4cwzlWVVWSM0EnNBy895I19KlW7YBIPPX32YV4xt1VSzlt5HGcvczSXJbTT+GBpXvFDZuStB99ahTRZroT4zChXIiAw09akcFx/d3LV2J7pwTryB1+oNbOLWoGbprS/C/Mw5ET/t+dLqm01JDdkd0WmdxVgQCNQdfblWaTdkMd3uEtk/MoNs+qaf5YpzWqhLdFMyc47ZOP0FFFFKEBVa+ImKyYFwDBdlT2Jk/ktWWqZ8UB/Z7PTvRPujCm7fYx2lZmkUfhQllXl+tPeIXhkKxoKT8HEEHenmLRgpMsZ0HlI29NTWRm8zNUuCRwDhnfK2R4uHKEQj5mJ1E8tNfam/ZS1dN/NaRTcUMGWNF5TMwNveaRcNu5ZJ8jtA/Larb2a7Q2iBh2C2AfmxC3MjNlOYKTGk6iZpdTi5JfIi7OGau1vF3xQ0sXkNpsuUwV8Q5wZBJH050jwmCa5lFxFXuwYyrBOYyWfqeXoKY4zGWktd5hL7m89wLkdpzAsQAytqYkeKdudeMZ3lozdZSx/CCAIEkCd6myrzyyDGzHpRLtcJS54ZykdRMgzAAHPSk+M4faOZWDI6nZlIInmQdamYPteLSsrqzDQqVAkGNhPsd+XnS7jfaU4mGWwwISGdx4iQTlUEHkD70idMZLK7HIWyi9suhThMStq4WNpL3hgK3yg8n06R603wOCxFm6rmyzC2BchlLLkbUTuAIPtFVpMOc5zGSd4B0nyOoro3YbiXd57d64hsXLZLFjroAoynmMukeVMperayVJ4juXOStdsb5uHM2HW1dZQWIPhOsqyR/LAM9KWkhrQ8wK38UXVwqsFBIBO+XXJPqPvUexLWwBy0P6A01Y9zH4LEUjw9vPZmYGUzvrHIVXrbw6/SnmJxfd23tkQRIWKROkAHmDXYHGdG+G+K/69vzVx7gqfsPrV1rmvw5vxi2H47R//LKf9a6VWl0jzUjM6xbbWFFFFSiGFVf4jYIvgiw/7TK/tqp/zVaKV9qcObmDvqBJNtoHmPF+lJn7WOVvEkzmXBr5RJI8MwT0PWm1ziiRr8vP/ekfCrwAKn5WH3rfdRgNdcukCJyzMjUSZO1ZKyK3Goi+OR1wq4kjVG3BUmCDO49qu97hOHbCtew+d4Ujujuzrv6demlc4wCJYFu+vdM7Zv3TIZiIlwQJUjZgdxFXfF8SvuiOlxLtu5a8WGsko1sAav4JIymDvOlPVQj8jV0pfBsscHbGpZu3ALZGbVR4iFMrkJ6/Qa0p4/x/D3VWXd3KxAU5rZWVAbZTtyp9d7U90LTSP2W4IzuDnBUEiEyywYDfkTVKw6Wrt57lu1lTNKqxLQPM8+elSbHs4RDqhv5fGOhzh+IYe3ZzohW5BBUyZgaR5k+VQuI8ZtA6rnzqD4QZUzsxO/tFSnOcEnL+QGnIDSKL+GOHNp8niZC+XSQpZgCJ2lQNaQtR+ov8ZZ3dv6EuBx9tWBZXgDwlXBPeSCGYMviA6cqs/G+Lm5grNxMq3czJca0Fkh1I8SDm0ekjlIFUviGLD3C+xaZTLGWOhEhvWob2geXhnroSBoSARqvIxSFZ2n0P7OmuxkOKOBkzPkYgkQAJiAzAGdJPLYVo/wDkAoMq8kzm5QNvtWninFu8Fte7VHtKU7wMxLqNi4b+IEnUHnUN1dlLW1eF+ciSozGF5eHTTWmZRWeCVFvGWab90t4jqTM+9R8S4y6VvW2Qmx200/WoDNmPkPvXYI63xgt3w2P9sX/xP9hXVBXLfhlYnFZtslpj6yQv611KtDpFitGc1rzawoooqUQgrDCs0UHUcV/ZzbuvaaQbbFTHkdx7U4w+RUOksdjzB0iSQZG+mmp3qd8RuDZLq4ldA8I//kA8JP8AiUR7UksYmB4R4gJmJiOlZnVVuuw0mnsVlaZhLZnuyFQhiZYQwkDQncDppzp5wJ7gdLdxrtlSQnehgMqEwVjodBSKzcNyR8wUM/iYABdJ+bflA3pnwXibW2DCxbv76XM5UT6GPr1qPnE0PtZiWDiHB8MxNsYm9eCEZG3AUzKa6FgRv0I6VBweAaypDEazsenp1qfheNrkUJKXYOVFBMOeQA0idga04bhubwDO2JzN3ymAF85POfvU+yEZJP5K+uU02nwh1wzilu1at3v2W6bifu2bLFrN+OdZYqTttUXj3ELN60FtzZyktkXkTr4Aflkkkx1rwcP3NtmtMS0HRm/dhgZYRGunQ1Wzxq4CzlgxYQTyjovSutQgvUhC3zlmPwLOK8ONoAkjxCVXmRtP9dKlcJ7LYi6ouW7WZYJ3GYgDdQTJHKeopfxC4zgXCBlLEBvNQCR12b86uGAxd7D2LT4a7aDfsp7xCysfmZ5hgIIzEASeQ1qNtjL+In5lGK+yj4tMpJ8/zr0FaSFVgsZmUNmAAjVyNNCdztNSsJZW9cYXLy2hBbMwaC0ggMEBI3J9qi4oi25UMHUGJWYYDkP5eeo5bU0lgkZyeMXiiVJzGXjnOnSTSy7by7kTHLYVLxrZnHizAka5YmBrp0n09Kj2sKb19LSQGuOEXoJO5p2uLzganJJZZ0f4YcNKWXukR3hCr/hT/dvyq61pwODW1bS2vyooUegH9fWt1aSuO2KRmLJ75OQUUUUsbCiiig6R8fgEvW2t3AGVhBHrzHQjcelcyxfDrmFvm1c1EEo/406+vUV1aoHF+EJiLeR9NZVx8ynqP1B3FRNVp1dH+krTXuqX8ORLbQNluTow2OuXy8yOdWHg/DXxN02sNdCpJKrdcAwZgbS7aa5R9KVdpOGvh7oW4NSNGHysORX+tK04biiC01s2UJLBlu6i4scgZiN/rVDKtriReQsUlmJ0k9hxh4e5iQiDxElSpgbwxYDfnpUPF8EtveDi6q2XmWBzNIEmFPn1NKuB9sf3V61ie8vB1ITM2inKRBnlsfavN3jiDCLYCByIVmaCuSdMoAkGetSITqSI84XN8HjhFp8TeWyWIs5ix5kAbtG0mB5a0xXhtvvXtIA1gkZrja3DAkohBGXxVo4JetWldzauKp0W6oOs/wAKwdBI6V4xly1Ztd1YutdFxpfOCAFJnU7lgaVGUFHdIbnGyUtsQs2rWDY3CBca7ORQk5AvKWJ3P2pNfIuFmPhkk7TJYyT+daCCtwEQ6hh4SSQddt5g+VQ+IYYsxl+ZOQeFRzgCTp6mottvmcLhE6mny+ZPLNjYxLc5TmP118/9KWNc71iW21JIA18v+KGskmFEx9B6mpWc2rRRu7h2U/LLkrMZTuN9etcjhDkmQrr65h6DoPSrh8MuzpZzi3EKJW1PMnRn9BsPOaVdleyFzGMHYd3hgdW/GBuqev4th611qxYVFVEUKqgBVGwA2Aq10mned8iq1epWNkTZRRRVqVAUUUUHAooooAKKKKAIfFeE28RbKXVzLuOoPVTVC4p8N7ya2XF1enyv94PtXSaKaspjZ7kPV3Tr9rOJXUey2S4jKw5EEGPf7iptnHKdNFHOeYrreJwiXBDorjowDD89qQ4/4f4S5sjWj1ttH5GRVbb4dn2Msa/EP9oojcXaMouGBMAV74lx8XGzFbaNAEW1hdNJI6+dWj/6vs/397fon3y1Jw3w2wq/N3tz/E8D3CgUz/z7Xw2PPX1LlI58cftDbHaddNZ9OXvUuxba+Zt2mY6CEVjrr4mO0107Ddm8NbjJh7IjYlAT9WmmIGkDQdBT0fDF8san4nn2o5Ze7KY24AqYfu1HMsiyfrTvgXwzVSHxTC4R/wBoSU8szHVvQaVeYoqXXo64PJDs1lk1jowiAAAAADQAbAdABpWaKKmEQKKKKDgUUUUHT1FEViig4ZiiKxRQBmKIrFFAGYoisUUAZiiKxRQBmKIrFFAGYoisUUAZiiKxRQBmKIrFFB1GYrFFFAo//9k="/>
          <p:cNvSpPr>
            <a:spLocks noChangeAspect="1" noChangeArrowheads="1"/>
          </p:cNvSpPr>
          <p:nvPr/>
        </p:nvSpPr>
        <p:spPr bwMode="auto">
          <a:xfrm>
            <a:off x="63500" y="-681038"/>
            <a:ext cx="1381125" cy="14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Simain Text Orangutan" pitchFamily="50" charset="0"/>
              </a:defRPr>
            </a:lvl1pPr>
            <a:lvl2pPr marL="742950" indent="-285750" eaLnBrk="0" hangingPunct="0">
              <a:spcBef>
                <a:spcPct val="20000"/>
              </a:spcBef>
              <a:buChar char="–"/>
              <a:defRPr sz="2800">
                <a:solidFill>
                  <a:schemeClr val="tx1"/>
                </a:solidFill>
                <a:latin typeface="Simain Text Orangutan" pitchFamily="50" charset="0"/>
              </a:defRPr>
            </a:lvl2pPr>
            <a:lvl3pPr marL="1143000" indent="-228600" eaLnBrk="0" hangingPunct="0">
              <a:spcBef>
                <a:spcPct val="20000"/>
              </a:spcBef>
              <a:buChar char="•"/>
              <a:defRPr sz="2400">
                <a:solidFill>
                  <a:schemeClr val="tx1"/>
                </a:solidFill>
                <a:latin typeface="Simain Text Orangutan" pitchFamily="50" charset="0"/>
              </a:defRPr>
            </a:lvl3pPr>
            <a:lvl4pPr marL="1600200" indent="-228600" eaLnBrk="0" hangingPunct="0">
              <a:spcBef>
                <a:spcPct val="20000"/>
              </a:spcBef>
              <a:buChar char="–"/>
              <a:defRPr sz="2000">
                <a:solidFill>
                  <a:schemeClr val="tx1"/>
                </a:solidFill>
                <a:latin typeface="Simain Text Orangutan" pitchFamily="50" charset="0"/>
              </a:defRPr>
            </a:lvl4pPr>
            <a:lvl5pPr marL="2057400" indent="-228600" eaLnBrk="0" hangingPunct="0">
              <a:spcBef>
                <a:spcPct val="20000"/>
              </a:spcBef>
              <a:buChar char="»"/>
              <a:defRPr sz="2000">
                <a:solidFill>
                  <a:schemeClr val="tx1"/>
                </a:solidFill>
                <a:latin typeface="Simain Text Orangutan" pitchFamily="50" charset="0"/>
              </a:defRPr>
            </a:lvl5pPr>
            <a:lvl6pPr marL="2514600" indent="-228600" eaLnBrk="0" fontAlgn="base" hangingPunct="0">
              <a:spcBef>
                <a:spcPct val="20000"/>
              </a:spcBef>
              <a:spcAft>
                <a:spcPct val="0"/>
              </a:spcAft>
              <a:buChar char="»"/>
              <a:defRPr sz="2000">
                <a:solidFill>
                  <a:schemeClr val="tx1"/>
                </a:solidFill>
                <a:latin typeface="Simain Text Orangutan" pitchFamily="50" charset="0"/>
              </a:defRPr>
            </a:lvl6pPr>
            <a:lvl7pPr marL="2971800" indent="-228600" eaLnBrk="0" fontAlgn="base" hangingPunct="0">
              <a:spcBef>
                <a:spcPct val="20000"/>
              </a:spcBef>
              <a:spcAft>
                <a:spcPct val="0"/>
              </a:spcAft>
              <a:buChar char="»"/>
              <a:defRPr sz="2000">
                <a:solidFill>
                  <a:schemeClr val="tx1"/>
                </a:solidFill>
                <a:latin typeface="Simain Text Orangutan" pitchFamily="50" charset="0"/>
              </a:defRPr>
            </a:lvl7pPr>
            <a:lvl8pPr marL="3429000" indent="-228600" eaLnBrk="0" fontAlgn="base" hangingPunct="0">
              <a:spcBef>
                <a:spcPct val="20000"/>
              </a:spcBef>
              <a:spcAft>
                <a:spcPct val="0"/>
              </a:spcAft>
              <a:buChar char="»"/>
              <a:defRPr sz="2000">
                <a:solidFill>
                  <a:schemeClr val="tx1"/>
                </a:solidFill>
                <a:latin typeface="Simain Text Orangutan" pitchFamily="50" charset="0"/>
              </a:defRPr>
            </a:lvl8pPr>
            <a:lvl9pPr marL="3886200" indent="-228600" eaLnBrk="0" fontAlgn="base" hangingPunct="0">
              <a:spcBef>
                <a:spcPct val="20000"/>
              </a:spcBef>
              <a:spcAft>
                <a:spcPct val="0"/>
              </a:spcAft>
              <a:buChar char="»"/>
              <a:defRPr sz="2000">
                <a:solidFill>
                  <a:schemeClr val="tx1"/>
                </a:solidFill>
                <a:latin typeface="Simain Text Orangutan" pitchFamily="50" charset="0"/>
              </a:defRPr>
            </a:lvl9pPr>
          </a:lstStyle>
          <a:p>
            <a:pPr eaLnBrk="1" hangingPunct="1">
              <a:spcBef>
                <a:spcPct val="0"/>
              </a:spcBef>
              <a:buFontTx/>
              <a:buNone/>
            </a:pPr>
            <a:endParaRPr lang="sv-SE" altLang="sv-SE" sz="1800">
              <a:latin typeface="Arial" charset="0"/>
            </a:endParaRPr>
          </a:p>
        </p:txBody>
      </p:sp>
      <p:pic>
        <p:nvPicPr>
          <p:cNvPr id="2050" name="Picture 2" descr="Groft Ølandshvedem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81905"/>
            <a:ext cx="2519772" cy="167984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Bildresultat för ölandsve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Bildresultat för ölandsve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0" descr="Bildresultat för ölandsvet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http://surkultur.se/uploads/images/medium/ALN_30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276" y="5181905"/>
            <a:ext cx="2519772" cy="167984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Govin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5181905"/>
            <a:ext cx="1676095" cy="16760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13603" y="1243013"/>
            <a:ext cx="6781023" cy="1569660"/>
          </a:xfrm>
          <a:prstGeom prst="rect">
            <a:avLst/>
          </a:prstGeom>
        </p:spPr>
        <p:txBody>
          <a:bodyPr wrap="none">
            <a:spAutoFit/>
          </a:bodyPr>
          <a:lstStyle/>
          <a:p>
            <a:r>
              <a:rPr lang="sv-SE" sz="2400" b="1" dirty="0" smtClean="0">
                <a:latin typeface="Comic Sans MS" panose="030F0702030302020204" pitchFamily="66" charset="0"/>
              </a:rPr>
              <a:t>Group </a:t>
            </a:r>
            <a:r>
              <a:rPr lang="sv-SE" sz="2400" b="1" dirty="0" err="1" smtClean="0">
                <a:latin typeface="Comic Sans MS" panose="030F0702030302020204" pitchFamily="66" charset="0"/>
              </a:rPr>
              <a:t>work</a:t>
            </a:r>
            <a:r>
              <a:rPr lang="sv-SE" sz="2400" b="1" dirty="0" smtClean="0">
                <a:latin typeface="Comic Sans MS" panose="030F0702030302020204" pitchFamily="66" charset="0"/>
              </a:rPr>
              <a:t> on </a:t>
            </a:r>
            <a:r>
              <a:rPr lang="sv-SE" sz="2400" b="1" dirty="0" err="1" smtClean="0">
                <a:latin typeface="Comic Sans MS" panose="030F0702030302020204" pitchFamily="66" charset="0"/>
              </a:rPr>
              <a:t>agrobiodiversity</a:t>
            </a:r>
            <a:r>
              <a:rPr lang="sv-SE" sz="2400" b="1" dirty="0" smtClean="0">
                <a:latin typeface="Comic Sans MS" panose="030F0702030302020204" pitchFamily="66" charset="0"/>
              </a:rPr>
              <a:t> in </a:t>
            </a:r>
            <a:r>
              <a:rPr lang="sv-SE" sz="2400" b="1" dirty="0" err="1" smtClean="0">
                <a:latin typeface="Comic Sans MS" panose="030F0702030302020204" pitchFamily="66" charset="0"/>
              </a:rPr>
              <a:t>legislation</a:t>
            </a:r>
            <a:endParaRPr lang="sv-SE" sz="2400" b="1" dirty="0" smtClean="0">
              <a:latin typeface="Comic Sans MS" panose="030F0702030302020204" pitchFamily="66" charset="0"/>
            </a:endParaRPr>
          </a:p>
          <a:p>
            <a:endParaRPr lang="sv-SE" dirty="0">
              <a:latin typeface="Comic Sans MS" panose="030F0702030302020204" pitchFamily="66" charset="0"/>
            </a:endParaRPr>
          </a:p>
          <a:p>
            <a:r>
              <a:rPr lang="sv-SE" dirty="0" smtClean="0">
                <a:latin typeface="Comic Sans MS" panose="030F0702030302020204" pitchFamily="66" charset="0"/>
              </a:rPr>
              <a:t>16.00 – 17.00 </a:t>
            </a:r>
            <a:r>
              <a:rPr lang="sv-SE" dirty="0" err="1" smtClean="0">
                <a:latin typeface="Comic Sans MS" panose="030F0702030302020204" pitchFamily="66" charset="0"/>
              </a:rPr>
              <a:t>User</a:t>
            </a:r>
            <a:r>
              <a:rPr lang="sv-SE" dirty="0" smtClean="0">
                <a:latin typeface="Comic Sans MS" panose="030F0702030302020204" pitchFamily="66" charset="0"/>
              </a:rPr>
              <a:t> </a:t>
            </a:r>
            <a:r>
              <a:rPr lang="sv-SE" dirty="0" err="1" smtClean="0">
                <a:latin typeface="Comic Sans MS" panose="030F0702030302020204" pitchFamily="66" charset="0"/>
              </a:rPr>
              <a:t>Genebank</a:t>
            </a:r>
            <a:r>
              <a:rPr lang="sv-SE" dirty="0" smtClean="0">
                <a:latin typeface="Comic Sans MS" panose="030F0702030302020204" pitchFamily="66" charset="0"/>
              </a:rPr>
              <a:t> - </a:t>
            </a:r>
            <a:r>
              <a:rPr lang="sv-SE" dirty="0" err="1" smtClean="0">
                <a:latin typeface="Comic Sans MS" panose="030F0702030302020204" pitchFamily="66" charset="0"/>
              </a:rPr>
              <a:t>interaction</a:t>
            </a:r>
            <a:r>
              <a:rPr lang="sv-SE" dirty="0" smtClean="0">
                <a:latin typeface="Comic Sans MS" panose="030F0702030302020204" pitchFamily="66" charset="0"/>
              </a:rPr>
              <a:t> </a:t>
            </a:r>
            <a:r>
              <a:rPr lang="sv-SE" dirty="0" err="1" smtClean="0">
                <a:latin typeface="Comic Sans MS" panose="030F0702030302020204" pitchFamily="66" charset="0"/>
              </a:rPr>
              <a:t>with</a:t>
            </a:r>
            <a:r>
              <a:rPr lang="sv-SE" dirty="0" smtClean="0">
                <a:latin typeface="Comic Sans MS" panose="030F0702030302020204" pitchFamily="66" charset="0"/>
              </a:rPr>
              <a:t> end </a:t>
            </a:r>
            <a:r>
              <a:rPr lang="sv-SE" dirty="0" err="1" smtClean="0">
                <a:latin typeface="Comic Sans MS" panose="030F0702030302020204" pitchFamily="66" charset="0"/>
              </a:rPr>
              <a:t>users</a:t>
            </a:r>
            <a:endParaRPr lang="sv-SE" dirty="0" smtClean="0">
              <a:latin typeface="Comic Sans MS" panose="030F0702030302020204" pitchFamily="66" charset="0"/>
            </a:endParaRPr>
          </a:p>
          <a:p>
            <a:endParaRPr lang="sv-SE" dirty="0">
              <a:latin typeface="Comic Sans MS" panose="030F0702030302020204" pitchFamily="66" charset="0"/>
            </a:endParaRPr>
          </a:p>
          <a:p>
            <a:r>
              <a:rPr lang="sv-SE" dirty="0" smtClean="0">
                <a:latin typeface="Comic Sans MS" panose="030F0702030302020204" pitchFamily="66" charset="0"/>
              </a:rPr>
              <a:t>	         -</a:t>
            </a:r>
            <a:r>
              <a:rPr lang="sv-SE" dirty="0" err="1" smtClean="0">
                <a:latin typeface="Comic Sans MS" panose="030F0702030302020204" pitchFamily="66" charset="0"/>
              </a:rPr>
              <a:t>give</a:t>
            </a:r>
            <a:r>
              <a:rPr lang="sv-SE" dirty="0" smtClean="0">
                <a:latin typeface="Comic Sans MS" panose="030F0702030302020204" pitchFamily="66" charset="0"/>
              </a:rPr>
              <a:t> </a:t>
            </a:r>
            <a:r>
              <a:rPr lang="sv-SE" dirty="0" err="1" smtClean="0">
                <a:latin typeface="Comic Sans MS" panose="030F0702030302020204" pitchFamily="66" charset="0"/>
              </a:rPr>
              <a:t>your</a:t>
            </a:r>
            <a:r>
              <a:rPr lang="sv-SE" dirty="0" smtClean="0">
                <a:latin typeface="Comic Sans MS" panose="030F0702030302020204" pitchFamily="66" charset="0"/>
              </a:rPr>
              <a:t> </a:t>
            </a:r>
            <a:r>
              <a:rPr lang="sv-SE" dirty="0" err="1" smtClean="0">
                <a:latin typeface="Comic Sans MS" panose="030F0702030302020204" pitchFamily="66" charset="0"/>
              </a:rPr>
              <a:t>view</a:t>
            </a:r>
            <a:r>
              <a:rPr lang="sv-SE" dirty="0" smtClean="0">
                <a:latin typeface="Comic Sans MS" panose="030F0702030302020204" pitchFamily="66" charset="0"/>
              </a:rPr>
              <a:t>(s) on </a:t>
            </a:r>
            <a:r>
              <a:rPr lang="sv-SE" dirty="0" err="1" smtClean="0">
                <a:latin typeface="Comic Sans MS" panose="030F0702030302020204" pitchFamily="66" charset="0"/>
              </a:rPr>
              <a:t>user</a:t>
            </a:r>
            <a:r>
              <a:rPr lang="sv-SE" dirty="0" smtClean="0">
                <a:latin typeface="Comic Sans MS" panose="030F0702030302020204" pitchFamily="66" charset="0"/>
              </a:rPr>
              <a:t> </a:t>
            </a:r>
            <a:r>
              <a:rPr lang="sv-SE" dirty="0" err="1" smtClean="0">
                <a:latin typeface="Comic Sans MS" panose="030F0702030302020204" pitchFamily="66" charset="0"/>
              </a:rPr>
              <a:t>genebank</a:t>
            </a:r>
            <a:r>
              <a:rPr lang="sv-SE" dirty="0" smtClean="0">
                <a:latin typeface="Comic Sans MS" panose="030F0702030302020204" pitchFamily="66" charset="0"/>
              </a:rPr>
              <a: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4788024" y="188640"/>
            <a:ext cx="3879588" cy="400110"/>
          </a:xfrm>
          <a:prstGeom prst="rect">
            <a:avLst/>
          </a:prstGeom>
        </p:spPr>
        <p:txBody>
          <a:bodyPr wrap="none">
            <a:spAutoFit/>
          </a:bodyPr>
          <a:lstStyle/>
          <a:p>
            <a:pPr algn="ctr"/>
            <a:r>
              <a:rPr lang="sv-SE" sz="2000" b="1" dirty="0" err="1" smtClean="0">
                <a:solidFill>
                  <a:srgbClr val="000000"/>
                </a:solidFill>
                <a:latin typeface="Comic Sans MS" pitchFamily="66" charset="0"/>
                <a:cs typeface="+mn-cs"/>
              </a:rPr>
              <a:t>Thank</a:t>
            </a:r>
            <a:r>
              <a:rPr lang="sv-SE" sz="2000" b="1" dirty="0" smtClean="0">
                <a:solidFill>
                  <a:srgbClr val="000000"/>
                </a:solidFill>
                <a:latin typeface="Comic Sans MS" pitchFamily="66" charset="0"/>
                <a:cs typeface="+mn-cs"/>
              </a:rPr>
              <a:t> </a:t>
            </a:r>
            <a:r>
              <a:rPr lang="sv-SE" sz="2000" b="1" dirty="0" err="1" smtClean="0">
                <a:solidFill>
                  <a:srgbClr val="000000"/>
                </a:solidFill>
                <a:latin typeface="Comic Sans MS" pitchFamily="66" charset="0"/>
                <a:cs typeface="+mn-cs"/>
              </a:rPr>
              <a:t>you</a:t>
            </a:r>
            <a:r>
              <a:rPr lang="sv-SE" sz="2000" b="1" dirty="0" smtClean="0">
                <a:solidFill>
                  <a:srgbClr val="000000"/>
                </a:solidFill>
                <a:latin typeface="Comic Sans MS" pitchFamily="66" charset="0"/>
                <a:cs typeface="+mn-cs"/>
              </a:rPr>
              <a:t> for </a:t>
            </a:r>
            <a:r>
              <a:rPr lang="sv-SE" sz="2000" b="1" dirty="0" err="1" smtClean="0">
                <a:solidFill>
                  <a:srgbClr val="000000"/>
                </a:solidFill>
                <a:latin typeface="Comic Sans MS" pitchFamily="66" charset="0"/>
                <a:cs typeface="+mn-cs"/>
              </a:rPr>
              <a:t>your</a:t>
            </a:r>
            <a:r>
              <a:rPr lang="sv-SE" sz="2000" b="1" dirty="0" smtClean="0">
                <a:solidFill>
                  <a:srgbClr val="000000"/>
                </a:solidFill>
                <a:latin typeface="Comic Sans MS" pitchFamily="66" charset="0"/>
                <a:cs typeface="+mn-cs"/>
              </a:rPr>
              <a:t> attention!</a:t>
            </a:r>
          </a:p>
        </p:txBody>
      </p:sp>
    </p:spTree>
    <p:extLst>
      <p:ext uri="{BB962C8B-B14F-4D97-AF65-F5344CB8AC3E}">
        <p14:creationId xmlns:p14="http://schemas.microsoft.com/office/powerpoint/2010/main" val="2873173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374848" y="620688"/>
            <a:ext cx="8229600" cy="4525963"/>
          </a:xfrm>
        </p:spPr>
        <p:txBody>
          <a:bodyPr/>
          <a:lstStyle/>
          <a:p>
            <a:pPr algn="ctr">
              <a:buFontTx/>
              <a:buNone/>
            </a:pPr>
            <a:r>
              <a:rPr lang="en-US" altLang="sv-SE" sz="3600" b="1" dirty="0" smtClean="0">
                <a:latin typeface="Comic Sans MS" panose="030F0702030302020204" pitchFamily="66" charset="0"/>
              </a:rPr>
              <a:t>X</a:t>
            </a:r>
            <a:endParaRPr lang="en-US" altLang="sv-SE" sz="3600" b="1" dirty="0">
              <a:latin typeface="Comic Sans MS" panose="030F0702030302020204" pitchFamily="66" charset="0"/>
            </a:endParaRPr>
          </a:p>
        </p:txBody>
      </p:sp>
      <p:pic>
        <p:nvPicPr>
          <p:cNvPr id="29698" name="Picture 2" descr="http://brusselsbriefings-videos.net/admin/videos/109_promoting-agrobiodiversity-leveraging-gi-potentials-in-the-use-of-underutilized-species/Diapositive5.JPG"/>
          <p:cNvPicPr>
            <a:picLocks noChangeAspect="1" noChangeArrowheads="1"/>
          </p:cNvPicPr>
          <p:nvPr/>
        </p:nvPicPr>
        <p:blipFill rotWithShape="1">
          <a:blip r:embed="rId3">
            <a:extLst>
              <a:ext uri="{28A0092B-C50C-407E-A947-70E740481C1C}">
                <a14:useLocalDpi xmlns:a14="http://schemas.microsoft.com/office/drawing/2010/main" val="0"/>
              </a:ext>
            </a:extLst>
          </a:blip>
          <a:srcRect b="8127"/>
          <a:stretch/>
        </p:blipFill>
        <p:spPr bwMode="auto">
          <a:xfrm>
            <a:off x="276311" y="-27384"/>
            <a:ext cx="8843126"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490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36513" y="5418138"/>
            <a:ext cx="9180513" cy="1439862"/>
            <a:chOff x="0" y="3413"/>
            <a:chExt cx="5760" cy="907"/>
          </a:xfrm>
        </p:grpSpPr>
        <p:pic>
          <p:nvPicPr>
            <p:cNvPr id="3" name="Picture 9" descr="lingon_img00157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413"/>
              <a:ext cx="1377" cy="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0" descr="plommEmil_03510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0" y="3413"/>
              <a:ext cx="1296" cy="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1" descr="päronCarola_img002837"/>
            <p:cNvPicPr>
              <a:picLocks noChangeAspect="1" noChangeArrowheads="1"/>
            </p:cNvPicPr>
            <p:nvPr/>
          </p:nvPicPr>
          <p:blipFill>
            <a:blip r:embed="rId4" cstate="screen">
              <a:extLst>
                <a:ext uri="{28A0092B-C50C-407E-A947-70E740481C1C}">
                  <a14:useLocalDpi xmlns:a14="http://schemas.microsoft.com/office/drawing/2010/main"/>
                </a:ext>
              </a:extLst>
            </a:blip>
            <a:srcRect l="-397"/>
            <a:stretch>
              <a:fillRect/>
            </a:stretch>
          </p:blipFill>
          <p:spPr bwMode="auto">
            <a:xfrm>
              <a:off x="4399" y="3413"/>
              <a:ext cx="1361" cy="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descr="r_curran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08" y="3413"/>
              <a:ext cx="1016" cy="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3" descr="körsAlmore_IMG000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52" y="3413"/>
              <a:ext cx="1025" cy="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ruta 1"/>
          <p:cNvSpPr txBox="1">
            <a:spLocks noChangeArrowheads="1"/>
          </p:cNvSpPr>
          <p:nvPr/>
        </p:nvSpPr>
        <p:spPr bwMode="auto">
          <a:xfrm>
            <a:off x="-1188640" y="5045114"/>
            <a:ext cx="1155669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sv-SE" sz="2000" b="1" i="1" dirty="0" smtClean="0">
                <a:solidFill>
                  <a:prstClr val="black"/>
                </a:solidFill>
                <a:latin typeface="Arial Black" charset="0"/>
                <a:cs typeface="Arial Black" charset="0"/>
              </a:rPr>
              <a:t>Note: not </a:t>
            </a:r>
            <a:r>
              <a:rPr lang="sv-SE" sz="2000" b="1" i="1" dirty="0" err="1" smtClean="0">
                <a:solidFill>
                  <a:prstClr val="black"/>
                </a:solidFill>
                <a:latin typeface="Arial Black" charset="0"/>
                <a:cs typeface="Arial Black" charset="0"/>
              </a:rPr>
              <a:t>everything</a:t>
            </a:r>
            <a:r>
              <a:rPr lang="sv-SE" sz="2000" b="1" i="1" dirty="0" smtClean="0">
                <a:solidFill>
                  <a:prstClr val="black"/>
                </a:solidFill>
                <a:latin typeface="Arial Black" charset="0"/>
                <a:cs typeface="Arial Black" charset="0"/>
              </a:rPr>
              <a:t> </a:t>
            </a:r>
            <a:r>
              <a:rPr lang="sv-SE" sz="2000" b="1" i="1" dirty="0" err="1" smtClean="0">
                <a:solidFill>
                  <a:prstClr val="black"/>
                </a:solidFill>
                <a:latin typeface="Arial Black" charset="0"/>
                <a:cs typeface="Arial Black" charset="0"/>
              </a:rPr>
              <a:t>can</a:t>
            </a:r>
            <a:r>
              <a:rPr lang="sv-SE" sz="2000" b="1" i="1" dirty="0" smtClean="0">
                <a:solidFill>
                  <a:prstClr val="black"/>
                </a:solidFill>
                <a:latin typeface="Arial Black" charset="0"/>
                <a:cs typeface="Arial Black" charset="0"/>
              </a:rPr>
              <a:t> be </a:t>
            </a:r>
            <a:r>
              <a:rPr lang="sv-SE" sz="2000" b="1" i="1" dirty="0" err="1" smtClean="0">
                <a:solidFill>
                  <a:prstClr val="black"/>
                </a:solidFill>
                <a:latin typeface="Arial Black" charset="0"/>
                <a:cs typeface="Arial Black" charset="0"/>
              </a:rPr>
              <a:t>preserved</a:t>
            </a:r>
            <a:r>
              <a:rPr lang="sv-SE" sz="2000" b="1" i="1" dirty="0" smtClean="0">
                <a:solidFill>
                  <a:prstClr val="black"/>
                </a:solidFill>
                <a:latin typeface="Arial Black" charset="0"/>
                <a:cs typeface="Arial Black" charset="0"/>
              </a:rPr>
              <a:t> in a gene bank!!</a:t>
            </a:r>
            <a:endParaRPr lang="sv-SE" sz="2000" b="1" i="1" dirty="0">
              <a:solidFill>
                <a:prstClr val="black"/>
              </a:solidFill>
              <a:latin typeface="Arial Black" charset="0"/>
              <a:cs typeface="Arial Black" charset="0"/>
            </a:endParaRPr>
          </a:p>
        </p:txBody>
      </p:sp>
      <p:sp>
        <p:nvSpPr>
          <p:cNvPr id="11" name="Rectangle 3"/>
          <p:cNvSpPr txBox="1">
            <a:spLocks noChangeArrowheads="1"/>
          </p:cNvSpPr>
          <p:nvPr/>
        </p:nvSpPr>
        <p:spPr>
          <a:xfrm>
            <a:off x="403531" y="156857"/>
            <a:ext cx="8229600"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ts val="300"/>
              </a:spcBef>
              <a:buClr>
                <a:schemeClr val="accent3"/>
              </a:buClr>
              <a:buFont typeface="Wingdings" pitchFamily="2" charset="2"/>
              <a:buNone/>
              <a:defRPr sz="1600" kern="12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latin typeface="+mn-lt"/>
                <a:ea typeface="+mn-ea"/>
                <a:cs typeface="+mn-cs"/>
              </a:defRPr>
            </a:lvl1pPr>
            <a:lvl2pPr marL="457200" indent="0" algn="ctr" defTabSz="914400" rtl="0" eaLnBrk="1" latinLnBrk="0" hangingPunct="1">
              <a:spcBef>
                <a:spcPts val="600"/>
              </a:spcBef>
              <a:buClr>
                <a:schemeClr val="accent3">
                  <a:lumMod val="50000"/>
                </a:schemeClr>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3"/>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3">
                  <a:lumMod val="50000"/>
                </a:schemeClr>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3"/>
              </a:buClr>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3">
                  <a:lumMod val="50000"/>
                </a:schemeClr>
              </a:buClr>
              <a:buFont typeface="Wingdings" pitchFamily="2" charset="2"/>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3"/>
              </a:buClr>
              <a:buFont typeface="Wingdings" pitchFamily="2" charset="2"/>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lumMod val="50000"/>
                </a:schemeClr>
              </a:buClr>
              <a:buFont typeface="Wingdings" pitchFamily="2" charset="2"/>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3"/>
              </a:buClr>
              <a:buFont typeface="Wingdings" pitchFamily="2" charset="2"/>
              <a:buNone/>
              <a:defRPr sz="1800" kern="1200">
                <a:solidFill>
                  <a:schemeClr val="tx1">
                    <a:tint val="75000"/>
                  </a:schemeClr>
                </a:solidFill>
                <a:latin typeface="+mn-lt"/>
                <a:ea typeface="+mn-ea"/>
                <a:cs typeface="+mn-cs"/>
              </a:defRPr>
            </a:lvl9pPr>
          </a:lstStyle>
          <a:p>
            <a:pPr fontAlgn="auto">
              <a:spcAft>
                <a:spcPts val="0"/>
              </a:spcAft>
              <a:buClr>
                <a:srgbClr val="8E887C"/>
              </a:buClr>
              <a:buFontTx/>
              <a:buNone/>
            </a:pPr>
            <a:r>
              <a:rPr lang="en-US" altLang="sv-SE" sz="3600" b="1" dirty="0" smtClean="0">
                <a:solidFill>
                  <a:prstClr val="black"/>
                </a:solidFill>
                <a:latin typeface="Comic Sans MS" panose="030F0702030302020204" pitchFamily="66" charset="0"/>
              </a:rPr>
              <a:t>Conservation of genetic diversity</a:t>
            </a:r>
          </a:p>
          <a:p>
            <a:pPr fontAlgn="auto">
              <a:spcAft>
                <a:spcPts val="0"/>
              </a:spcAft>
              <a:buClr>
                <a:srgbClr val="8E887C"/>
              </a:buClr>
              <a:buFontTx/>
              <a:buNone/>
            </a:pPr>
            <a:r>
              <a:rPr lang="sv-SE" altLang="sv-SE" sz="3600" b="1" dirty="0">
                <a:solidFill>
                  <a:prstClr val="black"/>
                </a:solidFill>
                <a:latin typeface="Comic Sans MS" panose="030F0702030302020204" pitchFamily="66" charset="0"/>
              </a:rPr>
              <a:t>i</a:t>
            </a:r>
            <a:r>
              <a:rPr lang="sv-SE" altLang="sv-SE" sz="3600" b="1" dirty="0" smtClean="0">
                <a:solidFill>
                  <a:prstClr val="black"/>
                </a:solidFill>
                <a:latin typeface="Comic Sans MS" panose="030F0702030302020204" pitchFamily="66" charset="0"/>
              </a:rPr>
              <a:t>n </a:t>
            </a:r>
            <a:r>
              <a:rPr lang="sv-SE" altLang="sv-SE" sz="3600" b="1" dirty="0" err="1" smtClean="0">
                <a:solidFill>
                  <a:prstClr val="black"/>
                </a:solidFill>
                <a:latin typeface="Comic Sans MS" panose="030F0702030302020204" pitchFamily="66" charset="0"/>
              </a:rPr>
              <a:t>seed</a:t>
            </a:r>
            <a:r>
              <a:rPr lang="sv-SE" altLang="sv-SE" sz="3600" b="1" dirty="0" smtClean="0">
                <a:solidFill>
                  <a:prstClr val="black"/>
                </a:solidFill>
                <a:latin typeface="Comic Sans MS" panose="030F0702030302020204" pitchFamily="66" charset="0"/>
              </a:rPr>
              <a:t> </a:t>
            </a:r>
            <a:r>
              <a:rPr lang="sv-SE" altLang="sv-SE" sz="3600" b="1" dirty="0" err="1">
                <a:solidFill>
                  <a:prstClr val="black"/>
                </a:solidFill>
                <a:latin typeface="Comic Sans MS" panose="030F0702030302020204" pitchFamily="66" charset="0"/>
              </a:rPr>
              <a:t>g</a:t>
            </a:r>
            <a:r>
              <a:rPr lang="sv-SE" altLang="sv-SE" sz="3600" b="1" dirty="0" err="1" smtClean="0">
                <a:solidFill>
                  <a:prstClr val="black"/>
                </a:solidFill>
                <a:latin typeface="Comic Sans MS" panose="030F0702030302020204" pitchFamily="66" charset="0"/>
              </a:rPr>
              <a:t>enebanks</a:t>
            </a:r>
            <a:endParaRPr lang="en-US" altLang="sv-SE" sz="3600" b="1" dirty="0" smtClean="0">
              <a:solidFill>
                <a:prstClr val="black"/>
              </a:solidFill>
              <a:latin typeface="Comic Sans MS" panose="030F0702030302020204" pitchFamily="66" charset="0"/>
            </a:endParaRPr>
          </a:p>
          <a:p>
            <a:pPr fontAlgn="auto">
              <a:spcAft>
                <a:spcPts val="0"/>
              </a:spcAft>
              <a:buClr>
                <a:srgbClr val="8E887C"/>
              </a:buClr>
              <a:buFontTx/>
              <a:buNone/>
            </a:pPr>
            <a:endParaRPr lang="en-US" altLang="sv-SE" sz="3600" b="1" dirty="0" smtClean="0">
              <a:solidFill>
                <a:prstClr val="black"/>
              </a:solidFill>
              <a:latin typeface="Comic Sans MS" panose="030F0702030302020204" pitchFamily="66" charset="0"/>
            </a:endParaRPr>
          </a:p>
          <a:p>
            <a:pPr fontAlgn="auto">
              <a:spcAft>
                <a:spcPts val="0"/>
              </a:spcAft>
              <a:buClr>
                <a:srgbClr val="8E887C"/>
              </a:buClr>
              <a:buFontTx/>
              <a:buNone/>
            </a:pPr>
            <a:r>
              <a:rPr lang="en-US" altLang="sv-SE" sz="2800" b="1" dirty="0" smtClean="0">
                <a:solidFill>
                  <a:prstClr val="black"/>
                </a:solidFill>
                <a:latin typeface="Comic Sans MS" panose="030F0702030302020204" pitchFamily="66" charset="0"/>
              </a:rPr>
              <a:t>A major goal is to preserve natural patterns of genetic diversity to the extent possible to preserve options for future “evolutionary” </a:t>
            </a:r>
            <a:r>
              <a:rPr lang="en-US" altLang="sv-SE" sz="2800" b="1" dirty="0" smtClean="0">
                <a:solidFill>
                  <a:prstClr val="black"/>
                </a:solidFill>
                <a:latin typeface="Comic Sans MS" panose="030F0702030302020204" pitchFamily="66" charset="0"/>
              </a:rPr>
              <a:t>change</a:t>
            </a:r>
          </a:p>
          <a:p>
            <a:pPr fontAlgn="auto">
              <a:spcAft>
                <a:spcPts val="0"/>
              </a:spcAft>
              <a:buClr>
                <a:srgbClr val="8E887C"/>
              </a:buClr>
              <a:buFontTx/>
              <a:buNone/>
            </a:pPr>
            <a:endParaRPr lang="sv-SE" altLang="sv-SE" sz="2800" b="1" dirty="0">
              <a:solidFill>
                <a:prstClr val="black"/>
              </a:solidFill>
              <a:latin typeface="Comic Sans MS" panose="030F0702030302020204" pitchFamily="66" charset="0"/>
            </a:endParaRPr>
          </a:p>
          <a:p>
            <a:pPr fontAlgn="auto">
              <a:spcAft>
                <a:spcPts val="0"/>
              </a:spcAft>
              <a:buClr>
                <a:srgbClr val="8E887C"/>
              </a:buClr>
              <a:buFontTx/>
              <a:buNone/>
            </a:pPr>
            <a:r>
              <a:rPr lang="sv-SE" altLang="sv-SE" sz="2800" b="1" i="1" dirty="0" smtClean="0">
                <a:solidFill>
                  <a:prstClr val="black"/>
                </a:solidFill>
                <a:latin typeface="Comic Sans MS" panose="030F0702030302020204" pitchFamily="66" charset="0"/>
              </a:rPr>
              <a:t>Active </a:t>
            </a:r>
            <a:r>
              <a:rPr lang="sv-SE" altLang="sv-SE" sz="2800" b="1" i="1" dirty="0" err="1" smtClean="0">
                <a:solidFill>
                  <a:prstClr val="black"/>
                </a:solidFill>
                <a:latin typeface="Comic Sans MS" panose="030F0702030302020204" pitchFamily="66" charset="0"/>
              </a:rPr>
              <a:t>use</a:t>
            </a:r>
            <a:r>
              <a:rPr lang="sv-SE" altLang="sv-SE" sz="2800" b="1" i="1" dirty="0" smtClean="0">
                <a:solidFill>
                  <a:prstClr val="black"/>
                </a:solidFill>
                <a:latin typeface="Comic Sans MS" panose="030F0702030302020204" pitchFamily="66" charset="0"/>
              </a:rPr>
              <a:t> </a:t>
            </a:r>
            <a:r>
              <a:rPr lang="sv-SE" altLang="sv-SE" sz="2800" b="1" i="1" dirty="0" err="1" smtClean="0">
                <a:solidFill>
                  <a:prstClr val="black"/>
                </a:solidFill>
                <a:latin typeface="Comic Sans MS" panose="030F0702030302020204" pitchFamily="66" charset="0"/>
              </a:rPr>
              <a:t>of</a:t>
            </a:r>
            <a:r>
              <a:rPr lang="sv-SE" altLang="sv-SE" sz="2800" b="1" i="1" dirty="0" smtClean="0">
                <a:solidFill>
                  <a:prstClr val="black"/>
                </a:solidFill>
                <a:latin typeface="Comic Sans MS" panose="030F0702030302020204" pitchFamily="66" charset="0"/>
              </a:rPr>
              <a:t> </a:t>
            </a:r>
            <a:r>
              <a:rPr lang="sv-SE" altLang="sv-SE" sz="2800" b="1" i="1" dirty="0" err="1" smtClean="0">
                <a:solidFill>
                  <a:prstClr val="black"/>
                </a:solidFill>
                <a:latin typeface="Comic Sans MS" panose="030F0702030302020204" pitchFamily="66" charset="0"/>
              </a:rPr>
              <a:t>genebank</a:t>
            </a:r>
            <a:r>
              <a:rPr lang="sv-SE" altLang="sv-SE" sz="2800" b="1" i="1" dirty="0" smtClean="0">
                <a:solidFill>
                  <a:prstClr val="black"/>
                </a:solidFill>
                <a:latin typeface="Comic Sans MS" panose="030F0702030302020204" pitchFamily="66" charset="0"/>
              </a:rPr>
              <a:t> material is </a:t>
            </a:r>
            <a:r>
              <a:rPr lang="sv-SE" altLang="sv-SE" sz="2800" b="1" i="1" dirty="0" err="1" smtClean="0">
                <a:solidFill>
                  <a:prstClr val="black"/>
                </a:solidFill>
                <a:latin typeface="Comic Sans MS" panose="030F0702030302020204" pitchFamily="66" charset="0"/>
              </a:rPr>
              <a:t>conservation</a:t>
            </a:r>
            <a:endParaRPr lang="en-US" altLang="sv-SE" sz="2800" b="1" i="1" dirty="0" smtClean="0">
              <a:solidFill>
                <a:prstClr val="black"/>
              </a:solidFill>
              <a:latin typeface="Comic Sans MS" panose="030F0702030302020204" pitchFamily="66" charset="0"/>
            </a:endParaRPr>
          </a:p>
          <a:p>
            <a:pPr fontAlgn="auto">
              <a:spcAft>
                <a:spcPts val="0"/>
              </a:spcAft>
              <a:buClr>
                <a:srgbClr val="8E887C"/>
              </a:buClr>
              <a:buFontTx/>
              <a:buNone/>
            </a:pPr>
            <a:endParaRPr lang="sv-SE" altLang="sv-SE" sz="2800" b="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53119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TextBox 2"/>
          <p:cNvSpPr txBox="1"/>
          <p:nvPr/>
        </p:nvSpPr>
        <p:spPr>
          <a:xfrm>
            <a:off x="1967743" y="6021288"/>
            <a:ext cx="5133136" cy="646331"/>
          </a:xfrm>
          <a:prstGeom prst="rect">
            <a:avLst/>
          </a:prstGeom>
          <a:noFill/>
        </p:spPr>
        <p:txBody>
          <a:bodyPr wrap="none" rtlCol="0">
            <a:spAutoFit/>
          </a:bodyPr>
          <a:lstStyle/>
          <a:p>
            <a:pPr algn="ctr"/>
            <a:r>
              <a:rPr lang="sv-SE" sz="3600" b="1" dirty="0" smtClean="0">
                <a:solidFill>
                  <a:prstClr val="white"/>
                </a:solidFill>
                <a:latin typeface="Comic Sans MS" pitchFamily="66" charset="0"/>
                <a:cs typeface="+mn-cs"/>
              </a:rPr>
              <a:t>Nordic </a:t>
            </a:r>
            <a:r>
              <a:rPr lang="sv-SE" sz="3600" b="1" dirty="0" err="1" smtClean="0">
                <a:solidFill>
                  <a:prstClr val="white"/>
                </a:solidFill>
                <a:latin typeface="Comic Sans MS" pitchFamily="66" charset="0"/>
                <a:cs typeface="+mn-cs"/>
              </a:rPr>
              <a:t>seed</a:t>
            </a:r>
            <a:r>
              <a:rPr lang="sv-SE" sz="3600" b="1" dirty="0" smtClean="0">
                <a:solidFill>
                  <a:prstClr val="white"/>
                </a:solidFill>
                <a:latin typeface="Comic Sans MS" pitchFamily="66" charset="0"/>
                <a:cs typeface="+mn-cs"/>
              </a:rPr>
              <a:t> </a:t>
            </a:r>
            <a:r>
              <a:rPr lang="sv-SE" sz="3600" b="1" dirty="0" err="1" smtClean="0">
                <a:solidFill>
                  <a:prstClr val="white"/>
                </a:solidFill>
                <a:latin typeface="Comic Sans MS" pitchFamily="66" charset="0"/>
                <a:cs typeface="+mn-cs"/>
              </a:rPr>
              <a:t>collection</a:t>
            </a:r>
            <a:endParaRPr lang="sv-SE" sz="3600" b="1" dirty="0" smtClean="0">
              <a:solidFill>
                <a:prstClr val="white"/>
              </a:solidFill>
              <a:latin typeface="Comic Sans MS" pitchFamily="66" charset="0"/>
              <a:cs typeface="+mn-cs"/>
            </a:endParaRPr>
          </a:p>
        </p:txBody>
      </p:sp>
    </p:spTree>
    <p:extLst>
      <p:ext uri="{BB962C8B-B14F-4D97-AF65-F5344CB8AC3E}">
        <p14:creationId xmlns:p14="http://schemas.microsoft.com/office/powerpoint/2010/main" val="1803063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603" y="1412776"/>
            <a:ext cx="8229600" cy="4896544"/>
          </a:xfrm>
        </p:spPr>
        <p:txBody>
          <a:bodyPr/>
          <a:lstStyle/>
          <a:p>
            <a:r>
              <a:rPr lang="en-US" sz="2800" dirty="0" smtClean="0">
                <a:latin typeface="Comic Sans MS" panose="030F0702030302020204" pitchFamily="66" charset="0"/>
              </a:rPr>
              <a:t>The collection includes 513 species and varieties of cultivated crops and their wild relatives, with 35,700 registered accessions (20,000 unregistered)  </a:t>
            </a:r>
          </a:p>
          <a:p>
            <a:r>
              <a:rPr lang="en-US" sz="2800" dirty="0" smtClean="0">
                <a:latin typeface="Comic Sans MS" panose="030F0702030302020204" pitchFamily="66" charset="0"/>
              </a:rPr>
              <a:t>The Gene Bank is working with material of Nordic origin </a:t>
            </a:r>
            <a:r>
              <a:rPr lang="en-US" sz="2800" dirty="0" smtClean="0">
                <a:latin typeface="Comic Sans MS" panose="030F0702030302020204" pitchFamily="66" charset="0"/>
              </a:rPr>
              <a:t>and/or </a:t>
            </a:r>
            <a:r>
              <a:rPr lang="en-US" sz="2800" dirty="0" smtClean="0">
                <a:latin typeface="Comic Sans MS" panose="030F0702030302020204" pitchFamily="66" charset="0"/>
              </a:rPr>
              <a:t>relevance </a:t>
            </a:r>
          </a:p>
        </p:txBody>
      </p:sp>
      <p:sp>
        <p:nvSpPr>
          <p:cNvPr id="5" name="Title 1"/>
          <p:cNvSpPr txBox="1">
            <a:spLocks/>
          </p:cNvSpPr>
          <p:nvPr/>
        </p:nvSpPr>
        <p:spPr bwMode="auto">
          <a:xfrm>
            <a:off x="492673" y="333276"/>
            <a:ext cx="8207375" cy="1079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sv-SE" sz="3600" dirty="0" smtClean="0">
                <a:latin typeface="Comic Sans MS" panose="030F0702030302020204" pitchFamily="66" charset="0"/>
              </a:rPr>
              <a:t>Nordic </a:t>
            </a:r>
            <a:r>
              <a:rPr lang="sv-SE" sz="3600" dirty="0" err="1" smtClean="0">
                <a:latin typeface="Comic Sans MS" panose="030F0702030302020204" pitchFamily="66" charset="0"/>
              </a:rPr>
              <a:t>Seed</a:t>
            </a:r>
            <a:r>
              <a:rPr lang="sv-SE" sz="3600" dirty="0" smtClean="0">
                <a:latin typeface="Comic Sans MS" panose="030F0702030302020204" pitchFamily="66" charset="0"/>
              </a:rPr>
              <a:t> Collection</a:t>
            </a:r>
            <a:endParaRPr kumimoji="0" lang="sv-SE" sz="3600" b="0" i="0" u="none" strike="noStrike" kern="0" cap="none" spc="0" normalizeH="0" baseline="0" noProof="0" dirty="0">
              <a:ln>
                <a:noFill/>
              </a:ln>
              <a:solidFill>
                <a:schemeClr val="tx2"/>
              </a:solidFill>
              <a:effectLst/>
              <a:uLnTx/>
              <a:uFillTx/>
              <a:latin typeface="Comic Sans MS" panose="030F0702030302020204" pitchFamily="66" charset="0"/>
              <a:ea typeface="+mj-ea"/>
              <a:cs typeface="+mj-cs"/>
            </a:endParaRPr>
          </a:p>
        </p:txBody>
      </p:sp>
      <p:pic>
        <p:nvPicPr>
          <p:cNvPr id="4" name="Picture 2"/>
          <p:cNvPicPr>
            <a:picLocks noChangeAspect="1" noChangeArrowheads="1"/>
          </p:cNvPicPr>
          <p:nvPr/>
        </p:nvPicPr>
        <p:blipFill>
          <a:blip r:embed="rId2" cstate="print"/>
          <a:srcRect b="28454"/>
          <a:stretch>
            <a:fillRect/>
          </a:stretch>
        </p:blipFill>
        <p:spPr bwMode="auto">
          <a:xfrm>
            <a:off x="6660232" y="116632"/>
            <a:ext cx="2355007" cy="504056"/>
          </a:xfrm>
          <a:prstGeom prst="rect">
            <a:avLst/>
          </a:prstGeom>
          <a:noFill/>
          <a:ln w="9525">
            <a:noFill/>
            <a:miter lim="800000"/>
            <a:headEnd/>
            <a:tailEnd/>
          </a:ln>
        </p:spPr>
      </p:pic>
    </p:spTree>
    <p:extLst>
      <p:ext uri="{BB962C8B-B14F-4D97-AF65-F5344CB8AC3E}">
        <p14:creationId xmlns:p14="http://schemas.microsoft.com/office/powerpoint/2010/main" val="3532330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nvPr>
        </p:nvGraphicFramePr>
        <p:xfrm>
          <a:off x="1574006" y="983456"/>
          <a:ext cx="5995988" cy="489108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588224" y="404664"/>
            <a:ext cx="2180405" cy="923330"/>
          </a:xfrm>
          <a:prstGeom prst="rect">
            <a:avLst/>
          </a:prstGeom>
        </p:spPr>
        <p:txBody>
          <a:bodyPr wrap="none">
            <a:spAutoFit/>
          </a:bodyPr>
          <a:lstStyle/>
          <a:p>
            <a:r>
              <a:rPr lang="en-US" b="1" dirty="0" smtClean="0">
                <a:solidFill>
                  <a:srgbClr val="333333"/>
                </a:solidFill>
                <a:latin typeface="Comic Sans MS" panose="030F0702030302020204" pitchFamily="66" charset="0"/>
              </a:rPr>
              <a:t>29.000 ACC/PEN</a:t>
            </a:r>
          </a:p>
          <a:p>
            <a:r>
              <a:rPr lang="en-US" b="1" dirty="0" smtClean="0">
                <a:solidFill>
                  <a:srgbClr val="333333"/>
                </a:solidFill>
                <a:latin typeface="Comic Sans MS" panose="030F0702030302020204" pitchFamily="66" charset="0"/>
              </a:rPr>
              <a:t> 6.700 TEM</a:t>
            </a:r>
          </a:p>
          <a:p>
            <a:r>
              <a:rPr lang="en-US" b="1" dirty="0" smtClean="0">
                <a:solidFill>
                  <a:srgbClr val="333333"/>
                </a:solidFill>
                <a:latin typeface="Comic Sans MS" panose="030F0702030302020204" pitchFamily="66" charset="0"/>
              </a:rPr>
              <a:t> + INCOMING</a:t>
            </a:r>
            <a:endParaRPr lang="sv-SE" dirty="0"/>
          </a:p>
        </p:txBody>
      </p:sp>
    </p:spTree>
    <p:extLst>
      <p:ext uri="{BB962C8B-B14F-4D97-AF65-F5344CB8AC3E}">
        <p14:creationId xmlns:p14="http://schemas.microsoft.com/office/powerpoint/2010/main" val="685278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809" y="620688"/>
            <a:ext cx="7417415" cy="5509200"/>
          </a:xfrm>
          <a:prstGeom prst="rect">
            <a:avLst/>
          </a:prstGeom>
          <a:noFill/>
        </p:spPr>
        <p:txBody>
          <a:bodyPr wrap="none" rtlCol="0">
            <a:spAutoFit/>
          </a:bodyPr>
          <a:lstStyle/>
          <a:p>
            <a:pPr algn="ctr"/>
            <a:r>
              <a:rPr lang="sv-SE" sz="3200" b="1" dirty="0" err="1" smtClean="0">
                <a:latin typeface="Comic Sans MS" panose="030F0702030302020204" pitchFamily="66" charset="0"/>
              </a:rPr>
              <a:t>Cereal</a:t>
            </a:r>
            <a:r>
              <a:rPr lang="sv-SE" sz="3200" b="1" dirty="0" smtClean="0">
                <a:latin typeface="Comic Sans MS" panose="030F0702030302020204" pitchFamily="66" charset="0"/>
              </a:rPr>
              <a:t> </a:t>
            </a:r>
            <a:r>
              <a:rPr lang="sv-SE" sz="3200" b="1" dirty="0" err="1" smtClean="0">
                <a:latin typeface="Comic Sans MS" panose="030F0702030302020204" pitchFamily="66" charset="0"/>
              </a:rPr>
              <a:t>collection</a:t>
            </a:r>
            <a:endParaRPr lang="sv-SE" sz="3200" b="1" dirty="0" smtClean="0">
              <a:latin typeface="Comic Sans MS" panose="030F0702030302020204" pitchFamily="66" charset="0"/>
            </a:endParaRPr>
          </a:p>
          <a:p>
            <a:pPr algn="ctr"/>
            <a:endParaRPr lang="sv-SE" sz="3200" dirty="0">
              <a:latin typeface="Comic Sans MS" panose="030F0702030302020204" pitchFamily="66" charset="0"/>
            </a:endParaRPr>
          </a:p>
          <a:p>
            <a:r>
              <a:rPr lang="sv-SE" sz="3200" dirty="0" smtClean="0">
                <a:latin typeface="Comic Sans MS" panose="030F0702030302020204" pitchFamily="66" charset="0"/>
              </a:rPr>
              <a:t>Regeneration 2015 and 2016</a:t>
            </a:r>
          </a:p>
          <a:p>
            <a:pPr algn="ctr"/>
            <a:endParaRPr lang="sv-SE" sz="3200" dirty="0">
              <a:latin typeface="Comic Sans MS" panose="030F0702030302020204" pitchFamily="66" charset="0"/>
            </a:endParaRPr>
          </a:p>
          <a:p>
            <a:r>
              <a:rPr lang="sv-SE" sz="3200" dirty="0" smtClean="0">
                <a:latin typeface="Comic Sans MS" panose="030F0702030302020204" pitchFamily="66" charset="0"/>
              </a:rPr>
              <a:t>-&gt; 3000 accessions</a:t>
            </a:r>
          </a:p>
          <a:p>
            <a:r>
              <a:rPr lang="sv-SE" sz="3200" dirty="0" smtClean="0">
                <a:latin typeface="Comic Sans MS" panose="030F0702030302020204" pitchFamily="66" charset="0"/>
              </a:rPr>
              <a:t>-&gt; </a:t>
            </a:r>
            <a:r>
              <a:rPr lang="en-US" sz="3200" dirty="0" smtClean="0"/>
              <a:t>€ </a:t>
            </a:r>
            <a:r>
              <a:rPr lang="sv-SE" sz="3200" dirty="0" smtClean="0">
                <a:latin typeface="Comic Sans MS" panose="030F0702030302020204" pitchFamily="66" charset="0"/>
              </a:rPr>
              <a:t>700.000</a:t>
            </a:r>
          </a:p>
          <a:p>
            <a:endParaRPr lang="sv-SE" sz="3200" dirty="0">
              <a:latin typeface="Comic Sans MS" panose="030F0702030302020204" pitchFamily="66" charset="0"/>
            </a:endParaRPr>
          </a:p>
          <a:p>
            <a:r>
              <a:rPr lang="sv-SE" sz="3200" dirty="0" err="1" smtClean="0">
                <a:latin typeface="Comic Sans MS" panose="030F0702030302020204" pitchFamily="66" charset="0"/>
              </a:rPr>
              <a:t>Cost</a:t>
            </a:r>
            <a:r>
              <a:rPr lang="sv-SE" sz="3200" dirty="0" smtClean="0">
                <a:latin typeface="Comic Sans MS" panose="030F0702030302020204" pitchFamily="66" charset="0"/>
              </a:rPr>
              <a:t> to </a:t>
            </a:r>
            <a:r>
              <a:rPr lang="sv-SE" sz="3200" dirty="0" err="1" smtClean="0">
                <a:latin typeface="Comic Sans MS" panose="030F0702030302020204" pitchFamily="66" charset="0"/>
              </a:rPr>
              <a:t>recreate</a:t>
            </a:r>
            <a:r>
              <a:rPr lang="sv-SE" sz="3200" dirty="0" smtClean="0">
                <a:latin typeface="Comic Sans MS" panose="030F0702030302020204" pitchFamily="66" charset="0"/>
              </a:rPr>
              <a:t> the </a:t>
            </a:r>
            <a:r>
              <a:rPr lang="sv-SE" sz="3200" dirty="0" err="1" smtClean="0">
                <a:latin typeface="Comic Sans MS" panose="030F0702030302020204" pitchFamily="66" charset="0"/>
              </a:rPr>
              <a:t>cereal</a:t>
            </a:r>
            <a:r>
              <a:rPr lang="sv-SE" sz="3200" dirty="0" smtClean="0">
                <a:latin typeface="Comic Sans MS" panose="030F0702030302020204" pitchFamily="66" charset="0"/>
              </a:rPr>
              <a:t> </a:t>
            </a:r>
            <a:r>
              <a:rPr lang="sv-SE" sz="3200" dirty="0" err="1" smtClean="0">
                <a:latin typeface="Comic Sans MS" panose="030F0702030302020204" pitchFamily="66" charset="0"/>
              </a:rPr>
              <a:t>collection</a:t>
            </a:r>
            <a:endParaRPr lang="sv-SE" sz="3200" dirty="0" smtClean="0">
              <a:latin typeface="Comic Sans MS" panose="030F0702030302020204" pitchFamily="66" charset="0"/>
            </a:endParaRPr>
          </a:p>
          <a:p>
            <a:r>
              <a:rPr lang="sv-SE" sz="3200" dirty="0" err="1" smtClean="0">
                <a:latin typeface="Comic Sans MS" panose="030F0702030302020204" pitchFamily="66" charset="0"/>
              </a:rPr>
              <a:t>Estimated</a:t>
            </a:r>
            <a:r>
              <a:rPr lang="sv-SE" sz="3200" dirty="0" smtClean="0">
                <a:latin typeface="Comic Sans MS" panose="030F0702030302020204" pitchFamily="66" charset="0"/>
              </a:rPr>
              <a:t> at &gt; </a:t>
            </a:r>
            <a:r>
              <a:rPr lang="en-US" sz="3200" dirty="0" smtClean="0"/>
              <a:t>€</a:t>
            </a:r>
            <a:r>
              <a:rPr lang="sv-SE" sz="3200" dirty="0" smtClean="0">
                <a:latin typeface="Comic Sans MS" panose="030F0702030302020204" pitchFamily="66" charset="0"/>
              </a:rPr>
              <a:t>5 million</a:t>
            </a:r>
          </a:p>
          <a:p>
            <a:endParaRPr lang="sv-SE" sz="3200" dirty="0">
              <a:latin typeface="Comic Sans MS" panose="030F0702030302020204" pitchFamily="66" charset="0"/>
            </a:endParaRPr>
          </a:p>
          <a:p>
            <a:endParaRPr lang="sv-SE" sz="3200" dirty="0" smtClean="0">
              <a:latin typeface="Comic Sans MS" panose="030F0702030302020204" pitchFamily="66" charset="0"/>
            </a:endParaRPr>
          </a:p>
        </p:txBody>
      </p:sp>
    </p:spTree>
    <p:extLst>
      <p:ext uri="{BB962C8B-B14F-4D97-AF65-F5344CB8AC3E}">
        <p14:creationId xmlns:p14="http://schemas.microsoft.com/office/powerpoint/2010/main" val="1141162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251520" y="260648"/>
            <a:ext cx="6470041" cy="1323439"/>
          </a:xfrm>
          <a:prstGeom prst="rect">
            <a:avLst/>
          </a:prstGeom>
          <a:noFill/>
        </p:spPr>
        <p:txBody>
          <a:bodyPr wrap="none" rtlCol="0">
            <a:spAutoFit/>
          </a:bodyPr>
          <a:lstStyle/>
          <a:p>
            <a:r>
              <a:rPr lang="sv-SE" sz="2800" b="1" dirty="0" err="1" smtClean="0">
                <a:solidFill>
                  <a:prstClr val="black"/>
                </a:solidFill>
                <a:latin typeface="Comic Sans MS" pitchFamily="66" charset="0"/>
                <a:cs typeface="+mn-cs"/>
              </a:rPr>
              <a:t>User</a:t>
            </a:r>
            <a:r>
              <a:rPr lang="sv-SE" sz="2800" b="1" dirty="0" smtClean="0">
                <a:solidFill>
                  <a:prstClr val="black"/>
                </a:solidFill>
                <a:latin typeface="Comic Sans MS" pitchFamily="66" charset="0"/>
                <a:cs typeface="+mn-cs"/>
              </a:rPr>
              <a:t> gene bank(s)</a:t>
            </a:r>
          </a:p>
          <a:p>
            <a:r>
              <a:rPr lang="sv-SE" sz="2800" dirty="0" err="1" smtClean="0">
                <a:solidFill>
                  <a:prstClr val="black"/>
                </a:solidFill>
                <a:latin typeface="Comic Sans MS" pitchFamily="66" charset="0"/>
                <a:cs typeface="+mn-cs"/>
              </a:rPr>
              <a:t>Regulatory</a:t>
            </a:r>
            <a:r>
              <a:rPr lang="sv-SE" sz="2800" dirty="0" smtClean="0">
                <a:solidFill>
                  <a:prstClr val="black"/>
                </a:solidFill>
                <a:latin typeface="Comic Sans MS" pitchFamily="66" charset="0"/>
                <a:cs typeface="+mn-cs"/>
              </a:rPr>
              <a:t> </a:t>
            </a:r>
            <a:r>
              <a:rPr lang="sv-SE" sz="2800" dirty="0" err="1" smtClean="0">
                <a:solidFill>
                  <a:prstClr val="black"/>
                </a:solidFill>
                <a:latin typeface="Comic Sans MS" pitchFamily="66" charset="0"/>
                <a:cs typeface="+mn-cs"/>
              </a:rPr>
              <a:t>framework</a:t>
            </a:r>
            <a:endParaRPr lang="sv-SE" sz="2800" dirty="0" smtClean="0">
              <a:solidFill>
                <a:prstClr val="black"/>
              </a:solidFill>
              <a:latin typeface="Comic Sans MS" pitchFamily="66" charset="0"/>
              <a:cs typeface="+mn-cs"/>
            </a:endParaRPr>
          </a:p>
          <a:p>
            <a:r>
              <a:rPr lang="sv-SE" sz="2400" dirty="0" err="1" smtClean="0">
                <a:solidFill>
                  <a:prstClr val="black"/>
                </a:solidFill>
                <a:latin typeface="Comic Sans MS" pitchFamily="66" charset="0"/>
                <a:cs typeface="+mn-cs"/>
              </a:rPr>
              <a:t>Conservation</a:t>
            </a:r>
            <a:r>
              <a:rPr lang="sv-SE" sz="2400" dirty="0" smtClean="0">
                <a:solidFill>
                  <a:prstClr val="black"/>
                </a:solidFill>
                <a:latin typeface="Comic Sans MS" pitchFamily="66" charset="0"/>
                <a:cs typeface="+mn-cs"/>
              </a:rPr>
              <a:t> and </a:t>
            </a:r>
            <a:r>
              <a:rPr lang="sv-SE" sz="2400" dirty="0" err="1" smtClean="0">
                <a:solidFill>
                  <a:prstClr val="black"/>
                </a:solidFill>
                <a:latin typeface="Comic Sans MS" pitchFamily="66" charset="0"/>
                <a:cs typeface="+mn-cs"/>
              </a:rPr>
              <a:t>traditional</a:t>
            </a:r>
            <a:r>
              <a:rPr lang="sv-SE" sz="2400" dirty="0" smtClean="0">
                <a:solidFill>
                  <a:prstClr val="black"/>
                </a:solidFill>
                <a:latin typeface="Comic Sans MS" pitchFamily="66" charset="0"/>
                <a:cs typeface="+mn-cs"/>
              </a:rPr>
              <a:t> </a:t>
            </a:r>
            <a:r>
              <a:rPr lang="sv-SE" sz="2400" dirty="0" err="1" smtClean="0">
                <a:solidFill>
                  <a:prstClr val="black"/>
                </a:solidFill>
                <a:latin typeface="Comic Sans MS" pitchFamily="66" charset="0"/>
                <a:cs typeface="+mn-cs"/>
              </a:rPr>
              <a:t>varieties</a:t>
            </a:r>
            <a:r>
              <a:rPr lang="sv-SE" sz="2400" dirty="0" smtClean="0">
                <a:solidFill>
                  <a:prstClr val="black"/>
                </a:solidFill>
                <a:latin typeface="Comic Sans MS" pitchFamily="66" charset="0"/>
                <a:cs typeface="+mn-cs"/>
              </a:rPr>
              <a:t> </a:t>
            </a:r>
            <a:r>
              <a:rPr lang="sv-SE" sz="2400" dirty="0" err="1" smtClean="0">
                <a:solidFill>
                  <a:prstClr val="black"/>
                </a:solidFill>
                <a:latin typeface="Comic Sans MS" pitchFamily="66" charset="0"/>
                <a:cs typeface="+mn-cs"/>
              </a:rPr>
              <a:t>listed</a:t>
            </a:r>
            <a:endParaRPr lang="sv-SE" sz="2400" dirty="0" smtClean="0">
              <a:solidFill>
                <a:prstClr val="black"/>
              </a:solidFill>
              <a:latin typeface="Comic Sans MS" pitchFamily="66" charset="0"/>
              <a:cs typeface="+mn-cs"/>
            </a:endParaRPr>
          </a:p>
        </p:txBody>
      </p:sp>
    </p:spTree>
    <p:extLst>
      <p:ext uri="{BB962C8B-B14F-4D97-AF65-F5344CB8AC3E}">
        <p14:creationId xmlns:p14="http://schemas.microsoft.com/office/powerpoint/2010/main" val="1194800569"/>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theme/theme1.xml><?xml version="1.0" encoding="utf-8"?>
<a:theme xmlns:a="http://schemas.openxmlformats.org/drawingml/2006/main" name="nordgen">
  <a:themeElements>
    <a:clrScheme name="NordG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dGen">
      <a:majorFont>
        <a:latin typeface="Simain Text Orangutan"/>
        <a:ea typeface=""/>
        <a:cs typeface=""/>
      </a:majorFont>
      <a:minorFont>
        <a:latin typeface="Simain Text Orangut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rdG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G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G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G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G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G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G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G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G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G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G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G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8458</TotalTime>
  <Words>1097</Words>
  <Application>Microsoft Office PowerPoint</Application>
  <PresentationFormat>On-screen Show (4:3)</PresentationFormat>
  <Paragraphs>239</Paragraphs>
  <Slides>23</Slides>
  <Notes>13</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23</vt:i4>
      </vt:variant>
    </vt:vector>
  </HeadingPairs>
  <TitlesOfParts>
    <vt:vector size="39" baseType="lpstr">
      <vt:lpstr>ＭＳ Ｐゴシック</vt:lpstr>
      <vt:lpstr>Arial</vt:lpstr>
      <vt:lpstr>Arial Black</vt:lpstr>
      <vt:lpstr>Calibri</vt:lpstr>
      <vt:lpstr>Calibri Light</vt:lpstr>
      <vt:lpstr>Calisto MT</vt:lpstr>
      <vt:lpstr>Comic Sans MS</vt:lpstr>
      <vt:lpstr>Simain Text Orangutan</vt:lpstr>
      <vt:lpstr>Wingdings</vt:lpstr>
      <vt:lpstr>nordgen</vt:lpstr>
      <vt:lpstr>Office Theme</vt:lpstr>
      <vt:lpstr>1_Office Theme</vt:lpstr>
      <vt:lpstr>Folio</vt:lpstr>
      <vt:lpstr>2_Office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 Directives</vt:lpstr>
      <vt:lpstr>PowerPoint Presentation</vt:lpstr>
      <vt:lpstr>PowerPoint Presentation</vt:lpstr>
      <vt:lpstr>PowerPoint Presentation</vt:lpstr>
      <vt:lpstr>PowerPoint Presentation</vt:lpstr>
      <vt:lpstr>Seed requests 2010 - 2016</vt:lpstr>
      <vt:lpstr> </vt:lpstr>
      <vt:lpstr>Towards a ”user genebank”  1) define end-users (hobby, SMB)  2) driven by end-users with support from NordGen    -organization?    -role of NordGen?    -National or Nordic?  3) create a trademark ”grönt kulturarv”  4) legislation  5) funding     </vt:lpstr>
      <vt:lpstr>Towards a ”user genebank”  Annual surplus of seeds 1) suitable for hobby growers 2) included in NordGen’s hobby collection  NordGen as an active partner 1) End-users and NordGen defines accessions of interest       for use in Nordic countries 2) NordGen ”assists” with 1st regeneration (cereals)  National hubs (”user gene banks”) 1) Driven by end users in Nordic countries 2) NordGen assists in selection of material    </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kabac</dc:creator>
  <cp:lastModifiedBy>Jan Svensson</cp:lastModifiedBy>
  <cp:revision>580</cp:revision>
  <cp:lastPrinted>2016-09-02T12:33:16Z</cp:lastPrinted>
  <dcterms:created xsi:type="dcterms:W3CDTF">2009-02-18T13:27:15Z</dcterms:created>
  <dcterms:modified xsi:type="dcterms:W3CDTF">2016-11-21T15:56:43Z</dcterms:modified>
</cp:coreProperties>
</file>