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8" r:id="rId14"/>
    <p:sldId id="274" r:id="rId15"/>
    <p:sldId id="269" r:id="rId16"/>
    <p:sldId id="275" r:id="rId17"/>
    <p:sldId id="270" r:id="rId18"/>
    <p:sldId id="271" r:id="rId19"/>
    <p:sldId id="27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5D267-031E-473B-8795-CFE0DF8298F7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52E4-2DBE-4FEE-A0D1-8BA5F544EF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23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452E4-2DBE-4FEE-A0D1-8BA5F544EFC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9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B5548-FD39-3549-9975-B20345333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DCE295-1CD2-0578-AB92-AB20FE11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49B26C-A22E-9FFA-8F97-2484BD03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F740CD-7A64-582F-B03D-C85D5470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08732-2158-F003-4B19-89970109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53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C7FF5-AC42-71A2-F209-9337F13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68A28C0-B854-B101-CAD9-1D3B8CA7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E3CDC-77AB-2D43-B359-DE2EFC47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D48E8D-8F44-DB31-132E-59B14402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ACF70D-EB1F-658E-A22F-A7AFE907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89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4C8A6F5-9747-6BD6-B058-1F457ECA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A46BCDC-4E7E-E91E-7A37-006174177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674A87-1D7E-A243-1556-5DECEEB9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3E3B21-1C72-D677-ED79-80199497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8A11A4-FE71-AF66-523D-AA8996F3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83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9F7D0-89E9-2DA2-85F9-A2A3D5B1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8A5A8-C98B-2B82-B832-AEBB8CFA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3EE286-D1DD-DAD7-8D84-5E68DEFE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4D7037-29FE-1578-4F06-F18656DC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A52DB9-3C8F-CD37-E3B5-3DC84FEE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08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F2D24B-A51E-FF9F-DBBE-028370BA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8A62FF-F70E-FB8D-292E-ABF7E21C1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024576-3ED1-FAC6-6D84-43B3165E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3C2950-7EF9-866E-F818-1F4B6ABE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261616-213B-21E6-0AA6-F0BFE4EF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3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E3F36-5CA5-BF32-52B0-06963DE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823E64-E129-8AEB-F7DB-8CAA49E3E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B5DB46-4F33-F653-58A7-0B486A1CB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8000F3-A7D7-75B0-BA16-8F33338B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DB7465-FE34-26C5-6992-DB77E9C3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026514-F213-7BC6-AA18-373FCE91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04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10748-B5A5-6238-79CD-C4B76D76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65CF9C-03B3-E96B-B757-7B75B0B5B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B77977-24FA-B6E2-F351-A2D1D47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C35FDE-92B9-9A3F-E181-035478301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A336D00-A1D3-D65B-9B68-ABAB6BD53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3ABD46E-D0A8-D5AF-3A82-D4B499EC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225DCCF-064E-8753-DEE4-2C9971BD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6D7FF9-EB71-329A-C379-5F70EEAA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18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AF6D5-6EC2-92A7-3E7F-E1152ACE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E39711-B1D1-C7A5-2753-E0FB2DAC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5DA85C-4313-E82D-4190-4B82E161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DC4241-65D6-575E-3A84-E6602C8E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31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DB1F26-39C2-D5EA-EFED-35298AB7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889268F-6DDA-3022-41D1-2AE39800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955A2D-0657-C5B0-FCC7-61935AF6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26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A2CE4-F57B-EA53-C6ED-8436A533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23C1D0-B743-3B48-F201-F0242676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E6924A-0CF4-C0A2-00E0-6FCCE3D0F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62B93F-D6DA-7A48-874F-0CBF861D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A2DB31-3CB3-830E-2591-9D1E17F0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08B3DF-F6AD-6AB6-FE4A-24E32485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78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14C83-82EB-4BA6-FA3B-4678283F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09117CD-1187-F5BF-3566-E4C2BF0D5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31CFED-568F-D82B-B885-6399B799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9C9E2A-B061-33ED-E69D-3AACBEA9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2E977D-6397-A98C-355E-15E3F167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FA4C2F-0F42-AB7A-AD09-9FE42310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14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59BD54-F918-6EC7-339C-1DFAA358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B0E4DB-F215-49D2-FF46-8013BBEA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803890-1997-BCDF-BAA4-FA781C14F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89578-799F-4451-B664-83C8860128B8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8FC83-B6BC-7D53-988F-4E35AE5C5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A90B23-8808-7BE3-59C3-8F65FBFC7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E4360-FEE8-4B9D-BA71-FF0221BB6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2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i.com/projects/Suomi-ja-Karjala-normalisoituja-nimi%25C3%25A4-alueittain/514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yhteissukututkimus/posts/2729496710556308/" TargetMode="External"/><Relationship Id="rId3" Type="http://schemas.openxmlformats.org/officeDocument/2006/relationships/hyperlink" Target="https://www.geni.com/projects/Ohjeet-Suomi-ja-Karjala/44865" TargetMode="External"/><Relationship Id="rId7" Type="http://schemas.openxmlformats.org/officeDocument/2006/relationships/hyperlink" Target="https://www.facebook.com/groups/yhteissukututkimus" TargetMode="External"/><Relationship Id="rId2" Type="http://schemas.openxmlformats.org/officeDocument/2006/relationships/hyperlink" Target="https://www.ysj.fi/geni-ohje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ni.com/projects/Finland-and-Karelia-Where-to-get-help/45995" TargetMode="External"/><Relationship Id="rId5" Type="http://schemas.openxmlformats.org/officeDocument/2006/relationships/hyperlink" Target="https://www.geni.com/projects/Finland-and-Karelia-General-naming-standard/46000" TargetMode="External"/><Relationship Id="rId4" Type="http://schemas.openxmlformats.org/officeDocument/2006/relationships/hyperlink" Target="https://www.geni.com/projects/Finland-and-Karelia/13098" TargetMode="External"/><Relationship Id="rId9" Type="http://schemas.openxmlformats.org/officeDocument/2006/relationships/hyperlink" Target="https://snellmanedu.fi/tuote/sukututkimus-ja-geni-jatkokurssi-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A6884-8B5E-4106-8C4B-09CF57D77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Geni</a:t>
            </a:r>
            <a:r>
              <a:rPr lang="fi-FI" dirty="0"/>
              <a:t> – alkeista eteenpäin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7BE48E-E712-4934-9FE9-423AB8524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Pohjois-Kymen sukututkijat, pienryhmä 15.10.2025</a:t>
            </a:r>
          </a:p>
          <a:p>
            <a:r>
              <a:rPr lang="fi-FI" dirty="0"/>
              <a:t>Tuomas Kunttu</a:t>
            </a:r>
          </a:p>
        </p:txBody>
      </p:sp>
    </p:spTree>
    <p:extLst>
      <p:ext uri="{BB962C8B-B14F-4D97-AF65-F5344CB8AC3E}">
        <p14:creationId xmlns:p14="http://schemas.microsoft.com/office/powerpoint/2010/main" val="373155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E6912-EA38-9AC4-2559-F2F890A5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3C29871-C2EE-6738-0DC5-45785F23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94" y="1955978"/>
            <a:ext cx="2459260" cy="310560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CA5C3EC-0F53-479C-8AA0-27051E67D446}"/>
              </a:ext>
            </a:extLst>
          </p:cNvPr>
          <p:cNvSpPr/>
          <p:nvPr/>
        </p:nvSpPr>
        <p:spPr>
          <a:xfrm>
            <a:off x="271094" y="3508780"/>
            <a:ext cx="1631349" cy="885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761C27A6-123C-8429-C829-F7F632C9D499}"/>
              </a:ext>
            </a:extLst>
          </p:cNvPr>
          <p:cNvCxnSpPr>
            <a:cxnSpLocks/>
          </p:cNvCxnSpPr>
          <p:nvPr/>
        </p:nvCxnSpPr>
        <p:spPr>
          <a:xfrm>
            <a:off x="1325573" y="3669874"/>
            <a:ext cx="18349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FEA61E68-F62E-4E36-45FC-F9DA3E9C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57" y="2166330"/>
            <a:ext cx="8671549" cy="3900089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DE14E704-8152-706E-25CF-66BBB55FF796}"/>
              </a:ext>
            </a:extLst>
          </p:cNvPr>
          <p:cNvSpPr/>
          <p:nvPr/>
        </p:nvSpPr>
        <p:spPr>
          <a:xfrm>
            <a:off x="3495924" y="3077405"/>
            <a:ext cx="3868371" cy="248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D1A712F-3395-2F10-5B8D-4869BB9B6643}"/>
              </a:ext>
            </a:extLst>
          </p:cNvPr>
          <p:cNvSpPr/>
          <p:nvPr/>
        </p:nvSpPr>
        <p:spPr>
          <a:xfrm>
            <a:off x="3550133" y="4937181"/>
            <a:ext cx="2826119" cy="248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7D67915-7FE4-9D05-97AA-4413C92980CB}"/>
              </a:ext>
            </a:extLst>
          </p:cNvPr>
          <p:cNvSpPr/>
          <p:nvPr/>
        </p:nvSpPr>
        <p:spPr>
          <a:xfrm>
            <a:off x="7649591" y="3861360"/>
            <a:ext cx="3868371" cy="248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5D595E08-81A6-30D5-ECB0-49A0970377F9}"/>
              </a:ext>
            </a:extLst>
          </p:cNvPr>
          <p:cNvSpPr/>
          <p:nvPr/>
        </p:nvSpPr>
        <p:spPr>
          <a:xfrm>
            <a:off x="3495925" y="5252998"/>
            <a:ext cx="3426514" cy="248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6863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B4A601-0724-64F1-67D2-C6066982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06734" cy="1325563"/>
          </a:xfrm>
        </p:spPr>
        <p:txBody>
          <a:bodyPr/>
          <a:lstStyle/>
          <a:p>
            <a:r>
              <a:rPr lang="fi-FI" dirty="0"/>
              <a:t>Asetukset 3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EA58AF-99D6-9F77-B8B3-DF5E8956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631" y="0"/>
            <a:ext cx="6781407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C185582-A912-254A-BE15-A4FF2ADA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4" y="1955978"/>
            <a:ext cx="2459260" cy="3105604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F3420DBB-EF70-0053-7614-ACD7B0832701}"/>
              </a:ext>
            </a:extLst>
          </p:cNvPr>
          <p:cNvSpPr/>
          <p:nvPr/>
        </p:nvSpPr>
        <p:spPr>
          <a:xfrm>
            <a:off x="271094" y="3508780"/>
            <a:ext cx="1631349" cy="885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D7BD11D1-3D6E-07E6-0470-2B486D46D009}"/>
              </a:ext>
            </a:extLst>
          </p:cNvPr>
          <p:cNvCxnSpPr>
            <a:cxnSpLocks/>
          </p:cNvCxnSpPr>
          <p:nvPr/>
        </p:nvCxnSpPr>
        <p:spPr>
          <a:xfrm flipV="1">
            <a:off x="1859485" y="3896940"/>
            <a:ext cx="2319753" cy="49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8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11309E-5E9E-273D-9876-18BBFBD0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15BA34-6A67-3F5A-8D90-597560D36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502"/>
            <a:ext cx="10871030" cy="50015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Koska </a:t>
            </a:r>
            <a:r>
              <a:rPr lang="fi-FI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Geni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on yhteinen sukupuutietokanta, on tärkeää että yhdistämiset tapahtuvat riittävän ajoissa, jotta ei jouduttaisi yhdistämään valtavia tuplaprofiilioksia ("varjopuita"). Siksi käytämme vähintään yhdellä välilehdelle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normimuotoa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nimille. Norminimimuoto vaihtelee alueittain ja uskonnollis-kulttuurisen taustan mukaan.</a:t>
            </a:r>
          </a:p>
          <a:p>
            <a:pPr>
              <a:lnSpc>
                <a:spcPct val="110000"/>
              </a:lnSpc>
            </a:pPr>
            <a:r>
              <a:rPr lang="fi-FI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Suomalaisten sukututkijoiden keskuudessa on kaksi ryhmittymää, jotka ajattelevat nimimuodoista eri tavalla: toinen suosii suomenkielisiä norminimiä ja toinen suosii kastenimiä. Käytämme ratkaisua, jossa molemmat ryhmittymät on otettu huomioon: nimet tulevat molemmilla tavoilla käyttäen </a:t>
            </a:r>
            <a:r>
              <a:rPr lang="fi-FI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Genin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profiilin kielivälilehtiä.</a:t>
            </a:r>
          </a:p>
        </p:txBody>
      </p:sp>
    </p:spTree>
    <p:extLst>
      <p:ext uri="{BB962C8B-B14F-4D97-AF65-F5344CB8AC3E}">
        <p14:creationId xmlns:p14="http://schemas.microsoft.com/office/powerpoint/2010/main" val="378959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A5432-0BD2-F6D2-082C-EE6C4F20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Etunimien kirjaaminen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1D361-EFDE-C7C8-0720-8E50FE3F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018315" cy="5090601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Suomenkielisten etunimien kirjoitusasut normaalistetaan mahdollisimman varovaisesti suomenkieliseen yleisasuunsa. Tällainen menettely tuo hyötyjä: vältetään kansanomaisia nimimuotoja koskevat väärät arvaukset, toiseksi vältetään </a:t>
            </a:r>
            <a:r>
              <a:rPr lang="fi-FI" dirty="0" err="1"/>
              <a:t>Genissä</a:t>
            </a:r>
            <a:r>
              <a:rPr lang="fi-FI" dirty="0"/>
              <a:t> tuplaprofiilioksien muodostumista</a:t>
            </a:r>
          </a:p>
          <a:p>
            <a:r>
              <a:rPr lang="fi-FI" dirty="0"/>
              <a:t>Jos henkilö on </a:t>
            </a:r>
            <a:r>
              <a:rPr lang="fi-FI" b="1" dirty="0"/>
              <a:t>suomenkielinen</a:t>
            </a:r>
            <a:r>
              <a:rPr lang="fi-FI" dirty="0"/>
              <a:t> ja kastemerkintä on ruotsiksi:</a:t>
            </a:r>
          </a:p>
          <a:p>
            <a:pPr lvl="1"/>
            <a:r>
              <a:rPr lang="fi-FI" dirty="0"/>
              <a:t>englannin- ja/tai suomenkieliselle välilehdelle: nimi suomalaisessa normimuodossa</a:t>
            </a:r>
          </a:p>
          <a:p>
            <a:pPr lvl="1"/>
            <a:r>
              <a:rPr lang="fi-FI" dirty="0"/>
              <a:t>ruotsinkieliselle välilehdelle kastenimi ruotsiksi</a:t>
            </a:r>
          </a:p>
          <a:p>
            <a:r>
              <a:rPr lang="fi-FI" dirty="0"/>
              <a:t>Jos henkilö on </a:t>
            </a:r>
            <a:r>
              <a:rPr lang="fi-FI" b="1" dirty="0" err="1"/>
              <a:t>samankielinen</a:t>
            </a:r>
            <a:r>
              <a:rPr lang="fi-FI" dirty="0"/>
              <a:t> kuin kastemerkintä (ruotsi), ei nimeä normaalisteta suomeksi, mutta se on tarpeen kirjoittaa normimuodossa englanninkieliselle välilehdelle.</a:t>
            </a:r>
          </a:p>
          <a:p>
            <a:r>
              <a:rPr lang="fi-FI" dirty="0"/>
              <a:t>Jos henkilön käyttämää </a:t>
            </a:r>
            <a:r>
              <a:rPr lang="fi-FI" b="1" dirty="0"/>
              <a:t>kieltä ei tunneta </a:t>
            </a:r>
            <a:r>
              <a:rPr lang="fi-FI" dirty="0"/>
              <a:t>ja hän on kotoisin selkeästi seudulta, jossa kaksi tai useampi eri kieltä ovat hyvin todennäköisiä puhuttuja kieliä (erityisesti Pohjanmaan rannikko), kirjataan ensisijaisesti kastenimi ruotsinkieliselle lehdelle kirkonkirjakielen mukaan.</a:t>
            </a:r>
          </a:p>
          <a:p>
            <a:r>
              <a:rPr lang="fi-FI" dirty="0"/>
              <a:t>Jos henkilön käyttämä </a:t>
            </a:r>
            <a:r>
              <a:rPr lang="fi-FI" b="1" dirty="0"/>
              <a:t>nimi tunnetaan</a:t>
            </a:r>
            <a:r>
              <a:rPr lang="fi-FI" dirty="0"/>
              <a:t>, käytetään sitä nimimuotoa norminimen sijaan.</a:t>
            </a:r>
          </a:p>
          <a:p>
            <a:r>
              <a:rPr lang="fi-FI" dirty="0">
                <a:hlinkClick r:id="rId2"/>
              </a:rPr>
              <a:t>Normalisoituja nimiä alueittain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25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C7A88-69D2-109A-C7DF-D8C685E2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3B25E9-4B32-4E4E-B5CC-DF88D5B6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83" y="2291581"/>
            <a:ext cx="5126703" cy="32173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9C0348A-3BAD-F7CD-F833-486ADEA64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60" y="2182259"/>
            <a:ext cx="5126703" cy="33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C1754-09D4-6695-A02A-70579FC4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Sukunimet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DD4444-1EB0-3255-FF76-7916CA1B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Viimeisin käytössä ollut sukunimi kirjataan ylempään sukunimikenttään. Syntymäsukunimi ja aiemmat sukunimet kirjataan pilkuilla erotettuina alempaan sukunimikenttään.</a:t>
            </a:r>
          </a:p>
          <a:p>
            <a:r>
              <a:rPr lang="fi-FI" dirty="0"/>
              <a:t>Naisten sukunimiksi kirjataan vain syntymänimi, sillä naiset pitivät sukunimensä syntymästä hautaan, paitsi jos kirkonkirjoissa toisin merkitty</a:t>
            </a:r>
          </a:p>
          <a:p>
            <a:r>
              <a:rPr lang="fi-FI" dirty="0"/>
              <a:t>Länsisuomalaisella nimialueella käytetty lisänimi (talon/saaren/kylän nimi) merkitään sukunimikenttään</a:t>
            </a:r>
          </a:p>
          <a:p>
            <a:r>
              <a:rPr lang="fi-FI" dirty="0"/>
              <a:t>Tunnetaan myös –kenttään voi merkitä muita nimimuotoja</a:t>
            </a:r>
          </a:p>
        </p:txBody>
      </p:sp>
    </p:spTree>
    <p:extLst>
      <p:ext uri="{BB962C8B-B14F-4D97-AF65-F5344CB8AC3E}">
        <p14:creationId xmlns:p14="http://schemas.microsoft.com/office/powerpoint/2010/main" val="397313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DF01A-8D5A-394F-BD6C-47ED8E72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Yleistiedot-välilehden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72BE74-6430-2369-9D16-BDA67D35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9464" cy="4351338"/>
          </a:xfrm>
        </p:spPr>
        <p:txBody>
          <a:bodyPr/>
          <a:lstStyle/>
          <a:p>
            <a:r>
              <a:rPr lang="fi-FI" dirty="0"/>
              <a:t>Kertova teksti henkilöstä</a:t>
            </a:r>
          </a:p>
          <a:p>
            <a:r>
              <a:rPr lang="fi-FI" dirty="0"/>
              <a:t>Perusteita tulkinnalle sukujohdoissa, myös epävarmuuksien käsittely</a:t>
            </a:r>
          </a:p>
          <a:p>
            <a:r>
              <a:rPr lang="fi-FI" dirty="0"/>
              <a:t>Lähteet</a:t>
            </a:r>
          </a:p>
          <a:p>
            <a:r>
              <a:rPr lang="fi-FI" dirty="0"/>
              <a:t>Tekstin muotoilu</a:t>
            </a:r>
          </a:p>
          <a:p>
            <a:r>
              <a:rPr lang="fi-FI" dirty="0"/>
              <a:t>https://www.geni.com/people/Emanuel-Hellman/6000000010432640465</a:t>
            </a:r>
          </a:p>
        </p:txBody>
      </p:sp>
    </p:spTree>
    <p:extLst>
      <p:ext uri="{BB962C8B-B14F-4D97-AF65-F5344CB8AC3E}">
        <p14:creationId xmlns:p14="http://schemas.microsoft.com/office/powerpoint/2010/main" val="314308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873F1-8F9C-CCA0-BB6B-987A1D8B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Lähteistäminen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A4B354-284B-4168-74CD-BF7D71A93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Lähteiden merkitseminen on olennaista sukututkimuksesta</a:t>
            </a:r>
          </a:p>
          <a:p>
            <a:r>
              <a:rPr lang="fi-FI" dirty="0"/>
              <a:t>Lähdeviitteen tiedot: </a:t>
            </a:r>
            <a:endParaRPr lang="fi-FI" altLang="fi-FI" dirty="0"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dirty="0">
                <a:latin typeface="Arial" panose="020B0604020202020204" pitchFamily="34" charset="0"/>
              </a:rPr>
              <a:t> mistä lähteestä on kyse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dirty="0">
                <a:latin typeface="Arial" panose="020B0604020202020204" pitchFamily="34" charset="0"/>
              </a:rPr>
              <a:t> mahdolliset otsikkotiedot ja sivunumero siltä varalta, että linkki lakkaa toimimasta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dirty="0">
                <a:latin typeface="Arial" panose="020B0604020202020204" pitchFamily="34" charset="0"/>
              </a:rPr>
              <a:t> lähteen osoitelinkki, jonka ansiosta kenen tahansa on helppo ja nopea todentaa </a:t>
            </a:r>
            <a:r>
              <a:rPr lang="fi-FI" altLang="fi-FI" dirty="0" err="1">
                <a:latin typeface="Arial" panose="020B0604020202020204" pitchFamily="34" charset="0"/>
              </a:rPr>
              <a:t>Geniin</a:t>
            </a:r>
            <a:r>
              <a:rPr lang="fi-FI" altLang="fi-FI" dirty="0">
                <a:latin typeface="Arial" panose="020B0604020202020204" pitchFamily="34" charset="0"/>
              </a:rPr>
              <a:t> talletetut tiedot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dirty="0">
                <a:latin typeface="Arial" panose="020B0604020202020204" pitchFamily="34" charset="0"/>
              </a:rPr>
              <a:t> viittauspäivämäärä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dirty="0">
                <a:latin typeface="Arial" panose="020B0604020202020204" pitchFamily="34" charset="0"/>
              </a:rPr>
              <a:t> talleta tiedot Tietoa-kentässä vain English-</a:t>
            </a:r>
            <a:r>
              <a:rPr lang="fi-FI" altLang="fi-FI" dirty="0" err="1">
                <a:latin typeface="Arial" panose="020B0604020202020204" pitchFamily="34" charset="0"/>
              </a:rPr>
              <a:t>panelille</a:t>
            </a:r>
            <a:r>
              <a:rPr lang="fi-FI" altLang="fi-FI" dirty="0">
                <a:latin typeface="Arial" panose="020B0604020202020204" pitchFamily="34" charset="0"/>
              </a:rPr>
              <a:t> (oletus), koska muuten käy helposti niin että lähdetietoja, jotka pahimmillaan ovat keskenään ristiriitaisia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59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2B8003-EBB2-C25B-B4F5-FAB394EC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Lähdeviitteen muodostaminen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ED694B-2901-9CE6-7187-9EFCDFEBA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Digihakemisto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68FCF3-549E-CBA7-6DBF-47220EB7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4" y="2345283"/>
            <a:ext cx="9381344" cy="31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E9840-6E52-B27B-8384-8937E07E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Lähdeviitteen muodostaminen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5ACAF-E76B-51FC-06C2-794B5B9B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Suomen sukuhistoriallisen seuran jäsensivut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44F3CF4-B737-A16A-A698-0CA8E58E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743"/>
            <a:ext cx="12192000" cy="23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5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6EB536-1092-168C-9A99-F10F035C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39979-E9D5-1681-56FA-6A61241E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Genin</a:t>
            </a:r>
            <a:r>
              <a:rPr lang="fi-FI" dirty="0"/>
              <a:t> toimintaperiaate</a:t>
            </a:r>
          </a:p>
          <a:p>
            <a:pPr lvl="1"/>
            <a:r>
              <a:rPr lang="fi-FI" dirty="0" err="1"/>
              <a:t>Geni</a:t>
            </a:r>
            <a:r>
              <a:rPr lang="fi-FI" dirty="0"/>
              <a:t> on jäsenten yhteinen maailmanpuu, jossa yhtä henkilöä vastaa yksi profiili. Profiilit ovat siten yhteisessä ”omistuksessa” ja julkisia profiileja voi täydentää ja korjata koko jäsenistö.</a:t>
            </a:r>
          </a:p>
          <a:p>
            <a:pPr lvl="1"/>
            <a:r>
              <a:rPr lang="fi-FI" dirty="0"/>
              <a:t>Yhteistyö ja erilaisten toimintatapojen sietäminen olennaista</a:t>
            </a:r>
          </a:p>
          <a:p>
            <a:r>
              <a:rPr lang="fi-FI" dirty="0"/>
              <a:t>Profiilit</a:t>
            </a:r>
          </a:p>
          <a:p>
            <a:pPr lvl="1"/>
            <a:r>
              <a:rPr lang="fi-FI" dirty="0"/>
              <a:t>Profiili = henkilö</a:t>
            </a:r>
          </a:p>
          <a:p>
            <a:pPr lvl="1"/>
            <a:r>
              <a:rPr lang="fi-FI" dirty="0"/>
              <a:t>Elävät henkilöt ovat </a:t>
            </a:r>
            <a:r>
              <a:rPr lang="fi-FI" dirty="0" err="1"/>
              <a:t>Genissä</a:t>
            </a:r>
            <a:r>
              <a:rPr lang="fi-FI" dirty="0"/>
              <a:t> </a:t>
            </a:r>
            <a:r>
              <a:rPr lang="fi-FI" b="1" dirty="0"/>
              <a:t>yksityisiä</a:t>
            </a:r>
            <a:r>
              <a:rPr lang="fi-FI" dirty="0"/>
              <a:t> ja kuolleeksi merkityt ja julkistetut ovat </a:t>
            </a:r>
            <a:r>
              <a:rPr lang="fi-FI" b="1" dirty="0"/>
              <a:t>julkisia</a:t>
            </a:r>
          </a:p>
          <a:p>
            <a:pPr lvl="1"/>
            <a:r>
              <a:rPr lang="fi-FI" dirty="0"/>
              <a:t>Master profiilit, kuraattorit</a:t>
            </a:r>
          </a:p>
        </p:txBody>
      </p:sp>
    </p:spTree>
    <p:extLst>
      <p:ext uri="{BB962C8B-B14F-4D97-AF65-F5344CB8AC3E}">
        <p14:creationId xmlns:p14="http://schemas.microsoft.com/office/powerpoint/2010/main" val="12353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300338-F447-3A76-C2BF-6511BEAC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Lähdeviitteen muodostaminen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63F287-92BF-B220-A1E1-51573903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93768" cy="4832925"/>
          </a:xfrm>
        </p:spPr>
        <p:txBody>
          <a:bodyPr/>
          <a:lstStyle/>
          <a:p>
            <a:r>
              <a:rPr lang="fi-FI" dirty="0"/>
              <a:t>SSHY avoin puoli</a:t>
            </a:r>
            <a:endParaRPr lang="fi-FI" sz="1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r>
              <a:rPr lang="fi-FI" dirty="0"/>
              <a:t>Esim. Ahlaisten seurakunta. Rippikirja 1870-1879, kuva 4, sivu 5. https://www.sukuhistoria.fi/sshy/kirjat/Kirkonkirjat/ahlainen/rippikirja_1870-1879_mko14-35/4.htm</a:t>
            </a:r>
          </a:p>
          <a:p>
            <a:r>
              <a:rPr lang="fi-FI" dirty="0"/>
              <a:t>Kirjat</a:t>
            </a:r>
          </a:p>
          <a:p>
            <a:pPr lvl="1"/>
            <a:r>
              <a:rPr lang="fi-FI" dirty="0"/>
              <a:t>Penttilä, Aarni 1957: Suomen kielioppi. WSOY, Porvoo.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8ED99ED-200F-11D7-7A1C-7EA0C120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12" y="2314960"/>
            <a:ext cx="7618826" cy="18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3789E4-A516-5744-799D-09DF265D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61" y="273071"/>
            <a:ext cx="3917907" cy="3218831"/>
          </a:xfrm>
        </p:spPr>
        <p:txBody>
          <a:bodyPr>
            <a:normAutofit/>
          </a:bodyPr>
          <a:lstStyle/>
          <a:p>
            <a:r>
              <a:rPr lang="fi-FI" dirty="0"/>
              <a:t>Esimerkki lomakepohjasta lähdetietojen tallennusta varten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BCE48A-E75F-0BC7-9348-4A81A572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726" y="79780"/>
            <a:ext cx="7632274" cy="684265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===Lähteitä / </a:t>
            </a:r>
            <a:r>
              <a:rPr lang="fi-FI" sz="1800" dirty="0" err="1"/>
              <a:t>Sources</a:t>
            </a:r>
            <a:r>
              <a:rPr lang="fi-FI" sz="1800" dirty="0"/>
              <a:t>===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'''Syntymä / </a:t>
            </a:r>
            <a:r>
              <a:rPr lang="fi-FI" sz="1800" dirty="0" err="1"/>
              <a:t>Födelse</a:t>
            </a:r>
            <a:r>
              <a:rPr lang="fi-FI" sz="1800" dirty="0"/>
              <a:t> / </a:t>
            </a:r>
            <a:r>
              <a:rPr lang="fi-FI" sz="1800" dirty="0" err="1"/>
              <a:t>Birth</a:t>
            </a:r>
            <a:r>
              <a:rPr lang="fi-FI" sz="1800" dirty="0"/>
              <a:t>'''</a:t>
            </a:r>
          </a:p>
          <a:p>
            <a:pPr marL="0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'''Lapsuuden perheessään / I </a:t>
            </a:r>
            <a:r>
              <a:rPr lang="fi-FI" sz="1800" dirty="0" err="1"/>
              <a:t>sin</a:t>
            </a:r>
            <a:r>
              <a:rPr lang="fi-FI" sz="1800" dirty="0"/>
              <a:t> </a:t>
            </a:r>
            <a:r>
              <a:rPr lang="fi-FI" sz="1800" dirty="0" err="1"/>
              <a:t>barndomsfamilj</a:t>
            </a:r>
            <a:r>
              <a:rPr lang="fi-FI" sz="1800" dirty="0"/>
              <a:t> / In </a:t>
            </a:r>
            <a:r>
              <a:rPr lang="fi-FI" sz="1800" dirty="0" err="1"/>
              <a:t>his</a:t>
            </a:r>
            <a:r>
              <a:rPr lang="fi-FI" sz="1800" dirty="0"/>
              <a:t>/</a:t>
            </a:r>
            <a:r>
              <a:rPr lang="fi-FI" sz="1800" dirty="0" err="1"/>
              <a:t>her</a:t>
            </a:r>
            <a:r>
              <a:rPr lang="fi-FI" sz="1800" dirty="0"/>
              <a:t> </a:t>
            </a:r>
            <a:r>
              <a:rPr lang="fi-FI" sz="1800" dirty="0" err="1"/>
              <a:t>childhood</a:t>
            </a:r>
            <a:r>
              <a:rPr lang="fi-FI" sz="1800" dirty="0"/>
              <a:t> </a:t>
            </a:r>
            <a:r>
              <a:rPr lang="fi-FI" sz="1800" dirty="0" err="1"/>
              <a:t>family</a:t>
            </a:r>
            <a:r>
              <a:rPr lang="fi-FI" sz="1800" dirty="0"/>
              <a:t>'''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'''paikka'''</a:t>
            </a:r>
          </a:p>
          <a:p>
            <a:pPr indent="0">
              <a:spcBef>
                <a:spcPts val="600"/>
              </a:spcBef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'''Avioliitto / </a:t>
            </a:r>
            <a:r>
              <a:rPr lang="fi-FI" sz="1800" dirty="0" err="1"/>
              <a:t>Äktenskap</a:t>
            </a:r>
            <a:r>
              <a:rPr lang="fi-FI" sz="1800" dirty="0"/>
              <a:t> / </a:t>
            </a:r>
            <a:r>
              <a:rPr lang="fi-FI" sz="1800" dirty="0" err="1"/>
              <a:t>Marriage</a:t>
            </a:r>
            <a:r>
              <a:rPr lang="fi-FI" sz="1800" dirty="0"/>
              <a:t>'''</a:t>
            </a:r>
          </a:p>
          <a:p>
            <a:pPr marL="0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'''Puolisonsa kanssa /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sin</a:t>
            </a:r>
            <a:r>
              <a:rPr lang="fi-FI" sz="1800" dirty="0"/>
              <a:t> </a:t>
            </a:r>
            <a:r>
              <a:rPr lang="fi-FI" sz="1800" dirty="0" err="1"/>
              <a:t>maka</a:t>
            </a:r>
            <a:r>
              <a:rPr lang="fi-FI" sz="1800" dirty="0"/>
              <a:t>/</a:t>
            </a:r>
            <a:r>
              <a:rPr lang="fi-FI" sz="1800" dirty="0" err="1"/>
              <a:t>make</a:t>
            </a:r>
            <a:r>
              <a:rPr lang="fi-FI" sz="1800" dirty="0"/>
              <a:t> /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his</a:t>
            </a:r>
            <a:r>
              <a:rPr lang="fi-FI" sz="1800" dirty="0"/>
              <a:t>/</a:t>
            </a:r>
            <a:r>
              <a:rPr lang="fi-FI" sz="1800" dirty="0" err="1"/>
              <a:t>her</a:t>
            </a:r>
            <a:r>
              <a:rPr lang="fi-FI" sz="1800" dirty="0"/>
              <a:t> </a:t>
            </a:r>
            <a:r>
              <a:rPr lang="fi-FI" sz="1800" dirty="0" err="1"/>
              <a:t>spouse</a:t>
            </a:r>
            <a:r>
              <a:rPr lang="fi-FI" sz="1800" dirty="0"/>
              <a:t>:'’’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'''paikka'’’</a:t>
            </a:r>
          </a:p>
          <a:p>
            <a:pPr marL="0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'''Omat lapset lastenkirjoissa / </a:t>
            </a:r>
            <a:r>
              <a:rPr lang="fi-FI" sz="1800" dirty="0" err="1"/>
              <a:t>Egna</a:t>
            </a:r>
            <a:r>
              <a:rPr lang="fi-FI" sz="1800" dirty="0"/>
              <a:t> </a:t>
            </a:r>
            <a:r>
              <a:rPr lang="fi-FI" sz="1800" dirty="0" err="1"/>
              <a:t>barn</a:t>
            </a:r>
            <a:r>
              <a:rPr lang="fi-FI" sz="1800" dirty="0"/>
              <a:t> i </a:t>
            </a:r>
            <a:r>
              <a:rPr lang="fi-FI" sz="1800" dirty="0" err="1"/>
              <a:t>barnböcker</a:t>
            </a:r>
            <a:r>
              <a:rPr lang="fi-FI" sz="1800" dirty="0"/>
              <a:t> / </a:t>
            </a:r>
            <a:r>
              <a:rPr lang="fi-FI" sz="1800" dirty="0" err="1"/>
              <a:t>Own</a:t>
            </a:r>
            <a:r>
              <a:rPr lang="fi-FI" sz="1800" dirty="0"/>
              <a:t> </a:t>
            </a:r>
            <a:r>
              <a:rPr lang="fi-FI" sz="1800" dirty="0" err="1"/>
              <a:t>children</a:t>
            </a:r>
            <a:r>
              <a:rPr lang="fi-FI" sz="1800" dirty="0"/>
              <a:t> in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Children's</a:t>
            </a:r>
            <a:r>
              <a:rPr lang="fi-FI" sz="1800" dirty="0"/>
              <a:t> </a:t>
            </a:r>
            <a:r>
              <a:rPr lang="fi-FI" sz="1800" dirty="0" err="1"/>
              <a:t>records</a:t>
            </a:r>
            <a:r>
              <a:rPr lang="fi-FI" sz="1800" dirty="0"/>
              <a:t>'’’</a:t>
            </a:r>
          </a:p>
          <a:p>
            <a:pPr marL="0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'''Talonhaltijaluettelo /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List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Householders</a:t>
            </a:r>
            <a:r>
              <a:rPr lang="fi-FI" sz="1800" dirty="0"/>
              <a:t>'''</a:t>
            </a:r>
          </a:p>
          <a:p>
            <a:pPr indent="0">
              <a:spcBef>
                <a:spcPts val="600"/>
              </a:spcBef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'''Kuolema / </a:t>
            </a:r>
            <a:r>
              <a:rPr lang="fi-FI" sz="1800" dirty="0" err="1"/>
              <a:t>Död</a:t>
            </a:r>
            <a:r>
              <a:rPr lang="fi-FI" sz="1800" dirty="0"/>
              <a:t> / </a:t>
            </a:r>
            <a:r>
              <a:rPr lang="fi-FI" sz="1800" dirty="0" err="1"/>
              <a:t>Death</a:t>
            </a:r>
            <a:r>
              <a:rPr lang="fi-FI" sz="1800" dirty="0"/>
              <a:t>'’’</a:t>
            </a:r>
          </a:p>
          <a:p>
            <a:pPr marL="0" indent="0">
              <a:spcBef>
                <a:spcPts val="600"/>
              </a:spcBef>
              <a:buNone/>
            </a:pPr>
            <a:endParaRPr lang="fi-FI" sz="1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800" dirty="0"/>
              <a:t>'''Perukirja / </a:t>
            </a:r>
            <a:r>
              <a:rPr lang="fi-FI" sz="1800" dirty="0" err="1"/>
              <a:t>Bouppteckning</a:t>
            </a:r>
            <a:r>
              <a:rPr lang="fi-FI" sz="1800" dirty="0"/>
              <a:t> / </a:t>
            </a:r>
            <a:r>
              <a:rPr lang="fi-FI" sz="1800" dirty="0" err="1"/>
              <a:t>Estate</a:t>
            </a:r>
            <a:r>
              <a:rPr lang="fi-FI" sz="1800" dirty="0"/>
              <a:t> </a:t>
            </a:r>
            <a:r>
              <a:rPr lang="fi-FI" sz="1800" dirty="0" err="1"/>
              <a:t>inventory</a:t>
            </a:r>
            <a:r>
              <a:rPr lang="fi-FI" sz="1800" dirty="0"/>
              <a:t> </a:t>
            </a:r>
            <a:r>
              <a:rPr lang="fi-FI" sz="1800" dirty="0" err="1"/>
              <a:t>deed</a:t>
            </a:r>
            <a:r>
              <a:rPr lang="fi-FI" sz="1800" dirty="0"/>
              <a:t>'''</a:t>
            </a:r>
          </a:p>
        </p:txBody>
      </p:sp>
    </p:spTree>
    <p:extLst>
      <p:ext uri="{BB962C8B-B14F-4D97-AF65-F5344CB8AC3E}">
        <p14:creationId xmlns:p14="http://schemas.microsoft.com/office/powerpoint/2010/main" val="347539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9CE31A-455A-1BD5-C83C-F2BF7EAE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Aikajana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D70B5-7753-E78B-2FFF-3AF77041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Jotkut tapaavat laittaa aikajanalle lähteet</a:t>
            </a:r>
          </a:p>
          <a:p>
            <a:r>
              <a:rPr lang="fi-FI" dirty="0"/>
              <a:t>Hyötyä ainakin jos tutkii profiilihenkilön lasten syntymätietoja</a:t>
            </a:r>
          </a:p>
          <a:p>
            <a:r>
              <a:rPr lang="fi-FI" dirty="0"/>
              <a:t>https://www.geni.com/people/Anna-Sofia-Kunttu/6000000088363782143#/tab/timeline</a:t>
            </a:r>
          </a:p>
        </p:txBody>
      </p:sp>
    </p:spTree>
    <p:extLst>
      <p:ext uri="{BB962C8B-B14F-4D97-AF65-F5344CB8AC3E}">
        <p14:creationId xmlns:p14="http://schemas.microsoft.com/office/powerpoint/2010/main" val="227015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3F572-1BD5-5163-DAA5-231DB8FE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Jäsenyydet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564FDF-DCAD-478D-4CFF-3E6F606A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Basic</a:t>
            </a:r>
          </a:p>
          <a:p>
            <a:pPr lvl="1"/>
            <a:r>
              <a:rPr lang="fi-FI" dirty="0"/>
              <a:t>Ilmainen</a:t>
            </a:r>
          </a:p>
          <a:p>
            <a:pPr lvl="1"/>
            <a:r>
              <a:rPr lang="fi-FI" dirty="0"/>
              <a:t>Käyttö rajoitetumpaa, mutta tälläkin pärjää</a:t>
            </a:r>
          </a:p>
          <a:p>
            <a:pPr lvl="1"/>
            <a:r>
              <a:rPr lang="fi-FI" dirty="0"/>
              <a:t>Profiilien haku työläämpää</a:t>
            </a:r>
          </a:p>
          <a:p>
            <a:pPr lvl="1"/>
            <a:r>
              <a:rPr lang="fi-FI" dirty="0"/>
              <a:t>jäsenyydellä ei pysty noita yhdistämisiä tekemään ja tuplienkin näkeminen on rajallista. Tämän</a:t>
            </a:r>
          </a:p>
          <a:p>
            <a:pPr lvl="1"/>
            <a:r>
              <a:rPr lang="fi-FI" dirty="0"/>
              <a:t>puutteita parantaa aloittamalla yhteistyö muiden samoja sukuja/alueita tutkivien kanssa ja liitytään mahdollisimman laajasti eri alueellisiin projekteihin.</a:t>
            </a:r>
          </a:p>
          <a:p>
            <a:r>
              <a:rPr lang="fi-FI" b="1" dirty="0"/>
              <a:t>Pro</a:t>
            </a:r>
          </a:p>
          <a:p>
            <a:pPr lvl="1"/>
            <a:r>
              <a:rPr lang="fi-FI" dirty="0"/>
              <a:t>Maksullinen, listahinta $ 150, tarjouksia usein</a:t>
            </a:r>
          </a:p>
          <a:p>
            <a:pPr lvl="1"/>
            <a:r>
              <a:rPr lang="fi-FI" dirty="0"/>
              <a:t>Profiilien sujuva haku, puuosumat</a:t>
            </a:r>
          </a:p>
        </p:txBody>
      </p:sp>
    </p:spTree>
    <p:extLst>
      <p:ext uri="{BB962C8B-B14F-4D97-AF65-F5344CB8AC3E}">
        <p14:creationId xmlns:p14="http://schemas.microsoft.com/office/powerpoint/2010/main" val="80942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9A29B6-6725-742E-C71C-6CCA2913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609FA-8570-9971-9671-46DAADB34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Projektit ovat </a:t>
            </a:r>
            <a:r>
              <a:rPr lang="fi-FI" dirty="0" err="1"/>
              <a:t>Genissä</a:t>
            </a:r>
            <a:r>
              <a:rPr lang="fi-FI" dirty="0"/>
              <a:t> yhteistyöverkostoja, jotka kokoavat projektiin liittyvät profiilit ja käyttäjät yhteen</a:t>
            </a:r>
          </a:p>
          <a:p>
            <a:r>
              <a:rPr lang="fi-FI" dirty="0"/>
              <a:t>Projekteja on valtakunnallisia, alueellisia, paikkakunta- ja kyläkohtaisia, ammatti</a:t>
            </a:r>
          </a:p>
          <a:p>
            <a:r>
              <a:rPr lang="fi-FI" dirty="0"/>
              <a:t>Profiilit kannattaa liittää kaikkiin sopiviin projekteihin, sitä ennen pitää itse liittyä projektiin</a:t>
            </a:r>
          </a:p>
          <a:p>
            <a:r>
              <a:rPr lang="fi-FI" dirty="0"/>
              <a:t>Suositus liittää ainakin:</a:t>
            </a:r>
          </a:p>
          <a:p>
            <a:pPr lvl="1"/>
            <a:r>
              <a:rPr lang="fi-FI" dirty="0"/>
              <a:t>Suomi ja Karjala</a:t>
            </a:r>
          </a:p>
          <a:p>
            <a:pPr lvl="1"/>
            <a:r>
              <a:rPr lang="fi-FI" dirty="0"/>
              <a:t>Alue, esim. Uusimaa ja Kymenlaakso</a:t>
            </a:r>
          </a:p>
          <a:p>
            <a:pPr lvl="1"/>
            <a:r>
              <a:rPr lang="fi-FI" dirty="0"/>
              <a:t>Paikkakunta, esim. Paikkakunta Valkeala</a:t>
            </a:r>
          </a:p>
        </p:txBody>
      </p:sp>
    </p:spTree>
    <p:extLst>
      <p:ext uri="{BB962C8B-B14F-4D97-AF65-F5344CB8AC3E}">
        <p14:creationId xmlns:p14="http://schemas.microsoft.com/office/powerpoint/2010/main" val="114304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4260CB-2971-1F6E-A80C-3EC54B11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Käytön aloittaminen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8AF2A0-87DF-F5F7-B955-06769C96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Käyttäjäksi rekisteröiminen</a:t>
            </a:r>
          </a:p>
          <a:p>
            <a:r>
              <a:rPr lang="fi-FI" dirty="0"/>
              <a:t>Lisää vanhemmat ja isovanhemmat</a:t>
            </a:r>
          </a:p>
          <a:p>
            <a:pPr lvl="1"/>
            <a:r>
              <a:rPr lang="fi-FI" dirty="0"/>
              <a:t>Huom. elävien ihmisten lisääminen vaatii ko. henkilöltä luvan, muuten merkitään nimeksi esim. N. N. (</a:t>
            </a:r>
            <a:r>
              <a:rPr lang="fi-FI" dirty="0" err="1"/>
              <a:t>nomen</a:t>
            </a:r>
            <a:r>
              <a:rPr lang="fi-FI" dirty="0"/>
              <a:t> </a:t>
            </a:r>
            <a:r>
              <a:rPr lang="fi-FI" dirty="0" err="1"/>
              <a:t>nescio</a:t>
            </a:r>
            <a:r>
              <a:rPr lang="fi-FI" dirty="0"/>
              <a:t>)</a:t>
            </a:r>
          </a:p>
          <a:p>
            <a:r>
              <a:rPr lang="fi-FI" dirty="0"/>
              <a:t>Suomalaisia on jo niin paljon </a:t>
            </a:r>
            <a:r>
              <a:rPr lang="fi-FI" dirty="0" err="1"/>
              <a:t>Genissä</a:t>
            </a:r>
            <a:r>
              <a:rPr lang="fi-FI" dirty="0"/>
              <a:t>, että yleensä </a:t>
            </a:r>
            <a:r>
              <a:rPr lang="fi-FI" dirty="0" err="1"/>
              <a:t>Genistä</a:t>
            </a:r>
            <a:r>
              <a:rPr lang="fi-FI" dirty="0"/>
              <a:t> jo löytyy isovanhemmat tai isoisovanhemmat</a:t>
            </a:r>
          </a:p>
          <a:p>
            <a:r>
              <a:rPr lang="fi-FI" dirty="0"/>
              <a:t>Kun törmää tuplaprofiiliin, tarvitsee ensimmäisen kerran apua, jotta saa yhdistettyä profiilit</a:t>
            </a:r>
          </a:p>
          <a:p>
            <a:endParaRPr lang="fi-FI" dirty="0"/>
          </a:p>
          <a:p>
            <a:r>
              <a:rPr lang="fi-FI" dirty="0" err="1"/>
              <a:t>Geniin</a:t>
            </a:r>
            <a:r>
              <a:rPr lang="fi-FI" dirty="0"/>
              <a:t> ei kannata tuoda GEDCOM-tiedostoa</a:t>
            </a:r>
          </a:p>
        </p:txBody>
      </p:sp>
    </p:spTree>
    <p:extLst>
      <p:ext uri="{BB962C8B-B14F-4D97-AF65-F5344CB8AC3E}">
        <p14:creationId xmlns:p14="http://schemas.microsoft.com/office/powerpoint/2010/main" val="309023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7C84B-5266-FDCA-B1DB-FECCD8CE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C9E18-59C5-0E61-0996-6ABDDC46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Tavoitteena on eheä ja hyvin </a:t>
            </a:r>
            <a:r>
              <a:rPr lang="fi-FI" dirty="0" err="1"/>
              <a:t>lähteistetty</a:t>
            </a:r>
            <a:r>
              <a:rPr lang="fi-FI" dirty="0"/>
              <a:t> sukupuu</a:t>
            </a:r>
          </a:p>
          <a:p>
            <a:r>
              <a:rPr lang="fi-FI" dirty="0"/>
              <a:t>Kaikki tekevät virheitä, mutta </a:t>
            </a:r>
            <a:r>
              <a:rPr lang="fi-FI" dirty="0" err="1"/>
              <a:t>Genissä</a:t>
            </a:r>
            <a:r>
              <a:rPr lang="fi-FI" dirty="0"/>
              <a:t> iso käyttäjämäärä auttaa löytämään virheitä profiileissa ja niiden yhteyksissä</a:t>
            </a:r>
          </a:p>
          <a:p>
            <a:endParaRPr lang="fi-FI" dirty="0"/>
          </a:p>
          <a:p>
            <a:r>
              <a:rPr lang="fi-FI" dirty="0"/>
              <a:t>Rohkeasti mukaan</a:t>
            </a:r>
          </a:p>
          <a:p>
            <a:r>
              <a:rPr lang="fi-FI" dirty="0"/>
              <a:t>Tutustu ohjeisiin</a:t>
            </a:r>
          </a:p>
          <a:p>
            <a:r>
              <a:rPr lang="fi-FI" dirty="0"/>
              <a:t>Tee ja hyväksy yhteistyöpyyntöjä, erityisen tärkeitä Basic-käyttäjälle</a:t>
            </a:r>
          </a:p>
          <a:p>
            <a:r>
              <a:rPr lang="fi-FI" dirty="0"/>
              <a:t>Lähteistä profiilit</a:t>
            </a:r>
          </a:p>
        </p:txBody>
      </p:sp>
    </p:spTree>
    <p:extLst>
      <p:ext uri="{BB962C8B-B14F-4D97-AF65-F5344CB8AC3E}">
        <p14:creationId xmlns:p14="http://schemas.microsoft.com/office/powerpoint/2010/main" val="25306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29F7E-8BA2-05D5-9184-12100183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Yhteistyökumppanit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9AA99D-CEB5-66E0-F5FA-F3362589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Kannattaa hankkia paljon yhteistyökumppaneita</a:t>
            </a:r>
          </a:p>
          <a:p>
            <a:r>
              <a:rPr lang="fi-FI" dirty="0"/>
              <a:t>Peruskäyttäjälle: yhteistyökumppanin ylläpitämät profiilit löytyvät </a:t>
            </a:r>
            <a:r>
              <a:rPr lang="fi-FI" dirty="0" err="1"/>
              <a:t>Genin</a:t>
            </a:r>
            <a:r>
              <a:rPr lang="fi-FI" dirty="0"/>
              <a:t> haulla helpommin</a:t>
            </a:r>
          </a:p>
          <a:p>
            <a:r>
              <a:rPr lang="fi-FI" dirty="0"/>
              <a:t>Yhdistämisten seurauksena tulleiden </a:t>
            </a:r>
            <a:r>
              <a:rPr lang="fi-FI" dirty="0" err="1"/>
              <a:t>riistiriitojen</a:t>
            </a:r>
            <a:r>
              <a:rPr lang="fi-FI" dirty="0"/>
              <a:t> ratkaisemisia ei tarvitse hyväksyttää ylläpitäjällä</a:t>
            </a:r>
          </a:p>
          <a:p>
            <a:r>
              <a:rPr lang="fi-FI" dirty="0"/>
              <a:t>Profiileja voi liittää projekteihin ilman, että jatkuvasti täytyy lähettää pyyntöjä ylläpitäjille</a:t>
            </a:r>
          </a:p>
          <a:p>
            <a:r>
              <a:rPr lang="fi-FI" dirty="0"/>
              <a:t>Itselle tulee vähemmän pyyntöjä liittää joku profiili eri projekteihin tai ristiriitojen korjausten hyväksymispyyntöjä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44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0D9F08-AC7B-16D5-3412-D9F311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Ohjeita, oppia ja apua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3601B-3072-49B3-C471-4404D119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https://www.ysj.fi/geni-ohjeet/</a:t>
            </a:r>
            <a:endParaRPr lang="fi-FI" dirty="0"/>
          </a:p>
          <a:p>
            <a:r>
              <a:rPr lang="fi-FI" dirty="0">
                <a:hlinkClick r:id="rId3"/>
              </a:rPr>
              <a:t>Ohjeet </a:t>
            </a:r>
            <a:r>
              <a:rPr lang="fi-FI" dirty="0" err="1">
                <a:hlinkClick r:id="rId3"/>
              </a:rPr>
              <a:t>Genissä</a:t>
            </a:r>
            <a:endParaRPr lang="fi-FI" dirty="0"/>
          </a:p>
          <a:p>
            <a:r>
              <a:rPr lang="fi-FI" dirty="0">
                <a:hlinkClick r:id="rId4"/>
              </a:rPr>
              <a:t>Suomi ja Karjala -projekti</a:t>
            </a:r>
            <a:endParaRPr lang="fi-FI" dirty="0"/>
          </a:p>
          <a:p>
            <a:r>
              <a:rPr lang="fi-FI" dirty="0">
                <a:hlinkClick r:id="rId5"/>
              </a:rPr>
              <a:t>Yleinen nimistandardi</a:t>
            </a:r>
            <a:endParaRPr lang="fi-FI" dirty="0"/>
          </a:p>
          <a:p>
            <a:r>
              <a:rPr lang="fi-FI" dirty="0">
                <a:hlinkClick r:id="rId6"/>
              </a:rPr>
              <a:t>Sukupuukummit</a:t>
            </a:r>
            <a:r>
              <a:rPr lang="fi-FI" dirty="0"/>
              <a:t>, auttamaan lupautuneita käyttäjiä</a:t>
            </a:r>
          </a:p>
          <a:p>
            <a:r>
              <a:rPr lang="fi-FI" dirty="0"/>
              <a:t>Facebook-ryhmä: </a:t>
            </a:r>
            <a:r>
              <a:rPr lang="fi-FI" dirty="0">
                <a:hlinkClick r:id="rId7"/>
              </a:rPr>
              <a:t>Yhteiset sukujuuret - sukututkimus nykypäivän työkaluin</a:t>
            </a:r>
            <a:endParaRPr lang="fi-FI" dirty="0"/>
          </a:p>
          <a:p>
            <a:pPr lvl="1"/>
            <a:r>
              <a:rPr lang="fi-FI" dirty="0">
                <a:hlinkClick r:id="rId8"/>
              </a:rPr>
              <a:t>Auttamisketju</a:t>
            </a:r>
            <a:endParaRPr lang="fi-FI" dirty="0"/>
          </a:p>
          <a:p>
            <a:r>
              <a:rPr lang="fi-FI" dirty="0"/>
              <a:t>Kaupallisia koulutuksia: </a:t>
            </a:r>
            <a:r>
              <a:rPr lang="fi-FI" dirty="0">
                <a:hlinkClick r:id="rId9"/>
              </a:rPr>
              <a:t>Snellman </a:t>
            </a:r>
            <a:r>
              <a:rPr lang="fi-FI" dirty="0" err="1">
                <a:hlinkClick r:id="rId9"/>
              </a:rPr>
              <a:t>Edu</a:t>
            </a:r>
            <a:r>
              <a:rPr lang="fi-FI" dirty="0"/>
              <a:t>, seuraava kurssi </a:t>
            </a:r>
            <a:r>
              <a:rPr lang="fi-FI" dirty="0" err="1"/>
              <a:t>Genin</a:t>
            </a:r>
            <a:r>
              <a:rPr lang="fi-FI" dirty="0"/>
              <a:t> jatkokurssi 25.10.2025</a:t>
            </a:r>
          </a:p>
        </p:txBody>
      </p:sp>
    </p:spTree>
    <p:extLst>
      <p:ext uri="{BB962C8B-B14F-4D97-AF65-F5344CB8AC3E}">
        <p14:creationId xmlns:p14="http://schemas.microsoft.com/office/powerpoint/2010/main" val="245036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F672D9-289C-B41B-7202-F5C1F2D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Olennaisia asetuksia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A997216-9BB1-4CEE-5500-117EB11CE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300" y="1546225"/>
            <a:ext cx="5215588" cy="4630738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A7302B-B5B0-39D7-B526-DACF7534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4" y="1632093"/>
            <a:ext cx="2972215" cy="3753374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C007C26D-163A-CF7B-EC65-7AEE5C9A75F4}"/>
              </a:ext>
            </a:extLst>
          </p:cNvPr>
          <p:cNvSpPr/>
          <p:nvPr/>
        </p:nvSpPr>
        <p:spPr>
          <a:xfrm>
            <a:off x="271094" y="3508780"/>
            <a:ext cx="2308486" cy="1090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2182B9D5-53F7-396A-7ADD-A1455B630A5A}"/>
              </a:ext>
            </a:extLst>
          </p:cNvPr>
          <p:cNvCxnSpPr>
            <a:cxnSpLocks/>
          </p:cNvCxnSpPr>
          <p:nvPr/>
        </p:nvCxnSpPr>
        <p:spPr>
          <a:xfrm flipV="1">
            <a:off x="1448311" y="3927624"/>
            <a:ext cx="3197332" cy="503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6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947</Words>
  <Application>Microsoft Office PowerPoint</Application>
  <PresentationFormat>Laajakuva</PresentationFormat>
  <Paragraphs>128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Office-teema</vt:lpstr>
      <vt:lpstr>Geni – alkeista eteenpäin</vt:lpstr>
      <vt:lpstr>PowerPoint-esitys</vt:lpstr>
      <vt:lpstr>Jäsenyydet</vt:lpstr>
      <vt:lpstr>Projektit</vt:lpstr>
      <vt:lpstr>Käytön aloittaminen</vt:lpstr>
      <vt:lpstr>PowerPoint-esitys</vt:lpstr>
      <vt:lpstr>Yhteistyökumppanit</vt:lpstr>
      <vt:lpstr>Ohjeita, oppia ja apua</vt:lpstr>
      <vt:lpstr>Olennaisia asetuksia</vt:lpstr>
      <vt:lpstr>PowerPoint-esitys</vt:lpstr>
      <vt:lpstr>Asetukset 3</vt:lpstr>
      <vt:lpstr>Nimet</vt:lpstr>
      <vt:lpstr>Etunimien kirjaaminen</vt:lpstr>
      <vt:lpstr>PowerPoint-esitys</vt:lpstr>
      <vt:lpstr>Sukunimet</vt:lpstr>
      <vt:lpstr>Yleistiedot-välilehden käyttö</vt:lpstr>
      <vt:lpstr>Lähteistäminen</vt:lpstr>
      <vt:lpstr>Lähdeviitteen muodostaminen</vt:lpstr>
      <vt:lpstr>Lähdeviitteen muodostaminen 2</vt:lpstr>
      <vt:lpstr>Lähdeviitteen muodostaminen 3</vt:lpstr>
      <vt:lpstr>Esimerkki lomakepohjasta lähdetietojen tallennusta varten</vt:lpstr>
      <vt:lpstr>Aikajana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Tuomas K.</dc:creator>
  <cp:lastModifiedBy>Tuomas K.</cp:lastModifiedBy>
  <cp:revision>10</cp:revision>
  <dcterms:created xsi:type="dcterms:W3CDTF">2025-04-11T16:06:10Z</dcterms:created>
  <dcterms:modified xsi:type="dcterms:W3CDTF">2025-10-15T13:38:41Z</dcterms:modified>
</cp:coreProperties>
</file>